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8" r:id="rId9"/>
    <p:sldId id="269" r:id="rId10"/>
    <p:sldId id="264" r:id="rId11"/>
    <p:sldId id="265" r:id="rId12"/>
    <p:sldId id="266" r:id="rId13"/>
    <p:sldId id="267"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72" autoAdjust="0"/>
    <p:restoredTop sz="94660"/>
  </p:normalViewPr>
  <p:slideViewPr>
    <p:cSldViewPr snapToGrid="0">
      <p:cViewPr varScale="1">
        <p:scale>
          <a:sx n="57" d="100"/>
          <a:sy n="57" d="100"/>
        </p:scale>
        <p:origin x="96" y="1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DFA0E1C-FF95-4ECE-9020-D91B532BF20B}" type="datetimeFigureOut">
              <a:rPr kumimoji="1" lang="ja-JP" altLang="en-US" smtClean="0"/>
              <a:t>2021/11/4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3870066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DFA0E1C-FF95-4ECE-9020-D91B532BF20B}" type="datetimeFigureOut">
              <a:rPr kumimoji="1" lang="ja-JP" altLang="en-US" smtClean="0"/>
              <a:t>2021/11/4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3077840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DFA0E1C-FF95-4ECE-9020-D91B532BF20B}" type="datetimeFigureOut">
              <a:rPr kumimoji="1" lang="ja-JP" altLang="en-US" smtClean="0"/>
              <a:t>2021/11/4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2104958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DFA0E1C-FF95-4ECE-9020-D91B532BF20B}" type="datetimeFigureOut">
              <a:rPr kumimoji="1" lang="ja-JP" altLang="en-US" smtClean="0"/>
              <a:t>2021/11/4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4021555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3DFA0E1C-FF95-4ECE-9020-D91B532BF20B}" type="datetimeFigureOut">
              <a:rPr kumimoji="1" lang="ja-JP" altLang="en-US" smtClean="0"/>
              <a:t>2021/11/4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464351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3DFA0E1C-FF95-4ECE-9020-D91B532BF20B}" type="datetimeFigureOut">
              <a:rPr kumimoji="1" lang="ja-JP" altLang="en-US" smtClean="0"/>
              <a:t>2021/11/4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6514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DFA0E1C-FF95-4ECE-9020-D91B532BF20B}" type="datetimeFigureOut">
              <a:rPr kumimoji="1" lang="ja-JP" altLang="en-US" smtClean="0"/>
              <a:t>2021/11/4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281257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DFA0E1C-FF95-4ECE-9020-D91B532BF20B}" type="datetimeFigureOut">
              <a:rPr kumimoji="1" lang="ja-JP" altLang="en-US" smtClean="0"/>
              <a:t>2021/11/4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18625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DFA0E1C-FF95-4ECE-9020-D91B532BF20B}" type="datetimeFigureOut">
              <a:rPr kumimoji="1" lang="ja-JP" altLang="en-US" smtClean="0"/>
              <a:t>2021/11/4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1258242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DFA0E1C-FF95-4ECE-9020-D91B532BF20B}" type="datetimeFigureOut">
              <a:rPr kumimoji="1" lang="ja-JP" altLang="en-US" smtClean="0"/>
              <a:t>2021/11/4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2351685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DFA0E1C-FF95-4ECE-9020-D91B532BF20B}" type="datetimeFigureOut">
              <a:rPr kumimoji="1" lang="ja-JP" altLang="en-US" smtClean="0"/>
              <a:t>2021/11/4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1180230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FA0E1C-FF95-4ECE-9020-D91B532BF20B}" type="datetimeFigureOut">
              <a:rPr kumimoji="1" lang="ja-JP" altLang="en-US" smtClean="0"/>
              <a:t>2021/11/4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1589753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p:txBody>
          <a:bodyPr/>
          <a:lstStyle/>
          <a:p>
            <a:r>
              <a:rPr lang="ja-JP" altLang="en-US" dirty="0" smtClean="0"/>
              <a:t>福井情報</a:t>
            </a:r>
            <a:r>
              <a:rPr lang="en-US" altLang="ja-JP" dirty="0" smtClean="0"/>
              <a:t>IT</a:t>
            </a:r>
            <a:r>
              <a:rPr lang="ja-JP" altLang="en-US" dirty="0" smtClean="0"/>
              <a:t>クリエイター専門学校</a:t>
            </a:r>
            <a:endParaRPr kumimoji="1" lang="ja-JP" altLang="en-US" dirty="0"/>
          </a:p>
        </p:txBody>
      </p:sp>
      <p:pic>
        <p:nvPicPr>
          <p:cNvPr id="5" name="図 4"/>
          <p:cNvPicPr/>
          <p:nvPr/>
        </p:nvPicPr>
        <p:blipFill>
          <a:blip r:embed="rId2" cstate="print">
            <a:extLst>
              <a:ext uri="{28A0092B-C50C-407E-A947-70E740481C1C}">
                <a14:useLocalDpi xmlns:a14="http://schemas.microsoft.com/office/drawing/2010/main" val="0"/>
              </a:ext>
            </a:extLst>
          </a:blip>
          <a:stretch>
            <a:fillRect/>
          </a:stretch>
        </p:blipFill>
        <p:spPr>
          <a:xfrm>
            <a:off x="2116250" y="1937808"/>
            <a:ext cx="7959500" cy="1664230"/>
          </a:xfrm>
          <a:prstGeom prst="rect">
            <a:avLst/>
          </a:prstGeom>
        </p:spPr>
      </p:pic>
    </p:spTree>
    <p:extLst>
      <p:ext uri="{BB962C8B-B14F-4D97-AF65-F5344CB8AC3E}">
        <p14:creationId xmlns:p14="http://schemas.microsoft.com/office/powerpoint/2010/main" val="33992797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b="1" dirty="0" smtClean="0"/>
              <a:t>制作に苦労した点</a:t>
            </a:r>
            <a:endParaRPr kumimoji="1" lang="ja-JP" altLang="en-US" b="1"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6212965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dirty="0" smtClean="0"/>
              <a:t>今後の発展</a:t>
            </a:r>
            <a:endParaRPr kumimoji="1" lang="ja-JP" altLang="en-US" b="1"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559104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dirty="0" smtClean="0"/>
              <a:t>想定される質問①</a:t>
            </a:r>
            <a:endParaRPr kumimoji="1" lang="ja-JP" altLang="en-US" b="1"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2022217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b="1" dirty="0"/>
              <a:t>想定される</a:t>
            </a:r>
            <a:r>
              <a:rPr lang="ja-JP" altLang="en-US" b="1" dirty="0" smtClean="0"/>
              <a:t>質問➁</a:t>
            </a:r>
            <a:endParaRPr kumimoji="1" lang="ja-JP" altLang="en-US" b="1"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8668291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err="1" smtClean="0">
                <a:latin typeface="+mj-ea"/>
              </a:rPr>
              <a:t>ぶろっくるん</a:t>
            </a:r>
            <a:r>
              <a:rPr kumimoji="1" lang="ja-JP" altLang="en-US" b="1" dirty="0" smtClean="0">
                <a:latin typeface="+mj-ea"/>
              </a:rPr>
              <a:t>とは</a:t>
            </a:r>
            <a:endParaRPr kumimoji="1" lang="ja-JP" altLang="en-US" b="1" dirty="0">
              <a:latin typeface="+mj-ea"/>
            </a:endParaRPr>
          </a:p>
        </p:txBody>
      </p:sp>
      <p:sp>
        <p:nvSpPr>
          <p:cNvPr id="3" name="コンテンツ プレースホルダー 2"/>
          <p:cNvSpPr>
            <a:spLocks noGrp="1"/>
          </p:cNvSpPr>
          <p:nvPr>
            <p:ph idx="1"/>
          </p:nvPr>
        </p:nvSpPr>
        <p:spPr/>
        <p:txBody>
          <a:bodyPr/>
          <a:lstStyle/>
          <a:p>
            <a:pPr marL="0" indent="0">
              <a:buNone/>
            </a:pPr>
            <a:r>
              <a:rPr lang="ja-JP" altLang="en-US" dirty="0" smtClean="0"/>
              <a:t>・「</a:t>
            </a:r>
            <a:r>
              <a:rPr kumimoji="1" lang="ja-JP" altLang="en-US" dirty="0" smtClean="0"/>
              <a:t>ぶろっくるん」は、ゲームを通してアルゴリズム思考力を培うことができるようにすることを目的としたサービス</a:t>
            </a:r>
            <a:r>
              <a:rPr lang="en-US" altLang="ja-JP" dirty="0"/>
              <a:t/>
            </a:r>
            <a:br>
              <a:rPr lang="en-US" altLang="ja-JP" dirty="0"/>
            </a:br>
            <a:r>
              <a:rPr lang="en-US" altLang="ja-JP" dirty="0" smtClean="0"/>
              <a:t/>
            </a:r>
            <a:br>
              <a:rPr lang="en-US" altLang="ja-JP" dirty="0" smtClean="0"/>
            </a:br>
            <a:endParaRPr lang="en-US" altLang="ja-JP" dirty="0"/>
          </a:p>
          <a:p>
            <a:pPr marL="0" indent="0">
              <a:buNone/>
            </a:pPr>
            <a:r>
              <a:rPr lang="ja-JP" altLang="en-US" dirty="0" smtClean="0"/>
              <a:t>・小学生を中心としたプログラミング未経験者を主な対象とし、プログラミングにて必要とされる「論理的思考力」を楽しく習得することができ</a:t>
            </a:r>
            <a:r>
              <a:rPr lang="ja-JP" altLang="en-US" dirty="0"/>
              <a:t>る</a:t>
            </a:r>
            <a:endParaRPr kumimoji="1" lang="en-US" altLang="ja-JP" dirty="0" smtClean="0"/>
          </a:p>
        </p:txBody>
      </p:sp>
    </p:spTree>
    <p:extLst>
      <p:ext uri="{BB962C8B-B14F-4D97-AF65-F5344CB8AC3E}">
        <p14:creationId xmlns:p14="http://schemas.microsoft.com/office/powerpoint/2010/main" val="2046090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err="1" smtClean="0"/>
              <a:t>ぶろっくるんを</a:t>
            </a:r>
            <a:r>
              <a:rPr kumimoji="1" lang="ja-JP" altLang="en-US" b="1" dirty="0" smtClean="0"/>
              <a:t>作る経緯</a:t>
            </a:r>
            <a:endParaRPr kumimoji="1" lang="ja-JP" altLang="en-US" b="1" dirty="0"/>
          </a:p>
        </p:txBody>
      </p:sp>
      <p:sp>
        <p:nvSpPr>
          <p:cNvPr id="3" name="コンテンツ プレースホルダー 2"/>
          <p:cNvSpPr>
            <a:spLocks noGrp="1"/>
          </p:cNvSpPr>
          <p:nvPr>
            <p:ph idx="1"/>
          </p:nvPr>
        </p:nvSpPr>
        <p:spPr/>
        <p:txBody>
          <a:bodyPr>
            <a:normAutofit fontScale="92500" lnSpcReduction="20000"/>
          </a:bodyPr>
          <a:lstStyle/>
          <a:p>
            <a:pPr marL="0" indent="0" algn="ctr">
              <a:buNone/>
            </a:pPr>
            <a:r>
              <a:rPr lang="ja-JP" altLang="en-US" dirty="0" smtClean="0"/>
              <a:t>小学生の授業にプログラミングが組み込まれ、</a:t>
            </a:r>
            <a:endParaRPr lang="en-US" altLang="ja-JP" dirty="0" smtClean="0"/>
          </a:p>
          <a:p>
            <a:pPr marL="0" indent="0" algn="ctr">
              <a:buNone/>
            </a:pPr>
            <a:r>
              <a:rPr lang="ja-JP" altLang="en-US" dirty="0" smtClean="0"/>
              <a:t>論理思考（アルゴリズム的思考力）が近年重要</a:t>
            </a:r>
            <a:r>
              <a:rPr lang="ja-JP" altLang="en-US" dirty="0"/>
              <a:t>な能力と</a:t>
            </a:r>
            <a:r>
              <a:rPr lang="ja-JP" altLang="en-US" dirty="0" smtClean="0"/>
              <a:t>なっている</a:t>
            </a: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endParaRPr lang="en-US" altLang="ja-JP" dirty="0" smtClean="0"/>
          </a:p>
          <a:p>
            <a:pPr marL="0" indent="0" algn="ctr">
              <a:buNone/>
            </a:pPr>
            <a:r>
              <a:rPr lang="en-US" altLang="ja-JP" dirty="0"/>
              <a:t/>
            </a:r>
            <a:br>
              <a:rPr lang="en-US" altLang="ja-JP" dirty="0"/>
            </a:br>
            <a:r>
              <a:rPr lang="ja-JP" altLang="en-US" dirty="0" smtClean="0"/>
              <a:t>そのための教材が満足にあるとはいえない</a:t>
            </a: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endParaRPr lang="en-US" altLang="ja-JP" dirty="0" smtClean="0"/>
          </a:p>
          <a:p>
            <a:pPr marL="0" indent="0" algn="ctr">
              <a:buNone/>
            </a:pPr>
            <a:r>
              <a:rPr lang="en-US" altLang="ja-JP" dirty="0" smtClean="0"/>
              <a:t/>
            </a:r>
            <a:br>
              <a:rPr lang="en-US" altLang="ja-JP" dirty="0" smtClean="0"/>
            </a:br>
            <a:r>
              <a:rPr lang="ja-JP" altLang="en-US" dirty="0" smtClean="0"/>
              <a:t>ユーザー</a:t>
            </a:r>
            <a:r>
              <a:rPr lang="ja-JP" altLang="en-US" dirty="0"/>
              <a:t>のモチベーションを維持</a:t>
            </a:r>
            <a:r>
              <a:rPr lang="ja-JP" altLang="en-US" dirty="0" smtClean="0"/>
              <a:t>しながら、</a:t>
            </a:r>
            <a:endParaRPr lang="en-US" altLang="ja-JP" dirty="0" smtClean="0"/>
          </a:p>
          <a:p>
            <a:pPr marL="0" indent="0" algn="ctr">
              <a:buNone/>
            </a:pPr>
            <a:r>
              <a:rPr lang="ja-JP" altLang="en-US" dirty="0" smtClean="0"/>
              <a:t>論理</a:t>
            </a:r>
            <a:r>
              <a:rPr lang="ja-JP" altLang="en-US" dirty="0"/>
              <a:t>思考力を</a:t>
            </a:r>
            <a:r>
              <a:rPr lang="ja-JP" altLang="en-US" dirty="0" smtClean="0"/>
              <a:t>高められる</a:t>
            </a:r>
            <a:r>
              <a:rPr lang="ja-JP" altLang="en-US" dirty="0"/>
              <a:t>作品を作ろうと</a:t>
            </a:r>
            <a:r>
              <a:rPr lang="ja-JP" altLang="en-US" dirty="0" smtClean="0"/>
              <a:t>考えた</a:t>
            </a:r>
            <a:endParaRPr kumimoji="1" lang="ja-JP" altLang="en-US" dirty="0"/>
          </a:p>
        </p:txBody>
      </p:sp>
      <p:sp>
        <p:nvSpPr>
          <p:cNvPr id="4" name="下矢印 3"/>
          <p:cNvSpPr/>
          <p:nvPr/>
        </p:nvSpPr>
        <p:spPr>
          <a:xfrm>
            <a:off x="4851400" y="2789237"/>
            <a:ext cx="2421466" cy="708025"/>
          </a:xfrm>
          <a:prstGeom prst="downArrow">
            <a:avLst/>
          </a:prstGeom>
          <a:solidFill>
            <a:srgbClr val="C00000"/>
          </a:solidFill>
          <a:effectLst>
            <a:outerShdw blurRad="50800" dist="50800" dir="2160000" algn="ctr" rotWithShape="0">
              <a:schemeClr val="tx1"/>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 name="下矢印 4"/>
          <p:cNvSpPr/>
          <p:nvPr/>
        </p:nvSpPr>
        <p:spPr>
          <a:xfrm>
            <a:off x="4851400" y="4306094"/>
            <a:ext cx="2421466" cy="708025"/>
          </a:xfrm>
          <a:prstGeom prst="downArrow">
            <a:avLst/>
          </a:prstGeom>
          <a:solidFill>
            <a:srgbClr val="C00000"/>
          </a:solidFill>
          <a:effectLst>
            <a:outerShdw blurRad="50800" dist="50800" dir="216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19762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dirty="0" smtClean="0"/>
              <a:t>特徴</a:t>
            </a:r>
            <a:r>
              <a:rPr lang="ja-JP" altLang="en-US" b="1" dirty="0" smtClean="0"/>
              <a:t>➀ 論理思考力の取得</a:t>
            </a:r>
            <a:endParaRPr kumimoji="1" lang="ja-JP" altLang="en-US" b="1" dirty="0"/>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97784" y="2421069"/>
            <a:ext cx="2178883" cy="2199748"/>
          </a:xfrm>
        </p:spPr>
      </p:pic>
      <p:sp>
        <p:nvSpPr>
          <p:cNvPr id="5" name="右矢印 4"/>
          <p:cNvSpPr/>
          <p:nvPr/>
        </p:nvSpPr>
        <p:spPr>
          <a:xfrm>
            <a:off x="2793745" y="2713566"/>
            <a:ext cx="644494" cy="1811867"/>
          </a:xfrm>
          <a:prstGeom prst="rightArrow">
            <a:avLst/>
          </a:prstGeom>
          <a:solidFill>
            <a:srgbClr val="C00000"/>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AutoShape 8" descr="パソコン　いらすとや に対する画像結果"/>
          <p:cNvSpPr>
            <a:spLocks noChangeAspect="1" noChangeArrowheads="1"/>
          </p:cNvSpPr>
          <p:nvPr/>
        </p:nvSpPr>
        <p:spPr bwMode="auto">
          <a:xfrm>
            <a:off x="5261632" y="2069570"/>
            <a:ext cx="1962150" cy="19716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8" name="雲形吹き出し 7"/>
          <p:cNvSpPr/>
          <p:nvPr/>
        </p:nvSpPr>
        <p:spPr>
          <a:xfrm>
            <a:off x="7223782" y="805387"/>
            <a:ext cx="4860080" cy="3720045"/>
          </a:xfrm>
          <a:prstGeom prst="cloudCallout">
            <a:avLst>
              <a:gd name="adj1" fmla="val -92932"/>
              <a:gd name="adj2" fmla="val 6984"/>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pic>
        <p:nvPicPr>
          <p:cNvPr id="1044" name="Picture 20" descr="ソース画像を表示"/>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6729" y="2425566"/>
            <a:ext cx="1886413" cy="2387865"/>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ソース画像を表示"/>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11349" y="1422436"/>
            <a:ext cx="2284945" cy="2197062"/>
          </a:xfrm>
          <a:prstGeom prst="rect">
            <a:avLst/>
          </a:prstGeom>
          <a:noFill/>
        </p:spPr>
      </p:pic>
      <p:sp>
        <p:nvSpPr>
          <p:cNvPr id="9" name="テキスト ボックス 8"/>
          <p:cNvSpPr txBox="1"/>
          <p:nvPr/>
        </p:nvSpPr>
        <p:spPr>
          <a:xfrm>
            <a:off x="274017" y="5086646"/>
            <a:ext cx="2626416" cy="461665"/>
          </a:xfrm>
          <a:prstGeom prst="rect">
            <a:avLst/>
          </a:prstGeom>
          <a:noFill/>
        </p:spPr>
        <p:txBody>
          <a:bodyPr wrap="square" rtlCol="0">
            <a:spAutoFit/>
          </a:bodyPr>
          <a:lstStyle/>
          <a:p>
            <a:pPr algn="ctr"/>
            <a:r>
              <a:rPr kumimoji="1" lang="ja-JP" altLang="en-US" sz="2400" dirty="0" smtClean="0">
                <a:latin typeface="HGSｺﾞｼｯｸE" panose="020B0900000000000000" pitchFamily="50" charset="-128"/>
                <a:ea typeface="HGSｺﾞｼｯｸE" panose="020B0900000000000000" pitchFamily="50" charset="-128"/>
              </a:rPr>
              <a:t>ゲームを楽しむ</a:t>
            </a:r>
            <a:endParaRPr kumimoji="1" lang="ja-JP" altLang="en-US" sz="2400" dirty="0">
              <a:latin typeface="HGSｺﾞｼｯｸE" panose="020B0900000000000000" pitchFamily="50" charset="-128"/>
              <a:ea typeface="HGSｺﾞｼｯｸE" panose="020B0900000000000000" pitchFamily="50" charset="-128"/>
            </a:endParaRPr>
          </a:p>
        </p:txBody>
      </p:sp>
      <p:sp>
        <p:nvSpPr>
          <p:cNvPr id="21" name="テキスト ボックス 20"/>
          <p:cNvSpPr txBox="1"/>
          <p:nvPr/>
        </p:nvSpPr>
        <p:spPr>
          <a:xfrm>
            <a:off x="3584726" y="5086644"/>
            <a:ext cx="7940524" cy="461665"/>
          </a:xfrm>
          <a:prstGeom prst="rect">
            <a:avLst/>
          </a:prstGeom>
          <a:noFill/>
        </p:spPr>
        <p:txBody>
          <a:bodyPr wrap="square" rtlCol="0">
            <a:spAutoFit/>
          </a:bodyPr>
          <a:lstStyle/>
          <a:p>
            <a:pPr algn="ctr"/>
            <a:r>
              <a:rPr lang="ja-JP" altLang="en-US" sz="2400" dirty="0" smtClean="0">
                <a:latin typeface="HGSｺﾞｼｯｸE" panose="020B0900000000000000" pitchFamily="50" charset="-128"/>
                <a:ea typeface="HGSｺﾞｼｯｸE" panose="020B0900000000000000" pitchFamily="50" charset="-128"/>
              </a:rPr>
              <a:t>物事を論理的に考えることができる</a:t>
            </a:r>
            <a:endParaRPr kumimoji="1" lang="ja-JP" altLang="en-US" sz="2400" dirty="0">
              <a:latin typeface="HGSｺﾞｼｯｸE" panose="020B0900000000000000" pitchFamily="50" charset="-128"/>
              <a:ea typeface="HGSｺﾞｼｯｸE" panose="020B0900000000000000" pitchFamily="50" charset="-128"/>
            </a:endParaRPr>
          </a:p>
        </p:txBody>
      </p:sp>
    </p:spTree>
    <p:extLst>
      <p:ext uri="{BB962C8B-B14F-4D97-AF65-F5344CB8AC3E}">
        <p14:creationId xmlns:p14="http://schemas.microsoft.com/office/powerpoint/2010/main" val="33996167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dirty="0" smtClean="0"/>
              <a:t>特徴</a:t>
            </a:r>
            <a:r>
              <a:rPr lang="ja-JP" altLang="en-US" b="1" dirty="0" smtClean="0"/>
              <a:t>➁ 小学生でも分かる難易度</a:t>
            </a:r>
            <a:endParaRPr kumimoji="1" lang="ja-JP" altLang="en-US" b="1" dirty="0"/>
          </a:p>
        </p:txBody>
      </p:sp>
      <p:sp>
        <p:nvSpPr>
          <p:cNvPr id="7" name="AutoShape 8" descr="小学生　いらすとや に対する画像結果"/>
          <p:cNvSpPr>
            <a:spLocks noChangeAspect="1" noChangeArrowheads="1"/>
          </p:cNvSpPr>
          <p:nvPr/>
        </p:nvSpPr>
        <p:spPr bwMode="auto">
          <a:xfrm>
            <a:off x="155575" y="-822325"/>
            <a:ext cx="2962275" cy="171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 name="AutoShape 10" descr="小学生　いらすとや に対する画像結果"/>
          <p:cNvSpPr>
            <a:spLocks noChangeAspect="1" noChangeArrowheads="1"/>
          </p:cNvSpPr>
          <p:nvPr/>
        </p:nvSpPr>
        <p:spPr bwMode="auto">
          <a:xfrm>
            <a:off x="1516111" y="29317"/>
            <a:ext cx="1754139" cy="10152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2060" name="Picture 12" descr="ソース画像を表示"/>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6423" y="2026496"/>
            <a:ext cx="4159151" cy="2183554"/>
          </a:xfrm>
          <a:prstGeom prst="rect">
            <a:avLst/>
          </a:prstGeom>
          <a:noFill/>
          <a:extLst>
            <a:ext uri="{909E8E84-426E-40DD-AFC4-6F175D3DCCD1}">
              <a14:hiddenFill xmlns:a14="http://schemas.microsoft.com/office/drawing/2010/main">
                <a:solidFill>
                  <a:srgbClr val="FFFFFF"/>
                </a:solidFill>
              </a14:hiddenFill>
            </a:ext>
          </a:extLst>
        </p:spPr>
      </p:pic>
      <p:sp>
        <p:nvSpPr>
          <p:cNvPr id="11" name="コンテンツ プレースホルダー 10"/>
          <p:cNvSpPr>
            <a:spLocks noGrp="1"/>
          </p:cNvSpPr>
          <p:nvPr>
            <p:ph idx="1"/>
          </p:nvPr>
        </p:nvSpPr>
        <p:spPr>
          <a:xfrm>
            <a:off x="838199" y="4590642"/>
            <a:ext cx="10515600" cy="979941"/>
          </a:xfrm>
        </p:spPr>
        <p:txBody>
          <a:bodyPr>
            <a:normAutofit lnSpcReduction="10000"/>
          </a:bodyPr>
          <a:lstStyle/>
          <a:p>
            <a:pPr marL="0" indent="0" algn="ctr">
              <a:buNone/>
            </a:pPr>
            <a:r>
              <a:rPr lang="ja-JP" altLang="en-US" dirty="0" smtClean="0"/>
              <a:t>小学生をはじめとするプログラミング未経験者でも、</a:t>
            </a:r>
            <a:endParaRPr lang="en-US" altLang="ja-JP" dirty="0" smtClean="0"/>
          </a:p>
          <a:p>
            <a:pPr marL="0" indent="0" algn="ctr">
              <a:buNone/>
            </a:pPr>
            <a:r>
              <a:rPr lang="ja-JP" altLang="en-US" dirty="0" smtClean="0"/>
              <a:t>楽しく遊ぶことができます</a:t>
            </a:r>
            <a:endParaRPr kumimoji="1" lang="ja-JP" altLang="en-US" dirty="0"/>
          </a:p>
        </p:txBody>
      </p:sp>
    </p:spTree>
    <p:extLst>
      <p:ext uri="{BB962C8B-B14F-4D97-AF65-F5344CB8AC3E}">
        <p14:creationId xmlns:p14="http://schemas.microsoft.com/office/powerpoint/2010/main" val="36782695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dirty="0" smtClean="0"/>
              <a:t>特徴</a:t>
            </a:r>
            <a:r>
              <a:rPr lang="ja-JP" altLang="en-US" b="1" dirty="0" smtClean="0"/>
              <a:t>➂ </a:t>
            </a:r>
            <a:r>
              <a:rPr lang="ja-JP" altLang="en-US" b="1" dirty="0" smtClean="0"/>
              <a:t>対象年齢に合わせたモード</a:t>
            </a:r>
            <a:endParaRPr kumimoji="1" lang="ja-JP" altLang="en-US" b="1" dirty="0"/>
          </a:p>
        </p:txBody>
      </p:sp>
      <p:pic>
        <p:nvPicPr>
          <p:cNvPr id="6" name="コンテンツ プレースホルダー 5"/>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691" b="15489"/>
          <a:stretch/>
        </p:blipFill>
        <p:spPr>
          <a:xfrm>
            <a:off x="1620496" y="1891433"/>
            <a:ext cx="3450753" cy="3707476"/>
          </a:xfrm>
          <a:ln w="25400">
            <a:solidFill>
              <a:schemeClr val="tx1"/>
            </a:solidFill>
          </a:ln>
        </p:spPr>
      </p:pic>
      <p:pic>
        <p:nvPicPr>
          <p:cNvPr id="11" name="コンテンツ プレースホルダー 10"/>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b="14370"/>
          <a:stretch/>
        </p:blipFill>
        <p:spPr>
          <a:xfrm>
            <a:off x="7088062" y="1891433"/>
            <a:ext cx="3556511" cy="3726036"/>
          </a:xfrm>
          <a:noFill/>
          <a:ln w="25400">
            <a:solidFill>
              <a:schemeClr val="tx1"/>
            </a:solidFill>
          </a:ln>
        </p:spPr>
      </p:pic>
      <p:sp>
        <p:nvSpPr>
          <p:cNvPr id="16" name="テキスト ボックス 15"/>
          <p:cNvSpPr txBox="1"/>
          <p:nvPr/>
        </p:nvSpPr>
        <p:spPr>
          <a:xfrm>
            <a:off x="1620496" y="1433762"/>
            <a:ext cx="3480440" cy="461665"/>
          </a:xfrm>
          <a:prstGeom prst="rect">
            <a:avLst/>
          </a:prstGeom>
          <a:noFill/>
        </p:spPr>
        <p:txBody>
          <a:bodyPr wrap="none" rtlCol="0">
            <a:spAutoFit/>
          </a:bodyPr>
          <a:lstStyle/>
          <a:p>
            <a:r>
              <a:rPr kumimoji="1" lang="ja-JP" altLang="en-US" sz="2400" dirty="0" smtClean="0"/>
              <a:t>セレクトモード</a:t>
            </a:r>
            <a:r>
              <a:rPr kumimoji="1" lang="en-US" altLang="ja-JP" sz="2400" dirty="0" smtClean="0"/>
              <a:t>(10~15)</a:t>
            </a:r>
            <a:endParaRPr kumimoji="1" lang="ja-JP" altLang="en-US" sz="2400" dirty="0"/>
          </a:p>
        </p:txBody>
      </p:sp>
      <p:sp>
        <p:nvSpPr>
          <p:cNvPr id="17" name="テキスト ボックス 16"/>
          <p:cNvSpPr txBox="1"/>
          <p:nvPr/>
        </p:nvSpPr>
        <p:spPr>
          <a:xfrm>
            <a:off x="7088062" y="1433762"/>
            <a:ext cx="3616696" cy="461665"/>
          </a:xfrm>
          <a:prstGeom prst="rect">
            <a:avLst/>
          </a:prstGeom>
          <a:noFill/>
        </p:spPr>
        <p:txBody>
          <a:bodyPr wrap="none" rtlCol="0">
            <a:spAutoFit/>
          </a:bodyPr>
          <a:lstStyle/>
          <a:p>
            <a:r>
              <a:rPr lang="ja-JP" altLang="en-US" sz="2400" dirty="0" smtClean="0"/>
              <a:t>ストーリー</a:t>
            </a:r>
            <a:r>
              <a:rPr kumimoji="1" lang="ja-JP" altLang="en-US" sz="2400" dirty="0" smtClean="0"/>
              <a:t>モード</a:t>
            </a:r>
            <a:r>
              <a:rPr lang="en-US" altLang="ja-JP" sz="2400" dirty="0" smtClean="0"/>
              <a:t>(6~15</a:t>
            </a:r>
            <a:r>
              <a:rPr lang="en-US" altLang="ja-JP" sz="2400" dirty="0"/>
              <a:t>)</a:t>
            </a:r>
            <a:endParaRPr lang="ja-JP" altLang="en-US" sz="2400" dirty="0"/>
          </a:p>
        </p:txBody>
      </p:sp>
    </p:spTree>
    <p:extLst>
      <p:ext uri="{BB962C8B-B14F-4D97-AF65-F5344CB8AC3E}">
        <p14:creationId xmlns:p14="http://schemas.microsoft.com/office/powerpoint/2010/main" val="2457458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smtClean="0"/>
              <a:t>ゲームの流れ</a:t>
            </a:r>
            <a:endParaRPr kumimoji="1" lang="ja-JP" altLang="en-US" b="1" dirty="0"/>
          </a:p>
        </p:txBody>
      </p:sp>
      <p:sp>
        <p:nvSpPr>
          <p:cNvPr id="3" name="コンテンツ プレースホルダー 2"/>
          <p:cNvSpPr>
            <a:spLocks noGrp="1"/>
          </p:cNvSpPr>
          <p:nvPr>
            <p:ph idx="1"/>
          </p:nvPr>
        </p:nvSpPr>
        <p:spPr/>
        <p:txBody>
          <a:bodyPr/>
          <a:lstStyle/>
          <a:p>
            <a:pPr marL="0" indent="0">
              <a:lnSpc>
                <a:spcPct val="150000"/>
              </a:lnSpc>
              <a:buNone/>
            </a:pPr>
            <a:r>
              <a:rPr lang="ja-JP" altLang="en-US" dirty="0" smtClean="0"/>
              <a:t>➀ユーザープログラミング画面内でブロックを配置する</a:t>
            </a:r>
            <a:endParaRPr lang="en-US" altLang="ja-JP" dirty="0" smtClean="0"/>
          </a:p>
          <a:p>
            <a:pPr marL="0" indent="0">
              <a:lnSpc>
                <a:spcPct val="150000"/>
              </a:lnSpc>
              <a:buNone/>
            </a:pPr>
            <a:r>
              <a:rPr lang="ja-JP" altLang="en-US" dirty="0" smtClean="0">
                <a:solidFill>
                  <a:srgbClr val="FF0000"/>
                </a:solidFill>
              </a:rPr>
              <a:t>　</a:t>
            </a:r>
            <a:r>
              <a:rPr lang="en-US" altLang="ja-JP" sz="2400" b="1" u="sng" dirty="0" smtClean="0">
                <a:solidFill>
                  <a:srgbClr val="FF0000"/>
                </a:solidFill>
              </a:rPr>
              <a:t>※PC</a:t>
            </a:r>
            <a:r>
              <a:rPr lang="ja-JP" altLang="en-US" sz="2400" b="1" u="sng" dirty="0" smtClean="0">
                <a:solidFill>
                  <a:srgbClr val="FF0000"/>
                </a:solidFill>
              </a:rPr>
              <a:t>（</a:t>
            </a:r>
            <a:r>
              <a:rPr lang="en-US" altLang="ja-JP" sz="2400" b="1" u="sng" dirty="0" smtClean="0">
                <a:solidFill>
                  <a:srgbClr val="FF0000"/>
                </a:solidFill>
              </a:rPr>
              <a:t>Player Character</a:t>
            </a:r>
            <a:r>
              <a:rPr lang="ja-JP" altLang="en-US" sz="2400" b="1" u="sng" dirty="0" smtClean="0">
                <a:solidFill>
                  <a:srgbClr val="FF0000"/>
                </a:solidFill>
              </a:rPr>
              <a:t>）</a:t>
            </a:r>
            <a:r>
              <a:rPr lang="ja-JP" altLang="en-US" sz="2400" b="1" u="sng" dirty="0" smtClean="0">
                <a:solidFill>
                  <a:srgbClr val="FF0000"/>
                </a:solidFill>
              </a:rPr>
              <a:t>の行動を決める</a:t>
            </a:r>
            <a:endParaRPr lang="en-US" altLang="ja-JP" sz="2400" b="1" u="sng" dirty="0" smtClean="0">
              <a:solidFill>
                <a:srgbClr val="FF0000"/>
              </a:solidFill>
            </a:endParaRPr>
          </a:p>
          <a:p>
            <a:pPr marL="0" indent="0">
              <a:lnSpc>
                <a:spcPct val="150000"/>
              </a:lnSpc>
              <a:buNone/>
            </a:pPr>
            <a:r>
              <a:rPr kumimoji="1" lang="ja-JP" altLang="en-US" dirty="0" smtClean="0"/>
              <a:t>➁配置したブロックの通りに</a:t>
            </a:r>
            <a:r>
              <a:rPr kumimoji="1" lang="en-US" altLang="ja-JP" dirty="0" smtClean="0"/>
              <a:t>PC</a:t>
            </a:r>
            <a:r>
              <a:rPr kumimoji="1" lang="ja-JP" altLang="en-US" dirty="0" smtClean="0"/>
              <a:t>が行動する</a:t>
            </a:r>
            <a:endParaRPr kumimoji="1" lang="en-US" altLang="ja-JP" dirty="0" smtClean="0"/>
          </a:p>
          <a:p>
            <a:pPr marL="0" indent="0">
              <a:lnSpc>
                <a:spcPct val="150000"/>
              </a:lnSpc>
              <a:buNone/>
            </a:pPr>
            <a:r>
              <a:rPr lang="ja-JP" altLang="en-US" dirty="0" smtClean="0"/>
              <a:t>➂</a:t>
            </a:r>
            <a:r>
              <a:rPr lang="en-US" altLang="ja-JP" dirty="0" smtClean="0"/>
              <a:t>PC</a:t>
            </a:r>
            <a:r>
              <a:rPr lang="ja-JP" altLang="en-US" dirty="0" smtClean="0"/>
              <a:t>が改造したマップを</a:t>
            </a:r>
            <a:r>
              <a:rPr lang="en-US" altLang="ja-JP" dirty="0" smtClean="0"/>
              <a:t>NPC</a:t>
            </a:r>
            <a:r>
              <a:rPr lang="ja-JP" altLang="en-US" dirty="0" smtClean="0"/>
              <a:t>が移動する</a:t>
            </a:r>
            <a:endParaRPr lang="en-US" altLang="ja-JP" dirty="0" smtClean="0"/>
          </a:p>
          <a:p>
            <a:pPr marL="0" indent="0">
              <a:lnSpc>
                <a:spcPct val="150000"/>
              </a:lnSpc>
              <a:buNone/>
            </a:pPr>
            <a:r>
              <a:rPr kumimoji="1" lang="ja-JP" altLang="en-US" dirty="0" smtClean="0"/>
              <a:t>➃</a:t>
            </a:r>
            <a:r>
              <a:rPr kumimoji="1" lang="en-US" altLang="ja-JP" dirty="0" smtClean="0"/>
              <a:t>NPC</a:t>
            </a:r>
            <a:r>
              <a:rPr kumimoji="1" lang="ja-JP" altLang="en-US" dirty="0" smtClean="0"/>
              <a:t>がゴールに辿り着くことができればクリアとなる</a:t>
            </a:r>
            <a:endParaRPr kumimoji="1" lang="en-US" altLang="ja-JP" dirty="0" smtClean="0"/>
          </a:p>
        </p:txBody>
      </p:sp>
    </p:spTree>
    <p:extLst>
      <p:ext uri="{BB962C8B-B14F-4D97-AF65-F5344CB8AC3E}">
        <p14:creationId xmlns:p14="http://schemas.microsoft.com/office/powerpoint/2010/main" val="9826335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4"/>
            <a:ext cx="10515600" cy="1325563"/>
          </a:xfrm>
        </p:spPr>
        <p:txBody>
          <a:bodyPr>
            <a:normAutofit/>
          </a:bodyPr>
          <a:lstStyle/>
          <a:p>
            <a:r>
              <a:rPr kumimoji="1" lang="ja-JP" altLang="en-US" b="1" dirty="0" smtClean="0"/>
              <a:t>システム</a:t>
            </a:r>
            <a:r>
              <a:rPr kumimoji="1" lang="ja-JP" altLang="en-US" b="1" dirty="0" smtClean="0"/>
              <a:t>構成</a:t>
            </a:r>
            <a:endParaRPr kumimoji="1" lang="ja-JP" altLang="en-US" b="1" dirty="0"/>
          </a:p>
        </p:txBody>
      </p:sp>
      <p:pic>
        <p:nvPicPr>
          <p:cNvPr id="6"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81373" y="2824046"/>
            <a:ext cx="1612857" cy="1628246"/>
          </a:xfrm>
        </p:spPr>
      </p:pic>
      <p:sp>
        <p:nvSpPr>
          <p:cNvPr id="7" name="右矢印 6"/>
          <p:cNvSpPr/>
          <p:nvPr/>
        </p:nvSpPr>
        <p:spPr>
          <a:xfrm>
            <a:off x="2394230" y="3019159"/>
            <a:ext cx="644494" cy="436034"/>
          </a:xfrm>
          <a:prstGeom prst="rightArrow">
            <a:avLst/>
          </a:prstGeom>
          <a:solidFill>
            <a:srgbClr val="C00000"/>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p:cNvSpPr/>
          <p:nvPr/>
        </p:nvSpPr>
        <p:spPr>
          <a:xfrm flipH="1">
            <a:off x="2394230" y="3615264"/>
            <a:ext cx="644494" cy="436034"/>
          </a:xfrm>
          <a:prstGeom prst="rightArrow">
            <a:avLst/>
          </a:prstGeom>
          <a:solidFill>
            <a:schemeClr val="accent1"/>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8" name="Picture 4" descr="ビジュアル検索クエリイメージ"/>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6079" y="2859087"/>
            <a:ext cx="3124200" cy="1657351"/>
          </a:xfrm>
          <a:prstGeom prst="rect">
            <a:avLst/>
          </a:prstGeom>
          <a:noFill/>
          <a:ln w="25400">
            <a:solidFill>
              <a:schemeClr val="tx1"/>
            </a:solidFill>
          </a:ln>
          <a:extLst>
            <a:ext uri="{909E8E84-426E-40DD-AFC4-6F175D3DCCD1}">
              <a14:hiddenFill xmlns:a14="http://schemas.microsoft.com/office/drawing/2010/main">
                <a:solidFill>
                  <a:srgbClr val="FFFFFF"/>
                </a:solidFill>
              </a14:hiddenFill>
            </a:ext>
          </a:extLst>
        </p:spPr>
      </p:pic>
      <p:sp>
        <p:nvSpPr>
          <p:cNvPr id="10" name="正方形/長方形 9"/>
          <p:cNvSpPr/>
          <p:nvPr/>
        </p:nvSpPr>
        <p:spPr>
          <a:xfrm>
            <a:off x="4127932" y="4621903"/>
            <a:ext cx="1800493" cy="369332"/>
          </a:xfrm>
          <a:prstGeom prst="rect">
            <a:avLst/>
          </a:prstGeom>
        </p:spPr>
        <p:txBody>
          <a:bodyPr wrap="none">
            <a:spAutoFit/>
          </a:bodyPr>
          <a:lstStyle/>
          <a:p>
            <a:r>
              <a:rPr lang="ja-JP" altLang="en-US" dirty="0" smtClean="0">
                <a:solidFill>
                  <a:srgbClr val="4C4C4C"/>
                </a:solidFill>
                <a:latin typeface="Avenir"/>
              </a:rPr>
              <a:t>レンタルサーバ</a:t>
            </a:r>
            <a:endParaRPr lang="ja-JP" altLang="en-US" dirty="0"/>
          </a:p>
        </p:txBody>
      </p:sp>
      <p:sp>
        <p:nvSpPr>
          <p:cNvPr id="11" name="正方形/長方形 10"/>
          <p:cNvSpPr/>
          <p:nvPr/>
        </p:nvSpPr>
        <p:spPr>
          <a:xfrm>
            <a:off x="5370073" y="2437023"/>
            <a:ext cx="1220206" cy="369332"/>
          </a:xfrm>
          <a:prstGeom prst="rect">
            <a:avLst/>
          </a:prstGeom>
        </p:spPr>
        <p:txBody>
          <a:bodyPr wrap="none">
            <a:spAutoFit/>
          </a:bodyPr>
          <a:lstStyle/>
          <a:p>
            <a:r>
              <a:rPr lang="en-US" altLang="ja-JP" b="1" dirty="0" smtClean="0">
                <a:solidFill>
                  <a:srgbClr val="4C4C4C"/>
                </a:solidFill>
              </a:rPr>
              <a:t>LOLIPOP</a:t>
            </a:r>
            <a:endParaRPr lang="ja-JP" altLang="en-US" b="1" dirty="0"/>
          </a:p>
        </p:txBody>
      </p:sp>
      <p:sp>
        <p:nvSpPr>
          <p:cNvPr id="15" name="右矢印 14"/>
          <p:cNvSpPr/>
          <p:nvPr/>
        </p:nvSpPr>
        <p:spPr>
          <a:xfrm>
            <a:off x="6899450" y="3019159"/>
            <a:ext cx="644494" cy="436034"/>
          </a:xfrm>
          <a:prstGeom prst="rightArrow">
            <a:avLst/>
          </a:prstGeom>
          <a:solidFill>
            <a:srgbClr val="C00000"/>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p:cNvSpPr/>
          <p:nvPr/>
        </p:nvSpPr>
        <p:spPr>
          <a:xfrm flipH="1">
            <a:off x="6899450" y="3615264"/>
            <a:ext cx="644494" cy="436034"/>
          </a:xfrm>
          <a:prstGeom prst="rightArrow">
            <a:avLst/>
          </a:prstGeom>
          <a:solidFill>
            <a:schemeClr val="accent1"/>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8602666" y="4621903"/>
            <a:ext cx="1430200" cy="553998"/>
          </a:xfrm>
          <a:prstGeom prst="rect">
            <a:avLst/>
          </a:prstGeom>
        </p:spPr>
        <p:txBody>
          <a:bodyPr wrap="none">
            <a:spAutoFit/>
          </a:bodyPr>
          <a:lstStyle/>
          <a:p>
            <a:pPr algn="ctr"/>
            <a:r>
              <a:rPr lang="ja-JP" altLang="en-US" dirty="0" smtClean="0">
                <a:solidFill>
                  <a:srgbClr val="4C4C4C"/>
                </a:solidFill>
                <a:latin typeface="Avenir"/>
              </a:rPr>
              <a:t>メイン</a:t>
            </a:r>
            <a:endParaRPr lang="en-US" altLang="ja-JP" dirty="0" smtClean="0">
              <a:solidFill>
                <a:srgbClr val="4C4C4C"/>
              </a:solidFill>
              <a:latin typeface="Avenir"/>
            </a:endParaRPr>
          </a:p>
          <a:p>
            <a:pPr algn="ctr"/>
            <a:r>
              <a:rPr lang="en-US" altLang="ja-JP" sz="1200" dirty="0" smtClean="0">
                <a:latin typeface="+mn-ea"/>
              </a:rPr>
              <a:t>(JavaScript, PHP)</a:t>
            </a:r>
            <a:endParaRPr lang="ja-JP" altLang="en-US" sz="1200" dirty="0" smtClean="0">
              <a:latin typeface="+mn-ea"/>
            </a:endParaRPr>
          </a:p>
        </p:txBody>
      </p:sp>
      <p:sp>
        <p:nvSpPr>
          <p:cNvPr id="23" name="正方形/長方形 22"/>
          <p:cNvSpPr/>
          <p:nvPr/>
        </p:nvSpPr>
        <p:spPr>
          <a:xfrm>
            <a:off x="9383374" y="2437023"/>
            <a:ext cx="1569660" cy="369332"/>
          </a:xfrm>
          <a:prstGeom prst="rect">
            <a:avLst/>
          </a:prstGeom>
        </p:spPr>
        <p:txBody>
          <a:bodyPr wrap="none">
            <a:spAutoFit/>
          </a:bodyPr>
          <a:lstStyle/>
          <a:p>
            <a:r>
              <a:rPr lang="ja-JP" altLang="en-US" b="1" dirty="0" err="1">
                <a:solidFill>
                  <a:srgbClr val="4C4C4C"/>
                </a:solidFill>
              </a:rPr>
              <a:t>ぶろっくるん</a:t>
            </a:r>
            <a:endParaRPr lang="ja-JP" altLang="en-US" b="1" dirty="0"/>
          </a:p>
        </p:txBody>
      </p:sp>
      <p:pic>
        <p:nvPicPr>
          <p:cNvPr id="13" name="図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53115" y="2801141"/>
            <a:ext cx="2929302" cy="1761330"/>
          </a:xfrm>
          <a:prstGeom prst="rect">
            <a:avLst/>
          </a:prstGeom>
          <a:ln w="25400">
            <a:solidFill>
              <a:schemeClr val="tx1"/>
            </a:solidFill>
          </a:ln>
        </p:spPr>
      </p:pic>
    </p:spTree>
    <p:extLst>
      <p:ext uri="{BB962C8B-B14F-4D97-AF65-F5344CB8AC3E}">
        <p14:creationId xmlns:p14="http://schemas.microsoft.com/office/powerpoint/2010/main" val="7446686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実演</a:t>
            </a:r>
            <a:endParaRPr kumimoji="1" lang="ja-JP" altLang="en-US" b="1" dirty="0"/>
          </a:p>
        </p:txBody>
      </p:sp>
      <p:sp>
        <p:nvSpPr>
          <p:cNvPr id="3" name="コンテンツ プレースホルダー 2"/>
          <p:cNvSpPr>
            <a:spLocks noGrp="1"/>
          </p:cNvSpPr>
          <p:nvPr>
            <p:ph idx="1"/>
          </p:nvPr>
        </p:nvSpPr>
        <p:spPr/>
        <p:txBody>
          <a:bodyPr/>
          <a:lstStyle/>
          <a:p>
            <a:pPr marL="0" indent="0">
              <a:buNone/>
            </a:pPr>
            <a:r>
              <a:rPr lang="ja-JP" altLang="en-US" dirty="0" smtClean="0"/>
              <a:t>・</a:t>
            </a:r>
            <a:endParaRPr kumimoji="1" lang="en-US" altLang="ja-JP" dirty="0" smtClean="0"/>
          </a:p>
        </p:txBody>
      </p:sp>
    </p:spTree>
    <p:extLst>
      <p:ext uri="{BB962C8B-B14F-4D97-AF65-F5344CB8AC3E}">
        <p14:creationId xmlns:p14="http://schemas.microsoft.com/office/powerpoint/2010/main" val="34044762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TotalTime>
  <Words>155</Words>
  <Application>Microsoft Office PowerPoint</Application>
  <PresentationFormat>ワイド画面</PresentationFormat>
  <Paragraphs>37</Paragraphs>
  <Slides>13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Avenir</vt:lpstr>
      <vt:lpstr>HGSｺﾞｼｯｸE</vt:lpstr>
      <vt:lpstr>游ゴシック</vt:lpstr>
      <vt:lpstr>游ゴシック Light</vt:lpstr>
      <vt:lpstr>Arial</vt:lpstr>
      <vt:lpstr>Office テーマ</vt:lpstr>
      <vt:lpstr>PowerPoint プレゼンテーション</vt:lpstr>
      <vt:lpstr>ぶろっくるんとは</vt:lpstr>
      <vt:lpstr>ぶろっくるんを作る経緯</vt:lpstr>
      <vt:lpstr>特徴➀ 論理思考力の取得</vt:lpstr>
      <vt:lpstr>特徴➁ 小学生でも分かる難易度</vt:lpstr>
      <vt:lpstr>特徴➂ 対象年齢に合わせたモード</vt:lpstr>
      <vt:lpstr>ゲームの流れ</vt:lpstr>
      <vt:lpstr>システム構成</vt:lpstr>
      <vt:lpstr>実演</vt:lpstr>
      <vt:lpstr>制作に苦労した点</vt:lpstr>
      <vt:lpstr>今後の発展</vt:lpstr>
      <vt:lpstr>想定される質問①</vt:lpstr>
      <vt:lpstr>想定される質問➁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6bstudent</dc:creator>
  <cp:lastModifiedBy>6bstudent</cp:lastModifiedBy>
  <cp:revision>35</cp:revision>
  <dcterms:created xsi:type="dcterms:W3CDTF">2021-11-01T08:05:15Z</dcterms:created>
  <dcterms:modified xsi:type="dcterms:W3CDTF">2021-11-04T06:32:27Z</dcterms:modified>
</cp:coreProperties>
</file>