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0" r:id="rId6"/>
    <p:sldId id="261" r:id="rId7"/>
    <p:sldId id="262" r:id="rId8"/>
    <p:sldId id="268" r:id="rId9"/>
    <p:sldId id="269" r:id="rId10"/>
    <p:sldId id="264" r:id="rId11"/>
    <p:sldId id="265"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72" autoAdjust="0"/>
    <p:restoredTop sz="94660"/>
  </p:normalViewPr>
  <p:slideViewPr>
    <p:cSldViewPr snapToGrid="0">
      <p:cViewPr varScale="1">
        <p:scale>
          <a:sx n="58" d="100"/>
          <a:sy n="58" d="100"/>
        </p:scale>
        <p:origin x="90" y="1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8700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07784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10495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02155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6435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65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812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862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2582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3516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18023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58975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en-US" altLang="ja-JP" sz="4000" b="1" dirty="0" err="1" smtClean="0">
                <a:latin typeface="BIZ UDPゴシック" panose="020B0400000000000000" pitchFamily="50" charset="-128"/>
                <a:ea typeface="BIZ UDPゴシック" panose="020B0400000000000000" pitchFamily="50" charset="-128"/>
              </a:rPr>
              <a:t>Blockln</a:t>
            </a:r>
            <a:endParaRPr lang="en-US" altLang="ja-JP" sz="1050" b="1" dirty="0" smtClean="0">
              <a:latin typeface="BIZ UDPゴシック" panose="020B0400000000000000" pitchFamily="50" charset="-128"/>
              <a:ea typeface="BIZ UDPゴシック" panose="020B0400000000000000" pitchFamily="50" charset="-128"/>
            </a:endParaRPr>
          </a:p>
          <a:p>
            <a:endParaRPr lang="en-US" altLang="ja-JP" b="1" dirty="0"/>
          </a:p>
          <a:p>
            <a:r>
              <a:rPr lang="ja-JP" altLang="en-US" b="1" dirty="0" smtClean="0"/>
              <a:t>福井情報</a:t>
            </a:r>
            <a:r>
              <a:rPr lang="en-US" altLang="ja-JP" b="1" dirty="0" smtClean="0"/>
              <a:t>IT</a:t>
            </a:r>
            <a:r>
              <a:rPr lang="ja-JP" altLang="en-US" b="1" dirty="0" smtClean="0"/>
              <a:t>クリエイター専門学校</a:t>
            </a:r>
            <a:endParaRPr kumimoji="1" lang="ja-JP" altLang="en-US" b="1" dirty="0"/>
          </a:p>
        </p:txBody>
      </p:sp>
      <p:pic>
        <p:nvPicPr>
          <p:cNvPr id="5" name="図 4"/>
          <p:cNvPicPr/>
          <p:nvPr/>
        </p:nvPicPr>
        <p:blipFill>
          <a:blip r:embed="rId2" cstate="print">
            <a:extLst>
              <a:ext uri="{28A0092B-C50C-407E-A947-70E740481C1C}">
                <a14:useLocalDpi xmlns:a14="http://schemas.microsoft.com/office/drawing/2010/main" val="0"/>
              </a:ext>
            </a:extLst>
          </a:blip>
          <a:stretch>
            <a:fillRect/>
          </a:stretch>
        </p:blipFill>
        <p:spPr>
          <a:xfrm>
            <a:off x="2116250" y="1937808"/>
            <a:ext cx="7959500" cy="1664230"/>
          </a:xfrm>
          <a:prstGeom prst="rect">
            <a:avLst/>
          </a:prstGeom>
        </p:spPr>
      </p:pic>
    </p:spTree>
    <p:extLst>
      <p:ext uri="{BB962C8B-B14F-4D97-AF65-F5344CB8AC3E}">
        <p14:creationId xmlns:p14="http://schemas.microsoft.com/office/powerpoint/2010/main" val="3399279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制作に苦労した点</a:t>
            </a:r>
            <a:endParaRPr kumimoji="1" lang="ja-JP" altLang="en-US" b="1" dirty="0"/>
          </a:p>
        </p:txBody>
      </p:sp>
      <p:sp>
        <p:nvSpPr>
          <p:cNvPr id="3" name="コンテンツ プレースホルダー 2"/>
          <p:cNvSpPr>
            <a:spLocks noGrp="1"/>
          </p:cNvSpPr>
          <p:nvPr>
            <p:ph idx="1"/>
          </p:nvPr>
        </p:nvSpPr>
        <p:spPr/>
        <p:txBody>
          <a:bodyPr/>
          <a:lstStyle/>
          <a:p>
            <a:pPr marL="0" indent="0">
              <a:lnSpc>
                <a:spcPct val="200000"/>
              </a:lnSpc>
              <a:buNone/>
            </a:pPr>
            <a:r>
              <a:rPr kumimoji="1" lang="ja-JP" altLang="en-US" dirty="0" smtClean="0"/>
              <a:t>◎ゲーム</a:t>
            </a:r>
            <a:r>
              <a:rPr kumimoji="1" lang="ja-JP" altLang="en-US" dirty="0" smtClean="0"/>
              <a:t>の内容自体が複雑であるため、一つ一つ実装するのに時間をかけたこと</a:t>
            </a:r>
            <a:endParaRPr kumimoji="1" lang="en-US" altLang="ja-JP" dirty="0" smtClean="0"/>
          </a:p>
          <a:p>
            <a:pPr marL="0" indent="0">
              <a:lnSpc>
                <a:spcPct val="200000"/>
              </a:lnSpc>
              <a:buNone/>
            </a:pPr>
            <a:r>
              <a:rPr kumimoji="1" lang="ja-JP" altLang="en-US" dirty="0" smtClean="0"/>
              <a:t>◎小学生</a:t>
            </a:r>
            <a:r>
              <a:rPr kumimoji="1" lang="ja-JP" altLang="en-US" dirty="0" smtClean="0"/>
              <a:t>でも遊べるようなゲームバランスの調整をすることに時間をかけたこと</a:t>
            </a:r>
            <a:endParaRPr lang="en-US" altLang="ja-JP" dirty="0"/>
          </a:p>
          <a:p>
            <a:endParaRPr kumimoji="1" lang="en-US" altLang="ja-JP" dirty="0" smtClean="0"/>
          </a:p>
        </p:txBody>
      </p:sp>
    </p:spTree>
    <p:extLst>
      <p:ext uri="{BB962C8B-B14F-4D97-AF65-F5344CB8AC3E}">
        <p14:creationId xmlns:p14="http://schemas.microsoft.com/office/powerpoint/2010/main" val="362129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今後の発展</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lang="ja-JP" altLang="en-US" dirty="0" smtClean="0"/>
              <a:t>◎より分かりやすくなるように、ステージの難易度を幅広く設定する</a:t>
            </a:r>
            <a:endParaRPr lang="en-US" altLang="ja-JP" dirty="0" smtClean="0"/>
          </a:p>
          <a:p>
            <a:pPr marL="0" indent="0">
              <a:buNone/>
            </a:pPr>
            <a:r>
              <a:rPr lang="ja-JP" altLang="en-US" dirty="0" smtClean="0"/>
              <a:t>例）チュートリアルステージの追加、ブロックの追加</a:t>
            </a:r>
            <a:r>
              <a:rPr lang="en-US" altLang="ja-JP" dirty="0" err="1" smtClean="0"/>
              <a:t>etc</a:t>
            </a:r>
            <a:endParaRPr lang="en-US" altLang="ja-JP" dirty="0" smtClean="0"/>
          </a:p>
          <a:p>
            <a:pPr marL="0" indent="0">
              <a:buNone/>
            </a:pPr>
            <a:endParaRPr lang="en-US" altLang="ja-JP" dirty="0" smtClean="0"/>
          </a:p>
          <a:p>
            <a:pPr marL="0" indent="0">
              <a:buNone/>
            </a:pPr>
            <a:r>
              <a:rPr kumimoji="1" lang="ja-JP" altLang="en-US" dirty="0" smtClean="0"/>
              <a:t>◎実際にステージをユーザーに作らせ、</a:t>
            </a:r>
            <a:r>
              <a:rPr lang="ja-JP" altLang="en-US" dirty="0" smtClean="0"/>
              <a:t>よりアルゴリズム的思考力が向上できるモードを追加する</a:t>
            </a:r>
            <a:endParaRPr lang="en-US" altLang="ja-JP" dirty="0" smtClean="0"/>
          </a:p>
        </p:txBody>
      </p:sp>
    </p:spTree>
    <p:extLst>
      <p:ext uri="{BB962C8B-B14F-4D97-AF65-F5344CB8AC3E}">
        <p14:creationId xmlns:p14="http://schemas.microsoft.com/office/powerpoint/2010/main" val="3559104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想定される質問①</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202221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a:t>想定される</a:t>
            </a:r>
            <a:r>
              <a:rPr lang="ja-JP" altLang="en-US" b="1" dirty="0" smtClean="0"/>
              <a:t>質問➁</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866829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latin typeface="+mj-ea"/>
              </a:rPr>
              <a:t>ぶろっくるん</a:t>
            </a:r>
            <a:r>
              <a:rPr kumimoji="1" lang="ja-JP" altLang="en-US" b="1" dirty="0" smtClean="0">
                <a:latin typeface="+mj-ea"/>
              </a:rPr>
              <a:t>とは</a:t>
            </a:r>
            <a:endParaRPr kumimoji="1" lang="ja-JP" altLang="en-US" b="1" dirty="0">
              <a:latin typeface="+mj-ea"/>
            </a:endParaRPr>
          </a:p>
        </p:txBody>
      </p:sp>
      <p:sp>
        <p:nvSpPr>
          <p:cNvPr id="3" name="コンテンツ プレースホルダー 2"/>
          <p:cNvSpPr>
            <a:spLocks noGrp="1"/>
          </p:cNvSpPr>
          <p:nvPr>
            <p:ph idx="1"/>
          </p:nvPr>
        </p:nvSpPr>
        <p:spPr/>
        <p:txBody>
          <a:bodyPr/>
          <a:lstStyle/>
          <a:p>
            <a:pPr marL="0" indent="0">
              <a:buNone/>
            </a:pPr>
            <a:r>
              <a:rPr lang="ja-JP" altLang="en-US" dirty="0"/>
              <a:t>◎</a:t>
            </a:r>
            <a:r>
              <a:rPr lang="ja-JP" altLang="en-US" dirty="0" smtClean="0"/>
              <a:t>「</a:t>
            </a:r>
            <a:r>
              <a:rPr kumimoji="1" lang="ja-JP" altLang="en-US" dirty="0" smtClean="0"/>
              <a:t>ぶろっくるん」は、ゲームを通してアルゴリズム思考力を培うことができるようにすることを目的としたサービス</a:t>
            </a:r>
            <a:r>
              <a:rPr lang="en-US" altLang="ja-JP" dirty="0"/>
              <a:t/>
            </a:r>
            <a:br>
              <a:rPr lang="en-US" altLang="ja-JP" dirty="0"/>
            </a:br>
            <a:r>
              <a:rPr lang="en-US" altLang="ja-JP" dirty="0" smtClean="0"/>
              <a:t/>
            </a:r>
            <a:br>
              <a:rPr lang="en-US" altLang="ja-JP" dirty="0" smtClean="0"/>
            </a:br>
            <a:endParaRPr lang="en-US" altLang="ja-JP" dirty="0"/>
          </a:p>
          <a:p>
            <a:pPr marL="0" indent="0">
              <a:buNone/>
            </a:pPr>
            <a:r>
              <a:rPr lang="ja-JP" altLang="en-US" dirty="0"/>
              <a:t>◎</a:t>
            </a:r>
            <a:r>
              <a:rPr lang="ja-JP" altLang="en-US" dirty="0" smtClean="0"/>
              <a:t>小学生</a:t>
            </a:r>
            <a:r>
              <a:rPr lang="ja-JP" altLang="en-US" dirty="0" smtClean="0"/>
              <a:t>を中心としたプログラミング未経験者を主な対象とし、プログラミングにて必要とされる「論理的思考力」を楽しく習得することができ</a:t>
            </a:r>
            <a:r>
              <a:rPr lang="ja-JP" altLang="en-US" dirty="0"/>
              <a:t>る</a:t>
            </a:r>
            <a:endParaRPr kumimoji="1" lang="en-US" altLang="ja-JP" dirty="0" smtClean="0"/>
          </a:p>
        </p:txBody>
      </p:sp>
    </p:spTree>
    <p:extLst>
      <p:ext uri="{BB962C8B-B14F-4D97-AF65-F5344CB8AC3E}">
        <p14:creationId xmlns:p14="http://schemas.microsoft.com/office/powerpoint/2010/main" val="2046090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t>ぶろっくるんを</a:t>
            </a:r>
            <a:r>
              <a:rPr kumimoji="1" lang="ja-JP" altLang="en-US" b="1" dirty="0" smtClean="0"/>
              <a:t>作る経緯</a:t>
            </a:r>
            <a:endParaRPr kumimoji="1" lang="ja-JP" altLang="en-US" b="1" dirty="0"/>
          </a:p>
        </p:txBody>
      </p:sp>
      <p:sp>
        <p:nvSpPr>
          <p:cNvPr id="3" name="コンテンツ プレースホルダー 2"/>
          <p:cNvSpPr>
            <a:spLocks noGrp="1"/>
          </p:cNvSpPr>
          <p:nvPr>
            <p:ph idx="1"/>
          </p:nvPr>
        </p:nvSpPr>
        <p:spPr/>
        <p:txBody>
          <a:bodyPr>
            <a:normAutofit fontScale="92500" lnSpcReduction="20000"/>
          </a:bodyPr>
          <a:lstStyle/>
          <a:p>
            <a:pPr marL="0" indent="0" algn="ctr">
              <a:buNone/>
            </a:pPr>
            <a:r>
              <a:rPr lang="ja-JP" altLang="en-US" dirty="0" smtClean="0"/>
              <a:t>小学生の授業にプログラミングが組み込まれ、</a:t>
            </a:r>
            <a:endParaRPr lang="en-US" altLang="ja-JP" dirty="0" smtClean="0"/>
          </a:p>
          <a:p>
            <a:pPr marL="0" indent="0" algn="ctr">
              <a:buNone/>
            </a:pPr>
            <a:r>
              <a:rPr lang="ja-JP" altLang="en-US" dirty="0" smtClean="0"/>
              <a:t>論理思考（アルゴリズム的思考力）が近年重要</a:t>
            </a:r>
            <a:r>
              <a:rPr lang="ja-JP" altLang="en-US" dirty="0"/>
              <a:t>な能力と</a:t>
            </a:r>
            <a:r>
              <a:rPr lang="ja-JP" altLang="en-US" dirty="0" smtClean="0"/>
              <a:t>なっている</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a:t/>
            </a:r>
            <a:br>
              <a:rPr lang="en-US" altLang="ja-JP" dirty="0"/>
            </a:br>
            <a:r>
              <a:rPr lang="ja-JP" altLang="en-US" dirty="0" smtClean="0"/>
              <a:t>そのための教材が満足にあるとはいえない</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smtClean="0"/>
              <a:t/>
            </a:r>
            <a:br>
              <a:rPr lang="en-US" altLang="ja-JP" dirty="0" smtClean="0"/>
            </a:br>
            <a:r>
              <a:rPr lang="ja-JP" altLang="en-US" dirty="0" smtClean="0"/>
              <a:t>ユーザー</a:t>
            </a:r>
            <a:r>
              <a:rPr lang="ja-JP" altLang="en-US" dirty="0"/>
              <a:t>のモチベーションを維持</a:t>
            </a:r>
            <a:r>
              <a:rPr lang="ja-JP" altLang="en-US" dirty="0" smtClean="0"/>
              <a:t>しながら、</a:t>
            </a:r>
            <a:endParaRPr lang="en-US" altLang="ja-JP" dirty="0" smtClean="0"/>
          </a:p>
          <a:p>
            <a:pPr marL="0" indent="0" algn="ctr">
              <a:buNone/>
            </a:pPr>
            <a:r>
              <a:rPr lang="ja-JP" altLang="en-US" dirty="0" smtClean="0"/>
              <a:t>論理</a:t>
            </a:r>
            <a:r>
              <a:rPr lang="ja-JP" altLang="en-US" dirty="0"/>
              <a:t>思考力を</a:t>
            </a:r>
            <a:r>
              <a:rPr lang="ja-JP" altLang="en-US" dirty="0" smtClean="0"/>
              <a:t>高められる</a:t>
            </a:r>
            <a:r>
              <a:rPr lang="ja-JP" altLang="en-US" dirty="0"/>
              <a:t>作品を作ろうと</a:t>
            </a:r>
            <a:r>
              <a:rPr lang="ja-JP" altLang="en-US" dirty="0" smtClean="0"/>
              <a:t>考えた</a:t>
            </a:r>
            <a:endParaRPr kumimoji="1" lang="ja-JP" altLang="en-US" dirty="0"/>
          </a:p>
        </p:txBody>
      </p:sp>
      <p:sp>
        <p:nvSpPr>
          <p:cNvPr id="4" name="下矢印 3"/>
          <p:cNvSpPr/>
          <p:nvPr/>
        </p:nvSpPr>
        <p:spPr>
          <a:xfrm>
            <a:off x="4851400" y="2789237"/>
            <a:ext cx="2421466" cy="708025"/>
          </a:xfrm>
          <a:prstGeom prst="downArrow">
            <a:avLst/>
          </a:prstGeom>
          <a:solidFill>
            <a:srgbClr val="C00000"/>
          </a:solidFill>
          <a:effectLst>
            <a:outerShdw blurRad="50800" dist="50800" dir="2160000" algn="ctr" rotWithShape="0">
              <a:schemeClr val="tx1"/>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下矢印 4"/>
          <p:cNvSpPr/>
          <p:nvPr/>
        </p:nvSpPr>
        <p:spPr>
          <a:xfrm>
            <a:off x="4851400" y="4306094"/>
            <a:ext cx="2421466" cy="708025"/>
          </a:xfrm>
          <a:prstGeom prst="downArrow">
            <a:avLst/>
          </a:prstGeom>
          <a:solidFill>
            <a:srgbClr val="C00000"/>
          </a:solidFill>
          <a:effectLst>
            <a:outerShdw blurRad="50800" dist="50800" dir="216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9762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smtClean="0"/>
              <a:t>ゲームの流れ</a:t>
            </a:r>
            <a:endParaRPr kumimoji="1" lang="ja-JP" altLang="en-US" b="1" dirty="0"/>
          </a:p>
        </p:txBody>
      </p:sp>
      <p:sp>
        <p:nvSpPr>
          <p:cNvPr id="3" name="コンテンツ プレースホルダー 2"/>
          <p:cNvSpPr>
            <a:spLocks noGrp="1"/>
          </p:cNvSpPr>
          <p:nvPr>
            <p:ph idx="1"/>
          </p:nvPr>
        </p:nvSpPr>
        <p:spPr/>
        <p:txBody>
          <a:bodyPr/>
          <a:lstStyle/>
          <a:p>
            <a:pPr marL="0" indent="0">
              <a:lnSpc>
                <a:spcPct val="150000"/>
              </a:lnSpc>
              <a:buNone/>
            </a:pPr>
            <a:r>
              <a:rPr lang="ja-JP" altLang="en-US" dirty="0" smtClean="0"/>
              <a:t>➀ユーザープログラミング画面内でブロックを配置する</a:t>
            </a:r>
            <a:endParaRPr lang="en-US" altLang="ja-JP" dirty="0" smtClean="0"/>
          </a:p>
          <a:p>
            <a:pPr marL="0" indent="0">
              <a:lnSpc>
                <a:spcPct val="150000"/>
              </a:lnSpc>
              <a:buNone/>
            </a:pPr>
            <a:r>
              <a:rPr lang="ja-JP" altLang="en-US" dirty="0" smtClean="0">
                <a:solidFill>
                  <a:srgbClr val="FF0000"/>
                </a:solidFill>
              </a:rPr>
              <a:t>　</a:t>
            </a:r>
            <a:r>
              <a:rPr lang="en-US" altLang="ja-JP" sz="2400" b="1" u="sng" dirty="0" smtClean="0">
                <a:solidFill>
                  <a:srgbClr val="FF0000"/>
                </a:solidFill>
              </a:rPr>
              <a:t>※PC</a:t>
            </a:r>
            <a:r>
              <a:rPr lang="ja-JP" altLang="en-US" sz="2400" b="1" u="sng" dirty="0" smtClean="0">
                <a:solidFill>
                  <a:srgbClr val="FF0000"/>
                </a:solidFill>
              </a:rPr>
              <a:t>（</a:t>
            </a:r>
            <a:r>
              <a:rPr lang="en-US" altLang="ja-JP" sz="2400" b="1" u="sng" dirty="0" smtClean="0">
                <a:solidFill>
                  <a:srgbClr val="FF0000"/>
                </a:solidFill>
              </a:rPr>
              <a:t>Player Character</a:t>
            </a:r>
            <a:r>
              <a:rPr lang="ja-JP" altLang="en-US" sz="2400" b="1" u="sng" dirty="0" smtClean="0">
                <a:solidFill>
                  <a:srgbClr val="FF0000"/>
                </a:solidFill>
              </a:rPr>
              <a:t>）の行動を決める</a:t>
            </a:r>
            <a:endParaRPr lang="en-US" altLang="ja-JP" sz="2400" b="1" u="sng" dirty="0" smtClean="0">
              <a:solidFill>
                <a:srgbClr val="FF0000"/>
              </a:solidFill>
            </a:endParaRPr>
          </a:p>
          <a:p>
            <a:pPr marL="0" indent="0">
              <a:lnSpc>
                <a:spcPct val="150000"/>
              </a:lnSpc>
              <a:buNone/>
            </a:pPr>
            <a:r>
              <a:rPr kumimoji="1" lang="ja-JP" altLang="en-US" dirty="0" smtClean="0"/>
              <a:t>➁配置したブロックの通りに</a:t>
            </a:r>
            <a:r>
              <a:rPr kumimoji="1" lang="en-US" altLang="ja-JP" dirty="0" smtClean="0"/>
              <a:t>PC</a:t>
            </a:r>
            <a:r>
              <a:rPr kumimoji="1" lang="ja-JP" altLang="en-US" dirty="0" smtClean="0"/>
              <a:t>が行動する</a:t>
            </a:r>
            <a:endParaRPr kumimoji="1" lang="en-US" altLang="ja-JP" dirty="0" smtClean="0"/>
          </a:p>
          <a:p>
            <a:pPr marL="0" indent="0">
              <a:lnSpc>
                <a:spcPct val="150000"/>
              </a:lnSpc>
              <a:buNone/>
            </a:pPr>
            <a:r>
              <a:rPr lang="ja-JP" altLang="en-US" dirty="0" smtClean="0"/>
              <a:t>➂</a:t>
            </a:r>
            <a:r>
              <a:rPr lang="en-US" altLang="ja-JP" dirty="0" smtClean="0"/>
              <a:t>PC</a:t>
            </a:r>
            <a:r>
              <a:rPr lang="ja-JP" altLang="en-US" dirty="0" smtClean="0"/>
              <a:t>が改造したマップを</a:t>
            </a:r>
            <a:r>
              <a:rPr lang="en-US" altLang="ja-JP" dirty="0" smtClean="0">
                <a:latin typeface="+mj-ea"/>
                <a:ea typeface="+mj-ea"/>
              </a:rPr>
              <a:t>NPC(Non Player Character)</a:t>
            </a:r>
            <a:r>
              <a:rPr lang="ja-JP" altLang="en-US" dirty="0" smtClean="0"/>
              <a:t>が移動する</a:t>
            </a:r>
            <a:endParaRPr lang="en-US" altLang="ja-JP" dirty="0" smtClean="0"/>
          </a:p>
          <a:p>
            <a:pPr marL="0" indent="0">
              <a:lnSpc>
                <a:spcPct val="150000"/>
              </a:lnSpc>
              <a:buNone/>
            </a:pPr>
            <a:r>
              <a:rPr kumimoji="1" lang="ja-JP" altLang="en-US" dirty="0" smtClean="0"/>
              <a:t>➃</a:t>
            </a:r>
            <a:r>
              <a:rPr kumimoji="1" lang="en-US" altLang="ja-JP" dirty="0" smtClean="0"/>
              <a:t>NPC</a:t>
            </a:r>
            <a:r>
              <a:rPr kumimoji="1" lang="ja-JP" altLang="en-US" dirty="0" smtClean="0"/>
              <a:t>がゴールに辿り着くことができればクリアとなる</a:t>
            </a:r>
            <a:endParaRPr kumimoji="1" lang="en-US" altLang="ja-JP" dirty="0" smtClean="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83337" b="77503"/>
          <a:stretch/>
        </p:blipFill>
        <p:spPr>
          <a:xfrm>
            <a:off x="8656435" y="2853711"/>
            <a:ext cx="560403" cy="756617"/>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82504" b="74037"/>
          <a:stretch/>
        </p:blipFill>
        <p:spPr>
          <a:xfrm>
            <a:off x="10098592" y="2689015"/>
            <a:ext cx="666322" cy="988782"/>
          </a:xfrm>
          <a:prstGeom prst="rect">
            <a:avLst/>
          </a:prstGeom>
        </p:spPr>
      </p:pic>
      <p:sp>
        <p:nvSpPr>
          <p:cNvPr id="6" name="正方形/長方形 5"/>
          <p:cNvSpPr/>
          <p:nvPr/>
        </p:nvSpPr>
        <p:spPr>
          <a:xfrm>
            <a:off x="8180208" y="3677797"/>
            <a:ext cx="1512858" cy="369332"/>
          </a:xfrm>
          <a:prstGeom prst="rect">
            <a:avLst/>
          </a:prstGeom>
        </p:spPr>
        <p:txBody>
          <a:bodyPr wrap="square">
            <a:spAutoFit/>
          </a:bodyPr>
          <a:lstStyle/>
          <a:p>
            <a:pPr algn="ctr"/>
            <a:r>
              <a:rPr lang="ja-JP" altLang="en-US" b="1" dirty="0" smtClean="0">
                <a:solidFill>
                  <a:srgbClr val="4C4C4C"/>
                </a:solidFill>
                <a:latin typeface="Avenir"/>
              </a:rPr>
              <a:t>↑</a:t>
            </a:r>
            <a:r>
              <a:rPr lang="en-US" altLang="ja-JP" b="1" dirty="0" smtClean="0">
                <a:solidFill>
                  <a:srgbClr val="4C4C4C"/>
                </a:solidFill>
                <a:latin typeface="Avenir"/>
              </a:rPr>
              <a:t>PC</a:t>
            </a:r>
          </a:p>
        </p:txBody>
      </p:sp>
      <p:sp>
        <p:nvSpPr>
          <p:cNvPr id="7" name="正方形/長方形 6"/>
          <p:cNvSpPr/>
          <p:nvPr/>
        </p:nvSpPr>
        <p:spPr>
          <a:xfrm>
            <a:off x="9657582" y="3677797"/>
            <a:ext cx="1512858" cy="369332"/>
          </a:xfrm>
          <a:prstGeom prst="rect">
            <a:avLst/>
          </a:prstGeom>
        </p:spPr>
        <p:txBody>
          <a:bodyPr wrap="square">
            <a:spAutoFit/>
          </a:bodyPr>
          <a:lstStyle/>
          <a:p>
            <a:pPr algn="ctr"/>
            <a:r>
              <a:rPr lang="ja-JP" altLang="en-US" b="1" dirty="0" smtClean="0">
                <a:solidFill>
                  <a:srgbClr val="4C4C4C"/>
                </a:solidFill>
                <a:latin typeface="Avenir"/>
              </a:rPr>
              <a:t>↑</a:t>
            </a:r>
            <a:r>
              <a:rPr lang="en-US" altLang="ja-JP" b="1" dirty="0" smtClean="0">
                <a:solidFill>
                  <a:srgbClr val="4C4C4C"/>
                </a:solidFill>
                <a:latin typeface="Avenir"/>
              </a:rPr>
              <a:t>NPC</a:t>
            </a:r>
          </a:p>
        </p:txBody>
      </p:sp>
    </p:spTree>
    <p:extLst>
      <p:ext uri="{BB962C8B-B14F-4D97-AF65-F5344CB8AC3E}">
        <p14:creationId xmlns:p14="http://schemas.microsoft.com/office/powerpoint/2010/main" val="982633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➀ 論理思考力の取得</a:t>
            </a:r>
            <a:endParaRPr kumimoji="1" lang="ja-JP" altLang="en-US" b="1"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7784" y="2421069"/>
            <a:ext cx="2178883" cy="2199748"/>
          </a:xfrm>
        </p:spPr>
      </p:pic>
      <p:sp>
        <p:nvSpPr>
          <p:cNvPr id="5" name="右矢印 4"/>
          <p:cNvSpPr/>
          <p:nvPr/>
        </p:nvSpPr>
        <p:spPr>
          <a:xfrm>
            <a:off x="2793745" y="2713566"/>
            <a:ext cx="644494" cy="1811867"/>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AutoShape 8" descr="パソコン　いらすとや に対する画像結果"/>
          <p:cNvSpPr>
            <a:spLocks noChangeAspect="1" noChangeArrowheads="1"/>
          </p:cNvSpPr>
          <p:nvPr/>
        </p:nvSpPr>
        <p:spPr bwMode="auto">
          <a:xfrm>
            <a:off x="5261632" y="2069570"/>
            <a:ext cx="1962150" cy="197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 name="雲形吹き出し 7"/>
          <p:cNvSpPr/>
          <p:nvPr/>
        </p:nvSpPr>
        <p:spPr>
          <a:xfrm>
            <a:off x="7223782" y="805387"/>
            <a:ext cx="4860080" cy="3720045"/>
          </a:xfrm>
          <a:prstGeom prst="cloudCallout">
            <a:avLst>
              <a:gd name="adj1" fmla="val -92932"/>
              <a:gd name="adj2" fmla="val 698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044" name="Picture 20" descr="ソース画像を表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729" y="2425566"/>
            <a:ext cx="1886413" cy="238786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9" y="1422436"/>
            <a:ext cx="2284945" cy="2197062"/>
          </a:xfrm>
          <a:prstGeom prst="rect">
            <a:avLst/>
          </a:prstGeom>
          <a:noFill/>
        </p:spPr>
      </p:pic>
      <p:sp>
        <p:nvSpPr>
          <p:cNvPr id="9" name="テキスト ボックス 8"/>
          <p:cNvSpPr txBox="1"/>
          <p:nvPr/>
        </p:nvSpPr>
        <p:spPr>
          <a:xfrm>
            <a:off x="274017" y="5086646"/>
            <a:ext cx="2626416" cy="461665"/>
          </a:xfrm>
          <a:prstGeom prst="rect">
            <a:avLst/>
          </a:prstGeom>
          <a:noFill/>
        </p:spPr>
        <p:txBody>
          <a:bodyPr wrap="square" rtlCol="0">
            <a:spAutoFit/>
          </a:bodyPr>
          <a:lstStyle/>
          <a:p>
            <a:pPr algn="ctr"/>
            <a:r>
              <a:rPr kumimoji="1" lang="ja-JP" altLang="en-US" sz="2400" dirty="0" smtClean="0">
                <a:latin typeface="HGSｺﾞｼｯｸE" panose="020B0900000000000000" pitchFamily="50" charset="-128"/>
                <a:ea typeface="HGSｺﾞｼｯｸE" panose="020B0900000000000000" pitchFamily="50" charset="-128"/>
              </a:rPr>
              <a:t>ゲームを楽しむ</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21" name="テキスト ボックス 20"/>
          <p:cNvSpPr txBox="1"/>
          <p:nvPr/>
        </p:nvSpPr>
        <p:spPr>
          <a:xfrm>
            <a:off x="3584726" y="5086644"/>
            <a:ext cx="7940524" cy="461665"/>
          </a:xfrm>
          <a:prstGeom prst="rect">
            <a:avLst/>
          </a:prstGeom>
          <a:noFill/>
        </p:spPr>
        <p:txBody>
          <a:bodyPr wrap="square" rtlCol="0">
            <a:spAutoFit/>
          </a:bodyPr>
          <a:lstStyle/>
          <a:p>
            <a:pPr algn="ctr"/>
            <a:r>
              <a:rPr lang="ja-JP" altLang="en-US" sz="2400" dirty="0" smtClean="0">
                <a:latin typeface="HGSｺﾞｼｯｸE" panose="020B0900000000000000" pitchFamily="50" charset="-128"/>
                <a:ea typeface="HGSｺﾞｼｯｸE" panose="020B0900000000000000" pitchFamily="50" charset="-128"/>
              </a:rPr>
              <a:t>物事を論理的に考えることができる</a:t>
            </a:r>
            <a:endParaRPr kumimoji="1" lang="ja-JP" altLang="en-US" sz="24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399616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➁ 小学生でも分かる難易度</a:t>
            </a:r>
            <a:endParaRPr kumimoji="1" lang="ja-JP" altLang="en-US" b="1" dirty="0"/>
          </a:p>
        </p:txBody>
      </p:sp>
      <p:sp>
        <p:nvSpPr>
          <p:cNvPr id="7" name="AutoShape 8" descr="小学生　いらすとや に対する画像結果"/>
          <p:cNvSpPr>
            <a:spLocks noChangeAspect="1" noChangeArrowheads="1"/>
          </p:cNvSpPr>
          <p:nvPr/>
        </p:nvSpPr>
        <p:spPr bwMode="auto">
          <a:xfrm>
            <a:off x="155575" y="-822325"/>
            <a:ext cx="296227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10" descr="小学生　いらすとや に対する画像結果"/>
          <p:cNvSpPr>
            <a:spLocks noChangeAspect="1" noChangeArrowheads="1"/>
          </p:cNvSpPr>
          <p:nvPr/>
        </p:nvSpPr>
        <p:spPr bwMode="auto">
          <a:xfrm>
            <a:off x="1516111" y="29317"/>
            <a:ext cx="1754139" cy="1015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60" name="Picture 12" descr="ソース画像を表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423" y="2026496"/>
            <a:ext cx="4159151" cy="2183554"/>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10"/>
          <p:cNvSpPr>
            <a:spLocks noGrp="1"/>
          </p:cNvSpPr>
          <p:nvPr>
            <p:ph idx="1"/>
          </p:nvPr>
        </p:nvSpPr>
        <p:spPr>
          <a:xfrm>
            <a:off x="838199" y="4590642"/>
            <a:ext cx="10515600" cy="979941"/>
          </a:xfrm>
        </p:spPr>
        <p:txBody>
          <a:bodyPr>
            <a:normAutofit lnSpcReduction="10000"/>
          </a:bodyPr>
          <a:lstStyle/>
          <a:p>
            <a:pPr marL="0" indent="0" algn="ctr">
              <a:buNone/>
            </a:pPr>
            <a:r>
              <a:rPr lang="ja-JP" altLang="en-US" dirty="0" smtClean="0"/>
              <a:t>小学生をはじめとするプログラミング未経験者でも、</a:t>
            </a:r>
            <a:endParaRPr lang="en-US" altLang="ja-JP" dirty="0" smtClean="0"/>
          </a:p>
          <a:p>
            <a:pPr marL="0" indent="0" algn="ctr">
              <a:buNone/>
            </a:pPr>
            <a:r>
              <a:rPr lang="ja-JP" altLang="en-US" dirty="0" smtClean="0"/>
              <a:t>楽しく遊ぶことができます</a:t>
            </a:r>
            <a:endParaRPr kumimoji="1" lang="ja-JP" altLang="en-US" dirty="0"/>
          </a:p>
        </p:txBody>
      </p:sp>
    </p:spTree>
    <p:extLst>
      <p:ext uri="{BB962C8B-B14F-4D97-AF65-F5344CB8AC3E}">
        <p14:creationId xmlns:p14="http://schemas.microsoft.com/office/powerpoint/2010/main" val="367826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➂ 対象年齢に合わせたモード</a:t>
            </a:r>
            <a:endParaRPr kumimoji="1" lang="ja-JP" altLang="en-US" b="1" dirty="0"/>
          </a:p>
        </p:txBody>
      </p:sp>
      <p:pic>
        <p:nvPicPr>
          <p:cNvPr id="6" name="コンテンツ プレースホルダー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91" b="15489"/>
          <a:stretch/>
        </p:blipFill>
        <p:spPr>
          <a:xfrm>
            <a:off x="1620496" y="1891433"/>
            <a:ext cx="3450753" cy="3707476"/>
          </a:xfrm>
          <a:ln w="25400">
            <a:solidFill>
              <a:schemeClr val="tx1"/>
            </a:solidFill>
          </a:ln>
        </p:spPr>
      </p:pic>
      <p:pic>
        <p:nvPicPr>
          <p:cNvPr id="11" name="コンテンツ プレースホルダー 10"/>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14370"/>
          <a:stretch/>
        </p:blipFill>
        <p:spPr>
          <a:xfrm>
            <a:off x="7088062" y="1891433"/>
            <a:ext cx="3556511" cy="3726036"/>
          </a:xfrm>
          <a:noFill/>
          <a:ln w="25400">
            <a:solidFill>
              <a:schemeClr val="tx1"/>
            </a:solidFill>
          </a:ln>
        </p:spPr>
      </p:pic>
      <p:sp>
        <p:nvSpPr>
          <p:cNvPr id="16" name="テキスト ボックス 15"/>
          <p:cNvSpPr txBox="1"/>
          <p:nvPr/>
        </p:nvSpPr>
        <p:spPr>
          <a:xfrm>
            <a:off x="1620496" y="1433762"/>
            <a:ext cx="3480440" cy="461665"/>
          </a:xfrm>
          <a:prstGeom prst="rect">
            <a:avLst/>
          </a:prstGeom>
          <a:noFill/>
        </p:spPr>
        <p:txBody>
          <a:bodyPr wrap="none" rtlCol="0">
            <a:spAutoFit/>
          </a:bodyPr>
          <a:lstStyle/>
          <a:p>
            <a:r>
              <a:rPr kumimoji="1" lang="ja-JP" altLang="en-US" sz="2400" dirty="0" smtClean="0"/>
              <a:t>セレクトモード</a:t>
            </a:r>
            <a:r>
              <a:rPr kumimoji="1" lang="en-US" altLang="ja-JP" sz="2400" dirty="0" smtClean="0"/>
              <a:t>(10~15)</a:t>
            </a:r>
            <a:endParaRPr kumimoji="1" lang="ja-JP" altLang="en-US" sz="2400" dirty="0"/>
          </a:p>
        </p:txBody>
      </p:sp>
      <p:sp>
        <p:nvSpPr>
          <p:cNvPr id="17" name="テキスト ボックス 16"/>
          <p:cNvSpPr txBox="1"/>
          <p:nvPr/>
        </p:nvSpPr>
        <p:spPr>
          <a:xfrm>
            <a:off x="7088062" y="1433762"/>
            <a:ext cx="3616696" cy="461665"/>
          </a:xfrm>
          <a:prstGeom prst="rect">
            <a:avLst/>
          </a:prstGeom>
          <a:noFill/>
        </p:spPr>
        <p:txBody>
          <a:bodyPr wrap="none" rtlCol="0">
            <a:spAutoFit/>
          </a:bodyPr>
          <a:lstStyle/>
          <a:p>
            <a:r>
              <a:rPr lang="ja-JP" altLang="en-US" sz="2400" dirty="0" smtClean="0"/>
              <a:t>ストーリー</a:t>
            </a:r>
            <a:r>
              <a:rPr kumimoji="1" lang="ja-JP" altLang="en-US" sz="2400" dirty="0" smtClean="0"/>
              <a:t>モード</a:t>
            </a:r>
            <a:r>
              <a:rPr lang="en-US" altLang="ja-JP" sz="2400" dirty="0" smtClean="0"/>
              <a:t>(6~15</a:t>
            </a:r>
            <a:r>
              <a:rPr lang="en-US" altLang="ja-JP" sz="2400" dirty="0"/>
              <a:t>)</a:t>
            </a:r>
            <a:endParaRPr lang="ja-JP" altLang="en-US" sz="2400" dirty="0"/>
          </a:p>
        </p:txBody>
      </p:sp>
    </p:spTree>
    <p:extLst>
      <p:ext uri="{BB962C8B-B14F-4D97-AF65-F5344CB8AC3E}">
        <p14:creationId xmlns:p14="http://schemas.microsoft.com/office/powerpoint/2010/main" val="2457458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4"/>
            <a:ext cx="10515600" cy="1325563"/>
          </a:xfrm>
        </p:spPr>
        <p:txBody>
          <a:bodyPr>
            <a:normAutofit/>
          </a:bodyPr>
          <a:lstStyle/>
          <a:p>
            <a:r>
              <a:rPr kumimoji="1" lang="ja-JP" altLang="en-US" b="1" dirty="0" smtClean="0"/>
              <a:t>システム構成</a:t>
            </a:r>
            <a:endParaRPr kumimoji="1" lang="ja-JP" altLang="en-US" b="1" dirty="0"/>
          </a:p>
        </p:txBody>
      </p:sp>
      <p:pic>
        <p:nvPicPr>
          <p:cNvPr id="6"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064040"/>
            <a:ext cx="1612857" cy="1628246"/>
          </a:xfrm>
        </p:spPr>
      </p:pic>
      <p:sp>
        <p:nvSpPr>
          <p:cNvPr id="15" name="右矢印 14"/>
          <p:cNvSpPr/>
          <p:nvPr/>
        </p:nvSpPr>
        <p:spPr>
          <a:xfrm>
            <a:off x="2451057" y="2282058"/>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flipH="1">
            <a:off x="2451057" y="2878163"/>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4334615" y="3884802"/>
            <a:ext cx="1069524" cy="553998"/>
          </a:xfrm>
          <a:prstGeom prst="rect">
            <a:avLst/>
          </a:prstGeom>
        </p:spPr>
        <p:txBody>
          <a:bodyPr wrap="none">
            <a:spAutoFit/>
          </a:bodyPr>
          <a:lstStyle/>
          <a:p>
            <a:pPr algn="ctr"/>
            <a:r>
              <a:rPr lang="ja-JP" altLang="en-US" dirty="0">
                <a:solidFill>
                  <a:srgbClr val="4C4C4C"/>
                </a:solidFill>
                <a:latin typeface="Avenir"/>
              </a:rPr>
              <a:t>メイン</a:t>
            </a:r>
            <a:endParaRPr lang="en-US" altLang="ja-JP" dirty="0" smtClean="0">
              <a:solidFill>
                <a:srgbClr val="4C4C4C"/>
              </a:solidFill>
              <a:latin typeface="Avenir"/>
            </a:endParaRPr>
          </a:p>
          <a:p>
            <a:pPr algn="ctr"/>
            <a:r>
              <a:rPr lang="en-US" altLang="ja-JP" sz="1200" dirty="0" smtClean="0">
                <a:latin typeface="+mn-ea"/>
              </a:rPr>
              <a:t>(JavaScript)</a:t>
            </a:r>
            <a:endParaRPr lang="ja-JP" altLang="en-US" sz="1200" dirty="0" smtClean="0">
              <a:latin typeface="+mn-ea"/>
            </a:endParaRPr>
          </a:p>
        </p:txBody>
      </p:sp>
      <p:sp>
        <p:nvSpPr>
          <p:cNvPr id="23" name="正方形/長方形 22"/>
          <p:cNvSpPr/>
          <p:nvPr/>
        </p:nvSpPr>
        <p:spPr>
          <a:xfrm>
            <a:off x="4934981" y="1699922"/>
            <a:ext cx="1569660" cy="369332"/>
          </a:xfrm>
          <a:prstGeom prst="rect">
            <a:avLst/>
          </a:prstGeom>
        </p:spPr>
        <p:txBody>
          <a:bodyPr wrap="none">
            <a:spAutoFit/>
          </a:bodyPr>
          <a:lstStyle/>
          <a:p>
            <a:r>
              <a:rPr lang="ja-JP" altLang="en-US" b="1" dirty="0" err="1">
                <a:solidFill>
                  <a:srgbClr val="4C4C4C"/>
                </a:solidFill>
              </a:rPr>
              <a:t>ぶろっくるん</a:t>
            </a:r>
            <a:endParaRPr lang="ja-JP" altLang="en-US" b="1" dirty="0"/>
          </a:p>
        </p:txBody>
      </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4722" y="2064040"/>
            <a:ext cx="2929302" cy="1761330"/>
          </a:xfrm>
          <a:prstGeom prst="rect">
            <a:avLst/>
          </a:prstGeom>
          <a:ln w="25400">
            <a:solidFill>
              <a:schemeClr val="tx1"/>
            </a:solidFill>
          </a:ln>
        </p:spPr>
      </p:pic>
      <p:sp>
        <p:nvSpPr>
          <p:cNvPr id="17" name="右矢印 16"/>
          <p:cNvSpPr/>
          <p:nvPr/>
        </p:nvSpPr>
        <p:spPr>
          <a:xfrm rot="19511792">
            <a:off x="6637311" y="800810"/>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rot="19511792" flipH="1">
            <a:off x="6637311" y="1373167"/>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3116" y="0"/>
            <a:ext cx="1701414" cy="1701414"/>
          </a:xfrm>
          <a:prstGeom prst="rect">
            <a:avLst/>
          </a:prstGeom>
          <a:noFill/>
          <a:extLst>
            <a:ext uri="{909E8E84-426E-40DD-AFC4-6F175D3DCCD1}">
              <a14:hiddenFill xmlns:a14="http://schemas.microsoft.com/office/drawing/2010/main">
                <a:solidFill>
                  <a:srgbClr val="FFFFFF"/>
                </a:solidFill>
              </a14:hiddenFill>
            </a:ext>
          </a:extLst>
        </p:spPr>
      </p:pic>
      <p:sp>
        <p:nvSpPr>
          <p:cNvPr id="26" name="右矢印 25"/>
          <p:cNvSpPr/>
          <p:nvPr/>
        </p:nvSpPr>
        <p:spPr>
          <a:xfrm>
            <a:off x="6674262" y="2544496"/>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flipH="1">
            <a:off x="6674262" y="3116853"/>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90630" y="3884802"/>
            <a:ext cx="1107997" cy="369332"/>
          </a:xfrm>
          <a:prstGeom prst="rect">
            <a:avLst/>
          </a:prstGeom>
        </p:spPr>
        <p:txBody>
          <a:bodyPr wrap="none">
            <a:spAutoFit/>
          </a:bodyPr>
          <a:lstStyle/>
          <a:p>
            <a:pPr algn="ctr"/>
            <a:r>
              <a:rPr lang="ja-JP" altLang="en-US" dirty="0">
                <a:solidFill>
                  <a:srgbClr val="4C4C4C"/>
                </a:solidFill>
                <a:latin typeface="Avenir"/>
              </a:rPr>
              <a:t>ユーザー</a:t>
            </a:r>
            <a:endParaRPr lang="ja-JP" altLang="en-US" sz="1200" dirty="0" smtClean="0">
              <a:latin typeface="+mn-ea"/>
            </a:endParaRPr>
          </a:p>
        </p:txBody>
      </p:sp>
      <p:sp>
        <p:nvSpPr>
          <p:cNvPr id="29" name="正方形/長方形 28"/>
          <p:cNvSpPr/>
          <p:nvPr/>
        </p:nvSpPr>
        <p:spPr>
          <a:xfrm>
            <a:off x="7658994" y="1468958"/>
            <a:ext cx="1569660" cy="646331"/>
          </a:xfrm>
          <a:prstGeom prst="rect">
            <a:avLst/>
          </a:prstGeom>
        </p:spPr>
        <p:txBody>
          <a:bodyPr wrap="none">
            <a:spAutoFit/>
          </a:bodyPr>
          <a:lstStyle/>
          <a:p>
            <a:pPr algn="ctr"/>
            <a:r>
              <a:rPr lang="ja-JP" altLang="en-US" dirty="0" smtClean="0">
                <a:solidFill>
                  <a:srgbClr val="4C4C4C"/>
                </a:solidFill>
                <a:latin typeface="Avenir"/>
              </a:rPr>
              <a:t>画像ファイル</a:t>
            </a:r>
            <a:endParaRPr lang="en-US" altLang="ja-JP" sz="1200" dirty="0">
              <a:latin typeface="+mn-ea"/>
            </a:endParaRPr>
          </a:p>
          <a:p>
            <a:pPr algn="ctr"/>
            <a:r>
              <a:rPr lang="ja-JP" altLang="en-US" dirty="0" smtClean="0">
                <a:solidFill>
                  <a:srgbClr val="4C4C4C"/>
                </a:solidFill>
                <a:latin typeface="+mn-ea"/>
              </a:rPr>
              <a:t>音声ファイル</a:t>
            </a:r>
            <a:endParaRPr lang="en-US" altLang="ja-JP" sz="2800" dirty="0" smtClean="0">
              <a:solidFill>
                <a:srgbClr val="4C4C4C"/>
              </a:solidFill>
              <a:latin typeface="Avenir"/>
            </a:endParaRPr>
          </a:p>
        </p:txBody>
      </p:sp>
      <p:pic>
        <p:nvPicPr>
          <p:cNvPr id="30" name="Picture 6"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3778" y="2121122"/>
            <a:ext cx="1701414" cy="1701414"/>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7726279" y="3631882"/>
            <a:ext cx="1569660" cy="553998"/>
          </a:xfrm>
          <a:prstGeom prst="rect">
            <a:avLst/>
          </a:prstGeom>
        </p:spPr>
        <p:txBody>
          <a:bodyPr wrap="none">
            <a:spAutoFit/>
          </a:bodyPr>
          <a:lstStyle/>
          <a:p>
            <a:pPr algn="ctr"/>
            <a:r>
              <a:rPr lang="ja-JP" altLang="en-US" dirty="0" smtClean="0">
                <a:solidFill>
                  <a:srgbClr val="4C4C4C"/>
                </a:solidFill>
                <a:latin typeface="Avenir"/>
              </a:rPr>
              <a:t>ステージ情報</a:t>
            </a:r>
            <a:endParaRPr lang="en-US" altLang="ja-JP" dirty="0" smtClean="0">
              <a:solidFill>
                <a:srgbClr val="4C4C4C"/>
              </a:solidFill>
              <a:latin typeface="Avenir"/>
            </a:endParaRPr>
          </a:p>
          <a:p>
            <a:pPr algn="ctr"/>
            <a:r>
              <a:rPr lang="en-US" altLang="ja-JP" sz="1200" dirty="0" smtClean="0">
                <a:latin typeface="+mn-ea"/>
              </a:rPr>
              <a:t>(JSON</a:t>
            </a:r>
            <a:r>
              <a:rPr lang="ja-JP" altLang="en-US" sz="1200" dirty="0" smtClean="0">
                <a:latin typeface="+mn-ea"/>
              </a:rPr>
              <a:t>ファイル</a:t>
            </a:r>
            <a:r>
              <a:rPr lang="en-US" altLang="ja-JP" sz="1200" dirty="0" smtClean="0">
                <a:latin typeface="+mn-ea"/>
              </a:rPr>
              <a:t>)</a:t>
            </a:r>
            <a:endParaRPr lang="ja-JP" altLang="en-US" sz="1200" dirty="0" smtClean="0">
              <a:latin typeface="+mn-ea"/>
            </a:endParaRPr>
          </a:p>
        </p:txBody>
      </p:sp>
      <p:sp>
        <p:nvSpPr>
          <p:cNvPr id="34" name="右矢印 33"/>
          <p:cNvSpPr/>
          <p:nvPr/>
        </p:nvSpPr>
        <p:spPr>
          <a:xfrm rot="2138559">
            <a:off x="6812218" y="4226079"/>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rot="2138559" flipH="1">
            <a:off x="6812218" y="4798436"/>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descr="php&lt;strong&gt;MyAdmin&lt;/strong&gt; - 리브레 위키"/>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2882" y="4429996"/>
            <a:ext cx="1612278" cy="951415"/>
          </a:xfrm>
          <a:prstGeom prst="rect">
            <a:avLst/>
          </a:prstGeom>
        </p:spPr>
      </p:pic>
      <p:sp>
        <p:nvSpPr>
          <p:cNvPr id="37" name="正方形/長方形 36"/>
          <p:cNvSpPr/>
          <p:nvPr/>
        </p:nvSpPr>
        <p:spPr>
          <a:xfrm>
            <a:off x="7825071" y="5480744"/>
            <a:ext cx="1338828" cy="646331"/>
          </a:xfrm>
          <a:prstGeom prst="rect">
            <a:avLst/>
          </a:prstGeom>
        </p:spPr>
        <p:txBody>
          <a:bodyPr wrap="none">
            <a:spAutoFit/>
          </a:bodyPr>
          <a:lstStyle/>
          <a:p>
            <a:pPr algn="ctr"/>
            <a:r>
              <a:rPr lang="ja-JP" altLang="en-US" dirty="0" smtClean="0">
                <a:solidFill>
                  <a:srgbClr val="4C4C4C"/>
                </a:solidFill>
                <a:latin typeface="Avenir"/>
              </a:rPr>
              <a:t>ユーザ情報</a:t>
            </a:r>
            <a:endParaRPr lang="en-US" altLang="ja-JP" dirty="0" smtClean="0">
              <a:solidFill>
                <a:srgbClr val="4C4C4C"/>
              </a:solidFill>
              <a:latin typeface="Avenir"/>
            </a:endParaRPr>
          </a:p>
          <a:p>
            <a:pPr algn="ctr"/>
            <a:r>
              <a:rPr lang="ja-JP" altLang="en-US" dirty="0" smtClean="0">
                <a:solidFill>
                  <a:srgbClr val="4C4C4C"/>
                </a:solidFill>
                <a:latin typeface="Avenir"/>
              </a:rPr>
              <a:t> </a:t>
            </a:r>
            <a:r>
              <a:rPr lang="en-US" altLang="ja-JP" sz="1200" dirty="0" smtClean="0">
                <a:latin typeface="+mn-ea"/>
              </a:rPr>
              <a:t>(PHP)</a:t>
            </a:r>
            <a:endParaRPr lang="ja-JP" altLang="en-US" sz="1200" dirty="0" smtClean="0">
              <a:latin typeface="+mn-ea"/>
            </a:endParaRPr>
          </a:p>
        </p:txBody>
      </p:sp>
    </p:spTree>
    <p:extLst>
      <p:ext uri="{BB962C8B-B14F-4D97-AF65-F5344CB8AC3E}">
        <p14:creationId xmlns:p14="http://schemas.microsoft.com/office/powerpoint/2010/main" val="74466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実演</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lang="ja-JP" altLang="en-US" dirty="0"/>
              <a:t>◎</a:t>
            </a:r>
            <a:r>
              <a:rPr lang="ja-JP" altLang="en-US" dirty="0" smtClean="0"/>
              <a:t>実際に</a:t>
            </a:r>
            <a:r>
              <a:rPr lang="ja-JP" altLang="en-US" dirty="0" smtClean="0"/>
              <a:t>ゲームを操作します（動画）</a:t>
            </a:r>
            <a:endParaRPr lang="en-US" altLang="ja-JP" dirty="0" smtClean="0"/>
          </a:p>
        </p:txBody>
      </p:sp>
    </p:spTree>
    <p:extLst>
      <p:ext uri="{BB962C8B-B14F-4D97-AF65-F5344CB8AC3E}">
        <p14:creationId xmlns:p14="http://schemas.microsoft.com/office/powerpoint/2010/main" val="3404476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261</Words>
  <Application>Microsoft Office PowerPoint</Application>
  <PresentationFormat>ワイド画面</PresentationFormat>
  <Paragraphs>52</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Avenir</vt:lpstr>
      <vt:lpstr>BIZ UDPゴシック</vt:lpstr>
      <vt:lpstr>HGSｺﾞｼｯｸE</vt:lpstr>
      <vt:lpstr>游ゴシック</vt:lpstr>
      <vt:lpstr>游ゴシック Light</vt:lpstr>
      <vt:lpstr>Arial</vt:lpstr>
      <vt:lpstr>Office テーマ</vt:lpstr>
      <vt:lpstr>PowerPoint プレゼンテーション</vt:lpstr>
      <vt:lpstr>ぶろっくるんとは</vt:lpstr>
      <vt:lpstr>ぶろっくるんを作る経緯</vt:lpstr>
      <vt:lpstr>ゲームの流れ</vt:lpstr>
      <vt:lpstr>特徴➀ 論理思考力の取得</vt:lpstr>
      <vt:lpstr>特徴➁ 小学生でも分かる難易度</vt:lpstr>
      <vt:lpstr>特徴➂ 対象年齢に合わせたモード</vt:lpstr>
      <vt:lpstr>システム構成</vt:lpstr>
      <vt:lpstr>実演</vt:lpstr>
      <vt:lpstr>制作に苦労した点</vt:lpstr>
      <vt:lpstr>今後の発展</vt:lpstr>
      <vt:lpstr>想定される質問①</vt:lpstr>
      <vt:lpstr>想定される質問➁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6bstudent</dc:creator>
  <cp:lastModifiedBy>6bstudent</cp:lastModifiedBy>
  <cp:revision>51</cp:revision>
  <dcterms:created xsi:type="dcterms:W3CDTF">2021-11-01T08:05:15Z</dcterms:created>
  <dcterms:modified xsi:type="dcterms:W3CDTF">2021-11-05T03:22:46Z</dcterms:modified>
</cp:coreProperties>
</file>