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0" r:id="rId6"/>
    <p:sldId id="261" r:id="rId7"/>
    <p:sldId id="262" r:id="rId8"/>
    <p:sldId id="268" r:id="rId9"/>
    <p:sldId id="269"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2" autoAdjust="0"/>
    <p:restoredTop sz="94660"/>
  </p:normalViewPr>
  <p:slideViewPr>
    <p:cSldViewPr snapToGrid="0">
      <p:cViewPr varScale="1">
        <p:scale>
          <a:sx n="58" d="100"/>
          <a:sy n="58" d="100"/>
        </p:scale>
        <p:origin x="90" y="1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en-US" altLang="ja-JP" sz="4000" b="1" dirty="0" err="1" smtClean="0">
                <a:latin typeface="BIZ UDPゴシック" panose="020B0400000000000000" pitchFamily="50" charset="-128"/>
                <a:ea typeface="BIZ UDPゴシック" panose="020B0400000000000000" pitchFamily="50" charset="-128"/>
              </a:rPr>
              <a:t>Blockln</a:t>
            </a:r>
            <a:endParaRPr lang="en-US" altLang="ja-JP" sz="1050" b="1" dirty="0" smtClean="0">
              <a:latin typeface="BIZ UDPゴシック" panose="020B0400000000000000" pitchFamily="50" charset="-128"/>
              <a:ea typeface="BIZ UDPゴシック" panose="020B0400000000000000" pitchFamily="50" charset="-128"/>
            </a:endParaRPr>
          </a:p>
          <a:p>
            <a:endParaRPr lang="en-US" altLang="ja-JP" b="1" dirty="0"/>
          </a:p>
          <a:p>
            <a:r>
              <a:rPr lang="ja-JP" altLang="en-US" b="1" dirty="0" smtClean="0"/>
              <a:t>福井</a:t>
            </a:r>
            <a:r>
              <a:rPr lang="ja-JP" altLang="en-US" b="1" dirty="0" smtClean="0"/>
              <a:t>情報</a:t>
            </a:r>
            <a:r>
              <a:rPr lang="en-US" altLang="ja-JP" b="1" dirty="0" smtClean="0"/>
              <a:t>IT</a:t>
            </a:r>
            <a:r>
              <a:rPr lang="ja-JP" altLang="en-US" b="1" dirty="0" smtClean="0"/>
              <a:t>クリエイター専門学校</a:t>
            </a:r>
            <a:endParaRPr kumimoji="1" lang="ja-JP" altLang="en-US" b="1"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pPr>
              <a:lnSpc>
                <a:spcPct val="200000"/>
              </a:lnSpc>
            </a:pPr>
            <a:r>
              <a:rPr kumimoji="1" lang="ja-JP" altLang="en-US" dirty="0" smtClean="0"/>
              <a:t>ゲームの内容自体が複雑であるため、一つ一つ実装するのに時間をかけたこと</a:t>
            </a:r>
            <a:endParaRPr kumimoji="1" lang="en-US" altLang="ja-JP" dirty="0" smtClean="0"/>
          </a:p>
          <a:p>
            <a:pPr>
              <a:lnSpc>
                <a:spcPct val="200000"/>
              </a:lnSpc>
            </a:pPr>
            <a:r>
              <a:rPr kumimoji="1" lang="ja-JP" altLang="en-US" dirty="0" smtClean="0"/>
              <a:t>小学生でも遊べるようなゲームバランスの調整をすることに時間をかけたこと</a:t>
            </a:r>
            <a:endParaRPr lang="en-US" altLang="ja-JP" dirty="0"/>
          </a:p>
          <a:p>
            <a:endParaRPr kumimoji="1" lang="en-US" altLang="ja-JP" dirty="0" smtClean="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◎より分かりやすくなるように、ステージの難易度を幅広く設定する</a:t>
            </a:r>
            <a:endParaRPr lang="en-US" altLang="ja-JP" dirty="0" smtClean="0"/>
          </a:p>
          <a:p>
            <a:pPr marL="0" indent="0">
              <a:buNone/>
            </a:pPr>
            <a:r>
              <a:rPr lang="ja-JP" altLang="en-US" dirty="0" smtClean="0"/>
              <a:t>例）チュートリアルステージの追加、ブロックの追加</a:t>
            </a:r>
            <a:r>
              <a:rPr lang="en-US" altLang="ja-JP" dirty="0" err="1" smtClean="0"/>
              <a:t>etc</a:t>
            </a:r>
            <a:endParaRPr lang="en-US" altLang="ja-JP" dirty="0" smtClean="0"/>
          </a:p>
          <a:p>
            <a:pPr marL="0" indent="0">
              <a:buNone/>
            </a:pPr>
            <a:endParaRPr lang="en-US" altLang="ja-JP" dirty="0" smtClean="0"/>
          </a:p>
          <a:p>
            <a:pPr marL="0" indent="0">
              <a:buNone/>
            </a:pPr>
            <a:r>
              <a:rPr kumimoji="1" lang="ja-JP" altLang="en-US" dirty="0" smtClean="0"/>
              <a:t>◎実際にステージをユーザーに作らせ、</a:t>
            </a:r>
            <a:r>
              <a:rPr lang="ja-JP" altLang="en-US" dirty="0" smtClean="0"/>
              <a:t>よりアルゴリズム的思考力が向上できるモードを追加する</a:t>
            </a:r>
            <a:endParaRPr lang="en-US" altLang="ja-JP" dirty="0" smtClean="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ja-JP" altLang="en-US" dirty="0" smtClean="0"/>
              <a:t>ぶろっくるん」は、ゲームを通してアルゴリズム思考力を培うことができるようにすることを目的としたサービス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smtClean="0"/>
              <a:t>・小学生を中心としたプログラミング未経験者を主な対象とし、プログラミングにて必要とされる「論理的思考力」を楽しく習得することができ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小学生の授業にプログラミングが組み込まれ、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smtClean="0"/>
              <a:t>ゲームの流れ</a:t>
            </a:r>
            <a:endParaRPr kumimoji="1" lang="ja-JP" altLang="en-US" b="1" dirty="0"/>
          </a:p>
        </p:txBody>
      </p:sp>
      <p:sp>
        <p:nvSpPr>
          <p:cNvPr id="3" name="コンテンツ プレースホルダー 2"/>
          <p:cNvSpPr>
            <a:spLocks noGrp="1"/>
          </p:cNvSpPr>
          <p:nvPr>
            <p:ph idx="1"/>
          </p:nvPr>
        </p:nvSpPr>
        <p:spPr/>
        <p:txBody>
          <a:bodyPr/>
          <a:lstStyle/>
          <a:p>
            <a:pPr marL="0" indent="0">
              <a:lnSpc>
                <a:spcPct val="150000"/>
              </a:lnSpc>
              <a:buNone/>
            </a:pPr>
            <a:r>
              <a:rPr lang="ja-JP" altLang="en-US" dirty="0" smtClean="0"/>
              <a:t>➀ユーザープログラミング画面内でブロックを配置する</a:t>
            </a:r>
            <a:endParaRPr lang="en-US" altLang="ja-JP" dirty="0" smtClean="0"/>
          </a:p>
          <a:p>
            <a:pPr marL="0" indent="0">
              <a:lnSpc>
                <a:spcPct val="150000"/>
              </a:lnSpc>
              <a:buNone/>
            </a:pPr>
            <a:r>
              <a:rPr lang="ja-JP" altLang="en-US" dirty="0" smtClean="0">
                <a:solidFill>
                  <a:srgbClr val="FF0000"/>
                </a:solidFill>
              </a:rPr>
              <a:t>　</a:t>
            </a:r>
            <a:r>
              <a:rPr lang="en-US" altLang="ja-JP" sz="2400" b="1" u="sng" dirty="0" smtClean="0">
                <a:solidFill>
                  <a:srgbClr val="FF0000"/>
                </a:solidFill>
              </a:rPr>
              <a:t>※PC</a:t>
            </a:r>
            <a:r>
              <a:rPr lang="ja-JP" altLang="en-US" sz="2400" b="1" u="sng" dirty="0" smtClean="0">
                <a:solidFill>
                  <a:srgbClr val="FF0000"/>
                </a:solidFill>
              </a:rPr>
              <a:t>（</a:t>
            </a:r>
            <a:r>
              <a:rPr lang="en-US" altLang="ja-JP" sz="2400" b="1" u="sng" dirty="0" smtClean="0">
                <a:solidFill>
                  <a:srgbClr val="FF0000"/>
                </a:solidFill>
              </a:rPr>
              <a:t>Player Character</a:t>
            </a:r>
            <a:r>
              <a:rPr lang="ja-JP" altLang="en-US" sz="2400" b="1" u="sng" dirty="0" smtClean="0">
                <a:solidFill>
                  <a:srgbClr val="FF0000"/>
                </a:solidFill>
              </a:rPr>
              <a:t>）の行動を決める</a:t>
            </a:r>
            <a:endParaRPr lang="en-US" altLang="ja-JP" sz="2400" b="1" u="sng" dirty="0" smtClean="0">
              <a:solidFill>
                <a:srgbClr val="FF0000"/>
              </a:solidFill>
            </a:endParaRPr>
          </a:p>
          <a:p>
            <a:pPr marL="0" indent="0">
              <a:lnSpc>
                <a:spcPct val="150000"/>
              </a:lnSpc>
              <a:buNone/>
            </a:pPr>
            <a:r>
              <a:rPr kumimoji="1" lang="ja-JP" altLang="en-US" dirty="0" smtClean="0"/>
              <a:t>➁配置したブロックの通りに</a:t>
            </a:r>
            <a:r>
              <a:rPr kumimoji="1" lang="en-US" altLang="ja-JP" dirty="0" smtClean="0"/>
              <a:t>PC</a:t>
            </a:r>
            <a:r>
              <a:rPr kumimoji="1" lang="ja-JP" altLang="en-US" dirty="0" smtClean="0"/>
              <a:t>が行動する</a:t>
            </a:r>
            <a:endParaRPr kumimoji="1" lang="en-US" altLang="ja-JP" dirty="0" smtClean="0"/>
          </a:p>
          <a:p>
            <a:pPr marL="0" indent="0">
              <a:lnSpc>
                <a:spcPct val="150000"/>
              </a:lnSpc>
              <a:buNone/>
            </a:pPr>
            <a:r>
              <a:rPr lang="ja-JP" altLang="en-US" dirty="0" smtClean="0"/>
              <a:t>➂</a:t>
            </a:r>
            <a:r>
              <a:rPr lang="en-US" altLang="ja-JP" dirty="0" smtClean="0"/>
              <a:t>PC</a:t>
            </a:r>
            <a:r>
              <a:rPr lang="ja-JP" altLang="en-US" dirty="0" smtClean="0"/>
              <a:t>が改造したマップを</a:t>
            </a:r>
            <a:r>
              <a:rPr lang="en-US" altLang="ja-JP" dirty="0" smtClean="0">
                <a:latin typeface="+mj-ea"/>
                <a:ea typeface="+mj-ea"/>
              </a:rPr>
              <a:t>NPC(Non Player Character)</a:t>
            </a:r>
            <a:r>
              <a:rPr lang="ja-JP" altLang="en-US" dirty="0" smtClean="0"/>
              <a:t>が移動する</a:t>
            </a:r>
            <a:endParaRPr lang="en-US" altLang="ja-JP" dirty="0" smtClean="0"/>
          </a:p>
          <a:p>
            <a:pPr marL="0" indent="0">
              <a:lnSpc>
                <a:spcPct val="150000"/>
              </a:lnSpc>
              <a:buNone/>
            </a:pPr>
            <a:r>
              <a:rPr kumimoji="1" lang="ja-JP" altLang="en-US" dirty="0" smtClean="0"/>
              <a:t>➃</a:t>
            </a:r>
            <a:r>
              <a:rPr kumimoji="1" lang="en-US" altLang="ja-JP" dirty="0" smtClean="0"/>
              <a:t>NPC</a:t>
            </a:r>
            <a:r>
              <a:rPr kumimoji="1" lang="ja-JP" altLang="en-US" dirty="0" smtClean="0"/>
              <a:t>がゴールに辿り着くことができればクリアとなる</a:t>
            </a:r>
            <a:endParaRPr kumimoji="1" lang="en-US" altLang="ja-JP"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3337" b="77503"/>
          <a:stretch/>
        </p:blipFill>
        <p:spPr>
          <a:xfrm>
            <a:off x="8656435" y="2853711"/>
            <a:ext cx="560403" cy="756617"/>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2504" b="74037"/>
          <a:stretch/>
        </p:blipFill>
        <p:spPr>
          <a:xfrm>
            <a:off x="10098592" y="2689015"/>
            <a:ext cx="666322" cy="988782"/>
          </a:xfrm>
          <a:prstGeom prst="rect">
            <a:avLst/>
          </a:prstGeom>
        </p:spPr>
      </p:pic>
      <p:sp>
        <p:nvSpPr>
          <p:cNvPr id="6" name="正方形/長方形 5"/>
          <p:cNvSpPr/>
          <p:nvPr/>
        </p:nvSpPr>
        <p:spPr>
          <a:xfrm>
            <a:off x="8180208"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PC</a:t>
            </a:r>
          </a:p>
        </p:txBody>
      </p:sp>
      <p:sp>
        <p:nvSpPr>
          <p:cNvPr id="7" name="正方形/長方形 6"/>
          <p:cNvSpPr/>
          <p:nvPr/>
        </p:nvSpPr>
        <p:spPr>
          <a:xfrm>
            <a:off x="9657582"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NPC</a:t>
            </a:r>
          </a:p>
        </p:txBody>
      </p:sp>
    </p:spTree>
    <p:extLst>
      <p:ext uri="{BB962C8B-B14F-4D97-AF65-F5344CB8AC3E}">
        <p14:creationId xmlns:p14="http://schemas.microsoft.com/office/powerpoint/2010/main" val="98263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3" y="2026496"/>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199" y="4590642"/>
            <a:ext cx="10515600" cy="979941"/>
          </a:xfrm>
        </p:spPr>
        <p:txBody>
          <a:bodyPr>
            <a:normAutofit lnSpcReduction="10000"/>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対象年齢に合わせたモード</a:t>
            </a:r>
            <a:endParaRPr kumimoji="1" lang="ja-JP" altLang="en-US" b="1" dirty="0"/>
          </a:p>
        </p:txBody>
      </p:sp>
      <p:pic>
        <p:nvPicPr>
          <p:cNvPr id="6" name="コンテンツ プレースホルダー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1" b="15489"/>
          <a:stretch/>
        </p:blipFill>
        <p:spPr>
          <a:xfrm>
            <a:off x="1620496" y="1891433"/>
            <a:ext cx="3450753" cy="3707476"/>
          </a:xfrm>
          <a:ln w="25400">
            <a:solidFill>
              <a:schemeClr val="tx1"/>
            </a:solidFill>
          </a:ln>
        </p:spPr>
      </p:pic>
      <p:pic>
        <p:nvPicPr>
          <p:cNvPr id="11" name="コンテンツ プレースホルダー 10"/>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4370"/>
          <a:stretch/>
        </p:blipFill>
        <p:spPr>
          <a:xfrm>
            <a:off x="7088062" y="1891433"/>
            <a:ext cx="3556511" cy="3726036"/>
          </a:xfrm>
          <a:noFill/>
          <a:ln w="25400">
            <a:solidFill>
              <a:schemeClr val="tx1"/>
            </a:solidFill>
          </a:ln>
        </p:spPr>
      </p:pic>
      <p:sp>
        <p:nvSpPr>
          <p:cNvPr id="16" name="テキスト ボックス 15"/>
          <p:cNvSpPr txBox="1"/>
          <p:nvPr/>
        </p:nvSpPr>
        <p:spPr>
          <a:xfrm>
            <a:off x="1620496" y="1433762"/>
            <a:ext cx="3480440" cy="461665"/>
          </a:xfrm>
          <a:prstGeom prst="rect">
            <a:avLst/>
          </a:prstGeom>
          <a:noFill/>
        </p:spPr>
        <p:txBody>
          <a:bodyPr wrap="none" rtlCol="0">
            <a:spAutoFit/>
          </a:bodyPr>
          <a:lstStyle/>
          <a:p>
            <a:r>
              <a:rPr kumimoji="1" lang="ja-JP" altLang="en-US" sz="2400" dirty="0" smtClean="0"/>
              <a:t>セレクトモード</a:t>
            </a:r>
            <a:r>
              <a:rPr kumimoji="1" lang="en-US" altLang="ja-JP" sz="2400" dirty="0" smtClean="0"/>
              <a:t>(10~15)</a:t>
            </a:r>
            <a:endParaRPr kumimoji="1" lang="ja-JP" altLang="en-US" sz="2400" dirty="0"/>
          </a:p>
        </p:txBody>
      </p:sp>
      <p:sp>
        <p:nvSpPr>
          <p:cNvPr id="17" name="テキスト ボックス 16"/>
          <p:cNvSpPr txBox="1"/>
          <p:nvPr/>
        </p:nvSpPr>
        <p:spPr>
          <a:xfrm>
            <a:off x="7088062" y="1433762"/>
            <a:ext cx="3616696" cy="461665"/>
          </a:xfrm>
          <a:prstGeom prst="rect">
            <a:avLst/>
          </a:prstGeom>
          <a:noFill/>
        </p:spPr>
        <p:txBody>
          <a:bodyPr wrap="none" rtlCol="0">
            <a:spAutoFit/>
          </a:bodyPr>
          <a:lstStyle/>
          <a:p>
            <a:r>
              <a:rPr lang="ja-JP" altLang="en-US" sz="2400" dirty="0" smtClean="0"/>
              <a:t>ストーリー</a:t>
            </a:r>
            <a:r>
              <a:rPr kumimoji="1" lang="ja-JP" altLang="en-US" sz="2400" dirty="0" smtClean="0"/>
              <a:t>モード</a:t>
            </a:r>
            <a:r>
              <a:rPr lang="en-US" altLang="ja-JP" sz="2400" dirty="0" smtClean="0"/>
              <a:t>(6~15</a:t>
            </a:r>
            <a:r>
              <a:rPr lang="en-US" altLang="ja-JP" sz="2400" dirty="0"/>
              <a:t>)</a:t>
            </a:r>
            <a:endParaRPr lang="ja-JP" altLang="en-US" sz="2400"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4"/>
            <a:ext cx="10515600" cy="1325563"/>
          </a:xfrm>
        </p:spPr>
        <p:txBody>
          <a:bodyPr>
            <a:normAutofit/>
          </a:bodyPr>
          <a:lstStyle/>
          <a:p>
            <a:r>
              <a:rPr kumimoji="1" lang="ja-JP" altLang="en-US" b="1" dirty="0" smtClean="0"/>
              <a:t>システム構成</a:t>
            </a:r>
            <a:endParaRPr kumimoji="1" lang="ja-JP" altLang="en-US" b="1" dirty="0"/>
          </a:p>
        </p:txBody>
      </p:sp>
      <p:pic>
        <p:nvPicPr>
          <p:cNvPr id="6"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64040"/>
            <a:ext cx="1612857" cy="1628246"/>
          </a:xfrm>
        </p:spPr>
      </p:pic>
      <p:sp>
        <p:nvSpPr>
          <p:cNvPr id="15" name="右矢印 14"/>
          <p:cNvSpPr/>
          <p:nvPr/>
        </p:nvSpPr>
        <p:spPr>
          <a:xfrm>
            <a:off x="2451057" y="2282058"/>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flipH="1">
            <a:off x="2451057" y="287816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334615" y="3884802"/>
            <a:ext cx="1069524" cy="553998"/>
          </a:xfrm>
          <a:prstGeom prst="rect">
            <a:avLst/>
          </a:prstGeom>
        </p:spPr>
        <p:txBody>
          <a:bodyPr wrap="none">
            <a:spAutoFit/>
          </a:bodyPr>
          <a:lstStyle/>
          <a:p>
            <a:pPr algn="ctr"/>
            <a:r>
              <a:rPr lang="ja-JP" altLang="en-US" dirty="0">
                <a:solidFill>
                  <a:srgbClr val="4C4C4C"/>
                </a:solidFill>
                <a:latin typeface="Avenir"/>
              </a:rPr>
              <a:t>メイン</a:t>
            </a:r>
            <a:endParaRPr lang="en-US" altLang="ja-JP" dirty="0" smtClean="0">
              <a:solidFill>
                <a:srgbClr val="4C4C4C"/>
              </a:solidFill>
              <a:latin typeface="Avenir"/>
            </a:endParaRPr>
          </a:p>
          <a:p>
            <a:pPr algn="ctr"/>
            <a:r>
              <a:rPr lang="en-US" altLang="ja-JP" sz="1200" dirty="0" smtClean="0">
                <a:latin typeface="+mn-ea"/>
              </a:rPr>
              <a:t>(JavaScript)</a:t>
            </a:r>
            <a:endParaRPr lang="ja-JP" altLang="en-US" sz="1200" dirty="0" smtClean="0">
              <a:latin typeface="+mn-ea"/>
            </a:endParaRPr>
          </a:p>
        </p:txBody>
      </p:sp>
      <p:sp>
        <p:nvSpPr>
          <p:cNvPr id="23" name="正方形/長方形 22"/>
          <p:cNvSpPr/>
          <p:nvPr/>
        </p:nvSpPr>
        <p:spPr>
          <a:xfrm>
            <a:off x="4934981" y="1699922"/>
            <a:ext cx="1569660" cy="369332"/>
          </a:xfrm>
          <a:prstGeom prst="rect">
            <a:avLst/>
          </a:prstGeom>
        </p:spPr>
        <p:txBody>
          <a:bodyPr wrap="none">
            <a:spAutoFit/>
          </a:bodyPr>
          <a:lstStyle/>
          <a:p>
            <a:r>
              <a:rPr lang="ja-JP" altLang="en-US" b="1" dirty="0" err="1">
                <a:solidFill>
                  <a:srgbClr val="4C4C4C"/>
                </a:solidFill>
              </a:rPr>
              <a:t>ぶろっくるん</a:t>
            </a:r>
            <a:endParaRPr lang="ja-JP" altLang="en-US"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722" y="2064040"/>
            <a:ext cx="2929302" cy="1761330"/>
          </a:xfrm>
          <a:prstGeom prst="rect">
            <a:avLst/>
          </a:prstGeom>
          <a:ln w="25400">
            <a:solidFill>
              <a:schemeClr val="tx1"/>
            </a:solidFill>
          </a:ln>
        </p:spPr>
      </p:pic>
      <p:sp>
        <p:nvSpPr>
          <p:cNvPr id="17" name="右矢印 16"/>
          <p:cNvSpPr/>
          <p:nvPr/>
        </p:nvSpPr>
        <p:spPr>
          <a:xfrm rot="19511792">
            <a:off x="6637311" y="800810"/>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9511792" flipH="1">
            <a:off x="6637311" y="1373167"/>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3116" y="0"/>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6674262" y="2544496"/>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flipH="1">
            <a:off x="6674262" y="311685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90630" y="3884802"/>
            <a:ext cx="1107997" cy="369332"/>
          </a:xfrm>
          <a:prstGeom prst="rect">
            <a:avLst/>
          </a:prstGeom>
        </p:spPr>
        <p:txBody>
          <a:bodyPr wrap="none">
            <a:spAutoFit/>
          </a:bodyPr>
          <a:lstStyle/>
          <a:p>
            <a:pPr algn="ctr"/>
            <a:r>
              <a:rPr lang="ja-JP" altLang="en-US" dirty="0">
                <a:solidFill>
                  <a:srgbClr val="4C4C4C"/>
                </a:solidFill>
                <a:latin typeface="Avenir"/>
              </a:rPr>
              <a:t>ユーザー</a:t>
            </a:r>
            <a:endParaRPr lang="ja-JP" altLang="en-US" sz="1200" dirty="0" smtClean="0">
              <a:latin typeface="+mn-ea"/>
            </a:endParaRPr>
          </a:p>
        </p:txBody>
      </p:sp>
      <p:sp>
        <p:nvSpPr>
          <p:cNvPr id="29" name="正方形/長方形 28"/>
          <p:cNvSpPr/>
          <p:nvPr/>
        </p:nvSpPr>
        <p:spPr>
          <a:xfrm>
            <a:off x="7658994" y="1468958"/>
            <a:ext cx="1569660" cy="646331"/>
          </a:xfrm>
          <a:prstGeom prst="rect">
            <a:avLst/>
          </a:prstGeom>
        </p:spPr>
        <p:txBody>
          <a:bodyPr wrap="none">
            <a:spAutoFit/>
          </a:bodyPr>
          <a:lstStyle/>
          <a:p>
            <a:pPr algn="ctr"/>
            <a:r>
              <a:rPr lang="ja-JP" altLang="en-US" dirty="0" smtClean="0">
                <a:solidFill>
                  <a:srgbClr val="4C4C4C"/>
                </a:solidFill>
                <a:latin typeface="Avenir"/>
              </a:rPr>
              <a:t>画像ファイル</a:t>
            </a:r>
            <a:endParaRPr lang="en-US" altLang="ja-JP" sz="1200" dirty="0">
              <a:latin typeface="+mn-ea"/>
            </a:endParaRPr>
          </a:p>
          <a:p>
            <a:pPr algn="ctr"/>
            <a:r>
              <a:rPr lang="ja-JP" altLang="en-US" dirty="0" smtClean="0">
                <a:solidFill>
                  <a:srgbClr val="4C4C4C"/>
                </a:solidFill>
                <a:latin typeface="+mn-ea"/>
              </a:rPr>
              <a:t>音声ファイル</a:t>
            </a:r>
            <a:endParaRPr lang="en-US" altLang="ja-JP" sz="2800" dirty="0" smtClean="0">
              <a:solidFill>
                <a:srgbClr val="4C4C4C"/>
              </a:solidFill>
              <a:latin typeface="Avenir"/>
            </a:endParaRPr>
          </a:p>
        </p:txBody>
      </p:sp>
      <p:pic>
        <p:nvPicPr>
          <p:cNvPr id="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778" y="2121122"/>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7726279" y="3631882"/>
            <a:ext cx="1569660" cy="553998"/>
          </a:xfrm>
          <a:prstGeom prst="rect">
            <a:avLst/>
          </a:prstGeom>
        </p:spPr>
        <p:txBody>
          <a:bodyPr wrap="none">
            <a:spAutoFit/>
          </a:bodyPr>
          <a:lstStyle/>
          <a:p>
            <a:pPr algn="ctr"/>
            <a:r>
              <a:rPr lang="ja-JP" altLang="en-US" dirty="0" smtClean="0">
                <a:solidFill>
                  <a:srgbClr val="4C4C4C"/>
                </a:solidFill>
                <a:latin typeface="Avenir"/>
              </a:rPr>
              <a:t>ステージ情報</a:t>
            </a:r>
            <a:endParaRPr lang="en-US" altLang="ja-JP" dirty="0" smtClean="0">
              <a:solidFill>
                <a:srgbClr val="4C4C4C"/>
              </a:solidFill>
              <a:latin typeface="Avenir"/>
            </a:endParaRPr>
          </a:p>
          <a:p>
            <a:pPr algn="ctr"/>
            <a:r>
              <a:rPr lang="en-US" altLang="ja-JP" sz="1200" dirty="0" smtClean="0">
                <a:latin typeface="+mn-ea"/>
              </a:rPr>
              <a:t>(JSON</a:t>
            </a:r>
            <a:r>
              <a:rPr lang="ja-JP" altLang="en-US" sz="1200" dirty="0" smtClean="0">
                <a:latin typeface="+mn-ea"/>
              </a:rPr>
              <a:t>ファイル</a:t>
            </a:r>
            <a:r>
              <a:rPr lang="en-US" altLang="ja-JP" sz="1200" dirty="0" smtClean="0">
                <a:latin typeface="+mn-ea"/>
              </a:rPr>
              <a:t>)</a:t>
            </a:r>
            <a:endParaRPr lang="ja-JP" altLang="en-US" sz="1200" dirty="0" smtClean="0">
              <a:latin typeface="+mn-ea"/>
            </a:endParaRPr>
          </a:p>
        </p:txBody>
      </p:sp>
      <p:sp>
        <p:nvSpPr>
          <p:cNvPr id="34" name="右矢印 33"/>
          <p:cNvSpPr/>
          <p:nvPr/>
        </p:nvSpPr>
        <p:spPr>
          <a:xfrm rot="2138559">
            <a:off x="6812218" y="422607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rot="2138559" flipH="1">
            <a:off x="6812218" y="4798436"/>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php&lt;strong&gt;MyAdmin&lt;/strong&gt; - 리브레 위키"/>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82" y="4429996"/>
            <a:ext cx="1612278" cy="951415"/>
          </a:xfrm>
          <a:prstGeom prst="rect">
            <a:avLst/>
          </a:prstGeom>
        </p:spPr>
      </p:pic>
      <p:sp>
        <p:nvSpPr>
          <p:cNvPr id="37" name="正方形/長方形 36"/>
          <p:cNvSpPr/>
          <p:nvPr/>
        </p:nvSpPr>
        <p:spPr>
          <a:xfrm>
            <a:off x="7825071" y="5480744"/>
            <a:ext cx="1338828" cy="646331"/>
          </a:xfrm>
          <a:prstGeom prst="rect">
            <a:avLst/>
          </a:prstGeom>
        </p:spPr>
        <p:txBody>
          <a:bodyPr wrap="none">
            <a:spAutoFit/>
          </a:bodyPr>
          <a:lstStyle/>
          <a:p>
            <a:pPr algn="ctr"/>
            <a:r>
              <a:rPr lang="ja-JP" altLang="en-US" dirty="0" smtClean="0">
                <a:solidFill>
                  <a:srgbClr val="4C4C4C"/>
                </a:solidFill>
                <a:latin typeface="Avenir"/>
              </a:rPr>
              <a:t>ユーザ情報</a:t>
            </a:r>
            <a:endParaRPr lang="en-US" altLang="ja-JP" dirty="0" smtClean="0">
              <a:solidFill>
                <a:srgbClr val="4C4C4C"/>
              </a:solidFill>
              <a:latin typeface="Avenir"/>
            </a:endParaRPr>
          </a:p>
          <a:p>
            <a:pPr algn="ctr"/>
            <a:r>
              <a:rPr lang="ja-JP" altLang="en-US" dirty="0" smtClean="0">
                <a:solidFill>
                  <a:srgbClr val="4C4C4C"/>
                </a:solidFill>
                <a:latin typeface="Avenir"/>
              </a:rPr>
              <a:t> </a:t>
            </a:r>
            <a:r>
              <a:rPr lang="en-US" altLang="ja-JP" sz="1200" dirty="0" smtClean="0">
                <a:latin typeface="+mn-ea"/>
              </a:rPr>
              <a:t>(PHP)</a:t>
            </a:r>
            <a:endParaRPr lang="ja-JP" altLang="en-US" sz="1200" dirty="0" smtClean="0">
              <a:latin typeface="+mn-ea"/>
            </a:endParaRPr>
          </a:p>
        </p:txBody>
      </p:sp>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実演</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・実際に</a:t>
            </a:r>
            <a:r>
              <a:rPr lang="ja-JP" altLang="en-US" dirty="0" smtClean="0"/>
              <a:t>操作してみましょう</a:t>
            </a:r>
            <a:endParaRPr lang="en-US" altLang="ja-JP" dirty="0" smtClean="0"/>
          </a:p>
        </p:txBody>
      </p:sp>
    </p:spTree>
    <p:extLst>
      <p:ext uri="{BB962C8B-B14F-4D97-AF65-F5344CB8AC3E}">
        <p14:creationId xmlns:p14="http://schemas.microsoft.com/office/powerpoint/2010/main" val="340447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255</Words>
  <Application>Microsoft Office PowerPoint</Application>
  <PresentationFormat>ワイド画面</PresentationFormat>
  <Paragraphs>52</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Avenir</vt:lpstr>
      <vt:lpstr>BIZ UDPゴシック</vt: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ゲームの流れ</vt:lpstr>
      <vt:lpstr>特徴➀ 論理思考力の取得</vt:lpstr>
      <vt:lpstr>特徴➁ 小学生でも分かる難易度</vt:lpstr>
      <vt:lpstr>特徴➂ 対象年齢に合わせたモード</vt:lpstr>
      <vt:lpstr>システム構成</vt:lpstr>
      <vt:lpstr>実演</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48</cp:revision>
  <dcterms:created xsi:type="dcterms:W3CDTF">2021-11-01T08:05:15Z</dcterms:created>
  <dcterms:modified xsi:type="dcterms:W3CDTF">2021-11-05T03:12:26Z</dcterms:modified>
</cp:coreProperties>
</file>