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media/audio1" ContentType="audio/x-wav"/>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7"/>
  </p:notesMasterIdLst>
  <p:sldIdLst>
    <p:sldId id="258" r:id="rId2"/>
    <p:sldId id="259" r:id="rId3"/>
    <p:sldId id="260" r:id="rId4"/>
    <p:sldId id="261" r:id="rId5"/>
    <p:sldId id="262" r:id="rId6"/>
    <p:sldId id="263" r:id="rId7"/>
    <p:sldId id="314" r:id="rId8"/>
    <p:sldId id="315" r:id="rId9"/>
    <p:sldId id="316" r:id="rId10"/>
    <p:sldId id="264" r:id="rId11"/>
    <p:sldId id="265" r:id="rId12"/>
    <p:sldId id="266" r:id="rId13"/>
    <p:sldId id="267" r:id="rId14"/>
    <p:sldId id="268" r:id="rId15"/>
    <p:sldId id="317" r:id="rId16"/>
    <p:sldId id="269" r:id="rId17"/>
    <p:sldId id="273" r:id="rId18"/>
    <p:sldId id="270" r:id="rId19"/>
    <p:sldId id="271" r:id="rId20"/>
    <p:sldId id="272" r:id="rId21"/>
    <p:sldId id="275" r:id="rId22"/>
    <p:sldId id="318" r:id="rId23"/>
    <p:sldId id="319" r:id="rId24"/>
    <p:sldId id="321" r:id="rId25"/>
    <p:sldId id="322" r:id="rId26"/>
    <p:sldId id="323" r:id="rId27"/>
    <p:sldId id="324" r:id="rId28"/>
    <p:sldId id="325" r:id="rId29"/>
    <p:sldId id="326" r:id="rId30"/>
    <p:sldId id="327" r:id="rId31"/>
    <p:sldId id="328" r:id="rId32"/>
    <p:sldId id="329" r:id="rId33"/>
    <p:sldId id="276" r:id="rId34"/>
    <p:sldId id="277" r:id="rId35"/>
    <p:sldId id="278" r:id="rId36"/>
    <p:sldId id="279" r:id="rId37"/>
    <p:sldId id="287" r:id="rId38"/>
    <p:sldId id="288" r:id="rId39"/>
    <p:sldId id="289" r:id="rId40"/>
    <p:sldId id="290" r:id="rId41"/>
    <p:sldId id="280" r:id="rId42"/>
    <p:sldId id="282" r:id="rId43"/>
    <p:sldId id="283" r:id="rId44"/>
    <p:sldId id="284" r:id="rId45"/>
    <p:sldId id="285" r:id="rId46"/>
    <p:sldId id="291" r:id="rId47"/>
    <p:sldId id="292" r:id="rId48"/>
    <p:sldId id="293" r:id="rId49"/>
    <p:sldId id="294" r:id="rId50"/>
    <p:sldId id="295" r:id="rId51"/>
    <p:sldId id="296" r:id="rId52"/>
    <p:sldId id="297" r:id="rId53"/>
    <p:sldId id="303" r:id="rId54"/>
    <p:sldId id="298" r:id="rId55"/>
    <p:sldId id="300" r:id="rId56"/>
    <p:sldId id="304" r:id="rId57"/>
    <p:sldId id="305" r:id="rId58"/>
    <p:sldId id="306" r:id="rId59"/>
    <p:sldId id="307" r:id="rId60"/>
    <p:sldId id="308" r:id="rId61"/>
    <p:sldId id="309" r:id="rId62"/>
    <p:sldId id="310" r:id="rId63"/>
    <p:sldId id="311" r:id="rId64"/>
    <p:sldId id="312" r:id="rId65"/>
    <p:sldId id="313"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F2EC"/>
    <a:srgbClr val="FFCC99"/>
    <a:srgbClr val="FFCCCC"/>
    <a:srgbClr val="93E3FF"/>
    <a:srgbClr val="BDEEFF"/>
    <a:srgbClr val="F4D77C"/>
    <a:srgbClr val="EFC53D"/>
    <a:srgbClr val="CCCCFF"/>
    <a:srgbClr val="CC99FF"/>
    <a:srgbClr val="BDD34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193" autoAdjust="0"/>
    <p:restoredTop sz="94660"/>
  </p:normalViewPr>
  <p:slideViewPr>
    <p:cSldViewPr>
      <p:cViewPr>
        <p:scale>
          <a:sx n="70" d="100"/>
          <a:sy n="70" d="100"/>
        </p:scale>
        <p:origin x="-7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094B69-9A0B-4E66-AA98-B2C6E6A9D4DA}" type="datetimeFigureOut">
              <a:rPr lang="en-US" smtClean="0"/>
              <a:pPr/>
              <a:t>5/3/2013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139025-28AE-4AAC-B81A-C083986F955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BC97C8-94FD-4AD0-947E-0B7F337AD521}"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BC97C8-94FD-4AD0-947E-0B7F337AD521}" type="slidenum">
              <a:rPr lang="en-US" smtClean="0"/>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BC97C8-94FD-4AD0-947E-0B7F337AD521}"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BC97C8-94FD-4AD0-947E-0B7F337AD521}" type="slidenum">
              <a:rPr lang="en-US" smtClean="0"/>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BC97C8-94FD-4AD0-947E-0B7F337AD521}" type="slidenum">
              <a:rPr lang="en-US" smtClean="0"/>
              <a:pPr/>
              <a:t>47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BC97C8-94FD-4AD0-947E-0B7F337AD521}" type="slidenum">
              <a:rPr lang="en-US" smtClean="0"/>
              <a:pPr/>
              <a:t>48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BC97C8-94FD-4AD0-947E-0B7F337AD521}" type="slidenum">
              <a:rPr lang="en-US" smtClean="0"/>
              <a:pPr/>
              <a:t>49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0009AE7-9AEA-435F-BBD7-7738BAF6AAA7}" type="datetimeFigureOut">
              <a:rPr lang="en-US" smtClean="0"/>
              <a:pPr/>
              <a:t>5/3/2013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A776571-FA05-42B2-8C5D-34CD07B2DD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009AE7-9AEA-435F-BBD7-7738BAF6AAA7}" type="datetimeFigureOut">
              <a:rPr lang="en-US" smtClean="0"/>
              <a:pPr/>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76571-FA05-42B2-8C5D-34CD07B2DD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009AE7-9AEA-435F-BBD7-7738BAF6AAA7}" type="datetimeFigureOut">
              <a:rPr lang="en-US" smtClean="0"/>
              <a:pPr/>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76571-FA05-42B2-8C5D-34CD07B2DD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009AE7-9AEA-435F-BBD7-7738BAF6AAA7}" type="datetimeFigureOut">
              <a:rPr lang="en-US" smtClean="0"/>
              <a:pPr/>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76571-FA05-42B2-8C5D-34CD07B2DD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0009AE7-9AEA-435F-BBD7-7738BAF6AAA7}" type="datetimeFigureOut">
              <a:rPr lang="en-US" smtClean="0"/>
              <a:pPr/>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76571-FA05-42B2-8C5D-34CD07B2DD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009AE7-9AEA-435F-BBD7-7738BAF6AAA7}" type="datetimeFigureOut">
              <a:rPr lang="en-US" smtClean="0"/>
              <a:pPr/>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76571-FA05-42B2-8C5D-34CD07B2DD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009AE7-9AEA-435F-BBD7-7738BAF6AAA7}" type="datetimeFigureOut">
              <a:rPr lang="en-US" smtClean="0"/>
              <a:pPr/>
              <a:t>5/3/2013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776571-FA05-42B2-8C5D-34CD07B2DD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0009AE7-9AEA-435F-BBD7-7738BAF6AAA7}" type="datetimeFigureOut">
              <a:rPr lang="en-US" smtClean="0"/>
              <a:pPr/>
              <a:t>5/3/2013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776571-FA05-42B2-8C5D-34CD07B2DD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09AE7-9AEA-435F-BBD7-7738BAF6AAA7}" type="datetimeFigureOut">
              <a:rPr lang="en-US" smtClean="0"/>
              <a:pPr/>
              <a:t>5/3/2013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776571-FA05-42B2-8C5D-34CD07B2DD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009AE7-9AEA-435F-BBD7-7738BAF6AAA7}" type="datetimeFigureOut">
              <a:rPr lang="en-US" smtClean="0"/>
              <a:pPr/>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76571-FA05-42B2-8C5D-34CD07B2DD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0009AE7-9AEA-435F-BBD7-7738BAF6AAA7}" type="datetimeFigureOut">
              <a:rPr lang="en-US" smtClean="0"/>
              <a:pPr/>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A776571-FA05-42B2-8C5D-34CD07B2DDD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60000"/>
            <a:lumOff val="40000"/>
            <a:alpha val="0"/>
          </a:schemeClr>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0009AE7-9AEA-435F-BBD7-7738BAF6AAA7}" type="datetimeFigureOut">
              <a:rPr lang="en-US" smtClean="0"/>
              <a:pPr/>
              <a:t>5/3/2013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A776571-FA05-42B2-8C5D-34CD07B2DDD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solidFill>
                  <a:srgbClr val="002060"/>
                </a:solidFill>
                <a:latin typeface="Algerian" pitchFamily="82" charset="0"/>
              </a:rPr>
              <a:t>HUMAN RESOURCE  MANAGEMENT  SYSTEM</a:t>
            </a:r>
            <a:endParaRPr lang="en-US" dirty="0">
              <a:solidFill>
                <a:srgbClr val="002060"/>
              </a:solidFill>
              <a:latin typeface="Algerian" pitchFamily="82" charset="0"/>
            </a:endParaRPr>
          </a:p>
        </p:txBody>
      </p:sp>
      <p:sp>
        <p:nvSpPr>
          <p:cNvPr id="3" name="Subtitle 2"/>
          <p:cNvSpPr>
            <a:spLocks noGrp="1"/>
          </p:cNvSpPr>
          <p:nvPr>
            <p:ph type="subTitle" idx="1"/>
          </p:nvPr>
        </p:nvSpPr>
        <p:spPr>
          <a:xfrm>
            <a:off x="609600" y="4114800"/>
            <a:ext cx="7854696" cy="1752600"/>
          </a:xfrm>
        </p:spPr>
        <p:txBody>
          <a:bodyPr>
            <a:normAutofit fontScale="40000" lnSpcReduction="20000"/>
          </a:bodyPr>
          <a:lstStyle/>
          <a:p>
            <a:pPr algn="l"/>
            <a:r>
              <a:rPr lang="en-US" sz="4500" dirty="0" smtClean="0">
                <a:solidFill>
                  <a:schemeClr val="accent4"/>
                </a:solidFill>
                <a:latin typeface="Arial Rounded MT Bold" pitchFamily="34" charset="0"/>
              </a:rPr>
              <a:t>SUBMITTED BY</a:t>
            </a:r>
          </a:p>
          <a:p>
            <a:pPr algn="l"/>
            <a:r>
              <a:rPr lang="en-US" sz="3800" dirty="0" smtClean="0">
                <a:solidFill>
                  <a:schemeClr val="accent4"/>
                </a:solidFill>
                <a:latin typeface="Arial Rounded MT Bold" pitchFamily="34" charset="0"/>
              </a:rPr>
              <a:t>                            	</a:t>
            </a:r>
            <a:r>
              <a:rPr lang="en-US" sz="4500" dirty="0" smtClean="0">
                <a:solidFill>
                  <a:schemeClr val="accent4"/>
                </a:solidFill>
                <a:latin typeface="Arial Rounded MT Bold" pitchFamily="34" charset="0"/>
              </a:rPr>
              <a:t>SHILPI   BARUA</a:t>
            </a:r>
          </a:p>
          <a:p>
            <a:pPr algn="l"/>
            <a:r>
              <a:rPr lang="en-US" sz="4500" dirty="0" smtClean="0">
                <a:solidFill>
                  <a:schemeClr val="accent4"/>
                </a:solidFill>
                <a:latin typeface="Arial Rounded MT Bold" pitchFamily="34" charset="0"/>
              </a:rPr>
              <a:t>                                SOUMILI   SAMANTA</a:t>
            </a:r>
          </a:p>
          <a:p>
            <a:pPr algn="l"/>
            <a:r>
              <a:rPr lang="en-US" sz="4500" dirty="0" smtClean="0">
                <a:solidFill>
                  <a:schemeClr val="accent4"/>
                </a:solidFill>
                <a:latin typeface="Arial Rounded MT Bold" pitchFamily="34" charset="0"/>
              </a:rPr>
              <a:t>                                DEBARATI    BHATTACHARJEE</a:t>
            </a:r>
          </a:p>
          <a:p>
            <a:pPr algn="l"/>
            <a:r>
              <a:rPr lang="en-US" sz="4500" dirty="0" smtClean="0">
                <a:solidFill>
                  <a:schemeClr val="accent4"/>
                </a:solidFill>
                <a:latin typeface="Arial Rounded MT Bold" pitchFamily="34" charset="0"/>
              </a:rPr>
              <a:t>                            </a:t>
            </a:r>
          </a:p>
          <a:p>
            <a:pPr algn="l"/>
            <a:r>
              <a:rPr lang="en-US" dirty="0" smtClean="0">
                <a:solidFill>
                  <a:srgbClr val="FF3399"/>
                </a:solidFill>
              </a:rPr>
              <a:t>                  </a:t>
            </a:r>
          </a:p>
          <a:p>
            <a:pPr algn="l"/>
            <a:r>
              <a:rPr lang="en-US" dirty="0" smtClean="0">
                <a:solidFill>
                  <a:srgbClr val="FF66FF"/>
                </a:solidFill>
              </a:rPr>
              <a:t>                            </a:t>
            </a:r>
            <a:endParaRPr lang="en-US" dirty="0">
              <a:solidFill>
                <a:srgbClr val="FF66FF"/>
              </a:solidFill>
            </a:endParaRPr>
          </a:p>
        </p:txBody>
      </p:sp>
    </p:spTree>
  </p:cSld>
  <p:clrMapOvr>
    <a:masterClrMapping/>
  </p:clrMapOvr>
  <p:transition advTm="1000">
    <p:wipe dir="r"/>
    <p:sndAc>
      <p:stSnd>
        <p:snd r:embed="rId2" name="chimes.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iterate type="lt">
                                    <p:tmPct val="10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anim calcmode="lin" valueType="num">
                                      <p:cBhvr>
                                        <p:cTn id="18"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nodeType="clickEffect">
                                  <p:stCondLst>
                                    <p:cond delay="0"/>
                                  </p:stCondLst>
                                  <p:iterate type="lt">
                                    <p:tmPct val="10000"/>
                                  </p:iterate>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000"/>
                                        <p:tgtEl>
                                          <p:spTgt spid="3">
                                            <p:txEl>
                                              <p:pRg st="2" end="2"/>
                                            </p:txEl>
                                          </p:spTgt>
                                        </p:tgtEl>
                                      </p:cBhvr>
                                    </p:animEffect>
                                    <p:anim calcmode="lin" valueType="num">
                                      <p:cBhvr>
                                        <p:cTn id="25"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6"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iterate type="lt">
                                    <p:tmPct val="10000"/>
                                  </p:iterate>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000"/>
                                        <p:tgtEl>
                                          <p:spTgt spid="3">
                                            <p:txEl>
                                              <p:pRg st="3" end="3"/>
                                            </p:txEl>
                                          </p:spTgt>
                                        </p:tgtEl>
                                      </p:cBhvr>
                                    </p:animEffect>
                                    <p:anim calcmode="lin" valueType="num">
                                      <p:cBhvr>
                                        <p:cTn id="32"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3"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914400"/>
            <a:ext cx="7854696" cy="5943600"/>
          </a:xfrm>
        </p:spPr>
        <p:txBody>
          <a:bodyPr>
            <a:normAutofit/>
          </a:bodyPr>
          <a:lstStyle/>
          <a:p>
            <a:pPr algn="ctr"/>
            <a:r>
              <a:rPr lang="en-US" sz="4800" b="1" dirty="0" smtClean="0">
                <a:solidFill>
                  <a:schemeClr val="accent6">
                    <a:lumMod val="75000"/>
                  </a:schemeClr>
                </a:solidFill>
                <a:effectLst>
                  <a:outerShdw blurRad="38100" dist="38100" dir="2700000" algn="tl">
                    <a:srgbClr val="000000">
                      <a:alpha val="43137"/>
                    </a:srgbClr>
                  </a:outerShdw>
                </a:effectLst>
                <a:latin typeface="+mj-lt"/>
              </a:rPr>
              <a:t>ENTITIES AND ATTRIBUTES</a:t>
            </a:r>
            <a:endParaRPr lang="en-US" sz="4800" b="1" dirty="0">
              <a:solidFill>
                <a:schemeClr val="accent6">
                  <a:lumMod val="75000"/>
                </a:schemeClr>
              </a:solidFill>
              <a:effectLst>
                <a:outerShdw blurRad="38100" dist="38100" dir="2700000" algn="tl">
                  <a:srgbClr val="000000">
                    <a:alpha val="43137"/>
                  </a:srgbClr>
                </a:outerShdw>
              </a:effectLst>
              <a:latin typeface="+mj-lt"/>
            </a:endParaRPr>
          </a:p>
        </p:txBody>
      </p:sp>
      <p:graphicFrame>
        <p:nvGraphicFramePr>
          <p:cNvPr id="4" name="Table 3"/>
          <p:cNvGraphicFramePr>
            <a:graphicFrameLocks noGrp="1"/>
          </p:cNvGraphicFramePr>
          <p:nvPr/>
        </p:nvGraphicFramePr>
        <p:xfrm>
          <a:off x="1371600" y="2286000"/>
          <a:ext cx="6172200" cy="3474720"/>
        </p:xfrm>
        <a:graphic>
          <a:graphicData uri="http://schemas.openxmlformats.org/drawingml/2006/table">
            <a:tbl>
              <a:tblPr firstRow="1" bandRow="1">
                <a:tableStyleId>{5C22544A-7EE6-4342-B048-85BDC9FD1C3A}</a:tableStyleId>
              </a:tblPr>
              <a:tblGrid>
                <a:gridCol w="3086100"/>
                <a:gridCol w="3086100"/>
              </a:tblGrid>
              <a:tr h="222325">
                <a:tc>
                  <a:txBody>
                    <a:bodyPr/>
                    <a:lstStyle/>
                    <a:p>
                      <a:r>
                        <a:rPr lang="en-US" baseline="0" dirty="0" smtClean="0"/>
                        <a:t> ENTITIES</a:t>
                      </a:r>
                      <a:endParaRPr lang="en-US" dirty="0"/>
                    </a:p>
                  </a:txBody>
                  <a:tcPr/>
                </a:tc>
                <a:tc>
                  <a:txBody>
                    <a:bodyPr/>
                    <a:lstStyle/>
                    <a:p>
                      <a:r>
                        <a:rPr lang="en-US" dirty="0" smtClean="0"/>
                        <a:t>ATTRIBUTES</a:t>
                      </a:r>
                      <a:endParaRPr lang="en-US" dirty="0"/>
                    </a:p>
                  </a:txBody>
                  <a:tcPr/>
                </a:tc>
              </a:tr>
              <a:tr h="666974">
                <a:tc>
                  <a:txBody>
                    <a:bodyPr/>
                    <a:lstStyle/>
                    <a:p>
                      <a:r>
                        <a:rPr kumimoji="0" lang="en-US" sz="1800" kern="1200" dirty="0" smtClean="0">
                          <a:solidFill>
                            <a:schemeClr val="dk1"/>
                          </a:solidFill>
                          <a:latin typeface="+mn-lt"/>
                          <a:ea typeface="+mn-ea"/>
                          <a:cs typeface="+mn-cs"/>
                        </a:rPr>
                        <a:t>Administrator</a:t>
                      </a:r>
                      <a:endParaRPr lang="en-US" dirty="0"/>
                    </a:p>
                  </a:txBody>
                  <a:tcPr/>
                </a:tc>
                <a:tc>
                  <a:txBody>
                    <a:bodyPr/>
                    <a:lstStyle/>
                    <a:p>
                      <a:r>
                        <a:rPr kumimoji="0" lang="en-US" sz="1800" kern="1200" dirty="0" err="1" smtClean="0">
                          <a:solidFill>
                            <a:schemeClr val="dk1"/>
                          </a:solidFill>
                          <a:latin typeface="+mn-lt"/>
                          <a:ea typeface="+mn-ea"/>
                          <a:cs typeface="+mn-cs"/>
                        </a:rPr>
                        <a:t>adminid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firstname</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lastname</a:t>
                      </a:r>
                      <a:r>
                        <a:rPr kumimoji="0" lang="en-US" sz="1800" kern="1200" dirty="0" smtClean="0">
                          <a:solidFill>
                            <a:schemeClr val="dk1"/>
                          </a:solidFill>
                          <a:latin typeface="+mn-lt"/>
                          <a:ea typeface="+mn-ea"/>
                          <a:cs typeface="+mn-cs"/>
                        </a:rPr>
                        <a:t>, username, </a:t>
                      </a:r>
                      <a:r>
                        <a:rPr kumimoji="0" lang="en-US" sz="1800" kern="1200" dirty="0" err="1" smtClean="0">
                          <a:solidFill>
                            <a:schemeClr val="dk1"/>
                          </a:solidFill>
                          <a:latin typeface="+mn-lt"/>
                          <a:ea typeface="+mn-ea"/>
                          <a:cs typeface="+mn-cs"/>
                        </a:rPr>
                        <a:t>adminpwd</a:t>
                      </a:r>
                      <a:endParaRPr kumimoji="0" lang="en-US"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a:t>
                      </a:r>
                      <a:r>
                        <a:rPr kumimoji="0" lang="en-US" sz="1800" kern="1200" dirty="0" err="1" smtClean="0">
                          <a:solidFill>
                            <a:schemeClr val="dk1"/>
                          </a:solidFill>
                          <a:latin typeface="+mn-lt"/>
                          <a:ea typeface="+mn-ea"/>
                          <a:cs typeface="+mn-cs"/>
                        </a:rPr>
                        <a:t>addeddate</a:t>
                      </a:r>
                      <a:endParaRPr lang="en-US" sz="1400" dirty="0">
                        <a:latin typeface="Calibri"/>
                        <a:ea typeface="Calibri"/>
                        <a:cs typeface="Times New Roman"/>
                      </a:endParaRPr>
                    </a:p>
                  </a:txBody>
                  <a:tcPr marL="68580" marR="68580" marT="0" marB="0"/>
                </a:tc>
              </a:tr>
              <a:tr h="666974">
                <a:tc>
                  <a:txBody>
                    <a:bodyPr/>
                    <a:lstStyle/>
                    <a:p>
                      <a:r>
                        <a:rPr kumimoji="0" lang="en-US" sz="1800" kern="1200" dirty="0" smtClean="0">
                          <a:solidFill>
                            <a:schemeClr val="dk1"/>
                          </a:solidFill>
                          <a:latin typeface="+mn-lt"/>
                          <a:ea typeface="+mn-ea"/>
                          <a:cs typeface="+mn-cs"/>
                        </a:rPr>
                        <a:t>Department</a:t>
                      </a:r>
                      <a:endParaRPr lang="en-US" dirty="0"/>
                    </a:p>
                  </a:txBody>
                  <a:tcPr/>
                </a:tc>
                <a:tc>
                  <a:txBody>
                    <a:bodyPr/>
                    <a:lstStyle/>
                    <a:p>
                      <a:r>
                        <a:rPr kumimoji="0" lang="en-US" sz="1800" kern="1200" dirty="0" err="1" smtClean="0">
                          <a:solidFill>
                            <a:schemeClr val="dk1"/>
                          </a:solidFill>
                          <a:latin typeface="+mn-lt"/>
                          <a:ea typeface="+mn-ea"/>
                          <a:cs typeface="+mn-cs"/>
                        </a:rPr>
                        <a:t>DepartmentID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DepartmentCode</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DepartmentName</a:t>
                      </a:r>
                      <a:r>
                        <a:rPr kumimoji="0" lang="en-US" sz="1800" kern="1200" dirty="0" smtClean="0">
                          <a:solidFill>
                            <a:schemeClr val="dk1"/>
                          </a:solidFill>
                          <a:latin typeface="+mn-lt"/>
                          <a:ea typeface="+mn-ea"/>
                          <a:cs typeface="+mn-cs"/>
                        </a:rPr>
                        <a:t>,</a:t>
                      </a:r>
                    </a:p>
                    <a:p>
                      <a:r>
                        <a:rPr kumimoji="0" lang="en-US" sz="1800" kern="1200" dirty="0" err="1" smtClean="0">
                          <a:solidFill>
                            <a:schemeClr val="dk1"/>
                          </a:solidFill>
                          <a:latin typeface="+mn-lt"/>
                          <a:ea typeface="+mn-ea"/>
                          <a:cs typeface="+mn-cs"/>
                        </a:rPr>
                        <a:t>CurrentStrength</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MaxNoEmp</a:t>
                      </a:r>
                      <a:r>
                        <a:rPr kumimoji="0" lang="en-US" sz="1800" kern="1200" dirty="0" smtClean="0">
                          <a:solidFill>
                            <a:schemeClr val="dk1"/>
                          </a:solidFill>
                          <a:latin typeface="+mn-lt"/>
                          <a:ea typeface="+mn-ea"/>
                          <a:cs typeface="+mn-cs"/>
                        </a:rPr>
                        <a:t> </a:t>
                      </a:r>
                      <a:endParaRPr lang="en-US" sz="1100" dirty="0">
                        <a:latin typeface="Calibri"/>
                        <a:ea typeface="Calibri"/>
                        <a:cs typeface="Times New Roman"/>
                      </a:endParaRPr>
                    </a:p>
                  </a:txBody>
                  <a:tcPr marL="68580" marR="68580" marT="0" marB="0"/>
                </a:tc>
              </a:tr>
              <a:tr h="555812">
                <a:tc>
                  <a:txBody>
                    <a:bodyPr/>
                    <a:lstStyle/>
                    <a:p>
                      <a:pPr marL="0" marR="0">
                        <a:lnSpc>
                          <a:spcPct val="115000"/>
                        </a:lnSpc>
                        <a:spcBef>
                          <a:spcPts val="0"/>
                        </a:spcBef>
                        <a:spcAft>
                          <a:spcPts val="1000"/>
                        </a:spcAft>
                        <a:tabLst>
                          <a:tab pos="1926590" algn="l"/>
                        </a:tabLst>
                      </a:pPr>
                      <a:r>
                        <a:rPr kumimoji="0" lang="en-US" sz="1800" kern="1200" dirty="0" smtClean="0">
                          <a:solidFill>
                            <a:schemeClr val="dk1"/>
                          </a:solidFill>
                          <a:latin typeface="+mn-lt"/>
                          <a:ea typeface="+mn-ea"/>
                          <a:cs typeface="+mn-cs"/>
                        </a:rPr>
                        <a:t>Designation</a:t>
                      </a:r>
                      <a:endParaRPr lang="en-US" sz="1100" dirty="0">
                        <a:latin typeface="Calibri"/>
                        <a:ea typeface="Calibri"/>
                        <a:cs typeface="Times New Roman"/>
                      </a:endParaRPr>
                    </a:p>
                  </a:txBody>
                  <a:tcPr marL="68580" marR="68580" marT="0" marB="0"/>
                </a:tc>
                <a:tc>
                  <a:txBody>
                    <a:bodyPr/>
                    <a:lstStyle/>
                    <a:p>
                      <a:r>
                        <a:rPr kumimoji="0" lang="en-US" sz="1800" kern="1200" dirty="0" err="1" smtClean="0">
                          <a:solidFill>
                            <a:schemeClr val="dk1"/>
                          </a:solidFill>
                          <a:latin typeface="+mn-lt"/>
                          <a:ea typeface="+mn-ea"/>
                          <a:cs typeface="+mn-cs"/>
                        </a:rPr>
                        <a:t>DesignationID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DesignationCode</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DesignationName</a:t>
                      </a:r>
                      <a:endParaRPr lang="en-US" dirty="0"/>
                    </a:p>
                  </a:txBody>
                  <a:tcPr/>
                </a:tc>
              </a:tr>
            </a:tbl>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28600"/>
            <a:ext cx="7854696" cy="6629400"/>
          </a:xfrm>
        </p:spPr>
        <p:txBody>
          <a:bodyPr/>
          <a:lstStyle/>
          <a:p>
            <a:endParaRPr lang="en-US" dirty="0"/>
          </a:p>
        </p:txBody>
      </p:sp>
      <p:graphicFrame>
        <p:nvGraphicFramePr>
          <p:cNvPr id="4" name="Table 3"/>
          <p:cNvGraphicFramePr>
            <a:graphicFrameLocks noGrp="1"/>
          </p:cNvGraphicFramePr>
          <p:nvPr/>
        </p:nvGraphicFramePr>
        <p:xfrm>
          <a:off x="1524000" y="1397000"/>
          <a:ext cx="6019800" cy="4754880"/>
        </p:xfrm>
        <a:graphic>
          <a:graphicData uri="http://schemas.openxmlformats.org/drawingml/2006/table">
            <a:tbl>
              <a:tblPr firstRow="1" bandRow="1">
                <a:tableStyleId>{5C22544A-7EE6-4342-B048-85BDC9FD1C3A}</a:tableStyleId>
              </a:tblPr>
              <a:tblGrid>
                <a:gridCol w="3009900"/>
                <a:gridCol w="3009900"/>
              </a:tblGrid>
              <a:tr h="345138">
                <a:tc>
                  <a:txBody>
                    <a:bodyPr/>
                    <a:lstStyle/>
                    <a:p>
                      <a:r>
                        <a:rPr lang="en-US" dirty="0" smtClean="0"/>
                        <a:t>ENTITIES</a:t>
                      </a:r>
                      <a:endParaRPr lang="en-US" dirty="0"/>
                    </a:p>
                  </a:txBody>
                  <a:tcPr/>
                </a:tc>
                <a:tc>
                  <a:txBody>
                    <a:bodyPr/>
                    <a:lstStyle/>
                    <a:p>
                      <a:r>
                        <a:rPr lang="en-US" dirty="0" smtClean="0"/>
                        <a:t>ATTRIBUTES</a:t>
                      </a:r>
                      <a:endParaRPr lang="en-US" dirty="0"/>
                    </a:p>
                  </a:txBody>
                  <a:tcPr/>
                </a:tc>
              </a:tr>
              <a:tr h="1872257">
                <a:tc>
                  <a:txBody>
                    <a:bodyPr/>
                    <a:lstStyle/>
                    <a:p>
                      <a:r>
                        <a:rPr kumimoji="0" lang="en-US" sz="1800" kern="1200" dirty="0" smtClean="0">
                          <a:solidFill>
                            <a:schemeClr val="dk1"/>
                          </a:solidFill>
                          <a:latin typeface="+mn-lt"/>
                          <a:ea typeface="+mn-ea"/>
                          <a:cs typeface="+mn-cs"/>
                        </a:rPr>
                        <a:t>Employee</a:t>
                      </a:r>
                      <a:endParaRPr lang="en-US" dirty="0"/>
                    </a:p>
                  </a:txBody>
                  <a:tcPr/>
                </a:tc>
                <a:tc>
                  <a:txBody>
                    <a:bodyPr/>
                    <a:lstStyle/>
                    <a:p>
                      <a:r>
                        <a:rPr kumimoji="0" lang="en-US" sz="1800" kern="1200" dirty="0" err="1" smtClean="0">
                          <a:solidFill>
                            <a:schemeClr val="dk1"/>
                          </a:solidFill>
                          <a:latin typeface="+mn-lt"/>
                          <a:ea typeface="+mn-ea"/>
                          <a:cs typeface="+mn-cs"/>
                        </a:rPr>
                        <a:t>EmployeeID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DepartmentID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DesignationID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EmployeeCode</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FirstName</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LastName</a:t>
                      </a:r>
                      <a:r>
                        <a:rPr kumimoji="0" lang="en-US" sz="1800" kern="1200" dirty="0" smtClean="0">
                          <a:solidFill>
                            <a:schemeClr val="dk1"/>
                          </a:solidFill>
                          <a:latin typeface="+mn-lt"/>
                          <a:ea typeface="+mn-ea"/>
                          <a:cs typeface="+mn-cs"/>
                        </a:rPr>
                        <a:t>, Gender, </a:t>
                      </a:r>
                    </a:p>
                    <a:p>
                      <a:r>
                        <a:rPr kumimoji="0" lang="en-US" sz="1800" kern="1200" dirty="0" err="1" smtClean="0">
                          <a:solidFill>
                            <a:schemeClr val="dk1"/>
                          </a:solidFill>
                          <a:latin typeface="+mn-lt"/>
                          <a:ea typeface="+mn-ea"/>
                          <a:cs typeface="+mn-cs"/>
                        </a:rPr>
                        <a:t>DateOfBirth</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UserName</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Pwd</a:t>
                      </a:r>
                      <a:r>
                        <a:rPr kumimoji="0" lang="en-US" sz="1800" kern="1200" dirty="0" smtClean="0">
                          <a:solidFill>
                            <a:schemeClr val="dk1"/>
                          </a:solidFill>
                          <a:latin typeface="+mn-lt"/>
                          <a:ea typeface="+mn-ea"/>
                          <a:cs typeface="+mn-cs"/>
                        </a:rPr>
                        <a:t>, Address, </a:t>
                      </a:r>
                      <a:r>
                        <a:rPr kumimoji="0" lang="en-US" sz="1800" kern="1200" dirty="0" err="1" smtClean="0">
                          <a:solidFill>
                            <a:schemeClr val="dk1"/>
                          </a:solidFill>
                          <a:latin typeface="+mn-lt"/>
                          <a:ea typeface="+mn-ea"/>
                          <a:cs typeface="+mn-cs"/>
                        </a:rPr>
                        <a:t>EmailID</a:t>
                      </a:r>
                      <a:r>
                        <a:rPr kumimoji="0" lang="en-US" sz="1800" kern="1200" dirty="0" smtClean="0">
                          <a:solidFill>
                            <a:schemeClr val="dk1"/>
                          </a:solidFill>
                          <a:latin typeface="+mn-lt"/>
                          <a:ea typeface="+mn-ea"/>
                          <a:cs typeface="+mn-cs"/>
                        </a:rPr>
                        <a:t>,</a:t>
                      </a:r>
                    </a:p>
                    <a:p>
                      <a:r>
                        <a:rPr kumimoji="0" lang="en-US" sz="1800" kern="1200" dirty="0" err="1" smtClean="0">
                          <a:solidFill>
                            <a:schemeClr val="dk1"/>
                          </a:solidFill>
                          <a:latin typeface="+mn-lt"/>
                          <a:ea typeface="+mn-ea"/>
                          <a:cs typeface="+mn-cs"/>
                        </a:rPr>
                        <a:t>PhoneNo</a:t>
                      </a:r>
                      <a:r>
                        <a:rPr kumimoji="0" lang="en-US" sz="1800" kern="1200" dirty="0" smtClean="0">
                          <a:solidFill>
                            <a:schemeClr val="dk1"/>
                          </a:solidFill>
                          <a:latin typeface="+mn-lt"/>
                          <a:ea typeface="+mn-ea"/>
                          <a:cs typeface="+mn-cs"/>
                        </a:rPr>
                        <a:t>, Nationality</a:t>
                      </a:r>
                      <a:endParaRPr lang="en-US" dirty="0"/>
                    </a:p>
                  </a:txBody>
                  <a:tcPr/>
                </a:tc>
              </a:tr>
              <a:tr h="1106333">
                <a:tc>
                  <a:txBody>
                    <a:bodyPr/>
                    <a:lstStyle/>
                    <a:p>
                      <a:r>
                        <a:rPr kumimoji="0" lang="en-US" sz="1800" kern="1200" dirty="0" smtClean="0">
                          <a:solidFill>
                            <a:schemeClr val="dk1"/>
                          </a:solidFill>
                          <a:latin typeface="+mn-lt"/>
                          <a:ea typeface="+mn-ea"/>
                          <a:cs typeface="+mn-cs"/>
                        </a:rPr>
                        <a:t>Client</a:t>
                      </a:r>
                      <a:endParaRPr lang="en-US" dirty="0"/>
                    </a:p>
                  </a:txBody>
                  <a:tcPr/>
                </a:tc>
                <a:tc>
                  <a:txBody>
                    <a:bodyPr/>
                    <a:lstStyle/>
                    <a:p>
                      <a:r>
                        <a:rPr kumimoji="0" lang="en-US" sz="1800" kern="1200" dirty="0" err="1" smtClean="0">
                          <a:solidFill>
                            <a:schemeClr val="dk1"/>
                          </a:solidFill>
                          <a:latin typeface="+mn-lt"/>
                          <a:ea typeface="+mn-ea"/>
                          <a:cs typeface="+mn-cs"/>
                        </a:rPr>
                        <a:t>ClientID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ClientCode</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ClientName</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EmailID,Country</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AddedDate</a:t>
                      </a:r>
                      <a:endParaRPr lang="en-US" dirty="0"/>
                    </a:p>
                  </a:txBody>
                  <a:tcPr/>
                </a:tc>
              </a:tr>
              <a:tr h="1106333">
                <a:tc>
                  <a:txBody>
                    <a:bodyPr/>
                    <a:lstStyle/>
                    <a:p>
                      <a:r>
                        <a:rPr kumimoji="0" lang="en-US" sz="1800" kern="1200" dirty="0" smtClean="0">
                          <a:solidFill>
                            <a:schemeClr val="dk1"/>
                          </a:solidFill>
                          <a:latin typeface="+mn-lt"/>
                          <a:ea typeface="+mn-ea"/>
                          <a:cs typeface="+mn-cs"/>
                        </a:rPr>
                        <a:t>Project</a:t>
                      </a:r>
                      <a:endParaRPr lang="en-US" dirty="0"/>
                    </a:p>
                  </a:txBody>
                  <a:tcPr/>
                </a:tc>
                <a:tc>
                  <a:txBody>
                    <a:bodyPr/>
                    <a:lstStyle/>
                    <a:p>
                      <a:r>
                        <a:rPr kumimoji="0" lang="en-US" sz="1800" kern="1200" dirty="0" err="1" smtClean="0">
                          <a:solidFill>
                            <a:schemeClr val="dk1"/>
                          </a:solidFill>
                          <a:latin typeface="+mn-lt"/>
                          <a:ea typeface="+mn-ea"/>
                          <a:cs typeface="+mn-cs"/>
                        </a:rPr>
                        <a:t>ProjectID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ProjectCode</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ProjectName</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ClientID</a:t>
                      </a:r>
                      <a:r>
                        <a:rPr kumimoji="0" lang="en-US" sz="1800" kern="1200" dirty="0" smtClean="0">
                          <a:solidFill>
                            <a:schemeClr val="dk1"/>
                          </a:solidFill>
                          <a:latin typeface="+mn-lt"/>
                          <a:ea typeface="+mn-ea"/>
                          <a:cs typeface="+mn-cs"/>
                        </a:rPr>
                        <a:t>, </a:t>
                      </a:r>
                    </a:p>
                    <a:p>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StartDate</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EndDate</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AddedDate</a:t>
                      </a:r>
                      <a:r>
                        <a:rPr kumimoji="0" lang="en-US" sz="1800" kern="1200" dirty="0" smtClean="0">
                          <a:solidFill>
                            <a:schemeClr val="dk1"/>
                          </a:solidFill>
                          <a:latin typeface="+mn-lt"/>
                          <a:ea typeface="+mn-ea"/>
                          <a:cs typeface="+mn-cs"/>
                        </a:rPr>
                        <a:t>, Status</a:t>
                      </a:r>
                      <a:endParaRPr lang="en-US" dirty="0"/>
                    </a:p>
                  </a:txBody>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7854696" cy="6324600"/>
          </a:xfrm>
        </p:spPr>
        <p:txBody>
          <a:bodyPr/>
          <a:lstStyle/>
          <a:p>
            <a:endParaRPr lang="en-US" dirty="0"/>
          </a:p>
        </p:txBody>
      </p:sp>
      <p:graphicFrame>
        <p:nvGraphicFramePr>
          <p:cNvPr id="4" name="Table 3"/>
          <p:cNvGraphicFramePr>
            <a:graphicFrameLocks noGrp="1"/>
          </p:cNvGraphicFramePr>
          <p:nvPr/>
        </p:nvGraphicFramePr>
        <p:xfrm>
          <a:off x="1371600" y="635000"/>
          <a:ext cx="6096000" cy="62230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ENTITIES</a:t>
                      </a:r>
                      <a:endParaRPr lang="en-US" dirty="0"/>
                    </a:p>
                  </a:txBody>
                  <a:tcPr/>
                </a:tc>
                <a:tc>
                  <a:txBody>
                    <a:bodyPr/>
                    <a:lstStyle/>
                    <a:p>
                      <a:r>
                        <a:rPr lang="en-US" dirty="0" smtClean="0"/>
                        <a:t>ATTRIBUTES</a:t>
                      </a:r>
                      <a:endParaRPr lang="en-US" dirty="0"/>
                    </a:p>
                  </a:txBody>
                  <a:tcPr/>
                </a:tc>
              </a:tr>
              <a:tr h="370840">
                <a:tc>
                  <a:txBody>
                    <a:bodyPr/>
                    <a:lstStyle/>
                    <a:p>
                      <a:r>
                        <a:rPr kumimoji="0" lang="en-US" sz="1800" kern="1200" dirty="0" smtClean="0">
                          <a:solidFill>
                            <a:schemeClr val="dk1"/>
                          </a:solidFill>
                          <a:latin typeface="+mn-lt"/>
                          <a:ea typeface="+mn-ea"/>
                          <a:cs typeface="+mn-cs"/>
                        </a:rPr>
                        <a:t>Project assigned</a:t>
                      </a:r>
                      <a:endParaRPr lang="en-US" dirty="0"/>
                    </a:p>
                  </a:txBody>
                  <a:tcPr/>
                </a:tc>
                <a:tc>
                  <a:txBody>
                    <a:bodyPr/>
                    <a:lstStyle/>
                    <a:p>
                      <a:r>
                        <a:rPr kumimoji="0" lang="en-US" sz="1800" kern="1200" dirty="0" err="1" smtClean="0">
                          <a:solidFill>
                            <a:schemeClr val="dk1"/>
                          </a:solidFill>
                          <a:latin typeface="+mn-lt"/>
                          <a:ea typeface="+mn-ea"/>
                          <a:cs typeface="+mn-cs"/>
                        </a:rPr>
                        <a:t>AssignmentID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EmployeeID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ProjectID</a:t>
                      </a:r>
                      <a:endParaRPr lang="en-US" dirty="0"/>
                    </a:p>
                  </a:txBody>
                  <a:tcPr/>
                </a:tc>
              </a:tr>
              <a:tr h="370840">
                <a:tc>
                  <a:txBody>
                    <a:bodyPr/>
                    <a:lstStyle/>
                    <a:p>
                      <a:r>
                        <a:rPr kumimoji="0" lang="en-US" sz="1800" kern="1200" dirty="0" smtClean="0">
                          <a:solidFill>
                            <a:schemeClr val="dk1"/>
                          </a:solidFill>
                          <a:latin typeface="+mn-lt"/>
                          <a:ea typeface="+mn-ea"/>
                          <a:cs typeface="+mn-cs"/>
                        </a:rPr>
                        <a:t>Daily time sheet</a:t>
                      </a:r>
                      <a:endParaRPr lang="en-US" dirty="0"/>
                    </a:p>
                  </a:txBody>
                  <a:tcPr/>
                </a:tc>
                <a:tc>
                  <a:txBody>
                    <a:bodyPr/>
                    <a:lstStyle/>
                    <a:p>
                      <a:r>
                        <a:rPr kumimoji="0" lang="en-US" sz="1800" kern="1200" dirty="0" err="1" smtClean="0">
                          <a:solidFill>
                            <a:schemeClr val="dk1"/>
                          </a:solidFill>
                          <a:latin typeface="+mn-lt"/>
                          <a:ea typeface="+mn-ea"/>
                          <a:cs typeface="+mn-cs"/>
                        </a:rPr>
                        <a:t>DailyTimeSheetID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EmployeeID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ProjectID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EntryDate</a:t>
                      </a:r>
                      <a:r>
                        <a:rPr kumimoji="0" lang="en-US" sz="1800" kern="1200" dirty="0" smtClean="0">
                          <a:solidFill>
                            <a:schemeClr val="dk1"/>
                          </a:solidFill>
                          <a:latin typeface="+mn-lt"/>
                          <a:ea typeface="+mn-ea"/>
                          <a:cs typeface="+mn-cs"/>
                        </a:rPr>
                        <a:t>, Hours, Minutes</a:t>
                      </a:r>
                      <a:endParaRPr lang="en-US" dirty="0"/>
                    </a:p>
                  </a:txBody>
                  <a:tcPr/>
                </a:tc>
              </a:tr>
              <a:tr h="370840">
                <a:tc>
                  <a:txBody>
                    <a:bodyPr/>
                    <a:lstStyle/>
                    <a:p>
                      <a:r>
                        <a:rPr kumimoji="0" lang="en-US" sz="1800" kern="1200" dirty="0" smtClean="0">
                          <a:solidFill>
                            <a:schemeClr val="dk1"/>
                          </a:solidFill>
                          <a:latin typeface="+mn-lt"/>
                          <a:ea typeface="+mn-ea"/>
                          <a:cs typeface="+mn-cs"/>
                        </a:rPr>
                        <a:t>Candidate</a:t>
                      </a:r>
                      <a:endParaRPr lang="en-US" dirty="0"/>
                    </a:p>
                  </a:txBody>
                  <a:tcPr/>
                </a:tc>
                <a:tc>
                  <a:txBody>
                    <a:bodyPr/>
                    <a:lstStyle/>
                    <a:p>
                      <a:r>
                        <a:rPr kumimoji="0" lang="en-US" sz="1800" kern="1200" dirty="0" err="1" smtClean="0">
                          <a:solidFill>
                            <a:schemeClr val="dk1"/>
                          </a:solidFill>
                          <a:latin typeface="+mn-lt"/>
                          <a:ea typeface="+mn-ea"/>
                          <a:cs typeface="+mn-cs"/>
                        </a:rPr>
                        <a:t>CandidateID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CandidateCode</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FirstName</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LastName</a:t>
                      </a:r>
                      <a:r>
                        <a:rPr kumimoji="0" lang="en-US" sz="1800" kern="1200" dirty="0" smtClean="0">
                          <a:solidFill>
                            <a:schemeClr val="dk1"/>
                          </a:solidFill>
                          <a:latin typeface="+mn-lt"/>
                          <a:ea typeface="+mn-ea"/>
                          <a:cs typeface="+mn-cs"/>
                        </a:rPr>
                        <a:t>, DOB, Gender, Address, </a:t>
                      </a:r>
                      <a:r>
                        <a:rPr kumimoji="0" lang="en-US" sz="1800" kern="1200" dirty="0" err="1" smtClean="0">
                          <a:solidFill>
                            <a:schemeClr val="dk1"/>
                          </a:solidFill>
                          <a:latin typeface="+mn-lt"/>
                          <a:ea typeface="+mn-ea"/>
                          <a:cs typeface="+mn-cs"/>
                        </a:rPr>
                        <a:t>PhoneNo</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EmailID</a:t>
                      </a:r>
                      <a:r>
                        <a:rPr kumimoji="0" lang="en-US" sz="1800" kern="1200" dirty="0" smtClean="0">
                          <a:solidFill>
                            <a:schemeClr val="dk1"/>
                          </a:solidFill>
                          <a:latin typeface="+mn-lt"/>
                          <a:ea typeface="+mn-ea"/>
                          <a:cs typeface="+mn-cs"/>
                        </a:rPr>
                        <a:t>, Department, Designation, </a:t>
                      </a:r>
                    </a:p>
                    <a:p>
                      <a:r>
                        <a:rPr kumimoji="0" lang="en-US" sz="1800" kern="1200" dirty="0" smtClean="0">
                          <a:solidFill>
                            <a:schemeClr val="dk1"/>
                          </a:solidFill>
                          <a:latin typeface="+mn-lt"/>
                          <a:ea typeface="+mn-ea"/>
                          <a:cs typeface="+mn-cs"/>
                        </a:rPr>
                        <a:t>College, Stream, Percentage,  Nationality,</a:t>
                      </a:r>
                    </a:p>
                    <a:p>
                      <a:r>
                        <a:rPr kumimoji="0" lang="en-US" sz="1800" kern="1200" dirty="0" smtClean="0">
                          <a:solidFill>
                            <a:schemeClr val="dk1"/>
                          </a:solidFill>
                          <a:latin typeface="+mn-lt"/>
                          <a:ea typeface="+mn-ea"/>
                          <a:cs typeface="+mn-cs"/>
                        </a:rPr>
                        <a:t>Skill, Experience</a:t>
                      </a:r>
                      <a:endParaRPr lang="en-US" dirty="0"/>
                    </a:p>
                  </a:txBody>
                  <a:tcPr/>
                </a:tc>
              </a:tr>
              <a:tr h="370840">
                <a:tc>
                  <a:txBody>
                    <a:bodyPr/>
                    <a:lstStyle/>
                    <a:p>
                      <a:r>
                        <a:rPr kumimoji="0" lang="en-US" sz="1800" kern="1200" dirty="0" smtClean="0">
                          <a:solidFill>
                            <a:schemeClr val="dk1"/>
                          </a:solidFill>
                          <a:latin typeface="+mn-lt"/>
                          <a:ea typeface="+mn-ea"/>
                          <a:cs typeface="+mn-cs"/>
                        </a:rPr>
                        <a:t>Appointment</a:t>
                      </a:r>
                      <a:endParaRPr lang="en-US" dirty="0"/>
                    </a:p>
                  </a:txBody>
                  <a:tcPr/>
                </a:tc>
                <a:tc>
                  <a:txBody>
                    <a:bodyPr/>
                    <a:lstStyle/>
                    <a:p>
                      <a:r>
                        <a:rPr kumimoji="0" lang="en-US" sz="1800" kern="1200" dirty="0" err="1" smtClean="0">
                          <a:solidFill>
                            <a:schemeClr val="dk1"/>
                          </a:solidFill>
                          <a:latin typeface="+mn-lt"/>
                          <a:ea typeface="+mn-ea"/>
                          <a:cs typeface="+mn-cs"/>
                        </a:rPr>
                        <a:t>AppointmentID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CandidateID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AppointmentNo</a:t>
                      </a:r>
                      <a:r>
                        <a:rPr kumimoji="0" lang="en-US" sz="1800" kern="1200" dirty="0" smtClean="0">
                          <a:solidFill>
                            <a:schemeClr val="dk1"/>
                          </a:solidFill>
                          <a:latin typeface="+mn-lt"/>
                          <a:ea typeface="+mn-ea"/>
                          <a:cs typeface="+mn-cs"/>
                        </a:rPr>
                        <a:t>, </a:t>
                      </a:r>
                    </a:p>
                    <a:p>
                      <a:r>
                        <a:rPr kumimoji="0" lang="en-US" sz="1800" kern="1200" dirty="0" err="1" smtClean="0">
                          <a:solidFill>
                            <a:schemeClr val="dk1"/>
                          </a:solidFill>
                          <a:latin typeface="+mn-lt"/>
                          <a:ea typeface="+mn-ea"/>
                          <a:cs typeface="+mn-cs"/>
                        </a:rPr>
                        <a:t>IssueDate</a:t>
                      </a:r>
                      <a:r>
                        <a:rPr kumimoji="0" lang="en-US" sz="1800" kern="1200" dirty="0" smtClean="0">
                          <a:solidFill>
                            <a:schemeClr val="dk1"/>
                          </a:solidFill>
                          <a:latin typeface="+mn-lt"/>
                          <a:ea typeface="+mn-ea"/>
                          <a:cs typeface="+mn-cs"/>
                        </a:rPr>
                        <a:t>, Authority, </a:t>
                      </a:r>
                      <a:r>
                        <a:rPr kumimoji="0" lang="en-US" sz="1800" kern="1200" dirty="0" err="1" smtClean="0">
                          <a:solidFill>
                            <a:schemeClr val="dk1"/>
                          </a:solidFill>
                          <a:latin typeface="+mn-lt"/>
                          <a:ea typeface="+mn-ea"/>
                          <a:cs typeface="+mn-cs"/>
                        </a:rPr>
                        <a:t>interviewDate</a:t>
                      </a:r>
                      <a:r>
                        <a:rPr kumimoji="0" lang="en-US" sz="1800" kern="1200" dirty="0" smtClean="0">
                          <a:solidFill>
                            <a:schemeClr val="dk1"/>
                          </a:solidFill>
                          <a:latin typeface="+mn-lt"/>
                          <a:ea typeface="+mn-ea"/>
                          <a:cs typeface="+mn-cs"/>
                        </a:rPr>
                        <a:t>,</a:t>
                      </a:r>
                    </a:p>
                    <a:p>
                      <a:r>
                        <a:rPr kumimoji="0" lang="en-US" sz="1800" kern="1200" dirty="0" err="1" smtClean="0">
                          <a:solidFill>
                            <a:schemeClr val="dk1"/>
                          </a:solidFill>
                          <a:latin typeface="+mn-lt"/>
                          <a:ea typeface="+mn-ea"/>
                          <a:cs typeface="+mn-cs"/>
                        </a:rPr>
                        <a:t>ProbationPeriod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JoiningDate</a:t>
                      </a:r>
                      <a:r>
                        <a:rPr kumimoji="0" lang="en-US" sz="1800" kern="1200" dirty="0" smtClean="0">
                          <a:solidFill>
                            <a:schemeClr val="dk1"/>
                          </a:solidFill>
                          <a:latin typeface="+mn-lt"/>
                          <a:ea typeface="+mn-ea"/>
                          <a:cs typeface="+mn-cs"/>
                        </a:rPr>
                        <a:t>, Salary</a:t>
                      </a:r>
                      <a:endParaRPr lang="en-US" dirty="0"/>
                    </a:p>
                  </a:txBody>
                  <a:tcPr/>
                </a:tc>
              </a:tr>
            </a:tbl>
          </a:graphicData>
        </a:graphic>
      </p:graphicFrame>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7854696" cy="6324600"/>
          </a:xfrm>
        </p:spPr>
        <p:txBody>
          <a:bodyPr/>
          <a:lstStyle/>
          <a:p>
            <a:endParaRPr lang="en-US" dirty="0"/>
          </a:p>
        </p:txBody>
      </p:sp>
      <p:graphicFrame>
        <p:nvGraphicFramePr>
          <p:cNvPr id="4" name="Table 3"/>
          <p:cNvGraphicFramePr>
            <a:graphicFrameLocks noGrp="1"/>
          </p:cNvGraphicFramePr>
          <p:nvPr/>
        </p:nvGraphicFramePr>
        <p:xfrm>
          <a:off x="1371600" y="2209800"/>
          <a:ext cx="6096000" cy="2656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ENTITIES</a:t>
                      </a:r>
                      <a:endParaRPr lang="en-US" dirty="0"/>
                    </a:p>
                  </a:txBody>
                  <a:tcPr/>
                </a:tc>
                <a:tc>
                  <a:txBody>
                    <a:bodyPr/>
                    <a:lstStyle/>
                    <a:p>
                      <a:r>
                        <a:rPr lang="en-US" dirty="0" smtClean="0"/>
                        <a:t>ATTRIBUTES</a:t>
                      </a:r>
                      <a:endParaRPr lang="en-US" dirty="0"/>
                    </a:p>
                  </a:txBody>
                  <a:tcPr/>
                </a:tc>
              </a:tr>
              <a:tr h="370840">
                <a:tc>
                  <a:txBody>
                    <a:bodyPr/>
                    <a:lstStyle/>
                    <a:p>
                      <a:r>
                        <a:rPr kumimoji="0" lang="en-US" sz="1800" kern="1200" dirty="0" err="1" smtClean="0">
                          <a:solidFill>
                            <a:schemeClr val="dk1"/>
                          </a:solidFill>
                          <a:latin typeface="+mn-lt"/>
                          <a:ea typeface="+mn-ea"/>
                          <a:cs typeface="+mn-cs"/>
                        </a:rPr>
                        <a:t>Postinterview</a:t>
                      </a:r>
                      <a:endParaRPr lang="en-US" dirty="0"/>
                    </a:p>
                  </a:txBody>
                  <a:tcPr/>
                </a:tc>
                <a:tc>
                  <a:txBody>
                    <a:bodyPr/>
                    <a:lstStyle/>
                    <a:p>
                      <a:r>
                        <a:rPr kumimoji="0" lang="en-US" sz="1800" kern="1200" dirty="0" err="1" smtClean="0">
                          <a:solidFill>
                            <a:schemeClr val="dk1"/>
                          </a:solidFill>
                          <a:latin typeface="+mn-lt"/>
                          <a:ea typeface="+mn-ea"/>
                          <a:cs typeface="+mn-cs"/>
                        </a:rPr>
                        <a:t>PostinterviewID</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CandidateID</a:t>
                      </a:r>
                      <a:r>
                        <a:rPr kumimoji="0" lang="en-US" sz="1800" kern="1200" dirty="0" smtClean="0">
                          <a:solidFill>
                            <a:schemeClr val="dk1"/>
                          </a:solidFill>
                          <a:latin typeface="+mn-lt"/>
                          <a:ea typeface="+mn-ea"/>
                          <a:cs typeface="+mn-cs"/>
                        </a:rPr>
                        <a:t>, </a:t>
                      </a:r>
                    </a:p>
                    <a:p>
                      <a:r>
                        <a:rPr kumimoji="0" lang="en-US" sz="1800" kern="1200" dirty="0" err="1" smtClean="0">
                          <a:solidFill>
                            <a:schemeClr val="dk1"/>
                          </a:solidFill>
                          <a:latin typeface="+mn-lt"/>
                          <a:ea typeface="+mn-ea"/>
                          <a:cs typeface="+mn-cs"/>
                        </a:rPr>
                        <a:t>interviewLevel</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PostAppFor</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OfferedSalary</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Selectionstatus</a:t>
                      </a:r>
                      <a:r>
                        <a:rPr kumimoji="0" lang="en-US" sz="1800" kern="1200" dirty="0" smtClean="0">
                          <a:solidFill>
                            <a:schemeClr val="dk1"/>
                          </a:solidFill>
                          <a:latin typeface="+mn-lt"/>
                          <a:ea typeface="+mn-ea"/>
                          <a:cs typeface="+mn-cs"/>
                        </a:rPr>
                        <a:t>,</a:t>
                      </a:r>
                    </a:p>
                    <a:p>
                      <a:r>
                        <a:rPr kumimoji="0" lang="en-US" sz="1800" kern="1200" dirty="0" err="1" smtClean="0">
                          <a:solidFill>
                            <a:schemeClr val="dk1"/>
                          </a:solidFill>
                          <a:latin typeface="+mn-lt"/>
                          <a:ea typeface="+mn-ea"/>
                          <a:cs typeface="+mn-cs"/>
                        </a:rPr>
                        <a:t>interviewerCode</a:t>
                      </a: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interviewerName</a:t>
                      </a:r>
                      <a:r>
                        <a:rPr kumimoji="0" lang="en-US" sz="1800" kern="1200" dirty="0" smtClean="0">
                          <a:solidFill>
                            <a:schemeClr val="dk1"/>
                          </a:solidFill>
                          <a:latin typeface="+mn-lt"/>
                          <a:ea typeface="+mn-ea"/>
                          <a:cs typeface="+mn-cs"/>
                        </a:rPr>
                        <a:t>,</a:t>
                      </a:r>
                    </a:p>
                    <a:p>
                      <a:r>
                        <a:rPr kumimoji="0" lang="en-US" sz="1800" kern="1200" dirty="0" err="1" smtClean="0">
                          <a:solidFill>
                            <a:schemeClr val="dk1"/>
                          </a:solidFill>
                          <a:latin typeface="+mn-lt"/>
                          <a:ea typeface="+mn-ea"/>
                          <a:cs typeface="+mn-cs"/>
                        </a:rPr>
                        <a:t>interviewerDesignation</a:t>
                      </a:r>
                      <a:endParaRPr lang="en-US" dirty="0"/>
                    </a:p>
                  </a:txBody>
                  <a:tcPr/>
                </a:tc>
              </a:tr>
            </a:tbl>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19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0"/>
            <a:ext cx="7851648" cy="838200"/>
          </a:xfrm>
        </p:spPr>
        <p:txBody>
          <a:bodyPr>
            <a:normAutofit fontScale="90000"/>
          </a:bodyPr>
          <a:lstStyle/>
          <a:p>
            <a:pPr algn="ctr"/>
            <a:r>
              <a:rPr lang="en-US" dirty="0" smtClean="0">
                <a:solidFill>
                  <a:schemeClr val="accent6">
                    <a:lumMod val="75000"/>
                  </a:schemeClr>
                </a:solidFill>
              </a:rPr>
              <a:t>Relationships:</a:t>
            </a:r>
            <a:br>
              <a:rPr lang="en-US" dirty="0" smtClean="0">
                <a:solidFill>
                  <a:schemeClr val="accent6">
                    <a:lumMod val="75000"/>
                  </a:schemeClr>
                </a:solidFill>
              </a:rPr>
            </a:br>
            <a:endParaRPr lang="en-US" dirty="0">
              <a:solidFill>
                <a:schemeClr val="accent6">
                  <a:lumMod val="75000"/>
                </a:schemeClr>
              </a:solidFill>
            </a:endParaRPr>
          </a:p>
        </p:txBody>
      </p:sp>
      <p:sp>
        <p:nvSpPr>
          <p:cNvPr id="3" name="Subtitle 2"/>
          <p:cNvSpPr>
            <a:spLocks noGrp="1"/>
          </p:cNvSpPr>
          <p:nvPr>
            <p:ph type="subTitle" idx="1"/>
          </p:nvPr>
        </p:nvSpPr>
        <p:spPr>
          <a:xfrm>
            <a:off x="457200" y="1905000"/>
            <a:ext cx="8229600" cy="4343400"/>
          </a:xfrm>
        </p:spPr>
        <p:txBody>
          <a:bodyPr>
            <a:normAutofit fontScale="85000" lnSpcReduction="20000"/>
          </a:bodyPr>
          <a:lstStyle/>
          <a:p>
            <a:pPr lvl="0" algn="ctr">
              <a:buFont typeface="Arial" pitchFamily="34" charset="0"/>
              <a:buChar char="•"/>
            </a:pPr>
            <a:r>
              <a:rPr lang="en-US" dirty="0" smtClean="0">
                <a:solidFill>
                  <a:schemeClr val="accent3">
                    <a:lumMod val="75000"/>
                  </a:schemeClr>
                </a:solidFill>
              </a:rPr>
              <a:t>Administrator </a:t>
            </a:r>
            <a:r>
              <a:rPr lang="en-US" b="1" dirty="0" smtClean="0">
                <a:solidFill>
                  <a:schemeClr val="accent3">
                    <a:lumMod val="75000"/>
                  </a:schemeClr>
                </a:solidFill>
              </a:rPr>
              <a:t>controls</a:t>
            </a:r>
            <a:r>
              <a:rPr lang="en-US" dirty="0" smtClean="0">
                <a:solidFill>
                  <a:schemeClr val="accent3">
                    <a:lumMod val="75000"/>
                  </a:schemeClr>
                </a:solidFill>
              </a:rPr>
              <a:t> Departments</a:t>
            </a:r>
          </a:p>
          <a:p>
            <a:pPr lvl="0" algn="ctr">
              <a:buFont typeface="Arial" pitchFamily="34" charset="0"/>
              <a:buChar char="•"/>
            </a:pPr>
            <a:r>
              <a:rPr lang="en-US" dirty="0" smtClean="0">
                <a:solidFill>
                  <a:schemeClr val="accent3">
                    <a:lumMod val="75000"/>
                  </a:schemeClr>
                </a:solidFill>
              </a:rPr>
              <a:t>Administrator </a:t>
            </a:r>
            <a:r>
              <a:rPr lang="en-US" b="1" dirty="0" smtClean="0">
                <a:solidFill>
                  <a:schemeClr val="accent3">
                    <a:lumMod val="75000"/>
                  </a:schemeClr>
                </a:solidFill>
              </a:rPr>
              <a:t>controls</a:t>
            </a:r>
            <a:r>
              <a:rPr lang="en-US" dirty="0" smtClean="0">
                <a:solidFill>
                  <a:schemeClr val="accent3">
                    <a:lumMod val="75000"/>
                  </a:schemeClr>
                </a:solidFill>
              </a:rPr>
              <a:t> Employee</a:t>
            </a:r>
          </a:p>
          <a:p>
            <a:pPr lvl="0" algn="ctr">
              <a:buFont typeface="Arial" pitchFamily="34" charset="0"/>
              <a:buChar char="•"/>
            </a:pPr>
            <a:r>
              <a:rPr lang="en-US" dirty="0" smtClean="0">
                <a:solidFill>
                  <a:schemeClr val="accent3">
                    <a:lumMod val="75000"/>
                  </a:schemeClr>
                </a:solidFill>
              </a:rPr>
              <a:t>Administrator </a:t>
            </a:r>
            <a:r>
              <a:rPr lang="en-US" b="1" dirty="0" smtClean="0">
                <a:solidFill>
                  <a:schemeClr val="accent3">
                    <a:lumMod val="75000"/>
                  </a:schemeClr>
                </a:solidFill>
              </a:rPr>
              <a:t>deals with</a:t>
            </a:r>
            <a:r>
              <a:rPr lang="en-US" dirty="0" smtClean="0">
                <a:solidFill>
                  <a:schemeClr val="accent3">
                    <a:lumMod val="75000"/>
                  </a:schemeClr>
                </a:solidFill>
              </a:rPr>
              <a:t> Clients</a:t>
            </a:r>
          </a:p>
          <a:p>
            <a:pPr lvl="0" algn="ctr">
              <a:buFont typeface="Arial" pitchFamily="34" charset="0"/>
              <a:buChar char="•"/>
            </a:pPr>
            <a:r>
              <a:rPr lang="en-US" dirty="0" smtClean="0">
                <a:solidFill>
                  <a:schemeClr val="accent3">
                    <a:lumMod val="75000"/>
                  </a:schemeClr>
                </a:solidFill>
              </a:rPr>
              <a:t>Administrator </a:t>
            </a:r>
            <a:r>
              <a:rPr lang="en-US" b="1" dirty="0" smtClean="0">
                <a:solidFill>
                  <a:schemeClr val="accent3">
                    <a:lumMod val="75000"/>
                  </a:schemeClr>
                </a:solidFill>
              </a:rPr>
              <a:t>selects</a:t>
            </a:r>
            <a:r>
              <a:rPr lang="en-US" dirty="0" smtClean="0">
                <a:solidFill>
                  <a:schemeClr val="accent3">
                    <a:lumMod val="75000"/>
                  </a:schemeClr>
                </a:solidFill>
              </a:rPr>
              <a:t> Candidate</a:t>
            </a:r>
          </a:p>
          <a:p>
            <a:pPr lvl="0" algn="ctr">
              <a:buFont typeface="Arial" pitchFamily="34" charset="0"/>
              <a:buChar char="•"/>
            </a:pPr>
            <a:r>
              <a:rPr lang="en-US" dirty="0" smtClean="0">
                <a:solidFill>
                  <a:schemeClr val="accent3">
                    <a:lumMod val="75000"/>
                  </a:schemeClr>
                </a:solidFill>
              </a:rPr>
              <a:t>Employee </a:t>
            </a:r>
            <a:r>
              <a:rPr lang="en-US" b="1" dirty="0" smtClean="0">
                <a:solidFill>
                  <a:schemeClr val="accent3">
                    <a:lumMod val="75000"/>
                  </a:schemeClr>
                </a:solidFill>
              </a:rPr>
              <a:t>has</a:t>
            </a:r>
            <a:r>
              <a:rPr lang="en-US" dirty="0" smtClean="0">
                <a:solidFill>
                  <a:schemeClr val="accent3">
                    <a:lumMod val="75000"/>
                  </a:schemeClr>
                </a:solidFill>
              </a:rPr>
              <a:t> Designation</a:t>
            </a:r>
          </a:p>
          <a:p>
            <a:pPr lvl="0" algn="ctr">
              <a:buFont typeface="Arial" pitchFamily="34" charset="0"/>
              <a:buChar char="•"/>
            </a:pPr>
            <a:r>
              <a:rPr lang="en-US" dirty="0" smtClean="0">
                <a:solidFill>
                  <a:schemeClr val="accent3">
                    <a:lumMod val="75000"/>
                  </a:schemeClr>
                </a:solidFill>
              </a:rPr>
              <a:t>Employee </a:t>
            </a:r>
            <a:r>
              <a:rPr lang="en-US" b="1" dirty="0" smtClean="0">
                <a:solidFill>
                  <a:schemeClr val="accent3">
                    <a:lumMod val="75000"/>
                  </a:schemeClr>
                </a:solidFill>
              </a:rPr>
              <a:t>works on</a:t>
            </a:r>
            <a:r>
              <a:rPr lang="en-US" dirty="0" smtClean="0">
                <a:solidFill>
                  <a:schemeClr val="accent3">
                    <a:lumMod val="75000"/>
                  </a:schemeClr>
                </a:solidFill>
              </a:rPr>
              <a:t> Department</a:t>
            </a:r>
          </a:p>
          <a:p>
            <a:pPr lvl="0" algn="ctr">
              <a:buFont typeface="Arial" pitchFamily="34" charset="0"/>
              <a:buChar char="•"/>
            </a:pPr>
            <a:r>
              <a:rPr lang="en-US" dirty="0" smtClean="0">
                <a:solidFill>
                  <a:schemeClr val="accent3">
                    <a:lumMod val="75000"/>
                  </a:schemeClr>
                </a:solidFill>
              </a:rPr>
              <a:t>Employee </a:t>
            </a:r>
            <a:r>
              <a:rPr lang="en-US" b="1" dirty="0" smtClean="0">
                <a:solidFill>
                  <a:schemeClr val="accent3">
                    <a:lumMod val="75000"/>
                  </a:schemeClr>
                </a:solidFill>
              </a:rPr>
              <a:t>assigned</a:t>
            </a:r>
            <a:r>
              <a:rPr lang="en-US" dirty="0" smtClean="0">
                <a:solidFill>
                  <a:schemeClr val="accent3">
                    <a:lumMod val="75000"/>
                  </a:schemeClr>
                </a:solidFill>
              </a:rPr>
              <a:t> Project</a:t>
            </a:r>
          </a:p>
          <a:p>
            <a:pPr lvl="0" algn="ctr">
              <a:buFont typeface="Arial" pitchFamily="34" charset="0"/>
              <a:buChar char="•"/>
            </a:pPr>
            <a:r>
              <a:rPr lang="en-US" dirty="0" smtClean="0">
                <a:solidFill>
                  <a:schemeClr val="accent3">
                    <a:lumMod val="75000"/>
                  </a:schemeClr>
                </a:solidFill>
              </a:rPr>
              <a:t>Client </a:t>
            </a:r>
            <a:r>
              <a:rPr lang="en-US" b="1" dirty="0" smtClean="0">
                <a:solidFill>
                  <a:schemeClr val="accent3">
                    <a:lumMod val="75000"/>
                  </a:schemeClr>
                </a:solidFill>
              </a:rPr>
              <a:t>deals with</a:t>
            </a:r>
            <a:r>
              <a:rPr lang="en-US" dirty="0" smtClean="0">
                <a:solidFill>
                  <a:schemeClr val="accent3">
                    <a:lumMod val="75000"/>
                  </a:schemeClr>
                </a:solidFill>
              </a:rPr>
              <a:t> Project</a:t>
            </a:r>
          </a:p>
          <a:p>
            <a:pPr lvl="0" algn="ctr">
              <a:buFont typeface="Arial" pitchFamily="34" charset="0"/>
              <a:buChar char="•"/>
            </a:pPr>
            <a:r>
              <a:rPr lang="en-US" dirty="0" smtClean="0">
                <a:solidFill>
                  <a:schemeClr val="accent3">
                    <a:lumMod val="75000"/>
                  </a:schemeClr>
                </a:solidFill>
              </a:rPr>
              <a:t>Project </a:t>
            </a:r>
            <a:r>
              <a:rPr lang="en-US" b="1" dirty="0" smtClean="0">
                <a:solidFill>
                  <a:schemeClr val="accent3">
                    <a:lumMod val="75000"/>
                  </a:schemeClr>
                </a:solidFill>
              </a:rPr>
              <a:t>deals with</a:t>
            </a:r>
            <a:r>
              <a:rPr lang="en-US" dirty="0" smtClean="0">
                <a:solidFill>
                  <a:schemeClr val="accent3">
                    <a:lumMod val="75000"/>
                  </a:schemeClr>
                </a:solidFill>
              </a:rPr>
              <a:t> Project assigned</a:t>
            </a:r>
          </a:p>
          <a:p>
            <a:pPr lvl="0" algn="ctr">
              <a:buFont typeface="Arial" pitchFamily="34" charset="0"/>
              <a:buChar char="•"/>
            </a:pPr>
            <a:r>
              <a:rPr lang="en-US" dirty="0" smtClean="0">
                <a:solidFill>
                  <a:schemeClr val="accent3">
                    <a:lumMod val="75000"/>
                  </a:schemeClr>
                </a:solidFill>
              </a:rPr>
              <a:t>Project </a:t>
            </a:r>
            <a:r>
              <a:rPr lang="en-US" b="1" dirty="0" smtClean="0">
                <a:solidFill>
                  <a:schemeClr val="accent3">
                    <a:lumMod val="75000"/>
                  </a:schemeClr>
                </a:solidFill>
              </a:rPr>
              <a:t>deals with</a:t>
            </a:r>
            <a:r>
              <a:rPr lang="en-US" dirty="0" smtClean="0">
                <a:solidFill>
                  <a:schemeClr val="accent3">
                    <a:lumMod val="75000"/>
                  </a:schemeClr>
                </a:solidFill>
              </a:rPr>
              <a:t> Daily time sheet</a:t>
            </a:r>
          </a:p>
          <a:p>
            <a:pPr lvl="0" algn="ctr">
              <a:buFont typeface="Arial" pitchFamily="34" charset="0"/>
              <a:buChar char="•"/>
            </a:pPr>
            <a:r>
              <a:rPr lang="en-US" dirty="0" smtClean="0">
                <a:solidFill>
                  <a:schemeClr val="accent3">
                    <a:lumMod val="75000"/>
                  </a:schemeClr>
                </a:solidFill>
              </a:rPr>
              <a:t>Candidate </a:t>
            </a:r>
            <a:r>
              <a:rPr lang="en-US" b="1" dirty="0" smtClean="0">
                <a:solidFill>
                  <a:schemeClr val="accent3">
                    <a:lumMod val="75000"/>
                  </a:schemeClr>
                </a:solidFill>
              </a:rPr>
              <a:t>face interview</a:t>
            </a:r>
            <a:r>
              <a:rPr lang="en-US" dirty="0" smtClean="0">
                <a:solidFill>
                  <a:schemeClr val="accent3">
                    <a:lumMod val="75000"/>
                  </a:schemeClr>
                </a:solidFill>
              </a:rPr>
              <a:t> in Post interview</a:t>
            </a:r>
          </a:p>
          <a:p>
            <a:pPr lvl="0" algn="ctr">
              <a:buFont typeface="Arial" pitchFamily="34" charset="0"/>
              <a:buChar char="•"/>
            </a:pPr>
            <a:r>
              <a:rPr lang="en-US" dirty="0" smtClean="0">
                <a:solidFill>
                  <a:schemeClr val="accent3">
                    <a:lumMod val="75000"/>
                  </a:schemeClr>
                </a:solidFill>
              </a:rPr>
              <a:t>In Post interview </a:t>
            </a:r>
            <a:r>
              <a:rPr lang="en-US" b="1" dirty="0" smtClean="0">
                <a:solidFill>
                  <a:schemeClr val="accent3">
                    <a:lumMod val="75000"/>
                  </a:schemeClr>
                </a:solidFill>
              </a:rPr>
              <a:t>if</a:t>
            </a:r>
            <a:r>
              <a:rPr lang="en-US" dirty="0" smtClean="0">
                <a:solidFill>
                  <a:schemeClr val="accent3">
                    <a:lumMod val="75000"/>
                  </a:schemeClr>
                </a:solidFill>
              </a:rPr>
              <a:t> a candidate </a:t>
            </a:r>
            <a:r>
              <a:rPr lang="en-US" b="1" dirty="0" smtClean="0">
                <a:solidFill>
                  <a:schemeClr val="accent3">
                    <a:lumMod val="75000"/>
                  </a:schemeClr>
                </a:solidFill>
              </a:rPr>
              <a:t>selected</a:t>
            </a:r>
            <a:r>
              <a:rPr lang="en-US" dirty="0" smtClean="0">
                <a:solidFill>
                  <a:schemeClr val="accent3">
                    <a:lumMod val="75000"/>
                  </a:schemeClr>
                </a:solidFill>
              </a:rPr>
              <a:t> then Appointment</a:t>
            </a:r>
          </a:p>
          <a:p>
            <a:endParaRPr lang="en-US"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heckerboard(across)">
                                      <p:cBhvr>
                                        <p:cTn id="18" dur="500"/>
                                        <p:tgtEl>
                                          <p:spTgt spid="3">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heckerboard(across)">
                                      <p:cBhvr>
                                        <p:cTn id="21" dur="500"/>
                                        <p:tgtEl>
                                          <p:spTgt spid="3">
                                            <p:txEl>
                                              <p:pRg st="3" end="3"/>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heckerboard(across)">
                                      <p:cBhvr>
                                        <p:cTn id="24" dur="500"/>
                                        <p:tgtEl>
                                          <p:spTgt spid="3">
                                            <p:txEl>
                                              <p:pRg st="4" end="4"/>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checkerboard(across)">
                                      <p:cBhvr>
                                        <p:cTn id="30" dur="500"/>
                                        <p:tgtEl>
                                          <p:spTgt spid="3">
                                            <p:txEl>
                                              <p:pRg st="6" end="6"/>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checkerboard(across)">
                                      <p:cBhvr>
                                        <p:cTn id="33" dur="500"/>
                                        <p:tgtEl>
                                          <p:spTgt spid="3">
                                            <p:txEl>
                                              <p:pRg st="7" end="7"/>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checkerboard(across)">
                                      <p:cBhvr>
                                        <p:cTn id="36" dur="500"/>
                                        <p:tgtEl>
                                          <p:spTgt spid="3">
                                            <p:txEl>
                                              <p:pRg st="8" end="8"/>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checkerboard(across)">
                                      <p:cBhvr>
                                        <p:cTn id="39" dur="500"/>
                                        <p:tgtEl>
                                          <p:spTgt spid="3">
                                            <p:txEl>
                                              <p:pRg st="9" end="9"/>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42" dur="500"/>
                                        <p:tgtEl>
                                          <p:spTgt spid="3">
                                            <p:txEl>
                                              <p:pRg st="10" end="10"/>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057400"/>
            <a:ext cx="8153400" cy="2057400"/>
          </a:xfrm>
        </p:spPr>
        <p:txBody>
          <a:bodyPr>
            <a:normAutofit/>
          </a:bodyPr>
          <a:lstStyle/>
          <a:p>
            <a:pPr algn="r"/>
            <a:r>
              <a:rPr lang="en-US" b="1" dirty="0" smtClean="0">
                <a:solidFill>
                  <a:schemeClr val="accent6">
                    <a:lumMod val="75000"/>
                  </a:schemeClr>
                </a:solidFill>
                <a:effectLst>
                  <a:outerShdw blurRad="38100" dist="38100" dir="2700000" algn="tl">
                    <a:srgbClr val="000000">
                      <a:alpha val="43137"/>
                    </a:srgbClr>
                  </a:outerShdw>
                </a:effectLst>
                <a:cs typeface="Arial" pitchFamily="34" charset="0"/>
              </a:rPr>
              <a:t>ENTITY – RELATIONSHIP </a:t>
            </a:r>
            <a:br>
              <a:rPr lang="en-US" b="1" dirty="0" smtClean="0">
                <a:solidFill>
                  <a:schemeClr val="accent6">
                    <a:lumMod val="75000"/>
                  </a:schemeClr>
                </a:solidFill>
                <a:effectLst>
                  <a:outerShdw blurRad="38100" dist="38100" dir="2700000" algn="tl">
                    <a:srgbClr val="000000">
                      <a:alpha val="43137"/>
                    </a:srgbClr>
                  </a:outerShdw>
                </a:effectLst>
                <a:cs typeface="Arial" pitchFamily="34" charset="0"/>
              </a:rPr>
            </a:br>
            <a:r>
              <a:rPr lang="en-US" b="1" dirty="0" smtClean="0">
                <a:solidFill>
                  <a:schemeClr val="accent6">
                    <a:lumMod val="75000"/>
                  </a:schemeClr>
                </a:solidFill>
                <a:effectLst>
                  <a:outerShdw blurRad="38100" dist="38100" dir="2700000" algn="tl">
                    <a:srgbClr val="000000">
                      <a:alpha val="43137"/>
                    </a:srgbClr>
                  </a:outerShdw>
                </a:effectLst>
                <a:cs typeface="Arial" pitchFamily="34" charset="0"/>
              </a:rPr>
              <a:t>DIAGRAM</a:t>
            </a:r>
            <a:endParaRPr lang="en-US" b="1" dirty="0">
              <a:solidFill>
                <a:schemeClr val="accent6">
                  <a:lumMod val="75000"/>
                </a:schemeClr>
              </a:solidFill>
              <a:effectLst>
                <a:outerShdw blurRad="38100" dist="38100" dir="2700000" algn="tl">
                  <a:srgbClr val="000000">
                    <a:alpha val="43137"/>
                  </a:srgbClr>
                </a:outerShdw>
              </a:effectLst>
              <a:cs typeface="Arial" pitchFamily="34" charset="0"/>
            </a:endParaRPr>
          </a:p>
        </p:txBody>
      </p:sp>
    </p:spTree>
  </p:cSld>
  <p:clrMapOvr>
    <a:masterClrMapping/>
  </p:clrMapOvr>
  <p:transition advTm="4000">
    <p:wipe dir="d"/>
    <p:sndAc>
      <p:stSnd>
        <p:snd r:embed="rId2" name="chimes.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lum/>
          </a:blip>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solidFill>
                  <a:schemeClr val="accent6">
                    <a:lumMod val="75000"/>
                  </a:schemeClr>
                </a:solidFill>
              </a:rPr>
              <a:t>DATA  DICTIONARY</a:t>
            </a:r>
            <a:endParaRPr lang="en-US" dirty="0">
              <a:solidFill>
                <a:schemeClr val="accent6">
                  <a:lumMod val="75000"/>
                </a:schemeClr>
              </a:solidFill>
            </a:endParaRPr>
          </a:p>
        </p:txBody>
      </p:sp>
      <p:sp>
        <p:nvSpPr>
          <p:cNvPr id="3" name="Subtitle 2"/>
          <p:cNvSpPr>
            <a:spLocks noGrp="1"/>
          </p:cNvSpPr>
          <p:nvPr>
            <p:ph type="subTitle" idx="1"/>
          </p:nvPr>
        </p:nvSpPr>
        <p:spPr>
          <a:xfrm>
            <a:off x="533400" y="3228536"/>
            <a:ext cx="7854696" cy="2638864"/>
          </a:xfrm>
        </p:spPr>
        <p:txBody>
          <a:bodyPr>
            <a:normAutofit fontScale="92500" lnSpcReduction="10000"/>
          </a:bodyPr>
          <a:lstStyle/>
          <a:p>
            <a:endParaRPr lang="en-US" dirty="0" smtClean="0"/>
          </a:p>
          <a:p>
            <a:pPr algn="ctr"/>
            <a:r>
              <a:rPr lang="en-US" dirty="0" smtClean="0">
                <a:solidFill>
                  <a:schemeClr val="accent4">
                    <a:lumMod val="75000"/>
                  </a:schemeClr>
                </a:solidFill>
              </a:rPr>
              <a:t>A data dictionary is a catalogue – a repository – of the elements in a system. As the name suggests, these elements center around data the way they are structured to meet user requirements and organization needs. In a data dictionary you will find a list of all the elements composing the data flow through a system.</a:t>
            </a:r>
          </a:p>
          <a:p>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851648" cy="1143000"/>
          </a:xfrm>
        </p:spPr>
        <p:txBody>
          <a:bodyPr>
            <a:normAutofit/>
          </a:bodyPr>
          <a:lstStyle/>
          <a:p>
            <a:pPr algn="ctr"/>
            <a:r>
              <a:rPr lang="en-US" dirty="0" smtClean="0">
                <a:solidFill>
                  <a:schemeClr val="accent6">
                    <a:lumMod val="75000"/>
                  </a:schemeClr>
                </a:solidFill>
              </a:rPr>
              <a:t>TABLE : Administrator </a:t>
            </a:r>
            <a:endParaRPr lang="en-US" dirty="0">
              <a:solidFill>
                <a:schemeClr val="accent6">
                  <a:lumMod val="75000"/>
                </a:schemeClr>
              </a:solidFill>
            </a:endParaRPr>
          </a:p>
        </p:txBody>
      </p:sp>
      <p:sp>
        <p:nvSpPr>
          <p:cNvPr id="3" name="Subtitle 2"/>
          <p:cNvSpPr>
            <a:spLocks noGrp="1"/>
          </p:cNvSpPr>
          <p:nvPr>
            <p:ph type="subTitle" idx="1"/>
          </p:nvPr>
        </p:nvSpPr>
        <p:spPr>
          <a:xfrm>
            <a:off x="533400" y="2133600"/>
            <a:ext cx="7854696" cy="4343400"/>
          </a:xfrm>
        </p:spPr>
        <p:txBody>
          <a:bodyPr/>
          <a:lstStyle/>
          <a:p>
            <a:endParaRPr lang="en-US" dirty="0"/>
          </a:p>
        </p:txBody>
      </p:sp>
      <p:graphicFrame>
        <p:nvGraphicFramePr>
          <p:cNvPr id="4" name="Table 3"/>
          <p:cNvGraphicFramePr>
            <a:graphicFrameLocks noGrp="1"/>
          </p:cNvGraphicFramePr>
          <p:nvPr/>
        </p:nvGraphicFramePr>
        <p:xfrm>
          <a:off x="1295400" y="2819400"/>
          <a:ext cx="6096000" cy="25958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NAME</a:t>
                      </a:r>
                      <a:endParaRPr lang="en-US" dirty="0"/>
                    </a:p>
                  </a:txBody>
                  <a:tcPr/>
                </a:tc>
                <a:tc>
                  <a:txBody>
                    <a:bodyPr/>
                    <a:lstStyle/>
                    <a:p>
                      <a:pPr algn="ctr"/>
                      <a:r>
                        <a:rPr lang="en-US" dirty="0" smtClean="0"/>
                        <a:t>TYPE</a:t>
                      </a:r>
                      <a:endParaRPr lang="en-US" dirty="0"/>
                    </a:p>
                  </a:txBody>
                  <a:tcPr/>
                </a:tc>
                <a:tc>
                  <a:txBody>
                    <a:bodyPr/>
                    <a:lstStyle/>
                    <a:p>
                      <a:pPr algn="ctr"/>
                      <a:r>
                        <a:rPr lang="en-US" dirty="0" smtClean="0"/>
                        <a:t>NULL</a:t>
                      </a:r>
                      <a:endParaRPr lang="en-US" dirty="0"/>
                    </a:p>
                  </a:txBody>
                  <a:tcPr/>
                </a:tc>
                <a:tc>
                  <a:txBody>
                    <a:bodyPr/>
                    <a:lstStyle/>
                    <a:p>
                      <a:pPr algn="ctr"/>
                      <a:r>
                        <a:rPr lang="en-US" dirty="0" smtClean="0"/>
                        <a:t>KEY</a:t>
                      </a:r>
                      <a:endParaRPr lang="en-US" dirty="0"/>
                    </a:p>
                  </a:txBody>
                  <a:tcPr/>
                </a:tc>
              </a:tr>
              <a:tr h="370840">
                <a:tc>
                  <a:txBody>
                    <a:bodyPr/>
                    <a:lstStyle/>
                    <a:p>
                      <a:pPr algn="ctr"/>
                      <a:r>
                        <a:rPr kumimoji="0" lang="en-US" sz="1800" kern="1200" dirty="0" err="1" smtClean="0">
                          <a:solidFill>
                            <a:schemeClr val="dk1"/>
                          </a:solidFill>
                          <a:latin typeface="+mn-lt"/>
                          <a:ea typeface="+mn-ea"/>
                          <a:cs typeface="+mn-cs"/>
                        </a:rPr>
                        <a:t>adminid</a:t>
                      </a:r>
                      <a:endParaRPr lang="en-US" dirty="0"/>
                    </a:p>
                  </a:txBody>
                  <a:tcPr/>
                </a:tc>
                <a:tc>
                  <a:txBody>
                    <a:bodyPr/>
                    <a:lstStyle/>
                    <a:p>
                      <a:pPr algn="ctr"/>
                      <a:r>
                        <a:rPr kumimoji="0" lang="en-US" sz="1800" kern="1200" dirty="0" smtClean="0">
                          <a:solidFill>
                            <a:schemeClr val="dk1"/>
                          </a:solidFill>
                          <a:latin typeface="+mn-lt"/>
                          <a:ea typeface="+mn-ea"/>
                          <a:cs typeface="+mn-cs"/>
                        </a:rPr>
                        <a:t>number(10)</a:t>
                      </a:r>
                      <a:endParaRPr lang="en-US" dirty="0"/>
                    </a:p>
                  </a:txBody>
                  <a:tcPr/>
                </a:tc>
                <a:tc>
                  <a:txBody>
                    <a:bodyPr/>
                    <a:lstStyle/>
                    <a:p>
                      <a:pPr algn="ctr"/>
                      <a:r>
                        <a:rPr kumimoji="0" lang="en-US" sz="1800" kern="1200" dirty="0" smtClean="0">
                          <a:solidFill>
                            <a:schemeClr val="dk1"/>
                          </a:solidFill>
                          <a:latin typeface="+mn-lt"/>
                          <a:ea typeface="+mn-ea"/>
                          <a:cs typeface="+mn-cs"/>
                        </a:rPr>
                        <a:t>Not Null</a:t>
                      </a:r>
                      <a:endParaRPr lang="en-US" dirty="0"/>
                    </a:p>
                  </a:txBody>
                  <a:tcPr/>
                </a:tc>
                <a:tc>
                  <a:txBody>
                    <a:bodyPr/>
                    <a:lstStyle/>
                    <a:p>
                      <a:pPr algn="ctr"/>
                      <a:r>
                        <a:rPr kumimoji="0" lang="en-US" sz="1800" kern="1200" dirty="0" smtClean="0">
                          <a:solidFill>
                            <a:schemeClr val="dk1"/>
                          </a:solidFill>
                          <a:latin typeface="+mn-lt"/>
                          <a:ea typeface="+mn-ea"/>
                          <a:cs typeface="+mn-cs"/>
                        </a:rPr>
                        <a:t>Primary Key</a:t>
                      </a:r>
                      <a:endParaRPr lang="en-US" dirty="0"/>
                    </a:p>
                  </a:txBody>
                  <a:tcPr/>
                </a:tc>
              </a:tr>
              <a:tr h="370840">
                <a:tc>
                  <a:txBody>
                    <a:bodyPr/>
                    <a:lstStyle/>
                    <a:p>
                      <a:pPr algn="ctr"/>
                      <a:r>
                        <a:rPr kumimoji="0" lang="en-US" sz="1800" kern="1200" dirty="0" err="1" smtClean="0">
                          <a:solidFill>
                            <a:schemeClr val="dk1"/>
                          </a:solidFill>
                          <a:latin typeface="+mn-lt"/>
                          <a:ea typeface="+mn-ea"/>
                          <a:cs typeface="+mn-cs"/>
                        </a:rPr>
                        <a:t>firstname</a:t>
                      </a:r>
                      <a:endParaRPr lang="en-US" dirty="0"/>
                    </a:p>
                  </a:txBody>
                  <a:tcPr/>
                </a:tc>
                <a:tc>
                  <a:txBody>
                    <a:bodyPr/>
                    <a:lstStyle/>
                    <a:p>
                      <a:pPr algn="ctr"/>
                      <a:r>
                        <a:rPr kumimoji="0" lang="en-US" sz="1800" kern="1200" dirty="0" smtClean="0">
                          <a:solidFill>
                            <a:schemeClr val="dk1"/>
                          </a:solidFill>
                          <a:latin typeface="+mn-lt"/>
                          <a:ea typeface="+mn-ea"/>
                          <a:cs typeface="+mn-cs"/>
                        </a:rPr>
                        <a:t>varchar2(30)</a:t>
                      </a:r>
                      <a:endParaRPr lang="en-US" dirty="0"/>
                    </a:p>
                  </a:txBody>
                  <a:tcPr/>
                </a:tc>
                <a:tc>
                  <a:txBody>
                    <a:bodyPr/>
                    <a:lstStyle/>
                    <a:p>
                      <a:pPr algn="ctr"/>
                      <a:endParaRPr lang="en-US"/>
                    </a:p>
                  </a:txBody>
                  <a:tcPr/>
                </a:tc>
                <a:tc>
                  <a:txBody>
                    <a:bodyPr/>
                    <a:lstStyle/>
                    <a:p>
                      <a:pPr algn="ctr"/>
                      <a:endParaRPr lang="en-US"/>
                    </a:p>
                  </a:txBody>
                  <a:tcPr/>
                </a:tc>
              </a:tr>
              <a:tr h="370840">
                <a:tc>
                  <a:txBody>
                    <a:bodyPr/>
                    <a:lstStyle/>
                    <a:p>
                      <a:pPr algn="ctr"/>
                      <a:r>
                        <a:rPr kumimoji="0" lang="en-US" sz="1800" kern="1200" dirty="0" err="1" smtClean="0">
                          <a:solidFill>
                            <a:schemeClr val="dk1"/>
                          </a:solidFill>
                          <a:latin typeface="+mn-lt"/>
                          <a:ea typeface="+mn-ea"/>
                          <a:cs typeface="+mn-cs"/>
                        </a:rPr>
                        <a:t>lastname</a:t>
                      </a:r>
                      <a:endParaRPr lang="en-US" dirty="0"/>
                    </a:p>
                  </a:txBody>
                  <a:tcPr/>
                </a:tc>
                <a:tc>
                  <a:txBody>
                    <a:bodyPr/>
                    <a:lstStyle/>
                    <a:p>
                      <a:pPr algn="ctr"/>
                      <a:r>
                        <a:rPr kumimoji="0" lang="en-US" sz="1800" kern="1200" dirty="0" smtClean="0">
                          <a:solidFill>
                            <a:schemeClr val="dk1"/>
                          </a:solidFill>
                          <a:latin typeface="+mn-lt"/>
                          <a:ea typeface="+mn-ea"/>
                          <a:cs typeface="+mn-cs"/>
                        </a:rPr>
                        <a:t>varchar2(30)</a:t>
                      </a:r>
                      <a:endParaRPr lang="en-US" dirty="0"/>
                    </a:p>
                  </a:txBody>
                  <a:tcPr/>
                </a:tc>
                <a:tc>
                  <a:txBody>
                    <a:bodyPr/>
                    <a:lstStyle/>
                    <a:p>
                      <a:pPr algn="ctr"/>
                      <a:endParaRPr lang="en-US"/>
                    </a:p>
                  </a:txBody>
                  <a:tcPr/>
                </a:tc>
                <a:tc>
                  <a:txBody>
                    <a:bodyPr/>
                    <a:lstStyle/>
                    <a:p>
                      <a:pPr algn="ctr"/>
                      <a:endParaRPr lang="en-US"/>
                    </a:p>
                  </a:txBody>
                  <a:tcPr/>
                </a:tc>
              </a:tr>
              <a:tr h="370840">
                <a:tc>
                  <a:txBody>
                    <a:bodyPr/>
                    <a:lstStyle/>
                    <a:p>
                      <a:pPr algn="ctr"/>
                      <a:r>
                        <a:rPr kumimoji="0" lang="en-US" sz="1800" kern="1200" dirty="0" smtClean="0">
                          <a:solidFill>
                            <a:schemeClr val="dk1"/>
                          </a:solidFill>
                          <a:latin typeface="+mn-lt"/>
                          <a:ea typeface="+mn-ea"/>
                          <a:cs typeface="+mn-cs"/>
                        </a:rPr>
                        <a:t>username</a:t>
                      </a:r>
                      <a:endParaRPr lang="en-US" dirty="0"/>
                    </a:p>
                  </a:txBody>
                  <a:tcPr/>
                </a:tc>
                <a:tc>
                  <a:txBody>
                    <a:bodyPr/>
                    <a:lstStyle/>
                    <a:p>
                      <a:pPr algn="ctr"/>
                      <a:r>
                        <a:rPr kumimoji="0" lang="en-US" sz="1800" kern="1200" dirty="0" smtClean="0">
                          <a:solidFill>
                            <a:schemeClr val="dk1"/>
                          </a:solidFill>
                          <a:latin typeface="+mn-lt"/>
                          <a:ea typeface="+mn-ea"/>
                          <a:cs typeface="+mn-cs"/>
                        </a:rPr>
                        <a:t>varchar2(30)</a:t>
                      </a:r>
                      <a:endParaRPr lang="en-US" dirty="0"/>
                    </a:p>
                  </a:txBody>
                  <a:tcPr/>
                </a:tc>
                <a:tc>
                  <a:txBody>
                    <a:bodyPr/>
                    <a:lstStyle/>
                    <a:p>
                      <a:pPr algn="ctr"/>
                      <a:endParaRPr lang="en-US"/>
                    </a:p>
                  </a:txBody>
                  <a:tcPr/>
                </a:tc>
                <a:tc>
                  <a:txBody>
                    <a:bodyPr/>
                    <a:lstStyle/>
                    <a:p>
                      <a:pPr algn="ctr"/>
                      <a:endParaRPr lang="en-US"/>
                    </a:p>
                  </a:txBody>
                  <a:tcPr/>
                </a:tc>
              </a:tr>
              <a:tr h="370840">
                <a:tc>
                  <a:txBody>
                    <a:bodyPr/>
                    <a:lstStyle/>
                    <a:p>
                      <a:pPr algn="ctr"/>
                      <a:r>
                        <a:rPr kumimoji="0" lang="en-US" sz="1800" kern="1200" dirty="0" err="1" smtClean="0">
                          <a:solidFill>
                            <a:schemeClr val="dk1"/>
                          </a:solidFill>
                          <a:latin typeface="+mn-lt"/>
                          <a:ea typeface="+mn-ea"/>
                          <a:cs typeface="+mn-cs"/>
                        </a:rPr>
                        <a:t>adminpwd</a:t>
                      </a:r>
                      <a:endParaRPr lang="en-US" dirty="0"/>
                    </a:p>
                  </a:txBody>
                  <a:tcPr/>
                </a:tc>
                <a:tc>
                  <a:txBody>
                    <a:bodyPr/>
                    <a:lstStyle/>
                    <a:p>
                      <a:pPr algn="ctr"/>
                      <a:r>
                        <a:rPr kumimoji="0" lang="en-US" sz="1800" kern="1200" dirty="0" smtClean="0">
                          <a:solidFill>
                            <a:schemeClr val="dk1"/>
                          </a:solidFill>
                          <a:latin typeface="+mn-lt"/>
                          <a:ea typeface="+mn-ea"/>
                          <a:cs typeface="+mn-cs"/>
                        </a:rPr>
                        <a:t>varchar2(30)</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kumimoji="0" lang="en-US" sz="1800" kern="1200" dirty="0" err="1" smtClean="0">
                          <a:solidFill>
                            <a:schemeClr val="dk1"/>
                          </a:solidFill>
                          <a:latin typeface="+mn-lt"/>
                          <a:ea typeface="+mn-ea"/>
                          <a:cs typeface="+mn-cs"/>
                        </a:rPr>
                        <a:t>addeddate</a:t>
                      </a:r>
                      <a:endParaRPr lang="en-US" dirty="0"/>
                    </a:p>
                  </a:txBody>
                  <a:tcPr/>
                </a:tc>
                <a:tc>
                  <a:txBody>
                    <a:bodyPr/>
                    <a:lstStyle/>
                    <a:p>
                      <a:pPr algn="ctr"/>
                      <a:r>
                        <a:rPr kumimoji="0" lang="en-US" sz="1800" kern="1200" dirty="0" smtClean="0">
                          <a:solidFill>
                            <a:schemeClr val="dk1"/>
                          </a:solidFill>
                          <a:latin typeface="+mn-lt"/>
                          <a:ea typeface="+mn-ea"/>
                          <a:cs typeface="+mn-cs"/>
                        </a:rPr>
                        <a:t>date</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762000"/>
            <a:ext cx="3276600" cy="838200"/>
          </a:xfrm>
        </p:spPr>
        <p:txBody>
          <a:bodyPr>
            <a:normAutofit fontScale="90000"/>
          </a:bodyPr>
          <a:lstStyle/>
          <a:p>
            <a:r>
              <a:rPr lang="en-US" dirty="0" smtClean="0">
                <a:solidFill>
                  <a:srgbClr val="002060"/>
                </a:solidFill>
              </a:rPr>
              <a:t>OBJECTIVES</a:t>
            </a:r>
            <a:endParaRPr lang="en-US" dirty="0">
              <a:solidFill>
                <a:srgbClr val="002060"/>
              </a:solidFill>
            </a:endParaRPr>
          </a:p>
        </p:txBody>
      </p:sp>
      <p:sp>
        <p:nvSpPr>
          <p:cNvPr id="3" name="Subtitle 2"/>
          <p:cNvSpPr>
            <a:spLocks noGrp="1"/>
          </p:cNvSpPr>
          <p:nvPr>
            <p:ph type="subTitle" idx="1"/>
          </p:nvPr>
        </p:nvSpPr>
        <p:spPr>
          <a:xfrm>
            <a:off x="533400" y="1828800"/>
            <a:ext cx="8305800" cy="4800600"/>
          </a:xfrm>
        </p:spPr>
        <p:txBody>
          <a:bodyPr>
            <a:normAutofit fontScale="85000" lnSpcReduction="20000"/>
          </a:bodyPr>
          <a:lstStyle/>
          <a:p>
            <a:pPr algn="l">
              <a:buFont typeface="Arial" pitchFamily="34" charset="0"/>
              <a:buChar char="•"/>
            </a:pPr>
            <a:r>
              <a:rPr lang="en-US" dirty="0" smtClean="0">
                <a:solidFill>
                  <a:schemeClr val="accent4"/>
                </a:solidFill>
              </a:rPr>
              <a:t>Administer compensation, benefits and performance management systems, and safety and recreation programs.</a:t>
            </a:r>
          </a:p>
          <a:p>
            <a:pPr algn="l"/>
            <a:endParaRPr lang="en-US" dirty="0" smtClean="0">
              <a:solidFill>
                <a:schemeClr val="accent4"/>
              </a:solidFill>
            </a:endParaRPr>
          </a:p>
          <a:p>
            <a:pPr lvl="0" algn="l">
              <a:buFont typeface="Arial" pitchFamily="34" charset="0"/>
              <a:buChar char="•"/>
            </a:pPr>
            <a:r>
              <a:rPr lang="en-US" dirty="0" smtClean="0">
                <a:solidFill>
                  <a:schemeClr val="accent4"/>
                </a:solidFill>
              </a:rPr>
              <a:t>Identify staff vacancies and recruit, interview and select applicants.</a:t>
            </a:r>
          </a:p>
          <a:p>
            <a:pPr lvl="0" algn="l"/>
            <a:endParaRPr lang="en-US" dirty="0" smtClean="0">
              <a:solidFill>
                <a:schemeClr val="accent4"/>
              </a:solidFill>
            </a:endParaRPr>
          </a:p>
          <a:p>
            <a:pPr lvl="0" algn="l">
              <a:buFont typeface="Arial" pitchFamily="34" charset="0"/>
              <a:buChar char="•"/>
            </a:pPr>
            <a:r>
              <a:rPr lang="en-US" dirty="0" smtClean="0">
                <a:solidFill>
                  <a:schemeClr val="accent4"/>
                </a:solidFill>
              </a:rPr>
              <a:t>Provide current and prospective employees with information about policies, job duties, working conditions, wages, opportunities for promotion and employee benefits.</a:t>
            </a:r>
          </a:p>
          <a:p>
            <a:pPr lvl="0" algn="l">
              <a:buFont typeface="Arial" pitchFamily="34" charset="0"/>
              <a:buChar char="•"/>
            </a:pPr>
            <a:endParaRPr lang="en-US" dirty="0" smtClean="0">
              <a:solidFill>
                <a:schemeClr val="accent4"/>
              </a:solidFill>
            </a:endParaRPr>
          </a:p>
          <a:p>
            <a:pPr algn="l">
              <a:buFont typeface="Arial" pitchFamily="34" charset="0"/>
              <a:buChar char="•"/>
            </a:pPr>
            <a:r>
              <a:rPr lang="en-US" dirty="0" smtClean="0">
                <a:solidFill>
                  <a:schemeClr val="accent4"/>
                </a:solidFill>
              </a:rPr>
              <a:t>Serve as a link between management and employees by handling questions, interpreting and administering contracts and helping resolve work-related problems.</a:t>
            </a:r>
          </a:p>
          <a:p>
            <a:pPr lvl="0" algn="l">
              <a:buFont typeface="Arial" pitchFamily="34" charset="0"/>
              <a:buChar char="•"/>
            </a:pPr>
            <a:endParaRPr lang="en-US" dirty="0" smtClean="0">
              <a:solidFill>
                <a:schemeClr val="accent4"/>
              </a:solidFill>
            </a:endParaRPr>
          </a:p>
          <a:p>
            <a:pPr algn="l"/>
            <a:r>
              <a:rPr lang="en-US" dirty="0" smtClean="0">
                <a:solidFill>
                  <a:schemeClr val="accent4"/>
                </a:solidFill>
              </a:rPr>
              <a:t> </a:t>
            </a:r>
          </a:p>
          <a:p>
            <a:pPr lvl="0" algn="l"/>
            <a:endParaRPr lang="en-US" dirty="0" smtClean="0"/>
          </a:p>
          <a:p>
            <a:pPr algn="l"/>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7851648" cy="1066800"/>
          </a:xfrm>
        </p:spPr>
        <p:txBody>
          <a:bodyPr>
            <a:normAutofit fontScale="90000"/>
          </a:bodyPr>
          <a:lstStyle/>
          <a:p>
            <a:pPr algn="ctr"/>
            <a:r>
              <a:rPr lang="en-US" sz="4400" dirty="0" smtClean="0">
                <a:solidFill>
                  <a:schemeClr val="accent6">
                    <a:lumMod val="75000"/>
                  </a:schemeClr>
                </a:solidFill>
              </a:rPr>
              <a:t>TABLE :	</a:t>
            </a:r>
            <a:r>
              <a:rPr lang="en-US" sz="4400" dirty="0" err="1" smtClean="0">
                <a:solidFill>
                  <a:schemeClr val="accent6">
                    <a:lumMod val="75000"/>
                  </a:schemeClr>
                </a:solidFill>
              </a:rPr>
              <a:t>HRMStblAppointment</a:t>
            </a:r>
            <a:r>
              <a:rPr lang="en-US" dirty="0" smtClean="0"/>
              <a:t/>
            </a:r>
            <a:br>
              <a:rPr lang="en-US" dirty="0" smtClean="0"/>
            </a:br>
            <a:endParaRPr lang="en-US" dirty="0"/>
          </a:p>
        </p:txBody>
      </p:sp>
      <p:graphicFrame>
        <p:nvGraphicFramePr>
          <p:cNvPr id="4" name="Table 3"/>
          <p:cNvGraphicFramePr>
            <a:graphicFrameLocks noGrp="1"/>
          </p:cNvGraphicFramePr>
          <p:nvPr/>
        </p:nvGraphicFramePr>
        <p:xfrm>
          <a:off x="1371600" y="1524000"/>
          <a:ext cx="6172200" cy="4915934"/>
        </p:xfrm>
        <a:graphic>
          <a:graphicData uri="http://schemas.openxmlformats.org/drawingml/2006/table">
            <a:tbl>
              <a:tblPr firstRow="1" bandRow="1">
                <a:tableStyleId>{5C22544A-7EE6-4342-B048-85BDC9FD1C3A}</a:tableStyleId>
              </a:tblPr>
              <a:tblGrid>
                <a:gridCol w="1543050"/>
                <a:gridCol w="1543050"/>
                <a:gridCol w="1543050"/>
                <a:gridCol w="1543050"/>
              </a:tblGrid>
              <a:tr h="258563">
                <a:tc>
                  <a:txBody>
                    <a:bodyPr/>
                    <a:lstStyle/>
                    <a:p>
                      <a:pPr algn="ctr"/>
                      <a:r>
                        <a:rPr lang="en-US" dirty="0" smtClean="0"/>
                        <a:t>NAME </a:t>
                      </a:r>
                      <a:endParaRPr lang="en-US" dirty="0"/>
                    </a:p>
                  </a:txBody>
                  <a:tcPr/>
                </a:tc>
                <a:tc>
                  <a:txBody>
                    <a:bodyPr/>
                    <a:lstStyle/>
                    <a:p>
                      <a:pPr algn="ctr"/>
                      <a:r>
                        <a:rPr lang="en-US" dirty="0" smtClean="0"/>
                        <a:t>TYPE</a:t>
                      </a:r>
                      <a:endParaRPr lang="en-US" dirty="0"/>
                    </a:p>
                  </a:txBody>
                  <a:tcPr/>
                </a:tc>
                <a:tc>
                  <a:txBody>
                    <a:bodyPr/>
                    <a:lstStyle/>
                    <a:p>
                      <a:pPr algn="ctr"/>
                      <a:r>
                        <a:rPr lang="en-US" dirty="0" smtClean="0"/>
                        <a:t>NULL</a:t>
                      </a:r>
                      <a:endParaRPr lang="en-US" dirty="0"/>
                    </a:p>
                  </a:txBody>
                  <a:tcPr/>
                </a:tc>
                <a:tc>
                  <a:txBody>
                    <a:bodyPr/>
                    <a:lstStyle/>
                    <a:p>
                      <a:pPr algn="ctr"/>
                      <a:r>
                        <a:rPr lang="en-US" dirty="0" smtClean="0"/>
                        <a:t>KEY</a:t>
                      </a:r>
                      <a:endParaRPr lang="en-US" dirty="0"/>
                    </a:p>
                  </a:txBody>
                  <a:tcPr/>
                </a:tc>
              </a:tr>
              <a:tr h="446287">
                <a:tc>
                  <a:txBody>
                    <a:bodyPr/>
                    <a:lstStyle/>
                    <a:p>
                      <a:pPr algn="ctr"/>
                      <a:r>
                        <a:rPr kumimoji="0" lang="en-US" sz="1800" kern="1200" dirty="0" err="1" smtClean="0">
                          <a:solidFill>
                            <a:schemeClr val="dk1"/>
                          </a:solidFill>
                          <a:latin typeface="+mn-lt"/>
                          <a:ea typeface="+mn-ea"/>
                          <a:cs typeface="+mn-cs"/>
                        </a:rPr>
                        <a:t>AppointmentID</a:t>
                      </a:r>
                      <a:endParaRPr lang="en-US" dirty="0"/>
                    </a:p>
                  </a:txBody>
                  <a:tcPr/>
                </a:tc>
                <a:tc>
                  <a:txBody>
                    <a:bodyPr/>
                    <a:lstStyle/>
                    <a:p>
                      <a:pPr algn="ctr"/>
                      <a:r>
                        <a:rPr kumimoji="0" lang="en-US" sz="1800" kern="1200" dirty="0" smtClean="0">
                          <a:solidFill>
                            <a:schemeClr val="dk1"/>
                          </a:solidFill>
                          <a:latin typeface="+mn-lt"/>
                          <a:ea typeface="+mn-ea"/>
                          <a:cs typeface="+mn-cs"/>
                        </a:rPr>
                        <a:t>number(10)</a:t>
                      </a:r>
                      <a:endParaRPr lang="en-US" dirty="0"/>
                    </a:p>
                  </a:txBody>
                  <a:tcPr/>
                </a:tc>
                <a:tc>
                  <a:txBody>
                    <a:bodyPr/>
                    <a:lstStyle/>
                    <a:p>
                      <a:pPr algn="ctr"/>
                      <a:r>
                        <a:rPr kumimoji="0" lang="en-US" sz="1800" kern="1200" dirty="0" smtClean="0">
                          <a:solidFill>
                            <a:schemeClr val="dk1"/>
                          </a:solidFill>
                          <a:latin typeface="+mn-lt"/>
                          <a:ea typeface="+mn-ea"/>
                          <a:cs typeface="+mn-cs"/>
                        </a:rPr>
                        <a:t>Not Null</a:t>
                      </a:r>
                      <a:endParaRPr lang="en-US" dirty="0"/>
                    </a:p>
                  </a:txBody>
                  <a:tcPr/>
                </a:tc>
                <a:tc>
                  <a:txBody>
                    <a:bodyPr/>
                    <a:lstStyle/>
                    <a:p>
                      <a:pPr algn="ctr"/>
                      <a:r>
                        <a:rPr kumimoji="0" lang="en-US" sz="1800" kern="1200" dirty="0" err="1" smtClean="0">
                          <a:solidFill>
                            <a:schemeClr val="dk1"/>
                          </a:solidFill>
                          <a:latin typeface="+mn-lt"/>
                          <a:ea typeface="+mn-ea"/>
                          <a:cs typeface="+mn-cs"/>
                        </a:rPr>
                        <a:t>Prymary</a:t>
                      </a:r>
                      <a:r>
                        <a:rPr kumimoji="0" lang="en-US" sz="1800" kern="1200" dirty="0" smtClean="0">
                          <a:solidFill>
                            <a:schemeClr val="dk1"/>
                          </a:solidFill>
                          <a:latin typeface="+mn-lt"/>
                          <a:ea typeface="+mn-ea"/>
                          <a:cs typeface="+mn-cs"/>
                        </a:rPr>
                        <a:t> Key</a:t>
                      </a:r>
                      <a:endParaRPr lang="en-US" dirty="0"/>
                    </a:p>
                  </a:txBody>
                  <a:tcPr/>
                </a:tc>
              </a:tr>
              <a:tr h="258563">
                <a:tc>
                  <a:txBody>
                    <a:bodyPr/>
                    <a:lstStyle/>
                    <a:p>
                      <a:pPr algn="ctr"/>
                      <a:r>
                        <a:rPr kumimoji="0" lang="en-US" sz="1800" kern="1200" dirty="0" err="1" smtClean="0">
                          <a:solidFill>
                            <a:schemeClr val="dk1"/>
                          </a:solidFill>
                          <a:latin typeface="+mn-lt"/>
                          <a:ea typeface="+mn-ea"/>
                          <a:cs typeface="+mn-cs"/>
                        </a:rPr>
                        <a:t>CandidateID</a:t>
                      </a:r>
                      <a:endParaRPr lang="en-US" dirty="0"/>
                    </a:p>
                  </a:txBody>
                  <a:tcPr/>
                </a:tc>
                <a:tc>
                  <a:txBody>
                    <a:bodyPr/>
                    <a:lstStyle/>
                    <a:p>
                      <a:pPr algn="ctr"/>
                      <a:r>
                        <a:rPr kumimoji="0" lang="en-US" sz="1800" kern="1200" dirty="0" smtClean="0">
                          <a:solidFill>
                            <a:schemeClr val="dk1"/>
                          </a:solidFill>
                          <a:latin typeface="+mn-lt"/>
                          <a:ea typeface="+mn-ea"/>
                          <a:cs typeface="+mn-cs"/>
                        </a:rPr>
                        <a:t>number(10)</a:t>
                      </a:r>
                      <a:endParaRPr lang="en-US" dirty="0"/>
                    </a:p>
                  </a:txBody>
                  <a:tcPr/>
                </a:tc>
                <a:tc>
                  <a:txBody>
                    <a:bodyPr/>
                    <a:lstStyle/>
                    <a:p>
                      <a:pPr algn="ctr"/>
                      <a:endParaRPr lang="en-US"/>
                    </a:p>
                  </a:txBody>
                  <a:tcPr/>
                </a:tc>
                <a:tc>
                  <a:txBody>
                    <a:bodyPr/>
                    <a:lstStyle/>
                    <a:p>
                      <a:pPr algn="ctr"/>
                      <a:endParaRPr lang="en-US"/>
                    </a:p>
                  </a:txBody>
                  <a:tcPr/>
                </a:tc>
              </a:tr>
              <a:tr h="446287">
                <a:tc>
                  <a:txBody>
                    <a:bodyPr/>
                    <a:lstStyle/>
                    <a:p>
                      <a:pPr algn="ctr"/>
                      <a:r>
                        <a:rPr kumimoji="0" lang="en-US" sz="1800" kern="1200" dirty="0" err="1" smtClean="0">
                          <a:solidFill>
                            <a:schemeClr val="dk1"/>
                          </a:solidFill>
                          <a:latin typeface="+mn-lt"/>
                          <a:ea typeface="+mn-ea"/>
                          <a:cs typeface="+mn-cs"/>
                        </a:rPr>
                        <a:t>AppointmentNo</a:t>
                      </a:r>
                      <a:endParaRPr lang="en-US" dirty="0"/>
                    </a:p>
                  </a:txBody>
                  <a:tcPr/>
                </a:tc>
                <a:tc>
                  <a:txBody>
                    <a:bodyPr/>
                    <a:lstStyle/>
                    <a:p>
                      <a:pPr algn="ctr"/>
                      <a:r>
                        <a:rPr kumimoji="0" lang="en-US" sz="1800" kern="1200" dirty="0" smtClean="0">
                          <a:solidFill>
                            <a:schemeClr val="dk1"/>
                          </a:solidFill>
                          <a:latin typeface="+mn-lt"/>
                          <a:ea typeface="+mn-ea"/>
                          <a:cs typeface="+mn-cs"/>
                        </a:rPr>
                        <a:t>varchar2(30)</a:t>
                      </a:r>
                      <a:endParaRPr lang="en-US" dirty="0"/>
                    </a:p>
                  </a:txBody>
                  <a:tcPr/>
                </a:tc>
                <a:tc>
                  <a:txBody>
                    <a:bodyPr/>
                    <a:lstStyle/>
                    <a:p>
                      <a:pPr algn="ctr"/>
                      <a:endParaRPr lang="en-US"/>
                    </a:p>
                  </a:txBody>
                  <a:tcPr/>
                </a:tc>
                <a:tc>
                  <a:txBody>
                    <a:bodyPr/>
                    <a:lstStyle/>
                    <a:p>
                      <a:pPr algn="ctr"/>
                      <a:endParaRPr lang="en-US" dirty="0"/>
                    </a:p>
                  </a:txBody>
                  <a:tcPr/>
                </a:tc>
              </a:tr>
              <a:tr h="258563">
                <a:tc>
                  <a:txBody>
                    <a:bodyPr/>
                    <a:lstStyle/>
                    <a:p>
                      <a:pPr algn="ctr"/>
                      <a:r>
                        <a:rPr kumimoji="0" lang="en-US" sz="1800" kern="1200" dirty="0" err="1" smtClean="0">
                          <a:solidFill>
                            <a:schemeClr val="dk1"/>
                          </a:solidFill>
                          <a:latin typeface="+mn-lt"/>
                          <a:ea typeface="+mn-ea"/>
                          <a:cs typeface="+mn-cs"/>
                        </a:rPr>
                        <a:t>IssueDate</a:t>
                      </a:r>
                      <a:endParaRPr lang="en-US" dirty="0"/>
                    </a:p>
                  </a:txBody>
                  <a:tcPr/>
                </a:tc>
                <a:tc>
                  <a:txBody>
                    <a:bodyPr/>
                    <a:lstStyle/>
                    <a:p>
                      <a:pPr algn="ctr"/>
                      <a:r>
                        <a:rPr kumimoji="0" lang="en-US" sz="1800" kern="1200" dirty="0" smtClean="0">
                          <a:solidFill>
                            <a:schemeClr val="dk1"/>
                          </a:solidFill>
                          <a:latin typeface="+mn-lt"/>
                          <a:ea typeface="+mn-ea"/>
                          <a:cs typeface="+mn-cs"/>
                        </a:rPr>
                        <a:t>date</a:t>
                      </a:r>
                      <a:endParaRPr lang="en-US" dirty="0"/>
                    </a:p>
                  </a:txBody>
                  <a:tcPr/>
                </a:tc>
                <a:tc>
                  <a:txBody>
                    <a:bodyPr/>
                    <a:lstStyle/>
                    <a:p>
                      <a:pPr algn="ctr"/>
                      <a:endParaRPr lang="en-US"/>
                    </a:p>
                  </a:txBody>
                  <a:tcPr/>
                </a:tc>
                <a:tc>
                  <a:txBody>
                    <a:bodyPr/>
                    <a:lstStyle/>
                    <a:p>
                      <a:pPr algn="ctr"/>
                      <a:endParaRPr lang="en-US"/>
                    </a:p>
                  </a:txBody>
                  <a:tcPr/>
                </a:tc>
              </a:tr>
              <a:tr h="258563">
                <a:tc>
                  <a:txBody>
                    <a:bodyPr/>
                    <a:lstStyle/>
                    <a:p>
                      <a:pPr algn="ctr"/>
                      <a:r>
                        <a:rPr kumimoji="0" lang="en-US" sz="1800" kern="1200" dirty="0" smtClean="0">
                          <a:solidFill>
                            <a:schemeClr val="dk1"/>
                          </a:solidFill>
                          <a:latin typeface="+mn-lt"/>
                          <a:ea typeface="+mn-ea"/>
                          <a:cs typeface="+mn-cs"/>
                        </a:rPr>
                        <a:t>Authority</a:t>
                      </a:r>
                      <a:endParaRPr lang="en-US" dirty="0"/>
                    </a:p>
                  </a:txBody>
                  <a:tcPr/>
                </a:tc>
                <a:tc>
                  <a:txBody>
                    <a:bodyPr/>
                    <a:lstStyle/>
                    <a:p>
                      <a:pPr algn="ctr"/>
                      <a:r>
                        <a:rPr kumimoji="0" lang="en-US" sz="1800" kern="1200" dirty="0" smtClean="0">
                          <a:solidFill>
                            <a:schemeClr val="dk1"/>
                          </a:solidFill>
                          <a:latin typeface="+mn-lt"/>
                          <a:ea typeface="+mn-ea"/>
                          <a:cs typeface="+mn-cs"/>
                        </a:rPr>
                        <a:t>varchar2(30)</a:t>
                      </a:r>
                      <a:endParaRPr lang="en-US" dirty="0"/>
                    </a:p>
                  </a:txBody>
                  <a:tcPr/>
                </a:tc>
                <a:tc>
                  <a:txBody>
                    <a:bodyPr/>
                    <a:lstStyle/>
                    <a:p>
                      <a:pPr algn="ctr"/>
                      <a:endParaRPr lang="en-US"/>
                    </a:p>
                  </a:txBody>
                  <a:tcPr/>
                </a:tc>
                <a:tc>
                  <a:txBody>
                    <a:bodyPr/>
                    <a:lstStyle/>
                    <a:p>
                      <a:pPr algn="ctr"/>
                      <a:endParaRPr lang="en-US" dirty="0"/>
                    </a:p>
                  </a:txBody>
                  <a:tcPr/>
                </a:tc>
              </a:tr>
              <a:tr h="446287">
                <a:tc>
                  <a:txBody>
                    <a:bodyPr/>
                    <a:lstStyle/>
                    <a:p>
                      <a:pPr algn="ctr"/>
                      <a:r>
                        <a:rPr kumimoji="0" lang="en-US" sz="1800" kern="1200" dirty="0" err="1" smtClean="0">
                          <a:solidFill>
                            <a:schemeClr val="dk1"/>
                          </a:solidFill>
                          <a:latin typeface="+mn-lt"/>
                          <a:ea typeface="+mn-ea"/>
                          <a:cs typeface="+mn-cs"/>
                        </a:rPr>
                        <a:t>interviewDate</a:t>
                      </a:r>
                      <a:endParaRPr lang="en-US" dirty="0"/>
                    </a:p>
                  </a:txBody>
                  <a:tcPr/>
                </a:tc>
                <a:tc>
                  <a:txBody>
                    <a:bodyPr/>
                    <a:lstStyle/>
                    <a:p>
                      <a:pPr algn="ctr"/>
                      <a:r>
                        <a:rPr kumimoji="0" lang="en-US" sz="1800" kern="1200" dirty="0" smtClean="0">
                          <a:solidFill>
                            <a:schemeClr val="dk1"/>
                          </a:solidFill>
                          <a:latin typeface="+mn-lt"/>
                          <a:ea typeface="+mn-ea"/>
                          <a:cs typeface="+mn-cs"/>
                        </a:rPr>
                        <a:t>date</a:t>
                      </a:r>
                      <a:endParaRPr lang="en-US" dirty="0"/>
                    </a:p>
                  </a:txBody>
                  <a:tcPr/>
                </a:tc>
                <a:tc>
                  <a:txBody>
                    <a:bodyPr/>
                    <a:lstStyle/>
                    <a:p>
                      <a:pPr algn="ctr"/>
                      <a:endParaRPr lang="en-US" dirty="0"/>
                    </a:p>
                  </a:txBody>
                  <a:tcPr/>
                </a:tc>
                <a:tc>
                  <a:txBody>
                    <a:bodyPr/>
                    <a:lstStyle/>
                    <a:p>
                      <a:pPr algn="ctr"/>
                      <a:endParaRPr lang="en-US"/>
                    </a:p>
                  </a:txBody>
                  <a:tcPr/>
                </a:tc>
              </a:tr>
              <a:tr h="446287">
                <a:tc>
                  <a:txBody>
                    <a:bodyPr/>
                    <a:lstStyle/>
                    <a:p>
                      <a:pPr algn="ctr"/>
                      <a:r>
                        <a:rPr kumimoji="0" lang="en-US" sz="1800" kern="1200" dirty="0" err="1" smtClean="0">
                          <a:solidFill>
                            <a:schemeClr val="dk1"/>
                          </a:solidFill>
                          <a:latin typeface="+mn-lt"/>
                          <a:ea typeface="+mn-ea"/>
                          <a:cs typeface="+mn-cs"/>
                        </a:rPr>
                        <a:t>ProbationPeriod</a:t>
                      </a:r>
                      <a:endParaRPr lang="en-US" dirty="0"/>
                    </a:p>
                  </a:txBody>
                  <a:tcPr/>
                </a:tc>
                <a:tc>
                  <a:txBody>
                    <a:bodyPr/>
                    <a:lstStyle/>
                    <a:p>
                      <a:pPr algn="ctr"/>
                      <a:r>
                        <a:rPr kumimoji="0" lang="en-US" sz="1800" kern="1200" dirty="0" smtClean="0">
                          <a:solidFill>
                            <a:schemeClr val="dk1"/>
                          </a:solidFill>
                          <a:latin typeface="+mn-lt"/>
                          <a:ea typeface="+mn-ea"/>
                          <a:cs typeface="+mn-cs"/>
                        </a:rPr>
                        <a:t>number(10)</a:t>
                      </a:r>
                      <a:endParaRPr lang="en-US" dirty="0"/>
                    </a:p>
                  </a:txBody>
                  <a:tcPr/>
                </a:tc>
                <a:tc>
                  <a:txBody>
                    <a:bodyPr/>
                    <a:lstStyle/>
                    <a:p>
                      <a:pPr algn="ctr"/>
                      <a:endParaRPr lang="en-US" dirty="0"/>
                    </a:p>
                  </a:txBody>
                  <a:tcPr/>
                </a:tc>
                <a:tc>
                  <a:txBody>
                    <a:bodyPr/>
                    <a:lstStyle/>
                    <a:p>
                      <a:pPr algn="ctr"/>
                      <a:endParaRPr lang="en-US" dirty="0"/>
                    </a:p>
                  </a:txBody>
                  <a:tcPr/>
                </a:tc>
              </a:tr>
              <a:tr h="446287">
                <a:tc>
                  <a:txBody>
                    <a:bodyPr/>
                    <a:lstStyle/>
                    <a:p>
                      <a:pPr algn="ctr"/>
                      <a:r>
                        <a:rPr kumimoji="0" lang="en-US" sz="1800" kern="1200" dirty="0" err="1" smtClean="0">
                          <a:solidFill>
                            <a:schemeClr val="dk1"/>
                          </a:solidFill>
                          <a:latin typeface="+mn-lt"/>
                          <a:ea typeface="+mn-ea"/>
                          <a:cs typeface="+mn-cs"/>
                        </a:rPr>
                        <a:t>JoiningDate</a:t>
                      </a:r>
                      <a:endParaRPr lang="en-US" dirty="0"/>
                    </a:p>
                  </a:txBody>
                  <a:tcPr/>
                </a:tc>
                <a:tc>
                  <a:txBody>
                    <a:bodyPr/>
                    <a:lstStyle/>
                    <a:p>
                      <a:pPr algn="ctr"/>
                      <a:r>
                        <a:rPr kumimoji="0" lang="en-US" sz="1800" kern="1200" dirty="0" smtClean="0">
                          <a:solidFill>
                            <a:schemeClr val="dk1"/>
                          </a:solidFill>
                          <a:latin typeface="+mn-lt"/>
                          <a:ea typeface="+mn-ea"/>
                          <a:cs typeface="+mn-cs"/>
                        </a:rPr>
                        <a:t>date</a:t>
                      </a:r>
                      <a:endParaRPr lang="en-US" dirty="0"/>
                    </a:p>
                  </a:txBody>
                  <a:tcPr/>
                </a:tc>
                <a:tc>
                  <a:txBody>
                    <a:bodyPr/>
                    <a:lstStyle/>
                    <a:p>
                      <a:pPr algn="ctr"/>
                      <a:endParaRPr lang="en-US" dirty="0"/>
                    </a:p>
                  </a:txBody>
                  <a:tcPr/>
                </a:tc>
                <a:tc>
                  <a:txBody>
                    <a:bodyPr/>
                    <a:lstStyle/>
                    <a:p>
                      <a:pPr algn="ctr"/>
                      <a:endParaRPr lang="en-US" dirty="0"/>
                    </a:p>
                  </a:txBody>
                  <a:tcPr/>
                </a:tc>
              </a:tr>
              <a:tr h="446287">
                <a:tc>
                  <a:txBody>
                    <a:bodyPr/>
                    <a:lstStyle/>
                    <a:p>
                      <a:pPr algn="ctr"/>
                      <a:r>
                        <a:rPr kumimoji="0" lang="en-US" sz="1800" kern="1200" dirty="0" smtClean="0">
                          <a:solidFill>
                            <a:schemeClr val="dk1"/>
                          </a:solidFill>
                          <a:latin typeface="+mn-lt"/>
                          <a:ea typeface="+mn-ea"/>
                          <a:cs typeface="+mn-cs"/>
                        </a:rPr>
                        <a:t>Salary</a:t>
                      </a:r>
                      <a:endParaRPr lang="en-US" dirty="0"/>
                    </a:p>
                  </a:txBody>
                  <a:tcPr/>
                </a:tc>
                <a:tc>
                  <a:txBody>
                    <a:bodyPr/>
                    <a:lstStyle/>
                    <a:p>
                      <a:pPr algn="ctr"/>
                      <a:r>
                        <a:rPr kumimoji="0" lang="en-US" sz="1800" kern="1200" dirty="0" smtClean="0">
                          <a:solidFill>
                            <a:schemeClr val="dk1"/>
                          </a:solidFill>
                          <a:latin typeface="+mn-lt"/>
                          <a:ea typeface="+mn-ea"/>
                          <a:cs typeface="+mn-cs"/>
                        </a:rPr>
                        <a:t>number(10)</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851648" cy="914400"/>
          </a:xfrm>
        </p:spPr>
        <p:txBody>
          <a:bodyPr>
            <a:normAutofit fontScale="90000"/>
          </a:bodyPr>
          <a:lstStyle/>
          <a:p>
            <a:pPr algn="l"/>
            <a:r>
              <a:rPr lang="en-US" dirty="0" smtClean="0"/>
              <a:t/>
            </a:r>
            <a:br>
              <a:rPr lang="en-US" dirty="0" smtClean="0"/>
            </a:br>
            <a:r>
              <a:rPr lang="en-US" dirty="0" smtClean="0"/>
              <a:t> </a:t>
            </a:r>
            <a:r>
              <a:rPr lang="en-US" dirty="0" smtClean="0">
                <a:solidFill>
                  <a:schemeClr val="accent6">
                    <a:lumMod val="75000"/>
                  </a:schemeClr>
                </a:solidFill>
              </a:rPr>
              <a:t>TABLE: </a:t>
            </a:r>
            <a:r>
              <a:rPr lang="en-US" dirty="0" err="1" smtClean="0">
                <a:solidFill>
                  <a:schemeClr val="accent6">
                    <a:lumMod val="75000"/>
                  </a:schemeClr>
                </a:solidFill>
              </a:rPr>
              <a:t>HRMStblAssignment</a:t>
            </a:r>
            <a:endParaRPr lang="en-US" dirty="0">
              <a:solidFill>
                <a:schemeClr val="accent6">
                  <a:lumMod val="75000"/>
                </a:schemeClr>
              </a:solidFill>
            </a:endParaRPr>
          </a:p>
        </p:txBody>
      </p:sp>
      <p:sp>
        <p:nvSpPr>
          <p:cNvPr id="3" name="Subtitle 2"/>
          <p:cNvSpPr>
            <a:spLocks noGrp="1"/>
          </p:cNvSpPr>
          <p:nvPr>
            <p:ph type="subTitle" idx="1"/>
          </p:nvPr>
        </p:nvSpPr>
        <p:spPr>
          <a:xfrm>
            <a:off x="533400" y="2286000"/>
            <a:ext cx="7854696" cy="4114800"/>
          </a:xfrm>
        </p:spPr>
        <p:txBody>
          <a:bodyPr/>
          <a:lstStyle/>
          <a:p>
            <a:endParaRPr lang="en-US" dirty="0"/>
          </a:p>
        </p:txBody>
      </p:sp>
      <p:graphicFrame>
        <p:nvGraphicFramePr>
          <p:cNvPr id="6" name="Table 5"/>
          <p:cNvGraphicFramePr>
            <a:graphicFrameLocks noGrp="1"/>
          </p:cNvGraphicFramePr>
          <p:nvPr/>
        </p:nvGraphicFramePr>
        <p:xfrm>
          <a:off x="1524000" y="2743200"/>
          <a:ext cx="6096000" cy="2148840"/>
        </p:xfrm>
        <a:graphic>
          <a:graphicData uri="http://schemas.openxmlformats.org/drawingml/2006/table">
            <a:tbl>
              <a:tblPr firstRow="1" bandRow="1">
                <a:tableStyleId>{5C22544A-7EE6-4342-B048-85BDC9FD1C3A}</a:tableStyleId>
              </a:tblPr>
              <a:tblGrid>
                <a:gridCol w="1676400"/>
                <a:gridCol w="1371600"/>
                <a:gridCol w="1524000"/>
                <a:gridCol w="1524000"/>
              </a:tblGrid>
              <a:tr h="537210">
                <a:tc>
                  <a:txBody>
                    <a:bodyPr/>
                    <a:lstStyle/>
                    <a:p>
                      <a:pPr algn="ctr"/>
                      <a:r>
                        <a:rPr kumimoji="0" lang="en-US" sz="1800" b="1" kern="1200" dirty="0" smtClean="0">
                          <a:solidFill>
                            <a:schemeClr val="lt1"/>
                          </a:solidFill>
                          <a:latin typeface="+mn-lt"/>
                          <a:ea typeface="+mn-ea"/>
                          <a:cs typeface="+mn-cs"/>
                        </a:rPr>
                        <a:t>Name</a:t>
                      </a:r>
                      <a:endParaRPr lang="en-US" dirty="0"/>
                    </a:p>
                  </a:txBody>
                  <a:tcPr/>
                </a:tc>
                <a:tc>
                  <a:txBody>
                    <a:bodyPr/>
                    <a:lstStyle/>
                    <a:p>
                      <a:pPr algn="ctr"/>
                      <a:r>
                        <a:rPr kumimoji="0" lang="en-US" sz="1800" b="1" kern="1200" dirty="0" smtClean="0">
                          <a:solidFill>
                            <a:schemeClr val="lt1"/>
                          </a:solidFill>
                          <a:latin typeface="+mn-lt"/>
                          <a:ea typeface="+mn-ea"/>
                          <a:cs typeface="+mn-cs"/>
                        </a:rPr>
                        <a:t>Type</a:t>
                      </a:r>
                      <a:endParaRPr lang="en-US" dirty="0"/>
                    </a:p>
                  </a:txBody>
                  <a:tcPr/>
                </a:tc>
                <a:tc>
                  <a:txBody>
                    <a:bodyPr/>
                    <a:lstStyle/>
                    <a:p>
                      <a:pPr algn="ctr"/>
                      <a:r>
                        <a:rPr kumimoji="0" lang="en-US" sz="1800" b="1" kern="1200" dirty="0" smtClean="0">
                          <a:solidFill>
                            <a:schemeClr val="lt1"/>
                          </a:solidFill>
                          <a:latin typeface="+mn-lt"/>
                          <a:ea typeface="+mn-ea"/>
                          <a:cs typeface="+mn-cs"/>
                        </a:rPr>
                        <a:t>Null</a:t>
                      </a:r>
                      <a:endParaRPr lang="en-US" dirty="0"/>
                    </a:p>
                  </a:txBody>
                  <a:tcPr/>
                </a:tc>
                <a:tc>
                  <a:txBody>
                    <a:bodyPr/>
                    <a:lstStyle/>
                    <a:p>
                      <a:pPr algn="ctr"/>
                      <a:r>
                        <a:rPr kumimoji="0" lang="en-US" sz="1800" b="1" kern="1200" dirty="0" smtClean="0">
                          <a:solidFill>
                            <a:schemeClr val="lt1"/>
                          </a:solidFill>
                          <a:latin typeface="+mn-lt"/>
                          <a:ea typeface="+mn-ea"/>
                          <a:cs typeface="+mn-cs"/>
                        </a:rPr>
                        <a:t>Key</a:t>
                      </a:r>
                      <a:endParaRPr lang="en-US" dirty="0"/>
                    </a:p>
                  </a:txBody>
                  <a:tcPr/>
                </a:tc>
              </a:tr>
              <a:tr h="537210">
                <a:tc>
                  <a:txBody>
                    <a:bodyPr/>
                    <a:lstStyle/>
                    <a:p>
                      <a:pPr algn="ctr"/>
                      <a:r>
                        <a:rPr kumimoji="0" lang="en-US" sz="1800" kern="1200" dirty="0" err="1" smtClean="0">
                          <a:solidFill>
                            <a:schemeClr val="dk1"/>
                          </a:solidFill>
                          <a:latin typeface="+mn-lt"/>
                          <a:ea typeface="+mn-ea"/>
                          <a:cs typeface="+mn-cs"/>
                        </a:rPr>
                        <a:t>AssignmentID</a:t>
                      </a:r>
                      <a:endParaRPr lang="en-US" dirty="0"/>
                    </a:p>
                  </a:txBody>
                  <a:tcPr/>
                </a:tc>
                <a:tc>
                  <a:txBody>
                    <a:bodyPr/>
                    <a:lstStyle/>
                    <a:p>
                      <a:pPr algn="ctr"/>
                      <a:r>
                        <a:rPr kumimoji="0" lang="en-US" sz="1800" kern="1200" dirty="0" smtClean="0">
                          <a:solidFill>
                            <a:schemeClr val="dk1"/>
                          </a:solidFill>
                          <a:latin typeface="+mn-lt"/>
                          <a:ea typeface="+mn-ea"/>
                          <a:cs typeface="+mn-cs"/>
                        </a:rPr>
                        <a:t>number(10)</a:t>
                      </a:r>
                      <a:endParaRPr lang="en-US" dirty="0"/>
                    </a:p>
                  </a:txBody>
                  <a:tcPr/>
                </a:tc>
                <a:tc>
                  <a:txBody>
                    <a:bodyPr/>
                    <a:lstStyle/>
                    <a:p>
                      <a:pPr algn="ctr"/>
                      <a:r>
                        <a:rPr kumimoji="0" lang="en-US" sz="1800" kern="1200" dirty="0" smtClean="0">
                          <a:solidFill>
                            <a:schemeClr val="dk1"/>
                          </a:solidFill>
                          <a:latin typeface="+mn-lt"/>
                          <a:ea typeface="+mn-ea"/>
                          <a:cs typeface="+mn-cs"/>
                        </a:rPr>
                        <a:t>Not Null</a:t>
                      </a:r>
                      <a:endParaRPr lang="en-US" dirty="0"/>
                    </a:p>
                  </a:txBody>
                  <a:tcPr/>
                </a:tc>
                <a:tc>
                  <a:txBody>
                    <a:bodyPr/>
                    <a:lstStyle/>
                    <a:p>
                      <a:pPr marL="0" marR="0" algn="ctr">
                        <a:lnSpc>
                          <a:spcPct val="115000"/>
                        </a:lnSpc>
                        <a:spcBef>
                          <a:spcPts val="0"/>
                        </a:spcBef>
                        <a:spcAft>
                          <a:spcPts val="1000"/>
                        </a:spcAft>
                      </a:pPr>
                      <a:r>
                        <a:rPr kumimoji="0" lang="en-US" sz="1800" kern="1200" smtClean="0">
                          <a:solidFill>
                            <a:schemeClr val="dk1"/>
                          </a:solidFill>
                          <a:latin typeface="+mn-lt"/>
                          <a:ea typeface="+mn-ea"/>
                          <a:cs typeface="+mn-cs"/>
                        </a:rPr>
                        <a:t>Primary Key</a:t>
                      </a:r>
                      <a:endParaRPr lang="en-US" sz="1100" dirty="0">
                        <a:latin typeface="Calibri"/>
                        <a:ea typeface="Calibri"/>
                        <a:cs typeface="Times New Roman"/>
                      </a:endParaRPr>
                    </a:p>
                  </a:txBody>
                  <a:tcPr marL="68580" marR="68580" marT="0" marB="0"/>
                </a:tc>
              </a:tr>
              <a:tr h="537210">
                <a:tc>
                  <a:txBody>
                    <a:bodyPr/>
                    <a:lstStyle/>
                    <a:p>
                      <a:pPr algn="ctr"/>
                      <a:r>
                        <a:rPr kumimoji="0" lang="en-US" sz="1800" kern="1200" dirty="0" err="1" smtClean="0">
                          <a:solidFill>
                            <a:schemeClr val="dk1"/>
                          </a:solidFill>
                          <a:latin typeface="+mn-lt"/>
                          <a:ea typeface="+mn-ea"/>
                          <a:cs typeface="+mn-cs"/>
                        </a:rPr>
                        <a:t>EmpID</a:t>
                      </a:r>
                      <a:endParaRPr lang="en-US" dirty="0"/>
                    </a:p>
                  </a:txBody>
                  <a:tcPr/>
                </a:tc>
                <a:tc>
                  <a:txBody>
                    <a:bodyPr/>
                    <a:lstStyle/>
                    <a:p>
                      <a:pPr algn="ctr"/>
                      <a:r>
                        <a:rPr kumimoji="0" lang="en-US" sz="1800" kern="1200" dirty="0" smtClean="0">
                          <a:solidFill>
                            <a:schemeClr val="dk1"/>
                          </a:solidFill>
                          <a:latin typeface="+mn-lt"/>
                          <a:ea typeface="+mn-ea"/>
                          <a:cs typeface="+mn-cs"/>
                        </a:rPr>
                        <a:t>number(10)</a:t>
                      </a:r>
                      <a:endParaRPr lang="en-US" dirty="0"/>
                    </a:p>
                  </a:txBody>
                  <a:tcPr/>
                </a:tc>
                <a:tc>
                  <a:txBody>
                    <a:bodyPr/>
                    <a:lstStyle/>
                    <a:p>
                      <a:pPr algn="ctr"/>
                      <a:endParaRPr lang="en-US"/>
                    </a:p>
                  </a:txBody>
                  <a:tcPr/>
                </a:tc>
                <a:tc>
                  <a:txBody>
                    <a:bodyPr/>
                    <a:lstStyle/>
                    <a:p>
                      <a:pPr algn="ctr"/>
                      <a:endParaRPr lang="en-US"/>
                    </a:p>
                  </a:txBody>
                  <a:tcPr/>
                </a:tc>
              </a:tr>
              <a:tr h="537210">
                <a:tc>
                  <a:txBody>
                    <a:bodyPr/>
                    <a:lstStyle/>
                    <a:p>
                      <a:pPr algn="ctr"/>
                      <a:r>
                        <a:rPr kumimoji="0" lang="en-US" sz="1800" kern="1200" dirty="0" err="1" smtClean="0">
                          <a:solidFill>
                            <a:schemeClr val="dk1"/>
                          </a:solidFill>
                          <a:latin typeface="+mn-lt"/>
                          <a:ea typeface="+mn-ea"/>
                          <a:cs typeface="+mn-cs"/>
                        </a:rPr>
                        <a:t>ProjectID</a:t>
                      </a:r>
                      <a:endParaRPr lang="en-US" dirty="0"/>
                    </a:p>
                  </a:txBody>
                  <a:tcPr/>
                </a:tc>
                <a:tc>
                  <a:txBody>
                    <a:bodyPr/>
                    <a:lstStyle/>
                    <a:p>
                      <a:pPr algn="ctr"/>
                      <a:r>
                        <a:rPr kumimoji="0" lang="en-US" sz="1800" kern="1200" dirty="0" smtClean="0">
                          <a:solidFill>
                            <a:schemeClr val="dk1"/>
                          </a:solidFill>
                          <a:latin typeface="+mn-lt"/>
                          <a:ea typeface="+mn-ea"/>
                          <a:cs typeface="+mn-cs"/>
                        </a:rPr>
                        <a:t>number(10)</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851648" cy="990600"/>
          </a:xfrm>
        </p:spPr>
        <p:txBody>
          <a:bodyPr/>
          <a:lstStyle/>
          <a:p>
            <a:pPr algn="l"/>
            <a:r>
              <a:rPr lang="en-US" dirty="0" err="1" smtClean="0">
                <a:solidFill>
                  <a:schemeClr val="accent6">
                    <a:lumMod val="75000"/>
                  </a:schemeClr>
                </a:solidFill>
              </a:rPr>
              <a:t>TABLE:HRMStblCandidate</a:t>
            </a:r>
            <a:endParaRPr lang="en-US" dirty="0">
              <a:solidFill>
                <a:schemeClr val="accent6">
                  <a:lumMod val="75000"/>
                </a:schemeClr>
              </a:solidFill>
            </a:endParaRPr>
          </a:p>
        </p:txBody>
      </p:sp>
      <p:sp>
        <p:nvSpPr>
          <p:cNvPr id="3" name="Subtitle 2"/>
          <p:cNvSpPr>
            <a:spLocks noGrp="1"/>
          </p:cNvSpPr>
          <p:nvPr>
            <p:ph type="subTitle" idx="1"/>
          </p:nvPr>
        </p:nvSpPr>
        <p:spPr>
          <a:xfrm>
            <a:off x="533400" y="1828800"/>
            <a:ext cx="7854696" cy="4572000"/>
          </a:xfrm>
        </p:spPr>
        <p:txBody>
          <a:bodyPr/>
          <a:lstStyle/>
          <a:p>
            <a:endParaRPr lang="en-US" dirty="0"/>
          </a:p>
        </p:txBody>
      </p:sp>
      <p:graphicFrame>
        <p:nvGraphicFramePr>
          <p:cNvPr id="4" name="Table 3"/>
          <p:cNvGraphicFramePr>
            <a:graphicFrameLocks noGrp="1"/>
          </p:cNvGraphicFramePr>
          <p:nvPr/>
        </p:nvGraphicFramePr>
        <p:xfrm>
          <a:off x="1524000" y="2362200"/>
          <a:ext cx="6096000" cy="3708400"/>
        </p:xfrm>
        <a:graphic>
          <a:graphicData uri="http://schemas.openxmlformats.org/drawingml/2006/table">
            <a:tbl>
              <a:tblPr firstRow="1" bandRow="1">
                <a:tableStyleId>{5C22544A-7EE6-4342-B048-85BDC9FD1C3A}</a:tableStyleId>
              </a:tblPr>
              <a:tblGrid>
                <a:gridCol w="1752600"/>
                <a:gridCol w="1447800"/>
                <a:gridCol w="1371600"/>
                <a:gridCol w="1524000"/>
              </a:tblGrid>
              <a:tr h="370840">
                <a:tc>
                  <a:txBody>
                    <a:bodyPr/>
                    <a:lstStyle/>
                    <a:p>
                      <a:pPr algn="ctr"/>
                      <a:r>
                        <a:rPr kumimoji="0" lang="en-US" sz="1800" b="1" kern="1200" dirty="0" smtClean="0">
                          <a:solidFill>
                            <a:schemeClr val="lt1"/>
                          </a:solidFill>
                          <a:latin typeface="+mn-lt"/>
                          <a:ea typeface="+mn-ea"/>
                          <a:cs typeface="+mn-cs"/>
                        </a:rPr>
                        <a:t>Name</a:t>
                      </a:r>
                      <a:endParaRPr lang="en-US" dirty="0"/>
                    </a:p>
                  </a:txBody>
                  <a:tcPr/>
                </a:tc>
                <a:tc>
                  <a:txBody>
                    <a:bodyPr/>
                    <a:lstStyle/>
                    <a:p>
                      <a:pPr algn="ctr"/>
                      <a:r>
                        <a:rPr kumimoji="0" lang="en-US" sz="1800" b="1" kern="1200" dirty="0" smtClean="0">
                          <a:solidFill>
                            <a:schemeClr val="lt1"/>
                          </a:solidFill>
                          <a:latin typeface="+mn-lt"/>
                          <a:ea typeface="+mn-ea"/>
                          <a:cs typeface="+mn-cs"/>
                        </a:rPr>
                        <a:t>Type</a:t>
                      </a:r>
                      <a:endParaRPr lang="en-US" dirty="0"/>
                    </a:p>
                  </a:txBody>
                  <a:tcPr/>
                </a:tc>
                <a:tc>
                  <a:txBody>
                    <a:bodyPr/>
                    <a:lstStyle/>
                    <a:p>
                      <a:pPr algn="ctr"/>
                      <a:r>
                        <a:rPr kumimoji="0" lang="en-US" sz="1800" b="1" kern="1200" dirty="0" smtClean="0">
                          <a:solidFill>
                            <a:schemeClr val="lt1"/>
                          </a:solidFill>
                          <a:latin typeface="+mn-lt"/>
                          <a:ea typeface="+mn-ea"/>
                          <a:cs typeface="+mn-cs"/>
                        </a:rPr>
                        <a:t>Null</a:t>
                      </a:r>
                      <a:endParaRPr lang="en-US" dirty="0"/>
                    </a:p>
                  </a:txBody>
                  <a:tcPr/>
                </a:tc>
                <a:tc>
                  <a:txBody>
                    <a:bodyPr/>
                    <a:lstStyle/>
                    <a:p>
                      <a:pPr algn="ctr"/>
                      <a:r>
                        <a:rPr kumimoji="0" lang="en-US" sz="1800" b="1" kern="1200" dirty="0" smtClean="0">
                          <a:solidFill>
                            <a:schemeClr val="lt1"/>
                          </a:solidFill>
                          <a:latin typeface="+mn-lt"/>
                          <a:ea typeface="+mn-ea"/>
                          <a:cs typeface="+mn-cs"/>
                        </a:rPr>
                        <a:t>Key</a:t>
                      </a:r>
                      <a:endParaRPr lang="en-US" dirty="0"/>
                    </a:p>
                  </a:txBody>
                  <a:tcPr/>
                </a:tc>
              </a:tr>
              <a:tr h="370840">
                <a:tc>
                  <a:txBody>
                    <a:bodyPr/>
                    <a:lstStyle/>
                    <a:p>
                      <a:pPr algn="ctr"/>
                      <a:r>
                        <a:rPr kumimoji="0" lang="en-US" sz="1800" kern="1200" dirty="0" err="1" smtClean="0">
                          <a:solidFill>
                            <a:schemeClr val="dk1"/>
                          </a:solidFill>
                          <a:latin typeface="+mn-lt"/>
                          <a:ea typeface="+mn-ea"/>
                          <a:cs typeface="+mn-cs"/>
                        </a:rPr>
                        <a:t>CandidateID</a:t>
                      </a:r>
                      <a:endParaRPr lang="en-US" dirty="0"/>
                    </a:p>
                  </a:txBody>
                  <a:tcPr/>
                </a:tc>
                <a:tc>
                  <a:txBody>
                    <a:bodyPr/>
                    <a:lstStyle/>
                    <a:p>
                      <a:pPr algn="ctr"/>
                      <a:r>
                        <a:rPr kumimoji="0" lang="en-US" sz="1800" kern="1200" dirty="0" smtClean="0">
                          <a:solidFill>
                            <a:schemeClr val="dk1"/>
                          </a:solidFill>
                          <a:latin typeface="+mn-lt"/>
                          <a:ea typeface="+mn-ea"/>
                          <a:cs typeface="+mn-cs"/>
                        </a:rPr>
                        <a:t>number(10)</a:t>
                      </a:r>
                      <a:endParaRPr lang="en-US" dirty="0"/>
                    </a:p>
                  </a:txBody>
                  <a:tcPr/>
                </a:tc>
                <a:tc>
                  <a:txBody>
                    <a:bodyPr/>
                    <a:lstStyle/>
                    <a:p>
                      <a:pPr algn="ctr"/>
                      <a:r>
                        <a:rPr kumimoji="0" lang="en-US" sz="1800" kern="1200" dirty="0" smtClean="0">
                          <a:solidFill>
                            <a:schemeClr val="dk1"/>
                          </a:solidFill>
                          <a:latin typeface="+mn-lt"/>
                          <a:ea typeface="+mn-ea"/>
                          <a:cs typeface="+mn-cs"/>
                        </a:rPr>
                        <a:t>Not Null</a:t>
                      </a:r>
                      <a:endParaRPr lang="en-US" dirty="0"/>
                    </a:p>
                  </a:txBody>
                  <a:tcPr/>
                </a:tc>
                <a:tc>
                  <a:txBody>
                    <a:bodyPr/>
                    <a:lstStyle/>
                    <a:p>
                      <a:pPr algn="ctr"/>
                      <a:r>
                        <a:rPr kumimoji="0" lang="en-US" sz="1800" kern="1200" dirty="0" smtClean="0">
                          <a:solidFill>
                            <a:schemeClr val="dk1"/>
                          </a:solidFill>
                          <a:latin typeface="+mn-lt"/>
                          <a:ea typeface="+mn-ea"/>
                          <a:cs typeface="+mn-cs"/>
                        </a:rPr>
                        <a:t>Primary Key</a:t>
                      </a:r>
                      <a:endParaRPr lang="en-US" dirty="0"/>
                    </a:p>
                  </a:txBody>
                  <a:tcPr/>
                </a:tc>
              </a:tr>
              <a:tr h="370840">
                <a:tc>
                  <a:txBody>
                    <a:bodyPr/>
                    <a:lstStyle/>
                    <a:p>
                      <a:pPr algn="ctr"/>
                      <a:r>
                        <a:rPr kumimoji="0" lang="en-US" sz="1800" kern="1200" dirty="0" err="1" smtClean="0">
                          <a:solidFill>
                            <a:schemeClr val="dk1"/>
                          </a:solidFill>
                          <a:latin typeface="+mn-lt"/>
                          <a:ea typeface="+mn-ea"/>
                          <a:cs typeface="+mn-cs"/>
                        </a:rPr>
                        <a:t>CandidateCode</a:t>
                      </a:r>
                      <a:endParaRPr lang="en-US" dirty="0"/>
                    </a:p>
                  </a:txBody>
                  <a:tcPr/>
                </a:tc>
                <a:tc>
                  <a:txBody>
                    <a:bodyPr/>
                    <a:lstStyle/>
                    <a:p>
                      <a:pPr algn="ctr"/>
                      <a:r>
                        <a:rPr kumimoji="0" lang="en-US" sz="1800" kern="1200" dirty="0" smtClean="0">
                          <a:solidFill>
                            <a:schemeClr val="dk1"/>
                          </a:solidFill>
                          <a:latin typeface="+mn-lt"/>
                          <a:ea typeface="+mn-ea"/>
                          <a:cs typeface="+mn-cs"/>
                        </a:rPr>
                        <a:t>varchar2(30)</a:t>
                      </a:r>
                      <a:endParaRPr lang="en-US" dirty="0"/>
                    </a:p>
                  </a:txBody>
                  <a:tcPr/>
                </a:tc>
                <a:tc>
                  <a:txBody>
                    <a:bodyPr/>
                    <a:lstStyle/>
                    <a:p>
                      <a:pPr algn="ctr"/>
                      <a:endParaRPr lang="en-US"/>
                    </a:p>
                  </a:txBody>
                  <a:tcPr/>
                </a:tc>
                <a:tc>
                  <a:txBody>
                    <a:bodyPr/>
                    <a:lstStyle/>
                    <a:p>
                      <a:pPr algn="ctr"/>
                      <a:endParaRPr lang="en-US" dirty="0"/>
                    </a:p>
                  </a:txBody>
                  <a:tcPr/>
                </a:tc>
              </a:tr>
              <a:tr h="370840">
                <a:tc>
                  <a:txBody>
                    <a:bodyPr/>
                    <a:lstStyle/>
                    <a:p>
                      <a:pPr algn="ctr"/>
                      <a:r>
                        <a:rPr kumimoji="0" lang="en-US" sz="1800" kern="1200" dirty="0" err="1" smtClean="0">
                          <a:solidFill>
                            <a:schemeClr val="dk1"/>
                          </a:solidFill>
                          <a:latin typeface="+mn-lt"/>
                          <a:ea typeface="+mn-ea"/>
                          <a:cs typeface="+mn-cs"/>
                        </a:rPr>
                        <a:t>FirstName</a:t>
                      </a:r>
                      <a:endParaRPr lang="en-US" dirty="0"/>
                    </a:p>
                  </a:txBody>
                  <a:tcPr/>
                </a:tc>
                <a:tc>
                  <a:txBody>
                    <a:bodyPr/>
                    <a:lstStyle/>
                    <a:p>
                      <a:pPr algn="ctr"/>
                      <a:r>
                        <a:rPr kumimoji="0" lang="en-US" sz="1800" kern="1200" dirty="0" smtClean="0">
                          <a:solidFill>
                            <a:schemeClr val="dk1"/>
                          </a:solidFill>
                          <a:latin typeface="+mn-lt"/>
                          <a:ea typeface="+mn-ea"/>
                          <a:cs typeface="+mn-cs"/>
                        </a:rPr>
                        <a:t>varchar2(30)</a:t>
                      </a:r>
                      <a:endParaRPr lang="en-US" dirty="0"/>
                    </a:p>
                  </a:txBody>
                  <a:tcPr/>
                </a:tc>
                <a:tc>
                  <a:txBody>
                    <a:bodyPr/>
                    <a:lstStyle/>
                    <a:p>
                      <a:pPr algn="ctr"/>
                      <a:endParaRPr lang="en-US"/>
                    </a:p>
                  </a:txBody>
                  <a:tcPr/>
                </a:tc>
                <a:tc>
                  <a:txBody>
                    <a:bodyPr/>
                    <a:lstStyle/>
                    <a:p>
                      <a:pPr algn="ctr"/>
                      <a:endParaRPr lang="en-US"/>
                    </a:p>
                  </a:txBody>
                  <a:tcPr/>
                </a:tc>
              </a:tr>
              <a:tr h="370840">
                <a:tc>
                  <a:txBody>
                    <a:bodyPr/>
                    <a:lstStyle/>
                    <a:p>
                      <a:pPr algn="ctr"/>
                      <a:r>
                        <a:rPr kumimoji="0" lang="en-US" sz="1800" kern="1200" dirty="0" err="1" smtClean="0">
                          <a:solidFill>
                            <a:schemeClr val="dk1"/>
                          </a:solidFill>
                          <a:latin typeface="+mn-lt"/>
                          <a:ea typeface="+mn-ea"/>
                          <a:cs typeface="+mn-cs"/>
                        </a:rPr>
                        <a:t>LastName</a:t>
                      </a:r>
                      <a:endParaRPr lang="en-US" dirty="0"/>
                    </a:p>
                  </a:txBody>
                  <a:tcPr/>
                </a:tc>
                <a:tc>
                  <a:txBody>
                    <a:bodyPr/>
                    <a:lstStyle/>
                    <a:p>
                      <a:pPr algn="ctr"/>
                      <a:r>
                        <a:rPr kumimoji="0" lang="en-US" sz="1800" kern="1200" dirty="0" smtClean="0">
                          <a:solidFill>
                            <a:schemeClr val="dk1"/>
                          </a:solidFill>
                          <a:latin typeface="+mn-lt"/>
                          <a:ea typeface="+mn-ea"/>
                          <a:cs typeface="+mn-cs"/>
                        </a:rPr>
                        <a:t>varchar2(30)</a:t>
                      </a:r>
                      <a:endParaRPr lang="en-US" dirty="0"/>
                    </a:p>
                  </a:txBody>
                  <a:tcPr/>
                </a:tc>
                <a:tc>
                  <a:txBody>
                    <a:bodyPr/>
                    <a:lstStyle/>
                    <a:p>
                      <a:pPr algn="ctr"/>
                      <a:endParaRPr lang="en-US"/>
                    </a:p>
                  </a:txBody>
                  <a:tcPr/>
                </a:tc>
                <a:tc>
                  <a:txBody>
                    <a:bodyPr/>
                    <a:lstStyle/>
                    <a:p>
                      <a:pPr algn="ctr"/>
                      <a:endParaRPr lang="en-US"/>
                    </a:p>
                  </a:txBody>
                  <a:tcPr/>
                </a:tc>
              </a:tr>
              <a:tr h="370840">
                <a:tc>
                  <a:txBody>
                    <a:bodyPr/>
                    <a:lstStyle/>
                    <a:p>
                      <a:pPr algn="ctr"/>
                      <a:r>
                        <a:rPr kumimoji="0" lang="en-US" sz="1800" kern="1200" dirty="0" smtClean="0">
                          <a:solidFill>
                            <a:schemeClr val="dk1"/>
                          </a:solidFill>
                          <a:latin typeface="+mn-lt"/>
                          <a:ea typeface="+mn-ea"/>
                          <a:cs typeface="+mn-cs"/>
                        </a:rPr>
                        <a:t>DOB</a:t>
                      </a:r>
                      <a:endParaRPr lang="en-US" dirty="0"/>
                    </a:p>
                  </a:txBody>
                  <a:tcPr/>
                </a:tc>
                <a:tc>
                  <a:txBody>
                    <a:bodyPr/>
                    <a:lstStyle/>
                    <a:p>
                      <a:pPr algn="ctr"/>
                      <a:r>
                        <a:rPr kumimoji="0" lang="en-US" sz="1800" kern="1200" dirty="0" smtClean="0">
                          <a:solidFill>
                            <a:schemeClr val="dk1"/>
                          </a:solidFill>
                          <a:latin typeface="+mn-lt"/>
                          <a:ea typeface="+mn-ea"/>
                          <a:cs typeface="+mn-cs"/>
                        </a:rPr>
                        <a:t>date</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kumimoji="0" lang="en-US" sz="1800" kern="1200" dirty="0" smtClean="0">
                          <a:solidFill>
                            <a:schemeClr val="dk1"/>
                          </a:solidFill>
                          <a:latin typeface="+mn-lt"/>
                          <a:ea typeface="+mn-ea"/>
                          <a:cs typeface="+mn-cs"/>
                        </a:rPr>
                        <a:t>Gender</a:t>
                      </a:r>
                      <a:endParaRPr lang="en-US" dirty="0"/>
                    </a:p>
                  </a:txBody>
                  <a:tcPr/>
                </a:tc>
                <a:tc>
                  <a:txBody>
                    <a:bodyPr/>
                    <a:lstStyle/>
                    <a:p>
                      <a:pPr algn="ctr"/>
                      <a:r>
                        <a:rPr kumimoji="0" lang="en-US" sz="1800" kern="1200" dirty="0" smtClean="0">
                          <a:solidFill>
                            <a:schemeClr val="dk1"/>
                          </a:solidFill>
                          <a:latin typeface="+mn-lt"/>
                          <a:ea typeface="+mn-ea"/>
                          <a:cs typeface="+mn-cs"/>
                        </a:rPr>
                        <a:t>varchar2(30)</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kumimoji="0" lang="en-US" sz="1800" kern="1200" dirty="0" smtClean="0">
                          <a:solidFill>
                            <a:schemeClr val="dk1"/>
                          </a:solidFill>
                          <a:latin typeface="+mn-lt"/>
                          <a:ea typeface="+mn-ea"/>
                          <a:cs typeface="+mn-cs"/>
                        </a:rPr>
                        <a:t>Address</a:t>
                      </a:r>
                      <a:endParaRPr lang="en-US" dirty="0"/>
                    </a:p>
                  </a:txBody>
                  <a:tcPr/>
                </a:tc>
                <a:tc>
                  <a:txBody>
                    <a:bodyPr/>
                    <a:lstStyle/>
                    <a:p>
                      <a:pPr algn="ctr"/>
                      <a:r>
                        <a:rPr kumimoji="0" lang="en-US" sz="1800" kern="1200" dirty="0" smtClean="0">
                          <a:solidFill>
                            <a:schemeClr val="dk1"/>
                          </a:solidFill>
                          <a:latin typeface="+mn-lt"/>
                          <a:ea typeface="+mn-ea"/>
                          <a:cs typeface="+mn-cs"/>
                        </a:rPr>
                        <a:t>varchar2(30)</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kumimoji="0" lang="en-US" sz="1800" kern="1200" dirty="0" err="1" smtClean="0">
                          <a:solidFill>
                            <a:schemeClr val="dk1"/>
                          </a:solidFill>
                          <a:latin typeface="+mn-lt"/>
                          <a:ea typeface="+mn-ea"/>
                          <a:cs typeface="+mn-cs"/>
                        </a:rPr>
                        <a:t>PhoneNo</a:t>
                      </a:r>
                      <a:endParaRPr lang="en-US" dirty="0"/>
                    </a:p>
                  </a:txBody>
                  <a:tcPr/>
                </a:tc>
                <a:tc>
                  <a:txBody>
                    <a:bodyPr/>
                    <a:lstStyle/>
                    <a:p>
                      <a:pPr algn="ctr"/>
                      <a:r>
                        <a:rPr kumimoji="0" lang="en-US" sz="1800" kern="1200" dirty="0" smtClean="0">
                          <a:solidFill>
                            <a:schemeClr val="dk1"/>
                          </a:solidFill>
                          <a:latin typeface="+mn-lt"/>
                          <a:ea typeface="+mn-ea"/>
                          <a:cs typeface="+mn-cs"/>
                        </a:rPr>
                        <a:t>varchar2(30)</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kumimoji="0" lang="en-US" sz="1800" kern="1200" dirty="0" err="1" smtClean="0">
                          <a:solidFill>
                            <a:schemeClr val="dk1"/>
                          </a:solidFill>
                          <a:latin typeface="+mn-lt"/>
                          <a:ea typeface="+mn-ea"/>
                          <a:cs typeface="+mn-cs"/>
                        </a:rPr>
                        <a:t>EmailID</a:t>
                      </a:r>
                      <a:endParaRPr lang="en-US" dirty="0"/>
                    </a:p>
                  </a:txBody>
                  <a:tcPr/>
                </a:tc>
                <a:tc>
                  <a:txBody>
                    <a:bodyPr/>
                    <a:lstStyle/>
                    <a:p>
                      <a:pPr algn="ctr"/>
                      <a:r>
                        <a:rPr kumimoji="0" lang="en-US" sz="1800" kern="1200" dirty="0" smtClean="0">
                          <a:solidFill>
                            <a:schemeClr val="dk1"/>
                          </a:solidFill>
                          <a:latin typeface="+mn-lt"/>
                          <a:ea typeface="+mn-ea"/>
                          <a:cs typeface="+mn-cs"/>
                        </a:rPr>
                        <a:t>varchar2(30)</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6F2EC"/>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990600"/>
            <a:ext cx="8001000" cy="4648200"/>
          </a:xfrm>
        </p:spPr>
        <p:txBody>
          <a:bodyPr/>
          <a:lstStyle/>
          <a:p>
            <a:endParaRPr lang="en-US" dirty="0"/>
          </a:p>
        </p:txBody>
      </p:sp>
      <p:graphicFrame>
        <p:nvGraphicFramePr>
          <p:cNvPr id="4" name="Table 3"/>
          <p:cNvGraphicFramePr>
            <a:graphicFrameLocks noGrp="1"/>
          </p:cNvGraphicFramePr>
          <p:nvPr/>
        </p:nvGraphicFramePr>
        <p:xfrm>
          <a:off x="1524000" y="2057400"/>
          <a:ext cx="6096000" cy="29667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kumimoji="0" lang="en-US" sz="1800" b="1" kern="1200" dirty="0" smtClean="0">
                          <a:solidFill>
                            <a:schemeClr val="lt1"/>
                          </a:solidFill>
                          <a:latin typeface="+mn-lt"/>
                          <a:ea typeface="+mn-ea"/>
                          <a:cs typeface="+mn-cs"/>
                        </a:rPr>
                        <a:t>Department</a:t>
                      </a:r>
                      <a:endParaRPr lang="en-US" dirty="0"/>
                    </a:p>
                  </a:txBody>
                  <a:tcPr/>
                </a:tc>
                <a:tc>
                  <a:txBody>
                    <a:bodyPr/>
                    <a:lstStyle/>
                    <a:p>
                      <a:r>
                        <a:rPr kumimoji="0" lang="en-US" sz="1800" b="1" kern="1200" dirty="0" smtClean="0">
                          <a:solidFill>
                            <a:schemeClr val="lt1"/>
                          </a:solidFill>
                          <a:latin typeface="+mn-lt"/>
                          <a:ea typeface="+mn-ea"/>
                          <a:cs typeface="+mn-cs"/>
                        </a:rPr>
                        <a:t>number(10)</a:t>
                      </a:r>
                      <a:endParaRPr lang="en-US" dirty="0"/>
                    </a:p>
                  </a:txBody>
                  <a:tcPr/>
                </a:tc>
                <a:tc>
                  <a:txBody>
                    <a:bodyPr/>
                    <a:lstStyle/>
                    <a:p>
                      <a:endParaRPr lang="en-US"/>
                    </a:p>
                  </a:txBody>
                  <a:tcPr/>
                </a:tc>
                <a:tc>
                  <a:txBody>
                    <a:bodyPr/>
                    <a:lstStyle/>
                    <a:p>
                      <a:endParaRPr lang="en-US"/>
                    </a:p>
                  </a:txBody>
                  <a:tcPr/>
                </a:tc>
              </a:tr>
              <a:tr h="370840">
                <a:tc>
                  <a:txBody>
                    <a:bodyPr/>
                    <a:lstStyle/>
                    <a:p>
                      <a:r>
                        <a:rPr kumimoji="0" lang="en-US" sz="1800" kern="1200" dirty="0" smtClean="0">
                          <a:solidFill>
                            <a:schemeClr val="dk1"/>
                          </a:solidFill>
                          <a:latin typeface="+mn-lt"/>
                          <a:ea typeface="+mn-ea"/>
                          <a:cs typeface="+mn-cs"/>
                        </a:rPr>
                        <a:t>Designation</a:t>
                      </a:r>
                      <a:endParaRPr lang="en-US" dirty="0"/>
                    </a:p>
                  </a:txBody>
                  <a:tcPr/>
                </a:tc>
                <a:tc>
                  <a:txBody>
                    <a:bodyPr/>
                    <a:lstStyle/>
                    <a:p>
                      <a:r>
                        <a:rPr kumimoji="0" lang="en-US" sz="1800" kern="1200" dirty="0" smtClean="0">
                          <a:solidFill>
                            <a:schemeClr val="dk1"/>
                          </a:solidFill>
                          <a:latin typeface="+mn-lt"/>
                          <a:ea typeface="+mn-ea"/>
                          <a:cs typeface="+mn-cs"/>
                        </a:rPr>
                        <a:t>number(10)</a:t>
                      </a:r>
                      <a:endParaRPr lang="en-US" dirty="0"/>
                    </a:p>
                  </a:txBody>
                  <a:tcPr/>
                </a:tc>
                <a:tc>
                  <a:txBody>
                    <a:bodyPr/>
                    <a:lstStyle/>
                    <a:p>
                      <a:endParaRPr lang="en-US"/>
                    </a:p>
                  </a:txBody>
                  <a:tcPr/>
                </a:tc>
                <a:tc>
                  <a:txBody>
                    <a:bodyPr/>
                    <a:lstStyle/>
                    <a:p>
                      <a:endParaRPr lang="en-US"/>
                    </a:p>
                  </a:txBody>
                  <a:tcPr/>
                </a:tc>
              </a:tr>
              <a:tr h="370840">
                <a:tc>
                  <a:txBody>
                    <a:bodyPr/>
                    <a:lstStyle/>
                    <a:p>
                      <a:r>
                        <a:rPr kumimoji="0" lang="en-US" sz="1800" kern="1200" dirty="0" smtClean="0">
                          <a:solidFill>
                            <a:schemeClr val="dk1"/>
                          </a:solidFill>
                          <a:latin typeface="+mn-lt"/>
                          <a:ea typeface="+mn-ea"/>
                          <a:cs typeface="+mn-cs"/>
                        </a:rPr>
                        <a:t>College</a:t>
                      </a:r>
                      <a:endParaRPr lang="en-US" dirty="0"/>
                    </a:p>
                  </a:txBody>
                  <a:tcPr/>
                </a:tc>
                <a:tc>
                  <a:txBody>
                    <a:bodyPr/>
                    <a:lstStyle/>
                    <a:p>
                      <a:r>
                        <a:rPr kumimoji="0" lang="en-US" sz="1800" kern="1200" dirty="0" smtClean="0">
                          <a:solidFill>
                            <a:schemeClr val="dk1"/>
                          </a:solidFill>
                          <a:latin typeface="+mn-lt"/>
                          <a:ea typeface="+mn-ea"/>
                          <a:cs typeface="+mn-cs"/>
                        </a:rPr>
                        <a:t>varchar2(30)</a:t>
                      </a:r>
                      <a:endParaRPr lang="en-US" dirty="0"/>
                    </a:p>
                  </a:txBody>
                  <a:tcPr/>
                </a:tc>
                <a:tc>
                  <a:txBody>
                    <a:bodyPr/>
                    <a:lstStyle/>
                    <a:p>
                      <a:endParaRPr lang="en-US"/>
                    </a:p>
                  </a:txBody>
                  <a:tcPr/>
                </a:tc>
                <a:tc>
                  <a:txBody>
                    <a:bodyPr/>
                    <a:lstStyle/>
                    <a:p>
                      <a:endParaRPr lang="en-US"/>
                    </a:p>
                  </a:txBody>
                  <a:tcPr/>
                </a:tc>
              </a:tr>
              <a:tr h="370840">
                <a:tc>
                  <a:txBody>
                    <a:bodyPr/>
                    <a:lstStyle/>
                    <a:p>
                      <a:r>
                        <a:rPr kumimoji="0" lang="en-US" sz="1800" kern="1200" dirty="0" smtClean="0">
                          <a:solidFill>
                            <a:schemeClr val="dk1"/>
                          </a:solidFill>
                          <a:latin typeface="+mn-lt"/>
                          <a:ea typeface="+mn-ea"/>
                          <a:cs typeface="+mn-cs"/>
                        </a:rPr>
                        <a:t>Stream</a:t>
                      </a:r>
                      <a:endParaRPr lang="en-US" dirty="0"/>
                    </a:p>
                  </a:txBody>
                  <a:tcPr/>
                </a:tc>
                <a:tc>
                  <a:txBody>
                    <a:bodyPr/>
                    <a:lstStyle/>
                    <a:p>
                      <a:r>
                        <a:rPr kumimoji="0" lang="en-US" sz="1800" kern="1200" dirty="0" smtClean="0">
                          <a:solidFill>
                            <a:schemeClr val="dk1"/>
                          </a:solidFill>
                          <a:latin typeface="+mn-lt"/>
                          <a:ea typeface="+mn-ea"/>
                          <a:cs typeface="+mn-cs"/>
                        </a:rPr>
                        <a:t>varchar2(30)</a:t>
                      </a:r>
                      <a:endParaRPr lang="en-US" dirty="0"/>
                    </a:p>
                  </a:txBody>
                  <a:tcPr/>
                </a:tc>
                <a:tc>
                  <a:txBody>
                    <a:bodyPr/>
                    <a:lstStyle/>
                    <a:p>
                      <a:endParaRPr lang="en-US"/>
                    </a:p>
                  </a:txBody>
                  <a:tcPr/>
                </a:tc>
                <a:tc>
                  <a:txBody>
                    <a:bodyPr/>
                    <a:lstStyle/>
                    <a:p>
                      <a:endParaRPr lang="en-US"/>
                    </a:p>
                  </a:txBody>
                  <a:tcPr/>
                </a:tc>
              </a:tr>
              <a:tr h="370840">
                <a:tc>
                  <a:txBody>
                    <a:bodyPr/>
                    <a:lstStyle/>
                    <a:p>
                      <a:r>
                        <a:rPr kumimoji="0" lang="en-US" sz="1800" kern="1200" smtClean="0">
                          <a:solidFill>
                            <a:schemeClr val="dk1"/>
                          </a:solidFill>
                          <a:latin typeface="+mn-lt"/>
                          <a:ea typeface="+mn-ea"/>
                          <a:cs typeface="+mn-cs"/>
                        </a:rPr>
                        <a:t>Percentage</a:t>
                      </a:r>
                      <a:endParaRPr lang="en-US"/>
                    </a:p>
                  </a:txBody>
                  <a:tcPr/>
                </a:tc>
                <a:tc>
                  <a:txBody>
                    <a:bodyPr/>
                    <a:lstStyle/>
                    <a:p>
                      <a:r>
                        <a:rPr kumimoji="0" lang="en-US" sz="1800" kern="1200" dirty="0" smtClean="0">
                          <a:solidFill>
                            <a:schemeClr val="dk1"/>
                          </a:solidFill>
                          <a:latin typeface="+mn-lt"/>
                          <a:ea typeface="+mn-ea"/>
                          <a:cs typeface="+mn-cs"/>
                        </a:rPr>
                        <a:t>varchar2(30)</a:t>
                      </a:r>
                      <a:endParaRPr lang="en-US" dirty="0"/>
                    </a:p>
                  </a:txBody>
                  <a:tcPr/>
                </a:tc>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r>
                        <a:rPr kumimoji="0" lang="en-US" sz="1800" kern="1200" dirty="0" smtClean="0">
                          <a:solidFill>
                            <a:schemeClr val="dk1"/>
                          </a:solidFill>
                          <a:latin typeface="+mn-lt"/>
                          <a:ea typeface="+mn-ea"/>
                          <a:cs typeface="+mn-cs"/>
                        </a:rPr>
                        <a:t>varchar2(30)</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r>
                        <a:rPr kumimoji="0" lang="en-US" sz="1800" kern="1200" dirty="0" smtClean="0">
                          <a:solidFill>
                            <a:schemeClr val="dk1"/>
                          </a:solidFill>
                          <a:latin typeface="+mn-lt"/>
                          <a:ea typeface="+mn-ea"/>
                          <a:cs typeface="+mn-cs"/>
                        </a:rPr>
                        <a:t>varchar2(30)</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r>
                        <a:rPr kumimoji="0" lang="en-US" sz="1800" kern="1200" dirty="0" smtClean="0">
                          <a:solidFill>
                            <a:schemeClr val="dk1"/>
                          </a:solidFill>
                          <a:latin typeface="+mn-lt"/>
                          <a:ea typeface="+mn-ea"/>
                          <a:cs typeface="+mn-cs"/>
                        </a:rPr>
                        <a:t>varchar2(30)</a:t>
                      </a:r>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pPr algn="ctr"/>
            <a:r>
              <a:rPr lang="en-US" sz="6000" b="1" dirty="0" smtClean="0">
                <a:solidFill>
                  <a:schemeClr val="accent6">
                    <a:lumMod val="75000"/>
                  </a:schemeClr>
                </a:solidFill>
              </a:rPr>
              <a:t>TABLE :</a:t>
            </a:r>
            <a:r>
              <a:rPr lang="en-US" sz="6000" b="1" dirty="0" err="1" smtClean="0">
                <a:solidFill>
                  <a:schemeClr val="accent6">
                    <a:lumMod val="75000"/>
                  </a:schemeClr>
                </a:solidFill>
              </a:rPr>
              <a:t>HRMStblClient</a:t>
            </a:r>
            <a:r>
              <a:rPr lang="en-US" sz="4800" dirty="0" smtClean="0">
                <a:solidFill>
                  <a:schemeClr val="accent6">
                    <a:lumMod val="75000"/>
                  </a:schemeClr>
                </a:solidFill>
              </a:rPr>
              <a:t/>
            </a:r>
            <a:br>
              <a:rPr lang="en-US" sz="4800" dirty="0" smtClean="0">
                <a:solidFill>
                  <a:schemeClr val="accent6">
                    <a:lumMod val="75000"/>
                  </a:schemeClr>
                </a:solidFill>
              </a:rPr>
            </a:br>
            <a:endParaRPr lang="en-US" dirty="0"/>
          </a:p>
        </p:txBody>
      </p:sp>
      <p:graphicFrame>
        <p:nvGraphicFramePr>
          <p:cNvPr id="4" name="Content Placeholder 3"/>
          <p:cNvGraphicFramePr>
            <a:graphicFrameLocks noGrp="1"/>
          </p:cNvGraphicFramePr>
          <p:nvPr>
            <p:ph idx="1"/>
          </p:nvPr>
        </p:nvGraphicFramePr>
        <p:xfrm>
          <a:off x="685799" y="1981200"/>
          <a:ext cx="7696201" cy="3733800"/>
        </p:xfrm>
        <a:graphic>
          <a:graphicData uri="http://schemas.openxmlformats.org/drawingml/2006/table">
            <a:tbl>
              <a:tblPr firstRow="1" bandRow="1">
                <a:tableStyleId>{5C22544A-7EE6-4342-B048-85BDC9FD1C3A}</a:tableStyleId>
              </a:tblPr>
              <a:tblGrid>
                <a:gridCol w="1905001"/>
                <a:gridCol w="2133600"/>
                <a:gridCol w="1904999"/>
                <a:gridCol w="1752601"/>
              </a:tblGrid>
              <a:tr h="457200">
                <a:tc>
                  <a:txBody>
                    <a:bodyPr/>
                    <a:lstStyle/>
                    <a:p>
                      <a:pPr marL="0" marR="0" algn="ctr">
                        <a:spcBef>
                          <a:spcPts val="0"/>
                        </a:spcBef>
                        <a:spcAft>
                          <a:spcPts val="0"/>
                        </a:spcAft>
                      </a:pPr>
                      <a:r>
                        <a:rPr lang="en-US" sz="1800" b="1" dirty="0">
                          <a:latin typeface="+mn-lt"/>
                          <a:ea typeface="Times New Roman"/>
                          <a:cs typeface="Times New Roman"/>
                        </a:rPr>
                        <a:t>Name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Type</a:t>
                      </a: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Null</a:t>
                      </a: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Key</a:t>
                      </a:r>
                      <a:endParaRPr lang="en-US" sz="1800">
                        <a:latin typeface="+mn-lt"/>
                        <a:ea typeface="Times New Roman"/>
                        <a:cs typeface="Times New Roman"/>
                      </a:endParaRPr>
                    </a:p>
                  </a:txBody>
                  <a:tcPr marL="68580" marR="68580" marT="0" marB="0"/>
                </a:tc>
              </a:tr>
              <a:tr h="609600">
                <a:tc>
                  <a:txBody>
                    <a:bodyPr/>
                    <a:lstStyle/>
                    <a:p>
                      <a:pPr marL="0" marR="0" algn="ctr">
                        <a:spcBef>
                          <a:spcPts val="0"/>
                        </a:spcBef>
                        <a:spcAft>
                          <a:spcPts val="0"/>
                        </a:spcAft>
                      </a:pPr>
                      <a:r>
                        <a:rPr lang="en-US" sz="1800" dirty="0" err="1">
                          <a:latin typeface="+mn-lt"/>
                          <a:ea typeface="Times New Roman"/>
                          <a:cs typeface="Times New Roman"/>
                        </a:rPr>
                        <a:t>ClientID</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Not Null</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Primary Key</a:t>
                      </a:r>
                    </a:p>
                  </a:txBody>
                  <a:tcPr marL="68580" marR="68580" marT="0" marB="0"/>
                </a:tc>
              </a:tr>
              <a:tr h="533400">
                <a:tc>
                  <a:txBody>
                    <a:bodyPr/>
                    <a:lstStyle/>
                    <a:p>
                      <a:pPr marL="0" marR="0" algn="ctr">
                        <a:spcBef>
                          <a:spcPts val="0"/>
                        </a:spcBef>
                        <a:spcAft>
                          <a:spcPts val="0"/>
                        </a:spcAft>
                      </a:pPr>
                      <a:r>
                        <a:rPr lang="en-US" sz="1800" dirty="0" err="1">
                          <a:latin typeface="+mn-lt"/>
                          <a:ea typeface="Times New Roman"/>
                          <a:cs typeface="Times New Roman"/>
                        </a:rPr>
                        <a:t>ClientCode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533400">
                <a:tc>
                  <a:txBody>
                    <a:bodyPr/>
                    <a:lstStyle/>
                    <a:p>
                      <a:pPr marL="0" marR="0" algn="ctr">
                        <a:spcBef>
                          <a:spcPts val="0"/>
                        </a:spcBef>
                        <a:spcAft>
                          <a:spcPts val="0"/>
                        </a:spcAft>
                      </a:pPr>
                      <a:r>
                        <a:rPr lang="en-US" sz="1800" dirty="0" err="1">
                          <a:latin typeface="+mn-lt"/>
                          <a:ea typeface="Times New Roman"/>
                          <a:cs typeface="Times New Roman"/>
                        </a:rPr>
                        <a:t>ClientName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533400">
                <a:tc>
                  <a:txBody>
                    <a:bodyPr/>
                    <a:lstStyle/>
                    <a:p>
                      <a:pPr marL="0" marR="0" algn="ctr">
                        <a:spcBef>
                          <a:spcPts val="0"/>
                        </a:spcBef>
                        <a:spcAft>
                          <a:spcPts val="0"/>
                        </a:spcAft>
                      </a:pPr>
                      <a:r>
                        <a:rPr lang="en-US" sz="1800">
                          <a:latin typeface="+mn-lt"/>
                          <a:ea typeface="Times New Roman"/>
                          <a:cs typeface="Times New Roman"/>
                        </a:rPr>
                        <a:t>EmailID</a:t>
                      </a: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533400">
                <a:tc>
                  <a:txBody>
                    <a:bodyPr/>
                    <a:lstStyle/>
                    <a:p>
                      <a:pPr marL="0" marR="0" algn="ctr">
                        <a:spcBef>
                          <a:spcPts val="0"/>
                        </a:spcBef>
                        <a:spcAft>
                          <a:spcPts val="0"/>
                        </a:spcAft>
                      </a:pPr>
                      <a:r>
                        <a:rPr lang="en-US" sz="1800">
                          <a:latin typeface="+mn-lt"/>
                          <a:ea typeface="Times New Roman"/>
                          <a:cs typeface="Times New Roman"/>
                        </a:rPr>
                        <a:t>Country</a:t>
                      </a: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533400">
                <a:tc>
                  <a:txBody>
                    <a:bodyPr/>
                    <a:lstStyle/>
                    <a:p>
                      <a:pPr marL="0" marR="0" algn="ctr">
                        <a:spcBef>
                          <a:spcPts val="0"/>
                        </a:spcBef>
                        <a:spcAft>
                          <a:spcPts val="0"/>
                        </a:spcAft>
                      </a:pPr>
                      <a:r>
                        <a:rPr lang="en-US" sz="1800" dirty="0" err="1">
                          <a:latin typeface="+mn-lt"/>
                          <a:ea typeface="Times New Roman"/>
                          <a:cs typeface="Times New Roman"/>
                        </a:rPr>
                        <a:t>AddedDate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date</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bl>
          </a:graphicData>
        </a:graphic>
      </p:graphicFrame>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BDD34D">
            <a:alpha val="98824"/>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447800"/>
          </a:xfrm>
        </p:spPr>
        <p:txBody>
          <a:bodyPr>
            <a:normAutofit fontScale="90000"/>
          </a:bodyPr>
          <a:lstStyle/>
          <a:p>
            <a:pPr algn="ctr"/>
            <a:r>
              <a:rPr lang="en-US" sz="5300" b="1" dirty="0" smtClean="0">
                <a:solidFill>
                  <a:schemeClr val="accent6">
                    <a:lumMod val="75000"/>
                  </a:schemeClr>
                </a:solidFill>
              </a:rPr>
              <a:t>TABLE :	</a:t>
            </a:r>
            <a:r>
              <a:rPr lang="en-US" sz="5300" b="1" dirty="0" err="1" smtClean="0">
                <a:solidFill>
                  <a:schemeClr val="accent6">
                    <a:lumMod val="75000"/>
                  </a:schemeClr>
                </a:solidFill>
              </a:rPr>
              <a:t>HRMStblDailyTimeSheet</a:t>
            </a:r>
            <a:r>
              <a:rPr lang="en-US" dirty="0" smtClean="0">
                <a:solidFill>
                  <a:schemeClr val="accent6">
                    <a:lumMod val="75000"/>
                  </a:schemeClr>
                </a:solidFill>
              </a:rPr>
              <a:t/>
            </a:r>
            <a:br>
              <a:rPr lang="en-US" dirty="0" smtClean="0">
                <a:solidFill>
                  <a:schemeClr val="accent6">
                    <a:lumMod val="75000"/>
                  </a:schemeClr>
                </a:solidFill>
              </a:rPr>
            </a:br>
            <a:endParaRPr lang="en-US" dirty="0">
              <a:solidFill>
                <a:schemeClr val="accent6">
                  <a:lumMod val="75000"/>
                </a:schemeClr>
              </a:solidFill>
            </a:endParaRPr>
          </a:p>
        </p:txBody>
      </p:sp>
      <p:graphicFrame>
        <p:nvGraphicFramePr>
          <p:cNvPr id="4" name="Content Placeholder 3"/>
          <p:cNvGraphicFramePr>
            <a:graphicFrameLocks noGrp="1"/>
          </p:cNvGraphicFramePr>
          <p:nvPr>
            <p:ph idx="1"/>
          </p:nvPr>
        </p:nvGraphicFramePr>
        <p:xfrm>
          <a:off x="609600" y="2438400"/>
          <a:ext cx="7924800" cy="3505200"/>
        </p:xfrm>
        <a:graphic>
          <a:graphicData uri="http://schemas.openxmlformats.org/drawingml/2006/table">
            <a:tbl>
              <a:tblPr firstRow="1" bandRow="1">
                <a:tableStyleId>{5C22544A-7EE6-4342-B048-85BDC9FD1C3A}</a:tableStyleId>
              </a:tblPr>
              <a:tblGrid>
                <a:gridCol w="2057400"/>
                <a:gridCol w="2057400"/>
                <a:gridCol w="1905000"/>
                <a:gridCol w="1905000"/>
              </a:tblGrid>
              <a:tr h="533400">
                <a:tc>
                  <a:txBody>
                    <a:bodyPr/>
                    <a:lstStyle/>
                    <a:p>
                      <a:pPr marL="0" marR="0" algn="ctr">
                        <a:spcBef>
                          <a:spcPts val="0"/>
                        </a:spcBef>
                        <a:spcAft>
                          <a:spcPts val="0"/>
                        </a:spcAft>
                      </a:pPr>
                      <a:r>
                        <a:rPr lang="en-US" sz="1800" b="1" dirty="0">
                          <a:latin typeface="+mn-lt"/>
                          <a:ea typeface="Times New Roman"/>
                          <a:cs typeface="Times New Roman"/>
                        </a:rPr>
                        <a:t>Name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Type</a:t>
                      </a: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Null</a:t>
                      </a: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Key</a:t>
                      </a:r>
                      <a:endParaRPr lang="en-US" sz="1800">
                        <a:latin typeface="+mn-lt"/>
                        <a:ea typeface="Times New Roman"/>
                        <a:cs typeface="Times New Roman"/>
                      </a:endParaRPr>
                    </a:p>
                  </a:txBody>
                  <a:tcPr marL="68580" marR="68580" marT="0" marB="0"/>
                </a:tc>
              </a:tr>
              <a:tr h="533400">
                <a:tc>
                  <a:txBody>
                    <a:bodyPr/>
                    <a:lstStyle/>
                    <a:p>
                      <a:pPr marL="0" marR="0" algn="ctr">
                        <a:spcBef>
                          <a:spcPts val="0"/>
                        </a:spcBef>
                        <a:spcAft>
                          <a:spcPts val="0"/>
                        </a:spcAft>
                      </a:pPr>
                      <a:r>
                        <a:rPr lang="en-US" sz="1800" dirty="0" err="1">
                          <a:latin typeface="+mn-lt"/>
                          <a:ea typeface="Times New Roman"/>
                          <a:cs typeface="Times New Roman"/>
                        </a:rPr>
                        <a:t>DailyTimeSheetID</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Not Null</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Primary Key</a:t>
                      </a: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EmpID</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number(10)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533400">
                <a:tc>
                  <a:txBody>
                    <a:bodyPr/>
                    <a:lstStyle/>
                    <a:p>
                      <a:pPr marL="0" marR="0" algn="ctr">
                        <a:spcBef>
                          <a:spcPts val="0"/>
                        </a:spcBef>
                        <a:spcAft>
                          <a:spcPts val="0"/>
                        </a:spcAft>
                      </a:pPr>
                      <a:r>
                        <a:rPr lang="en-US" sz="1800" dirty="0" err="1">
                          <a:latin typeface="+mn-lt"/>
                          <a:ea typeface="Times New Roman"/>
                          <a:cs typeface="Times New Roman"/>
                        </a:rPr>
                        <a:t>ProjectID</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number(10)</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EntryDate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date</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a:latin typeface="+mn-lt"/>
                          <a:ea typeface="Times New Roman"/>
                          <a:cs typeface="Times New Roman"/>
                        </a:rPr>
                        <a:t>Hours</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533400">
                <a:tc>
                  <a:txBody>
                    <a:bodyPr/>
                    <a:lstStyle/>
                    <a:p>
                      <a:pPr marL="0" marR="0" algn="ctr">
                        <a:spcBef>
                          <a:spcPts val="0"/>
                        </a:spcBef>
                        <a:spcAft>
                          <a:spcPts val="0"/>
                        </a:spcAft>
                      </a:pPr>
                      <a:r>
                        <a:rPr lang="en-US" sz="1800" dirty="0">
                          <a:latin typeface="+mn-lt"/>
                          <a:ea typeface="Times New Roman"/>
                          <a:cs typeface="Times New Roman"/>
                        </a:rPr>
                        <a:t>Minutes</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bl>
          </a:graphicData>
        </a:graphic>
      </p:graphicFrame>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C99FF">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534400" cy="1143000"/>
          </a:xfrm>
        </p:spPr>
        <p:txBody>
          <a:bodyPr>
            <a:noAutofit/>
          </a:bodyPr>
          <a:lstStyle/>
          <a:p>
            <a:pPr algn="ctr"/>
            <a:r>
              <a:rPr lang="en-US" sz="5400" b="1" dirty="0" smtClean="0">
                <a:solidFill>
                  <a:schemeClr val="accent6">
                    <a:lumMod val="75000"/>
                  </a:schemeClr>
                </a:solidFill>
              </a:rPr>
              <a:t>TABLE : </a:t>
            </a:r>
            <a:r>
              <a:rPr lang="en-US" sz="5400" b="1" dirty="0" err="1" smtClean="0">
                <a:solidFill>
                  <a:schemeClr val="accent6">
                    <a:lumMod val="75000"/>
                  </a:schemeClr>
                </a:solidFill>
              </a:rPr>
              <a:t>HRMStblDepartment</a:t>
            </a:r>
            <a:endParaRPr lang="en-US" sz="5400" dirty="0">
              <a:solidFill>
                <a:schemeClr val="accent6">
                  <a:lumMod val="75000"/>
                </a:schemeClr>
              </a:solidFill>
            </a:endParaRPr>
          </a:p>
        </p:txBody>
      </p:sp>
      <p:graphicFrame>
        <p:nvGraphicFramePr>
          <p:cNvPr id="4" name="Content Placeholder 3"/>
          <p:cNvGraphicFramePr>
            <a:graphicFrameLocks noGrp="1"/>
          </p:cNvGraphicFramePr>
          <p:nvPr>
            <p:ph idx="1"/>
          </p:nvPr>
        </p:nvGraphicFramePr>
        <p:xfrm>
          <a:off x="685800" y="2667000"/>
          <a:ext cx="7772400" cy="3200400"/>
        </p:xfrm>
        <a:graphic>
          <a:graphicData uri="http://schemas.openxmlformats.org/drawingml/2006/table">
            <a:tbl>
              <a:tblPr firstRow="1" bandRow="1">
                <a:tableStyleId>{5C22544A-7EE6-4342-B048-85BDC9FD1C3A}</a:tableStyleId>
              </a:tblPr>
              <a:tblGrid>
                <a:gridCol w="1981200"/>
                <a:gridCol w="1981200"/>
                <a:gridCol w="1905000"/>
                <a:gridCol w="1905000"/>
              </a:tblGrid>
              <a:tr h="533400">
                <a:tc>
                  <a:txBody>
                    <a:bodyPr/>
                    <a:lstStyle/>
                    <a:p>
                      <a:pPr marL="0" marR="0" algn="ctr">
                        <a:spcBef>
                          <a:spcPts val="0"/>
                        </a:spcBef>
                        <a:spcAft>
                          <a:spcPts val="0"/>
                        </a:spcAft>
                      </a:pPr>
                      <a:r>
                        <a:rPr lang="en-US" sz="1800" b="1" dirty="0">
                          <a:latin typeface="+mn-lt"/>
                          <a:ea typeface="Times New Roman"/>
                          <a:cs typeface="Times New Roman"/>
                        </a:rPr>
                        <a:t>Name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Type</a:t>
                      </a: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Null</a:t>
                      </a: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Key</a:t>
                      </a:r>
                      <a:endParaRPr lang="en-US" sz="1800">
                        <a:latin typeface="+mn-lt"/>
                        <a:ea typeface="Times New Roman"/>
                        <a:cs typeface="Times New Roman"/>
                      </a:endParaRPr>
                    </a:p>
                  </a:txBody>
                  <a:tcPr marL="68580" marR="68580" marT="0" marB="0"/>
                </a:tc>
              </a:tr>
              <a:tr h="533400">
                <a:tc>
                  <a:txBody>
                    <a:bodyPr/>
                    <a:lstStyle/>
                    <a:p>
                      <a:pPr marL="0" marR="0" algn="ctr">
                        <a:spcBef>
                          <a:spcPts val="0"/>
                        </a:spcBef>
                        <a:spcAft>
                          <a:spcPts val="0"/>
                        </a:spcAft>
                      </a:pPr>
                      <a:r>
                        <a:rPr lang="en-US" sz="1800" dirty="0" err="1">
                          <a:latin typeface="+mn-lt"/>
                          <a:ea typeface="Times New Roman"/>
                          <a:cs typeface="Times New Roman"/>
                        </a:rPr>
                        <a:t>DeptID</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Not Null</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Primary Key</a:t>
                      </a:r>
                    </a:p>
                  </a:txBody>
                  <a:tcPr marL="68580" marR="68580" marT="0" marB="0"/>
                </a:tc>
              </a:tr>
              <a:tr h="533400">
                <a:tc>
                  <a:txBody>
                    <a:bodyPr/>
                    <a:lstStyle/>
                    <a:p>
                      <a:pPr marL="0" marR="0" algn="ctr">
                        <a:spcBef>
                          <a:spcPts val="0"/>
                        </a:spcBef>
                        <a:spcAft>
                          <a:spcPts val="0"/>
                        </a:spcAft>
                      </a:pPr>
                      <a:r>
                        <a:rPr lang="en-US" sz="1800" dirty="0" err="1">
                          <a:latin typeface="+mn-lt"/>
                          <a:ea typeface="Times New Roman"/>
                          <a:cs typeface="Times New Roman"/>
                        </a:rPr>
                        <a:t>DeptCode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533400">
                <a:tc>
                  <a:txBody>
                    <a:bodyPr/>
                    <a:lstStyle/>
                    <a:p>
                      <a:pPr marL="0" marR="0" algn="ctr">
                        <a:spcBef>
                          <a:spcPts val="0"/>
                        </a:spcBef>
                        <a:spcAft>
                          <a:spcPts val="0"/>
                        </a:spcAft>
                      </a:pPr>
                      <a:r>
                        <a:rPr lang="en-US" sz="1800">
                          <a:latin typeface="+mn-lt"/>
                          <a:ea typeface="Times New Roman"/>
                          <a:cs typeface="Times New Roman"/>
                        </a:rPr>
                        <a:t>DeptName</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533400">
                <a:tc>
                  <a:txBody>
                    <a:bodyPr/>
                    <a:lstStyle/>
                    <a:p>
                      <a:pPr marL="0" marR="0" algn="ctr">
                        <a:spcBef>
                          <a:spcPts val="0"/>
                        </a:spcBef>
                        <a:spcAft>
                          <a:spcPts val="0"/>
                        </a:spcAft>
                      </a:pPr>
                      <a:r>
                        <a:rPr lang="en-US" sz="1800">
                          <a:latin typeface="+mn-lt"/>
                          <a:ea typeface="Times New Roman"/>
                          <a:cs typeface="Times New Roman"/>
                        </a:rPr>
                        <a:t>CurrentStrength</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533400">
                <a:tc>
                  <a:txBody>
                    <a:bodyPr/>
                    <a:lstStyle/>
                    <a:p>
                      <a:pPr marL="0" marR="0" algn="ctr">
                        <a:spcBef>
                          <a:spcPts val="0"/>
                        </a:spcBef>
                        <a:spcAft>
                          <a:spcPts val="0"/>
                        </a:spcAft>
                      </a:pPr>
                      <a:r>
                        <a:rPr lang="en-US" sz="1800">
                          <a:latin typeface="+mn-lt"/>
                          <a:ea typeface="Times New Roman"/>
                          <a:cs typeface="Times New Roman"/>
                        </a:rPr>
                        <a:t>MaxNoEmp</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bl>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a:bodyPr>
          <a:lstStyle/>
          <a:p>
            <a:pPr algn="ctr"/>
            <a:r>
              <a:rPr lang="en-US" b="1" dirty="0" smtClean="0">
                <a:solidFill>
                  <a:schemeClr val="accent6">
                    <a:lumMod val="75000"/>
                  </a:schemeClr>
                </a:solidFill>
              </a:rPr>
              <a:t>TABLE:	</a:t>
            </a:r>
            <a:r>
              <a:rPr lang="en-US" b="1" dirty="0" err="1" smtClean="0">
                <a:solidFill>
                  <a:schemeClr val="accent6">
                    <a:lumMod val="75000"/>
                  </a:schemeClr>
                </a:solidFill>
              </a:rPr>
              <a:t>HRMStblDesignation</a:t>
            </a:r>
            <a:endParaRPr lang="en-US" dirty="0">
              <a:solidFill>
                <a:schemeClr val="accent6">
                  <a:lumMod val="75000"/>
                </a:schemeClr>
              </a:solidFill>
            </a:endParaRPr>
          </a:p>
        </p:txBody>
      </p:sp>
      <p:graphicFrame>
        <p:nvGraphicFramePr>
          <p:cNvPr id="4" name="Content Placeholder 3"/>
          <p:cNvGraphicFramePr>
            <a:graphicFrameLocks noGrp="1"/>
          </p:cNvGraphicFramePr>
          <p:nvPr>
            <p:ph idx="1"/>
          </p:nvPr>
        </p:nvGraphicFramePr>
        <p:xfrm>
          <a:off x="609600" y="2819400"/>
          <a:ext cx="7848600" cy="2057400"/>
        </p:xfrm>
        <a:graphic>
          <a:graphicData uri="http://schemas.openxmlformats.org/drawingml/2006/table">
            <a:tbl>
              <a:tblPr firstRow="1" bandRow="1">
                <a:tableStyleId>{5C22544A-7EE6-4342-B048-85BDC9FD1C3A}</a:tableStyleId>
              </a:tblPr>
              <a:tblGrid>
                <a:gridCol w="1981200"/>
                <a:gridCol w="2133600"/>
                <a:gridCol w="1828800"/>
                <a:gridCol w="1905000"/>
              </a:tblGrid>
              <a:tr h="533400">
                <a:tc>
                  <a:txBody>
                    <a:bodyPr/>
                    <a:lstStyle/>
                    <a:p>
                      <a:pPr marL="0" marR="0" algn="ctr">
                        <a:spcBef>
                          <a:spcPts val="0"/>
                        </a:spcBef>
                        <a:spcAft>
                          <a:spcPts val="0"/>
                        </a:spcAft>
                      </a:pPr>
                      <a:r>
                        <a:rPr lang="en-US" sz="1800" b="1" dirty="0">
                          <a:latin typeface="+mn-lt"/>
                          <a:ea typeface="Times New Roman"/>
                          <a:cs typeface="Times New Roman"/>
                        </a:rPr>
                        <a:t>Name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Type &amp; Size</a:t>
                      </a: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Null</a:t>
                      </a: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Key</a:t>
                      </a:r>
                      <a:endParaRPr lang="en-US" sz="1800">
                        <a:latin typeface="+mn-lt"/>
                        <a:ea typeface="Times New Roman"/>
                        <a:cs typeface="Times New Roman"/>
                      </a:endParaRPr>
                    </a:p>
                  </a:txBody>
                  <a:tcPr marL="68580" marR="68580" marT="0" marB="0"/>
                </a:tc>
              </a:tr>
              <a:tr h="533400">
                <a:tc>
                  <a:txBody>
                    <a:bodyPr/>
                    <a:lstStyle/>
                    <a:p>
                      <a:pPr marL="0" marR="0" algn="ctr">
                        <a:spcBef>
                          <a:spcPts val="0"/>
                        </a:spcBef>
                        <a:spcAft>
                          <a:spcPts val="0"/>
                        </a:spcAft>
                      </a:pPr>
                      <a:r>
                        <a:rPr lang="en-US" sz="1800" dirty="0" err="1">
                          <a:latin typeface="+mn-lt"/>
                          <a:ea typeface="Times New Roman"/>
                          <a:cs typeface="Times New Roman"/>
                        </a:rPr>
                        <a:t>DesignationID</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number(10)</a:t>
                      </a: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Not Null</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Primary Key</a:t>
                      </a: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DesignationCode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533400">
                <a:tc>
                  <a:txBody>
                    <a:bodyPr/>
                    <a:lstStyle/>
                    <a:p>
                      <a:pPr marL="0" marR="0" algn="ctr">
                        <a:spcBef>
                          <a:spcPts val="0"/>
                        </a:spcBef>
                        <a:spcAft>
                          <a:spcPts val="0"/>
                        </a:spcAft>
                      </a:pPr>
                      <a:r>
                        <a:rPr lang="en-US" sz="1800">
                          <a:latin typeface="+mn-lt"/>
                          <a:ea typeface="Times New Roman"/>
                          <a:cs typeface="Times New Roman"/>
                        </a:rPr>
                        <a:t>DesignationName</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b="1" dirty="0" smtClean="0">
                <a:solidFill>
                  <a:schemeClr val="accent6">
                    <a:lumMod val="75000"/>
                  </a:schemeClr>
                </a:solidFill>
              </a:rPr>
              <a:t>TABLE:	</a:t>
            </a:r>
            <a:r>
              <a:rPr lang="en-US" b="1" dirty="0" err="1" smtClean="0">
                <a:solidFill>
                  <a:schemeClr val="accent6">
                    <a:lumMod val="75000"/>
                  </a:schemeClr>
                </a:solidFill>
              </a:rPr>
              <a:t>HRMStblEmployee</a:t>
            </a:r>
            <a:endParaRPr lang="en-US" dirty="0">
              <a:solidFill>
                <a:schemeClr val="accent6">
                  <a:lumMod val="75000"/>
                </a:schemeClr>
              </a:solidFill>
            </a:endParaRPr>
          </a:p>
        </p:txBody>
      </p:sp>
      <p:graphicFrame>
        <p:nvGraphicFramePr>
          <p:cNvPr id="5" name="Content Placeholder 4"/>
          <p:cNvGraphicFramePr>
            <a:graphicFrameLocks noGrp="1"/>
          </p:cNvGraphicFramePr>
          <p:nvPr>
            <p:ph idx="1"/>
          </p:nvPr>
        </p:nvGraphicFramePr>
        <p:xfrm>
          <a:off x="762000" y="1600200"/>
          <a:ext cx="7620000" cy="4953000"/>
        </p:xfrm>
        <a:graphic>
          <a:graphicData uri="http://schemas.openxmlformats.org/drawingml/2006/table">
            <a:tbl>
              <a:tblPr firstRow="1" bandRow="1">
                <a:tableStyleId>{5C22544A-7EE6-4342-B048-85BDC9FD1C3A}</a:tableStyleId>
              </a:tblPr>
              <a:tblGrid>
                <a:gridCol w="2057400"/>
                <a:gridCol w="2057400"/>
                <a:gridCol w="1752600"/>
                <a:gridCol w="1752600"/>
              </a:tblGrid>
              <a:tr h="381000">
                <a:tc>
                  <a:txBody>
                    <a:bodyPr/>
                    <a:lstStyle/>
                    <a:p>
                      <a:pPr marL="0" marR="0" algn="ctr">
                        <a:spcBef>
                          <a:spcPts val="0"/>
                        </a:spcBef>
                        <a:spcAft>
                          <a:spcPts val="0"/>
                        </a:spcAft>
                      </a:pPr>
                      <a:r>
                        <a:rPr lang="en-US" sz="1800" b="1" dirty="0">
                          <a:latin typeface="+mn-lt"/>
                          <a:ea typeface="Times New Roman"/>
                          <a:cs typeface="Times New Roman"/>
                        </a:rPr>
                        <a:t>Name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Type &amp; Size</a:t>
                      </a: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Null</a:t>
                      </a: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dirty="0">
                          <a:latin typeface="+mn-lt"/>
                          <a:ea typeface="Times New Roman"/>
                          <a:cs typeface="Times New Roman"/>
                        </a:rPr>
                        <a:t>Key</a:t>
                      </a:r>
                      <a:endParaRPr lang="en-US" sz="1800" dirty="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EmpID</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Not Null</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Primary Key</a:t>
                      </a: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DeptID</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DesignationID</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EmpCode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FirstName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LastName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a:latin typeface="+mn-lt"/>
                          <a:ea typeface="Times New Roman"/>
                          <a:cs typeface="Times New Roman"/>
                        </a:rPr>
                        <a:t>Gender</a:t>
                      </a: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DateOfBirth</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date</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a:latin typeface="+mn-lt"/>
                          <a:ea typeface="Times New Roman"/>
                          <a:cs typeface="Times New Roman"/>
                        </a:rPr>
                        <a:t>UserName</a:t>
                      </a: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a:latin typeface="+mn-lt"/>
                          <a:ea typeface="Times New Roman"/>
                          <a:cs typeface="Times New Roman"/>
                        </a:rPr>
                        <a:t>Pwd</a:t>
                      </a: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bl>
          </a:graphicData>
        </a:graphic>
      </p:graphicFrame>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D77C"/>
        </a:solid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62000" y="2057400"/>
          <a:ext cx="7620000" cy="2590800"/>
        </p:xfrm>
        <a:graphic>
          <a:graphicData uri="http://schemas.openxmlformats.org/drawingml/2006/table">
            <a:tbl>
              <a:tblPr firstRow="1" bandRow="1">
                <a:tableStyleId>{5C22544A-7EE6-4342-B048-85BDC9FD1C3A}</a:tableStyleId>
              </a:tblPr>
              <a:tblGrid>
                <a:gridCol w="2057400"/>
                <a:gridCol w="2057400"/>
                <a:gridCol w="1752600"/>
                <a:gridCol w="1752600"/>
              </a:tblGrid>
              <a:tr h="533400">
                <a:tc>
                  <a:txBody>
                    <a:bodyPr/>
                    <a:lstStyle/>
                    <a:p>
                      <a:pPr marL="0" marR="0" algn="ctr">
                        <a:spcBef>
                          <a:spcPts val="0"/>
                        </a:spcBef>
                        <a:spcAft>
                          <a:spcPts val="0"/>
                        </a:spcAft>
                      </a:pPr>
                      <a:r>
                        <a:rPr lang="en-US" sz="1800" b="1" dirty="0" smtClean="0">
                          <a:latin typeface="+mn-lt"/>
                          <a:ea typeface="Times New Roman"/>
                          <a:cs typeface="Times New Roman"/>
                        </a:rPr>
                        <a:t>Name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Type &amp; Size</a:t>
                      </a: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Null</a:t>
                      </a: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dirty="0">
                          <a:latin typeface="+mn-lt"/>
                          <a:ea typeface="Times New Roman"/>
                          <a:cs typeface="Times New Roman"/>
                        </a:rPr>
                        <a:t>Key</a:t>
                      </a:r>
                      <a:endParaRPr lang="en-US" sz="1800" dirty="0">
                        <a:latin typeface="+mn-lt"/>
                        <a:ea typeface="Times New Roman"/>
                        <a:cs typeface="Times New Roman"/>
                      </a:endParaRPr>
                    </a:p>
                  </a:txBody>
                  <a:tcPr marL="68580" marR="68580" marT="0" marB="0"/>
                </a:tc>
              </a:tr>
              <a:tr h="533400">
                <a:tc>
                  <a:txBody>
                    <a:bodyPr/>
                    <a:lstStyle/>
                    <a:p>
                      <a:pPr marL="0" marR="0" algn="ctr">
                        <a:spcBef>
                          <a:spcPts val="0"/>
                        </a:spcBef>
                        <a:spcAft>
                          <a:spcPts val="0"/>
                        </a:spcAft>
                      </a:pPr>
                      <a:r>
                        <a:rPr lang="en-US" sz="1800" dirty="0">
                          <a:latin typeface="+mn-lt"/>
                          <a:ea typeface="Times New Roman"/>
                          <a:cs typeface="Times New Roman"/>
                        </a:rPr>
                        <a:t>Address</a:t>
                      </a: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a:latin typeface="+mn-lt"/>
                          <a:ea typeface="Times New Roman"/>
                          <a:cs typeface="Times New Roman"/>
                        </a:rPr>
                        <a:t>EmailID</a:t>
                      </a: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533400">
                <a:tc>
                  <a:txBody>
                    <a:bodyPr/>
                    <a:lstStyle/>
                    <a:p>
                      <a:pPr marL="0" marR="0" algn="ctr">
                        <a:spcBef>
                          <a:spcPts val="0"/>
                        </a:spcBef>
                        <a:spcAft>
                          <a:spcPts val="0"/>
                        </a:spcAft>
                      </a:pPr>
                      <a:r>
                        <a:rPr lang="en-US" sz="1800">
                          <a:latin typeface="+mn-lt"/>
                          <a:ea typeface="Times New Roman"/>
                          <a:cs typeface="Times New Roman"/>
                        </a:rPr>
                        <a:t>PhoneNo</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533400">
                <a:tc>
                  <a:txBody>
                    <a:bodyPr/>
                    <a:lstStyle/>
                    <a:p>
                      <a:pPr marL="0" marR="0" algn="ctr">
                        <a:spcBef>
                          <a:spcPts val="0"/>
                        </a:spcBef>
                        <a:spcAft>
                          <a:spcPts val="0"/>
                        </a:spcAft>
                      </a:pPr>
                      <a:r>
                        <a:rPr lang="en-US" sz="1800">
                          <a:latin typeface="+mn-lt"/>
                          <a:ea typeface="Times New Roman"/>
                          <a:cs typeface="Times New Roman"/>
                        </a:rPr>
                        <a:t>Nationality</a:t>
                      </a: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bl>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9200"/>
            <a:ext cx="7851648" cy="1447800"/>
          </a:xfrm>
        </p:spPr>
        <p:txBody>
          <a:bodyPr>
            <a:normAutofit fontScale="90000"/>
          </a:bodyPr>
          <a:lstStyle/>
          <a:p>
            <a:pPr algn="ctr"/>
            <a:r>
              <a:rPr lang="en-US" u="sng" dirty="0" smtClean="0">
                <a:effectLst>
                  <a:outerShdw blurRad="50800" dist="38100" algn="tr" rotWithShape="0">
                    <a:prstClr val="black">
                      <a:alpha val="40000"/>
                    </a:prstClr>
                  </a:outerShdw>
                </a:effectLst>
              </a:rPr>
              <a:t/>
            </a:r>
            <a:br>
              <a:rPr lang="en-US" u="sng" dirty="0" smtClean="0">
                <a:effectLst>
                  <a:outerShdw blurRad="50800" dist="38100" algn="tr" rotWithShape="0">
                    <a:prstClr val="black">
                      <a:alpha val="40000"/>
                    </a:prstClr>
                  </a:outerShdw>
                </a:effectLst>
              </a:rPr>
            </a:br>
            <a:r>
              <a:rPr lang="en-US" u="sng" dirty="0" smtClean="0">
                <a:effectLst>
                  <a:outerShdw blurRad="50800" dist="38100" algn="tr" rotWithShape="0">
                    <a:prstClr val="black">
                      <a:alpha val="40000"/>
                    </a:prstClr>
                  </a:outerShdw>
                </a:effectLst>
              </a:rPr>
              <a:t/>
            </a:r>
            <a:br>
              <a:rPr lang="en-US" u="sng" dirty="0" smtClean="0">
                <a:effectLst>
                  <a:outerShdw blurRad="50800" dist="38100" algn="tr" rotWithShape="0">
                    <a:prstClr val="black">
                      <a:alpha val="40000"/>
                    </a:prstClr>
                  </a:outerShdw>
                </a:effectLst>
              </a:rPr>
            </a:br>
            <a:r>
              <a:rPr lang="en-US" u="sng" dirty="0" smtClean="0">
                <a:effectLst>
                  <a:outerShdw blurRad="50800" dist="38100" algn="tr" rotWithShape="0">
                    <a:prstClr val="black">
                      <a:alpha val="40000"/>
                    </a:prstClr>
                  </a:outerShdw>
                </a:effectLst>
              </a:rPr>
              <a:t/>
            </a:r>
            <a:br>
              <a:rPr lang="en-US" u="sng" dirty="0" smtClean="0">
                <a:effectLst>
                  <a:outerShdw blurRad="50800" dist="38100" algn="tr" rotWithShape="0">
                    <a:prstClr val="black">
                      <a:alpha val="40000"/>
                    </a:prstClr>
                  </a:outerShdw>
                </a:effectLst>
              </a:rPr>
            </a:br>
            <a:r>
              <a:rPr lang="en-US" u="sng" dirty="0" smtClean="0">
                <a:effectLst>
                  <a:outerShdw blurRad="50800" dist="38100" algn="tr" rotWithShape="0">
                    <a:prstClr val="black">
                      <a:alpha val="40000"/>
                    </a:prstClr>
                  </a:outerShdw>
                </a:effectLst>
              </a:rPr>
              <a:t/>
            </a:r>
            <a:br>
              <a:rPr lang="en-US" u="sng" dirty="0" smtClean="0">
                <a:effectLst>
                  <a:outerShdw blurRad="50800" dist="38100" algn="tr" rotWithShape="0">
                    <a:prstClr val="black">
                      <a:alpha val="40000"/>
                    </a:prstClr>
                  </a:outerShdw>
                </a:effectLst>
              </a:rPr>
            </a:br>
            <a:r>
              <a:rPr lang="en-US" u="sng" dirty="0" smtClean="0">
                <a:effectLst>
                  <a:outerShdw blurRad="50800" dist="38100" algn="tr" rotWithShape="0">
                    <a:prstClr val="black">
                      <a:alpha val="40000"/>
                    </a:prstClr>
                  </a:outerShdw>
                </a:effectLst>
              </a:rPr>
              <a:t/>
            </a:r>
            <a:br>
              <a:rPr lang="en-US" u="sng" dirty="0" smtClean="0">
                <a:effectLst>
                  <a:outerShdw blurRad="50800" dist="38100" algn="tr" rotWithShape="0">
                    <a:prstClr val="black">
                      <a:alpha val="40000"/>
                    </a:prstClr>
                  </a:outerShdw>
                </a:effectLst>
              </a:rPr>
            </a:br>
            <a:r>
              <a:rPr lang="en-US" u="sng" dirty="0" smtClean="0">
                <a:effectLst>
                  <a:outerShdw blurRad="50800" dist="38100" algn="tr" rotWithShape="0">
                    <a:prstClr val="black">
                      <a:alpha val="40000"/>
                    </a:prstClr>
                  </a:outerShdw>
                </a:effectLst>
              </a:rPr>
              <a:t/>
            </a:r>
            <a:br>
              <a:rPr lang="en-US" u="sng" dirty="0" smtClean="0">
                <a:effectLst>
                  <a:outerShdw blurRad="50800" dist="38100" algn="tr" rotWithShape="0">
                    <a:prstClr val="black">
                      <a:alpha val="40000"/>
                    </a:prstClr>
                  </a:outerShdw>
                </a:effectLst>
              </a:rPr>
            </a:br>
            <a:r>
              <a:rPr lang="en-US" sz="4400" u="sng" dirty="0" smtClean="0">
                <a:solidFill>
                  <a:srgbClr val="002060"/>
                </a:solidFill>
                <a:effectLst>
                  <a:outerShdw blurRad="50800" dist="38100" algn="tr" rotWithShape="0">
                    <a:prstClr val="black">
                      <a:alpha val="40000"/>
                    </a:prstClr>
                  </a:outerShdw>
                </a:effectLst>
              </a:rPr>
              <a:t>HARDWARE / SOFTWARE</a:t>
            </a:r>
            <a:r>
              <a:rPr lang="en-US" sz="4400" u="words" dirty="0" smtClean="0">
                <a:solidFill>
                  <a:srgbClr val="002060"/>
                </a:solidFill>
                <a:effectLst>
                  <a:outerShdw blurRad="50800" dist="38100" algn="tr" rotWithShape="0">
                    <a:prstClr val="black">
                      <a:alpha val="40000"/>
                    </a:prstClr>
                  </a:outerShdw>
                </a:effectLst>
              </a:rPr>
              <a:t> REQUIREMENT SPECIFICATION</a:t>
            </a:r>
            <a:r>
              <a:rPr lang="en-US" dirty="0" smtClean="0"/>
              <a:t/>
            </a:r>
            <a:br>
              <a:rPr lang="en-US" dirty="0" smtClean="0"/>
            </a:br>
            <a:endParaRPr lang="en-US" dirty="0"/>
          </a:p>
        </p:txBody>
      </p:sp>
      <p:sp>
        <p:nvSpPr>
          <p:cNvPr id="3" name="Subtitle 2"/>
          <p:cNvSpPr>
            <a:spLocks noGrp="1"/>
          </p:cNvSpPr>
          <p:nvPr>
            <p:ph type="subTitle" idx="1"/>
          </p:nvPr>
        </p:nvSpPr>
        <p:spPr>
          <a:xfrm>
            <a:off x="457200" y="2133600"/>
            <a:ext cx="8153400" cy="3276600"/>
          </a:xfrm>
        </p:spPr>
        <p:txBody>
          <a:bodyPr>
            <a:normAutofit fontScale="25000" lnSpcReduction="20000"/>
          </a:bodyPr>
          <a:lstStyle/>
          <a:p>
            <a:pPr algn="l"/>
            <a:r>
              <a:rPr lang="en-US" sz="8000" b="1" dirty="0" smtClean="0">
                <a:solidFill>
                  <a:schemeClr val="accent4"/>
                </a:solidFill>
                <a:latin typeface="Arial" pitchFamily="34" charset="0"/>
                <a:cs typeface="Arial" pitchFamily="34" charset="0"/>
              </a:rPr>
              <a:t>Hardware Requirements…</a:t>
            </a:r>
            <a:endParaRPr lang="en-US" sz="8000" dirty="0" smtClean="0">
              <a:solidFill>
                <a:schemeClr val="accent4"/>
              </a:solidFill>
              <a:latin typeface="Arial" pitchFamily="34" charset="0"/>
              <a:cs typeface="Arial" pitchFamily="34" charset="0"/>
            </a:endParaRPr>
          </a:p>
          <a:p>
            <a:pPr algn="l"/>
            <a:r>
              <a:rPr lang="en-US" sz="8000" b="1" dirty="0" smtClean="0">
                <a:solidFill>
                  <a:schemeClr val="accent4"/>
                </a:solidFill>
                <a:latin typeface="Arial" pitchFamily="34" charset="0"/>
                <a:cs typeface="Arial" pitchFamily="34" charset="0"/>
              </a:rPr>
              <a:t>Configuration (minimum): -</a:t>
            </a:r>
            <a:endParaRPr lang="en-US" sz="8000" dirty="0" smtClean="0">
              <a:solidFill>
                <a:schemeClr val="accent4"/>
              </a:solidFill>
              <a:latin typeface="Arial" pitchFamily="34" charset="0"/>
              <a:cs typeface="Arial" pitchFamily="34" charset="0"/>
            </a:endParaRPr>
          </a:p>
          <a:p>
            <a:pPr lvl="0" algn="l"/>
            <a:r>
              <a:rPr lang="en-US" sz="8000" dirty="0" smtClean="0">
                <a:solidFill>
                  <a:schemeClr val="accent4"/>
                </a:solidFill>
                <a:latin typeface="Arial" pitchFamily="34" charset="0"/>
                <a:cs typeface="Arial" pitchFamily="34" charset="0"/>
              </a:rPr>
              <a:t>Intel® Pentium® 3 1.3 GHz processor with 256 KB Cache </a:t>
            </a:r>
          </a:p>
          <a:p>
            <a:pPr lvl="0" algn="l"/>
            <a:r>
              <a:rPr lang="en-US" sz="8000" dirty="0" smtClean="0">
                <a:solidFill>
                  <a:schemeClr val="accent4"/>
                </a:solidFill>
                <a:latin typeface="Arial" pitchFamily="34" charset="0"/>
                <a:cs typeface="Arial" pitchFamily="34" charset="0"/>
              </a:rPr>
              <a:t>256 MB RAM.</a:t>
            </a:r>
          </a:p>
          <a:p>
            <a:pPr lvl="0" algn="l"/>
            <a:r>
              <a:rPr lang="en-US" sz="8000" dirty="0" smtClean="0">
                <a:solidFill>
                  <a:schemeClr val="accent4"/>
                </a:solidFill>
                <a:latin typeface="Arial" pitchFamily="34" charset="0"/>
                <a:cs typeface="Arial" pitchFamily="34" charset="0"/>
              </a:rPr>
              <a:t>80 GB Hard Disk Drive.</a:t>
            </a:r>
          </a:p>
          <a:p>
            <a:pPr lvl="0" algn="l"/>
            <a:r>
              <a:rPr lang="en-US" sz="8000" dirty="0" smtClean="0">
                <a:solidFill>
                  <a:schemeClr val="accent4"/>
                </a:solidFill>
                <a:latin typeface="Arial" pitchFamily="34" charset="0"/>
                <a:cs typeface="Arial" pitchFamily="34" charset="0"/>
              </a:rPr>
              <a:t>3.5” – 1.44 MB Diskette Drive.</a:t>
            </a:r>
          </a:p>
          <a:p>
            <a:pPr lvl="0" algn="l"/>
            <a:r>
              <a:rPr lang="en-US" sz="8000" dirty="0" smtClean="0">
                <a:solidFill>
                  <a:schemeClr val="accent4"/>
                </a:solidFill>
                <a:latin typeface="Arial" pitchFamily="34" charset="0"/>
                <a:cs typeface="Arial" pitchFamily="34" charset="0"/>
              </a:rPr>
              <a:t>52X CD-ROM Drive.</a:t>
            </a:r>
          </a:p>
          <a:p>
            <a:pPr lvl="0" algn="l"/>
            <a:r>
              <a:rPr lang="en-US" sz="8000" dirty="0" smtClean="0">
                <a:solidFill>
                  <a:schemeClr val="accent4"/>
                </a:solidFill>
                <a:latin typeface="Arial" pitchFamily="34" charset="0"/>
                <a:cs typeface="Arial" pitchFamily="34" charset="0"/>
              </a:rPr>
              <a:t>Intel® Pro 10/100+ LAN Card.</a:t>
            </a:r>
          </a:p>
          <a:p>
            <a:pPr lvl="0" algn="l"/>
            <a:r>
              <a:rPr lang="en-US" sz="8000" dirty="0" smtClean="0">
                <a:solidFill>
                  <a:schemeClr val="accent4"/>
                </a:solidFill>
                <a:latin typeface="Arial" pitchFamily="34" charset="0"/>
                <a:cs typeface="Arial" pitchFamily="34" charset="0"/>
              </a:rPr>
              <a:t>Printer.</a:t>
            </a:r>
            <a:r>
              <a:rPr lang="en-US" sz="8000" dirty="0" smtClean="0">
                <a:solidFill>
                  <a:schemeClr val="accent4"/>
                </a:solidFill>
              </a:rPr>
              <a:t>	</a:t>
            </a:r>
            <a:r>
              <a:rPr lang="en-US" sz="6400" dirty="0" smtClean="0">
                <a:solidFill>
                  <a:schemeClr val="accent4"/>
                </a:solidFill>
              </a:rPr>
              <a:t>			         </a:t>
            </a:r>
          </a:p>
          <a:p>
            <a:pPr lvl="0"/>
            <a:r>
              <a:rPr lang="en-US" sz="6400" b="1" dirty="0" smtClean="0">
                <a:solidFill>
                  <a:schemeClr val="accent4"/>
                </a:solidFill>
              </a:rPr>
              <a:t>			</a:t>
            </a:r>
            <a:r>
              <a:rPr lang="en-US" sz="6400" b="1" dirty="0" smtClean="0">
                <a:solidFill>
                  <a:schemeClr val="accent4"/>
                </a:solidFill>
                <a:latin typeface="Arial" pitchFamily="34" charset="0"/>
                <a:cs typeface="Arial" pitchFamily="34" charset="0"/>
              </a:rPr>
              <a:t>   </a:t>
            </a:r>
            <a:r>
              <a:rPr lang="en-US" sz="8000" b="1" dirty="0" smtClean="0">
                <a:solidFill>
                  <a:schemeClr val="accent4"/>
                </a:solidFill>
                <a:latin typeface="Arial" pitchFamily="34" charset="0"/>
                <a:cs typeface="Arial" pitchFamily="34" charset="0"/>
              </a:rPr>
              <a:t>Software Requirements for designing this application</a:t>
            </a:r>
          </a:p>
          <a:p>
            <a:pPr lvl="0"/>
            <a:r>
              <a:rPr lang="en-US" sz="8000" dirty="0" smtClean="0">
                <a:solidFill>
                  <a:schemeClr val="accent4"/>
                </a:solidFill>
                <a:latin typeface="Arial" pitchFamily="34" charset="0"/>
                <a:cs typeface="Arial" pitchFamily="34" charset="0"/>
              </a:rPr>
              <a:t>Windows 2000 Server or XP, onwards</a:t>
            </a:r>
          </a:p>
          <a:p>
            <a:pPr lvl="0"/>
            <a:r>
              <a:rPr lang="en-US" sz="8000" dirty="0" smtClean="0">
                <a:solidFill>
                  <a:schemeClr val="accent4"/>
                </a:solidFill>
                <a:latin typeface="Arial" pitchFamily="34" charset="0"/>
                <a:cs typeface="Arial" pitchFamily="34" charset="0"/>
              </a:rPr>
              <a:t>Microsoft Visual Studio </a:t>
            </a:r>
          </a:p>
          <a:p>
            <a:pPr lvl="0"/>
            <a:r>
              <a:rPr lang="en-US" sz="8000" dirty="0" smtClean="0">
                <a:solidFill>
                  <a:schemeClr val="accent4"/>
                </a:solidFill>
                <a:latin typeface="Arial" pitchFamily="34" charset="0"/>
                <a:cs typeface="Arial" pitchFamily="34" charset="0"/>
              </a:rPr>
              <a:t>Oracle </a:t>
            </a:r>
          </a:p>
          <a:p>
            <a:endParaRPr lang="en-US" sz="6400" dirty="0" smtClean="0">
              <a:solidFill>
                <a:srgbClr val="00FFFF"/>
              </a:solidFill>
            </a:endParaRPr>
          </a:p>
          <a:p>
            <a:pPr lvl="0"/>
            <a:endParaRPr lang="en-US" sz="6400" dirty="0" smtClean="0"/>
          </a:p>
          <a:p>
            <a:r>
              <a:rPr lang="en-US" sz="6400" b="1" dirty="0" smtClean="0"/>
              <a:t> </a:t>
            </a:r>
            <a:endParaRPr lang="en-US" sz="6400" dirty="0" smtClean="0"/>
          </a:p>
          <a:p>
            <a:pPr lvl="0" algn="l"/>
            <a:endParaRPr lang="en-US" dirty="0" smtClean="0"/>
          </a:p>
          <a:p>
            <a:pPr algn="l"/>
            <a:endParaRPr lang="en-US"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ox(in)">
                                      <p:cBhvr>
                                        <p:cTn id="15" dur="500"/>
                                        <p:tgtEl>
                                          <p:spTgt spid="3">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ox(in)">
                                      <p:cBhvr>
                                        <p:cTn id="18" dur="500"/>
                                        <p:tgtEl>
                                          <p:spTgt spid="3">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ox(in)">
                                      <p:cBhvr>
                                        <p:cTn id="21" dur="500"/>
                                        <p:tgtEl>
                                          <p:spTgt spid="3">
                                            <p:txEl>
                                              <p:pRg st="3" end="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ox(in)">
                                      <p:cBhvr>
                                        <p:cTn id="24" dur="500"/>
                                        <p:tgtEl>
                                          <p:spTgt spid="3">
                                            <p:txEl>
                                              <p:pRg st="4" end="4"/>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ox(in)">
                                      <p:cBhvr>
                                        <p:cTn id="30" dur="500"/>
                                        <p:tgtEl>
                                          <p:spTgt spid="3">
                                            <p:txEl>
                                              <p:pRg st="6" end="6"/>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ox(in)">
                                      <p:cBhvr>
                                        <p:cTn id="33" dur="500"/>
                                        <p:tgtEl>
                                          <p:spTgt spid="3">
                                            <p:txEl>
                                              <p:pRg st="7" end="7"/>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ox(in)">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box(in)">
                                      <p:cBhvr>
                                        <p:cTn id="41" dur="500"/>
                                        <p:tgtEl>
                                          <p:spTgt spid="3">
                                            <p:txEl>
                                              <p:pRg st="9" end="9"/>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box(in)">
                                      <p:cBhvr>
                                        <p:cTn id="44" dur="500"/>
                                        <p:tgtEl>
                                          <p:spTgt spid="3">
                                            <p:txEl>
                                              <p:pRg st="10" end="10"/>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box(in)">
                                      <p:cBhvr>
                                        <p:cTn id="47" dur="500"/>
                                        <p:tgtEl>
                                          <p:spTgt spid="3">
                                            <p:txEl>
                                              <p:pRg st="11" end="11"/>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box(in)">
                                      <p:cBhvr>
                                        <p:cTn id="5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93E3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b="1" dirty="0" smtClean="0">
                <a:solidFill>
                  <a:schemeClr val="accent6">
                    <a:lumMod val="75000"/>
                  </a:schemeClr>
                </a:solidFill>
              </a:rPr>
              <a:t>TABLE:	</a:t>
            </a:r>
            <a:r>
              <a:rPr lang="en-US" b="1" dirty="0" err="1" smtClean="0">
                <a:solidFill>
                  <a:schemeClr val="accent6">
                    <a:lumMod val="75000"/>
                  </a:schemeClr>
                </a:solidFill>
              </a:rPr>
              <a:t>HRMStblProject</a:t>
            </a:r>
            <a:endParaRPr lang="en-US" dirty="0">
              <a:solidFill>
                <a:schemeClr val="accent6">
                  <a:lumMod val="75000"/>
                </a:schemeClr>
              </a:solidFill>
            </a:endParaRPr>
          </a:p>
        </p:txBody>
      </p:sp>
      <p:graphicFrame>
        <p:nvGraphicFramePr>
          <p:cNvPr id="4" name="Content Placeholder 3"/>
          <p:cNvGraphicFramePr>
            <a:graphicFrameLocks noGrp="1"/>
          </p:cNvGraphicFramePr>
          <p:nvPr>
            <p:ph idx="1"/>
          </p:nvPr>
        </p:nvGraphicFramePr>
        <p:xfrm>
          <a:off x="685800" y="1981200"/>
          <a:ext cx="7772400" cy="4114800"/>
        </p:xfrm>
        <a:graphic>
          <a:graphicData uri="http://schemas.openxmlformats.org/drawingml/2006/table">
            <a:tbl>
              <a:tblPr firstRow="1" bandRow="1">
                <a:tableStyleId>{5C22544A-7EE6-4342-B048-85BDC9FD1C3A}</a:tableStyleId>
              </a:tblPr>
              <a:tblGrid>
                <a:gridCol w="2057400"/>
                <a:gridCol w="2057400"/>
                <a:gridCol w="1828800"/>
                <a:gridCol w="1828800"/>
              </a:tblGrid>
              <a:tr h="457199">
                <a:tc>
                  <a:txBody>
                    <a:bodyPr/>
                    <a:lstStyle/>
                    <a:p>
                      <a:pPr marL="0" marR="0" algn="ctr">
                        <a:spcBef>
                          <a:spcPts val="0"/>
                        </a:spcBef>
                        <a:spcAft>
                          <a:spcPts val="0"/>
                        </a:spcAft>
                      </a:pPr>
                      <a:r>
                        <a:rPr lang="en-US" sz="1800" b="1" dirty="0">
                          <a:latin typeface="+mn-lt"/>
                          <a:ea typeface="Times New Roman"/>
                          <a:cs typeface="Times New Roman"/>
                        </a:rPr>
                        <a:t>Name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dirty="0">
                          <a:latin typeface="+mn-lt"/>
                          <a:ea typeface="Times New Roman"/>
                          <a:cs typeface="Times New Roman"/>
                        </a:rPr>
                        <a:t>Type &amp; Size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dirty="0">
                          <a:latin typeface="+mn-lt"/>
                          <a:ea typeface="Times New Roman"/>
                          <a:cs typeface="Times New Roman"/>
                        </a:rPr>
                        <a:t>Null</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Key</a:t>
                      </a:r>
                      <a:endParaRPr lang="en-US" sz="1800">
                        <a:latin typeface="+mn-lt"/>
                        <a:ea typeface="Times New Roman"/>
                        <a:cs typeface="Times New Roman"/>
                      </a:endParaRPr>
                    </a:p>
                  </a:txBody>
                  <a:tcPr marL="68580" marR="68580" marT="0" marB="0"/>
                </a:tc>
              </a:tr>
              <a:tr h="457201">
                <a:tc>
                  <a:txBody>
                    <a:bodyPr/>
                    <a:lstStyle/>
                    <a:p>
                      <a:pPr marL="0" marR="0" algn="ctr">
                        <a:spcBef>
                          <a:spcPts val="0"/>
                        </a:spcBef>
                        <a:spcAft>
                          <a:spcPts val="0"/>
                        </a:spcAft>
                      </a:pPr>
                      <a:r>
                        <a:rPr lang="en-US" sz="1800" dirty="0" err="1">
                          <a:latin typeface="+mn-lt"/>
                          <a:ea typeface="Times New Roman"/>
                          <a:cs typeface="Times New Roman"/>
                        </a:rPr>
                        <a:t>ProjectID</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Not Null</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Primary Key</a:t>
                      </a: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ProjectCode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a:latin typeface="+mn-lt"/>
                          <a:ea typeface="Times New Roman"/>
                          <a:cs typeface="Times New Roman"/>
                        </a:rPr>
                        <a:t>ProjectName</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a:latin typeface="+mn-lt"/>
                          <a:ea typeface="Times New Roman"/>
                          <a:cs typeface="Times New Roman"/>
                        </a:rPr>
                        <a:t>ClientID</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a:latin typeface="+mn-lt"/>
                          <a:ea typeface="Times New Roman"/>
                          <a:cs typeface="Times New Roman"/>
                        </a:rPr>
                        <a:t>StartDate</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date</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a:latin typeface="+mn-lt"/>
                          <a:ea typeface="Times New Roman"/>
                          <a:cs typeface="Times New Roman"/>
                        </a:rPr>
                        <a:t>EndDate</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date</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a:latin typeface="+mn-lt"/>
                          <a:ea typeface="Times New Roman"/>
                          <a:cs typeface="Times New Roman"/>
                        </a:rPr>
                        <a:t>AddedDate</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date</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a:latin typeface="+mn-lt"/>
                          <a:ea typeface="Times New Roman"/>
                          <a:cs typeface="Times New Roman"/>
                        </a:rPr>
                        <a:t>Status</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bl>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pPr algn="ctr"/>
            <a:r>
              <a:rPr lang="en-US" b="1" dirty="0" smtClean="0">
                <a:solidFill>
                  <a:schemeClr val="accent6">
                    <a:lumMod val="75000"/>
                  </a:schemeClr>
                </a:solidFill>
              </a:rPr>
              <a:t>TABLE:	</a:t>
            </a:r>
            <a:r>
              <a:rPr lang="en-US" b="1" dirty="0" err="1" smtClean="0">
                <a:solidFill>
                  <a:schemeClr val="accent6">
                    <a:lumMod val="75000"/>
                  </a:schemeClr>
                </a:solidFill>
              </a:rPr>
              <a:t>HRMStblLeave</a:t>
            </a:r>
            <a:endParaRPr lang="en-US" dirty="0">
              <a:solidFill>
                <a:schemeClr val="accent6">
                  <a:lumMod val="75000"/>
                </a:schemeClr>
              </a:solidFill>
            </a:endParaRPr>
          </a:p>
        </p:txBody>
      </p:sp>
      <p:graphicFrame>
        <p:nvGraphicFramePr>
          <p:cNvPr id="4" name="Content Placeholder 3"/>
          <p:cNvGraphicFramePr>
            <a:graphicFrameLocks noGrp="1"/>
          </p:cNvGraphicFramePr>
          <p:nvPr>
            <p:ph idx="1"/>
          </p:nvPr>
        </p:nvGraphicFramePr>
        <p:xfrm>
          <a:off x="685800" y="1905000"/>
          <a:ext cx="7848600" cy="4114800"/>
        </p:xfrm>
        <a:graphic>
          <a:graphicData uri="http://schemas.openxmlformats.org/drawingml/2006/table">
            <a:tbl>
              <a:tblPr firstRow="1" bandRow="1">
                <a:tableStyleId>{5C22544A-7EE6-4342-B048-85BDC9FD1C3A}</a:tableStyleId>
              </a:tblPr>
              <a:tblGrid>
                <a:gridCol w="2057400"/>
                <a:gridCol w="2057400"/>
                <a:gridCol w="1905000"/>
                <a:gridCol w="1828800"/>
              </a:tblGrid>
              <a:tr h="457200">
                <a:tc>
                  <a:txBody>
                    <a:bodyPr/>
                    <a:lstStyle/>
                    <a:p>
                      <a:pPr marL="0" marR="0" algn="ctr">
                        <a:spcBef>
                          <a:spcPts val="0"/>
                        </a:spcBef>
                        <a:spcAft>
                          <a:spcPts val="0"/>
                        </a:spcAft>
                      </a:pPr>
                      <a:r>
                        <a:rPr lang="en-US" sz="1800" b="1" dirty="0">
                          <a:latin typeface="+mn-lt"/>
                          <a:ea typeface="Times New Roman"/>
                          <a:cs typeface="Times New Roman"/>
                        </a:rPr>
                        <a:t>Name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dirty="0">
                          <a:latin typeface="+mn-lt"/>
                          <a:ea typeface="Times New Roman"/>
                          <a:cs typeface="Times New Roman"/>
                        </a:rPr>
                        <a:t>Type &amp; Size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dirty="0">
                          <a:latin typeface="+mn-lt"/>
                          <a:ea typeface="Times New Roman"/>
                          <a:cs typeface="Times New Roman"/>
                        </a:rPr>
                        <a:t>Null</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dirty="0">
                          <a:latin typeface="+mn-lt"/>
                          <a:ea typeface="Times New Roman"/>
                          <a:cs typeface="Times New Roman"/>
                        </a:rPr>
                        <a:t>Key</a:t>
                      </a:r>
                      <a:endParaRPr lang="en-US" sz="1800" dirty="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LeaveID</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number(10)</a:t>
                      </a: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Not Null</a:t>
                      </a: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Primary Key</a:t>
                      </a: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LeaveAppID</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Not Null</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Primary Key</a:t>
                      </a: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StartDate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date</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EndDate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date</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a:latin typeface="+mn-lt"/>
                          <a:ea typeface="Times New Roman"/>
                          <a:cs typeface="Times New Roman"/>
                        </a:rPr>
                        <a:t>Reason</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varchar2(50)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EmpID</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Leavestatus</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varchar2(5)</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a:latin typeface="+mn-lt"/>
                          <a:ea typeface="Times New Roman"/>
                          <a:cs typeface="Times New Roman"/>
                        </a:rPr>
                        <a:t>ApplyDate</a:t>
                      </a: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date</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6F2E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b="1" dirty="0" smtClean="0">
                <a:solidFill>
                  <a:schemeClr val="accent6">
                    <a:lumMod val="75000"/>
                  </a:schemeClr>
                </a:solidFill>
              </a:rPr>
              <a:t>TABLE:	</a:t>
            </a:r>
            <a:r>
              <a:rPr lang="en-US" b="1" dirty="0" err="1" smtClean="0">
                <a:solidFill>
                  <a:schemeClr val="accent6">
                    <a:lumMod val="75000"/>
                  </a:schemeClr>
                </a:solidFill>
              </a:rPr>
              <a:t>HRMStblPostinterview</a:t>
            </a:r>
            <a:endParaRPr lang="en-US" dirty="0">
              <a:solidFill>
                <a:schemeClr val="accent6">
                  <a:lumMod val="75000"/>
                </a:schemeClr>
              </a:solidFill>
            </a:endParaRPr>
          </a:p>
        </p:txBody>
      </p:sp>
      <p:graphicFrame>
        <p:nvGraphicFramePr>
          <p:cNvPr id="4" name="Content Placeholder 3"/>
          <p:cNvGraphicFramePr>
            <a:graphicFrameLocks noGrp="1"/>
          </p:cNvGraphicFramePr>
          <p:nvPr>
            <p:ph idx="1"/>
          </p:nvPr>
        </p:nvGraphicFramePr>
        <p:xfrm>
          <a:off x="685800" y="1828800"/>
          <a:ext cx="7772400" cy="4343400"/>
        </p:xfrm>
        <a:graphic>
          <a:graphicData uri="http://schemas.openxmlformats.org/drawingml/2006/table">
            <a:tbl>
              <a:tblPr firstRow="1" bandRow="1">
                <a:tableStyleId>{5C22544A-7EE6-4342-B048-85BDC9FD1C3A}</a:tableStyleId>
              </a:tblPr>
              <a:tblGrid>
                <a:gridCol w="2514600"/>
                <a:gridCol w="1981200"/>
                <a:gridCol w="1600200"/>
                <a:gridCol w="1676400"/>
              </a:tblGrid>
              <a:tr h="457200">
                <a:tc>
                  <a:txBody>
                    <a:bodyPr/>
                    <a:lstStyle/>
                    <a:p>
                      <a:pPr marL="0" marR="0" algn="ctr">
                        <a:spcBef>
                          <a:spcPts val="0"/>
                        </a:spcBef>
                        <a:spcAft>
                          <a:spcPts val="0"/>
                        </a:spcAft>
                      </a:pPr>
                      <a:r>
                        <a:rPr lang="en-US" sz="1800" b="1" dirty="0">
                          <a:latin typeface="+mn-lt"/>
                          <a:ea typeface="Times New Roman"/>
                          <a:cs typeface="Times New Roman"/>
                        </a:rPr>
                        <a:t>Name</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Type &amp; Size</a:t>
                      </a: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Null</a:t>
                      </a: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b="1">
                          <a:latin typeface="+mn-lt"/>
                          <a:ea typeface="Times New Roman"/>
                          <a:cs typeface="Times New Roman"/>
                        </a:rPr>
                        <a:t>Key</a:t>
                      </a:r>
                      <a:endParaRPr lang="en-US" sz="180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PostinterviewID</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Not Null</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Primary Key</a:t>
                      </a:r>
                    </a:p>
                  </a:txBody>
                  <a:tcPr marL="68580" marR="68580" marT="0" marB="0"/>
                </a:tc>
              </a:tr>
              <a:tr h="381000">
                <a:tc>
                  <a:txBody>
                    <a:bodyPr/>
                    <a:lstStyle/>
                    <a:p>
                      <a:pPr marL="0" marR="0" algn="ctr">
                        <a:spcBef>
                          <a:spcPts val="0"/>
                        </a:spcBef>
                        <a:spcAft>
                          <a:spcPts val="0"/>
                        </a:spcAft>
                      </a:pPr>
                      <a:r>
                        <a:rPr lang="en-US" sz="1800" dirty="0" err="1">
                          <a:latin typeface="+mn-lt"/>
                          <a:ea typeface="Times New Roman"/>
                          <a:cs typeface="Times New Roman"/>
                        </a:rPr>
                        <a:t>CandidateID</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number(10)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interviewLevel</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PostAppFor</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r>
              <a:tr h="457200">
                <a:tc>
                  <a:txBody>
                    <a:bodyPr/>
                    <a:lstStyle/>
                    <a:p>
                      <a:pPr marL="0" marR="0" algn="ctr">
                        <a:spcBef>
                          <a:spcPts val="0"/>
                        </a:spcBef>
                        <a:spcAft>
                          <a:spcPts val="0"/>
                        </a:spcAft>
                      </a:pPr>
                      <a:r>
                        <a:rPr lang="en-US" sz="1800" dirty="0" err="1">
                          <a:latin typeface="+mn-lt"/>
                          <a:ea typeface="Times New Roman"/>
                          <a:cs typeface="Times New Roman"/>
                        </a:rPr>
                        <a:t>OfferedSalary</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370840">
                <a:tc>
                  <a:txBody>
                    <a:bodyPr/>
                    <a:lstStyle/>
                    <a:p>
                      <a:pPr marL="0" marR="0" algn="ctr">
                        <a:spcBef>
                          <a:spcPts val="0"/>
                        </a:spcBef>
                        <a:spcAft>
                          <a:spcPts val="0"/>
                        </a:spcAft>
                      </a:pPr>
                      <a:r>
                        <a:rPr lang="en-US" sz="1800" dirty="0" err="1">
                          <a:latin typeface="+mn-lt"/>
                          <a:ea typeface="Times New Roman"/>
                          <a:cs typeface="Times New Roman"/>
                        </a:rPr>
                        <a:t>SelectionStatus</a:t>
                      </a: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467360">
                <a:tc>
                  <a:txBody>
                    <a:bodyPr/>
                    <a:lstStyle/>
                    <a:p>
                      <a:pPr marL="0" marR="0" algn="ctr">
                        <a:spcBef>
                          <a:spcPts val="0"/>
                        </a:spcBef>
                        <a:spcAft>
                          <a:spcPts val="0"/>
                        </a:spcAft>
                      </a:pPr>
                      <a:r>
                        <a:rPr lang="en-US" sz="1800">
                          <a:latin typeface="+mn-lt"/>
                          <a:ea typeface="Times New Roman"/>
                          <a:cs typeface="Times New Roman"/>
                        </a:rPr>
                        <a:t>interviewerCode</a:t>
                      </a: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370840">
                <a:tc>
                  <a:txBody>
                    <a:bodyPr/>
                    <a:lstStyle/>
                    <a:p>
                      <a:pPr marL="0" marR="0" algn="ctr">
                        <a:spcBef>
                          <a:spcPts val="0"/>
                        </a:spcBef>
                        <a:spcAft>
                          <a:spcPts val="0"/>
                        </a:spcAft>
                      </a:pPr>
                      <a:r>
                        <a:rPr lang="en-US" sz="1800">
                          <a:latin typeface="+mn-lt"/>
                          <a:ea typeface="Times New Roman"/>
                          <a:cs typeface="Times New Roman"/>
                        </a:rPr>
                        <a:t>interviewerName</a:t>
                      </a:r>
                    </a:p>
                  </a:txBody>
                  <a:tcPr marL="68580" marR="68580" marT="0" marB="0"/>
                </a:tc>
                <a:tc>
                  <a:txBody>
                    <a:bodyPr/>
                    <a:lstStyle/>
                    <a:p>
                      <a:pPr marL="0" marR="0" algn="ctr">
                        <a:spcBef>
                          <a:spcPts val="0"/>
                        </a:spcBef>
                        <a:spcAft>
                          <a:spcPts val="0"/>
                        </a:spcAft>
                      </a:pPr>
                      <a:r>
                        <a:rPr lang="en-US" sz="180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r h="467360">
                <a:tc>
                  <a:txBody>
                    <a:bodyPr/>
                    <a:lstStyle/>
                    <a:p>
                      <a:pPr marL="0" marR="0" algn="ctr">
                        <a:spcBef>
                          <a:spcPts val="0"/>
                        </a:spcBef>
                        <a:spcAft>
                          <a:spcPts val="0"/>
                        </a:spcAft>
                      </a:pPr>
                      <a:r>
                        <a:rPr lang="en-US" sz="1800">
                          <a:latin typeface="+mn-lt"/>
                          <a:ea typeface="Times New Roman"/>
                          <a:cs typeface="Times New Roman"/>
                        </a:rPr>
                        <a:t>interviewerDesignation</a:t>
                      </a:r>
                    </a:p>
                  </a:txBody>
                  <a:tcPr marL="68580" marR="68580" marT="0" marB="0"/>
                </a:tc>
                <a:tc>
                  <a:txBody>
                    <a:bodyPr/>
                    <a:lstStyle/>
                    <a:p>
                      <a:pPr marL="0" marR="0" algn="ctr">
                        <a:spcBef>
                          <a:spcPts val="0"/>
                        </a:spcBef>
                        <a:spcAft>
                          <a:spcPts val="0"/>
                        </a:spcAft>
                      </a:pPr>
                      <a:r>
                        <a:rPr lang="en-US" sz="1800" dirty="0">
                          <a:latin typeface="+mn-lt"/>
                          <a:ea typeface="Times New Roman"/>
                          <a:cs typeface="Times New Roman"/>
                        </a:rPr>
                        <a:t>varchar2(30)</a:t>
                      </a: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800" dirty="0">
                        <a:latin typeface="+mn-lt"/>
                        <a:ea typeface="Times New Roman"/>
                        <a:cs typeface="Times New Roman"/>
                      </a:endParaRPr>
                    </a:p>
                  </a:txBody>
                  <a:tcPr marL="68580" marR="68580" marT="0" marB="0"/>
                </a:tc>
              </a:tr>
            </a:tbl>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851648" cy="1524000"/>
          </a:xfrm>
        </p:spPr>
        <p:txBody>
          <a:bodyPr>
            <a:normAutofit fontScale="90000"/>
          </a:bodyPr>
          <a:lstStyle/>
          <a:p>
            <a:pPr algn="ctr"/>
            <a:r>
              <a:rPr lang="en-US" u="sng" dirty="0" smtClean="0">
                <a:solidFill>
                  <a:schemeClr val="accent6">
                    <a:lumMod val="75000"/>
                  </a:schemeClr>
                </a:solidFill>
              </a:rPr>
              <a:t>Normalization:</a:t>
            </a:r>
            <a:r>
              <a:rPr lang="en-US" dirty="0" smtClean="0">
                <a:solidFill>
                  <a:schemeClr val="accent6">
                    <a:lumMod val="75000"/>
                  </a:schemeClr>
                </a:solidFill>
              </a:rPr>
              <a:t/>
            </a:r>
            <a:br>
              <a:rPr lang="en-US" dirty="0" smtClean="0">
                <a:solidFill>
                  <a:schemeClr val="accent6">
                    <a:lumMod val="75000"/>
                  </a:schemeClr>
                </a:solidFill>
              </a:rPr>
            </a:br>
            <a:endParaRPr lang="en-US" dirty="0">
              <a:solidFill>
                <a:schemeClr val="accent6">
                  <a:lumMod val="75000"/>
                </a:schemeClr>
              </a:solidFill>
            </a:endParaRPr>
          </a:p>
        </p:txBody>
      </p:sp>
      <p:sp>
        <p:nvSpPr>
          <p:cNvPr id="3" name="Subtitle 2"/>
          <p:cNvSpPr>
            <a:spLocks noGrp="1"/>
          </p:cNvSpPr>
          <p:nvPr>
            <p:ph type="subTitle" idx="1"/>
          </p:nvPr>
        </p:nvSpPr>
        <p:spPr>
          <a:xfrm>
            <a:off x="457200" y="1676400"/>
            <a:ext cx="8229600" cy="4495800"/>
          </a:xfrm>
        </p:spPr>
        <p:txBody>
          <a:bodyPr>
            <a:normAutofit fontScale="25000" lnSpcReduction="20000"/>
          </a:bodyPr>
          <a:lstStyle/>
          <a:p>
            <a:endParaRPr lang="en-US" dirty="0" smtClean="0"/>
          </a:p>
          <a:p>
            <a:pPr algn="l"/>
            <a:endParaRPr lang="en-US" dirty="0" smtClean="0"/>
          </a:p>
          <a:p>
            <a:pPr algn="l"/>
            <a:r>
              <a:rPr lang="en-US" sz="6200" dirty="0" smtClean="0">
                <a:solidFill>
                  <a:srgbClr val="00FFFF"/>
                </a:solidFill>
              </a:rPr>
              <a:t>	</a:t>
            </a:r>
            <a:r>
              <a:rPr lang="en-US" sz="7200" dirty="0" smtClean="0">
                <a:solidFill>
                  <a:schemeClr val="accent4"/>
                </a:solidFill>
              </a:rPr>
              <a:t>Normalization is the process of refining the data model built by the ER diagram. The normalization technique, logically groups the data over the number of tables, with minimum redundancy of data. The entities or tables resulting from normalization contain data items, with relationships being represented by replication of key data items.</a:t>
            </a:r>
          </a:p>
          <a:p>
            <a:pPr algn="l"/>
            <a:r>
              <a:rPr lang="en-US" sz="6200" dirty="0" smtClean="0">
                <a:solidFill>
                  <a:schemeClr val="accent4"/>
                </a:solidFill>
              </a:rPr>
              <a:t>	</a:t>
            </a:r>
          </a:p>
          <a:p>
            <a:pPr algn="l"/>
            <a:r>
              <a:rPr lang="en-US" sz="6200" dirty="0" smtClean="0">
                <a:solidFill>
                  <a:schemeClr val="accent4"/>
                </a:solidFill>
              </a:rPr>
              <a:t>	</a:t>
            </a:r>
            <a:r>
              <a:rPr lang="en-US" sz="7200" dirty="0" smtClean="0">
                <a:solidFill>
                  <a:schemeClr val="accent4"/>
                </a:solidFill>
              </a:rPr>
              <a:t>The goal of relational database design is to generate a set of relation schemes that allow us to store information with minimum redundancy of data and allow us to retrieve information easily and efficiently. The approach followed is to design schemas that are in an appropriate form one of the so-called normal form.</a:t>
            </a:r>
          </a:p>
          <a:p>
            <a:pPr algn="l"/>
            <a:r>
              <a:rPr lang="en-US" sz="7200" dirty="0" smtClean="0">
                <a:solidFill>
                  <a:schemeClr val="accent4"/>
                </a:solidFill>
              </a:rPr>
              <a:t>	</a:t>
            </a:r>
          </a:p>
          <a:p>
            <a:pPr algn="l"/>
            <a:r>
              <a:rPr lang="en-US" sz="6200" dirty="0" smtClean="0">
                <a:solidFill>
                  <a:schemeClr val="accent4"/>
                </a:solidFill>
              </a:rPr>
              <a:t>	</a:t>
            </a:r>
            <a:r>
              <a:rPr lang="en-US" sz="7200" dirty="0" smtClean="0">
                <a:solidFill>
                  <a:schemeClr val="accent4"/>
                </a:solidFill>
              </a:rPr>
              <a:t>The first step towards normalization is to convert the ER model number(10)o tables or relations. The next step is to examine the database for redundancy and if necessary, change them to non-redundant forms. This non-redundant model is then converted number(10)o a database definition, which achieves the objective of the database design phase . We defined database from the above ER model by normalizing it to 3</a:t>
            </a:r>
            <a:r>
              <a:rPr lang="en-US" sz="7200" baseline="30000" dirty="0" smtClean="0">
                <a:solidFill>
                  <a:schemeClr val="accent4"/>
                </a:solidFill>
              </a:rPr>
              <a:t>rd</a:t>
            </a:r>
            <a:r>
              <a:rPr lang="en-US" sz="7200" dirty="0" smtClean="0">
                <a:solidFill>
                  <a:schemeClr val="accent4"/>
                </a:solidFill>
              </a:rPr>
              <a:t> normal form. We will show the definitions of those database tables later at the time of physical database design phase.</a:t>
            </a:r>
          </a:p>
          <a:p>
            <a:endParaRPr lang="en-US" sz="7200" dirty="0">
              <a:solidFill>
                <a:schemeClr val="accent4"/>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ox(in)">
                                      <p:cBhvr>
                                        <p:cTn id="21" dur="500"/>
                                        <p:tgtEl>
                                          <p:spTgt spid="3">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ox(in)">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CCFF9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33400"/>
            <a:ext cx="7851648" cy="914400"/>
          </a:xfrm>
        </p:spPr>
        <p:txBody>
          <a:bodyPr/>
          <a:lstStyle/>
          <a:p>
            <a:pPr algn="ctr"/>
            <a:r>
              <a:rPr lang="en-US" dirty="0" smtClean="0">
                <a:solidFill>
                  <a:schemeClr val="accent6">
                    <a:lumMod val="75000"/>
                  </a:schemeClr>
                </a:solidFill>
              </a:rPr>
              <a:t>Data Flow Diagrams</a:t>
            </a:r>
            <a:endParaRPr lang="en-US" dirty="0">
              <a:solidFill>
                <a:schemeClr val="accent6">
                  <a:lumMod val="75000"/>
                </a:schemeClr>
              </a:solidFill>
            </a:endParaRPr>
          </a:p>
        </p:txBody>
      </p:sp>
      <p:sp>
        <p:nvSpPr>
          <p:cNvPr id="3" name="Subtitle 2"/>
          <p:cNvSpPr>
            <a:spLocks noGrp="1"/>
          </p:cNvSpPr>
          <p:nvPr>
            <p:ph type="subTitle" idx="1"/>
          </p:nvPr>
        </p:nvSpPr>
        <p:spPr>
          <a:xfrm>
            <a:off x="533400" y="1524000"/>
            <a:ext cx="7854696" cy="5105400"/>
          </a:xfrm>
        </p:spPr>
        <p:txBody>
          <a:bodyPr/>
          <a:lstStyle/>
          <a:p>
            <a:endParaRPr lang="en-US" dirty="0" smtClean="0">
              <a:solidFill>
                <a:srgbClr val="00FFFF"/>
              </a:solidFill>
            </a:endParaRPr>
          </a:p>
          <a:p>
            <a:r>
              <a:rPr lang="en-US" dirty="0" smtClean="0">
                <a:solidFill>
                  <a:schemeClr val="accent4">
                    <a:lumMod val="75000"/>
                  </a:schemeClr>
                </a:solidFill>
              </a:rPr>
              <a:t>A graphic tool used to describe and analyze the moment of data through a system – manual or automated – including the processes, stores of data, and delays in the system. Data flow diagrams are the central tools and the basis from which other components are developed. The transformation of data from input to output, through processes, may be described logically and independently of the physical components associated with the system.</a:t>
            </a:r>
          </a:p>
          <a:p>
            <a:endParaRPr lang="en-US" dirty="0">
              <a:solidFill>
                <a:schemeClr val="accent4">
                  <a:lumMod val="75000"/>
                </a:schemeClr>
              </a:solidFill>
            </a:endParaRPr>
          </a:p>
        </p:txBody>
      </p:sp>
    </p:spTree>
  </p:cSld>
  <p:clrMapOvr>
    <a:masterClrMapping/>
  </p:clrMapOvr>
  <p:transition advTm="8000">
    <p:wipe/>
    <p:sndAc>
      <p:stSnd>
        <p:snd r:embed="rId2" name="chimes.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smtClean="0">
                <a:solidFill>
                  <a:schemeClr val="accent6">
                    <a:lumMod val="75000"/>
                  </a:schemeClr>
                </a:solidFill>
              </a:rPr>
              <a:t>Context Level DFD:</a:t>
            </a:r>
            <a:r>
              <a:rPr lang="en-US" dirty="0" smtClean="0">
                <a:solidFill>
                  <a:schemeClr val="accent6">
                    <a:lumMod val="75000"/>
                  </a:schemeClr>
                </a:solidFill>
              </a:rPr>
              <a:t/>
            </a:r>
            <a:br>
              <a:rPr lang="en-US" dirty="0" smtClean="0">
                <a:solidFill>
                  <a:schemeClr val="accent6">
                    <a:lumMod val="75000"/>
                  </a:schemeClr>
                </a:solidFill>
              </a:rPr>
            </a:br>
            <a:endParaRPr lang="en-US" dirty="0">
              <a:solidFill>
                <a:schemeClr val="accent6">
                  <a:lumMod val="75000"/>
                </a:schemeClr>
              </a:solidFill>
            </a:endParaRPr>
          </a:p>
        </p:txBody>
      </p:sp>
      <p:sp>
        <p:nvSpPr>
          <p:cNvPr id="3" name="Oval 2"/>
          <p:cNvSpPr/>
          <p:nvPr/>
        </p:nvSpPr>
        <p:spPr>
          <a:xfrm>
            <a:off x="3733800" y="3352800"/>
            <a:ext cx="16002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0.0</a:t>
            </a:r>
          </a:p>
          <a:p>
            <a:pPr algn="ctr"/>
            <a:r>
              <a:rPr lang="en-US" dirty="0" smtClean="0">
                <a:solidFill>
                  <a:srgbClr val="7030A0"/>
                </a:solidFill>
              </a:rPr>
              <a:t>HRMS</a:t>
            </a:r>
            <a:endParaRPr lang="en-US" dirty="0">
              <a:solidFill>
                <a:srgbClr val="7030A0"/>
              </a:solidFill>
            </a:endParaRPr>
          </a:p>
        </p:txBody>
      </p:sp>
      <p:sp>
        <p:nvSpPr>
          <p:cNvPr id="4" name="Rectangle 3"/>
          <p:cNvSpPr/>
          <p:nvPr/>
        </p:nvSpPr>
        <p:spPr>
          <a:xfrm>
            <a:off x="533400" y="3429000"/>
            <a:ext cx="1676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ADMINISTRATOR</a:t>
            </a:r>
            <a:endParaRPr lang="en-US" dirty="0">
              <a:solidFill>
                <a:srgbClr val="7030A0"/>
              </a:solidFill>
            </a:endParaRPr>
          </a:p>
        </p:txBody>
      </p:sp>
      <p:sp>
        <p:nvSpPr>
          <p:cNvPr id="5" name="Rectangle 4"/>
          <p:cNvSpPr/>
          <p:nvPr/>
        </p:nvSpPr>
        <p:spPr>
          <a:xfrm>
            <a:off x="6477000" y="3429000"/>
            <a:ext cx="1752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EMPLOYEE</a:t>
            </a:r>
            <a:endParaRPr lang="en-US" dirty="0">
              <a:solidFill>
                <a:srgbClr val="7030A0"/>
              </a:solidFill>
            </a:endParaRPr>
          </a:p>
        </p:txBody>
      </p:sp>
      <p:cxnSp>
        <p:nvCxnSpPr>
          <p:cNvPr id="7" name="Straight Arrow Connector 6"/>
          <p:cNvCxnSpPr>
            <a:stCxn id="3" idx="7"/>
          </p:cNvCxnSpPr>
          <p:nvPr/>
        </p:nvCxnSpPr>
        <p:spPr>
          <a:xfrm rot="16200000" flipH="1">
            <a:off x="5773667" y="2879655"/>
            <a:ext cx="29322" cy="1377344"/>
          </a:xfrm>
          <a:prstGeom prst="straightConnector1">
            <a:avLst/>
          </a:prstGeom>
          <a:ln w="2222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25" name="Rectangle 1"/>
          <p:cNvSpPr>
            <a:spLocks noChangeArrowheads="1"/>
          </p:cNvSpPr>
          <p:nvPr/>
        </p:nvSpPr>
        <p:spPr bwMode="auto">
          <a:xfrm>
            <a:off x="2438400" y="3200400"/>
            <a:ext cx="1219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4">
                    <a:lumMod val="50000"/>
                  </a:schemeClr>
                </a:solidFill>
                <a:effectLst/>
                <a:latin typeface="Times New Roman" pitchFamily="18" charset="0"/>
                <a:ea typeface="Times New Roman" pitchFamily="18" charset="0"/>
                <a:cs typeface="Times New Roman" pitchFamily="18" charset="0"/>
              </a:rPr>
              <a:t>Report Data</a:t>
            </a:r>
            <a:endParaRPr kumimoji="0" lang="en-US" sz="1600" b="0" i="0" u="none" strike="noStrike" cap="none" normalizeH="0" baseline="0" dirty="0" smtClean="0">
              <a:ln>
                <a:noFill/>
              </a:ln>
              <a:solidFill>
                <a:schemeClr val="accent4">
                  <a:lumMod val="50000"/>
                </a:schemeClr>
              </a:solidFill>
              <a:effectLst/>
              <a:latin typeface="Arial" pitchFamily="34" charset="0"/>
            </a:endParaRPr>
          </a:p>
        </p:txBody>
      </p:sp>
      <p:cxnSp>
        <p:nvCxnSpPr>
          <p:cNvPr id="15" name="Straight Arrow Connector 14"/>
          <p:cNvCxnSpPr>
            <a:stCxn id="5" idx="1"/>
            <a:endCxn id="3" idx="6"/>
          </p:cNvCxnSpPr>
          <p:nvPr/>
        </p:nvCxnSpPr>
        <p:spPr>
          <a:xfrm rot="10800000">
            <a:off x="5334000" y="4038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1"/>
            <a:endCxn id="3" idx="6"/>
          </p:cNvCxnSpPr>
          <p:nvPr/>
        </p:nvCxnSpPr>
        <p:spPr>
          <a:xfrm rot="10800000">
            <a:off x="5334000" y="4038600"/>
            <a:ext cx="1143000" cy="1588"/>
          </a:xfrm>
          <a:prstGeom prst="straightConnector1">
            <a:avLst/>
          </a:prstGeom>
          <a:ln w="2222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26" name="Rectangle 2"/>
          <p:cNvSpPr>
            <a:spLocks noChangeArrowheads="1"/>
          </p:cNvSpPr>
          <p:nvPr/>
        </p:nvSpPr>
        <p:spPr bwMode="auto">
          <a:xfrm>
            <a:off x="5257800" y="4114800"/>
            <a:ext cx="14478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4">
                    <a:lumMod val="50000"/>
                  </a:schemeClr>
                </a:solidFill>
                <a:effectLst/>
                <a:latin typeface="Times New Roman" pitchFamily="18" charset="0"/>
                <a:ea typeface="Times New Roman" pitchFamily="18" charset="0"/>
                <a:cs typeface="Times New Roman" pitchFamily="18" charset="0"/>
              </a:rPr>
              <a:t>Request Data</a:t>
            </a:r>
            <a:endParaRPr kumimoji="0" lang="en-US" sz="1600" b="0" i="0" u="none" strike="noStrike" cap="none" normalizeH="0" baseline="0" dirty="0" smtClean="0">
              <a:ln>
                <a:noFill/>
              </a:ln>
              <a:solidFill>
                <a:schemeClr val="accent4">
                  <a:lumMod val="50000"/>
                </a:schemeClr>
              </a:solidFill>
              <a:effectLst/>
              <a:latin typeface="Arial" pitchFamily="34" charset="0"/>
            </a:endParaRPr>
          </a:p>
        </p:txBody>
      </p:sp>
      <p:cxnSp>
        <p:nvCxnSpPr>
          <p:cNvPr id="22" name="Straight Arrow Connector 21"/>
          <p:cNvCxnSpPr>
            <a:stCxn id="4" idx="3"/>
            <a:endCxn id="3" idx="2"/>
          </p:cNvCxnSpPr>
          <p:nvPr/>
        </p:nvCxnSpPr>
        <p:spPr>
          <a:xfrm flipV="1">
            <a:off x="2209800" y="4038600"/>
            <a:ext cx="1524000" cy="38100"/>
          </a:xfrm>
          <a:prstGeom prst="straightConnector1">
            <a:avLst/>
          </a:prstGeom>
          <a:ln w="2222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 idx="1"/>
          </p:cNvCxnSpPr>
          <p:nvPr/>
        </p:nvCxnSpPr>
        <p:spPr>
          <a:xfrm rot="16200000" flipH="1" flipV="1">
            <a:off x="3075105" y="2688361"/>
            <a:ext cx="27734" cy="1758344"/>
          </a:xfrm>
          <a:prstGeom prst="straightConnector1">
            <a:avLst/>
          </a:prstGeom>
          <a:ln w="2222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286000" y="4114800"/>
            <a:ext cx="1285929" cy="338554"/>
          </a:xfrm>
          <a:prstGeom prst="rect">
            <a:avLst/>
          </a:prstGeom>
        </p:spPr>
        <p:txBody>
          <a:bodyPr wrap="none">
            <a:spAutoFit/>
          </a:bodyPr>
          <a:lstStyle/>
          <a:p>
            <a:pPr lvl="0" fontAlgn="base">
              <a:spcBef>
                <a:spcPct val="0"/>
              </a:spcBef>
              <a:spcAft>
                <a:spcPct val="0"/>
              </a:spcAft>
            </a:pPr>
            <a:r>
              <a:rPr lang="en-US" sz="1600" dirty="0" smtClean="0">
                <a:solidFill>
                  <a:schemeClr val="accent4">
                    <a:lumMod val="50000"/>
                  </a:schemeClr>
                </a:solidFill>
                <a:latin typeface="Times New Roman" pitchFamily="18" charset="0"/>
                <a:ea typeface="Times New Roman" pitchFamily="18" charset="0"/>
                <a:cs typeface="Times New Roman" pitchFamily="18" charset="0"/>
              </a:rPr>
              <a:t>Request Data</a:t>
            </a:r>
            <a:endParaRPr lang="en-US" sz="1600" dirty="0" smtClean="0">
              <a:solidFill>
                <a:schemeClr val="accent4">
                  <a:lumMod val="50000"/>
                </a:schemeClr>
              </a:solidFill>
              <a:latin typeface="Arial" pitchFamily="34" charset="0"/>
            </a:endParaRPr>
          </a:p>
        </p:txBody>
      </p:sp>
      <p:sp>
        <p:nvSpPr>
          <p:cNvPr id="36" name="Rectangle 35"/>
          <p:cNvSpPr/>
          <p:nvPr/>
        </p:nvSpPr>
        <p:spPr>
          <a:xfrm>
            <a:off x="5257800" y="3200400"/>
            <a:ext cx="1183337" cy="338554"/>
          </a:xfrm>
          <a:prstGeom prst="rect">
            <a:avLst/>
          </a:prstGeom>
        </p:spPr>
        <p:txBody>
          <a:bodyPr wrap="none">
            <a:spAutoFit/>
          </a:bodyPr>
          <a:lstStyle/>
          <a:p>
            <a:pPr lvl="0" fontAlgn="base">
              <a:spcBef>
                <a:spcPct val="0"/>
              </a:spcBef>
              <a:spcAft>
                <a:spcPct val="0"/>
              </a:spcAft>
            </a:pPr>
            <a:r>
              <a:rPr lang="en-US" sz="1600" dirty="0" smtClean="0">
                <a:solidFill>
                  <a:schemeClr val="accent4">
                    <a:lumMod val="50000"/>
                  </a:schemeClr>
                </a:solidFill>
                <a:latin typeface="Times New Roman" pitchFamily="18" charset="0"/>
                <a:ea typeface="Times New Roman" pitchFamily="18" charset="0"/>
                <a:cs typeface="Times New Roman" pitchFamily="18" charset="0"/>
              </a:rPr>
              <a:t>Report Data</a:t>
            </a:r>
            <a:endParaRPr lang="en-US" sz="1600" dirty="0" smtClean="0">
              <a:solidFill>
                <a:schemeClr val="accent4">
                  <a:lumMod val="50000"/>
                </a:schemeClr>
              </a:solidFill>
              <a:latin typeface="Arial" pitchFamily="34" charset="0"/>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ox(in)">
                                      <p:cBhvr>
                                        <p:cTn id="16" dur="500"/>
                                        <p:tgtEl>
                                          <p:spTgt spid="4"/>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ox(in)">
                                      <p:cBhvr>
                                        <p:cTn id="19" dur="500"/>
                                        <p:tgtEl>
                                          <p:spTgt spid="5"/>
                                        </p:tgtEl>
                                      </p:cBhvr>
                                    </p:animEffect>
                                  </p:childTnLst>
                                </p:cTn>
                              </p:par>
                              <p:par>
                                <p:cTn id="20" presetID="4"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25"/>
                                        </p:tgtEl>
                                        <p:attrNameLst>
                                          <p:attrName>style.visibility</p:attrName>
                                        </p:attrNameLst>
                                      </p:cBhvr>
                                      <p:to>
                                        <p:strVal val="visible"/>
                                      </p:to>
                                    </p:set>
                                    <p:animEffect transition="in" filter="box(in)">
                                      <p:cBhvr>
                                        <p:cTn id="25" dur="500"/>
                                        <p:tgtEl>
                                          <p:spTgt spid="1025"/>
                                        </p:tgtEl>
                                      </p:cBhvr>
                                    </p:animEffect>
                                  </p:childTnLst>
                                </p:cTn>
                              </p:par>
                              <p:par>
                                <p:cTn id="26" presetID="4" presetClass="entr" presetSubtype="16"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ox(in)">
                                      <p:cBhvr>
                                        <p:cTn id="28" dur="500"/>
                                        <p:tgtEl>
                                          <p:spTgt spid="15"/>
                                        </p:tgtEl>
                                      </p:cBhvr>
                                    </p:animEffect>
                                  </p:childTnLst>
                                </p:cTn>
                              </p:par>
                              <p:par>
                                <p:cTn id="29" presetID="4" presetClass="entr" presetSubtype="16"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ox(in)">
                                      <p:cBhvr>
                                        <p:cTn id="31" dur="500"/>
                                        <p:tgtEl>
                                          <p:spTgt spid="1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box(in)">
                                      <p:cBhvr>
                                        <p:cTn id="34" dur="500"/>
                                        <p:tgtEl>
                                          <p:spTgt spid="1026"/>
                                        </p:tgtEl>
                                      </p:cBhvr>
                                    </p:animEffect>
                                  </p:childTnLst>
                                </p:cTn>
                              </p:par>
                              <p:par>
                                <p:cTn id="35" presetID="4" presetClass="entr" presetSubtype="16"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ox(in)">
                                      <p:cBhvr>
                                        <p:cTn id="37" dur="500"/>
                                        <p:tgtEl>
                                          <p:spTgt spid="22"/>
                                        </p:tgtEl>
                                      </p:cBhvr>
                                    </p:animEffect>
                                  </p:childTnLst>
                                </p:cTn>
                              </p:par>
                              <p:par>
                                <p:cTn id="38" presetID="4" presetClass="entr" presetSubtype="16"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ox(in)">
                                      <p:cBhvr>
                                        <p:cTn id="40" dur="500"/>
                                        <p:tgtEl>
                                          <p:spTgt spid="25"/>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ox(in)">
                                      <p:cBhvr>
                                        <p:cTn id="43" dur="500"/>
                                        <p:tgtEl>
                                          <p:spTgt spid="35"/>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box(in)">
                                      <p:cBhvr>
                                        <p:cTn id="4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1025" grpId="0"/>
      <p:bldP spid="1026" grpId="0"/>
      <p:bldP spid="35" grpId="0"/>
      <p:bldP spid="36"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851648" cy="1219200"/>
          </a:xfrm>
        </p:spPr>
        <p:txBody>
          <a:bodyPr>
            <a:normAutofit/>
          </a:bodyPr>
          <a:lstStyle/>
          <a:p>
            <a:pPr algn="ctr"/>
            <a:r>
              <a:rPr lang="en-US" u="sng" dirty="0" smtClean="0">
                <a:solidFill>
                  <a:schemeClr val="accent6">
                    <a:lumMod val="75000"/>
                  </a:schemeClr>
                </a:solidFill>
              </a:rPr>
              <a:t>Level 0 DFD</a:t>
            </a:r>
            <a:endParaRPr lang="en-US" u="sng" dirty="0">
              <a:solidFill>
                <a:schemeClr val="accent6">
                  <a:lumMod val="75000"/>
                </a:schemeClr>
              </a:solidFill>
            </a:endParaRPr>
          </a:p>
        </p:txBody>
      </p:sp>
      <p:cxnSp>
        <p:nvCxnSpPr>
          <p:cNvPr id="15" name="Straight Arrow Connector 14"/>
          <p:cNvCxnSpPr/>
          <p:nvPr/>
        </p:nvCxnSpPr>
        <p:spPr>
          <a:xfrm rot="10800000">
            <a:off x="5334000" y="4038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905000" y="2971800"/>
            <a:ext cx="16764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0.1</a:t>
            </a:r>
          </a:p>
          <a:p>
            <a:pPr algn="ctr"/>
            <a:r>
              <a:rPr lang="en-US" dirty="0" smtClean="0">
                <a:solidFill>
                  <a:srgbClr val="7030A0"/>
                </a:solidFill>
              </a:rPr>
              <a:t>ADMIN</a:t>
            </a:r>
          </a:p>
          <a:p>
            <a:pPr algn="ctr"/>
            <a:r>
              <a:rPr lang="en-US" dirty="0" smtClean="0">
                <a:solidFill>
                  <a:srgbClr val="7030A0"/>
                </a:solidFill>
              </a:rPr>
              <a:t>PROCESS</a:t>
            </a:r>
            <a:endParaRPr lang="en-US" dirty="0">
              <a:solidFill>
                <a:srgbClr val="7030A0"/>
              </a:solidFill>
            </a:endParaRPr>
          </a:p>
        </p:txBody>
      </p:sp>
      <p:sp>
        <p:nvSpPr>
          <p:cNvPr id="18" name="Oval 17"/>
          <p:cNvSpPr/>
          <p:nvPr/>
        </p:nvSpPr>
        <p:spPr>
          <a:xfrm>
            <a:off x="4953000" y="2971800"/>
            <a:ext cx="19812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0.2</a:t>
            </a:r>
          </a:p>
          <a:p>
            <a:pPr algn="ctr"/>
            <a:r>
              <a:rPr lang="en-US" dirty="0" smtClean="0">
                <a:solidFill>
                  <a:srgbClr val="7030A0"/>
                </a:solidFill>
              </a:rPr>
              <a:t>EMPLOYEE</a:t>
            </a:r>
          </a:p>
          <a:p>
            <a:pPr algn="ctr"/>
            <a:r>
              <a:rPr lang="en-US" dirty="0" smtClean="0">
                <a:solidFill>
                  <a:srgbClr val="7030A0"/>
                </a:solidFill>
              </a:rPr>
              <a:t>PROCESS</a:t>
            </a:r>
            <a:endParaRPr lang="en-US" dirty="0">
              <a:solidFill>
                <a:srgbClr val="7030A0"/>
              </a:solidFill>
            </a:endParaRPr>
          </a:p>
        </p:txBody>
      </p:sp>
      <p:cxnSp>
        <p:nvCxnSpPr>
          <p:cNvPr id="20" name="Straight Connector 19"/>
          <p:cNvCxnSpPr/>
          <p:nvPr/>
        </p:nvCxnSpPr>
        <p:spPr>
          <a:xfrm>
            <a:off x="2057400" y="2057400"/>
            <a:ext cx="4724400" cy="1588"/>
          </a:xfrm>
          <a:prstGeom prst="line">
            <a:avLst/>
          </a:prstGeom>
          <a:ln w="222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2590800"/>
            <a:ext cx="4724400" cy="1588"/>
          </a:xfrm>
          <a:prstGeom prst="line">
            <a:avLst/>
          </a:prstGeom>
          <a:ln w="22225">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524000" y="55626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ADMINISTRATOR</a:t>
            </a:r>
            <a:endParaRPr lang="en-US" dirty="0">
              <a:solidFill>
                <a:srgbClr val="7030A0"/>
              </a:solidFill>
            </a:endParaRPr>
          </a:p>
        </p:txBody>
      </p:sp>
      <p:sp>
        <p:nvSpPr>
          <p:cNvPr id="26" name="Rectangle 25"/>
          <p:cNvSpPr/>
          <p:nvPr/>
        </p:nvSpPr>
        <p:spPr>
          <a:xfrm>
            <a:off x="5029200" y="56388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EMPLOYEE</a:t>
            </a:r>
            <a:endParaRPr lang="en-US" dirty="0">
              <a:solidFill>
                <a:srgbClr val="7030A0"/>
              </a:solidFill>
            </a:endParaRPr>
          </a:p>
        </p:txBody>
      </p:sp>
      <p:cxnSp>
        <p:nvCxnSpPr>
          <p:cNvPr id="28" name="Straight Arrow Connector 27"/>
          <p:cNvCxnSpPr>
            <a:endCxn id="16" idx="0"/>
          </p:cNvCxnSpPr>
          <p:nvPr/>
        </p:nvCxnSpPr>
        <p:spPr>
          <a:xfrm rot="5400000">
            <a:off x="2552700" y="2781300"/>
            <a:ext cx="381000" cy="1588"/>
          </a:xfrm>
          <a:prstGeom prst="straightConnector1">
            <a:avLst/>
          </a:prstGeom>
          <a:ln w="2222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5753100" y="2781300"/>
            <a:ext cx="381000" cy="1588"/>
          </a:xfrm>
          <a:prstGeom prst="straightConnector1">
            <a:avLst/>
          </a:prstGeom>
          <a:ln w="2222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6" idx="4"/>
          </p:cNvCxnSpPr>
          <p:nvPr/>
        </p:nvCxnSpPr>
        <p:spPr>
          <a:xfrm rot="5400000">
            <a:off x="2209800" y="5029200"/>
            <a:ext cx="1066800" cy="1588"/>
          </a:xfrm>
          <a:prstGeom prst="straightConnector1">
            <a:avLst/>
          </a:prstGeom>
          <a:ln w="2222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 idx="4"/>
            <a:endCxn id="26" idx="0"/>
          </p:cNvCxnSpPr>
          <p:nvPr/>
        </p:nvCxnSpPr>
        <p:spPr>
          <a:xfrm rot="5400000">
            <a:off x="5372100" y="5067300"/>
            <a:ext cx="1143000" cy="1588"/>
          </a:xfrm>
          <a:prstGeom prst="straightConnector1">
            <a:avLst/>
          </a:prstGeom>
          <a:ln w="2222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505200" y="2133600"/>
            <a:ext cx="1905000" cy="369332"/>
          </a:xfrm>
          <a:prstGeom prst="rect">
            <a:avLst/>
          </a:prstGeom>
        </p:spPr>
        <p:txBody>
          <a:bodyPr wrap="square">
            <a:spAutoFit/>
          </a:bodyPr>
          <a:lstStyle/>
          <a:p>
            <a:r>
              <a:rPr lang="en-US" dirty="0" smtClean="0"/>
              <a:t>     </a:t>
            </a:r>
            <a:r>
              <a:rPr lang="en-US" dirty="0" smtClean="0">
                <a:solidFill>
                  <a:schemeClr val="accent4">
                    <a:lumMod val="75000"/>
                  </a:schemeClr>
                </a:solidFill>
              </a:rPr>
              <a:t>Data Store</a:t>
            </a:r>
            <a:endParaRPr lang="en-US" dirty="0">
              <a:solidFill>
                <a:schemeClr val="accent4">
                  <a:lumMod val="75000"/>
                </a:schemeClr>
              </a:solidFill>
            </a:endParaRPr>
          </a:p>
        </p:txBody>
      </p:sp>
      <p:sp>
        <p:nvSpPr>
          <p:cNvPr id="58" name="Rectangle 57"/>
          <p:cNvSpPr/>
          <p:nvPr/>
        </p:nvSpPr>
        <p:spPr>
          <a:xfrm>
            <a:off x="1219200" y="4800600"/>
            <a:ext cx="1422184" cy="338554"/>
          </a:xfrm>
          <a:prstGeom prst="rect">
            <a:avLst/>
          </a:prstGeom>
        </p:spPr>
        <p:txBody>
          <a:bodyPr wrap="square">
            <a:spAutoFit/>
          </a:bodyPr>
          <a:lstStyle/>
          <a:p>
            <a:pPr lvl="0" fontAlgn="base">
              <a:spcBef>
                <a:spcPct val="0"/>
              </a:spcBef>
              <a:spcAft>
                <a:spcPct val="0"/>
              </a:spcAft>
            </a:pPr>
            <a:r>
              <a:rPr lang="en-US" sz="1600" dirty="0" smtClean="0">
                <a:solidFill>
                  <a:schemeClr val="accent4">
                    <a:lumMod val="50000"/>
                  </a:schemeClr>
                </a:solidFill>
                <a:latin typeface="Times New Roman" pitchFamily="18" charset="0"/>
                <a:ea typeface="Times New Roman" pitchFamily="18" charset="0"/>
                <a:cs typeface="Times New Roman" pitchFamily="18" charset="0"/>
              </a:rPr>
              <a:t>  Request Data</a:t>
            </a:r>
            <a:endParaRPr lang="en-US" sz="1600" dirty="0" smtClean="0">
              <a:solidFill>
                <a:schemeClr val="accent4">
                  <a:lumMod val="50000"/>
                </a:schemeClr>
              </a:solidFill>
              <a:latin typeface="Arial" pitchFamily="34" charset="0"/>
            </a:endParaRPr>
          </a:p>
        </p:txBody>
      </p:sp>
      <p:sp>
        <p:nvSpPr>
          <p:cNvPr id="59" name="Rectangle 58"/>
          <p:cNvSpPr/>
          <p:nvPr/>
        </p:nvSpPr>
        <p:spPr>
          <a:xfrm>
            <a:off x="6019800" y="4876800"/>
            <a:ext cx="1285929" cy="338554"/>
          </a:xfrm>
          <a:prstGeom prst="rect">
            <a:avLst/>
          </a:prstGeom>
        </p:spPr>
        <p:txBody>
          <a:bodyPr wrap="none">
            <a:spAutoFit/>
          </a:bodyPr>
          <a:lstStyle/>
          <a:p>
            <a:pPr lvl="0" fontAlgn="base">
              <a:spcBef>
                <a:spcPct val="0"/>
              </a:spcBef>
              <a:spcAft>
                <a:spcPct val="0"/>
              </a:spcAft>
            </a:pPr>
            <a:r>
              <a:rPr lang="en-US" sz="1600" dirty="0" smtClean="0">
                <a:solidFill>
                  <a:schemeClr val="accent4">
                    <a:lumMod val="50000"/>
                  </a:schemeClr>
                </a:solidFill>
                <a:latin typeface="Times New Roman" pitchFamily="18" charset="0"/>
                <a:ea typeface="Times New Roman" pitchFamily="18" charset="0"/>
                <a:cs typeface="Times New Roman" pitchFamily="18" charset="0"/>
              </a:rPr>
              <a:t>Request Data</a:t>
            </a:r>
            <a:endParaRPr lang="en-US" sz="1600" dirty="0" smtClean="0">
              <a:solidFill>
                <a:schemeClr val="accent4">
                  <a:lumMod val="50000"/>
                </a:schemeClr>
              </a:solidFill>
              <a:latin typeface="Arial" pitchFamily="34" charset="0"/>
            </a:endParaRPr>
          </a:p>
        </p:txBody>
      </p:sp>
      <p:sp>
        <p:nvSpPr>
          <p:cNvPr id="33793" name="Rectangle 1"/>
          <p:cNvSpPr>
            <a:spLocks noChangeArrowheads="1"/>
          </p:cNvSpPr>
          <p:nvPr/>
        </p:nvSpPr>
        <p:spPr bwMode="auto">
          <a:xfrm>
            <a:off x="2819400" y="4800600"/>
            <a:ext cx="13716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4">
                    <a:lumMod val="50000"/>
                  </a:schemeClr>
                </a:solidFill>
                <a:effectLst/>
                <a:latin typeface="Times New Roman" pitchFamily="18" charset="0"/>
                <a:ea typeface="Times New Roman" pitchFamily="18" charset="0"/>
                <a:cs typeface="Times New Roman" pitchFamily="18" charset="0"/>
              </a:rPr>
              <a:t>Receive Data</a:t>
            </a:r>
            <a:endParaRPr kumimoji="0" lang="en-US" sz="1600" b="0" i="0" u="none" strike="noStrike" cap="none" normalizeH="0" baseline="0" dirty="0" smtClean="0">
              <a:ln>
                <a:noFill/>
              </a:ln>
              <a:solidFill>
                <a:schemeClr val="accent4">
                  <a:lumMod val="50000"/>
                </a:schemeClr>
              </a:solidFill>
              <a:effectLst/>
              <a:latin typeface="Arial" pitchFamily="34" charset="0"/>
            </a:endParaRPr>
          </a:p>
        </p:txBody>
      </p:sp>
      <p:sp>
        <p:nvSpPr>
          <p:cNvPr id="33794" name="Rectangle 2"/>
          <p:cNvSpPr>
            <a:spLocks noChangeArrowheads="1"/>
          </p:cNvSpPr>
          <p:nvPr/>
        </p:nvSpPr>
        <p:spPr bwMode="auto">
          <a:xfrm>
            <a:off x="4495800" y="4876800"/>
            <a:ext cx="13716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4">
                    <a:lumMod val="50000"/>
                  </a:schemeClr>
                </a:solidFill>
                <a:effectLst/>
                <a:latin typeface="Times New Roman" pitchFamily="18" charset="0"/>
                <a:ea typeface="Times New Roman" pitchFamily="18" charset="0"/>
                <a:cs typeface="Times New Roman" pitchFamily="18" charset="0"/>
              </a:rPr>
              <a:t>Receive Data</a:t>
            </a:r>
            <a:endParaRPr kumimoji="0" lang="en-US" sz="1600" b="0" i="0" u="none" strike="noStrike" cap="none" normalizeH="0" baseline="0" dirty="0" smtClean="0">
              <a:ln>
                <a:noFill/>
              </a:ln>
              <a:solidFill>
                <a:schemeClr val="accent4">
                  <a:lumMod val="50000"/>
                </a:schemeClr>
              </a:solidFill>
              <a:effectLst/>
              <a:latin typeface="Arial"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0"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heckerboard(across)">
                                      <p:cBhvr>
                                        <p:cTn id="13" dur="500"/>
                                        <p:tgtEl>
                                          <p:spTgt spid="1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checkerboard(across)">
                                      <p:cBhvr>
                                        <p:cTn id="16" dur="500"/>
                                        <p:tgtEl>
                                          <p:spTgt spid="16"/>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checkerboard(across)">
                                      <p:cBhvr>
                                        <p:cTn id="19" dur="500"/>
                                        <p:tgtEl>
                                          <p:spTgt spid="18"/>
                                        </p:tgtEl>
                                      </p:cBhvr>
                                    </p:animEffect>
                                  </p:childTnLst>
                                </p:cTn>
                              </p:par>
                              <p:par>
                                <p:cTn id="20" presetID="5" presetClass="entr" presetSubtype="1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heckerboard(across)">
                                      <p:cBhvr>
                                        <p:cTn id="22" dur="500"/>
                                        <p:tgtEl>
                                          <p:spTgt spid="20"/>
                                        </p:tgtEl>
                                      </p:cBhvr>
                                    </p:animEffect>
                                  </p:childTnLst>
                                </p:cTn>
                              </p:par>
                              <p:par>
                                <p:cTn id="23" presetID="5" presetClass="entr" presetSubtype="1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checkerboard(across)">
                                      <p:cBhvr>
                                        <p:cTn id="25" dur="500"/>
                                        <p:tgtEl>
                                          <p:spTgt spid="23"/>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checkerboard(across)">
                                      <p:cBhvr>
                                        <p:cTn id="28" dur="500"/>
                                        <p:tgtEl>
                                          <p:spTgt spid="24"/>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checkerboard(across)">
                                      <p:cBhvr>
                                        <p:cTn id="31" dur="500"/>
                                        <p:tgtEl>
                                          <p:spTgt spid="26"/>
                                        </p:tgtEl>
                                      </p:cBhvr>
                                    </p:animEffect>
                                  </p:childTnLst>
                                </p:cTn>
                              </p:par>
                              <p:par>
                                <p:cTn id="32" presetID="5" presetClass="entr" presetSubtype="1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checkerboard(across)">
                                      <p:cBhvr>
                                        <p:cTn id="34" dur="500"/>
                                        <p:tgtEl>
                                          <p:spTgt spid="28"/>
                                        </p:tgtEl>
                                      </p:cBhvr>
                                    </p:animEffect>
                                  </p:childTnLst>
                                </p:cTn>
                              </p:par>
                              <p:par>
                                <p:cTn id="35" presetID="5" presetClass="entr" presetSubtype="1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checkerboard(across)">
                                      <p:cBhvr>
                                        <p:cTn id="37" dur="500"/>
                                        <p:tgtEl>
                                          <p:spTgt spid="30"/>
                                        </p:tgtEl>
                                      </p:cBhvr>
                                    </p:animEffect>
                                  </p:childTnLst>
                                </p:cTn>
                              </p:par>
                              <p:par>
                                <p:cTn id="38" presetID="5" presetClass="entr" presetSubtype="1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checkerboard(across)">
                                      <p:cBhvr>
                                        <p:cTn id="40" dur="500"/>
                                        <p:tgtEl>
                                          <p:spTgt spid="33"/>
                                        </p:tgtEl>
                                      </p:cBhvr>
                                    </p:animEffect>
                                  </p:childTnLst>
                                </p:cTn>
                              </p:par>
                              <p:par>
                                <p:cTn id="41" presetID="5" presetClass="entr" presetSubtype="1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checkerboard(across)">
                                      <p:cBhvr>
                                        <p:cTn id="43" dur="500"/>
                                        <p:tgtEl>
                                          <p:spTgt spid="39"/>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checkerboard(across)">
                                      <p:cBhvr>
                                        <p:cTn id="46" dur="500"/>
                                        <p:tgtEl>
                                          <p:spTgt spid="47"/>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checkerboard(across)">
                                      <p:cBhvr>
                                        <p:cTn id="49" dur="500"/>
                                        <p:tgtEl>
                                          <p:spTgt spid="58"/>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checkerboard(across)">
                                      <p:cBhvr>
                                        <p:cTn id="52" dur="500"/>
                                        <p:tgtEl>
                                          <p:spTgt spid="59"/>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33793"/>
                                        </p:tgtEl>
                                        <p:attrNameLst>
                                          <p:attrName>style.visibility</p:attrName>
                                        </p:attrNameLst>
                                      </p:cBhvr>
                                      <p:to>
                                        <p:strVal val="visible"/>
                                      </p:to>
                                    </p:set>
                                    <p:animEffect transition="in" filter="checkerboard(across)">
                                      <p:cBhvr>
                                        <p:cTn id="55" dur="500"/>
                                        <p:tgtEl>
                                          <p:spTgt spid="33793"/>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3794"/>
                                        </p:tgtEl>
                                        <p:attrNameLst>
                                          <p:attrName>style.visibility</p:attrName>
                                        </p:attrNameLst>
                                      </p:cBhvr>
                                      <p:to>
                                        <p:strVal val="visible"/>
                                      </p:to>
                                    </p:set>
                                    <p:animEffect transition="in" filter="checkerboard(across)">
                                      <p:cBhvr>
                                        <p:cTn id="58"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P spid="18" grpId="0" animBg="1"/>
      <p:bldP spid="24" grpId="0" animBg="1"/>
      <p:bldP spid="26" grpId="0" animBg="1"/>
      <p:bldP spid="47" grpId="0"/>
      <p:bldP spid="58" grpId="0"/>
      <p:bldP spid="59" grpId="0"/>
      <p:bldP spid="33793" grpId="0"/>
      <p:bldP spid="33794"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6FFFF"/>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2514600"/>
            <a:ext cx="7851648" cy="18288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dirty="0" smtClean="0">
                <a:ln w="11430"/>
                <a:solidFill>
                  <a:schemeClr val="accent6">
                    <a:lumMod val="75000"/>
                  </a:schemeClr>
                </a:solidFill>
                <a:effectLst>
                  <a:outerShdw blurRad="50800" dist="39000" dir="5460000" algn="tl">
                    <a:srgbClr val="000000">
                      <a:alpha val="38000"/>
                    </a:srgbClr>
                  </a:outerShdw>
                </a:effectLst>
              </a:rPr>
              <a:t>LEVEL 1 DFD FOR</a:t>
            </a:r>
            <a:br>
              <a:rPr lang="en-US" dirty="0" smtClean="0">
                <a:ln w="11430"/>
                <a:solidFill>
                  <a:schemeClr val="accent6">
                    <a:lumMod val="75000"/>
                  </a:schemeClr>
                </a:solidFill>
                <a:effectLst>
                  <a:outerShdw blurRad="50800" dist="39000" dir="5460000" algn="tl">
                    <a:srgbClr val="000000">
                      <a:alpha val="38000"/>
                    </a:srgbClr>
                  </a:outerShdw>
                </a:effectLst>
              </a:rPr>
            </a:br>
            <a:r>
              <a:rPr lang="en-US" dirty="0" smtClean="0">
                <a:ln w="11430"/>
                <a:solidFill>
                  <a:schemeClr val="accent6">
                    <a:lumMod val="75000"/>
                  </a:schemeClr>
                </a:solidFill>
                <a:effectLst>
                  <a:outerShdw blurRad="50800" dist="39000" dir="5460000" algn="tl">
                    <a:srgbClr val="000000">
                      <a:alpha val="38000"/>
                    </a:srgbClr>
                  </a:outerShdw>
                </a:effectLst>
              </a:rPr>
              <a:t> ADMIN PROCESS</a:t>
            </a:r>
            <a:endParaRPr lang="en-US" dirty="0">
              <a:ln w="11430"/>
              <a:solidFill>
                <a:schemeClr val="accent6">
                  <a:lumMod val="75000"/>
                </a:schemeClr>
              </a:solidFill>
              <a:effectLst>
                <a:outerShdw blurRad="50800" dist="39000" dir="5460000" algn="tl">
                  <a:srgbClr val="000000">
                    <a:alpha val="38000"/>
                  </a:srgbClr>
                </a:outerShdw>
              </a:effectLst>
            </a:endParaRPr>
          </a:p>
        </p:txBody>
      </p:sp>
      <p:sp>
        <p:nvSpPr>
          <p:cNvPr id="5" name="Subtitle 4"/>
          <p:cNvSpPr>
            <a:spLocks noGrp="1"/>
          </p:cNvSpPr>
          <p:nvPr>
            <p:ph type="subTitle" idx="1"/>
          </p:nvPr>
        </p:nvSpPr>
        <p:spPr/>
        <p:txBody>
          <a:bodyPr/>
          <a:lstStyle/>
          <a:p>
            <a:endParaRPr lang="en-US"/>
          </a:p>
        </p:txBody>
      </p:sp>
    </p:spTree>
  </p:cSld>
  <p:clrMapOvr>
    <a:masterClrMapping/>
  </p:clrMapOvr>
  <p:transition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3"/>
          <a:srcRect/>
          <a:stretch>
            <a:fillRect/>
          </a:stretch>
        </p:blipFill>
        <p:spPr bwMode="auto">
          <a:xfrm>
            <a:off x="304800" y="55563"/>
            <a:ext cx="8312150" cy="6497637"/>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C19B">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LEVEL 1 DFD FOR</a:t>
            </a:r>
            <a:br>
              <a:rPr lang="en-US"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EMPLOYEE PROCESS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ransition advTm="2000">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i="1" dirty="0" smtClean="0">
                <a:solidFill>
                  <a:schemeClr val="accent6">
                    <a:lumMod val="75000"/>
                  </a:schemeClr>
                </a:solidFill>
              </a:rPr>
              <a:t>Characteristics Of</a:t>
            </a:r>
            <a:br>
              <a:rPr lang="en-US" i="1" dirty="0" smtClean="0">
                <a:solidFill>
                  <a:schemeClr val="accent6">
                    <a:lumMod val="75000"/>
                  </a:schemeClr>
                </a:solidFill>
              </a:rPr>
            </a:br>
            <a:r>
              <a:rPr lang="en-US" i="1" dirty="0" smtClean="0">
                <a:solidFill>
                  <a:schemeClr val="accent6">
                    <a:lumMod val="75000"/>
                  </a:schemeClr>
                </a:solidFill>
              </a:rPr>
              <a:t> Back-End</a:t>
            </a:r>
            <a:endParaRPr lang="en-US" dirty="0">
              <a:solidFill>
                <a:schemeClr val="accent6">
                  <a:lumMod val="75000"/>
                </a:schemeClr>
              </a:solidFill>
            </a:endParaRPr>
          </a:p>
        </p:txBody>
      </p:sp>
      <p:sp>
        <p:nvSpPr>
          <p:cNvPr id="3" name="Subtitle 2"/>
          <p:cNvSpPr>
            <a:spLocks noGrp="1"/>
          </p:cNvSpPr>
          <p:nvPr>
            <p:ph type="subTitle" idx="1"/>
          </p:nvPr>
        </p:nvSpPr>
        <p:spPr>
          <a:xfrm>
            <a:off x="533400" y="3810000"/>
            <a:ext cx="7854696" cy="1752600"/>
          </a:xfrm>
        </p:spPr>
        <p:txBody>
          <a:bodyPr>
            <a:noAutofit/>
          </a:bodyPr>
          <a:lstStyle/>
          <a:p>
            <a:pPr lvl="0" algn="ctr"/>
            <a:r>
              <a:rPr lang="en-US" sz="2400" dirty="0" smtClean="0">
                <a:solidFill>
                  <a:schemeClr val="accent4">
                    <a:lumMod val="75000"/>
                  </a:schemeClr>
                </a:solidFill>
              </a:rPr>
              <a:t>Queries against the shared resources         	</a:t>
            </a:r>
          </a:p>
          <a:p>
            <a:pPr lvl="0" algn="ctr"/>
            <a:r>
              <a:rPr lang="en-US" sz="2400" dirty="0" smtClean="0">
                <a:solidFill>
                  <a:schemeClr val="accent4">
                    <a:lumMod val="75000"/>
                  </a:schemeClr>
                </a:solidFill>
              </a:rPr>
              <a:t>Management (Application and data)</a:t>
            </a:r>
          </a:p>
          <a:p>
            <a:pPr lvl="0" algn="ctr"/>
            <a:r>
              <a:rPr lang="en-US" sz="2400" dirty="0" smtClean="0">
                <a:solidFill>
                  <a:schemeClr val="accent4">
                    <a:lumMod val="75000"/>
                  </a:schemeClr>
                </a:solidFill>
              </a:rPr>
              <a:t>Transaction and processing			</a:t>
            </a:r>
          </a:p>
          <a:p>
            <a:pPr lvl="0" algn="ctr"/>
            <a:r>
              <a:rPr lang="en-US" sz="2400" dirty="0" smtClean="0">
                <a:solidFill>
                  <a:schemeClr val="accent4">
                    <a:lumMod val="75000"/>
                  </a:schemeClr>
                </a:solidFill>
              </a:rPr>
              <a:t>Centralized application logic </a:t>
            </a:r>
          </a:p>
          <a:p>
            <a:pPr algn="ctr"/>
            <a:r>
              <a:rPr lang="en-US" sz="2400" dirty="0" smtClean="0">
                <a:solidFill>
                  <a:schemeClr val="accent4">
                    <a:lumMod val="75000"/>
                  </a:schemeClr>
                </a:solidFill>
              </a:rPr>
              <a:t>Communication and computation</a:t>
            </a:r>
            <a:endParaRPr lang="en-US" sz="2400" dirty="0">
              <a:solidFill>
                <a:schemeClr val="accent4">
                  <a:lumMod val="75000"/>
                </a:schemeClr>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heckerboard(across)">
                                      <p:cBhvr>
                                        <p:cTn id="18" dur="500"/>
                                        <p:tgtEl>
                                          <p:spTgt spid="3">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heckerboard(across)">
                                      <p:cBhvr>
                                        <p:cTn id="21" dur="500"/>
                                        <p:tgtEl>
                                          <p:spTgt spid="3">
                                            <p:txEl>
                                              <p:pRg st="3" end="3"/>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heckerboard(across)">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2362200" y="781050"/>
            <a:ext cx="4467225" cy="6076950"/>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851648" cy="1066800"/>
          </a:xfrm>
        </p:spPr>
        <p:txBody>
          <a:bodyPr/>
          <a:lstStyle/>
          <a:p>
            <a:r>
              <a:rPr lang="en-US" dirty="0" smtClean="0">
                <a:solidFill>
                  <a:schemeClr val="accent6"/>
                </a:solidFill>
              </a:rPr>
              <a:t>MODULES</a:t>
            </a:r>
            <a:endParaRPr lang="en-US" dirty="0">
              <a:solidFill>
                <a:schemeClr val="accent6"/>
              </a:solidFill>
            </a:endParaRPr>
          </a:p>
        </p:txBody>
      </p:sp>
      <p:sp>
        <p:nvSpPr>
          <p:cNvPr id="3" name="Subtitle 2"/>
          <p:cNvSpPr>
            <a:spLocks noGrp="1"/>
          </p:cNvSpPr>
          <p:nvPr>
            <p:ph type="subTitle" idx="1"/>
          </p:nvPr>
        </p:nvSpPr>
        <p:spPr>
          <a:xfrm>
            <a:off x="533400" y="1905000"/>
            <a:ext cx="8077200" cy="4648200"/>
          </a:xfrm>
        </p:spPr>
        <p:txBody>
          <a:bodyPr>
            <a:normAutofit/>
          </a:bodyPr>
          <a:lstStyle/>
          <a:p>
            <a:pPr algn="l"/>
            <a:r>
              <a:rPr lang="en-US" sz="1800" dirty="0" smtClean="0"/>
              <a:t>	</a:t>
            </a:r>
            <a:r>
              <a:rPr lang="en-US" sz="2400" dirty="0" smtClean="0">
                <a:solidFill>
                  <a:schemeClr val="accent4">
                    <a:lumMod val="75000"/>
                  </a:schemeClr>
                </a:solidFill>
              </a:rPr>
              <a:t>Well-structured designs improve the maintainability of a system. A structured system is one that is developed from the top down and modular, that is, broken down number of manageable components. In this project we modularized the system so that they have minimal effect on each other.</a:t>
            </a:r>
          </a:p>
          <a:p>
            <a:pPr algn="l"/>
            <a:endParaRPr lang="en-US" sz="1800" dirty="0" smtClean="0"/>
          </a:p>
          <a:p>
            <a:pPr marL="0" marR="45720" lvl="1" algn="l">
              <a:buClr>
                <a:schemeClr val="accent3"/>
              </a:buClr>
              <a:buSzPct val="95000"/>
            </a:pPr>
            <a:r>
              <a:rPr lang="en-US" b="1" i="1" dirty="0" smtClean="0">
                <a:solidFill>
                  <a:schemeClr val="accent4">
                    <a:lumMod val="50000"/>
                  </a:schemeClr>
                </a:solidFill>
              </a:rPr>
              <a:t>Administrative Module</a:t>
            </a:r>
            <a:r>
              <a:rPr lang="en-US" b="1" dirty="0" smtClean="0">
                <a:solidFill>
                  <a:schemeClr val="accent4">
                    <a:lumMod val="50000"/>
                  </a:schemeClr>
                </a:solidFill>
              </a:rPr>
              <a:t> </a:t>
            </a:r>
            <a:r>
              <a:rPr lang="en-US" dirty="0" smtClean="0">
                <a:solidFill>
                  <a:schemeClr val="accent4">
                    <a:lumMod val="75000"/>
                  </a:schemeClr>
                </a:solidFill>
              </a:rPr>
              <a:t>deals with department ,employee, client and almost all the purposes related of that company such as leave management ,payroll management and even to manage the project. It is the main part of this software.</a:t>
            </a:r>
          </a:p>
          <a:p>
            <a:pPr algn="l"/>
            <a:endParaRPr lang="en-US" sz="1800" dirty="0">
              <a:solidFill>
                <a:srgbClr val="00FFFF"/>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heckerboard(across)">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heckerboard(across)">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 name="Rectangle 1"/>
          <p:cNvSpPr/>
          <p:nvPr/>
        </p:nvSpPr>
        <p:spPr>
          <a:xfrm>
            <a:off x="457200" y="838200"/>
            <a:ext cx="8153400" cy="1477328"/>
          </a:xfrm>
          <a:prstGeom prst="rect">
            <a:avLst/>
          </a:prstGeom>
        </p:spPr>
        <p:txBody>
          <a:bodyPr wrap="square">
            <a:spAutoFit/>
          </a:bodyPr>
          <a:lstStyle/>
          <a:p>
            <a:r>
              <a:rPr lang="en-US" sz="2400" b="1" i="1" dirty="0" smtClean="0">
                <a:solidFill>
                  <a:schemeClr val="accent4">
                    <a:lumMod val="50000"/>
                  </a:schemeClr>
                </a:solidFill>
              </a:rPr>
              <a:t>Profile Management</a:t>
            </a:r>
            <a:r>
              <a:rPr lang="en-US" sz="2400" i="1" dirty="0" smtClean="0">
                <a:solidFill>
                  <a:schemeClr val="accent4">
                    <a:lumMod val="50000"/>
                  </a:schemeClr>
                </a:solidFill>
              </a:rPr>
              <a:t> </a:t>
            </a:r>
            <a:r>
              <a:rPr lang="en-US" sz="2400" dirty="0" smtClean="0">
                <a:solidFill>
                  <a:schemeClr val="accent4">
                    <a:lumMod val="75000"/>
                  </a:schemeClr>
                </a:solidFill>
              </a:rPr>
              <a:t>deals with creation of profiles for new employees along with updating existing profiles. An employee can be searched on the basis of their id and names. </a:t>
            </a:r>
            <a:r>
              <a:rPr lang="en-US" dirty="0" smtClean="0">
                <a:solidFill>
                  <a:schemeClr val="accent4">
                    <a:lumMod val="75000"/>
                  </a:schemeClr>
                </a:solidFill>
              </a:rPr>
              <a:t/>
            </a:r>
            <a:br>
              <a:rPr lang="en-US" dirty="0" smtClean="0">
                <a:solidFill>
                  <a:schemeClr val="accent4">
                    <a:lumMod val="75000"/>
                  </a:schemeClr>
                </a:solidFill>
              </a:rPr>
            </a:br>
            <a:endParaRPr lang="en-US" dirty="0">
              <a:solidFill>
                <a:schemeClr val="accent4">
                  <a:lumMod val="75000"/>
                </a:schemeClr>
              </a:solidFill>
            </a:endParaRPr>
          </a:p>
        </p:txBody>
      </p:sp>
      <p:sp>
        <p:nvSpPr>
          <p:cNvPr id="3" name="Rectangle 2"/>
          <p:cNvSpPr/>
          <p:nvPr/>
        </p:nvSpPr>
        <p:spPr>
          <a:xfrm>
            <a:off x="533400" y="2286000"/>
            <a:ext cx="8077200" cy="1569660"/>
          </a:xfrm>
          <a:prstGeom prst="rect">
            <a:avLst/>
          </a:prstGeom>
        </p:spPr>
        <p:txBody>
          <a:bodyPr wrap="square">
            <a:spAutoFit/>
          </a:bodyPr>
          <a:lstStyle/>
          <a:p>
            <a:pPr marL="0" marR="45720" lvl="1">
              <a:buClr>
                <a:schemeClr val="accent3"/>
              </a:buClr>
              <a:buSzPct val="95000"/>
            </a:pPr>
            <a:r>
              <a:rPr lang="en-US" sz="2400" b="1" i="1" dirty="0" smtClean="0">
                <a:solidFill>
                  <a:schemeClr val="accent4">
                    <a:lumMod val="50000"/>
                  </a:schemeClr>
                </a:solidFill>
              </a:rPr>
              <a:t>Employee Recruitment</a:t>
            </a:r>
            <a:r>
              <a:rPr lang="en-US" sz="2400" i="1" dirty="0" smtClean="0">
                <a:solidFill>
                  <a:schemeClr val="accent4">
                    <a:lumMod val="50000"/>
                  </a:schemeClr>
                </a:solidFill>
              </a:rPr>
              <a:t> </a:t>
            </a:r>
            <a:r>
              <a:rPr lang="en-US" sz="2400" dirty="0" smtClean="0">
                <a:solidFill>
                  <a:schemeClr val="accent4">
                    <a:lumMod val="75000"/>
                  </a:schemeClr>
                </a:solidFill>
              </a:rPr>
              <a:t>deals with registration of new applicants, short listing of applicants for technical rounds then to HR rounds and at last it produces the final list of selected candidates.</a:t>
            </a:r>
            <a:r>
              <a:rPr lang="en-US" sz="2400" b="1" dirty="0" smtClean="0">
                <a:solidFill>
                  <a:schemeClr val="accent4">
                    <a:lumMod val="75000"/>
                  </a:schemeClr>
                </a:solidFill>
              </a:rPr>
              <a:t> </a:t>
            </a:r>
            <a:endParaRPr lang="en-US" sz="2400" dirty="0" smtClean="0">
              <a:solidFill>
                <a:schemeClr val="accent4">
                  <a:lumMod val="75000"/>
                </a:schemeClr>
              </a:solidFill>
            </a:endParaRPr>
          </a:p>
        </p:txBody>
      </p:sp>
      <p:sp>
        <p:nvSpPr>
          <p:cNvPr id="4" name="Rectangle 3"/>
          <p:cNvSpPr/>
          <p:nvPr/>
        </p:nvSpPr>
        <p:spPr>
          <a:xfrm>
            <a:off x="0" y="4038600"/>
            <a:ext cx="8610600" cy="2677656"/>
          </a:xfrm>
          <a:prstGeom prst="rect">
            <a:avLst/>
          </a:prstGeom>
        </p:spPr>
        <p:txBody>
          <a:bodyPr wrap="square">
            <a:spAutoFit/>
          </a:bodyPr>
          <a:lstStyle/>
          <a:p>
            <a:pPr lvl="1"/>
            <a:r>
              <a:rPr lang="en-US" sz="2400" b="1" i="1" dirty="0" smtClean="0">
                <a:solidFill>
                  <a:schemeClr val="accent4">
                    <a:lumMod val="50000"/>
                  </a:schemeClr>
                </a:solidFill>
              </a:rPr>
              <a:t>Leave Management</a:t>
            </a:r>
            <a:r>
              <a:rPr lang="en-US" sz="2400" i="1" dirty="0" smtClean="0">
                <a:solidFill>
                  <a:schemeClr val="accent4">
                    <a:lumMod val="50000"/>
                  </a:schemeClr>
                </a:solidFill>
              </a:rPr>
              <a:t> </a:t>
            </a:r>
            <a:r>
              <a:rPr lang="en-US" sz="2400" dirty="0" smtClean="0">
                <a:solidFill>
                  <a:schemeClr val="accent4">
                    <a:lumMod val="75000"/>
                  </a:schemeClr>
                </a:solidFill>
              </a:rPr>
              <a:t>deals with allocation of leaves to employees, considering various factors Leave apply and Leave approval.</a:t>
            </a:r>
            <a:r>
              <a:rPr lang="en-US" sz="2400" b="1" dirty="0" smtClean="0">
                <a:solidFill>
                  <a:schemeClr val="accent4">
                    <a:lumMod val="75000"/>
                  </a:schemeClr>
                </a:solidFill>
              </a:rPr>
              <a:t> </a:t>
            </a:r>
            <a:endParaRPr lang="en-US" sz="2400" dirty="0" smtClean="0">
              <a:solidFill>
                <a:schemeClr val="accent4">
                  <a:lumMod val="75000"/>
                </a:schemeClr>
              </a:solidFill>
            </a:endParaRPr>
          </a:p>
          <a:p>
            <a:pPr lvl="1"/>
            <a:endParaRPr lang="en-US" sz="2400" b="1" i="1" dirty="0" smtClean="0">
              <a:solidFill>
                <a:schemeClr val="accent4">
                  <a:lumMod val="50000"/>
                </a:schemeClr>
              </a:solidFill>
            </a:endParaRPr>
          </a:p>
          <a:p>
            <a:pPr lvl="1"/>
            <a:r>
              <a:rPr lang="en-US" sz="2400" b="1" i="1" dirty="0" smtClean="0">
                <a:solidFill>
                  <a:schemeClr val="accent4">
                    <a:lumMod val="50000"/>
                  </a:schemeClr>
                </a:solidFill>
              </a:rPr>
              <a:t>Time Management</a:t>
            </a:r>
            <a:r>
              <a:rPr lang="en-US" sz="2400" i="1" dirty="0" smtClean="0">
                <a:solidFill>
                  <a:schemeClr val="accent4">
                    <a:lumMod val="50000"/>
                  </a:schemeClr>
                </a:solidFill>
              </a:rPr>
              <a:t> </a:t>
            </a:r>
            <a:r>
              <a:rPr lang="en-US" sz="2400" dirty="0" smtClean="0">
                <a:solidFill>
                  <a:schemeClr val="accent4">
                    <a:lumMod val="75000"/>
                  </a:schemeClr>
                </a:solidFill>
              </a:rPr>
              <a:t>deals with daily attendance of employees in the organization with enter and update attendance .</a:t>
            </a:r>
            <a:endParaRPr lang="en-US" sz="2400" dirty="0">
              <a:solidFill>
                <a:schemeClr val="accent4">
                  <a:lumMod val="75000"/>
                </a:schemeClr>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checkerboard(across)">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checkerboard(across)">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85800" y="876300"/>
            <a:ext cx="7895844" cy="5981700"/>
          </a:xfrm>
          <a:prstGeom prst="rect">
            <a:avLst/>
          </a:prstGeom>
          <a:noFill/>
          <a:ln w="9525">
            <a:noFill/>
            <a:miter lim="800000"/>
            <a:headEnd/>
            <a:tailEnd/>
          </a:ln>
          <a:effectLst/>
        </p:spPr>
      </p:pic>
    </p:spTree>
  </p:cSld>
  <p:clrMapOvr>
    <a:masterClrMapping/>
  </p:clrMapOvr>
  <p:transition>
    <p:wipe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47800" y="1295400"/>
            <a:ext cx="6157912" cy="4870978"/>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38200" y="762000"/>
            <a:ext cx="7010400" cy="5522866"/>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228600" y="1524000"/>
            <a:ext cx="8686800" cy="38164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smtClean="0">
                <a:ln>
                  <a:noFill/>
                </a:ln>
                <a:solidFill>
                  <a:schemeClr val="accent6">
                    <a:lumMod val="50000"/>
                  </a:schemeClr>
                </a:solidFill>
                <a:effectLst>
                  <a:outerShdw blurRad="38100" dist="38100" dir="2700000" algn="tl">
                    <a:srgbClr val="000000">
                      <a:alpha val="43137"/>
                    </a:srgbClr>
                  </a:outerShdw>
                </a:effectLst>
                <a:latin typeface="Arial" pitchFamily="34" charset="0"/>
                <a:ea typeface="Times New Roman" pitchFamily="18" charset="0"/>
              </a:rPr>
              <a:t>Use–Case Diagram</a:t>
            </a:r>
            <a:endParaRPr kumimoji="0" lang="en-US" sz="4800" b="0" i="0" u="none" strike="noStrike" cap="none" normalizeH="0" baseline="0" dirty="0" smtClean="0">
              <a:ln>
                <a:noFill/>
              </a:ln>
              <a:solidFill>
                <a:schemeClr val="accent6">
                  <a:lumMod val="50000"/>
                </a:schemeClr>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smtClean="0">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accent4"/>
                </a:solidFill>
                <a:effectLst/>
                <a:latin typeface="Arial" pitchFamily="34" charset="0"/>
                <a:ea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chemeClr val="accent4"/>
                </a:solidFill>
                <a:latin typeface="Arial" pitchFamily="34" charset="0"/>
                <a:ea typeface="Times New Roman" pitchFamily="18" charset="0"/>
              </a:rPr>
              <a:t>	</a:t>
            </a:r>
            <a:r>
              <a:rPr kumimoji="0" lang="en-US" sz="3200" b="0" i="0" u="none" strike="noStrike" cap="none" normalizeH="0" baseline="0" dirty="0" smtClean="0">
                <a:ln>
                  <a:noFill/>
                </a:ln>
                <a:solidFill>
                  <a:schemeClr val="accent4"/>
                </a:solidFill>
                <a:effectLst/>
                <a:latin typeface="Arial" pitchFamily="34" charset="0"/>
                <a:ea typeface="Times New Roman" pitchFamily="18" charset="0"/>
              </a:rPr>
              <a:t>Use – case diagram shows us the way how we’ll interact with the software as a normal user. The diagram for this software is given below.</a:t>
            </a:r>
            <a:endParaRPr kumimoji="0" lang="en-US" sz="3200" b="0" i="0" u="none" strike="noStrike" cap="none" normalizeH="0" baseline="0" dirty="0" smtClean="0">
              <a:ln>
                <a:noFill/>
              </a:ln>
              <a:solidFill>
                <a:schemeClr val="accent4"/>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ransition advTm="8000">
    <p:wipe dir="d"/>
    <p:sndAc>
      <p:stSnd>
        <p:snd r:embed="rId2" name="chimes.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nodeType="clickEffect">
                                  <p:stCondLst>
                                    <p:cond delay="0"/>
                                  </p:stCondLst>
                                  <p:iterate type="lt">
                                    <p:tmPct val="10000"/>
                                  </p:iterate>
                                  <p:childTnLst>
                                    <p:set>
                                      <p:cBhvr override="childStyle">
                                        <p:cTn id="6" dur="500" autoRev="1" fill="hold"/>
                                        <p:tgtEl>
                                          <p:spTgt spid="3073">
                                            <p:txEl>
                                              <p:pRg st="0" end="0"/>
                                            </p:txEl>
                                          </p:spTgt>
                                        </p:tgtEl>
                                        <p:attrNameLst>
                                          <p:attrName>style.color</p:attrName>
                                        </p:attrNameLst>
                                      </p:cBhvr>
                                      <p:to>
                                        <p:clrVal>
                                          <a:schemeClr val="accent2"/>
                                        </p:clrVal>
                                      </p:to>
                                    </p:set>
                                    <p:set>
                                      <p:cBhvr>
                                        <p:cTn id="7" dur="500" autoRev="1" fill="hold"/>
                                        <p:tgtEl>
                                          <p:spTgt spid="3073">
                                            <p:txEl>
                                              <p:pRg st="0" end="0"/>
                                            </p:txEl>
                                          </p:spTgt>
                                        </p:tgtEl>
                                        <p:attrNameLst>
                                          <p:attrName>fillcolor</p:attrName>
                                        </p:attrNameLst>
                                      </p:cBhvr>
                                      <p:to>
                                        <p:clrVal>
                                          <a:schemeClr val="accent2"/>
                                        </p:clrVal>
                                      </p:to>
                                    </p:set>
                                    <p:set>
                                      <p:cBhvr>
                                        <p:cTn id="8" dur="500" autoRev="1" fill="hold"/>
                                        <p:tgtEl>
                                          <p:spTgt spid="3073">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3073">
                                            <p:txEl>
                                              <p:pRg st="4" end="4"/>
                                            </p:txEl>
                                          </p:spTgt>
                                        </p:tgtEl>
                                        <p:attrNameLst>
                                          <p:attrName>style.visibility</p:attrName>
                                        </p:attrNameLst>
                                      </p:cBhvr>
                                      <p:to>
                                        <p:strVal val="visible"/>
                                      </p:to>
                                    </p:set>
                                    <p:animEffect transition="in" filter="diamond(in)">
                                      <p:cBhvr>
                                        <p:cTn id="13" dur="2000"/>
                                        <p:tgtEl>
                                          <p:spTgt spid="30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descr="UseCaseF"/>
          <p:cNvPicPr>
            <a:picLocks noChangeAspect="1" noChangeArrowheads="1"/>
          </p:cNvPicPr>
          <p:nvPr/>
        </p:nvPicPr>
        <p:blipFill>
          <a:blip r:embed="rId3"/>
          <a:srcRect/>
          <a:stretch>
            <a:fillRect/>
          </a:stretch>
        </p:blipFill>
        <p:spPr bwMode="auto">
          <a:xfrm>
            <a:off x="838200" y="838200"/>
            <a:ext cx="7467600" cy="5562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219200" y="0"/>
            <a:ext cx="7024687" cy="6732951"/>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UseCaseFF"/>
          <p:cNvPicPr>
            <a:picLocks noChangeAspect="1" noChangeArrowheads="1"/>
          </p:cNvPicPr>
          <p:nvPr/>
        </p:nvPicPr>
        <p:blipFill>
          <a:blip r:embed="rId3"/>
          <a:srcRect/>
          <a:stretch>
            <a:fillRect/>
          </a:stretch>
        </p:blipFill>
        <p:spPr bwMode="auto">
          <a:xfrm>
            <a:off x="457200" y="1295400"/>
            <a:ext cx="8382000" cy="5562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851648" cy="1828800"/>
          </a:xfrm>
        </p:spPr>
        <p:txBody>
          <a:bodyPr/>
          <a:lstStyle/>
          <a:p>
            <a:pPr algn="ctr"/>
            <a:r>
              <a:rPr lang="en-US" i="1" dirty="0" smtClean="0">
                <a:solidFill>
                  <a:schemeClr val="accent6">
                    <a:lumMod val="75000"/>
                  </a:schemeClr>
                </a:solidFill>
              </a:rPr>
              <a:t>Characteristics Of </a:t>
            </a:r>
            <a:br>
              <a:rPr lang="en-US" i="1" dirty="0" smtClean="0">
                <a:solidFill>
                  <a:schemeClr val="accent6">
                    <a:lumMod val="75000"/>
                  </a:schemeClr>
                </a:solidFill>
              </a:rPr>
            </a:br>
            <a:r>
              <a:rPr lang="en-US" i="1" dirty="0" smtClean="0">
                <a:solidFill>
                  <a:schemeClr val="accent6">
                    <a:lumMod val="75000"/>
                  </a:schemeClr>
                </a:solidFill>
              </a:rPr>
              <a:t>Front-End</a:t>
            </a:r>
            <a:endParaRPr lang="en-US" dirty="0">
              <a:solidFill>
                <a:schemeClr val="accent6">
                  <a:lumMod val="75000"/>
                </a:schemeClr>
              </a:solidFill>
            </a:endParaRPr>
          </a:p>
        </p:txBody>
      </p:sp>
      <p:sp>
        <p:nvSpPr>
          <p:cNvPr id="3" name="Subtitle 2"/>
          <p:cNvSpPr>
            <a:spLocks noGrp="1"/>
          </p:cNvSpPr>
          <p:nvPr>
            <p:ph type="subTitle" idx="1"/>
          </p:nvPr>
        </p:nvSpPr>
        <p:spPr>
          <a:xfrm>
            <a:off x="457200" y="3048000"/>
            <a:ext cx="8001000" cy="3629464"/>
          </a:xfrm>
        </p:spPr>
        <p:txBody>
          <a:bodyPr>
            <a:normAutofit/>
          </a:bodyPr>
          <a:lstStyle/>
          <a:p>
            <a:pPr lvl="0" algn="l">
              <a:buFont typeface="Arial" pitchFamily="34" charset="0"/>
              <a:buChar char="•"/>
            </a:pPr>
            <a:r>
              <a:rPr lang="en-US" dirty="0" smtClean="0">
                <a:solidFill>
                  <a:schemeClr val="accent4">
                    <a:lumMod val="75000"/>
                  </a:schemeClr>
                </a:solidFill>
              </a:rPr>
              <a:t>Pallet of visual tools for designing screens allows the programmers to create sophisticated multiple window user interfaces without writing any code.</a:t>
            </a:r>
          </a:p>
          <a:p>
            <a:pPr algn="l">
              <a:buFont typeface="Arial" pitchFamily="34" charset="0"/>
              <a:buChar char="•"/>
            </a:pPr>
            <a:r>
              <a:rPr lang="en-US" dirty="0" smtClean="0">
                <a:solidFill>
                  <a:schemeClr val="accent4">
                    <a:lumMod val="75000"/>
                  </a:schemeClr>
                </a:solidFill>
              </a:rPr>
              <a:t>Graphical elements you create on the screen are displayed just as they will appear to the end user.</a:t>
            </a:r>
          </a:p>
          <a:p>
            <a:pPr lvl="0" algn="l">
              <a:buFont typeface="Arial" pitchFamily="34" charset="0"/>
              <a:buChar char="•"/>
            </a:pPr>
            <a:r>
              <a:rPr lang="en-US" dirty="0" smtClean="0">
                <a:solidFill>
                  <a:schemeClr val="accent4">
                    <a:lumMod val="75000"/>
                  </a:schemeClr>
                </a:solidFill>
              </a:rPr>
              <a:t>The application can be created, designed and run in any web browser.</a:t>
            </a:r>
          </a:p>
          <a:p>
            <a:pPr algn="l">
              <a:buFont typeface="Arial" pitchFamily="34" charset="0"/>
              <a:buChar char="•"/>
            </a:pPr>
            <a:endParaRPr lang="en-US" dirty="0" smtClean="0"/>
          </a:p>
          <a:p>
            <a:pPr lvl="0">
              <a:buFont typeface="Arial" pitchFamily="34" charset="0"/>
              <a:buChar char="•"/>
            </a:pPr>
            <a:endParaRPr lang="en-US" dirty="0" smtClean="0"/>
          </a:p>
          <a:p>
            <a:endParaRPr 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66FFFF"/>
        </a:solidFill>
        <a:effectLst/>
      </p:bgPr>
    </p:bg>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228600" y="762000"/>
            <a:ext cx="8686800" cy="5847755"/>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u="sng" strike="noStrike" cap="none" normalizeH="0" baseline="0" dirty="0" smtClean="0">
                <a:ln>
                  <a:noFill/>
                </a:ln>
                <a:solidFill>
                  <a:schemeClr val="accent6">
                    <a:lumMod val="75000"/>
                  </a:schemeClr>
                </a:solidFill>
                <a:effectLst>
                  <a:outerShdw blurRad="38100" dist="38100" dir="2700000" algn="tl">
                    <a:srgbClr val="000000">
                      <a:alpha val="43137"/>
                    </a:srgbClr>
                  </a:outerShdw>
                </a:effectLst>
                <a:latin typeface="Arial" pitchFamily="34" charset="0"/>
                <a:ea typeface="Times New Roman" pitchFamily="18" charset="0"/>
              </a:rPr>
              <a:t>Testing</a:t>
            </a:r>
            <a:endParaRPr kumimoji="0" lang="en-US" sz="3600" b="0" u="none" strike="noStrike" cap="none" normalizeH="0" baseline="0" dirty="0" smtClean="0">
              <a:ln>
                <a:noFill/>
              </a:ln>
              <a:solidFill>
                <a:schemeClr val="accent6">
                  <a:lumMod val="75000"/>
                </a:schemeClr>
              </a:solidFill>
              <a:effectLst>
                <a:outerShdw blurRad="38100" dist="38100" dir="2700000" algn="tl">
                  <a:srgbClr val="000000">
                    <a:alpha val="43137"/>
                  </a:srgbClr>
                </a:outerShdw>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800" b="1" i="1" u="sng" strike="noStrike" cap="none" normalizeH="0" baseline="0" dirty="0" smtClean="0">
              <a:ln>
                <a:noFill/>
              </a:ln>
              <a:solidFill>
                <a:srgbClr val="C00000"/>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1" u="sng" strike="noStrike" cap="none" normalizeH="0" baseline="0" dirty="0" smtClean="0">
                <a:ln>
                  <a:noFill/>
                </a:ln>
                <a:solidFill>
                  <a:srgbClr val="800000"/>
                </a:solidFill>
                <a:effectLst/>
                <a:latin typeface="Times New Roman" pitchFamily="18" charset="0"/>
                <a:cs typeface="Times New Roman" pitchFamily="18" charset="0"/>
              </a:rPr>
              <a:t>Introduction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800" b="0" i="0" u="sng" strike="noStrike" cap="none" normalizeH="0" baseline="0" dirty="0" smtClean="0">
              <a:ln>
                <a:noFill/>
              </a:ln>
              <a:solidFill>
                <a:srgbClr val="C00000"/>
              </a:solidFill>
              <a:effectLst/>
              <a:latin typeface="Book Antiqua" pitchFamily="18" charset="0"/>
            </a:endParaRPr>
          </a:p>
          <a:p>
            <a:pPr eaLnBrk="0" fontAlgn="base" hangingPunct="0">
              <a:spcBef>
                <a:spcPct val="0"/>
              </a:spcBef>
              <a:spcAft>
                <a:spcPct val="0"/>
              </a:spcAf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rPr>
              <a:t>	</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Software Testing is the process of executing a program or system with the intent of finding errors.  Or, it involves any activity aimed at evaluating an attribute or capability of a program or system and determining that it meets its required results Software is not unlike other physical processes where inputs are received and outputs are produced. Where software differs is in the manner in which it fails. </a:t>
            </a:r>
            <a:r>
              <a:rPr lang="en-US" sz="2000" dirty="0" smtClean="0">
                <a:solidFill>
                  <a:schemeClr val="accent4"/>
                </a:solidFill>
                <a:latin typeface="Arial" pitchFamily="34" charset="0"/>
                <a:cs typeface="Arial" pitchFamily="34" charset="0"/>
              </a:rPr>
              <a:t>Detecting all of the different failure modes for software is generally infeasible unlike most physical systems; most of the defects in software are design errors, not manufacturing defects.</a:t>
            </a:r>
            <a:r>
              <a:rPr lang="en-US" sz="2000" dirty="0" smtClean="0">
                <a:latin typeface="Arial" pitchFamily="34" charset="0"/>
                <a:cs typeface="Arial" pitchFamily="34" charset="0"/>
              </a:rPr>
              <a:t> </a:t>
            </a:r>
            <a:r>
              <a:rPr lang="en-US" sz="2000" dirty="0" smtClean="0">
                <a:solidFill>
                  <a:schemeClr val="accent4"/>
                </a:solidFill>
                <a:latin typeface="Arial" pitchFamily="34" charset="0"/>
                <a:cs typeface="Arial" pitchFamily="34" charset="0"/>
              </a:rPr>
              <a:t>Software bugs will almost always exist in any software module with moderate size: not because programmers are careless or irresponsible, but because the complexity of software is generally </a:t>
            </a:r>
            <a:r>
              <a:rPr lang="en-US" sz="2000" dirty="0" err="1" smtClean="0">
                <a:solidFill>
                  <a:schemeClr val="accent4"/>
                </a:solidFill>
                <a:latin typeface="Arial" pitchFamily="34" charset="0"/>
                <a:cs typeface="Arial" pitchFamily="34" charset="0"/>
              </a:rPr>
              <a:t>interactable</a:t>
            </a:r>
            <a:r>
              <a:rPr lang="en-US" sz="2000" dirty="0" smtClean="0">
                <a:solidFill>
                  <a:schemeClr val="accent4"/>
                </a:solidFill>
                <a:latin typeface="Arial" pitchFamily="34" charset="0"/>
                <a:cs typeface="Arial" pitchFamily="34" charset="0"/>
              </a:rPr>
              <a:t> -- and humans have only limited ability to manage complexity. </a:t>
            </a:r>
          </a:p>
          <a:p>
            <a:pPr lvl="0" eaLnBrk="0" fontAlgn="base" hangingPunct="0">
              <a:spcBef>
                <a:spcPct val="0"/>
              </a:spcBef>
              <a:spcAft>
                <a:spcPct val="0"/>
              </a:spcAft>
            </a:pP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2225">
                                            <p:txEl>
                                              <p:pRg st="0" end="0"/>
                                            </p:txEl>
                                          </p:spTgt>
                                        </p:tgtEl>
                                        <p:attrNameLst>
                                          <p:attrName>style.visibility</p:attrName>
                                        </p:attrNameLst>
                                      </p:cBhvr>
                                      <p:to>
                                        <p:strVal val="visible"/>
                                      </p:to>
                                    </p:set>
                                    <p:animEffect transition="in" filter="diamond(in)">
                                      <p:cBhvr>
                                        <p:cTn id="7" dur="2000"/>
                                        <p:tgtEl>
                                          <p:spTgt spid="522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225">
                                            <p:txEl>
                                              <p:pRg st="2" end="2"/>
                                            </p:txEl>
                                          </p:spTgt>
                                        </p:tgtEl>
                                        <p:attrNameLst>
                                          <p:attrName>style.visibility</p:attrName>
                                        </p:attrNameLst>
                                      </p:cBhvr>
                                      <p:to>
                                        <p:strVal val="visible"/>
                                      </p:to>
                                    </p:set>
                                    <p:animEffect transition="in" filter="blinds(horizontal)">
                                      <p:cBhvr>
                                        <p:cTn id="12" dur="500"/>
                                        <p:tgtEl>
                                          <p:spTgt spid="5222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mph" presetSubtype="2" fill="hold" nodeType="clickEffect">
                                  <p:stCondLst>
                                    <p:cond delay="0"/>
                                  </p:stCondLst>
                                  <p:childTnLst>
                                    <p:anim to="1.5" calcmode="lin" valueType="num">
                                      <p:cBhvr override="childStyle">
                                        <p:cTn id="16" dur="2000" fill="hold"/>
                                        <p:tgtEl>
                                          <p:spTgt spid="52225">
                                            <p:txEl>
                                              <p:pRg st="2" end="2"/>
                                            </p:txEl>
                                          </p:spTgt>
                                        </p:tgtEl>
                                        <p:attrNameLst>
                                          <p:attrName>style.fontSize</p:attrName>
                                        </p:attrNameLst>
                                      </p:cBhvr>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52225">
                                            <p:txEl>
                                              <p:pRg st="4" end="4"/>
                                            </p:txEl>
                                          </p:spTgt>
                                        </p:tgtEl>
                                        <p:attrNameLst>
                                          <p:attrName>style.visibility</p:attrName>
                                        </p:attrNameLst>
                                      </p:cBhvr>
                                      <p:to>
                                        <p:strVal val="visible"/>
                                      </p:to>
                                    </p:set>
                                    <p:animEffect transition="in" filter="checkerboard(across)">
                                      <p:cBhvr>
                                        <p:cTn id="21" dur="500"/>
                                        <p:tgtEl>
                                          <p:spTgt spid="522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2" name="Rectangle 1"/>
          <p:cNvSpPr/>
          <p:nvPr/>
        </p:nvSpPr>
        <p:spPr>
          <a:xfrm>
            <a:off x="381000" y="990600"/>
            <a:ext cx="8382000" cy="1015663"/>
          </a:xfrm>
          <a:prstGeom prst="rect">
            <a:avLst/>
          </a:prstGeom>
        </p:spPr>
        <p:txBody>
          <a:bodyPr wrap="square">
            <a:spAutoFit/>
          </a:bodyPr>
          <a:lstStyle/>
          <a:p>
            <a:r>
              <a:rPr lang="en-US" dirty="0" smtClean="0"/>
              <a:t>	</a:t>
            </a:r>
            <a:r>
              <a:rPr lang="en-US" sz="2000" dirty="0" smtClean="0">
                <a:solidFill>
                  <a:schemeClr val="accent4"/>
                </a:solidFill>
                <a:latin typeface="Arial" pitchFamily="34" charset="0"/>
                <a:cs typeface="Arial" pitchFamily="34" charset="0"/>
              </a:rPr>
              <a:t>It is also true that for any complex systems, design defects can never be completely ruled out. Discovering the design defects in software is equally difficult, for the same reason of complexity. </a:t>
            </a:r>
            <a:endParaRPr lang="en-US" sz="2000" dirty="0">
              <a:solidFill>
                <a:schemeClr val="accent4"/>
              </a:solidFill>
              <a:latin typeface="Arial" pitchFamily="34" charset="0"/>
              <a:cs typeface="Arial" pitchFamily="34" charset="0"/>
            </a:endParaRPr>
          </a:p>
        </p:txBody>
      </p:sp>
      <p:sp>
        <p:nvSpPr>
          <p:cNvPr id="3" name="Rectangle 2"/>
          <p:cNvSpPr/>
          <p:nvPr/>
        </p:nvSpPr>
        <p:spPr>
          <a:xfrm>
            <a:off x="457200" y="2133600"/>
            <a:ext cx="8229600" cy="3785652"/>
          </a:xfrm>
          <a:prstGeom prst="rect">
            <a:avLst/>
          </a:prstGeom>
        </p:spPr>
        <p:txBody>
          <a:bodyPr wrap="square">
            <a:spAutoFit/>
          </a:bodyPr>
          <a:lstStyle/>
          <a:p>
            <a:r>
              <a:rPr lang="en-US" dirty="0" smtClean="0"/>
              <a:t>	</a:t>
            </a:r>
            <a:r>
              <a:rPr lang="en-US" sz="2000" dirty="0" smtClean="0">
                <a:solidFill>
                  <a:schemeClr val="accent4"/>
                </a:solidFill>
                <a:latin typeface="Arial" pitchFamily="34" charset="0"/>
                <a:cs typeface="Arial" pitchFamily="34" charset="0"/>
              </a:rPr>
              <a:t>The testing activities are done in all phases of the lifecycle in an iterative software development approach. However, the emphasis on testing activities varies in different phases. This procedure explains the focus of testing in inception, elaboration, construction and transition phases. In the inception phase most of requirements capturing is done and the test plan is developed. In elaboration phase most of design is developed, and test cases are developed. Construction phase mainly focuses on development of components and units, and unit testing is the focus in this phase. Transition phase is about </a:t>
            </a:r>
          </a:p>
          <a:p>
            <a:r>
              <a:rPr lang="en-US" sz="2000" dirty="0" smtClean="0">
                <a:solidFill>
                  <a:schemeClr val="accent4"/>
                </a:solidFill>
                <a:latin typeface="Arial" pitchFamily="34" charset="0"/>
                <a:cs typeface="Arial" pitchFamily="34" charset="0"/>
              </a:rPr>
              <a:t>	</a:t>
            </a:r>
          </a:p>
          <a:p>
            <a:r>
              <a:rPr lang="en-US" sz="2000" dirty="0" smtClean="0">
                <a:solidFill>
                  <a:schemeClr val="accent4"/>
                </a:solidFill>
                <a:latin typeface="Arial" pitchFamily="34" charset="0"/>
                <a:cs typeface="Arial" pitchFamily="34" charset="0"/>
              </a:rPr>
              <a:t>	Deploying software in the user community and most of the system testing and acceptance testing is done in this phase.</a:t>
            </a:r>
            <a:endParaRPr lang="en-US" sz="2000" dirty="0">
              <a:solidFill>
                <a:schemeClr val="accent4"/>
              </a:solidFill>
              <a:latin typeface="Arial" pitchFamily="34" charset="0"/>
              <a:cs typeface="Arial" pitchFamily="34" charset="0"/>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152400" y="1066800"/>
            <a:ext cx="8458200" cy="4493538"/>
          </a:xfrm>
          <a:prstGeom prst="rect">
            <a:avLst/>
          </a:prstGeom>
          <a:noFill/>
          <a:ln w="9525">
            <a:noFill/>
            <a:miter lim="800000"/>
            <a:headEnd/>
            <a:tailEnd/>
          </a:ln>
          <a:effectLst/>
        </p:spPr>
        <p:txBody>
          <a:bodyPr vert="horz" wrap="square" lIns="457056"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l"/>
              </a:tabLst>
            </a:pPr>
            <a:r>
              <a:rPr kumimoji="0" lang="en-US" sz="2800" b="1" i="1" u="sng" strike="noStrike" cap="none" normalizeH="0" baseline="0" dirty="0" smtClean="0">
                <a:ln>
                  <a:noFill/>
                </a:ln>
                <a:solidFill>
                  <a:srgbClr val="800000"/>
                </a:solidFill>
                <a:effectLst/>
                <a:latin typeface="Times New Roman" pitchFamily="18" charset="0"/>
                <a:cs typeface="Times New Roman" pitchFamily="18" charset="0"/>
              </a:rPr>
              <a:t>Purpose</a:t>
            </a: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endParaRPr kumimoji="0" lang="en-US" sz="1600" b="1" i="0" u="none" strike="noStrike" cap="none" normalizeH="0" baseline="0" dirty="0" smtClean="0">
              <a:ln>
                <a:noFill/>
              </a:ln>
              <a:solidFill>
                <a:srgbClr val="002060"/>
              </a:solidFill>
              <a:effectLst/>
              <a:latin typeface="Arial" pitchFamily="34" charset="0"/>
              <a:ea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2800" b="1" i="0" u="none" strike="noStrike" cap="none" normalizeH="0" baseline="0" dirty="0" smtClean="0">
                <a:ln>
                  <a:noFill/>
                </a:ln>
                <a:solidFill>
                  <a:srgbClr val="002060"/>
                </a:solidFill>
                <a:effectLst/>
                <a:latin typeface="Arial" pitchFamily="34" charset="0"/>
                <a:ea typeface="Times New Roman" pitchFamily="18" charset="0"/>
              </a:rPr>
              <a:t>The main purposes of this procedure are:</a:t>
            </a:r>
            <a:endParaRPr kumimoji="0" lang="en-US" sz="2800" b="0" i="0" u="none" strike="noStrike" cap="none" normalizeH="0" baseline="0" dirty="0" smtClean="0">
              <a:ln>
                <a:noFill/>
              </a:ln>
              <a:solidFill>
                <a:srgbClr val="002060"/>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endParaRPr kumimoji="0" lang="en-US" sz="2000"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0" i="0" u="none" strike="noStrike" cap="none" normalizeH="0" baseline="0" dirty="0" smtClean="0">
                <a:ln>
                  <a:noFill/>
                </a:ln>
                <a:solidFill>
                  <a:schemeClr val="accent4">
                    <a:lumMod val="75000"/>
                  </a:schemeClr>
                </a:solidFill>
                <a:effectLst/>
                <a:latin typeface="Arial" pitchFamily="34" charset="0"/>
                <a:ea typeface="Times New Roman" pitchFamily="18" charset="0"/>
                <a:cs typeface="Arial" pitchFamily="34" charset="0"/>
              </a:rPr>
              <a:t>To carry out comprehensive testing of the system/product and its individual components in order to ensure that the developed system/product conforms to the user requirements/ design.</a:t>
            </a:r>
            <a:endParaRPr kumimoji="0" lang="en-US" sz="2000" b="0" i="0" u="none" strike="noStrike" cap="none" normalizeH="0" baseline="0" dirty="0" smtClean="0">
              <a:ln>
                <a:noFill/>
              </a:ln>
              <a:solidFill>
                <a:schemeClr val="accent4">
                  <a:lumMod val="75000"/>
                </a:schemeClr>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endParaRPr kumimoji="0" lang="en-US" sz="2000" b="0" i="0" u="none" strike="noStrike" cap="none" normalizeH="0" baseline="0" dirty="0" smtClean="0">
              <a:ln>
                <a:noFill/>
              </a:ln>
              <a:solidFill>
                <a:schemeClr val="accent4">
                  <a:lumMod val="75000"/>
                </a:schemeClr>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0" i="0" u="none" strike="noStrike" cap="none" normalizeH="0" baseline="0" dirty="0" smtClean="0">
                <a:ln>
                  <a:noFill/>
                </a:ln>
                <a:solidFill>
                  <a:schemeClr val="accent4">
                    <a:lumMod val="75000"/>
                  </a:schemeClr>
                </a:solidFill>
                <a:effectLst/>
                <a:latin typeface="Arial" pitchFamily="34" charset="0"/>
                <a:ea typeface="Times New Roman" pitchFamily="18" charset="0"/>
                <a:cs typeface="Arial" pitchFamily="34" charset="0"/>
              </a:rPr>
              <a:t>To verify the proper </a:t>
            </a:r>
            <a:r>
              <a:rPr lang="en-US" sz="2000" dirty="0" smtClean="0">
                <a:solidFill>
                  <a:schemeClr val="accent4">
                    <a:lumMod val="75000"/>
                  </a:schemeClr>
                </a:solidFill>
                <a:latin typeface="Arial" pitchFamily="34" charset="0"/>
                <a:ea typeface="Times New Roman" pitchFamily="18" charset="0"/>
                <a:cs typeface="Arial" pitchFamily="34" charset="0"/>
              </a:rPr>
              <a:t>int</a:t>
            </a:r>
            <a:r>
              <a:rPr kumimoji="0" lang="en-US" sz="2000" b="0" i="0" u="none" strike="noStrike" cap="none" normalizeH="0" baseline="0" dirty="0" smtClean="0">
                <a:ln>
                  <a:noFill/>
                </a:ln>
                <a:solidFill>
                  <a:schemeClr val="accent4">
                    <a:lumMod val="75000"/>
                  </a:schemeClr>
                </a:solidFill>
                <a:effectLst/>
                <a:latin typeface="Arial" pitchFamily="34" charset="0"/>
                <a:ea typeface="Times New Roman" pitchFamily="18" charset="0"/>
                <a:cs typeface="Arial" pitchFamily="34" charset="0"/>
              </a:rPr>
              <a:t>egration of all components of the software. </a:t>
            </a:r>
            <a:endParaRPr kumimoji="0" lang="en-US" sz="2000" b="0" i="0" u="none" strike="noStrike" cap="none" normalizeH="0" baseline="0" dirty="0" smtClean="0">
              <a:ln>
                <a:noFill/>
              </a:ln>
              <a:solidFill>
                <a:schemeClr val="accent4">
                  <a:lumMod val="75000"/>
                </a:schemeClr>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endParaRPr kumimoji="0" lang="en-US" sz="2000" b="0" i="0" u="none" strike="noStrike" cap="none" normalizeH="0" baseline="0" dirty="0" smtClean="0">
              <a:ln>
                <a:noFill/>
              </a:ln>
              <a:solidFill>
                <a:schemeClr val="accent4">
                  <a:lumMod val="75000"/>
                </a:schemeClr>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0" i="0" u="none" strike="noStrike" cap="none" normalizeH="0" baseline="0" dirty="0" smtClean="0">
                <a:ln>
                  <a:noFill/>
                </a:ln>
                <a:solidFill>
                  <a:schemeClr val="accent4">
                    <a:lumMod val="75000"/>
                  </a:schemeClr>
                </a:solidFill>
                <a:effectLst/>
                <a:latin typeface="Arial" pitchFamily="34" charset="0"/>
                <a:ea typeface="Times New Roman" pitchFamily="18" charset="0"/>
                <a:cs typeface="Arial" pitchFamily="34" charset="0"/>
              </a:rPr>
              <a:t>To verify that all requirements have been correctly implemented.</a:t>
            </a:r>
            <a:endParaRPr kumimoji="0" lang="en-US" sz="2000" b="0" i="0" u="none" strike="noStrike" cap="none" normalizeH="0" baseline="0" dirty="0" smtClean="0">
              <a:ln>
                <a:noFill/>
              </a:ln>
              <a:solidFill>
                <a:schemeClr val="accent4">
                  <a:lumMod val="75000"/>
                </a:schemeClr>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endParaRPr kumimoji="0" lang="en-US" sz="2000" b="0" i="0" u="none" strike="noStrike" cap="none" normalizeH="0" baseline="0" dirty="0" smtClean="0">
              <a:ln>
                <a:noFill/>
              </a:ln>
              <a:solidFill>
                <a:schemeClr val="accent4">
                  <a:lumMod val="75000"/>
                </a:schemeClr>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0" i="0" u="none" strike="noStrike" cap="none" normalizeH="0" baseline="0" dirty="0" smtClean="0">
                <a:ln>
                  <a:noFill/>
                </a:ln>
                <a:solidFill>
                  <a:schemeClr val="accent4">
                    <a:lumMod val="75000"/>
                  </a:schemeClr>
                </a:solidFill>
                <a:effectLst/>
                <a:latin typeface="Arial" pitchFamily="34" charset="0"/>
                <a:ea typeface="Times New Roman" pitchFamily="18" charset="0"/>
                <a:cs typeface="Arial" pitchFamily="34" charset="0"/>
              </a:rPr>
              <a:t>To identify and ensure defects are addressed prior to the deployment of the software.</a:t>
            </a:r>
            <a:endParaRPr kumimoji="0" lang="en-US" sz="2000" b="0" i="0" u="none" strike="noStrike" cap="none" normalizeH="0" baseline="0" dirty="0" smtClean="0">
              <a:ln>
                <a:noFill/>
              </a:ln>
              <a:solidFill>
                <a:schemeClr val="accent4">
                  <a:lumMod val="75000"/>
                </a:schemeClr>
              </a:solidFill>
              <a:effectLst/>
              <a:latin typeface="Arial" pitchFamily="34" charset="0"/>
              <a:cs typeface="Arial" pitchFamily="34"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59393">
                                            <p:txEl>
                                              <p:pRg st="0" end="0"/>
                                            </p:txEl>
                                          </p:spTgt>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iterate type="lt">
                                    <p:tmPct val="10000"/>
                                  </p:iterate>
                                  <p:childTnLst>
                                    <p:set>
                                      <p:cBhvr>
                                        <p:cTn id="10" dur="1" fill="hold">
                                          <p:stCondLst>
                                            <p:cond delay="0"/>
                                          </p:stCondLst>
                                        </p:cTn>
                                        <p:tgtEl>
                                          <p:spTgt spid="59393">
                                            <p:txEl>
                                              <p:pRg st="2" end="2"/>
                                            </p:txEl>
                                          </p:spTgt>
                                        </p:tgtEl>
                                        <p:attrNameLst>
                                          <p:attrName>style.visibility</p:attrName>
                                        </p:attrNameLst>
                                      </p:cBhvr>
                                      <p:to>
                                        <p:strVal val="visible"/>
                                      </p:to>
                                    </p:set>
                                    <p:animEffect transition="in" filter="fade">
                                      <p:cBhvr>
                                        <p:cTn id="11" dur="2000"/>
                                        <p:tgtEl>
                                          <p:spTgt spid="59393">
                                            <p:txEl>
                                              <p:pRg st="2" end="2"/>
                                            </p:txEl>
                                          </p:spTgt>
                                        </p:tgtEl>
                                      </p:cBhvr>
                                    </p:animEffect>
                                    <p:anim calcmode="lin" valueType="num">
                                      <p:cBhvr>
                                        <p:cTn id="12" dur="2000" fill="hold"/>
                                        <p:tgtEl>
                                          <p:spTgt spid="59393">
                                            <p:txEl>
                                              <p:pRg st="2" end="2"/>
                                            </p:txEl>
                                          </p:spTgt>
                                        </p:tgtEl>
                                        <p:attrNameLst>
                                          <p:attrName>ppt_w</p:attrName>
                                        </p:attrNameLst>
                                      </p:cBhvr>
                                      <p:tavLst>
                                        <p:tav tm="0" fmla="#ppt_w*sin(2.5*pi*$)">
                                          <p:val>
                                            <p:fltVal val="0"/>
                                          </p:val>
                                        </p:tav>
                                        <p:tav tm="100000">
                                          <p:val>
                                            <p:fltVal val="1"/>
                                          </p:val>
                                        </p:tav>
                                      </p:tavLst>
                                    </p:anim>
                                    <p:anim calcmode="lin" valueType="num">
                                      <p:cBhvr>
                                        <p:cTn id="13" dur="2000" fill="hold"/>
                                        <p:tgtEl>
                                          <p:spTgt spid="5939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59393">
                                            <p:txEl>
                                              <p:pRg st="4" end="4"/>
                                            </p:txEl>
                                          </p:spTgt>
                                        </p:tgtEl>
                                        <p:attrNameLst>
                                          <p:attrName>style.visibility</p:attrName>
                                        </p:attrNameLst>
                                      </p:cBhvr>
                                      <p:to>
                                        <p:strVal val="visible"/>
                                      </p:to>
                                    </p:set>
                                    <p:animEffect transition="in" filter="checkerboard(across)">
                                      <p:cBhvr>
                                        <p:cTn id="18" dur="500"/>
                                        <p:tgtEl>
                                          <p:spTgt spid="5939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59393">
                                            <p:txEl>
                                              <p:pRg st="6" end="6"/>
                                            </p:txEl>
                                          </p:spTgt>
                                        </p:tgtEl>
                                        <p:attrNameLst>
                                          <p:attrName>style.visibility</p:attrName>
                                        </p:attrNameLst>
                                      </p:cBhvr>
                                      <p:to>
                                        <p:strVal val="visible"/>
                                      </p:to>
                                    </p:set>
                                    <p:animEffect transition="in" filter="checkerboard(across)">
                                      <p:cBhvr>
                                        <p:cTn id="23" dur="500"/>
                                        <p:tgtEl>
                                          <p:spTgt spid="5939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59393">
                                            <p:txEl>
                                              <p:pRg st="8" end="8"/>
                                            </p:txEl>
                                          </p:spTgt>
                                        </p:tgtEl>
                                        <p:attrNameLst>
                                          <p:attrName>style.visibility</p:attrName>
                                        </p:attrNameLst>
                                      </p:cBhvr>
                                      <p:to>
                                        <p:strVal val="visible"/>
                                      </p:to>
                                    </p:set>
                                    <p:animEffect transition="in" filter="checkerboard(across)">
                                      <p:cBhvr>
                                        <p:cTn id="28" dur="500"/>
                                        <p:tgtEl>
                                          <p:spTgt spid="5939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59393">
                                            <p:txEl>
                                              <p:pRg st="10" end="10"/>
                                            </p:txEl>
                                          </p:spTgt>
                                        </p:tgtEl>
                                        <p:attrNameLst>
                                          <p:attrName>style.visibility</p:attrName>
                                        </p:attrNameLst>
                                      </p:cBhvr>
                                      <p:to>
                                        <p:strVal val="visible"/>
                                      </p:to>
                                    </p:set>
                                    <p:animEffect transition="in" filter="checkerboard(across)">
                                      <p:cBhvr>
                                        <p:cTn id="33" dur="500"/>
                                        <p:tgtEl>
                                          <p:spTgt spid="5939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 name="Rectangle 1"/>
          <p:cNvSpPr/>
          <p:nvPr/>
        </p:nvSpPr>
        <p:spPr>
          <a:xfrm>
            <a:off x="381000" y="838200"/>
            <a:ext cx="8534400" cy="400110"/>
          </a:xfrm>
          <a:prstGeom prst="rect">
            <a:avLst/>
          </a:prstGeom>
        </p:spPr>
        <p:txBody>
          <a:bodyPr wrap="square">
            <a:spAutoFit/>
          </a:bodyPr>
          <a:lstStyle/>
          <a:p>
            <a:r>
              <a:rPr lang="en-US" sz="2000" dirty="0" smtClean="0">
                <a:solidFill>
                  <a:schemeClr val="accent4"/>
                </a:solidFill>
                <a:latin typeface="Times New Roman" pitchFamily="18" charset="0"/>
                <a:ea typeface="Times New Roman" pitchFamily="18" charset="0"/>
                <a:cs typeface="Times New Roman" pitchFamily="18" charset="0"/>
              </a:rPr>
              <a:t>Testing is usually performed for the following purposes:</a:t>
            </a:r>
            <a:endParaRPr lang="en-US" sz="2000" dirty="0">
              <a:latin typeface="Times New Roman" pitchFamily="18" charset="0"/>
              <a:cs typeface="Times New Roman" pitchFamily="18" charset="0"/>
            </a:endParaRPr>
          </a:p>
        </p:txBody>
      </p:sp>
      <p:sp>
        <p:nvSpPr>
          <p:cNvPr id="62465" name="Rectangle 1"/>
          <p:cNvSpPr>
            <a:spLocks noChangeArrowheads="1"/>
          </p:cNvSpPr>
          <p:nvPr/>
        </p:nvSpPr>
        <p:spPr bwMode="auto">
          <a:xfrm>
            <a:off x="228600" y="1219200"/>
            <a:ext cx="8610600"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accent6">
                    <a:lumMod val="75000"/>
                  </a:schemeClr>
                </a:solidFill>
                <a:effectLst/>
                <a:latin typeface="Verdana" pitchFamily="34" charset="0"/>
                <a:ea typeface="Times New Roman" pitchFamily="18" charset="0"/>
                <a:cs typeface="Times New Roman" pitchFamily="18" charset="0"/>
              </a:rPr>
              <a:t>To improve quality </a:t>
            </a:r>
            <a:endParaRPr kumimoji="0" lang="en-US" sz="2400" b="0" i="0" u="none" strike="noStrike" cap="none" normalizeH="0" baseline="0" dirty="0" smtClean="0">
              <a:ln>
                <a:noFill/>
              </a:ln>
              <a:solidFill>
                <a:schemeClr val="accent6">
                  <a:lumMod val="75000"/>
                </a:schemeClr>
              </a:solidFill>
              <a:effectLst/>
              <a:latin typeface="Verdana"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dirty="0" smtClean="0">
                <a:solidFill>
                  <a:schemeClr val="accent4"/>
                </a:solidFill>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Quality means the conformance to the specified design requirement. Being correct, the minimum requirement of quality, means performing as required under specified circumstances. Debugging, a narrow view of software testing, is performed heavily to find out design defects by the programmer. The imperfection of human nature makes it almost impossible to make a moderately complex program correct the first time. Finding the problems and get them fixed, is the purpose of debugging in programming phase. </a:t>
            </a:r>
            <a:r>
              <a:rPr kumimoji="0" lang="en-US" sz="2000"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1" i="0" u="sng" strike="noStrike" cap="none" normalizeH="0" baseline="0" dirty="0" smtClean="0">
              <a:ln>
                <a:noFill/>
              </a:ln>
              <a:solidFill>
                <a:schemeClr val="accent6">
                  <a:lumMod val="75000"/>
                </a:schemeClr>
              </a:solidFill>
              <a:effectLst/>
              <a:latin typeface="Verdana"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accent6">
                    <a:lumMod val="75000"/>
                  </a:schemeClr>
                </a:solidFill>
                <a:effectLst/>
                <a:latin typeface="Verdana" pitchFamily="34" charset="0"/>
                <a:ea typeface="Times New Roman" pitchFamily="18" charset="0"/>
                <a:cs typeface="Times New Roman" pitchFamily="18" charset="0"/>
              </a:rPr>
              <a:t>For Verification &amp; Validation (V&amp;V) </a:t>
            </a:r>
            <a:endParaRPr kumimoji="0" lang="en-US" sz="2400" b="0" i="0" u="none" strike="noStrike" cap="none" normalizeH="0" baseline="0" dirty="0" smtClean="0">
              <a:ln>
                <a:noFill/>
              </a:ln>
              <a:solidFill>
                <a:schemeClr val="accent6">
                  <a:lumMod val="75000"/>
                </a:schemeClr>
              </a:solidFill>
              <a:effectLst/>
              <a:latin typeface="Verdana"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smtClean="0">
                <a:solidFill>
                  <a:schemeClr val="accent4"/>
                </a:solidFill>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Just as topic Verification and Validation indicated, another important purpose of testing is verification and validation (V&amp;V). Testing can serve as metrics. It is heavily used as a tool in the V&amp;V process. Testers can make claims based on interpretations of the testing results, which either the product works under certain situations or it does not work. We can also compare the quality among different products under the same specification, based on results from the same test. </a:t>
            </a:r>
            <a:endParaRPr kumimoji="0" lang="en-US" b="0" i="0" u="none" strike="noStrike" cap="none" normalizeH="0" baseline="0" dirty="0" smtClean="0">
              <a:ln>
                <a:noFill/>
              </a:ln>
              <a:solidFill>
                <a:schemeClr val="accent4"/>
              </a:solidFill>
              <a:effectLst/>
              <a:latin typeface="Arial"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2465">
                                            <p:txEl>
                                              <p:pRg st="0" end="0"/>
                                            </p:txEl>
                                          </p:spTgt>
                                        </p:tgtEl>
                                        <p:attrNameLst>
                                          <p:attrName>style.visibility</p:attrName>
                                        </p:attrNameLst>
                                      </p:cBhvr>
                                      <p:to>
                                        <p:strVal val="visible"/>
                                      </p:to>
                                    </p:set>
                                    <p:animEffect transition="in" filter="box(in)">
                                      <p:cBhvr>
                                        <p:cTn id="12" dur="500"/>
                                        <p:tgtEl>
                                          <p:spTgt spid="6246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2465">
                                            <p:txEl>
                                              <p:pRg st="2" end="2"/>
                                            </p:txEl>
                                          </p:spTgt>
                                        </p:tgtEl>
                                        <p:attrNameLst>
                                          <p:attrName>style.visibility</p:attrName>
                                        </p:attrNameLst>
                                      </p:cBhvr>
                                      <p:to>
                                        <p:strVal val="visible"/>
                                      </p:to>
                                    </p:set>
                                    <p:animEffect transition="in" filter="checkerboard(across)">
                                      <p:cBhvr>
                                        <p:cTn id="17" dur="500"/>
                                        <p:tgtEl>
                                          <p:spTgt spid="624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2465">
                                            <p:txEl>
                                              <p:pRg st="4" end="4"/>
                                            </p:txEl>
                                          </p:spTgt>
                                        </p:tgtEl>
                                        <p:attrNameLst>
                                          <p:attrName>style.visibility</p:attrName>
                                        </p:attrNameLst>
                                      </p:cBhvr>
                                      <p:to>
                                        <p:strVal val="visible"/>
                                      </p:to>
                                    </p:set>
                                    <p:animEffect transition="in" filter="box(in)">
                                      <p:cBhvr>
                                        <p:cTn id="22" dur="500"/>
                                        <p:tgtEl>
                                          <p:spTgt spid="6246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2465">
                                            <p:txEl>
                                              <p:pRg st="6" end="6"/>
                                            </p:txEl>
                                          </p:spTgt>
                                        </p:tgtEl>
                                        <p:attrNameLst>
                                          <p:attrName>style.visibility</p:attrName>
                                        </p:attrNameLst>
                                      </p:cBhvr>
                                      <p:to>
                                        <p:strVal val="visible"/>
                                      </p:to>
                                    </p:set>
                                    <p:animEffect transition="in" filter="checkerboard(across)">
                                      <p:cBhvr>
                                        <p:cTn id="27" dur="500"/>
                                        <p:tgtEl>
                                          <p:spTgt spid="624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228600" y="1143000"/>
            <a:ext cx="8610600" cy="504753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l"/>
              </a:tabLst>
            </a:pPr>
            <a:r>
              <a:rPr kumimoji="0" lang="en-US" sz="2800" b="1" i="1" u="sng" strike="noStrike" cap="none" normalizeH="0" baseline="0" dirty="0" smtClean="0">
                <a:ln>
                  <a:noFill/>
                </a:ln>
                <a:solidFill>
                  <a:srgbClr val="800000"/>
                </a:solidFill>
                <a:effectLst/>
                <a:latin typeface="Times New Roman" pitchFamily="18" charset="0"/>
                <a:cs typeface="Times New Roman" pitchFamily="18" charset="0"/>
              </a:rPr>
              <a:t>Test Planning</a:t>
            </a:r>
            <a:endParaRPr kumimoji="0" lang="en-US" sz="2800" b="0" i="0" u="sng" strike="noStrike" cap="none" normalizeH="0" baseline="0" dirty="0" smtClean="0">
              <a:ln>
                <a:noFill/>
              </a:ln>
              <a:solidFill>
                <a:srgbClr val="800000"/>
              </a:solidFill>
              <a:effectLst/>
              <a:latin typeface="Book Antiqua"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lang="en-US" sz="1200" dirty="0" smtClean="0">
                <a:latin typeface="Arial" pitchFamily="34" charset="0"/>
                <a:ea typeface="Times New Roman" pitchFamily="18" charset="0"/>
              </a:rPr>
              <a:t>		</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rPr>
              <a:t>Initial test plan addresses system test planning, and over the elaboration, construction and transition phases this plan is updated to cater other testing requirements of these phases, like, unit &amp; </a:t>
            </a:r>
            <a:r>
              <a:rPr lang="en-US" sz="2000" dirty="0" smtClean="0">
                <a:solidFill>
                  <a:schemeClr val="accent4"/>
                </a:solidFill>
                <a:latin typeface="Arial" pitchFamily="34" charset="0"/>
                <a:ea typeface="Times New Roman" pitchFamily="18" charset="0"/>
              </a:rPr>
              <a:t>int</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rPr>
              <a:t>egration testing. </a:t>
            </a:r>
            <a:endParaRPr kumimoji="0" lang="en-US" sz="2000" b="0" i="0" u="none" strike="noStrike" cap="none" normalizeH="0" baseline="0" dirty="0" smtClean="0">
              <a:ln>
                <a:noFill/>
              </a:ln>
              <a:solidFill>
                <a:schemeClr val="accent4"/>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endParaRPr kumimoji="0" lang="en-US" sz="2800" b="1" i="0" u="none" strike="noStrike" cap="none" normalizeH="0" baseline="0" dirty="0" smtClean="0">
              <a:ln>
                <a:noFill/>
              </a:ln>
              <a:solidFill>
                <a:srgbClr val="002060"/>
              </a:solidFill>
              <a:effectLst/>
              <a:latin typeface="Arial" pitchFamily="34" charset="0"/>
              <a:ea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2800" b="1" i="0" u="none" strike="noStrike" cap="none" normalizeH="0" baseline="0" dirty="0" smtClean="0">
                <a:ln>
                  <a:noFill/>
                </a:ln>
                <a:solidFill>
                  <a:srgbClr val="002060"/>
                </a:solidFill>
                <a:effectLst/>
                <a:latin typeface="Arial" pitchFamily="34" charset="0"/>
                <a:ea typeface="Times New Roman" pitchFamily="18" charset="0"/>
              </a:rPr>
              <a:t>The test Plan must contain the following: </a:t>
            </a:r>
            <a:endParaRPr kumimoji="0" lang="en-US" sz="2800" b="0" i="0" u="none" strike="noStrike" cap="none" normalizeH="0" baseline="0" dirty="0" smtClean="0">
              <a:ln>
                <a:noFill/>
              </a:ln>
              <a:solidFill>
                <a:srgbClr val="002060"/>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endPar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Scope of testing</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Methodology to be used for testing</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Types of tests to be carried out</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Resource &amp; system requirements</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A tentative Test Schedule</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Identification of various forms to be used to record test cases and test results . </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61441">
                                            <p:txEl>
                                              <p:pRg st="0" end="0"/>
                                            </p:txEl>
                                          </p:spTgt>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61441">
                                            <p:txEl>
                                              <p:pRg st="3" end="3"/>
                                            </p:txEl>
                                          </p:spTgt>
                                        </p:tgtEl>
                                        <p:attrNameLst>
                                          <p:attrName>style.visibility</p:attrName>
                                        </p:attrNameLst>
                                      </p:cBhvr>
                                      <p:to>
                                        <p:strVal val="visible"/>
                                      </p:to>
                                    </p:set>
                                    <p:animEffect transition="in" filter="checkerboard(across)">
                                      <p:cBhvr>
                                        <p:cTn id="11" dur="500"/>
                                        <p:tgtEl>
                                          <p:spTgt spid="61441">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1441">
                                            <p:txEl>
                                              <p:pRg st="5" end="5"/>
                                            </p:txEl>
                                          </p:spTgt>
                                        </p:tgtEl>
                                        <p:attrNameLst>
                                          <p:attrName>style.visibility</p:attrName>
                                        </p:attrNameLst>
                                      </p:cBhvr>
                                      <p:to>
                                        <p:strVal val="visible"/>
                                      </p:to>
                                    </p:set>
                                    <p:animEffect transition="in" filter="blinds(horizontal)">
                                      <p:cBhvr>
                                        <p:cTn id="16" dur="500"/>
                                        <p:tgtEl>
                                          <p:spTgt spid="61441">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61441">
                                            <p:txEl>
                                              <p:pRg st="7" end="7"/>
                                            </p:txEl>
                                          </p:spTgt>
                                        </p:tgtEl>
                                        <p:attrNameLst>
                                          <p:attrName>style.visibility</p:attrName>
                                        </p:attrNameLst>
                                      </p:cBhvr>
                                      <p:to>
                                        <p:strVal val="visible"/>
                                      </p:to>
                                    </p:set>
                                    <p:animEffect transition="in" filter="checkerboard(across)">
                                      <p:cBhvr>
                                        <p:cTn id="21" dur="500"/>
                                        <p:tgtEl>
                                          <p:spTgt spid="61441">
                                            <p:txEl>
                                              <p:pRg st="7" end="7"/>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61441">
                                            <p:txEl>
                                              <p:pRg st="8" end="8"/>
                                            </p:txEl>
                                          </p:spTgt>
                                        </p:tgtEl>
                                        <p:attrNameLst>
                                          <p:attrName>style.visibility</p:attrName>
                                        </p:attrNameLst>
                                      </p:cBhvr>
                                      <p:to>
                                        <p:strVal val="visible"/>
                                      </p:to>
                                    </p:set>
                                    <p:animEffect transition="in" filter="checkerboard(across)">
                                      <p:cBhvr>
                                        <p:cTn id="24" dur="500"/>
                                        <p:tgtEl>
                                          <p:spTgt spid="61441">
                                            <p:txEl>
                                              <p:pRg st="8" end="8"/>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61441">
                                            <p:txEl>
                                              <p:pRg st="9" end="9"/>
                                            </p:txEl>
                                          </p:spTgt>
                                        </p:tgtEl>
                                        <p:attrNameLst>
                                          <p:attrName>style.visibility</p:attrName>
                                        </p:attrNameLst>
                                      </p:cBhvr>
                                      <p:to>
                                        <p:strVal val="visible"/>
                                      </p:to>
                                    </p:set>
                                    <p:animEffect transition="in" filter="checkerboard(across)">
                                      <p:cBhvr>
                                        <p:cTn id="27" dur="500"/>
                                        <p:tgtEl>
                                          <p:spTgt spid="61441">
                                            <p:txEl>
                                              <p:pRg st="9" end="9"/>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61441">
                                            <p:txEl>
                                              <p:pRg st="10" end="10"/>
                                            </p:txEl>
                                          </p:spTgt>
                                        </p:tgtEl>
                                        <p:attrNameLst>
                                          <p:attrName>style.visibility</p:attrName>
                                        </p:attrNameLst>
                                      </p:cBhvr>
                                      <p:to>
                                        <p:strVal val="visible"/>
                                      </p:to>
                                    </p:set>
                                    <p:animEffect transition="in" filter="checkerboard(across)">
                                      <p:cBhvr>
                                        <p:cTn id="30" dur="500"/>
                                        <p:tgtEl>
                                          <p:spTgt spid="61441">
                                            <p:txEl>
                                              <p:pRg st="10" end="10"/>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61441">
                                            <p:txEl>
                                              <p:pRg st="11" end="11"/>
                                            </p:txEl>
                                          </p:spTgt>
                                        </p:tgtEl>
                                        <p:attrNameLst>
                                          <p:attrName>style.visibility</p:attrName>
                                        </p:attrNameLst>
                                      </p:cBhvr>
                                      <p:to>
                                        <p:strVal val="visible"/>
                                      </p:to>
                                    </p:set>
                                    <p:animEffect transition="in" filter="checkerboard(across)">
                                      <p:cBhvr>
                                        <p:cTn id="33" dur="500"/>
                                        <p:tgtEl>
                                          <p:spTgt spid="61441">
                                            <p:txEl>
                                              <p:pRg st="11" end="11"/>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61441">
                                            <p:txEl>
                                              <p:pRg st="12" end="12"/>
                                            </p:txEl>
                                          </p:spTgt>
                                        </p:tgtEl>
                                        <p:attrNameLst>
                                          <p:attrName>style.visibility</p:attrName>
                                        </p:attrNameLst>
                                      </p:cBhvr>
                                      <p:to>
                                        <p:strVal val="visible"/>
                                      </p:to>
                                    </p:set>
                                    <p:animEffect transition="in" filter="checkerboard(across)">
                                      <p:cBhvr>
                                        <p:cTn id="36" dur="500"/>
                                        <p:tgtEl>
                                          <p:spTgt spid="6144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66FFFF"/>
        </a:solidFill>
        <a:effectLst/>
      </p:bgPr>
    </p:bg>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228600" y="762000"/>
            <a:ext cx="8686800"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1" u="sng" strike="noStrike" cap="none" normalizeH="0" baseline="0" dirty="0" smtClean="0">
                <a:ln>
                  <a:noFill/>
                </a:ln>
                <a:solidFill>
                  <a:srgbClr val="800000"/>
                </a:solidFill>
                <a:effectLst/>
                <a:latin typeface="Times New Roman" pitchFamily="18" charset="0"/>
                <a:ea typeface="Times New Roman" pitchFamily="18" charset="0"/>
                <a:cs typeface="Times New Roman" pitchFamily="18" charset="0"/>
              </a:rPr>
              <a:t>Testing Methods Used For Project</a:t>
            </a:r>
            <a:endParaRPr kumimoji="0" lang="en-US" sz="2800" b="1" i="1" u="sng" strike="noStrike" cap="none" normalizeH="0" baseline="0" dirty="0" smtClean="0">
              <a:ln>
                <a:noFill/>
              </a:ln>
              <a:solidFill>
                <a:srgbClr val="800000"/>
              </a:solidFill>
              <a:effectLst/>
              <a:latin typeface="Verdana"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smtClean="0">
                <a:solidFill>
                  <a:schemeClr val="accent4"/>
                </a:solidFill>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accent4">
                    <a:lumMod val="50000"/>
                  </a:schemeClr>
                </a:solidFill>
                <a:effectLst/>
                <a:latin typeface="Times New Roman" pitchFamily="18" charset="0"/>
                <a:ea typeface="Times New Roman" pitchFamily="18" charset="0"/>
                <a:cs typeface="Times New Roman" pitchFamily="18" charset="0"/>
              </a:rPr>
              <a:t>There is a plethora of testing methods and testing techniques, serving multiple purposes in different life cycle phases. Classified by purpose, software testing can be divided into: Correctness testing, performance tests, reliability testing and security testing. Classified by life-cycle phase, software testing can be classified into the following categories: requirements phase testing, design phase testing, program phase testing, evaluating test results, installation phase testing, acceptance testing and maintenance testing. By scope, software testing can be categorized as follows: unit testing, component testing, integration testing, and system are testing</a:t>
            </a:r>
            <a:r>
              <a:rPr kumimoji="0" lang="en-US" sz="2000" b="0" i="0" u="none" strike="noStrike" cap="none" normalizeH="0" baseline="0" dirty="0" smtClean="0">
                <a:ln>
                  <a:noFill/>
                </a:ln>
                <a:solidFill>
                  <a:schemeClr val="accent4">
                    <a:lumMod val="50000"/>
                  </a:schemeClr>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accent4">
                  <a:lumMod val="50000"/>
                </a:schemeClr>
              </a:solidFill>
              <a:effectLst/>
              <a:latin typeface="Arial" pitchFamily="34" charset="0"/>
            </a:endParaRPr>
          </a:p>
        </p:txBody>
      </p:sp>
      <p:sp>
        <p:nvSpPr>
          <p:cNvPr id="63490" name="Rectangle 2"/>
          <p:cNvSpPr>
            <a:spLocks noChangeArrowheads="1"/>
          </p:cNvSpPr>
          <p:nvPr/>
        </p:nvSpPr>
        <p:spPr bwMode="auto">
          <a:xfrm>
            <a:off x="152400" y="4038600"/>
            <a:ext cx="8763000" cy="24006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rPr>
              <a:t>Correctness testing</a:t>
            </a:r>
            <a:endParaRPr kumimoji="0" lang="en-US" sz="2400" b="0" i="0" u="none" strike="noStrike" cap="none" normalizeH="0" baseline="0" dirty="0" smtClean="0">
              <a:ln>
                <a:noFill/>
              </a:ln>
              <a:solidFill>
                <a:srgbClr val="006600"/>
              </a:solidFill>
              <a:effectLst/>
              <a:latin typeface="Verdana"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dirty="0" smtClean="0">
                <a:solidFill>
                  <a:schemeClr val="accent4"/>
                </a:solidFill>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accent4">
                    <a:lumMod val="50000"/>
                  </a:schemeClr>
                </a:solidFill>
                <a:effectLst/>
                <a:latin typeface="Times New Roman" pitchFamily="18" charset="0"/>
                <a:ea typeface="Times New Roman" pitchFamily="18" charset="0"/>
                <a:cs typeface="Times New Roman" pitchFamily="18" charset="0"/>
              </a:rPr>
              <a:t>Correctness is the minimum requirement of software, the essential purpose of testing. Correctness testing will need some type of oracle, to tell the right behavior from the wrong one. The tester may or may not know the inside details of the software module under test, e.g. control flow, data flow, etc. Therefore, either a white-box point</a:t>
            </a:r>
            <a:r>
              <a:rPr kumimoji="0" lang="en-US" b="0" i="0" u="none" strike="noStrike" cap="none" normalizeH="0" dirty="0" smtClean="0">
                <a:ln>
                  <a:noFill/>
                </a:ln>
                <a:solidFill>
                  <a:schemeClr val="accent4">
                    <a:lumMod val="50000"/>
                  </a:schemeClr>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accent4">
                    <a:lumMod val="50000"/>
                  </a:schemeClr>
                </a:solidFill>
                <a:effectLst/>
                <a:latin typeface="Times New Roman" pitchFamily="18" charset="0"/>
                <a:ea typeface="Times New Roman" pitchFamily="18" charset="0"/>
                <a:cs typeface="Times New Roman" pitchFamily="18" charset="0"/>
              </a:rPr>
              <a:t>of view or black-box point of view can be taken in testing software. We must note that the black box and white-box ideas are not limited in correctness testing only.</a:t>
            </a:r>
            <a:r>
              <a:rPr kumimoji="0" lang="en-US" sz="1200" b="0" i="0" u="none" strike="noStrike" cap="none" normalizeH="0" baseline="0" dirty="0" smtClean="0">
                <a:ln>
                  <a:noFill/>
                </a:ln>
                <a:solidFill>
                  <a:schemeClr val="accent4">
                    <a:lumMod val="50000"/>
                  </a:schemeClr>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smtClean="0">
              <a:ln>
                <a:noFill/>
              </a:ln>
              <a:solidFill>
                <a:schemeClr val="accent4">
                  <a:lumMod val="50000"/>
                </a:schemeClr>
              </a:solidFill>
              <a:effectLst/>
              <a:latin typeface="Arial" pitchFamily="34" charset="0"/>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63489">
                                            <p:txEl>
                                              <p:pRg st="0" end="0"/>
                                            </p:txEl>
                                          </p:spTgt>
                                        </p:tgtEl>
                                        <p:attrNameLst>
                                          <p:attrName>style.fontSize</p:attrName>
                                        </p:attrNameLst>
                                      </p:cBhvr>
                                    </p:anim>
                                  </p:childTnLst>
                                </p:cTn>
                              </p:par>
                              <p:par>
                                <p:cTn id="7" presetID="4" presetClass="emph" presetSubtype="2" fill="hold" nodeType="withEffect">
                                  <p:stCondLst>
                                    <p:cond delay="0"/>
                                  </p:stCondLst>
                                  <p:childTnLst>
                                    <p:anim to="1.5" calcmode="lin" valueType="num">
                                      <p:cBhvr override="childStyle">
                                        <p:cTn id="8" dur="2000" fill="hold"/>
                                        <p:tgtEl>
                                          <p:spTgt spid="63489">
                                            <p:txEl>
                                              <p:pRg st="1" end="1"/>
                                            </p:txEl>
                                          </p:spTgt>
                                        </p:tgtEl>
                                        <p:attrNameLst>
                                          <p:attrName>style.fontSize</p:attrName>
                                        </p:attrNameLst>
                                      </p:cBhvr>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63489">
                                            <p:txEl>
                                              <p:pRg st="2" end="2"/>
                                            </p:txEl>
                                          </p:spTgt>
                                        </p:tgtEl>
                                        <p:attrNameLst>
                                          <p:attrName>style.visibility</p:attrName>
                                        </p:attrNameLst>
                                      </p:cBhvr>
                                      <p:to>
                                        <p:strVal val="visible"/>
                                      </p:to>
                                    </p:set>
                                    <p:animEffect transition="in" filter="box(in)">
                                      <p:cBhvr>
                                        <p:cTn id="13" dur="500"/>
                                        <p:tgtEl>
                                          <p:spTgt spid="6348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3490">
                                            <p:txEl>
                                              <p:pRg st="0" end="0"/>
                                            </p:txEl>
                                          </p:spTgt>
                                        </p:tgtEl>
                                        <p:attrNameLst>
                                          <p:attrName>style.visibility</p:attrName>
                                        </p:attrNameLst>
                                      </p:cBhvr>
                                      <p:to>
                                        <p:strVal val="visible"/>
                                      </p:to>
                                    </p:set>
                                    <p:animEffect transition="in" filter="blinds(horizontal)">
                                      <p:cBhvr>
                                        <p:cTn id="18" dur="500"/>
                                        <p:tgtEl>
                                          <p:spTgt spid="6349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63490">
                                            <p:txEl>
                                              <p:pRg st="2" end="2"/>
                                            </p:txEl>
                                          </p:spTgt>
                                        </p:tgtEl>
                                        <p:attrNameLst>
                                          <p:attrName>style.visibility</p:attrName>
                                        </p:attrNameLst>
                                      </p:cBhvr>
                                      <p:to>
                                        <p:strVal val="visible"/>
                                      </p:to>
                                    </p:set>
                                    <p:animEffect transition="in" filter="checkerboard(across)">
                                      <p:cBhvr>
                                        <p:cTn id="23" dur="500"/>
                                        <p:tgtEl>
                                          <p:spTgt spid="634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762000"/>
            <a:ext cx="86106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rPr>
              <a:t>Black-box testing </a:t>
            </a:r>
            <a:endParaRPr kumimoji="0" lang="en-US" sz="2400" b="0" i="0" u="none" strike="noStrike" cap="none" normalizeH="0" baseline="0" dirty="0" smtClean="0">
              <a:ln>
                <a:noFill/>
              </a:ln>
              <a:solidFill>
                <a:srgbClr val="006600"/>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The black-box approach is a testing method in which test data are derived from the specified functional requirements without regard to the final program structure It is also termed data-driven, input/output driven or requirements-based testing. Because only the functionality of the software module is of concern, black box testing also mainly refers to </a:t>
            </a:r>
            <a:r>
              <a:rPr kumimoji="0" lang="en-US" b="1"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functional testing</a:t>
            </a:r>
            <a:r>
              <a:rPr kumimoji="0" lang="en-US"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 -- a testing method emphasized on executing the functions and examination of their input and output data. The tester treats the software under test as a black box -- only the inputs, outputs and specification are visible and the functionality are determined by observing the outputs to corresponding Inputs. In testing, various inputs are exercised and the outputs are compared against specification to validate the correctness. All test cases are derived from the specification. No implementation details of the code are considered. </a:t>
            </a:r>
            <a:endParaRPr kumimoji="0" lang="en-US" b="0" i="0" u="none" strike="noStrike" cap="none" normalizeH="0" baseline="0" dirty="0" smtClean="0">
              <a:ln>
                <a:noFill/>
              </a:ln>
              <a:solidFill>
                <a:schemeClr val="accent4"/>
              </a:solidFill>
              <a:effectLst/>
              <a:latin typeface="Times New Roman" pitchFamily="18" charset="0"/>
              <a:cs typeface="Times New Roman" pitchFamily="18" charset="0"/>
            </a:endParaRPr>
          </a:p>
        </p:txBody>
      </p:sp>
      <p:sp>
        <p:nvSpPr>
          <p:cNvPr id="3" name="Rectangle 2"/>
          <p:cNvSpPr/>
          <p:nvPr/>
        </p:nvSpPr>
        <p:spPr>
          <a:xfrm>
            <a:off x="304800" y="4419600"/>
            <a:ext cx="8458200" cy="2308324"/>
          </a:xfrm>
          <a:prstGeom prst="rect">
            <a:avLst/>
          </a:prstGeom>
        </p:spPr>
        <p:txBody>
          <a:bodyPr wrap="square">
            <a:spAutoFit/>
          </a:bodyPr>
          <a:lstStyle/>
          <a:p>
            <a:pPr algn="just"/>
            <a:r>
              <a:rPr lang="en-US" dirty="0" smtClean="0">
                <a:solidFill>
                  <a:schemeClr val="accent4"/>
                </a:solidFill>
                <a:latin typeface="Times New Roman" pitchFamily="18" charset="0"/>
                <a:cs typeface="Times New Roman" pitchFamily="18" charset="0"/>
              </a:rPr>
              <a:t>	The research in black box testing mainly focuses on how to maximize the effectiveness of testing with minimum cost, usually the number of test cases. Partitioning is one of the common techniques. If we have partitioned the input space and assume all the input values in a partition is equivalent, then we only need to test one representative value in each partition to sufficiently cover the Whole input space. Domain testing partitions the input domain into regions, and considers the input values in each domain an equivalent class. Domains can be exhaustively tested and covered by selecting a representative value(s) in each domain. Boundary values are of special interest.</a:t>
            </a:r>
            <a:endParaRPr lang="en-US" dirty="0">
              <a:solidFill>
                <a:schemeClr val="accent4"/>
              </a:solidFill>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1025">
                                            <p:txEl>
                                              <p:pRg st="0" end="0"/>
                                            </p:txEl>
                                          </p:spTgt>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025">
                                            <p:txEl>
                                              <p:pRg st="2" end="2"/>
                                            </p:txEl>
                                          </p:spTgt>
                                        </p:tgtEl>
                                        <p:attrNameLst>
                                          <p:attrName>style.visibility</p:attrName>
                                        </p:attrNameLst>
                                      </p:cBhvr>
                                      <p:to>
                                        <p:strVal val="visible"/>
                                      </p:to>
                                    </p:set>
                                    <p:animEffect transition="in" filter="checkerboard(across)">
                                      <p:cBhvr>
                                        <p:cTn id="11" dur="500"/>
                                        <p:tgtEl>
                                          <p:spTgt spid="102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checkerboard(across)">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CCEA50"/>
        </a:solidFill>
        <a:effectLst/>
      </p:bgPr>
    </p:bg>
    <p:spTree>
      <p:nvGrpSpPr>
        <p:cNvPr id="1" name=""/>
        <p:cNvGrpSpPr/>
        <p:nvPr/>
      </p:nvGrpSpPr>
      <p:grpSpPr>
        <a:xfrm>
          <a:off x="0" y="0"/>
          <a:ext cx="0" cy="0"/>
          <a:chOff x="0" y="0"/>
          <a:chExt cx="0" cy="0"/>
        </a:xfrm>
      </p:grpSpPr>
      <p:sp>
        <p:nvSpPr>
          <p:cNvPr id="66561" name="Rectangle 1"/>
          <p:cNvSpPr>
            <a:spLocks noChangeArrowheads="1"/>
          </p:cNvSpPr>
          <p:nvPr/>
        </p:nvSpPr>
        <p:spPr bwMode="auto">
          <a:xfrm>
            <a:off x="228600" y="685800"/>
            <a:ext cx="86868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u="sng"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rPr>
              <a:t>White-box testing </a:t>
            </a:r>
            <a:endParaRPr kumimoji="0" lang="en-US" sz="2400" b="0" u="none"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endParaRPr>
          </a:p>
          <a:p>
            <a:pPr lvl="0" algn="just" eaLnBrk="0" fontAlgn="base" hangingPunct="0">
              <a:spcBef>
                <a:spcPct val="0"/>
              </a:spcBef>
              <a:spcAft>
                <a:spcPct val="0"/>
              </a:spcAft>
            </a:pPr>
            <a:r>
              <a:rPr lang="en-US" sz="1200" dirty="0" smtClean="0">
                <a:latin typeface="Arial" pitchFamily="34" charset="0"/>
                <a:ea typeface="Times New Roman" pitchFamily="18" charset="0"/>
              </a:rPr>
              <a:t>	</a:t>
            </a:r>
            <a:r>
              <a:rPr kumimoji="0" lang="en-US"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Contrary to black box testing, software is viewed as a white-box, or glass-box in white-box testing, as the structure and flow of the software under test are visible to the tester. Testing plans are made according to the details of the software implementation, such as programming language, logic, and styles. Test cases are derived from the program structure. White-box testing is also called glass-box testing, </a:t>
            </a:r>
            <a:r>
              <a:rPr kumimoji="0" lang="en-US" b="1"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logic-driven testing</a:t>
            </a:r>
            <a:r>
              <a:rPr kumimoji="0" lang="en-US"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 or </a:t>
            </a:r>
            <a:r>
              <a:rPr kumimoji="0" lang="en-US" b="1"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design-based testing.</a:t>
            </a:r>
            <a:r>
              <a:rPr kumimoji="0" lang="en-US"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 There are many techniques available in white-box testing, because the problem of </a:t>
            </a:r>
            <a:r>
              <a:rPr kumimoji="0" lang="en-US" b="0" i="0" u="none" strike="noStrike" cap="none" normalizeH="0" baseline="0" dirty="0" err="1" smtClean="0">
                <a:ln>
                  <a:noFill/>
                </a:ln>
                <a:solidFill>
                  <a:schemeClr val="accent4"/>
                </a:solidFill>
                <a:effectLst/>
                <a:latin typeface="Times New Roman" pitchFamily="18" charset="0"/>
                <a:ea typeface="Times New Roman" pitchFamily="18" charset="0"/>
                <a:cs typeface="Times New Roman" pitchFamily="18" charset="0"/>
              </a:rPr>
              <a:t>interactability</a:t>
            </a:r>
            <a:r>
              <a:rPr kumimoji="0" lang="en-US"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 is eased by specific knowledge and attention on the structure of the software under test. </a:t>
            </a:r>
            <a:r>
              <a:rPr lang="en-US" dirty="0" smtClean="0">
                <a:solidFill>
                  <a:schemeClr val="accent4"/>
                </a:solidFill>
                <a:latin typeface="Times New Roman" pitchFamily="18" charset="0"/>
                <a:cs typeface="Times New Roman" pitchFamily="18" charset="0"/>
              </a:rPr>
              <a:t>Control-flow testing, loop testing, and data-flow testing, all maps the corresponding flow structure of the software into a directed graph. Test cases are carefully selected based on the criterion that all the nodes or paths are covered or traversed at least once. </a:t>
            </a:r>
            <a:endParaRPr kumimoji="0" lang="en-US" b="0" i="0" u="none" strike="noStrike" cap="none" normalizeH="0" baseline="0" dirty="0" smtClean="0">
              <a:ln>
                <a:noFill/>
              </a:ln>
              <a:solidFill>
                <a:schemeClr val="accent4"/>
              </a:solidFill>
              <a:effectLst/>
              <a:latin typeface="Times New Roman" pitchFamily="18" charset="0"/>
              <a:cs typeface="Times New Roman" pitchFamily="18" charset="0"/>
            </a:endParaRPr>
          </a:p>
        </p:txBody>
      </p:sp>
      <p:sp>
        <p:nvSpPr>
          <p:cNvPr id="3" name="Rectangle 2"/>
          <p:cNvSpPr/>
          <p:nvPr/>
        </p:nvSpPr>
        <p:spPr>
          <a:xfrm>
            <a:off x="228600" y="4343400"/>
            <a:ext cx="8763000" cy="2308324"/>
          </a:xfrm>
          <a:prstGeom prst="rect">
            <a:avLst/>
          </a:prstGeom>
        </p:spPr>
        <p:txBody>
          <a:bodyPr wrap="square">
            <a:spAutoFit/>
          </a:bodyPr>
          <a:lstStyle/>
          <a:p>
            <a:pPr algn="just"/>
            <a:endParaRPr lang="en-US" dirty="0" smtClean="0">
              <a:solidFill>
                <a:schemeClr val="accent4"/>
              </a:solidFill>
              <a:latin typeface="Times New Roman" pitchFamily="18" charset="0"/>
              <a:cs typeface="Times New Roman" pitchFamily="18" charset="0"/>
            </a:endParaRPr>
          </a:p>
          <a:p>
            <a:pPr algn="just"/>
            <a:r>
              <a:rPr lang="en-US" dirty="0" smtClean="0">
                <a:solidFill>
                  <a:schemeClr val="accent4"/>
                </a:solidFill>
                <a:latin typeface="Times New Roman" pitchFamily="18" charset="0"/>
                <a:cs typeface="Times New Roman" pitchFamily="18" charset="0"/>
              </a:rPr>
              <a:t>	We may be reluctant to consider random testing as a testing technique. The test case selection is simple and straightforward: they are randomly chosen. Study in indicates that random testing is more cost effective for many programs. Some very subtle errors can be discovered with low cost. One can also obtain reliability estimate using random testing results based on operational profiles. Effectively combining random testing with other testing techniques may yield more powerful and cost-effective testing strategies. </a:t>
            </a:r>
          </a:p>
          <a:p>
            <a:pPr algn="just"/>
            <a:endParaRPr lang="en-US" dirty="0">
              <a:solidFill>
                <a:schemeClr val="accent4"/>
              </a:solidFill>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66561">
                                            <p:txEl>
                                              <p:pRg st="0" end="0"/>
                                            </p:txEl>
                                          </p:spTgt>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66561">
                                            <p:txEl>
                                              <p:pRg st="2" end="2"/>
                                            </p:txEl>
                                          </p:spTgt>
                                        </p:tgtEl>
                                        <p:attrNameLst>
                                          <p:attrName>style.visibility</p:attrName>
                                        </p:attrNameLst>
                                      </p:cBhvr>
                                      <p:to>
                                        <p:strVal val="visible"/>
                                      </p:to>
                                    </p:set>
                                    <p:animEffect transition="in" filter="checkerboard(across)">
                                      <p:cBhvr>
                                        <p:cTn id="11" dur="500"/>
                                        <p:tgtEl>
                                          <p:spTgt spid="66561">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heckerboard(across)">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152400" y="685800"/>
            <a:ext cx="88392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rPr>
              <a:t>Performance testing</a:t>
            </a:r>
            <a:endParaRPr kumimoji="0" lang="en-US" sz="2400" b="0" i="0" u="none"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dirty="0" smtClean="0">
                <a:solidFill>
                  <a:schemeClr val="accent4"/>
                </a:solidFill>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Not all software systems have specifications on performance explicitly. But every system will have implicit performance requirements. The software should not take infinite time or infinite resource to execute. </a:t>
            </a:r>
            <a:r>
              <a:rPr kumimoji="0" lang="en-US" sz="2000" b="1"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"Performance bugs"</a:t>
            </a:r>
            <a:r>
              <a:rPr kumimoji="0" lang="en-US" sz="2000"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 sometimes are used to refer to those design problems in software that cause the system performance to degrade.</a:t>
            </a: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smtClean="0">
              <a:solidFill>
                <a:schemeClr val="accent4"/>
              </a:solidFill>
              <a:latin typeface="Times New Roman" pitchFamily="18" charset="0"/>
              <a:cs typeface="Times New Roman" pitchFamily="18" charset="0"/>
            </a:endParaRPr>
          </a:p>
          <a:p>
            <a:pPr algn="just" eaLnBrk="0" fontAlgn="base" hangingPunct="0">
              <a:spcBef>
                <a:spcPct val="0"/>
              </a:spcBef>
              <a:spcAft>
                <a:spcPct val="0"/>
              </a:spcAft>
            </a:pPr>
            <a:r>
              <a:rPr kumimoji="0" lang="en-US" b="0" i="0" u="none" strike="noStrike" cap="none" normalizeH="0" baseline="0" dirty="0" smtClean="0">
                <a:ln>
                  <a:noFill/>
                </a:ln>
                <a:solidFill>
                  <a:schemeClr val="accent4"/>
                </a:solidFill>
                <a:effectLst/>
                <a:latin typeface="Times New Roman" pitchFamily="18" charset="0"/>
                <a:cs typeface="Times New Roman" pitchFamily="18" charset="0"/>
              </a:rPr>
              <a:t>	</a:t>
            </a:r>
            <a:r>
              <a:rPr lang="en-US" dirty="0" smtClean="0"/>
              <a:t> </a:t>
            </a:r>
            <a:r>
              <a:rPr lang="en-US" sz="2000" dirty="0" smtClean="0">
                <a:solidFill>
                  <a:schemeClr val="accent4"/>
                </a:solidFill>
                <a:latin typeface="Times New Roman" pitchFamily="18" charset="0"/>
                <a:cs typeface="Times New Roman" pitchFamily="18" charset="0"/>
              </a:rPr>
              <a:t>Performance evaluation of a software system usually includes: resource usage, throughput, and stimulus-response time and queue lengths detailing the average or maximum number of tasks waiting to be serviced by selected resources. Typical resources that need to be considered include network bandwidth requirements, CPU cycles, disk space, disk access operations, and memory usage. The goal of performance testing can be Performance bottleneck identification, performance comparison and evaluation, etc. The typical method of doing performance testing is using a benchmark -- a program, workload or trace designed to be representative of the typical system usage.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4"/>
                </a:solidFill>
                <a:effectLst/>
                <a:latin typeface="Times New Roman" pitchFamily="18" charset="0"/>
                <a:cs typeface="Times New Roman" pitchFamily="18" charset="0"/>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67585">
                                            <p:txEl>
                                              <p:pRg st="0" end="0"/>
                                            </p:txEl>
                                          </p:spTgt>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67585">
                                            <p:txEl>
                                              <p:pRg st="2" end="2"/>
                                            </p:txEl>
                                          </p:spTgt>
                                        </p:tgtEl>
                                        <p:attrNameLst>
                                          <p:attrName>style.visibility</p:attrName>
                                        </p:attrNameLst>
                                      </p:cBhvr>
                                      <p:to>
                                        <p:strVal val="visible"/>
                                      </p:to>
                                    </p:set>
                                    <p:animEffect transition="in" filter="box(in)">
                                      <p:cBhvr>
                                        <p:cTn id="11" dur="500"/>
                                        <p:tgtEl>
                                          <p:spTgt spid="67585">
                                            <p:txEl>
                                              <p:pRg st="2" end="2"/>
                                            </p:txEl>
                                          </p:spTgt>
                                        </p:tgtEl>
                                      </p:cBhvr>
                                    </p:animEffect>
                                  </p:childTnLst>
                                </p:cTn>
                              </p:par>
                              <p:par>
                                <p:cTn id="12" presetID="4" presetClass="entr" presetSubtype="16" fill="hold" nodeType="withEffect">
                                  <p:stCondLst>
                                    <p:cond delay="0"/>
                                  </p:stCondLst>
                                  <p:childTnLst>
                                    <p:set>
                                      <p:cBhvr>
                                        <p:cTn id="13" dur="1" fill="hold">
                                          <p:stCondLst>
                                            <p:cond delay="0"/>
                                          </p:stCondLst>
                                        </p:cTn>
                                        <p:tgtEl>
                                          <p:spTgt spid="67585">
                                            <p:txEl>
                                              <p:pRg st="4" end="4"/>
                                            </p:txEl>
                                          </p:spTgt>
                                        </p:tgtEl>
                                        <p:attrNameLst>
                                          <p:attrName>style.visibility</p:attrName>
                                        </p:attrNameLst>
                                      </p:cBhvr>
                                      <p:to>
                                        <p:strVal val="visible"/>
                                      </p:to>
                                    </p:set>
                                    <p:animEffect transition="in" filter="box(in)">
                                      <p:cBhvr>
                                        <p:cTn id="14" dur="500"/>
                                        <p:tgtEl>
                                          <p:spTgt spid="67585">
                                            <p:txEl>
                                              <p:pRg st="4" end="4"/>
                                            </p:txEl>
                                          </p:spTgt>
                                        </p:tgtEl>
                                      </p:cBhvr>
                                    </p:animEffect>
                                  </p:childTnLst>
                                </p:cTn>
                              </p:par>
                              <p:par>
                                <p:cTn id="15" presetID="4" presetClass="entr" presetSubtype="16" fill="hold" nodeType="withEffect">
                                  <p:stCondLst>
                                    <p:cond delay="0"/>
                                  </p:stCondLst>
                                  <p:childTnLst>
                                    <p:set>
                                      <p:cBhvr>
                                        <p:cTn id="16" dur="1" fill="hold">
                                          <p:stCondLst>
                                            <p:cond delay="0"/>
                                          </p:stCondLst>
                                        </p:cTn>
                                        <p:tgtEl>
                                          <p:spTgt spid="67585">
                                            <p:txEl>
                                              <p:pRg st="5" end="5"/>
                                            </p:txEl>
                                          </p:spTgt>
                                        </p:tgtEl>
                                        <p:attrNameLst>
                                          <p:attrName>style.visibility</p:attrName>
                                        </p:attrNameLst>
                                      </p:cBhvr>
                                      <p:to>
                                        <p:strVal val="visible"/>
                                      </p:to>
                                    </p:set>
                                    <p:animEffect transition="in" filter="box(in)">
                                      <p:cBhvr>
                                        <p:cTn id="17" dur="500"/>
                                        <p:tgtEl>
                                          <p:spTgt spid="6758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ECC4"/>
        </a:solidFill>
        <a:effectLst/>
      </p:bgPr>
    </p:bg>
    <p:spTree>
      <p:nvGrpSpPr>
        <p:cNvPr id="1" name=""/>
        <p:cNvGrpSpPr/>
        <p:nvPr/>
      </p:nvGrpSpPr>
      <p:grpSpPr>
        <a:xfrm>
          <a:off x="0" y="0"/>
          <a:ext cx="0" cy="0"/>
          <a:chOff x="0" y="0"/>
          <a:chExt cx="0" cy="0"/>
        </a:xfrm>
      </p:grpSpPr>
      <p:sp>
        <p:nvSpPr>
          <p:cNvPr id="68609" name="Rectangle 1"/>
          <p:cNvSpPr>
            <a:spLocks noChangeArrowheads="1"/>
          </p:cNvSpPr>
          <p:nvPr/>
        </p:nvSpPr>
        <p:spPr bwMode="auto">
          <a:xfrm>
            <a:off x="152400" y="762000"/>
            <a:ext cx="8763000" cy="35086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rPr>
              <a:t>Reliability testing</a:t>
            </a:r>
            <a:endParaRPr kumimoji="0" lang="en-US" sz="2400" b="0" i="0" u="none" strike="noStrike" cap="none" normalizeH="0" baseline="0" dirty="0" smtClean="0">
              <a:ln>
                <a:noFill/>
              </a:ln>
              <a:solidFill>
                <a:srgbClr val="006600"/>
              </a:solidFill>
              <a:effectLst/>
              <a:latin typeface="Arial" pitchFamily="34" charset="0"/>
              <a:ea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pPr>
            <a:r>
              <a:rPr lang="en-US" dirty="0" smtClean="0">
                <a:solidFill>
                  <a:schemeClr val="accent4"/>
                </a:solidFill>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accent4">
                    <a:lumMod val="50000"/>
                  </a:schemeClr>
                </a:solidFill>
                <a:effectLst/>
                <a:latin typeface="Times New Roman" pitchFamily="18" charset="0"/>
                <a:ea typeface="Times New Roman" pitchFamily="18" charset="0"/>
                <a:cs typeface="Times New Roman" pitchFamily="18" charset="0"/>
              </a:rPr>
              <a:t>Software reliability refers to the probability of failure-free operation of a system. It is related to many aspects of software, including the testing process. Directly estimating software reliability by quantifying its related factors can be difficult. Testing is an effective sampling method to measure software reliability. </a:t>
            </a:r>
            <a:r>
              <a:rPr lang="en-US" dirty="0" smtClean="0">
                <a:solidFill>
                  <a:schemeClr val="accent4">
                    <a:lumMod val="50000"/>
                  </a:schemeClr>
                </a:solidFill>
                <a:latin typeface="Times New Roman" pitchFamily="18" charset="0"/>
                <a:cs typeface="Times New Roman" pitchFamily="18" charset="0"/>
              </a:rPr>
              <a:t>Therefore, based on the estimation, the developers can decide whether to release the software, and the users can decide whether to adopt and use the software. Risk of using software can also be assessed based on reliability information. Advocates that the primary goal of testing should be to measure the dependability of tested software. There is agreement on the intuitive meaning of dependable software: it does not fail in unexpected or catastrophic ways. Robustness testing and stress testing are variances of reliability testing based on this simple criterion.</a:t>
            </a:r>
            <a:endParaRPr kumimoji="0" lang="en-US"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
        <p:nvSpPr>
          <p:cNvPr id="68610" name="Rectangle 2"/>
          <p:cNvSpPr>
            <a:spLocks noChangeArrowheads="1"/>
          </p:cNvSpPr>
          <p:nvPr/>
        </p:nvSpPr>
        <p:spPr bwMode="auto">
          <a:xfrm>
            <a:off x="152400" y="4267200"/>
            <a:ext cx="8839200" cy="22159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1" i="0" u="sng"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rPr>
              <a:t>Security testing </a:t>
            </a:r>
            <a:endParaRPr kumimoji="0" lang="en-US" sz="2400" b="0" i="0" u="none"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accent4">
                  <a:lumMod val="50000"/>
                </a:schemeClr>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dirty="0" smtClean="0">
                <a:solidFill>
                  <a:schemeClr val="accent4">
                    <a:lumMod val="50000"/>
                  </a:schemeClr>
                </a:solidFill>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accent4">
                    <a:lumMod val="50000"/>
                  </a:schemeClr>
                </a:solidFill>
                <a:effectLst/>
                <a:latin typeface="Times New Roman" pitchFamily="18" charset="0"/>
                <a:ea typeface="Times New Roman" pitchFamily="18" charset="0"/>
                <a:cs typeface="Times New Roman" pitchFamily="18" charset="0"/>
              </a:rPr>
              <a:t>Software quality, reliability and security are tightly coupled. </a:t>
            </a:r>
            <a:r>
              <a:rPr lang="en-US" dirty="0" smtClean="0">
                <a:solidFill>
                  <a:schemeClr val="accent4">
                    <a:lumMod val="50000"/>
                  </a:schemeClr>
                </a:solidFill>
                <a:latin typeface="Times New Roman" pitchFamily="18" charset="0"/>
                <a:ea typeface="Times New Roman" pitchFamily="18" charset="0"/>
                <a:cs typeface="Times New Roman" pitchFamily="18" charset="0"/>
              </a:rPr>
              <a:t>int</a:t>
            </a:r>
            <a:r>
              <a:rPr kumimoji="0" lang="en-US" b="0" i="0" u="none" strike="noStrike" cap="none" normalizeH="0" baseline="0" dirty="0" smtClean="0">
                <a:ln>
                  <a:noFill/>
                </a:ln>
                <a:solidFill>
                  <a:schemeClr val="accent4">
                    <a:lumMod val="50000"/>
                  </a:schemeClr>
                </a:solidFill>
                <a:effectLst/>
                <a:latin typeface="Times New Roman" pitchFamily="18" charset="0"/>
                <a:ea typeface="Times New Roman" pitchFamily="18" charset="0"/>
                <a:cs typeface="Times New Roman" pitchFamily="18" charset="0"/>
              </a:rPr>
              <a:t>ruders to open security holes can exploit flaws in software. With the development of the </a:t>
            </a:r>
            <a:r>
              <a:rPr lang="en-US" dirty="0" smtClean="0">
                <a:solidFill>
                  <a:schemeClr val="accent4">
                    <a:lumMod val="50000"/>
                  </a:schemeClr>
                </a:solidFill>
                <a:latin typeface="Times New Roman" pitchFamily="18" charset="0"/>
                <a:ea typeface="Times New Roman" pitchFamily="18" charset="0"/>
                <a:cs typeface="Times New Roman" pitchFamily="18" charset="0"/>
              </a:rPr>
              <a:t>int</a:t>
            </a:r>
            <a:r>
              <a:rPr kumimoji="0" lang="en-US" b="0" i="0" u="none" strike="noStrike" cap="none" normalizeH="0" baseline="0" dirty="0" smtClean="0">
                <a:ln>
                  <a:noFill/>
                </a:ln>
                <a:solidFill>
                  <a:schemeClr val="accent4">
                    <a:lumMod val="50000"/>
                  </a:schemeClr>
                </a:solidFill>
                <a:effectLst/>
                <a:latin typeface="Times New Roman" pitchFamily="18" charset="0"/>
                <a:ea typeface="Times New Roman" pitchFamily="18" charset="0"/>
                <a:cs typeface="Times New Roman" pitchFamily="18" charset="0"/>
              </a:rPr>
              <a:t>ernet, software security problems are becoming even more severe. Many critical software applications and services have </a:t>
            </a:r>
            <a:r>
              <a:rPr lang="en-US" dirty="0" smtClean="0">
                <a:solidFill>
                  <a:schemeClr val="accent4">
                    <a:lumMod val="50000"/>
                  </a:schemeClr>
                </a:solidFill>
                <a:latin typeface="Times New Roman" pitchFamily="18" charset="0"/>
                <a:ea typeface="Times New Roman" pitchFamily="18" charset="0"/>
                <a:cs typeface="Times New Roman" pitchFamily="18" charset="0"/>
              </a:rPr>
              <a:t>int</a:t>
            </a:r>
            <a:r>
              <a:rPr kumimoji="0" lang="en-US" b="0" i="0" u="none" strike="noStrike" cap="none" normalizeH="0" baseline="0" dirty="0" smtClean="0">
                <a:ln>
                  <a:noFill/>
                </a:ln>
                <a:solidFill>
                  <a:schemeClr val="accent4">
                    <a:lumMod val="50000"/>
                  </a:schemeClr>
                </a:solidFill>
                <a:effectLst/>
                <a:latin typeface="Times New Roman" pitchFamily="18" charset="0"/>
                <a:ea typeface="Times New Roman" pitchFamily="18" charset="0"/>
                <a:cs typeface="Times New Roman" pitchFamily="18" charset="0"/>
              </a:rPr>
              <a:t>egrated security measures against malicious attacks. </a:t>
            </a:r>
            <a:endParaRPr kumimoji="0" lang="en-US" b="0" i="0" u="none" strike="noStrike" cap="none" normalizeH="0" baseline="0" dirty="0" smtClean="0">
              <a:ln>
                <a:noFill/>
              </a:ln>
              <a:solidFill>
                <a:schemeClr val="accent4">
                  <a:lumMod val="50000"/>
                </a:schemeClr>
              </a:solidFill>
              <a:effectLst/>
              <a:latin typeface="Arial" pitchFamily="34" charset="0"/>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68609">
                                            <p:txEl>
                                              <p:pRg st="0" end="0"/>
                                            </p:txEl>
                                          </p:spTgt>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68609">
                                            <p:txEl>
                                              <p:pRg st="2" end="2"/>
                                            </p:txEl>
                                          </p:spTgt>
                                        </p:tgtEl>
                                        <p:attrNameLst>
                                          <p:attrName>style.visibility</p:attrName>
                                        </p:attrNameLst>
                                      </p:cBhvr>
                                      <p:to>
                                        <p:strVal val="visible"/>
                                      </p:to>
                                    </p:set>
                                    <p:animEffect transition="in" filter="box(in)">
                                      <p:cBhvr>
                                        <p:cTn id="11" dur="500"/>
                                        <p:tgtEl>
                                          <p:spTgt spid="68609">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8610">
                                            <p:txEl>
                                              <p:pRg st="1" end="1"/>
                                            </p:txEl>
                                          </p:spTgt>
                                        </p:tgtEl>
                                        <p:attrNameLst>
                                          <p:attrName>style.visibility</p:attrName>
                                        </p:attrNameLst>
                                      </p:cBhvr>
                                      <p:to>
                                        <p:strVal val="visible"/>
                                      </p:to>
                                    </p:set>
                                    <p:animEffect transition="in" filter="blinds(horizontal)">
                                      <p:cBhvr>
                                        <p:cTn id="16" dur="500"/>
                                        <p:tgtEl>
                                          <p:spTgt spid="686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mph" presetSubtype="2" fill="hold" nodeType="clickEffect">
                                  <p:stCondLst>
                                    <p:cond delay="0"/>
                                  </p:stCondLst>
                                  <p:childTnLst>
                                    <p:anim to="1.5" calcmode="lin" valueType="num">
                                      <p:cBhvr override="childStyle">
                                        <p:cTn id="20" dur="2000" fill="hold"/>
                                        <p:tgtEl>
                                          <p:spTgt spid="68610">
                                            <p:txEl>
                                              <p:pRg st="1" end="1"/>
                                            </p:txEl>
                                          </p:spTgt>
                                        </p:tgtEl>
                                        <p:attrNameLst>
                                          <p:attrName>style.fontSize</p:attrName>
                                        </p:attrNameLst>
                                      </p:cBhvr>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68610">
                                            <p:txEl>
                                              <p:pRg st="3" end="3"/>
                                            </p:txEl>
                                          </p:spTgt>
                                        </p:tgtEl>
                                        <p:attrNameLst>
                                          <p:attrName>style.visibility</p:attrName>
                                        </p:attrNameLst>
                                      </p:cBhvr>
                                      <p:to>
                                        <p:strVal val="visible"/>
                                      </p:to>
                                    </p:set>
                                    <p:animEffect transition="in" filter="box(in)">
                                      <p:cBhvr>
                                        <p:cTn id="25" dur="500"/>
                                        <p:tgtEl>
                                          <p:spTgt spid="686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851648" cy="1295400"/>
          </a:xfrm>
        </p:spPr>
        <p:txBody>
          <a:bodyPr>
            <a:noAutofit/>
          </a:bodyPr>
          <a:lstStyle/>
          <a:p>
            <a:pPr algn="ctr"/>
            <a:r>
              <a:rPr lang="en-US" sz="3200" u="sng" dirty="0" smtClean="0">
                <a:solidFill>
                  <a:schemeClr val="accent6">
                    <a:lumMod val="75000"/>
                  </a:schemeClr>
                </a:solidFill>
              </a:rPr>
              <a:t>PROBLEM DEFINITION &amp; REQUIREMENTS SPECIFICATIONS</a:t>
            </a:r>
            <a:r>
              <a:rPr lang="en-US" sz="2800" dirty="0" smtClean="0">
                <a:solidFill>
                  <a:schemeClr val="accent6">
                    <a:lumMod val="75000"/>
                  </a:schemeClr>
                </a:solidFill>
              </a:rPr>
              <a:t/>
            </a:r>
            <a:br>
              <a:rPr lang="en-US" sz="2800" dirty="0" smtClean="0">
                <a:solidFill>
                  <a:schemeClr val="accent6">
                    <a:lumMod val="75000"/>
                  </a:schemeClr>
                </a:solidFill>
              </a:rPr>
            </a:br>
            <a:endParaRPr lang="en-US" sz="2800" dirty="0">
              <a:solidFill>
                <a:schemeClr val="accent6">
                  <a:lumMod val="75000"/>
                </a:schemeClr>
              </a:solidFill>
            </a:endParaRPr>
          </a:p>
        </p:txBody>
      </p:sp>
      <p:sp>
        <p:nvSpPr>
          <p:cNvPr id="3" name="Subtitle 2"/>
          <p:cNvSpPr>
            <a:spLocks noGrp="1"/>
          </p:cNvSpPr>
          <p:nvPr>
            <p:ph type="subTitle" idx="1"/>
          </p:nvPr>
        </p:nvSpPr>
        <p:spPr>
          <a:xfrm>
            <a:off x="228600" y="1905000"/>
            <a:ext cx="8686800" cy="4648200"/>
          </a:xfrm>
        </p:spPr>
        <p:txBody>
          <a:bodyPr/>
          <a:lstStyle/>
          <a:p>
            <a:endParaRPr lang="en-US" dirty="0"/>
          </a:p>
        </p:txBody>
      </p:sp>
      <p:sp>
        <p:nvSpPr>
          <p:cNvPr id="47105" name="Rectangle 1"/>
          <p:cNvSpPr>
            <a:spLocks noChangeArrowheads="1"/>
          </p:cNvSpPr>
          <p:nvPr/>
        </p:nvSpPr>
        <p:spPr bwMode="auto">
          <a:xfrm>
            <a:off x="228600" y="1810464"/>
            <a:ext cx="8610600" cy="50475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l"/>
              </a:tabLst>
            </a:pPr>
            <a:r>
              <a:rPr kumimoji="0" lang="en-US" sz="2400" b="1" i="1" u="sng" strike="noStrike" cap="none" normalizeH="0" baseline="0" dirty="0" smtClean="0">
                <a:ln>
                  <a:noFill/>
                </a:ln>
                <a:solidFill>
                  <a:srgbClr val="800000"/>
                </a:solidFill>
                <a:effectLst/>
                <a:latin typeface="Arial" pitchFamily="34" charset="0"/>
                <a:ea typeface="Times New Roman" pitchFamily="18" charset="0"/>
                <a:cs typeface="Arial" pitchFamily="34" charset="0"/>
              </a:rPr>
              <a:t>Problem Definition</a:t>
            </a:r>
            <a:endParaRPr kumimoji="0" lang="en-US" sz="2400" b="1" i="1" u="sng" strike="noStrike" cap="none" normalizeH="0" baseline="0" dirty="0" smtClean="0">
              <a:ln>
                <a:noFill/>
              </a:ln>
              <a:solidFill>
                <a:srgbClr val="8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2000" b="1"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A</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ctually the study phase is considered as the requirement analysis, which is the most vital part of the software development life cycle (SDLC).  </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Analysis is a software engineering task that bridges the gap between system level requirements engineering and system design. This phase consists of…</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1" i="0" u="none" strike="noStrike" cap="none" normalizeH="0" baseline="0" dirty="0" smtClean="0">
                <a:ln>
                  <a:noFill/>
                </a:ln>
                <a:solidFill>
                  <a:srgbClr val="006600"/>
                </a:solidFill>
                <a:effectLst/>
                <a:latin typeface="Arial" pitchFamily="34" charset="0"/>
                <a:ea typeface="Times New Roman" pitchFamily="18" charset="0"/>
                <a:cs typeface="Arial" pitchFamily="34" charset="0"/>
              </a:rPr>
              <a:t>System Engineering</a:t>
            </a:r>
            <a:endParaRPr kumimoji="0" lang="en-US" sz="2000" b="0" i="0" u="none" strike="noStrike" cap="none" normalizeH="0" baseline="0" dirty="0" smtClean="0">
              <a:ln>
                <a:noFill/>
              </a:ln>
              <a:solidFill>
                <a:srgbClr val="0066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1" i="0" u="none" strike="noStrike" cap="none" normalizeH="0" baseline="0" dirty="0" smtClean="0">
                <a:ln>
                  <a:noFill/>
                </a:ln>
                <a:solidFill>
                  <a:srgbClr val="006600"/>
                </a:solidFill>
                <a:effectLst/>
                <a:latin typeface="Arial" pitchFamily="34" charset="0"/>
                <a:ea typeface="Times New Roman" pitchFamily="18" charset="0"/>
                <a:cs typeface="Arial" pitchFamily="34" charset="0"/>
              </a:rPr>
              <a:t>Software Requirement Analysis</a:t>
            </a:r>
            <a:endParaRPr kumimoji="0" lang="en-US" sz="2000" b="0" i="0" u="none" strike="noStrike" cap="none" normalizeH="0" baseline="0" dirty="0" smtClean="0">
              <a:ln>
                <a:noFill/>
              </a:ln>
              <a:solidFill>
                <a:srgbClr val="0066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1" i="0" u="none" strike="noStrike" cap="none" normalizeH="0" baseline="0" dirty="0" smtClean="0">
                <a:ln>
                  <a:noFill/>
                </a:ln>
                <a:solidFill>
                  <a:srgbClr val="006600"/>
                </a:solidFill>
                <a:effectLst/>
                <a:latin typeface="Arial" pitchFamily="34" charset="0"/>
                <a:ea typeface="Times New Roman" pitchFamily="18" charset="0"/>
                <a:cs typeface="Arial" pitchFamily="34" charset="0"/>
              </a:rPr>
              <a:t>Software Design</a:t>
            </a:r>
            <a:endParaRPr kumimoji="0" lang="en-US" sz="2000" b="0" i="0" u="none" strike="noStrike" cap="none" normalizeH="0" baseline="0" dirty="0" smtClean="0">
              <a:ln>
                <a:noFill/>
              </a:ln>
              <a:solidFill>
                <a:srgbClr val="0066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The Analysis may be divided into five (5) parts of works, i.e.</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1" i="0" u="none" strike="noStrike" cap="none" normalizeH="0" baseline="0" dirty="0" smtClean="0">
                <a:ln>
                  <a:noFill/>
                </a:ln>
                <a:solidFill>
                  <a:srgbClr val="006600"/>
                </a:solidFill>
                <a:effectLst/>
                <a:latin typeface="Arial" pitchFamily="34" charset="0"/>
                <a:ea typeface="Times New Roman" pitchFamily="18" charset="0"/>
                <a:cs typeface="Arial" pitchFamily="34" charset="0"/>
              </a:rPr>
              <a:t>Problem Recognition	</a:t>
            </a:r>
            <a:endParaRPr kumimoji="0" lang="en-US" sz="2000" b="0" i="0" u="none" strike="noStrike" cap="none" normalizeH="0" baseline="0" dirty="0" smtClean="0">
              <a:ln>
                <a:noFill/>
              </a:ln>
              <a:solidFill>
                <a:srgbClr val="0066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1" i="0" u="none" strike="noStrike" cap="none" normalizeH="0" baseline="0" dirty="0" smtClean="0">
                <a:ln>
                  <a:noFill/>
                </a:ln>
                <a:solidFill>
                  <a:srgbClr val="006600"/>
                </a:solidFill>
                <a:effectLst/>
                <a:latin typeface="Arial" pitchFamily="34" charset="0"/>
                <a:ea typeface="Times New Roman" pitchFamily="18" charset="0"/>
                <a:cs typeface="Arial" pitchFamily="34" charset="0"/>
              </a:rPr>
              <a:t>Evaluation and Synthesis	</a:t>
            </a:r>
            <a:endParaRPr kumimoji="0" lang="en-US" sz="2000" b="0" i="0" u="none" strike="noStrike" cap="none" normalizeH="0" baseline="0" dirty="0" smtClean="0">
              <a:ln>
                <a:noFill/>
              </a:ln>
              <a:solidFill>
                <a:srgbClr val="0066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1" i="0" u="none" strike="noStrike" cap="none" normalizeH="0" baseline="0" dirty="0" smtClean="0">
                <a:ln>
                  <a:noFill/>
                </a:ln>
                <a:solidFill>
                  <a:srgbClr val="006600"/>
                </a:solidFill>
                <a:effectLst/>
                <a:latin typeface="Arial" pitchFamily="34" charset="0"/>
                <a:ea typeface="Times New Roman" pitchFamily="18" charset="0"/>
                <a:cs typeface="Arial" pitchFamily="34" charset="0"/>
              </a:rPr>
              <a:t>Modeling			</a:t>
            </a:r>
            <a:endParaRPr kumimoji="0" lang="en-US" sz="2000" b="0" i="0" u="none" strike="noStrike" cap="none" normalizeH="0" baseline="0" dirty="0" smtClean="0">
              <a:ln>
                <a:noFill/>
              </a:ln>
              <a:solidFill>
                <a:srgbClr val="0066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1" i="0" u="none" strike="noStrike" cap="none" normalizeH="0" baseline="0" dirty="0" smtClean="0">
                <a:ln>
                  <a:noFill/>
                </a:ln>
                <a:solidFill>
                  <a:srgbClr val="006600"/>
                </a:solidFill>
                <a:effectLst/>
                <a:latin typeface="Arial" pitchFamily="34" charset="0"/>
                <a:ea typeface="Times New Roman" pitchFamily="18" charset="0"/>
                <a:cs typeface="Arial" pitchFamily="34" charset="0"/>
              </a:rPr>
              <a:t>Specification	</a:t>
            </a:r>
            <a:endParaRPr kumimoji="0" lang="en-US" sz="2000" b="0" i="0" u="none" strike="noStrike" cap="none" normalizeH="0" baseline="0" dirty="0" smtClean="0">
              <a:ln>
                <a:noFill/>
              </a:ln>
              <a:solidFill>
                <a:srgbClr val="0066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1" i="0" u="none" strike="noStrike" cap="none" normalizeH="0" baseline="0" dirty="0" smtClean="0">
                <a:ln>
                  <a:noFill/>
                </a:ln>
                <a:solidFill>
                  <a:srgbClr val="006600"/>
                </a:solidFill>
                <a:effectLst/>
                <a:latin typeface="Arial" pitchFamily="34" charset="0"/>
                <a:ea typeface="Times New Roman" pitchFamily="18" charset="0"/>
                <a:cs typeface="Arial" pitchFamily="34" charset="0"/>
              </a:rPr>
              <a:t>Review</a:t>
            </a:r>
            <a:endParaRPr kumimoji="0" lang="en-US" sz="2000" b="0" i="0" u="none" strike="noStrike" cap="none" normalizeH="0" baseline="0" dirty="0" smtClean="0">
              <a:ln>
                <a:noFill/>
              </a:ln>
              <a:solidFill>
                <a:srgbClr val="0066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5">
                                            <p:txEl>
                                              <p:pRg st="0" end="0"/>
                                            </p:txEl>
                                          </p:spTgt>
                                        </p:tgtEl>
                                        <p:attrNameLst>
                                          <p:attrName>style.visibility</p:attrName>
                                        </p:attrNameLst>
                                      </p:cBhvr>
                                      <p:to>
                                        <p:strVal val="visible"/>
                                      </p:to>
                                    </p:set>
                                    <p:animEffect transition="in" filter="blinds(horizontal)">
                                      <p:cBhvr>
                                        <p:cTn id="12" dur="500"/>
                                        <p:tgtEl>
                                          <p:spTgt spid="4710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mph" presetSubtype="2" fill="hold" nodeType="clickEffect">
                                  <p:stCondLst>
                                    <p:cond delay="0"/>
                                  </p:stCondLst>
                                  <p:childTnLst>
                                    <p:anim to="1.5" calcmode="lin" valueType="num">
                                      <p:cBhvr override="childStyle">
                                        <p:cTn id="16" dur="2000" fill="hold"/>
                                        <p:tgtEl>
                                          <p:spTgt spid="47105">
                                            <p:txEl>
                                              <p:pRg st="0" end="0"/>
                                            </p:txEl>
                                          </p:spTgt>
                                        </p:tgtEl>
                                        <p:attrNameLst>
                                          <p:attrName>style.fontSize</p:attrName>
                                        </p:attrNameLst>
                                      </p:cBhvr>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47105">
                                            <p:txEl>
                                              <p:pRg st="1" end="1"/>
                                            </p:txEl>
                                          </p:spTgt>
                                        </p:tgtEl>
                                        <p:attrNameLst>
                                          <p:attrName>style.visibility</p:attrName>
                                        </p:attrNameLst>
                                      </p:cBhvr>
                                      <p:to>
                                        <p:strVal val="visible"/>
                                      </p:to>
                                    </p:set>
                                    <p:animEffect transition="in" filter="box(in)">
                                      <p:cBhvr>
                                        <p:cTn id="21" dur="500"/>
                                        <p:tgtEl>
                                          <p:spTgt spid="47105">
                                            <p:txEl>
                                              <p:pRg st="1" end="1"/>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47105">
                                            <p:txEl>
                                              <p:pRg st="2" end="2"/>
                                            </p:txEl>
                                          </p:spTgt>
                                        </p:tgtEl>
                                        <p:attrNameLst>
                                          <p:attrName>style.visibility</p:attrName>
                                        </p:attrNameLst>
                                      </p:cBhvr>
                                      <p:to>
                                        <p:strVal val="visible"/>
                                      </p:to>
                                    </p:set>
                                    <p:animEffect transition="in" filter="box(in)">
                                      <p:cBhvr>
                                        <p:cTn id="24" dur="500"/>
                                        <p:tgtEl>
                                          <p:spTgt spid="4710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47105">
                                            <p:txEl>
                                              <p:pRg st="3" end="3"/>
                                            </p:txEl>
                                          </p:spTgt>
                                        </p:tgtEl>
                                        <p:attrNameLst>
                                          <p:attrName>style.visibility</p:attrName>
                                        </p:attrNameLst>
                                      </p:cBhvr>
                                      <p:to>
                                        <p:strVal val="visible"/>
                                      </p:to>
                                    </p:set>
                                    <p:animEffect transition="in" filter="box(in)">
                                      <p:cBhvr>
                                        <p:cTn id="29" dur="500"/>
                                        <p:tgtEl>
                                          <p:spTgt spid="47105">
                                            <p:txEl>
                                              <p:pRg st="3" end="3"/>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7105">
                                            <p:txEl>
                                              <p:pRg st="4" end="4"/>
                                            </p:txEl>
                                          </p:spTgt>
                                        </p:tgtEl>
                                        <p:attrNameLst>
                                          <p:attrName>style.visibility</p:attrName>
                                        </p:attrNameLst>
                                      </p:cBhvr>
                                      <p:to>
                                        <p:strVal val="visible"/>
                                      </p:to>
                                    </p:set>
                                    <p:animEffect transition="in" filter="box(in)">
                                      <p:cBhvr>
                                        <p:cTn id="32" dur="500"/>
                                        <p:tgtEl>
                                          <p:spTgt spid="47105">
                                            <p:txEl>
                                              <p:pRg st="4" end="4"/>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7105">
                                            <p:txEl>
                                              <p:pRg st="5" end="5"/>
                                            </p:txEl>
                                          </p:spTgt>
                                        </p:tgtEl>
                                        <p:attrNameLst>
                                          <p:attrName>style.visibility</p:attrName>
                                        </p:attrNameLst>
                                      </p:cBhvr>
                                      <p:to>
                                        <p:strVal val="visible"/>
                                      </p:to>
                                    </p:set>
                                    <p:animEffect transition="in" filter="box(in)">
                                      <p:cBhvr>
                                        <p:cTn id="35" dur="500"/>
                                        <p:tgtEl>
                                          <p:spTgt spid="4710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47105">
                                            <p:txEl>
                                              <p:pRg st="6" end="6"/>
                                            </p:txEl>
                                          </p:spTgt>
                                        </p:tgtEl>
                                        <p:attrNameLst>
                                          <p:attrName>style.visibility</p:attrName>
                                        </p:attrNameLst>
                                      </p:cBhvr>
                                      <p:to>
                                        <p:strVal val="visible"/>
                                      </p:to>
                                    </p:set>
                                    <p:animEffect transition="in" filter="checkerboard(across)">
                                      <p:cBhvr>
                                        <p:cTn id="40" dur="500"/>
                                        <p:tgtEl>
                                          <p:spTgt spid="47105">
                                            <p:txEl>
                                              <p:pRg st="6" end="6"/>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47105">
                                            <p:txEl>
                                              <p:pRg st="7" end="7"/>
                                            </p:txEl>
                                          </p:spTgt>
                                        </p:tgtEl>
                                        <p:attrNameLst>
                                          <p:attrName>style.visibility</p:attrName>
                                        </p:attrNameLst>
                                      </p:cBhvr>
                                      <p:to>
                                        <p:strVal val="visible"/>
                                      </p:to>
                                    </p:set>
                                    <p:animEffect transition="in" filter="checkerboard(across)">
                                      <p:cBhvr>
                                        <p:cTn id="43" dur="500"/>
                                        <p:tgtEl>
                                          <p:spTgt spid="47105">
                                            <p:txEl>
                                              <p:pRg st="7" end="7"/>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47105">
                                            <p:txEl>
                                              <p:pRg st="8" end="8"/>
                                            </p:txEl>
                                          </p:spTgt>
                                        </p:tgtEl>
                                        <p:attrNameLst>
                                          <p:attrName>style.visibility</p:attrName>
                                        </p:attrNameLst>
                                      </p:cBhvr>
                                      <p:to>
                                        <p:strVal val="visible"/>
                                      </p:to>
                                    </p:set>
                                    <p:animEffect transition="in" filter="checkerboard(across)">
                                      <p:cBhvr>
                                        <p:cTn id="46" dur="500"/>
                                        <p:tgtEl>
                                          <p:spTgt spid="47105">
                                            <p:txEl>
                                              <p:pRg st="8" end="8"/>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47105">
                                            <p:txEl>
                                              <p:pRg st="9" end="9"/>
                                            </p:txEl>
                                          </p:spTgt>
                                        </p:tgtEl>
                                        <p:attrNameLst>
                                          <p:attrName>style.visibility</p:attrName>
                                        </p:attrNameLst>
                                      </p:cBhvr>
                                      <p:to>
                                        <p:strVal val="visible"/>
                                      </p:to>
                                    </p:set>
                                    <p:animEffect transition="in" filter="checkerboard(across)">
                                      <p:cBhvr>
                                        <p:cTn id="49" dur="500"/>
                                        <p:tgtEl>
                                          <p:spTgt spid="47105">
                                            <p:txEl>
                                              <p:pRg st="9" end="9"/>
                                            </p:txEl>
                                          </p:spTgt>
                                        </p:tgtEl>
                                      </p:cBhvr>
                                    </p:animEffect>
                                  </p:childTnLst>
                                </p:cTn>
                              </p:par>
                              <p:par>
                                <p:cTn id="50" presetID="5" presetClass="entr" presetSubtype="10" fill="hold" nodeType="withEffect">
                                  <p:stCondLst>
                                    <p:cond delay="0"/>
                                  </p:stCondLst>
                                  <p:childTnLst>
                                    <p:set>
                                      <p:cBhvr>
                                        <p:cTn id="51" dur="1" fill="hold">
                                          <p:stCondLst>
                                            <p:cond delay="0"/>
                                          </p:stCondLst>
                                        </p:cTn>
                                        <p:tgtEl>
                                          <p:spTgt spid="47105">
                                            <p:txEl>
                                              <p:pRg st="10" end="10"/>
                                            </p:txEl>
                                          </p:spTgt>
                                        </p:tgtEl>
                                        <p:attrNameLst>
                                          <p:attrName>style.visibility</p:attrName>
                                        </p:attrNameLst>
                                      </p:cBhvr>
                                      <p:to>
                                        <p:strVal val="visible"/>
                                      </p:to>
                                    </p:set>
                                    <p:animEffect transition="in" filter="checkerboard(across)">
                                      <p:cBhvr>
                                        <p:cTn id="52" dur="500"/>
                                        <p:tgtEl>
                                          <p:spTgt spid="47105">
                                            <p:txEl>
                                              <p:pRg st="10" end="10"/>
                                            </p:txEl>
                                          </p:spTgt>
                                        </p:tgtEl>
                                      </p:cBhvr>
                                    </p:animEffect>
                                  </p:childTnLst>
                                </p:cTn>
                              </p:par>
                              <p:par>
                                <p:cTn id="53" presetID="5" presetClass="entr" presetSubtype="10" fill="hold" nodeType="withEffect">
                                  <p:stCondLst>
                                    <p:cond delay="0"/>
                                  </p:stCondLst>
                                  <p:childTnLst>
                                    <p:set>
                                      <p:cBhvr>
                                        <p:cTn id="54" dur="1" fill="hold">
                                          <p:stCondLst>
                                            <p:cond delay="0"/>
                                          </p:stCondLst>
                                        </p:cTn>
                                        <p:tgtEl>
                                          <p:spTgt spid="47105">
                                            <p:txEl>
                                              <p:pRg st="11" end="11"/>
                                            </p:txEl>
                                          </p:spTgt>
                                        </p:tgtEl>
                                        <p:attrNameLst>
                                          <p:attrName>style.visibility</p:attrName>
                                        </p:attrNameLst>
                                      </p:cBhvr>
                                      <p:to>
                                        <p:strVal val="visible"/>
                                      </p:to>
                                    </p:set>
                                    <p:animEffect transition="in" filter="checkerboard(across)">
                                      <p:cBhvr>
                                        <p:cTn id="55" dur="500"/>
                                        <p:tgtEl>
                                          <p:spTgt spid="4710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69633" name="Rectangle 1"/>
          <p:cNvSpPr>
            <a:spLocks noChangeArrowheads="1"/>
          </p:cNvSpPr>
          <p:nvPr/>
        </p:nvSpPr>
        <p:spPr bwMode="auto">
          <a:xfrm>
            <a:off x="381000" y="1143000"/>
            <a:ext cx="8382000"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tab pos="457200" algn="l"/>
              </a:tabLst>
            </a:pPr>
            <a:r>
              <a:rPr kumimoji="0" lang="en-US" sz="3600" b="1" u="sng" strike="noStrike" cap="none" normalizeH="0" baseline="0" dirty="0" smtClean="0">
                <a:ln>
                  <a:noFill/>
                </a:ln>
                <a:solidFill>
                  <a:schemeClr val="accent6">
                    <a:lumMod val="75000"/>
                  </a:schemeClr>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Maintenance</a:t>
            </a:r>
            <a:endParaRPr kumimoji="0" lang="en-US" sz="3600" b="1" u="sng" strike="noStrike" cap="none" normalizeH="0" baseline="0" dirty="0" smtClean="0">
              <a:ln>
                <a:noFill/>
              </a:ln>
              <a:solidFill>
                <a:schemeClr val="accent6">
                  <a:lumMod val="75000"/>
                </a:schemeClr>
              </a:solidFill>
              <a:effectLst>
                <a:outerShdw blurRad="38100" dist="38100" dir="2700000" algn="tl">
                  <a:srgbClr val="000000">
                    <a:alpha val="43137"/>
                  </a:srgbClr>
                </a:outerShdw>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457200" algn="l"/>
              </a:tabLst>
            </a:pPr>
            <a:endParaRPr kumimoji="0" lang="en-US" sz="1400" b="1" i="1" u="none" strike="noStrike" cap="none" normalizeH="0" baseline="0" dirty="0" smtClean="0">
              <a:ln>
                <a:noFill/>
              </a:ln>
              <a:solidFill>
                <a:schemeClr val="tx1"/>
              </a:solidFill>
              <a:effectLst/>
              <a:latin typeface="Arial" pitchFamily="34" charset="0"/>
              <a:ea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457200" algn="l"/>
              </a:tabLst>
            </a:pPr>
            <a:endParaRPr lang="en-US" sz="1400" b="1" i="1" dirty="0" smtClean="0">
              <a:latin typeface="Arial" pitchFamily="34" charset="0"/>
              <a:ea typeface="Times New Roman"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tab pos="457200" algn="l"/>
              </a:tabLst>
            </a:pPr>
            <a:r>
              <a:rPr kumimoji="0" lang="en-US"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800" b="1" i="1" u="sng" strike="noStrike" cap="none" normalizeH="0" baseline="0" dirty="0" smtClean="0">
                <a:ln>
                  <a:noFill/>
                </a:ln>
                <a:solidFill>
                  <a:srgbClr val="800000"/>
                </a:solidFill>
                <a:effectLst/>
                <a:latin typeface="Arial" pitchFamily="34" charset="0"/>
                <a:ea typeface="Times New Roman" pitchFamily="18" charset="0"/>
                <a:cs typeface="Arial" pitchFamily="34" charset="0"/>
              </a:rPr>
              <a:t>Definition</a:t>
            </a:r>
            <a:endParaRPr kumimoji="0" lang="en-US" sz="2800" b="0" i="0" u="sng" strike="noStrike" cap="none" normalizeH="0" baseline="0" dirty="0" smtClean="0">
              <a:ln>
                <a:noFill/>
              </a:ln>
              <a:solidFill>
                <a:srgbClr val="800000"/>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457200" algn="l"/>
              </a:tabLst>
            </a:pPr>
            <a:endParaRPr kumimoji="0" lang="en-US" sz="2000" b="0" i="0" u="none" strike="noStrike" cap="none" normalizeH="0" baseline="0" dirty="0" smtClean="0">
              <a:ln>
                <a:noFill/>
              </a:ln>
              <a:solidFill>
                <a:schemeClr val="accent4"/>
              </a:solidFill>
              <a:effectLst/>
              <a:latin typeface="Arial" pitchFamily="34" charset="0"/>
              <a:ea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457200" algn="l"/>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rPr>
              <a:t>Maintenance is very important task &amp; is poorly managed. Times spent and effort required in maintaining software and keeping it operational takes about 40 % to 70% of the total cost of the life cycle.</a:t>
            </a:r>
            <a:endParaRPr kumimoji="0" lang="en-US" sz="2000" b="0" i="0" u="none" strike="noStrike" cap="none" normalizeH="0" baseline="0" dirty="0" smtClean="0">
              <a:ln>
                <a:noFill/>
              </a:ln>
              <a:solidFill>
                <a:schemeClr val="accent4"/>
              </a:solidFill>
              <a:effectLst/>
              <a:latin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457200" algn="l"/>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rPr>
              <a:t>“Software maintenance is the activity that includes error corrections, enhancements of capabilities, deletion of obsolete capabilities and optimization.” Basically, any work done to change the software after it is in operation is considered to be maintenance. Its purpose is to preserve the value of the software.</a:t>
            </a:r>
            <a:endParaRPr kumimoji="0" lang="en-US" sz="2000" b="0" i="0" u="none" strike="noStrike" cap="none" normalizeH="0" baseline="0" dirty="0" smtClean="0">
              <a:ln>
                <a:noFill/>
              </a:ln>
              <a:solidFill>
                <a:schemeClr val="accent4"/>
              </a:solidFill>
              <a:effectLst/>
              <a:latin typeface="Arial"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9633">
                                            <p:txEl>
                                              <p:pRg st="0" end="0"/>
                                            </p:txEl>
                                          </p:spTgt>
                                        </p:tgtEl>
                                        <p:attrNameLst>
                                          <p:attrName>style.visibility</p:attrName>
                                        </p:attrNameLst>
                                      </p:cBhvr>
                                      <p:to>
                                        <p:strVal val="visible"/>
                                      </p:to>
                                    </p:set>
                                    <p:animEffect transition="in" filter="diamond(in)">
                                      <p:cBhvr>
                                        <p:cTn id="7" dur="2000"/>
                                        <p:tgtEl>
                                          <p:spTgt spid="696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633">
                                            <p:txEl>
                                              <p:pRg st="3" end="3"/>
                                            </p:txEl>
                                          </p:spTgt>
                                        </p:tgtEl>
                                        <p:attrNameLst>
                                          <p:attrName>style.visibility</p:attrName>
                                        </p:attrNameLst>
                                      </p:cBhvr>
                                      <p:to>
                                        <p:strVal val="visible"/>
                                      </p:to>
                                    </p:set>
                                    <p:animEffect transition="in" filter="blinds(horizontal)">
                                      <p:cBhvr>
                                        <p:cTn id="12" dur="500"/>
                                        <p:tgtEl>
                                          <p:spTgt spid="6963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9633">
                                            <p:txEl>
                                              <p:pRg st="5" end="5"/>
                                            </p:txEl>
                                          </p:spTgt>
                                        </p:tgtEl>
                                        <p:attrNameLst>
                                          <p:attrName>style.visibility</p:attrName>
                                        </p:attrNameLst>
                                      </p:cBhvr>
                                      <p:to>
                                        <p:strVal val="visible"/>
                                      </p:to>
                                    </p:set>
                                    <p:animEffect transition="in" filter="checkerboard(across)">
                                      <p:cBhvr>
                                        <p:cTn id="17" dur="500"/>
                                        <p:tgtEl>
                                          <p:spTgt spid="69633">
                                            <p:txEl>
                                              <p:pRg st="5" end="5"/>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69633">
                                            <p:txEl>
                                              <p:pRg st="6" end="6"/>
                                            </p:txEl>
                                          </p:spTgt>
                                        </p:tgtEl>
                                        <p:attrNameLst>
                                          <p:attrName>style.visibility</p:attrName>
                                        </p:attrNameLst>
                                      </p:cBhvr>
                                      <p:to>
                                        <p:strVal val="visible"/>
                                      </p:to>
                                    </p:set>
                                    <p:animEffect transition="in" filter="checkerboard(across)">
                                      <p:cBhvr>
                                        <p:cTn id="20" dur="500"/>
                                        <p:tgtEl>
                                          <p:spTgt spid="696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381000" y="609601"/>
            <a:ext cx="8382000"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14300" algn="ctr" defTabSz="914400" rtl="0" eaLnBrk="1" fontAlgn="base" latinLnBrk="0" hangingPunct="1">
              <a:lnSpc>
                <a:spcPct val="100000"/>
              </a:lnSpc>
              <a:spcBef>
                <a:spcPct val="0"/>
              </a:spcBef>
              <a:spcAft>
                <a:spcPct val="0"/>
              </a:spcAft>
              <a:buClrTx/>
              <a:buSzTx/>
              <a:buFontTx/>
              <a:buNone/>
              <a:tabLst>
                <a:tab pos="457200" algn="l"/>
              </a:tabLst>
            </a:pPr>
            <a:r>
              <a:rPr kumimoji="0" lang="en-US" sz="2800" b="1" i="1" u="sng" strike="noStrike" cap="none" normalizeH="0" baseline="0" dirty="0" smtClean="0">
                <a:ln>
                  <a:noFill/>
                </a:ln>
                <a:solidFill>
                  <a:srgbClr val="800000"/>
                </a:solidFill>
                <a:effectLst/>
                <a:latin typeface="Arial" pitchFamily="34" charset="0"/>
                <a:ea typeface="Times New Roman" pitchFamily="18" charset="0"/>
              </a:rPr>
              <a:t>Categories</a:t>
            </a:r>
            <a:endParaRPr kumimoji="0" lang="en-US" sz="2800" b="0" i="0" u="sng" strike="noStrike" cap="none" normalizeH="0" baseline="0" dirty="0" smtClean="0">
              <a:ln>
                <a:noFill/>
              </a:ln>
              <a:solidFill>
                <a:srgbClr val="800000"/>
              </a:solidFill>
              <a:effectLst/>
              <a:latin typeface="Arial" pitchFamily="34" charset="0"/>
            </a:endParaRPr>
          </a:p>
          <a:p>
            <a:pPr marL="0" marR="0" lvl="0" indent="114300" algn="ctr" defTabSz="914400" rtl="0" eaLnBrk="0" fontAlgn="base" latinLnBrk="0" hangingPunct="0">
              <a:lnSpc>
                <a:spcPct val="100000"/>
              </a:lnSpc>
              <a:spcBef>
                <a:spcPct val="0"/>
              </a:spcBef>
              <a:spcAft>
                <a:spcPct val="0"/>
              </a:spcAft>
              <a:buClrTx/>
              <a:buSzTx/>
              <a:buFontTx/>
              <a:buNone/>
              <a:tabLst>
                <a:tab pos="457200" algn="l"/>
              </a:tabLst>
            </a:pPr>
            <a:endParaRPr kumimoji="0" lang="en-US" sz="2400" b="1" i="1" u="sng" strike="noStrike" cap="none" normalizeH="0" baseline="0" dirty="0" smtClean="0">
              <a:ln>
                <a:noFill/>
              </a:ln>
              <a:solidFill>
                <a:srgbClr val="006600"/>
              </a:solidFill>
              <a:effectLst/>
              <a:latin typeface="Arial" pitchFamily="34" charset="0"/>
              <a:ea typeface="Times New Roman" pitchFamily="18" charset="0"/>
            </a:endParaRPr>
          </a:p>
          <a:p>
            <a:pPr marL="0" marR="0" lvl="0" indent="114300" algn="ctr" defTabSz="914400" rtl="0" eaLnBrk="0" fontAlgn="base" latinLnBrk="0" hangingPunct="0">
              <a:lnSpc>
                <a:spcPct val="100000"/>
              </a:lnSpc>
              <a:spcBef>
                <a:spcPct val="0"/>
              </a:spcBef>
              <a:spcAft>
                <a:spcPct val="0"/>
              </a:spcAft>
              <a:buClrTx/>
              <a:buSzTx/>
              <a:buFontTx/>
              <a:buNone/>
              <a:tabLst>
                <a:tab pos="457200" algn="l"/>
              </a:tabLst>
            </a:pPr>
            <a:r>
              <a:rPr kumimoji="0" lang="en-US" sz="2400" b="1" i="1" u="sng" strike="noStrike" cap="none" normalizeH="0" baseline="0" dirty="0" smtClean="0">
                <a:ln>
                  <a:noFill/>
                </a:ln>
                <a:solidFill>
                  <a:srgbClr val="006600"/>
                </a:solidFill>
                <a:effectLst/>
                <a:latin typeface="Arial" pitchFamily="34" charset="0"/>
                <a:ea typeface="Times New Roman" pitchFamily="18" charset="0"/>
              </a:rPr>
              <a:t>Corrective Maintenance</a:t>
            </a:r>
            <a:endParaRPr kumimoji="0" lang="en-US" sz="2400" b="0" i="0" u="none" strike="noStrike" cap="none" normalizeH="0" baseline="0" dirty="0" smtClean="0">
              <a:ln>
                <a:noFill/>
              </a:ln>
              <a:solidFill>
                <a:srgbClr val="006600"/>
              </a:solidFill>
              <a:effectLst/>
              <a:latin typeface="Arial" pitchFamily="34" charset="0"/>
            </a:endParaRPr>
          </a:p>
          <a:p>
            <a:pPr marL="0" marR="0" lvl="0" indent="114300" algn="just" defTabSz="914400" rtl="0" eaLnBrk="0" fontAlgn="base" latinLnBrk="0" hangingPunct="0">
              <a:lnSpc>
                <a:spcPct val="100000"/>
              </a:lnSpc>
              <a:spcBef>
                <a:spcPct val="0"/>
              </a:spcBef>
              <a:spcAft>
                <a:spcPct val="0"/>
              </a:spcAft>
              <a:buClrTx/>
              <a:buSzTx/>
              <a:buFontTx/>
              <a:buNone/>
              <a:tabLst>
                <a:tab pos="457200" algn="l"/>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rPr>
              <a:t>	</a:t>
            </a:r>
          </a:p>
          <a:p>
            <a:pPr marL="0" marR="0" lvl="0" indent="114300" algn="just" defTabSz="914400" rtl="0" eaLnBrk="0" fontAlgn="base" latinLnBrk="0" hangingPunct="0">
              <a:lnSpc>
                <a:spcPct val="100000"/>
              </a:lnSpc>
              <a:spcBef>
                <a:spcPct val="0"/>
              </a:spcBef>
              <a:spcAft>
                <a:spcPct val="0"/>
              </a:spcAft>
              <a:buClrTx/>
              <a:buSzTx/>
              <a:buFontTx/>
              <a:buNone/>
              <a:tabLst>
                <a:tab pos="457200" algn="l"/>
              </a:tabLst>
            </a:pPr>
            <a:r>
              <a:rPr lang="en-US" sz="2000" dirty="0" smtClean="0">
                <a:solidFill>
                  <a:schemeClr val="accent4"/>
                </a:solidFill>
                <a:latin typeface="Arial" pitchFamily="34" charset="0"/>
                <a:ea typeface="Times New Roman" pitchFamily="18" charset="0"/>
              </a:rPr>
              <a:t>	</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rPr>
              <a:t>It means modifications made to the software to correct the defects. Defects can result from design errors, logic errors, coding errors, data processing errors and system performance errors.</a:t>
            </a:r>
            <a:endParaRPr kumimoji="0" lang="en-US" sz="2000" b="0" i="0" u="none" strike="noStrike" cap="none" normalizeH="0" baseline="0" dirty="0" smtClean="0">
              <a:ln>
                <a:noFill/>
              </a:ln>
              <a:solidFill>
                <a:schemeClr val="accent4"/>
              </a:solidFill>
              <a:effectLst/>
              <a:latin typeface="Arial" pitchFamily="34" charset="0"/>
            </a:endParaRPr>
          </a:p>
          <a:p>
            <a:pPr marL="0" marR="0" lvl="0" indent="114300" algn="ctr" defTabSz="914400" rtl="0" eaLnBrk="0" fontAlgn="base" latinLnBrk="0" hangingPunct="0">
              <a:lnSpc>
                <a:spcPct val="100000"/>
              </a:lnSpc>
              <a:spcBef>
                <a:spcPct val="0"/>
              </a:spcBef>
              <a:spcAft>
                <a:spcPct val="0"/>
              </a:spcAft>
              <a:buClrTx/>
              <a:buSzTx/>
              <a:buFontTx/>
              <a:buNone/>
              <a:tabLst>
                <a:tab pos="457200" algn="l"/>
              </a:tabLst>
            </a:pPr>
            <a:r>
              <a:rPr kumimoji="0" lang="en-US" sz="2400" b="1" i="1" u="none" strike="noStrike" cap="none" normalizeH="0" baseline="0" dirty="0" smtClean="0">
                <a:ln>
                  <a:noFill/>
                </a:ln>
                <a:solidFill>
                  <a:srgbClr val="006600"/>
                </a:solidFill>
                <a:effectLst/>
                <a:latin typeface="Arial" pitchFamily="34" charset="0"/>
                <a:ea typeface="Times New Roman" pitchFamily="18" charset="0"/>
              </a:rPr>
              <a:t> </a:t>
            </a:r>
          </a:p>
          <a:p>
            <a:pPr marL="0" marR="0" lvl="0" indent="114300" algn="ctr" defTabSz="914400" rtl="0" eaLnBrk="0" fontAlgn="base" latinLnBrk="0" hangingPunct="0">
              <a:lnSpc>
                <a:spcPct val="100000"/>
              </a:lnSpc>
              <a:spcBef>
                <a:spcPct val="0"/>
              </a:spcBef>
              <a:spcAft>
                <a:spcPct val="0"/>
              </a:spcAft>
              <a:buClrTx/>
              <a:buSzTx/>
              <a:buFontTx/>
              <a:buNone/>
              <a:tabLst>
                <a:tab pos="457200" algn="l"/>
              </a:tabLst>
            </a:pPr>
            <a:r>
              <a:rPr kumimoji="0" lang="en-US" sz="1600" b="1" i="1" u="sng" strike="noStrike" cap="none" normalizeH="0" baseline="0" dirty="0" smtClean="0">
                <a:ln>
                  <a:noFill/>
                </a:ln>
                <a:solidFill>
                  <a:schemeClr val="tx1"/>
                </a:solidFill>
                <a:effectLst/>
                <a:latin typeface="Arial" pitchFamily="34" charset="0"/>
                <a:ea typeface="Times New Roman" pitchFamily="18" charset="0"/>
              </a:rPr>
              <a:t> </a:t>
            </a:r>
          </a:p>
        </p:txBody>
      </p:sp>
      <p:sp>
        <p:nvSpPr>
          <p:cNvPr id="3" name="Rectangle 2"/>
          <p:cNvSpPr/>
          <p:nvPr/>
        </p:nvSpPr>
        <p:spPr>
          <a:xfrm>
            <a:off x="381000" y="3124200"/>
            <a:ext cx="8458200" cy="2277547"/>
          </a:xfrm>
          <a:prstGeom prst="rect">
            <a:avLst/>
          </a:prstGeom>
        </p:spPr>
        <p:txBody>
          <a:bodyPr wrap="square">
            <a:spAutoFit/>
          </a:bodyPr>
          <a:lstStyle/>
          <a:p>
            <a:pPr lvl="0" indent="114300" algn="ctr" eaLnBrk="0" fontAlgn="base" hangingPunct="0">
              <a:spcBef>
                <a:spcPct val="0"/>
              </a:spcBef>
              <a:spcAft>
                <a:spcPct val="0"/>
              </a:spcAft>
              <a:tabLst>
                <a:tab pos="457200" algn="l"/>
              </a:tabLst>
            </a:pPr>
            <a:r>
              <a:rPr lang="en-US" sz="2400" b="1" i="1" u="sng" dirty="0" smtClean="0">
                <a:solidFill>
                  <a:srgbClr val="006600"/>
                </a:solidFill>
                <a:latin typeface="Arial" pitchFamily="34" charset="0"/>
                <a:ea typeface="Times New Roman" pitchFamily="18" charset="0"/>
              </a:rPr>
              <a:t>Adaptive Maintenance</a:t>
            </a:r>
            <a:endParaRPr lang="en-US" sz="2400" dirty="0" smtClean="0">
              <a:solidFill>
                <a:srgbClr val="006600"/>
              </a:solidFill>
              <a:latin typeface="Arial" pitchFamily="34" charset="0"/>
            </a:endParaRPr>
          </a:p>
          <a:p>
            <a:pPr lvl="0" indent="114300" algn="just" eaLnBrk="0" fontAlgn="base" hangingPunct="0">
              <a:spcBef>
                <a:spcPct val="0"/>
              </a:spcBef>
              <a:spcAft>
                <a:spcPct val="0"/>
              </a:spcAft>
              <a:tabLst>
                <a:tab pos="457200" algn="l"/>
              </a:tabLst>
            </a:pPr>
            <a:r>
              <a:rPr lang="en-US" dirty="0" smtClean="0">
                <a:solidFill>
                  <a:schemeClr val="accent4"/>
                </a:solidFill>
                <a:latin typeface="Arial" pitchFamily="34" charset="0"/>
                <a:ea typeface="Times New Roman" pitchFamily="18" charset="0"/>
              </a:rPr>
              <a:t>	</a:t>
            </a:r>
          </a:p>
          <a:p>
            <a:pPr lvl="0" indent="114300" algn="just" eaLnBrk="0" fontAlgn="base" hangingPunct="0">
              <a:spcBef>
                <a:spcPct val="0"/>
              </a:spcBef>
              <a:spcAft>
                <a:spcPct val="0"/>
              </a:spcAft>
              <a:tabLst>
                <a:tab pos="457200" algn="l"/>
              </a:tabLst>
            </a:pPr>
            <a:r>
              <a:rPr lang="en-US" dirty="0" smtClean="0">
                <a:solidFill>
                  <a:schemeClr val="accent4"/>
                </a:solidFill>
                <a:latin typeface="Arial" pitchFamily="34" charset="0"/>
                <a:ea typeface="Times New Roman" pitchFamily="18" charset="0"/>
              </a:rPr>
              <a:t>	</a:t>
            </a:r>
            <a:r>
              <a:rPr lang="en-US" sz="2000" dirty="0" smtClean="0">
                <a:solidFill>
                  <a:schemeClr val="accent4"/>
                </a:solidFill>
                <a:latin typeface="Arial" pitchFamily="34" charset="0"/>
                <a:ea typeface="Times New Roman" pitchFamily="18" charset="0"/>
              </a:rPr>
              <a:t>It includes modifying the software to match changes in the ever-changing environment. Environment refers to the totality of all conditions and influences which act from outside upon the software. E.g. business rules, government policies, work patterns and software/hardware operating platforms.</a:t>
            </a:r>
            <a:endParaRPr lang="en-US" sz="2000" dirty="0" smtClean="0">
              <a:solidFill>
                <a:schemeClr val="accent4"/>
              </a:solidFill>
              <a:latin typeface="Arial" pitchFamily="34" charset="0"/>
            </a:endParaRPr>
          </a:p>
        </p:txBody>
      </p:sp>
      <p:sp>
        <p:nvSpPr>
          <p:cNvPr id="4" name="Rectangle 3"/>
          <p:cNvSpPr/>
          <p:nvPr/>
        </p:nvSpPr>
        <p:spPr>
          <a:xfrm>
            <a:off x="533400" y="5334000"/>
            <a:ext cx="8382000" cy="1354217"/>
          </a:xfrm>
          <a:prstGeom prst="rect">
            <a:avLst/>
          </a:prstGeom>
        </p:spPr>
        <p:txBody>
          <a:bodyPr wrap="square">
            <a:spAutoFit/>
          </a:bodyPr>
          <a:lstStyle/>
          <a:p>
            <a:pPr lvl="0" indent="114300" algn="ctr" eaLnBrk="0" fontAlgn="base" hangingPunct="0">
              <a:spcBef>
                <a:spcPct val="0"/>
              </a:spcBef>
              <a:spcAft>
                <a:spcPct val="0"/>
              </a:spcAft>
              <a:tabLst>
                <a:tab pos="457200" algn="l"/>
              </a:tabLst>
            </a:pPr>
            <a:r>
              <a:rPr lang="en-US" sz="2400" b="1" i="1" u="sng" dirty="0" smtClean="0">
                <a:solidFill>
                  <a:srgbClr val="006600"/>
                </a:solidFill>
                <a:latin typeface="Arial" pitchFamily="34" charset="0"/>
                <a:ea typeface="Times New Roman" pitchFamily="18" charset="0"/>
              </a:rPr>
              <a:t>Perfective Maintenance</a:t>
            </a:r>
            <a:endParaRPr lang="en-US" sz="2400" dirty="0" smtClean="0">
              <a:solidFill>
                <a:srgbClr val="006600"/>
              </a:solidFill>
              <a:latin typeface="Arial" pitchFamily="34" charset="0"/>
            </a:endParaRPr>
          </a:p>
          <a:p>
            <a:pPr lvl="0" indent="114300" algn="just" eaLnBrk="0" fontAlgn="base" hangingPunct="0">
              <a:spcBef>
                <a:spcPct val="0"/>
              </a:spcBef>
              <a:spcAft>
                <a:spcPct val="0"/>
              </a:spcAft>
              <a:tabLst>
                <a:tab pos="457200" algn="l"/>
              </a:tabLst>
            </a:pPr>
            <a:r>
              <a:rPr lang="en-US" dirty="0" smtClean="0">
                <a:solidFill>
                  <a:schemeClr val="accent4"/>
                </a:solidFill>
                <a:latin typeface="Arial" pitchFamily="34" charset="0"/>
                <a:ea typeface="Times New Roman" pitchFamily="18" charset="0"/>
              </a:rPr>
              <a:t>	</a:t>
            </a:r>
          </a:p>
          <a:p>
            <a:pPr lvl="0" indent="114300" algn="just" eaLnBrk="0" fontAlgn="base" hangingPunct="0">
              <a:spcBef>
                <a:spcPct val="0"/>
              </a:spcBef>
              <a:spcAft>
                <a:spcPct val="0"/>
              </a:spcAft>
              <a:tabLst>
                <a:tab pos="457200" algn="l"/>
              </a:tabLst>
            </a:pPr>
            <a:r>
              <a:rPr lang="en-US" sz="2000" dirty="0" smtClean="0">
                <a:solidFill>
                  <a:schemeClr val="accent4"/>
                </a:solidFill>
                <a:latin typeface="Arial" pitchFamily="34" charset="0"/>
                <a:ea typeface="Times New Roman" pitchFamily="18" charset="0"/>
              </a:rPr>
              <a:t>	It means improving processing efficiency or performances, or restructuring the Software to improve changeability.</a:t>
            </a:r>
            <a:endParaRPr lang="en-US" sz="2000" dirty="0" smtClean="0">
              <a:solidFill>
                <a:schemeClr val="accent4"/>
              </a:solidFill>
              <a:latin typeface="Arial" pitchFamily="34" charset="0"/>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657">
                                            <p:txEl>
                                              <p:pRg st="0" end="0"/>
                                            </p:txEl>
                                          </p:spTgt>
                                        </p:tgtEl>
                                        <p:attrNameLst>
                                          <p:attrName>style.visibility</p:attrName>
                                        </p:attrNameLst>
                                      </p:cBhvr>
                                      <p:to>
                                        <p:strVal val="visible"/>
                                      </p:to>
                                    </p:set>
                                    <p:animEffect transition="in" filter="checkerboard(across)">
                                      <p:cBhvr>
                                        <p:cTn id="7" dur="500"/>
                                        <p:tgtEl>
                                          <p:spTgt spid="706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657">
                                            <p:txEl>
                                              <p:pRg st="2" end="2"/>
                                            </p:txEl>
                                          </p:spTgt>
                                        </p:tgtEl>
                                        <p:attrNameLst>
                                          <p:attrName>style.visibility</p:attrName>
                                        </p:attrNameLst>
                                      </p:cBhvr>
                                      <p:to>
                                        <p:strVal val="visible"/>
                                      </p:to>
                                    </p:set>
                                    <p:animEffect transition="in" filter="blinds(horizontal)">
                                      <p:cBhvr>
                                        <p:cTn id="12" dur="500"/>
                                        <p:tgtEl>
                                          <p:spTgt spid="7065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mph" presetSubtype="2" fill="hold" nodeType="clickEffect">
                                  <p:stCondLst>
                                    <p:cond delay="0"/>
                                  </p:stCondLst>
                                  <p:childTnLst>
                                    <p:anim to="1.5" calcmode="lin" valueType="num">
                                      <p:cBhvr override="childStyle">
                                        <p:cTn id="16" dur="2000" fill="hold"/>
                                        <p:tgtEl>
                                          <p:spTgt spid="70657">
                                            <p:txEl>
                                              <p:pRg st="2" end="2"/>
                                            </p:txEl>
                                          </p:spTgt>
                                        </p:tgtEl>
                                        <p:attrNameLst>
                                          <p:attrName>style.fontSize</p:attrName>
                                        </p:attrNameLst>
                                      </p:cBhvr>
                                    </p:anim>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70657">
                                            <p:txEl>
                                              <p:pRg st="4" end="4"/>
                                            </p:txEl>
                                          </p:spTgt>
                                        </p:tgtEl>
                                        <p:attrNameLst>
                                          <p:attrName>style.visibility</p:attrName>
                                        </p:attrNameLst>
                                      </p:cBhvr>
                                      <p:to>
                                        <p:strVal val="visible"/>
                                      </p:to>
                                    </p:set>
                                    <p:animEffect transition="in" filter="diamond(in)">
                                      <p:cBhvr>
                                        <p:cTn id="21" dur="2000"/>
                                        <p:tgtEl>
                                          <p:spTgt spid="70657">
                                            <p:txEl>
                                              <p:pRg st="4" end="4"/>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70657">
                                            <p:txEl>
                                              <p:pRg st="5" end="5"/>
                                            </p:txEl>
                                          </p:spTgt>
                                        </p:tgtEl>
                                        <p:attrNameLst>
                                          <p:attrName>style.visibility</p:attrName>
                                        </p:attrNameLst>
                                      </p:cBhvr>
                                      <p:to>
                                        <p:strVal val="visible"/>
                                      </p:to>
                                    </p:set>
                                    <p:animEffect transition="in" filter="diamond(in)">
                                      <p:cBhvr>
                                        <p:cTn id="24" dur="2000"/>
                                        <p:tgtEl>
                                          <p:spTgt spid="7065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blinds(horizontal)">
                                      <p:cBhvr>
                                        <p:cTn id="29" dur="500"/>
                                        <p:tgtEl>
                                          <p:spTgt spid="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mph" presetSubtype="2" fill="hold" nodeType="clickEffect">
                                  <p:stCondLst>
                                    <p:cond delay="0"/>
                                  </p:stCondLst>
                                  <p:childTnLst>
                                    <p:anim to="1.5" calcmode="lin" valueType="num">
                                      <p:cBhvr override="childStyle">
                                        <p:cTn id="33" dur="2000" fill="hold"/>
                                        <p:tgtEl>
                                          <p:spTgt spid="3">
                                            <p:txEl>
                                              <p:pRg st="0" end="0"/>
                                            </p:txEl>
                                          </p:spTgt>
                                        </p:tgtEl>
                                        <p:attrNameLst>
                                          <p:attrName>style.fontSize</p:attrName>
                                        </p:attrNameLst>
                                      </p:cBhvr>
                                    </p:anim>
                                  </p:childTnLst>
                                </p:cTn>
                              </p:par>
                              <p:par>
                                <p:cTn id="34" presetID="4" presetClass="emph" presetSubtype="2" fill="hold" nodeType="withEffect">
                                  <p:stCondLst>
                                    <p:cond delay="0"/>
                                  </p:stCondLst>
                                  <p:childTnLst>
                                    <p:anim to="1.5" calcmode="lin" valueType="num">
                                      <p:cBhvr override="childStyle">
                                        <p:cTn id="35" dur="2000" fill="hold"/>
                                        <p:tgtEl>
                                          <p:spTgt spid="3">
                                            <p:txEl>
                                              <p:pRg st="1" end="1"/>
                                            </p:txEl>
                                          </p:spTgt>
                                        </p:tgtEl>
                                        <p:attrNameLst>
                                          <p:attrName>style.fontSize</p:attrName>
                                        </p:attrNameLst>
                                      </p:cBhvr>
                                    </p:anim>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diamond(in)">
                                      <p:cBhvr>
                                        <p:cTn id="40" dur="20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blinds(horizontal)">
                                      <p:cBhvr>
                                        <p:cTn id="45" dur="500"/>
                                        <p:tgtEl>
                                          <p:spTgt spid="4">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mph" presetSubtype="2" fill="hold" nodeType="clickEffect">
                                  <p:stCondLst>
                                    <p:cond delay="0"/>
                                  </p:stCondLst>
                                  <p:childTnLst>
                                    <p:anim to="1.5" calcmode="lin" valueType="num">
                                      <p:cBhvr override="childStyle">
                                        <p:cTn id="49" dur="2000" fill="hold"/>
                                        <p:tgtEl>
                                          <p:spTgt spid="4">
                                            <p:txEl>
                                              <p:pRg st="0" end="0"/>
                                            </p:txEl>
                                          </p:spTgt>
                                        </p:tgtEl>
                                        <p:attrNameLst>
                                          <p:attrName>style.fontSize</p:attrName>
                                        </p:attrNameLst>
                                      </p:cBhvr>
                                    </p:anim>
                                  </p:childTnLst>
                                </p:cTn>
                              </p:par>
                              <p:par>
                                <p:cTn id="50" presetID="4" presetClass="emph" presetSubtype="2" fill="hold" nodeType="withEffect">
                                  <p:stCondLst>
                                    <p:cond delay="0"/>
                                  </p:stCondLst>
                                  <p:childTnLst>
                                    <p:anim to="1.5" calcmode="lin" valueType="num">
                                      <p:cBhvr override="childStyle">
                                        <p:cTn id="51" dur="2000" fill="hold"/>
                                        <p:tgtEl>
                                          <p:spTgt spid="4">
                                            <p:txEl>
                                              <p:pRg st="1" end="1"/>
                                            </p:txEl>
                                          </p:spTgt>
                                        </p:tgtEl>
                                        <p:attrNameLst>
                                          <p:attrName>style.fontSize</p:attrName>
                                        </p:attrNameLst>
                                      </p:cBhvr>
                                    </p:anim>
                                  </p:childTnLst>
                                </p:cTn>
                              </p:par>
                            </p:childTnLst>
                          </p:cTn>
                        </p:par>
                      </p:childTnLst>
                    </p:cTn>
                  </p:par>
                  <p:par>
                    <p:cTn id="52" fill="hold">
                      <p:stCondLst>
                        <p:cond delay="indefinite"/>
                      </p:stCondLst>
                      <p:childTnLst>
                        <p:par>
                          <p:cTn id="53" fill="hold">
                            <p:stCondLst>
                              <p:cond delay="0"/>
                            </p:stCondLst>
                            <p:childTnLst>
                              <p:par>
                                <p:cTn id="54" presetID="8" presetClass="entr" presetSubtype="16" fill="hold"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diamond(in)">
                                      <p:cBhvr>
                                        <p:cTn id="56"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228600" y="609600"/>
            <a:ext cx="8610600" cy="17235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ctr" defTabSz="914400" rtl="0" eaLnBrk="1" fontAlgn="base" latinLnBrk="0" hangingPunct="1">
              <a:lnSpc>
                <a:spcPct val="100000"/>
              </a:lnSpc>
              <a:spcBef>
                <a:spcPct val="0"/>
              </a:spcBef>
              <a:spcAft>
                <a:spcPct val="0"/>
              </a:spcAft>
              <a:buClrTx/>
              <a:buSzTx/>
              <a:buFontTx/>
              <a:buNone/>
              <a:tabLst/>
            </a:pPr>
            <a:r>
              <a:rPr kumimoji="0" lang="en-US" sz="2800" b="0" i="1" u="sng" strike="noStrike" cap="none" normalizeH="0" baseline="0" dirty="0" smtClean="0">
                <a:ln>
                  <a:noFill/>
                </a:ln>
                <a:solidFill>
                  <a:srgbClr val="800000"/>
                </a:solidFill>
                <a:effectLst/>
                <a:latin typeface="Arial" pitchFamily="34" charset="0"/>
                <a:ea typeface="Times New Roman" pitchFamily="18" charset="0"/>
              </a:rPr>
              <a:t> </a:t>
            </a:r>
            <a:r>
              <a:rPr kumimoji="0" lang="en-US" sz="2800" b="1" i="1" u="sng" strike="noStrike" cap="none" normalizeH="0" baseline="0" dirty="0" smtClean="0">
                <a:ln>
                  <a:noFill/>
                </a:ln>
                <a:solidFill>
                  <a:srgbClr val="800000"/>
                </a:solidFill>
                <a:effectLst/>
                <a:latin typeface="Arial" pitchFamily="34" charset="0"/>
                <a:ea typeface="Times New Roman" pitchFamily="18" charset="0"/>
              </a:rPr>
              <a:t>Process</a:t>
            </a:r>
            <a:endParaRPr kumimoji="0" lang="en-US" sz="2800" b="0" i="0" u="sng" strike="noStrike" cap="none" normalizeH="0" baseline="0" dirty="0" smtClean="0">
              <a:ln>
                <a:noFill/>
              </a:ln>
              <a:solidFill>
                <a:srgbClr val="800000"/>
              </a:solidFill>
              <a:effectLst/>
              <a:latin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accent4"/>
              </a:solidFill>
              <a:effectLst/>
              <a:latin typeface="Arial" pitchFamily="34" charset="0"/>
              <a:ea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lang="en-US" sz="2000" dirty="0" smtClean="0">
                <a:solidFill>
                  <a:schemeClr val="accent4"/>
                </a:solidFill>
                <a:latin typeface="Arial" pitchFamily="34" charset="0"/>
                <a:ea typeface="Times New Roman" pitchFamily="18" charset="0"/>
              </a:rPr>
              <a:t>	</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rPr>
              <a:t>The process of maintenance for given software can be divided into four stages as follows: </a:t>
            </a:r>
            <a:endParaRPr kumimoji="0" lang="en-US" sz="2000" b="0" i="0" u="none" strike="noStrike" cap="none" normalizeH="0" baseline="0" dirty="0" smtClean="0">
              <a:ln>
                <a:noFill/>
              </a:ln>
              <a:solidFill>
                <a:schemeClr val="accent4"/>
              </a:solidFill>
              <a:effectLst/>
              <a:latin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3" name="Rectangle 2"/>
          <p:cNvSpPr/>
          <p:nvPr/>
        </p:nvSpPr>
        <p:spPr>
          <a:xfrm>
            <a:off x="228600" y="2057400"/>
            <a:ext cx="8763000" cy="4370427"/>
          </a:xfrm>
          <a:prstGeom prst="rect">
            <a:avLst/>
          </a:prstGeom>
        </p:spPr>
        <p:txBody>
          <a:bodyPr wrap="square">
            <a:spAutoFit/>
          </a:bodyPr>
          <a:lstStyle/>
          <a:p>
            <a:pPr lvl="0" algn="just"/>
            <a:r>
              <a:rPr lang="en-US" sz="2000" b="1" i="1" dirty="0" smtClean="0">
                <a:solidFill>
                  <a:srgbClr val="006600"/>
                </a:solidFill>
                <a:latin typeface="Arial" pitchFamily="34" charset="0"/>
                <a:cs typeface="Arial" pitchFamily="34" charset="0"/>
              </a:rPr>
              <a:t>Program understanding:</a:t>
            </a:r>
            <a:r>
              <a:rPr lang="en-US" sz="2000" dirty="0" smtClean="0">
                <a:solidFill>
                  <a:srgbClr val="006600"/>
                </a:solidFill>
                <a:latin typeface="Arial" pitchFamily="34" charset="0"/>
                <a:cs typeface="Arial" pitchFamily="34" charset="0"/>
              </a:rPr>
              <a:t> </a:t>
            </a:r>
            <a:r>
              <a:rPr lang="en-US" sz="2000" dirty="0" smtClean="0">
                <a:solidFill>
                  <a:schemeClr val="accent4"/>
                </a:solidFill>
                <a:latin typeface="Arial" pitchFamily="34" charset="0"/>
                <a:cs typeface="Arial" pitchFamily="34" charset="0"/>
              </a:rPr>
              <a:t>It consists of analyzing the program in order to understand it. The ease of understanding the program is primarily affected by complexity and documentation of the program.</a:t>
            </a:r>
          </a:p>
          <a:p>
            <a:pPr lvl="0" algn="just"/>
            <a:endParaRPr lang="en-US" b="1" i="1" dirty="0" smtClean="0"/>
          </a:p>
          <a:p>
            <a:pPr lvl="0" algn="just"/>
            <a:r>
              <a:rPr lang="en-US" sz="2000" b="1" i="1" dirty="0" smtClean="0">
                <a:solidFill>
                  <a:srgbClr val="006600"/>
                </a:solidFill>
                <a:latin typeface="Arial" pitchFamily="34" charset="0"/>
                <a:cs typeface="Arial" pitchFamily="34" charset="0"/>
              </a:rPr>
              <a:t>Generate particular maintenance proposal</a:t>
            </a:r>
            <a:r>
              <a:rPr lang="en-US" sz="2400" dirty="0" smtClean="0">
                <a:solidFill>
                  <a:srgbClr val="006600"/>
                </a:solidFill>
                <a:latin typeface="Arial" pitchFamily="34" charset="0"/>
                <a:cs typeface="Arial" pitchFamily="34" charset="0"/>
              </a:rPr>
              <a:t>: </a:t>
            </a:r>
            <a:r>
              <a:rPr lang="en-US" sz="2000" dirty="0" smtClean="0">
                <a:solidFill>
                  <a:schemeClr val="accent4"/>
                </a:solidFill>
                <a:latin typeface="Arial" pitchFamily="34" charset="0"/>
                <a:cs typeface="Arial" pitchFamily="34" charset="0"/>
              </a:rPr>
              <a:t>The ease of generating the maintenance proposal is primarily affected by extensibility of the program.</a:t>
            </a:r>
          </a:p>
          <a:p>
            <a:pPr lvl="0" algn="just"/>
            <a:endParaRPr lang="en-US" b="1" i="1" dirty="0" smtClean="0"/>
          </a:p>
          <a:p>
            <a:pPr lvl="0" algn="just"/>
            <a:r>
              <a:rPr lang="en-US" sz="2000" b="1" i="1" dirty="0" smtClean="0">
                <a:solidFill>
                  <a:srgbClr val="006600"/>
                </a:solidFill>
                <a:latin typeface="Arial" pitchFamily="34" charset="0"/>
                <a:cs typeface="Arial" pitchFamily="34" charset="0"/>
              </a:rPr>
              <a:t>Account for ripple effect:</a:t>
            </a:r>
            <a:r>
              <a:rPr lang="en-US" sz="2000" dirty="0" smtClean="0">
                <a:solidFill>
                  <a:srgbClr val="006600"/>
                </a:solidFill>
                <a:latin typeface="Arial" pitchFamily="34" charset="0"/>
                <a:cs typeface="Arial" pitchFamily="34" charset="0"/>
              </a:rPr>
              <a:t> </a:t>
            </a:r>
            <a:r>
              <a:rPr lang="en-US" sz="2000" dirty="0" smtClean="0">
                <a:solidFill>
                  <a:schemeClr val="accent4"/>
                </a:solidFill>
                <a:latin typeface="Arial" pitchFamily="34" charset="0"/>
                <a:cs typeface="Arial" pitchFamily="34" charset="0"/>
              </a:rPr>
              <a:t>If any change is made to any part of the system, it may affect the other parts also. Thus, there is a kind of ripple effect from the location of modification to the other parts of the software. The primary feature affecting the ripple effect is stability.</a:t>
            </a:r>
          </a:p>
          <a:p>
            <a:pPr lvl="0" algn="just"/>
            <a:endParaRPr lang="en-US" b="1" i="1" dirty="0" smtClean="0"/>
          </a:p>
          <a:p>
            <a:pPr lvl="0" algn="just"/>
            <a:r>
              <a:rPr lang="en-US" sz="2000" b="1" i="1" dirty="0" smtClean="0">
                <a:solidFill>
                  <a:srgbClr val="006600"/>
                </a:solidFill>
                <a:latin typeface="Arial" pitchFamily="34" charset="0"/>
                <a:cs typeface="Arial" pitchFamily="34" charset="0"/>
              </a:rPr>
              <a:t>Modified program testing:</a:t>
            </a:r>
            <a:r>
              <a:rPr lang="en-US" sz="2000" dirty="0" smtClean="0">
                <a:solidFill>
                  <a:srgbClr val="006600"/>
                </a:solidFill>
                <a:latin typeface="Arial" pitchFamily="34" charset="0"/>
                <a:cs typeface="Arial" pitchFamily="34" charset="0"/>
              </a:rPr>
              <a:t> </a:t>
            </a:r>
            <a:r>
              <a:rPr lang="en-US" sz="2000" dirty="0" smtClean="0">
                <a:solidFill>
                  <a:schemeClr val="accent4"/>
                </a:solidFill>
                <a:latin typeface="Arial" pitchFamily="34" charset="0"/>
                <a:cs typeface="Arial" pitchFamily="34" charset="0"/>
              </a:rPr>
              <a:t>The modified program is to be tested again and again to check that the software has enhanced and reliability is validated.</a:t>
            </a:r>
            <a:endParaRPr lang="en-US" sz="2000" dirty="0">
              <a:solidFill>
                <a:schemeClr val="accent4"/>
              </a:solidFill>
              <a:latin typeface="Arial" pitchFamily="34" charset="0"/>
              <a:cs typeface="Arial"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71681">
                                            <p:txEl>
                                              <p:pRg st="0" end="0"/>
                                            </p:txEl>
                                          </p:spTgt>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71681">
                                            <p:txEl>
                                              <p:pRg st="2" end="2"/>
                                            </p:txEl>
                                          </p:spTgt>
                                        </p:tgtEl>
                                        <p:attrNameLst>
                                          <p:attrName>style.visibility</p:attrName>
                                        </p:attrNameLst>
                                      </p:cBhvr>
                                      <p:to>
                                        <p:strVal val="visible"/>
                                      </p:to>
                                    </p:set>
                                    <p:animEffect transition="in" filter="box(in)">
                                      <p:cBhvr>
                                        <p:cTn id="11" dur="500"/>
                                        <p:tgtEl>
                                          <p:spTgt spid="71681">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ox(in)">
                                      <p:cBhvr>
                                        <p:cTn id="16" dur="500"/>
                                        <p:tgtEl>
                                          <p:spTgt spid="3">
                                            <p:txEl>
                                              <p:pRg st="0" end="0"/>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ox(in)">
                                      <p:cBhvr>
                                        <p:cTn id="19" dur="500"/>
                                        <p:tgtEl>
                                          <p:spTgt spid="3">
                                            <p:txEl>
                                              <p:pRg st="2" end="2"/>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CCFF99"/>
        </a:solidFill>
        <a:effectLst/>
      </p:bgPr>
    </p:bg>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381000" y="1066800"/>
            <a:ext cx="8382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143000" algn="l"/>
              </a:tabLst>
            </a:pPr>
            <a:r>
              <a:rPr kumimoji="0" lang="en-US" sz="3600" b="1" i="1" u="sng" strike="noStrike" cap="none" normalizeH="0" baseline="0" dirty="0" smtClean="0">
                <a:ln>
                  <a:noFill/>
                </a:ln>
                <a:solidFill>
                  <a:srgbClr val="800000"/>
                </a:solidFill>
                <a:effectLst/>
                <a:latin typeface="Arial" pitchFamily="34" charset="0"/>
                <a:ea typeface="Times New Roman" pitchFamily="18" charset="0"/>
                <a:cs typeface="Arial" pitchFamily="34" charset="0"/>
              </a:rPr>
              <a:t>Models</a:t>
            </a:r>
            <a:endParaRPr kumimoji="0" lang="en-US" sz="3600" b="1" i="1" u="sng" strike="noStrike" cap="none" normalizeH="0" baseline="0" dirty="0" smtClean="0">
              <a:ln>
                <a:noFill/>
              </a:ln>
              <a:solidFill>
                <a:srgbClr val="8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143000" algn="l"/>
              </a:tabLst>
            </a:pPr>
            <a:endParaRPr kumimoji="0" lang="en-US" sz="2800" b="0" i="0" u="none" strike="noStrike" cap="none" normalizeH="0" baseline="0" dirty="0" smtClean="0">
              <a:ln>
                <a:noFill/>
              </a:ln>
              <a:solidFill>
                <a:schemeClr val="accent4"/>
              </a:solidFill>
              <a:effectLst/>
              <a:latin typeface="Arial" pitchFamily="34" charset="0"/>
              <a:ea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43000" algn="l"/>
              </a:tabLst>
            </a:pPr>
            <a:endParaRPr lang="en-US" sz="2800" dirty="0" smtClean="0">
              <a:solidFill>
                <a:schemeClr val="accent4"/>
              </a:solidFill>
              <a:latin typeface="Arial" pitchFamily="34" charset="0"/>
              <a:ea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43000" algn="l"/>
              </a:tabLst>
            </a:pPr>
            <a:r>
              <a:rPr kumimoji="0" lang="en-US" sz="2800" b="0" i="0" u="none" strike="noStrike" cap="none" normalizeH="0" baseline="0" dirty="0" smtClean="0">
                <a:ln>
                  <a:noFill/>
                </a:ln>
                <a:solidFill>
                  <a:schemeClr val="accent4"/>
                </a:solidFill>
                <a:effectLst/>
                <a:latin typeface="Arial" pitchFamily="34" charset="0"/>
                <a:ea typeface="Times New Roman" pitchFamily="18" charset="0"/>
              </a:rPr>
              <a:t>The models that present for the maintenance of the Software are –</a:t>
            </a:r>
            <a:endParaRPr kumimoji="0" lang="en-US" sz="2800" b="0" i="0" u="none" strike="noStrike" cap="none" normalizeH="0" baseline="0" dirty="0" smtClean="0">
              <a:ln>
                <a:noFill/>
              </a:ln>
              <a:solidFill>
                <a:schemeClr val="accent4"/>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1143000" algn="l"/>
              </a:tabLst>
            </a:pPr>
            <a:endParaRPr kumimoji="0" lang="en-US" sz="2800" b="0" i="0" u="none" strike="noStrike" cap="none" normalizeH="0" baseline="0" dirty="0" smtClean="0">
              <a:ln>
                <a:noFill/>
              </a:ln>
              <a:solidFill>
                <a:schemeClr val="accent4"/>
              </a:solidFill>
              <a:effectLst/>
              <a:latin typeface="Arial" pitchFamily="34" charset="0"/>
              <a:ea typeface="Times New Roman" pitchFamily="18" charset="0"/>
            </a:endParaRPr>
          </a:p>
          <a:p>
            <a:pPr lvl="5" algn="just" eaLnBrk="0" fontAlgn="base" hangingPunct="0">
              <a:spcBef>
                <a:spcPct val="0"/>
              </a:spcBef>
              <a:spcAft>
                <a:spcPct val="0"/>
              </a:spcAft>
              <a:buFontTx/>
              <a:buChar char="•"/>
              <a:tabLst>
                <a:tab pos="1143000" algn="l"/>
              </a:tabLst>
            </a:pPr>
            <a:r>
              <a:rPr kumimoji="0" lang="en-US" sz="2800" b="0" i="0" u="none" strike="noStrike" cap="none" normalizeH="0" baseline="0" dirty="0" smtClean="0">
                <a:ln>
                  <a:noFill/>
                </a:ln>
                <a:solidFill>
                  <a:schemeClr val="accent4"/>
                </a:solidFill>
                <a:effectLst/>
                <a:latin typeface="Arial" pitchFamily="34" charset="0"/>
                <a:ea typeface="Times New Roman" pitchFamily="18" charset="0"/>
              </a:rPr>
              <a:t>Quick-Fix Model </a:t>
            </a:r>
            <a:endParaRPr kumimoji="0" lang="en-US" sz="2800" b="0" i="0" u="none" strike="noStrike" cap="none" normalizeH="0" baseline="0" dirty="0" smtClean="0">
              <a:ln>
                <a:noFill/>
              </a:ln>
              <a:solidFill>
                <a:schemeClr val="accent4"/>
              </a:solidFill>
              <a:effectLst/>
              <a:latin typeface="Arial" pitchFamily="34" charset="0"/>
            </a:endParaRPr>
          </a:p>
          <a:p>
            <a:pPr lvl="5" algn="just" eaLnBrk="0" fontAlgn="base" hangingPunct="0">
              <a:spcBef>
                <a:spcPct val="0"/>
              </a:spcBef>
              <a:spcAft>
                <a:spcPct val="0"/>
              </a:spcAft>
              <a:buFontTx/>
              <a:buChar char="•"/>
              <a:tabLst>
                <a:tab pos="1143000" algn="l"/>
              </a:tabLst>
            </a:pPr>
            <a:r>
              <a:rPr kumimoji="0" lang="en-US" sz="2800" b="0" i="0" u="none" strike="noStrike" cap="none" normalizeH="0" baseline="0" dirty="0" smtClean="0">
                <a:ln>
                  <a:noFill/>
                </a:ln>
                <a:solidFill>
                  <a:schemeClr val="accent4"/>
                </a:solidFill>
                <a:effectLst/>
                <a:latin typeface="Arial" pitchFamily="34" charset="0"/>
                <a:ea typeface="Times New Roman" pitchFamily="18" charset="0"/>
              </a:rPr>
              <a:t>Iterative Enhancement Model</a:t>
            </a:r>
            <a:endParaRPr kumimoji="0" lang="en-US" sz="2800" b="0" i="0" u="none" strike="noStrike" cap="none" normalizeH="0" baseline="0" dirty="0" smtClean="0">
              <a:ln>
                <a:noFill/>
              </a:ln>
              <a:solidFill>
                <a:schemeClr val="accent4"/>
              </a:solidFill>
              <a:effectLst/>
              <a:latin typeface="Arial" pitchFamily="34" charset="0"/>
            </a:endParaRPr>
          </a:p>
          <a:p>
            <a:pPr lvl="5" algn="just" eaLnBrk="0" fontAlgn="base" hangingPunct="0">
              <a:spcBef>
                <a:spcPct val="0"/>
              </a:spcBef>
              <a:spcAft>
                <a:spcPct val="0"/>
              </a:spcAft>
              <a:buFontTx/>
              <a:buChar char="•"/>
              <a:tabLst>
                <a:tab pos="1143000" algn="l"/>
              </a:tabLst>
            </a:pPr>
            <a:r>
              <a:rPr kumimoji="0" lang="en-US" sz="2800" b="0" i="0" u="none" strike="noStrike" cap="none" normalizeH="0" baseline="0" dirty="0" smtClean="0">
                <a:ln>
                  <a:noFill/>
                </a:ln>
                <a:solidFill>
                  <a:schemeClr val="accent4"/>
                </a:solidFill>
                <a:effectLst/>
                <a:latin typeface="Arial" pitchFamily="34" charset="0"/>
                <a:ea typeface="Times New Roman" pitchFamily="18" charset="0"/>
              </a:rPr>
              <a:t>Reuse Oriented Model</a:t>
            </a:r>
            <a:endParaRPr kumimoji="0" lang="en-US" sz="2800" b="0" i="0" u="none" strike="noStrike" cap="none" normalizeH="0" baseline="0" dirty="0" smtClean="0">
              <a:ln>
                <a:noFill/>
              </a:ln>
              <a:solidFill>
                <a:schemeClr val="accent4"/>
              </a:solidFill>
              <a:effectLst/>
              <a:latin typeface="Arial" pitchFamily="34" charset="0"/>
            </a:endParaRPr>
          </a:p>
          <a:p>
            <a:pPr lvl="5" algn="just" eaLnBrk="0" fontAlgn="base" hangingPunct="0">
              <a:spcBef>
                <a:spcPct val="0"/>
              </a:spcBef>
              <a:spcAft>
                <a:spcPct val="0"/>
              </a:spcAft>
              <a:buFontTx/>
              <a:buChar char="•"/>
              <a:tabLst>
                <a:tab pos="1143000" algn="l"/>
              </a:tabLst>
            </a:pPr>
            <a:r>
              <a:rPr kumimoji="0" lang="en-US" sz="2800" b="0" i="0" u="none" strike="noStrike" cap="none" normalizeH="0" baseline="0" dirty="0" smtClean="0">
                <a:ln>
                  <a:noFill/>
                </a:ln>
                <a:solidFill>
                  <a:schemeClr val="accent4"/>
                </a:solidFill>
                <a:effectLst/>
                <a:latin typeface="Arial" pitchFamily="34" charset="0"/>
                <a:ea typeface="Times New Roman" pitchFamily="18" charset="0"/>
              </a:rPr>
              <a:t>Boehm’s Model</a:t>
            </a:r>
            <a:endParaRPr kumimoji="0" lang="en-US" sz="2800" b="0" i="0" u="none" strike="noStrike" cap="none" normalizeH="0" baseline="0" dirty="0" smtClean="0">
              <a:ln>
                <a:noFill/>
              </a:ln>
              <a:solidFill>
                <a:schemeClr val="accent4"/>
              </a:solidFill>
              <a:effectLst/>
              <a:latin typeface="Arial" pitchFamily="34" charset="0"/>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705">
                                            <p:txEl>
                                              <p:pRg st="0" end="0"/>
                                            </p:txEl>
                                          </p:spTgt>
                                        </p:tgtEl>
                                        <p:attrNameLst>
                                          <p:attrName>style.visibility</p:attrName>
                                        </p:attrNameLst>
                                      </p:cBhvr>
                                      <p:to>
                                        <p:strVal val="visible"/>
                                      </p:to>
                                    </p:set>
                                    <p:animEffect transition="in" filter="blinds(horizontal)">
                                      <p:cBhvr>
                                        <p:cTn id="7" dur="500"/>
                                        <p:tgtEl>
                                          <p:spTgt spid="727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2705">
                                            <p:txEl>
                                              <p:pRg st="3" end="3"/>
                                            </p:txEl>
                                          </p:spTgt>
                                        </p:tgtEl>
                                        <p:attrNameLst>
                                          <p:attrName>style.visibility</p:attrName>
                                        </p:attrNameLst>
                                      </p:cBhvr>
                                      <p:to>
                                        <p:strVal val="visible"/>
                                      </p:to>
                                    </p:set>
                                    <p:animEffect transition="in" filter="checkerboard(across)">
                                      <p:cBhvr>
                                        <p:cTn id="12" dur="500"/>
                                        <p:tgtEl>
                                          <p:spTgt spid="72705">
                                            <p:txEl>
                                              <p:pRg st="3" end="3"/>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72705">
                                            <p:txEl>
                                              <p:pRg st="5" end="5"/>
                                            </p:txEl>
                                          </p:spTgt>
                                        </p:tgtEl>
                                        <p:attrNameLst>
                                          <p:attrName>style.visibility</p:attrName>
                                        </p:attrNameLst>
                                      </p:cBhvr>
                                      <p:to>
                                        <p:strVal val="visible"/>
                                      </p:to>
                                    </p:set>
                                    <p:animEffect transition="in" filter="checkerboard(across)">
                                      <p:cBhvr>
                                        <p:cTn id="15" dur="500"/>
                                        <p:tgtEl>
                                          <p:spTgt spid="72705">
                                            <p:txEl>
                                              <p:pRg st="5" end="5"/>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72705">
                                            <p:txEl>
                                              <p:pRg st="6" end="6"/>
                                            </p:txEl>
                                          </p:spTgt>
                                        </p:tgtEl>
                                        <p:attrNameLst>
                                          <p:attrName>style.visibility</p:attrName>
                                        </p:attrNameLst>
                                      </p:cBhvr>
                                      <p:to>
                                        <p:strVal val="visible"/>
                                      </p:to>
                                    </p:set>
                                    <p:animEffect transition="in" filter="checkerboard(across)">
                                      <p:cBhvr>
                                        <p:cTn id="18" dur="500"/>
                                        <p:tgtEl>
                                          <p:spTgt spid="72705">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72705">
                                            <p:txEl>
                                              <p:pRg st="7" end="7"/>
                                            </p:txEl>
                                          </p:spTgt>
                                        </p:tgtEl>
                                        <p:attrNameLst>
                                          <p:attrName>style.visibility</p:attrName>
                                        </p:attrNameLst>
                                      </p:cBhvr>
                                      <p:to>
                                        <p:strVal val="visible"/>
                                      </p:to>
                                    </p:set>
                                    <p:animEffect transition="in" filter="checkerboard(across)">
                                      <p:cBhvr>
                                        <p:cTn id="21" dur="500"/>
                                        <p:tgtEl>
                                          <p:spTgt spid="72705">
                                            <p:txEl>
                                              <p:pRg st="7" end="7"/>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72705">
                                            <p:txEl>
                                              <p:pRg st="8" end="8"/>
                                            </p:txEl>
                                          </p:spTgt>
                                        </p:tgtEl>
                                        <p:attrNameLst>
                                          <p:attrName>style.visibility</p:attrName>
                                        </p:attrNameLst>
                                      </p:cBhvr>
                                      <p:to>
                                        <p:strVal val="visible"/>
                                      </p:to>
                                    </p:set>
                                    <p:animEffect transition="in" filter="checkerboard(across)">
                                      <p:cBhvr>
                                        <p:cTn id="24" dur="500"/>
                                        <p:tgtEl>
                                          <p:spTgt spid="7270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0" y="685800"/>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5400" b="1" i="0" strike="noStrike" cap="none" normalizeH="0" baseline="0" dirty="0" smtClean="0">
                <a:ln>
                  <a:noFill/>
                </a:ln>
                <a:solidFill>
                  <a:schemeClr val="accent6">
                    <a:lumMod val="75000"/>
                  </a:schemeClr>
                </a:solidFill>
                <a:effectLst>
                  <a:outerShdw blurRad="38100" dist="38100" dir="2700000" algn="tl">
                    <a:srgbClr val="000000">
                      <a:alpha val="43137"/>
                    </a:srgbClr>
                  </a:outerShdw>
                </a:effectLst>
                <a:latin typeface="+mj-lt"/>
                <a:ea typeface="Times New Roman" pitchFamily="18" charset="0"/>
              </a:rPr>
              <a:t>SCOPE</a:t>
            </a:r>
            <a:endParaRPr kumimoji="0" lang="en-US" sz="5400" b="0" i="0" strike="noStrike" cap="none" normalizeH="0" baseline="0" dirty="0" smtClean="0">
              <a:ln>
                <a:noFill/>
              </a:ln>
              <a:solidFill>
                <a:schemeClr val="accent6">
                  <a:lumMod val="75000"/>
                </a:schemeClr>
              </a:solidFill>
              <a:effectLst>
                <a:outerShdw blurRad="38100" dist="38100" dir="2700000" algn="tl">
                  <a:srgbClr val="000000">
                    <a:alpha val="43137"/>
                  </a:srgbClr>
                </a:outerShdw>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3730" name="Rectangle 2"/>
          <p:cNvSpPr>
            <a:spLocks noChangeArrowheads="1"/>
          </p:cNvSpPr>
          <p:nvPr/>
        </p:nvSpPr>
        <p:spPr bwMode="auto">
          <a:xfrm>
            <a:off x="228600" y="1600200"/>
            <a:ext cx="8686800" cy="49859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Establishing and Maintaining Interpersonal Relationships — developing constructive and cooperative working relationships with others, and maintaining them over time.</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Communicating with Supervisors, Peers, or Subordinates — providing information to supervisors, co-workers, and subordinates by telephone, in written form, e-mail, or in person.</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Conduct or attend staff meetings</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Consult with managerial or supervisory personnel</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Making Decisions and Solving Problems — Analyzing information and evaluating results to choose the best solution and solve problems.</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Determine project methods and procedures</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Staffing Organizational Units — Recruiting, interviewing, selecting, hiring, and promoting employees in an organization.</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Developing and Building Teams — Encouraging and building mutual trust, respect, and cooperation among team members.</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29">
                                            <p:txEl>
                                              <p:pRg st="0" end="0"/>
                                            </p:txEl>
                                          </p:spTgt>
                                        </p:tgtEl>
                                        <p:attrNameLst>
                                          <p:attrName>style.visibility</p:attrName>
                                        </p:attrNameLst>
                                      </p:cBhvr>
                                      <p:to>
                                        <p:strVal val="visible"/>
                                      </p:to>
                                    </p:set>
                                    <p:animEffect transition="in" filter="blinds(horizontal)">
                                      <p:cBhvr>
                                        <p:cTn id="7" dur="500"/>
                                        <p:tgtEl>
                                          <p:spTgt spid="737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3730">
                                            <p:txEl>
                                              <p:pRg st="0" end="0"/>
                                            </p:txEl>
                                          </p:spTgt>
                                        </p:tgtEl>
                                        <p:attrNameLst>
                                          <p:attrName>style.visibility</p:attrName>
                                        </p:attrNameLst>
                                      </p:cBhvr>
                                      <p:to>
                                        <p:strVal val="visible"/>
                                      </p:to>
                                    </p:set>
                                    <p:animEffect transition="in" filter="box(in)">
                                      <p:cBhvr>
                                        <p:cTn id="12" dur="500"/>
                                        <p:tgtEl>
                                          <p:spTgt spid="73730">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3730">
                                            <p:txEl>
                                              <p:pRg st="1" end="1"/>
                                            </p:txEl>
                                          </p:spTgt>
                                        </p:tgtEl>
                                        <p:attrNameLst>
                                          <p:attrName>style.visibility</p:attrName>
                                        </p:attrNameLst>
                                      </p:cBhvr>
                                      <p:to>
                                        <p:strVal val="visible"/>
                                      </p:to>
                                    </p:set>
                                    <p:animEffect transition="in" filter="box(in)">
                                      <p:cBhvr>
                                        <p:cTn id="15" dur="500"/>
                                        <p:tgtEl>
                                          <p:spTgt spid="73730">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3730">
                                            <p:txEl>
                                              <p:pRg st="2" end="2"/>
                                            </p:txEl>
                                          </p:spTgt>
                                        </p:tgtEl>
                                        <p:attrNameLst>
                                          <p:attrName>style.visibility</p:attrName>
                                        </p:attrNameLst>
                                      </p:cBhvr>
                                      <p:to>
                                        <p:strVal val="visible"/>
                                      </p:to>
                                    </p:set>
                                    <p:animEffect transition="in" filter="box(in)">
                                      <p:cBhvr>
                                        <p:cTn id="18" dur="500"/>
                                        <p:tgtEl>
                                          <p:spTgt spid="73730">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73730">
                                            <p:txEl>
                                              <p:pRg st="3" end="3"/>
                                            </p:txEl>
                                          </p:spTgt>
                                        </p:tgtEl>
                                        <p:attrNameLst>
                                          <p:attrName>style.visibility</p:attrName>
                                        </p:attrNameLst>
                                      </p:cBhvr>
                                      <p:to>
                                        <p:strVal val="visible"/>
                                      </p:to>
                                    </p:set>
                                    <p:animEffect transition="in" filter="box(in)">
                                      <p:cBhvr>
                                        <p:cTn id="21" dur="500"/>
                                        <p:tgtEl>
                                          <p:spTgt spid="73730">
                                            <p:txEl>
                                              <p:pRg st="3" end="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73730">
                                            <p:txEl>
                                              <p:pRg st="4" end="4"/>
                                            </p:txEl>
                                          </p:spTgt>
                                        </p:tgtEl>
                                        <p:attrNameLst>
                                          <p:attrName>style.visibility</p:attrName>
                                        </p:attrNameLst>
                                      </p:cBhvr>
                                      <p:to>
                                        <p:strVal val="visible"/>
                                      </p:to>
                                    </p:set>
                                    <p:animEffect transition="in" filter="box(in)">
                                      <p:cBhvr>
                                        <p:cTn id="24" dur="500"/>
                                        <p:tgtEl>
                                          <p:spTgt spid="73730">
                                            <p:txEl>
                                              <p:pRg st="4" end="4"/>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73730">
                                            <p:txEl>
                                              <p:pRg st="5" end="5"/>
                                            </p:txEl>
                                          </p:spTgt>
                                        </p:tgtEl>
                                        <p:attrNameLst>
                                          <p:attrName>style.visibility</p:attrName>
                                        </p:attrNameLst>
                                      </p:cBhvr>
                                      <p:to>
                                        <p:strVal val="visible"/>
                                      </p:to>
                                    </p:set>
                                    <p:animEffect transition="in" filter="box(in)">
                                      <p:cBhvr>
                                        <p:cTn id="27" dur="500"/>
                                        <p:tgtEl>
                                          <p:spTgt spid="73730">
                                            <p:txEl>
                                              <p:pRg st="5" end="5"/>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73730">
                                            <p:txEl>
                                              <p:pRg st="6" end="6"/>
                                            </p:txEl>
                                          </p:spTgt>
                                        </p:tgtEl>
                                        <p:attrNameLst>
                                          <p:attrName>style.visibility</p:attrName>
                                        </p:attrNameLst>
                                      </p:cBhvr>
                                      <p:to>
                                        <p:strVal val="visible"/>
                                      </p:to>
                                    </p:set>
                                    <p:animEffect transition="in" filter="box(in)">
                                      <p:cBhvr>
                                        <p:cTn id="30" dur="500"/>
                                        <p:tgtEl>
                                          <p:spTgt spid="73730">
                                            <p:txEl>
                                              <p:pRg st="6" end="6"/>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73730">
                                            <p:txEl>
                                              <p:pRg st="7" end="7"/>
                                            </p:txEl>
                                          </p:spTgt>
                                        </p:tgtEl>
                                        <p:attrNameLst>
                                          <p:attrName>style.visibility</p:attrName>
                                        </p:attrNameLst>
                                      </p:cBhvr>
                                      <p:to>
                                        <p:strVal val="visible"/>
                                      </p:to>
                                    </p:set>
                                    <p:animEffect transition="in" filter="box(in)">
                                      <p:cBhvr>
                                        <p:cTn id="33" dur="500"/>
                                        <p:tgtEl>
                                          <p:spTgt spid="737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228600" y="838200"/>
            <a:ext cx="86868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Maintain job descriptions</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Recommend personnel actions, such as promotions, transfers, and dismissals.</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p:txBody>
      </p:sp>
      <p:sp>
        <p:nvSpPr>
          <p:cNvPr id="74754" name="Rectangle 2"/>
          <p:cNvSpPr>
            <a:spLocks noChangeArrowheads="1"/>
          </p:cNvSpPr>
          <p:nvPr/>
        </p:nvSpPr>
        <p:spPr bwMode="auto">
          <a:xfrm>
            <a:off x="228600" y="1752601"/>
            <a:ext cx="8686800" cy="22159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Coaching and Developing Others — Identifying the developmental needs of others and coaching, mentoring, or otherwise helping others to improve their knowledge or skills.</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Training and Teaching Others — Identifying the educational needs of others, developing formal educational or training programs or classes, and teaching or instructing others.</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4755" name="Rectangle 3"/>
          <p:cNvSpPr>
            <a:spLocks noChangeArrowheads="1"/>
          </p:cNvSpPr>
          <p:nvPr/>
        </p:nvSpPr>
        <p:spPr bwMode="auto">
          <a:xfrm>
            <a:off x="228600" y="3657600"/>
            <a:ext cx="8686800" cy="12926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Provide Consultation and Advice to Others — Providing guidance and expert advice to management or other groups on technical, systems-, or process-related topics.</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4756" name="Rectangle 4"/>
          <p:cNvSpPr>
            <a:spLocks noChangeArrowheads="1"/>
          </p:cNvSpPr>
          <p:nvPr/>
        </p:nvSpPr>
        <p:spPr bwMode="auto">
          <a:xfrm>
            <a:off x="228600" y="4572000"/>
            <a:ext cx="8610600" cy="19082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Documenting/Recording</a:t>
            </a:r>
            <a:r>
              <a:rPr kumimoji="0" lang="en-US" sz="2000" b="0" i="0" u="none" strike="noStrike" cap="none" normalizeH="0" dirty="0" smtClean="0">
                <a:ln>
                  <a:noFill/>
                </a:ln>
                <a:solidFill>
                  <a:schemeClr val="accent4"/>
                </a:solidFill>
                <a:effectLst/>
                <a:latin typeface="Arial" pitchFamily="34" charset="0"/>
                <a:ea typeface="Times New Roman" pitchFamily="18" charset="0"/>
                <a:cs typeface="Arial" pitchFamily="34" charset="0"/>
              </a:rPr>
              <a:t> </a:t>
            </a: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Information — Entering, transcribing, recording, storing, or maintaining information in written or electronic/magnetic form.</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Updating and Using Relevant Knowledge — Keeping up-to-date technically and applying new knowledge to your job.</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4757" name="Rectangle 5"/>
          <p:cNvSpPr>
            <a:spLocks noChangeArrowheads="1"/>
          </p:cNvSpPr>
          <p:nvPr/>
        </p:nvSpPr>
        <p:spPr bwMode="auto">
          <a:xfrm>
            <a:off x="228600" y="6172200"/>
            <a:ext cx="86868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rPr>
              <a:t>compile numerical or statistical data</a:t>
            </a: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accent4"/>
              </a:solidFill>
              <a:effectLst/>
              <a:latin typeface="Arial" pitchFamily="34" charset="0"/>
              <a:cs typeface="Arial"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4753">
                                            <p:txEl>
                                              <p:pRg st="0" end="0"/>
                                            </p:txEl>
                                          </p:spTgt>
                                        </p:tgtEl>
                                        <p:attrNameLst>
                                          <p:attrName>style.visibility</p:attrName>
                                        </p:attrNameLst>
                                      </p:cBhvr>
                                      <p:to>
                                        <p:strVal val="visible"/>
                                      </p:to>
                                    </p:set>
                                    <p:animEffect transition="in" filter="box(in)">
                                      <p:cBhvr>
                                        <p:cTn id="7" dur="500"/>
                                        <p:tgtEl>
                                          <p:spTgt spid="7475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4753">
                                            <p:txEl>
                                              <p:pRg st="1" end="1"/>
                                            </p:txEl>
                                          </p:spTgt>
                                        </p:tgtEl>
                                        <p:attrNameLst>
                                          <p:attrName>style.visibility</p:attrName>
                                        </p:attrNameLst>
                                      </p:cBhvr>
                                      <p:to>
                                        <p:strVal val="visible"/>
                                      </p:to>
                                    </p:set>
                                    <p:animEffect transition="in" filter="box(in)">
                                      <p:cBhvr>
                                        <p:cTn id="10" dur="500"/>
                                        <p:tgtEl>
                                          <p:spTgt spid="7475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74754">
                                            <p:txEl>
                                              <p:pRg st="0" end="0"/>
                                            </p:txEl>
                                          </p:spTgt>
                                        </p:tgtEl>
                                        <p:attrNameLst>
                                          <p:attrName>style.visibility</p:attrName>
                                        </p:attrNameLst>
                                      </p:cBhvr>
                                      <p:to>
                                        <p:strVal val="visible"/>
                                      </p:to>
                                    </p:set>
                                    <p:animEffect transition="in" filter="box(in)">
                                      <p:cBhvr>
                                        <p:cTn id="15" dur="500"/>
                                        <p:tgtEl>
                                          <p:spTgt spid="74754">
                                            <p:txEl>
                                              <p:pRg st="0" end="0"/>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4754">
                                            <p:txEl>
                                              <p:pRg st="1" end="1"/>
                                            </p:txEl>
                                          </p:spTgt>
                                        </p:tgtEl>
                                        <p:attrNameLst>
                                          <p:attrName>style.visibility</p:attrName>
                                        </p:attrNameLst>
                                      </p:cBhvr>
                                      <p:to>
                                        <p:strVal val="visible"/>
                                      </p:to>
                                    </p:set>
                                    <p:animEffect transition="in" filter="box(in)">
                                      <p:cBhvr>
                                        <p:cTn id="18" dur="500"/>
                                        <p:tgtEl>
                                          <p:spTgt spid="7475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74755">
                                            <p:txEl>
                                              <p:pRg st="0" end="0"/>
                                            </p:txEl>
                                          </p:spTgt>
                                        </p:tgtEl>
                                        <p:attrNameLst>
                                          <p:attrName>style.visibility</p:attrName>
                                        </p:attrNameLst>
                                      </p:cBhvr>
                                      <p:to>
                                        <p:strVal val="visible"/>
                                      </p:to>
                                    </p:set>
                                    <p:animEffect transition="in" filter="box(in)">
                                      <p:cBhvr>
                                        <p:cTn id="23" dur="500"/>
                                        <p:tgtEl>
                                          <p:spTgt spid="7475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74756">
                                            <p:txEl>
                                              <p:pRg st="0" end="0"/>
                                            </p:txEl>
                                          </p:spTgt>
                                        </p:tgtEl>
                                        <p:attrNameLst>
                                          <p:attrName>style.visibility</p:attrName>
                                        </p:attrNameLst>
                                      </p:cBhvr>
                                      <p:to>
                                        <p:strVal val="visible"/>
                                      </p:to>
                                    </p:set>
                                    <p:animEffect transition="in" filter="box(in)">
                                      <p:cBhvr>
                                        <p:cTn id="28" dur="500"/>
                                        <p:tgtEl>
                                          <p:spTgt spid="74756">
                                            <p:txEl>
                                              <p:pRg st="0" end="0"/>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74756">
                                            <p:txEl>
                                              <p:pRg st="1" end="1"/>
                                            </p:txEl>
                                          </p:spTgt>
                                        </p:tgtEl>
                                        <p:attrNameLst>
                                          <p:attrName>style.visibility</p:attrName>
                                        </p:attrNameLst>
                                      </p:cBhvr>
                                      <p:to>
                                        <p:strVal val="visible"/>
                                      </p:to>
                                    </p:set>
                                    <p:animEffect transition="in" filter="box(in)">
                                      <p:cBhvr>
                                        <p:cTn id="31" dur="500"/>
                                        <p:tgtEl>
                                          <p:spTgt spid="7475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74757">
                                            <p:txEl>
                                              <p:pRg st="0" end="0"/>
                                            </p:txEl>
                                          </p:spTgt>
                                        </p:tgtEl>
                                        <p:attrNameLst>
                                          <p:attrName>style.visibility</p:attrName>
                                        </p:attrNameLst>
                                      </p:cBhvr>
                                      <p:to>
                                        <p:strVal val="visible"/>
                                      </p:to>
                                    </p:set>
                                    <p:animEffect transition="in" filter="box(in)">
                                      <p:cBhvr>
                                        <p:cTn id="36" dur="500"/>
                                        <p:tgtEl>
                                          <p:spTgt spid="747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19B"/>
        </a:solidFill>
        <a:effectLst/>
      </p:bgPr>
    </p:bg>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152400" y="762000"/>
            <a:ext cx="8839200" cy="30162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1" i="1" u="sng" strike="noStrike" cap="none" normalizeH="0" baseline="0" dirty="0" smtClean="0">
                <a:ln>
                  <a:noFill/>
                </a:ln>
                <a:solidFill>
                  <a:srgbClr val="800000"/>
                </a:solidFill>
                <a:latin typeface="Arial" pitchFamily="34" charset="0"/>
                <a:ea typeface="Times New Roman" pitchFamily="18" charset="0"/>
                <a:cs typeface="Arial" pitchFamily="34" charset="0"/>
              </a:rPr>
              <a:t>Requirements Specifications</a:t>
            </a:r>
            <a:endParaRPr kumimoji="0" lang="en-US" sz="2400" b="0" i="1" u="sng" strike="noStrike" cap="none" normalizeH="0" baseline="0" dirty="0" smtClean="0">
              <a:ln>
                <a:noFill/>
              </a:ln>
              <a:solidFill>
                <a:srgbClr val="800000"/>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endParaRPr kumimoji="0" lang="en-US" sz="2000" b="1" i="0" u="none" strike="noStrike" cap="none" normalizeH="0" baseline="0" dirty="0" smtClean="0">
              <a:ln>
                <a:noFill/>
              </a:ln>
              <a:solidFill>
                <a:schemeClr val="accent4"/>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lang="en-US" sz="2000" b="1" dirty="0" smtClean="0">
                <a:solidFill>
                  <a:schemeClr val="accent4"/>
                </a:solidFill>
                <a:latin typeface="Arial" pitchFamily="34" charset="0"/>
                <a:ea typeface="Times New Roman" pitchFamily="18" charset="0"/>
                <a:cs typeface="Arial" pitchFamily="34" charset="0"/>
              </a:rPr>
              <a:t>	</a:t>
            </a:r>
            <a:r>
              <a:rPr lang="en-US" b="1" dirty="0" smtClean="0">
                <a:solidFill>
                  <a:schemeClr val="accent4"/>
                </a:solidFill>
                <a:latin typeface="Times New Roman" pitchFamily="18" charset="0"/>
                <a:ea typeface="Times New Roman" pitchFamily="18" charset="0"/>
                <a:cs typeface="Times New Roman" pitchFamily="18" charset="0"/>
              </a:rPr>
              <a:t>	</a:t>
            </a:r>
            <a:r>
              <a:rPr kumimoji="0" lang="en-US" b="1"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Getting information </a:t>
            </a:r>
            <a:r>
              <a:rPr kumimoji="0" lang="en-US" b="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about all those queries by himself, the analyst starts working and he issues some questionnaires to the future users for gathering information and then after that concentrates on the feasibility studies.  </a:t>
            </a:r>
            <a:endParaRPr kumimoji="0" lang="en-US" b="0" i="0" u="none" strike="noStrike" cap="none" normalizeH="0" baseline="0" dirty="0" smtClean="0">
              <a:ln>
                <a:noFill/>
              </a:ln>
              <a:solidFill>
                <a:schemeClr val="accent3">
                  <a:lumMod val="75000"/>
                </a:schemeClr>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r"/>
                <a:tab pos="2743200" algn="ctr"/>
                <a:tab pos="5486400" algn="r"/>
              </a:tabLst>
            </a:pPr>
            <a:endParaRPr kumimoji="0" lang="en-US" b="1"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r"/>
                <a:tab pos="2743200" algn="ctr"/>
                <a:tab pos="5486400" algn="r"/>
              </a:tabLst>
            </a:pPr>
            <a:r>
              <a:rPr kumimoji="0" lang="en-US" b="1"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System Requirement Specification</a:t>
            </a:r>
            <a:r>
              <a:rPr kumimoji="0" lang="en-US" b="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 or SRS had been prepared after proper discussion with the persons attached with the mentioned “</a:t>
            </a:r>
            <a:r>
              <a:rPr kumimoji="0" lang="en-US" b="1"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HR Management System”.</a:t>
            </a:r>
            <a:r>
              <a:rPr kumimoji="0" lang="en-US" b="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a:t>
            </a:r>
            <a:endParaRPr kumimoji="0" lang="en-US" b="0" i="0" u="none" strike="noStrike" cap="none" normalizeH="0" baseline="0" dirty="0" smtClean="0">
              <a:ln>
                <a:noFill/>
              </a:ln>
              <a:solidFill>
                <a:schemeClr val="accent3">
                  <a:lumMod val="75000"/>
                </a:schemeClr>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r"/>
                <a:tab pos="2743200" algn="ctr"/>
                <a:tab pos="5486400" algn="r"/>
              </a:tabLst>
            </a:pPr>
            <a:r>
              <a:rPr kumimoji="0" lang="en-US" b="1"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The SRS</a:t>
            </a:r>
            <a:r>
              <a:rPr kumimoji="0" lang="en-US" b="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 will remain incomplete if it is not known the details of working process of such type of institution related with such a chat service.</a:t>
            </a:r>
            <a:r>
              <a:rPr kumimoji="0" lang="en-US" b="1"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 </a:t>
            </a:r>
            <a:endParaRPr kumimoji="0" lang="en-US" b="0" i="0" u="none" strike="noStrike" cap="none" normalizeH="0" baseline="0" dirty="0" smtClean="0">
              <a:ln>
                <a:noFill/>
              </a:ln>
              <a:solidFill>
                <a:schemeClr val="accent3">
                  <a:lumMod val="75000"/>
                </a:schemeClr>
              </a:solidFill>
              <a:effectLst/>
              <a:latin typeface="Times New Roman" pitchFamily="18" charset="0"/>
              <a:cs typeface="Times New Roman" pitchFamily="18" charset="0"/>
            </a:endParaRPr>
          </a:p>
        </p:txBody>
      </p:sp>
      <p:sp>
        <p:nvSpPr>
          <p:cNvPr id="75778" name="Rectangle 2"/>
          <p:cNvSpPr>
            <a:spLocks noChangeArrowheads="1"/>
          </p:cNvSpPr>
          <p:nvPr/>
        </p:nvSpPr>
        <p:spPr bwMode="auto">
          <a:xfrm>
            <a:off x="152400" y="3733800"/>
            <a:ext cx="88392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tab pos="457200" algn="r"/>
                <a:tab pos="2743200" algn="ctr"/>
                <a:tab pos="5486400" algn="r"/>
              </a:tabLst>
            </a:pPr>
            <a:r>
              <a:rPr kumimoji="0" lang="en-US" b="1"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The purpose</a:t>
            </a:r>
            <a:r>
              <a:rPr kumimoji="0" lang="en-US" b="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 of the </a:t>
            </a:r>
            <a:r>
              <a:rPr kumimoji="0" lang="en-US" b="1"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preliminary investigation</a:t>
            </a:r>
            <a:r>
              <a:rPr kumimoji="0" lang="en-US" b="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 is to collect information for developing broad solutions for the purpose of feasibility study. Following the four broad methodologies, which are described as follows: </a:t>
            </a:r>
            <a:endParaRPr kumimoji="0" lang="en-US" b="0" i="0" u="none" strike="noStrike" cap="none" normalizeH="0" baseline="0" dirty="0" smtClean="0">
              <a:ln>
                <a:noFill/>
              </a:ln>
              <a:solidFill>
                <a:schemeClr val="accent3">
                  <a:lumMod val="75000"/>
                </a:schemeClr>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Carries </a:t>
            </a:r>
            <a:r>
              <a:rPr kumimoji="0" lang="en-US" b="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on the preliminary investigation through:- </a:t>
            </a:r>
            <a:endParaRPr kumimoji="0" lang="en-US" b="0" i="0" u="none" strike="noStrike" cap="none" normalizeH="0" baseline="0" dirty="0" smtClean="0">
              <a:ln>
                <a:noFill/>
              </a:ln>
              <a:solidFill>
                <a:schemeClr val="accent3">
                  <a:lumMod val="75000"/>
                </a:schemeClr>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r"/>
                <a:tab pos="2743200" algn="ctr"/>
                <a:tab pos="5486400" algn="r"/>
              </a:tabLst>
            </a:pPr>
            <a:r>
              <a:rPr kumimoji="0" lang="en-US" b="0" i="0" u="none"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rPr>
              <a:t>Interview &amp; Questionnaires.</a:t>
            </a:r>
            <a:endParaRPr kumimoji="0" lang="en-US" b="0" i="0" u="none" strike="noStrike" cap="none" normalizeH="0" baseline="0" dirty="0" smtClean="0">
              <a:ln>
                <a:noFill/>
              </a:ln>
              <a:solidFill>
                <a:srgbClr val="0066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r"/>
                <a:tab pos="2743200" algn="ctr"/>
                <a:tab pos="5486400" algn="r"/>
              </a:tabLst>
            </a:pPr>
            <a:r>
              <a:rPr kumimoji="0" lang="en-US" b="0" i="0" u="none"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rPr>
              <a:t>Document Surveys.</a:t>
            </a:r>
            <a:endParaRPr kumimoji="0" lang="en-US" b="0" i="0" u="none" strike="noStrike" cap="none" normalizeH="0" baseline="0" dirty="0" smtClean="0">
              <a:ln>
                <a:noFill/>
              </a:ln>
              <a:solidFill>
                <a:srgbClr val="0066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r"/>
                <a:tab pos="2743200" algn="ctr"/>
                <a:tab pos="5486400" algn="r"/>
              </a:tabLst>
            </a:pPr>
            <a:r>
              <a:rPr kumimoji="0" lang="en-US" b="0" i="0" u="none"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rPr>
              <a:t>Information gathering by detailed studying the same type of organization and also surfing through net.</a:t>
            </a:r>
            <a:endParaRPr kumimoji="0" lang="en-US" b="0" i="0" u="none" strike="noStrike" cap="none" normalizeH="0" baseline="0" dirty="0" smtClean="0">
              <a:ln>
                <a:noFill/>
              </a:ln>
              <a:solidFill>
                <a:srgbClr val="0066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After</a:t>
            </a:r>
            <a:r>
              <a:rPr kumimoji="0" lang="en-US" b="1"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the verbal interview session is over, it was very clear that the team requires undergoing</a:t>
            </a:r>
            <a:endParaRPr kumimoji="0" lang="en-US" b="0" i="0" u="none" strike="noStrike" cap="none" normalizeH="0" baseline="0" dirty="0" smtClean="0">
              <a:ln>
                <a:noFill/>
              </a:ln>
              <a:solidFill>
                <a:schemeClr val="accent3">
                  <a:lumMod val="75000"/>
                </a:schemeClr>
              </a:solidFill>
              <a:effectLst/>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75777">
                                            <p:txEl>
                                              <p:pRg st="0" end="0"/>
                                            </p:txEl>
                                          </p:spTgt>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75777">
                                            <p:txEl>
                                              <p:pRg st="2" end="2"/>
                                            </p:txEl>
                                          </p:spTgt>
                                        </p:tgtEl>
                                        <p:attrNameLst>
                                          <p:attrName>style.visibility</p:attrName>
                                        </p:attrNameLst>
                                      </p:cBhvr>
                                      <p:to>
                                        <p:strVal val="visible"/>
                                      </p:to>
                                    </p:set>
                                    <p:animEffect transition="in" filter="checkerboard(across)">
                                      <p:cBhvr>
                                        <p:cTn id="11" dur="500"/>
                                        <p:tgtEl>
                                          <p:spTgt spid="7577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75777">
                                            <p:txEl>
                                              <p:pRg st="4" end="4"/>
                                            </p:txEl>
                                          </p:spTgt>
                                        </p:tgtEl>
                                        <p:attrNameLst>
                                          <p:attrName>style.visibility</p:attrName>
                                        </p:attrNameLst>
                                      </p:cBhvr>
                                      <p:to>
                                        <p:strVal val="visible"/>
                                      </p:to>
                                    </p:set>
                                    <p:animEffect transition="in" filter="checkerboard(across)">
                                      <p:cBhvr>
                                        <p:cTn id="16" dur="500"/>
                                        <p:tgtEl>
                                          <p:spTgt spid="75777">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75777">
                                            <p:txEl>
                                              <p:pRg st="5" end="5"/>
                                            </p:txEl>
                                          </p:spTgt>
                                        </p:tgtEl>
                                        <p:attrNameLst>
                                          <p:attrName>style.visibility</p:attrName>
                                        </p:attrNameLst>
                                      </p:cBhvr>
                                      <p:to>
                                        <p:strVal val="visible"/>
                                      </p:to>
                                    </p:set>
                                    <p:animEffect transition="in" filter="checkerboard(across)">
                                      <p:cBhvr>
                                        <p:cTn id="21" dur="500"/>
                                        <p:tgtEl>
                                          <p:spTgt spid="75777">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75778">
                                            <p:txEl>
                                              <p:pRg st="0" end="0"/>
                                            </p:txEl>
                                          </p:spTgt>
                                        </p:tgtEl>
                                        <p:attrNameLst>
                                          <p:attrName>style.visibility</p:attrName>
                                        </p:attrNameLst>
                                      </p:cBhvr>
                                      <p:to>
                                        <p:strVal val="visible"/>
                                      </p:to>
                                    </p:set>
                                    <p:animEffect transition="in" filter="checkerboard(across)">
                                      <p:cBhvr>
                                        <p:cTn id="26" dur="500"/>
                                        <p:tgtEl>
                                          <p:spTgt spid="75778">
                                            <p:txEl>
                                              <p:pRg st="0" end="0"/>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75778">
                                            <p:txEl>
                                              <p:pRg st="1" end="1"/>
                                            </p:txEl>
                                          </p:spTgt>
                                        </p:tgtEl>
                                        <p:attrNameLst>
                                          <p:attrName>style.visibility</p:attrName>
                                        </p:attrNameLst>
                                      </p:cBhvr>
                                      <p:to>
                                        <p:strVal val="visible"/>
                                      </p:to>
                                    </p:set>
                                    <p:animEffect transition="in" filter="checkerboard(across)">
                                      <p:cBhvr>
                                        <p:cTn id="29" dur="500"/>
                                        <p:tgtEl>
                                          <p:spTgt spid="75778">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75778">
                                            <p:txEl>
                                              <p:pRg st="2" end="2"/>
                                            </p:txEl>
                                          </p:spTgt>
                                        </p:tgtEl>
                                        <p:attrNameLst>
                                          <p:attrName>style.visibility</p:attrName>
                                        </p:attrNameLst>
                                      </p:cBhvr>
                                      <p:to>
                                        <p:strVal val="visible"/>
                                      </p:to>
                                    </p:set>
                                    <p:animEffect transition="in" filter="checkerboard(across)">
                                      <p:cBhvr>
                                        <p:cTn id="34" dur="500"/>
                                        <p:tgtEl>
                                          <p:spTgt spid="75778">
                                            <p:txEl>
                                              <p:pRg st="2" end="2"/>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75778">
                                            <p:txEl>
                                              <p:pRg st="3" end="3"/>
                                            </p:txEl>
                                          </p:spTgt>
                                        </p:tgtEl>
                                        <p:attrNameLst>
                                          <p:attrName>style.visibility</p:attrName>
                                        </p:attrNameLst>
                                      </p:cBhvr>
                                      <p:to>
                                        <p:strVal val="visible"/>
                                      </p:to>
                                    </p:set>
                                    <p:animEffect transition="in" filter="checkerboard(across)">
                                      <p:cBhvr>
                                        <p:cTn id="37" dur="500"/>
                                        <p:tgtEl>
                                          <p:spTgt spid="75778">
                                            <p:txEl>
                                              <p:pRg st="3" end="3"/>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75778">
                                            <p:txEl>
                                              <p:pRg st="4" end="4"/>
                                            </p:txEl>
                                          </p:spTgt>
                                        </p:tgtEl>
                                        <p:attrNameLst>
                                          <p:attrName>style.visibility</p:attrName>
                                        </p:attrNameLst>
                                      </p:cBhvr>
                                      <p:to>
                                        <p:strVal val="visible"/>
                                      </p:to>
                                    </p:set>
                                    <p:animEffect transition="in" filter="checkerboard(across)">
                                      <p:cBhvr>
                                        <p:cTn id="40" dur="500"/>
                                        <p:tgtEl>
                                          <p:spTgt spid="75778">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75778">
                                            <p:txEl>
                                              <p:pRg st="5" end="5"/>
                                            </p:txEl>
                                          </p:spTgt>
                                        </p:tgtEl>
                                        <p:attrNameLst>
                                          <p:attrName>style.visibility</p:attrName>
                                        </p:attrNameLst>
                                      </p:cBhvr>
                                      <p:to>
                                        <p:strVal val="visible"/>
                                      </p:to>
                                    </p:set>
                                    <p:animEffect transition="in" filter="checkerboard(across)">
                                      <p:cBhvr>
                                        <p:cTn id="45" dur="500"/>
                                        <p:tgtEl>
                                          <p:spTgt spid="757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FFCC">
            <a:alpha val="99000"/>
          </a:srgbClr>
        </a:solidFill>
        <a:effectLst/>
      </p:bgPr>
    </p:bg>
    <p:spTree>
      <p:nvGrpSpPr>
        <p:cNvPr id="1" name=""/>
        <p:cNvGrpSpPr/>
        <p:nvPr/>
      </p:nvGrpSpPr>
      <p:grpSpPr>
        <a:xfrm>
          <a:off x="0" y="0"/>
          <a:ext cx="0" cy="0"/>
          <a:chOff x="0" y="0"/>
          <a:chExt cx="0" cy="0"/>
        </a:xfrm>
      </p:grpSpPr>
      <p:sp>
        <p:nvSpPr>
          <p:cNvPr id="76801" name="Rectangle 1"/>
          <p:cNvSpPr>
            <a:spLocks noChangeArrowheads="1"/>
          </p:cNvSpPr>
          <p:nvPr/>
        </p:nvSpPr>
        <p:spPr bwMode="auto">
          <a:xfrm>
            <a:off x="152400" y="685800"/>
            <a:ext cx="8763000" cy="19697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sng" strike="noStrike" cap="none" normalizeH="0" baseline="0" dirty="0" smtClean="0">
                <a:ln>
                  <a:noFill/>
                </a:ln>
                <a:solidFill>
                  <a:srgbClr val="800000"/>
                </a:solidFill>
                <a:effectLst/>
                <a:latin typeface="Arial" pitchFamily="34" charset="0"/>
                <a:ea typeface="Times New Roman" pitchFamily="18" charset="0"/>
                <a:cs typeface="Arial" pitchFamily="34" charset="0"/>
              </a:rPr>
              <a:t>Feasibility Study</a:t>
            </a:r>
            <a:endParaRPr kumimoji="0" lang="en-US" sz="2400" b="1" i="1" u="sng" strike="noStrike" cap="none" normalizeH="0" baseline="0" dirty="0" smtClean="0">
              <a:ln>
                <a:noFill/>
              </a:ln>
              <a:solidFill>
                <a:srgbClr val="8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b="1" dirty="0" smtClean="0">
                <a:solidFill>
                  <a:schemeClr val="accent4"/>
                </a:solidFill>
                <a:latin typeface="Times New Roman" pitchFamily="18" charset="0"/>
                <a:ea typeface="Times New Roman" pitchFamily="18" charset="0"/>
                <a:cs typeface="Times New Roman" pitchFamily="18" charset="0"/>
              </a:rPr>
              <a:t>	</a:t>
            </a:r>
            <a:r>
              <a:rPr kumimoji="0" lang="en-US" sz="2000" b="1"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Feasibility study</a:t>
            </a:r>
            <a:r>
              <a:rPr kumimoji="0" lang="en-US" sz="2000" b="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 is one of the most important factors to undergo a process of software development, it is considered as one of the first step of SDLC. There remain various kinds of feasibility studies, but most important of them for a software development is </a:t>
            </a:r>
            <a:r>
              <a:rPr kumimoji="0" lang="en-US" sz="2000" b="0" i="0" u="none" strike="noStrike" cap="none" normalizeH="0" baseline="0" dirty="0" smtClean="0">
                <a:ln>
                  <a:noFill/>
                </a:ln>
                <a:solidFill>
                  <a:schemeClr val="accent4"/>
                </a:solidFill>
                <a:effectLst/>
                <a:latin typeface="Times New Roman" pitchFamily="18" charset="0"/>
                <a:ea typeface="Times New Roman" pitchFamily="18" charset="0"/>
                <a:cs typeface="Times New Roman" pitchFamily="18" charset="0"/>
              </a:rPr>
              <a:t>: -</a:t>
            </a:r>
            <a:endParaRPr kumimoji="0" lang="en-US" sz="2000" b="0" i="0" u="none" strike="noStrike" cap="none" normalizeH="0" baseline="0" dirty="0" smtClean="0">
              <a:ln>
                <a:noFill/>
              </a:ln>
              <a:solidFill>
                <a:schemeClr val="accent4"/>
              </a:solidFill>
              <a:effectLst/>
              <a:latin typeface="Times New Roman" pitchFamily="18" charset="0"/>
              <a:cs typeface="Times New Roman" pitchFamily="18" charset="0"/>
            </a:endParaRPr>
          </a:p>
        </p:txBody>
      </p:sp>
      <p:sp>
        <p:nvSpPr>
          <p:cNvPr id="76802" name="Rectangle 2"/>
          <p:cNvSpPr>
            <a:spLocks noChangeArrowheads="1"/>
          </p:cNvSpPr>
          <p:nvPr/>
        </p:nvSpPr>
        <p:spPr bwMode="auto">
          <a:xfrm>
            <a:off x="152400" y="2743200"/>
            <a:ext cx="87630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2000" b="1" i="1" u="none"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rPr>
              <a:t>Economic Feasibility: </a:t>
            </a:r>
            <a:r>
              <a:rPr kumimoji="0" lang="en-US" sz="2000" b="1"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It</a:t>
            </a:r>
            <a:r>
              <a:rPr kumimoji="0" lang="en-US" sz="2000" b="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 is the most widely used phase of a feasibility study, which is very popularly known as </a:t>
            </a:r>
            <a:r>
              <a:rPr kumimoji="0" lang="en-US" sz="2000" b="1"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Cost/Benefit Analysis</a:t>
            </a:r>
            <a:r>
              <a:rPr kumimoji="0" lang="en-US" sz="2000" b="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accent3">
                  <a:lumMod val="75000"/>
                </a:schemeClr>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rPr>
              <a:t>Cost-Benefit Analysis:-</a:t>
            </a:r>
            <a:endParaRPr kumimoji="0" lang="en-US" sz="2000" b="0" i="0" u="none" strike="noStrike" cap="none" normalizeH="0" baseline="0" dirty="0" smtClean="0">
              <a:ln>
                <a:noFill/>
              </a:ln>
              <a:solidFill>
                <a:srgbClr val="0066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Considering</a:t>
            </a:r>
            <a:r>
              <a:rPr kumimoji="0" lang="en-US" sz="2000" b="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 the above mentioned facts and also from some collected data and figures, it became evident that though the system will be economically feasible both for developer as well as for client’s respect, and technical feasibility centers on the existing computer system (hardware, software, etc.), up to what level it can support the proposed addition, etc. all are feasible. </a:t>
            </a:r>
            <a:endParaRPr kumimoji="0" lang="en-US" sz="2000" b="0" i="0" u="none" strike="noStrike" cap="none" normalizeH="0" baseline="0" dirty="0" smtClean="0">
              <a:ln>
                <a:noFill/>
              </a:ln>
              <a:solidFill>
                <a:schemeClr val="accent3">
                  <a:lumMod val="75000"/>
                </a:schemeClr>
              </a:solidFill>
              <a:effectLst/>
              <a:latin typeface="Times New Roman" pitchFamily="18" charset="0"/>
              <a:cs typeface="Times New Roman" pitchFamily="18" charset="0"/>
            </a:endParaRPr>
          </a:p>
        </p:txBody>
      </p:sp>
      <p:sp>
        <p:nvSpPr>
          <p:cNvPr id="76803" name="Rectangle 3"/>
          <p:cNvSpPr>
            <a:spLocks noChangeArrowheads="1"/>
          </p:cNvSpPr>
          <p:nvPr/>
        </p:nvSpPr>
        <p:spPr bwMode="auto">
          <a:xfrm>
            <a:off x="152400" y="5334000"/>
            <a:ext cx="8763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v"/>
              <a:tabLst>
                <a:tab pos="228600" algn="l"/>
              </a:tabLst>
            </a:pPr>
            <a:r>
              <a:rPr kumimoji="0" lang="en-US" sz="2000" b="1" i="1" u="none"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rPr>
              <a:t>Technical Feasibility:</a:t>
            </a:r>
            <a:r>
              <a:rPr kumimoji="0" lang="en-US" sz="2000" b="1" i="0" u="none"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It is a study of technical supports, and constrains that may affect the ability to achieve an acceptable system is the next important issue to be sorted out. In our application the system development is found technically feasible.</a:t>
            </a:r>
            <a:endParaRPr kumimoji="0" lang="en-US" sz="2000" b="0" i="0" u="none" strike="noStrike" cap="none" normalizeH="0" baseline="0" dirty="0" smtClean="0">
              <a:ln>
                <a:noFill/>
              </a:ln>
              <a:solidFill>
                <a:schemeClr val="accent3">
                  <a:lumMod val="75000"/>
                </a:schemeClr>
              </a:solidFill>
              <a:effectLst/>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76801">
                                            <p:txEl>
                                              <p:pRg st="0" end="0"/>
                                            </p:txEl>
                                          </p:spTgt>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76801">
                                            <p:txEl>
                                              <p:pRg st="2" end="2"/>
                                            </p:txEl>
                                          </p:spTgt>
                                        </p:tgtEl>
                                        <p:attrNameLst>
                                          <p:attrName>style.visibility</p:attrName>
                                        </p:attrNameLst>
                                      </p:cBhvr>
                                      <p:to>
                                        <p:strVal val="visible"/>
                                      </p:to>
                                    </p:set>
                                    <p:animEffect transition="in" filter="checkerboard(across)">
                                      <p:cBhvr>
                                        <p:cTn id="11" dur="500"/>
                                        <p:tgtEl>
                                          <p:spTgt spid="76801">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76802">
                                            <p:txEl>
                                              <p:pRg st="0" end="0"/>
                                            </p:txEl>
                                          </p:spTgt>
                                        </p:tgtEl>
                                        <p:attrNameLst>
                                          <p:attrName>style.visibility</p:attrName>
                                        </p:attrNameLst>
                                      </p:cBhvr>
                                      <p:to>
                                        <p:strVal val="visible"/>
                                      </p:to>
                                    </p:set>
                                    <p:animEffect transition="in" filter="checkerboard(across)">
                                      <p:cBhvr>
                                        <p:cTn id="16" dur="500"/>
                                        <p:tgtEl>
                                          <p:spTgt spid="76802">
                                            <p:txEl>
                                              <p:pRg st="0" end="0"/>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76802">
                                            <p:txEl>
                                              <p:pRg st="1" end="1"/>
                                            </p:txEl>
                                          </p:spTgt>
                                        </p:tgtEl>
                                        <p:attrNameLst>
                                          <p:attrName>style.visibility</p:attrName>
                                        </p:attrNameLst>
                                      </p:cBhvr>
                                      <p:to>
                                        <p:strVal val="visible"/>
                                      </p:to>
                                    </p:set>
                                    <p:animEffect transition="in" filter="checkerboard(across)">
                                      <p:cBhvr>
                                        <p:cTn id="19" dur="500"/>
                                        <p:tgtEl>
                                          <p:spTgt spid="76802">
                                            <p:txEl>
                                              <p:pRg st="1" end="1"/>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76802">
                                            <p:txEl>
                                              <p:pRg st="2" end="2"/>
                                            </p:txEl>
                                          </p:spTgt>
                                        </p:tgtEl>
                                        <p:attrNameLst>
                                          <p:attrName>style.visibility</p:attrName>
                                        </p:attrNameLst>
                                      </p:cBhvr>
                                      <p:to>
                                        <p:strVal val="visible"/>
                                      </p:to>
                                    </p:set>
                                    <p:animEffect transition="in" filter="checkerboard(across)">
                                      <p:cBhvr>
                                        <p:cTn id="22" dur="500"/>
                                        <p:tgtEl>
                                          <p:spTgt spid="7680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6803">
                                            <p:txEl>
                                              <p:pRg st="0" end="0"/>
                                            </p:txEl>
                                          </p:spTgt>
                                        </p:tgtEl>
                                        <p:attrNameLst>
                                          <p:attrName>style.visibility</p:attrName>
                                        </p:attrNameLst>
                                      </p:cBhvr>
                                      <p:to>
                                        <p:strVal val="visible"/>
                                      </p:to>
                                    </p:set>
                                    <p:animEffect transition="in" filter="checkerboard(across)">
                                      <p:cBhvr>
                                        <p:cTn id="27" dur="500"/>
                                        <p:tgtEl>
                                          <p:spTgt spid="768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99000"/>
          </a:schemeClr>
        </a:solidFill>
        <a:effectLst/>
      </p:bgPr>
    </p:bg>
    <p:spTree>
      <p:nvGrpSpPr>
        <p:cNvPr id="1" name=""/>
        <p:cNvGrpSpPr/>
        <p:nvPr/>
      </p:nvGrpSpPr>
      <p:grpSpPr>
        <a:xfrm>
          <a:off x="0" y="0"/>
          <a:ext cx="0" cy="0"/>
          <a:chOff x="0" y="0"/>
          <a:chExt cx="0" cy="0"/>
        </a:xfrm>
      </p:grpSpPr>
      <p:sp>
        <p:nvSpPr>
          <p:cNvPr id="77825" name="Rectangle 1"/>
          <p:cNvSpPr>
            <a:spLocks noChangeArrowheads="1"/>
          </p:cNvSpPr>
          <p:nvPr/>
        </p:nvSpPr>
        <p:spPr bwMode="auto">
          <a:xfrm>
            <a:off x="533400" y="1295400"/>
            <a:ext cx="80772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v"/>
              <a:tabLst>
                <a:tab pos="228600" algn="l"/>
              </a:tabLst>
            </a:pPr>
            <a:r>
              <a:rPr kumimoji="0" lang="en-US" sz="2400" b="1" i="1" u="none"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rPr>
              <a:t>Behavioral Feasibility: </a:t>
            </a:r>
            <a:r>
              <a:rPr kumimoji="0" lang="en-US" sz="2400" b="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People</a:t>
            </a:r>
            <a:r>
              <a:rPr kumimoji="0" lang="en-US" sz="2400" b="1"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are inherently resistant to change, and computers have been known to facilitate change. An estimate should be made of how strong a reaction the user staff is likely to have toward the development of a computerized system. It is understandable that the introduction of a computerized system requires special effort to educate, sell, and train the staff on new ways of conducting business. </a:t>
            </a:r>
            <a:endParaRPr kumimoji="0" lang="en-US" sz="2400" b="0" i="0" u="none" strike="noStrike" cap="none" normalizeH="0" baseline="0" dirty="0" smtClean="0">
              <a:ln>
                <a:noFill/>
              </a:ln>
              <a:solidFill>
                <a:schemeClr val="accent3">
                  <a:lumMod val="75000"/>
                </a:schemeClr>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v"/>
              <a:tabLst>
                <a:tab pos="228600" algn="l"/>
              </a:tabLst>
            </a:pPr>
            <a:endParaRPr kumimoji="0" lang="en-US" sz="2400" b="1" i="1" u="none"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v"/>
              <a:tabLst>
                <a:tab pos="228600" algn="l"/>
              </a:tabLst>
            </a:pPr>
            <a:endParaRPr lang="en-US" sz="2400" b="1" i="1" dirty="0" smtClean="0">
              <a:solidFill>
                <a:srgbClr val="006600"/>
              </a:solidFill>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v"/>
              <a:tabLst>
                <a:tab pos="228600" algn="l"/>
              </a:tabLst>
            </a:pPr>
            <a:r>
              <a:rPr kumimoji="0" lang="en-US" sz="2400" b="1" i="1" u="none"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rPr>
              <a:t>Legal Feasibility:</a:t>
            </a:r>
            <a:r>
              <a:rPr kumimoji="0" lang="en-US" sz="2400" b="0" i="1" u="none" strike="noStrike" cap="none" normalizeH="0" baseline="0" dirty="0" smtClean="0">
                <a:ln>
                  <a:noFill/>
                </a:ln>
                <a:solidFill>
                  <a:srgbClr val="006600"/>
                </a:solidFill>
                <a:effectLst/>
                <a:latin typeface="Times New Roman" pitchFamily="18" charset="0"/>
                <a:ea typeface="Times New Roman" pitchFamily="18" charset="0"/>
                <a:cs typeface="Times New Roman" pitchFamily="18" charset="0"/>
              </a:rPr>
              <a:t> </a:t>
            </a:r>
            <a:r>
              <a:rPr kumimoji="0" lang="en-US" sz="240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A determination </a:t>
            </a:r>
            <a:r>
              <a:rPr kumimoji="0" lang="en-US" sz="2400" b="0" i="0" u="none" strike="noStrike" cap="none" normalizeH="0" baseline="0" dirty="0" smtClean="0">
                <a:ln>
                  <a:noFill/>
                </a:ln>
                <a:solidFill>
                  <a:schemeClr val="accent3">
                    <a:lumMod val="75000"/>
                  </a:schemeClr>
                </a:solidFill>
                <a:effectLst/>
                <a:latin typeface="Times New Roman" pitchFamily="18" charset="0"/>
                <a:ea typeface="Times New Roman" pitchFamily="18" charset="0"/>
                <a:cs typeface="Times New Roman" pitchFamily="18" charset="0"/>
              </a:rPr>
              <a:t>of any infringement, violation or liability that could result from the development of the system. It is very much required for our mentioned application where authorization is an essential factor.</a:t>
            </a:r>
            <a:endParaRPr kumimoji="0" lang="en-US" sz="2400" b="0" i="0" u="none" strike="noStrike" cap="none" normalizeH="0" baseline="0" dirty="0" smtClean="0">
              <a:ln>
                <a:noFill/>
              </a:ln>
              <a:solidFill>
                <a:schemeClr val="accent3">
                  <a:lumMod val="75000"/>
                </a:schemeClr>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endParaRPr kumimoji="0" lang="en-US" sz="2400" b="0" i="0" u="none" strike="noStrike" cap="none" normalizeH="0" baseline="0" dirty="0" smtClean="0">
              <a:ln>
                <a:noFill/>
              </a:ln>
              <a:solidFill>
                <a:schemeClr val="accent4"/>
              </a:solidFill>
              <a:effectLst/>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7825">
                                            <p:txEl>
                                              <p:pRg st="0" end="0"/>
                                            </p:txEl>
                                          </p:spTgt>
                                        </p:tgtEl>
                                        <p:attrNameLst>
                                          <p:attrName>style.visibility</p:attrName>
                                        </p:attrNameLst>
                                      </p:cBhvr>
                                      <p:to>
                                        <p:strVal val="visible"/>
                                      </p:to>
                                    </p:set>
                                    <p:animEffect transition="in" filter="checkerboard(across)">
                                      <p:cBhvr>
                                        <p:cTn id="7" dur="500"/>
                                        <p:tgtEl>
                                          <p:spTgt spid="778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7825">
                                            <p:txEl>
                                              <p:pRg st="3" end="3"/>
                                            </p:txEl>
                                          </p:spTgt>
                                        </p:tgtEl>
                                        <p:attrNameLst>
                                          <p:attrName>style.visibility</p:attrName>
                                        </p:attrNameLst>
                                      </p:cBhvr>
                                      <p:to>
                                        <p:strVal val="visible"/>
                                      </p:to>
                                    </p:set>
                                    <p:animEffect transition="in" filter="checkerboard(across)">
                                      <p:cBhvr>
                                        <p:cTn id="12" dur="500"/>
                                        <p:tgtEl>
                                          <p:spTgt spid="778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972</TotalTime>
  <Words>2197</Words>
  <Application>Microsoft Office PowerPoint</Application>
  <PresentationFormat>On-screen Show (4:3)</PresentationFormat>
  <Paragraphs>599</Paragraphs>
  <Slides>65</Slides>
  <Notes>7</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Flow</vt:lpstr>
      <vt:lpstr>HUMAN RESOURCE  MANAGEMENT  SYSTEM</vt:lpstr>
      <vt:lpstr>OBJECTIVES</vt:lpstr>
      <vt:lpstr>      HARDWARE / SOFTWARE REQUIREMENT SPECIFICATION </vt:lpstr>
      <vt:lpstr>Characteristics Of  Back-End</vt:lpstr>
      <vt:lpstr>Characteristics Of  Front-End</vt:lpstr>
      <vt:lpstr>PROBLEM DEFINITION &amp; REQUIREMENTS SPECIFICATIONS </vt:lpstr>
      <vt:lpstr>Slide 7</vt:lpstr>
      <vt:lpstr>Slide 8</vt:lpstr>
      <vt:lpstr>Slide 9</vt:lpstr>
      <vt:lpstr>Slide 10</vt:lpstr>
      <vt:lpstr>Slide 11</vt:lpstr>
      <vt:lpstr>Slide 12</vt:lpstr>
      <vt:lpstr>Slide 13</vt:lpstr>
      <vt:lpstr>Relationships: </vt:lpstr>
      <vt:lpstr>ENTITY – RELATIONSHIP  DIAGRAM</vt:lpstr>
      <vt:lpstr>Slide 16</vt:lpstr>
      <vt:lpstr>Slide 17</vt:lpstr>
      <vt:lpstr>DATA  DICTIONARY</vt:lpstr>
      <vt:lpstr>TABLE : Administrator </vt:lpstr>
      <vt:lpstr>TABLE : HRMStblAppointment </vt:lpstr>
      <vt:lpstr>  TABLE: HRMStblAssignment</vt:lpstr>
      <vt:lpstr>TABLE:HRMStblCandidate</vt:lpstr>
      <vt:lpstr>Slide 23</vt:lpstr>
      <vt:lpstr>TABLE :HRMStblClient </vt:lpstr>
      <vt:lpstr>TABLE : HRMStblDailyTimeSheet </vt:lpstr>
      <vt:lpstr>TABLE : HRMStblDepartment</vt:lpstr>
      <vt:lpstr>TABLE: HRMStblDesignation</vt:lpstr>
      <vt:lpstr>TABLE: HRMStblEmployee</vt:lpstr>
      <vt:lpstr>Slide 29</vt:lpstr>
      <vt:lpstr>TABLE: HRMStblProject</vt:lpstr>
      <vt:lpstr>TABLE: HRMStblLeave</vt:lpstr>
      <vt:lpstr>TABLE: HRMStblPostinterview</vt:lpstr>
      <vt:lpstr>Normalization: </vt:lpstr>
      <vt:lpstr>Data Flow Diagrams</vt:lpstr>
      <vt:lpstr>Context Level DFD: </vt:lpstr>
      <vt:lpstr>Level 0 DFD</vt:lpstr>
      <vt:lpstr>LEVEL 1 DFD FOR  ADMIN PROCESS</vt:lpstr>
      <vt:lpstr>Slide 38</vt:lpstr>
      <vt:lpstr>LEVEL 1 DFD FOR  EMPLOYEE PROCESS</vt:lpstr>
      <vt:lpstr>Slide 40</vt:lpstr>
      <vt:lpstr>MODULES</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MANAGEMENT  SYSTEM</dc:title>
  <dc:creator>user-7</dc:creator>
  <cp:lastModifiedBy>SOUMILI SAMATA</cp:lastModifiedBy>
  <cp:revision>135</cp:revision>
  <dcterms:created xsi:type="dcterms:W3CDTF">2013-03-07T07:56:16Z</dcterms:created>
  <dcterms:modified xsi:type="dcterms:W3CDTF">2013-05-03T14:54:16Z</dcterms:modified>
</cp:coreProperties>
</file>