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0"/>
  </p:notes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jit" initials="B" lastIdx="1" clrIdx="0">
    <p:extLst>
      <p:ext uri="{19B8F6BF-5375-455C-9EA6-DF929625EA0E}">
        <p15:presenceInfo xmlns:p15="http://schemas.microsoft.com/office/powerpoint/2012/main" userId="fdce9f2231190e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03" d="100"/>
          <a:sy n="103" d="100"/>
        </p:scale>
        <p:origin x="138" y="390"/>
      </p:cViewPr>
      <p:guideLst/>
    </p:cSldViewPr>
  </p:slideViewPr>
  <p:notesTextViewPr>
    <p:cViewPr>
      <p:scale>
        <a:sx n="1" d="1"/>
        <a:sy n="1" d="1"/>
      </p:scale>
      <p:origin x="0" y="0"/>
    </p:cViewPr>
  </p:notesTextViewPr>
  <p:notesViewPr>
    <p:cSldViewPr snapToGrid="0">
      <p:cViewPr varScale="1">
        <p:scale>
          <a:sx n="88" d="100"/>
          <a:sy n="88" d="100"/>
        </p:scale>
        <p:origin x="38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9T15:18:12.205" idx="1">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EB1B8-D03C-4820-9D6B-168C873B848F}"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80537-903E-4EE9-BF89-8485C98FAD3A}" type="slidenum">
              <a:rPr lang="en-IN" smtClean="0"/>
              <a:t>‹#›</a:t>
            </a:fld>
            <a:endParaRPr lang="en-IN"/>
          </a:p>
        </p:txBody>
      </p:sp>
    </p:spTree>
    <p:extLst>
      <p:ext uri="{BB962C8B-B14F-4D97-AF65-F5344CB8AC3E}">
        <p14:creationId xmlns:p14="http://schemas.microsoft.com/office/powerpoint/2010/main" val="202952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867455"/>
            <a:ext cx="4775075" cy="1113468"/>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eventr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i="0" dirty="0">
                <a:solidFill>
                  <a:srgbClr val="000000"/>
                </a:solidFill>
                <a:effectLst/>
                <a:latin typeface="Times New Roman" panose="02020603050405020304" pitchFamily="18" charset="0"/>
                <a:cs typeface="Times New Roman" panose="02020603050405020304" pitchFamily="18" charset="0"/>
              </a:rPr>
              <a:t>Life is an event. Make it memorable.</a:t>
            </a:r>
          </a:p>
        </p:txBody>
      </p:sp>
      <p:sp>
        <p:nvSpPr>
          <p:cNvPr id="4" name="TextBox 3">
            <a:extLst>
              <a:ext uri="{FF2B5EF4-FFF2-40B4-BE49-F238E27FC236}">
                <a16:creationId xmlns:a16="http://schemas.microsoft.com/office/drawing/2014/main" id="{7C348724-E676-4465-8BFB-4CC1440F19F1}"/>
              </a:ext>
            </a:extLst>
          </p:cNvPr>
          <p:cNvSpPr txBox="1"/>
          <p:nvPr/>
        </p:nvSpPr>
        <p:spPr>
          <a:xfrm>
            <a:off x="1598141" y="2248930"/>
            <a:ext cx="385530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Web Based Management Service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12191999" cy="6858001"/>
          </a:xfrm>
          <a:prstGeom prst="rect">
            <a:avLst/>
          </a:prstGeom>
          <a:effectLst>
            <a:outerShdw blurRad="50800" dist="50800" dir="5400000" algn="ctr" rotWithShape="0">
              <a:srgbClr val="000000"/>
            </a:outerShdw>
          </a:effectLst>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235633"/>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University of Calcutta</a:t>
            </a:r>
          </a:p>
        </p:txBody>
      </p:sp>
      <p:sp>
        <p:nvSpPr>
          <p:cNvPr id="3" name="TextBox 2">
            <a:extLst>
              <a:ext uri="{FF2B5EF4-FFF2-40B4-BE49-F238E27FC236}">
                <a16:creationId xmlns:a16="http://schemas.microsoft.com/office/drawing/2014/main" id="{67DC657A-EE75-4D4D-BCAD-F8648CBD21F8}"/>
              </a:ext>
            </a:extLst>
          </p:cNvPr>
          <p:cNvSpPr txBox="1"/>
          <p:nvPr/>
        </p:nvSpPr>
        <p:spPr>
          <a:xfrm>
            <a:off x="6192478" y="1646055"/>
            <a:ext cx="3789406" cy="369332"/>
          </a:xfrm>
          <a:prstGeom prst="rect">
            <a:avLst/>
          </a:prstGeom>
          <a:noFill/>
        </p:spPr>
        <p:txBody>
          <a:bodyPr wrap="square" rtlCol="0">
            <a:spAutoFit/>
          </a:bodyPr>
          <a:lstStyle/>
          <a:p>
            <a:pPr algn="ctr"/>
            <a:r>
              <a:rPr lang="en-US" sz="1800" dirty="0">
                <a:solidFill>
                  <a:schemeClr val="tx1"/>
                </a:solidFill>
                <a:latin typeface="Times New Roman" panose="02020603050405020304" pitchFamily="18" charset="0"/>
                <a:cs typeface="Times New Roman" panose="02020603050405020304" pitchFamily="18" charset="0"/>
              </a:rPr>
              <a:t>CC13 Project Presentation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410587-321F-4950-8BC1-650149DB7359}"/>
              </a:ext>
            </a:extLst>
          </p:cNvPr>
          <p:cNvSpPr txBox="1"/>
          <p:nvPr/>
        </p:nvSpPr>
        <p:spPr>
          <a:xfrm>
            <a:off x="5134345" y="2195502"/>
            <a:ext cx="5931243" cy="3693319"/>
          </a:xfrm>
          <a:prstGeom prst="rect">
            <a:avLst/>
          </a:prstGeom>
          <a:noFill/>
        </p:spPr>
        <p:txBody>
          <a:bodyPr wrap="square" rtlCol="0">
            <a:spAutoFit/>
          </a:bodyPr>
          <a:lstStyle/>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A Project on E-Learning System</a:t>
            </a:r>
          </a:p>
          <a:p>
            <a:pPr marL="0" indent="0">
              <a:buClr>
                <a:schemeClr val="dk1"/>
              </a:buClr>
              <a:buSzPts val="1100"/>
              <a:buNone/>
            </a:pPr>
            <a:endParaRPr lang="en-IN" sz="1800" dirty="0">
              <a:latin typeface="Times New Roman" panose="02020603050405020304" pitchFamily="18" charset="0"/>
              <a:cs typeface="Times New Roman" panose="02020603050405020304" pitchFamily="18" charset="0"/>
            </a:endParaRP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Submitted by:</a:t>
            </a: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Pritam Sarkar</a:t>
            </a:r>
          </a:p>
          <a:p>
            <a:pPr marL="0" indent="0">
              <a:buClr>
                <a:schemeClr val="dk1"/>
              </a:buClr>
              <a:buSzPts val="1100"/>
              <a:buNone/>
            </a:pPr>
            <a:r>
              <a:rPr lang="en-IN" dirty="0">
                <a:latin typeface="Times New Roman" panose="02020603050405020304" pitchFamily="18" charset="0"/>
                <a:cs typeface="Times New Roman" panose="02020603050405020304" pitchFamily="18" charset="0"/>
              </a:rPr>
              <a:t>		Deep Das</a:t>
            </a: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Biswajit Biswas</a:t>
            </a:r>
          </a:p>
          <a:p>
            <a:pPr marL="0" indent="0">
              <a:buClr>
                <a:schemeClr val="dk1"/>
              </a:buClr>
              <a:buSzPts val="1100"/>
              <a:buNone/>
            </a:pPr>
            <a:r>
              <a:rPr lang="en-IN" dirty="0">
                <a:latin typeface="Times New Roman" panose="02020603050405020304" pitchFamily="18" charset="0"/>
                <a:cs typeface="Times New Roman" panose="02020603050405020304" pitchFamily="18" charset="0"/>
              </a:rPr>
              <a:t>		Mritunjoy Mahanta</a:t>
            </a:r>
          </a:p>
          <a:p>
            <a:pPr marL="0" indent="0">
              <a:buClr>
                <a:schemeClr val="dk1"/>
              </a:buClr>
              <a:buSzPts val="1100"/>
              <a:buNone/>
            </a:pPr>
            <a:r>
              <a:rPr lang="en-IN" dirty="0">
                <a:latin typeface="Times New Roman" panose="02020603050405020304" pitchFamily="18" charset="0"/>
                <a:cs typeface="Times New Roman" panose="02020603050405020304" pitchFamily="18" charset="0"/>
              </a:rPr>
              <a:t>		Sayaraj Kundu </a:t>
            </a:r>
            <a:endParaRPr lang="en-IN" sz="1800" dirty="0">
              <a:latin typeface="Times New Roman" panose="02020603050405020304" pitchFamily="18" charset="0"/>
              <a:cs typeface="Times New Roman" panose="02020603050405020304" pitchFamily="18" charset="0"/>
            </a:endParaRP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a:t>
            </a:r>
          </a:p>
          <a:p>
            <a:pPr marL="0" indent="0">
              <a:buClr>
                <a:schemeClr val="dk1"/>
              </a:buClr>
              <a:buSzPts val="1100"/>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Under </a:t>
            </a:r>
            <a:r>
              <a:rPr lang="en-IN" dirty="0">
                <a:latin typeface="Times New Roman" panose="02020603050405020304" pitchFamily="18" charset="0"/>
                <a:cs typeface="Times New Roman" panose="02020603050405020304" pitchFamily="18" charset="0"/>
              </a:rPr>
              <a:t>G</a:t>
            </a:r>
            <a:r>
              <a:rPr lang="en-IN" sz="1800" dirty="0">
                <a:latin typeface="Times New Roman" panose="02020603050405020304" pitchFamily="18" charset="0"/>
                <a:cs typeface="Times New Roman" panose="02020603050405020304" pitchFamily="18" charset="0"/>
              </a:rPr>
              <a:t>uidance </a:t>
            </a:r>
            <a:r>
              <a:rPr lang="en-IN" dirty="0">
                <a:latin typeface="Times New Roman" panose="02020603050405020304" pitchFamily="18" charset="0"/>
                <a:cs typeface="Times New Roman" panose="02020603050405020304" pitchFamily="18" charset="0"/>
              </a:rPr>
              <a:t>O</a:t>
            </a:r>
            <a:r>
              <a:rPr lang="en-IN" sz="1800" dirty="0">
                <a:latin typeface="Times New Roman" panose="02020603050405020304" pitchFamily="18" charset="0"/>
                <a:cs typeface="Times New Roman" panose="02020603050405020304" pitchFamily="18" charset="0"/>
              </a:rPr>
              <a:t>f:</a:t>
            </a: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Prof. Amitav Biswas</a:t>
            </a: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Lecturer., [Computer Science Dept.]</a:t>
            </a:r>
          </a:p>
          <a:p>
            <a:pPr marL="0" indent="0">
              <a:buClr>
                <a:schemeClr val="dk1"/>
              </a:buClr>
              <a:buSzPts val="1100"/>
              <a:buNone/>
            </a:pPr>
            <a:r>
              <a:rPr lang="en-IN" sz="1800" dirty="0">
                <a:latin typeface="Times New Roman" panose="02020603050405020304" pitchFamily="18" charset="0"/>
                <a:cs typeface="Times New Roman" panose="02020603050405020304" pitchFamily="18" charset="0"/>
              </a:rPr>
              <a:t>		of Vivekananda College(</a:t>
            </a:r>
            <a:r>
              <a:rPr lang="en-IN" sz="1800" dirty="0" err="1">
                <a:latin typeface="Times New Roman" panose="02020603050405020304" pitchFamily="18" charset="0"/>
                <a:cs typeface="Times New Roman" panose="02020603050405020304" pitchFamily="18" charset="0"/>
              </a:rPr>
              <a:t>Thakurpukur</a:t>
            </a:r>
            <a:r>
              <a:rPr lang="en-IN" sz="18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BFC242CC-6851-4555-97D3-2F849FC8C3F5}"/>
              </a:ext>
            </a:extLst>
          </p:cNvPr>
          <p:cNvSpPr txBox="1"/>
          <p:nvPr/>
        </p:nvSpPr>
        <p:spPr>
          <a:xfrm>
            <a:off x="5931243" y="6858000"/>
            <a:ext cx="300082"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A2494-97CA-411E-AA31-74F78163319A}"/>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A2FB39C-35D9-448B-92E0-8853A227A7B9}"/>
              </a:ext>
            </a:extLst>
          </p:cNvPr>
          <p:cNvSpPr txBox="1"/>
          <p:nvPr/>
        </p:nvSpPr>
        <p:spPr>
          <a:xfrm>
            <a:off x="558576" y="965605"/>
            <a:ext cx="4274681" cy="523220"/>
          </a:xfrm>
          <a:prstGeom prst="rect">
            <a:avLst/>
          </a:prstGeom>
          <a:solidFill>
            <a:schemeClr val="bg1">
              <a:alpha val="90000"/>
            </a:schemeClr>
          </a:solidFill>
          <a:ln>
            <a:solidFill>
              <a:schemeClr val="bg1"/>
            </a:solidFill>
          </a:ln>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 Domain Description</a:t>
            </a:r>
            <a:endParaRPr lang="en-IN" sz="2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60FEA80-4BE6-44FA-858E-382C8329DC66}"/>
              </a:ext>
            </a:extLst>
          </p:cNvPr>
          <p:cNvSpPr txBox="1"/>
          <p:nvPr/>
        </p:nvSpPr>
        <p:spPr>
          <a:xfrm>
            <a:off x="558576" y="2214465"/>
            <a:ext cx="4274681" cy="3416320"/>
          </a:xfrm>
          <a:prstGeom prst="rect">
            <a:avLst/>
          </a:prstGeom>
          <a:solidFill>
            <a:schemeClr val="bg1">
              <a:alpha val="90000"/>
            </a:schemeClr>
          </a:solid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Online event management allows you to manage your event using technology solutions. Online event management software helps enhance event-goers' experience, but it also makes the event planner's life easier by making the event planning process more seamless.</a:t>
            </a:r>
            <a:endParaRPr lang="en-IN" sz="24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67592469-2056-4348-B9CE-87A303FB69D8}"/>
              </a:ext>
            </a:extLst>
          </p:cNvPr>
          <p:cNvPicPr>
            <a:picLocks noChangeAspect="1"/>
          </p:cNvPicPr>
          <p:nvPr/>
        </p:nvPicPr>
        <p:blipFill>
          <a:blip r:embed="rId3"/>
          <a:stretch>
            <a:fillRect/>
          </a:stretch>
        </p:blipFill>
        <p:spPr>
          <a:xfrm>
            <a:off x="5391833" y="1170880"/>
            <a:ext cx="6524424" cy="4240876"/>
          </a:xfrm>
          <a:prstGeom prst="rect">
            <a:avLst/>
          </a:prstGeom>
        </p:spPr>
      </p:pic>
    </p:spTree>
    <p:extLst>
      <p:ext uri="{BB962C8B-B14F-4D97-AF65-F5344CB8AC3E}">
        <p14:creationId xmlns:p14="http://schemas.microsoft.com/office/powerpoint/2010/main" val="115940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0B57DD-1365-455A-81C1-758D675827E5}"/>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FBB90FC-9E39-4AB6-83D0-AC6F542D7524}"/>
              </a:ext>
            </a:extLst>
          </p:cNvPr>
          <p:cNvSpPr txBox="1"/>
          <p:nvPr/>
        </p:nvSpPr>
        <p:spPr>
          <a:xfrm>
            <a:off x="3254833" y="308162"/>
            <a:ext cx="6122142" cy="523220"/>
          </a:xfrm>
          <a:prstGeom prst="rect">
            <a:avLst/>
          </a:prstGeom>
          <a:solidFill>
            <a:schemeClr val="bg1">
              <a:alpha val="90000"/>
            </a:schemeClr>
          </a:solidFill>
          <a:ln>
            <a:solidFill>
              <a:schemeClr val="bg1"/>
            </a:solidFill>
          </a:ln>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Introduction To Event Management</a:t>
            </a:r>
          </a:p>
        </p:txBody>
      </p:sp>
      <p:pic>
        <p:nvPicPr>
          <p:cNvPr id="16" name="Picture 15">
            <a:extLst>
              <a:ext uri="{FF2B5EF4-FFF2-40B4-BE49-F238E27FC236}">
                <a16:creationId xmlns:a16="http://schemas.microsoft.com/office/drawing/2014/main" id="{3DE0AD0B-FFB1-4A5E-A546-632E69837455}"/>
              </a:ext>
            </a:extLst>
          </p:cNvPr>
          <p:cNvPicPr>
            <a:picLocks noChangeAspect="1"/>
          </p:cNvPicPr>
          <p:nvPr/>
        </p:nvPicPr>
        <p:blipFill>
          <a:blip r:embed="rId3"/>
          <a:stretch>
            <a:fillRect/>
          </a:stretch>
        </p:blipFill>
        <p:spPr>
          <a:xfrm rot="20692125">
            <a:off x="1088131" y="2497594"/>
            <a:ext cx="5230216" cy="3486811"/>
          </a:xfrm>
          <a:prstGeom prst="rect">
            <a:avLst/>
          </a:prstGeom>
        </p:spPr>
      </p:pic>
      <p:pic>
        <p:nvPicPr>
          <p:cNvPr id="17" name="Picture 16">
            <a:extLst>
              <a:ext uri="{FF2B5EF4-FFF2-40B4-BE49-F238E27FC236}">
                <a16:creationId xmlns:a16="http://schemas.microsoft.com/office/drawing/2014/main" id="{D0A64F15-52EF-45B2-9F1C-E27C99A2B22A}"/>
              </a:ext>
            </a:extLst>
          </p:cNvPr>
          <p:cNvPicPr>
            <a:picLocks noChangeAspect="1"/>
          </p:cNvPicPr>
          <p:nvPr/>
        </p:nvPicPr>
        <p:blipFill>
          <a:blip r:embed="rId4"/>
          <a:stretch>
            <a:fillRect/>
          </a:stretch>
        </p:blipFill>
        <p:spPr>
          <a:xfrm rot="20329876">
            <a:off x="5925278" y="1183914"/>
            <a:ext cx="4552220" cy="3034813"/>
          </a:xfrm>
          <a:prstGeom prst="rect">
            <a:avLst/>
          </a:prstGeom>
        </p:spPr>
      </p:pic>
      <p:pic>
        <p:nvPicPr>
          <p:cNvPr id="18" name="Picture 17">
            <a:extLst>
              <a:ext uri="{FF2B5EF4-FFF2-40B4-BE49-F238E27FC236}">
                <a16:creationId xmlns:a16="http://schemas.microsoft.com/office/drawing/2014/main" id="{5E90FF47-A61C-415C-9DC6-5340051CFF12}"/>
              </a:ext>
            </a:extLst>
          </p:cNvPr>
          <p:cNvPicPr>
            <a:picLocks noChangeAspect="1"/>
          </p:cNvPicPr>
          <p:nvPr/>
        </p:nvPicPr>
        <p:blipFill>
          <a:blip r:embed="rId5"/>
          <a:stretch>
            <a:fillRect/>
          </a:stretch>
        </p:blipFill>
        <p:spPr>
          <a:xfrm rot="507453">
            <a:off x="1385262" y="797393"/>
            <a:ext cx="5027730" cy="3351820"/>
          </a:xfrm>
          <a:prstGeom prst="rect">
            <a:avLst/>
          </a:prstGeom>
        </p:spPr>
      </p:pic>
      <p:pic>
        <p:nvPicPr>
          <p:cNvPr id="25" name="Picture 24">
            <a:extLst>
              <a:ext uri="{FF2B5EF4-FFF2-40B4-BE49-F238E27FC236}">
                <a16:creationId xmlns:a16="http://schemas.microsoft.com/office/drawing/2014/main" id="{90431E21-4CDE-4B9D-89FB-5438A6F1A485}"/>
              </a:ext>
            </a:extLst>
          </p:cNvPr>
          <p:cNvPicPr>
            <a:picLocks noChangeAspect="1"/>
          </p:cNvPicPr>
          <p:nvPr/>
        </p:nvPicPr>
        <p:blipFill>
          <a:blip r:embed="rId6"/>
          <a:stretch>
            <a:fillRect/>
          </a:stretch>
        </p:blipFill>
        <p:spPr>
          <a:xfrm rot="20101157">
            <a:off x="6415857" y="3066128"/>
            <a:ext cx="4359211" cy="2906140"/>
          </a:xfrm>
          <a:prstGeom prst="rect">
            <a:avLst/>
          </a:prstGeom>
        </p:spPr>
      </p:pic>
    </p:spTree>
    <p:extLst>
      <p:ext uri="{BB962C8B-B14F-4D97-AF65-F5344CB8AC3E}">
        <p14:creationId xmlns:p14="http://schemas.microsoft.com/office/powerpoint/2010/main" val="288810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8043C-4543-4822-B0CA-6307F754C5E3}"/>
              </a:ext>
            </a:extLst>
          </p:cNvPr>
          <p:cNvPicPr>
            <a:picLocks noChangeAspect="1"/>
          </p:cNvPicPr>
          <p:nvPr/>
        </p:nvPicPr>
        <p:blipFill>
          <a:blip r:embed="rId2"/>
          <a:stretch>
            <a:fillRect/>
          </a:stretch>
        </p:blipFill>
        <p:spPr>
          <a:xfrm>
            <a:off x="-1" y="0"/>
            <a:ext cx="12192000" cy="6858000"/>
          </a:xfrm>
          <a:prstGeom prst="rect">
            <a:avLst/>
          </a:prstGeom>
        </p:spPr>
      </p:pic>
      <p:sp>
        <p:nvSpPr>
          <p:cNvPr id="4" name="TextBox 3">
            <a:extLst>
              <a:ext uri="{FF2B5EF4-FFF2-40B4-BE49-F238E27FC236}">
                <a16:creationId xmlns:a16="http://schemas.microsoft.com/office/drawing/2014/main" id="{A65C0E5B-B75D-432C-A394-2F020364F3AB}"/>
              </a:ext>
            </a:extLst>
          </p:cNvPr>
          <p:cNvSpPr txBox="1"/>
          <p:nvPr/>
        </p:nvSpPr>
        <p:spPr>
          <a:xfrm>
            <a:off x="903513" y="1996752"/>
            <a:ext cx="10384971" cy="4462760"/>
          </a:xfrm>
          <a:prstGeom prst="rect">
            <a:avLst/>
          </a:prstGeom>
          <a:solidFill>
            <a:schemeClr val="bg1">
              <a:alpha val="90000"/>
            </a:schemeClr>
          </a:solidFill>
          <a:ln>
            <a:solidFill>
              <a:schemeClr val="bg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Since India has been historically a society where people share strong bonds and socialize frequently, gatherings and get-togethers hold a special place in our hearts as events create opportunities for people to connect with an area, spend time together, celebrate and experience the diversity of cultures and foster creativity and innovation.</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Since organizing an event usually includes quite a large sum of money to be spent, people want the best possible experience for the money they will be spending. So, they look for the services that offer the best service and this usually includes contacting all the services that are referred to them by their acquaintances if they don’t get any leads from the people they know, they straight up search for them on Google. To make things easier as well as to keep track of all the details of the event being planned, we propose to build an Event Planning and Management system. This would allow the user to find all the businesses offering the services in his/her area for a specific aspect of the event, and also to view all the aspects he needs to plan for (like decoration, catering, etc.) serially to make the plan more manageable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C04F06-A362-4C12-AE87-8DADC22BD197}"/>
              </a:ext>
            </a:extLst>
          </p:cNvPr>
          <p:cNvSpPr txBox="1"/>
          <p:nvPr/>
        </p:nvSpPr>
        <p:spPr>
          <a:xfrm>
            <a:off x="4005942" y="890721"/>
            <a:ext cx="4180114" cy="523220"/>
          </a:xfrm>
          <a:prstGeom prst="rect">
            <a:avLst/>
          </a:prstGeom>
          <a:solidFill>
            <a:schemeClr val="bg1">
              <a:alpha val="90000"/>
            </a:schemeClr>
          </a:solidFill>
          <a:ln>
            <a:solidFill>
              <a:schemeClr val="bg1"/>
            </a:solidFill>
          </a:ln>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104949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{66399E5F-D95E-4007-AE39-478A29916F31}tf56410444_win32</Template>
  <TotalTime>190</TotalTime>
  <Words>347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Avenir Next LT Pro</vt:lpstr>
      <vt:lpstr>Avenir Next LT Pro Light</vt:lpstr>
      <vt:lpstr>Calibri</vt:lpstr>
      <vt:lpstr>Garamond</vt:lpstr>
      <vt:lpstr>Times New Roman</vt:lpstr>
      <vt:lpstr>SavonVTI</vt:lpstr>
      <vt:lpstr>eventr</vt:lpstr>
      <vt:lpstr>University of Calcutta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eventr</dc:title>
  <dc:creator>Biswajit</dc:creator>
  <cp:lastModifiedBy>Biswajit</cp:lastModifiedBy>
  <cp:revision>3</cp:revision>
  <dcterms:created xsi:type="dcterms:W3CDTF">2022-05-18T10:13:02Z</dcterms:created>
  <dcterms:modified xsi:type="dcterms:W3CDTF">2022-05-19T11:09:16Z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