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587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514E-A505-4B8D-908D-5B12E4858C30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77D44-A56A-497E-A781-C8037D99B3D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4188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9935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6566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0333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3005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4882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0758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7997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5496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0418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658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798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872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5963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820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675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50347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120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77D44-A56A-497E-A781-C8037D99B3D5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481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112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65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8652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3383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785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5392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3934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83951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7654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547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468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225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131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670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227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112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521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538F978-FF30-43A3-84C8-F892546402ED}" type="datetimeFigureOut">
              <a:rPr lang="el-GR" smtClean="0"/>
              <a:t>18/4/2021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BB845A4-A9CB-4880-AEA0-DB842A9E564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31646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hitehatinspector.blogspot.com/2021/03/skype-hidden-osint-goldmin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teHatInspector/emailGuess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https://whitehatinspector.blogspo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kype.com/" TargetMode="External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kypli.com/" TargetMode="External"/><Relationship Id="rId5" Type="http://schemas.openxmlformats.org/officeDocument/2006/relationships/hyperlink" Target="https://www.skype.com/en/get-skype/skype-for-mobile/" TargetMode="External"/><Relationship Id="rId4" Type="http://schemas.openxmlformats.org/officeDocument/2006/relationships/hyperlink" Target="https://www.skype.com/en/get-skype/download-skype-for-deskto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.jpe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2.png"/><Relationship Id="rId4" Type="http://schemas.openxmlformats.org/officeDocument/2006/relationships/hyperlink" Target="https://avatar.skype.com/v1/avatars/username/publi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E9D9DA8-8113-41B5-A369-27875171D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/>
              <a:t>SKYPE</a:t>
            </a:r>
            <a:endParaRPr lang="el-GR" sz="48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284ECD55-3673-426E-89B8-491BF4652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B6F8"/>
                </a:solidFill>
              </a:rPr>
              <a:t>A hidden OSINT goldmine</a:t>
            </a:r>
            <a:endParaRPr lang="el-GR" dirty="0">
              <a:solidFill>
                <a:srgbClr val="00B6F8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9863D494-F84A-4ED7-9957-456939C42A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2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16991F-46B9-4CBA-A07A-D4225651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Revealing hidden information: E-mail addresses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4531BA1-299A-4339-81F8-43923F5B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254964"/>
            <a:ext cx="10353762" cy="31443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If account creation is between 2016-2019 the e-mail address can be “guessed”!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F136BFD3-A19F-4A34-B450-FC63F89A5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76" y="2792232"/>
            <a:ext cx="8845630" cy="16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6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16991F-46B9-4CBA-A07A-D4225651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Revealing hidden information: E-mail addresses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4531BA1-299A-4339-81F8-43923F5B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07025"/>
            <a:ext cx="3906780" cy="33483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Search commonly used e-mail addresses used in country of origin or worldwide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Search domains of his past/current job</a:t>
            </a:r>
          </a:p>
          <a:p>
            <a:pPr algn="just"/>
            <a:endParaRPr lang="en-US" dirty="0"/>
          </a:p>
          <a:p>
            <a:r>
              <a:rPr lang="en-US" dirty="0"/>
              <a:t>Start ”guessing”</a:t>
            </a:r>
          </a:p>
          <a:p>
            <a:endParaRPr lang="en-US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86DAF9FB-6838-4E0B-9D77-E9E864912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01" y="1732449"/>
            <a:ext cx="6835140" cy="42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5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16991F-46B9-4CBA-A07A-D4225651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Revealing hidden information: E-mail addresses</a:t>
            </a:r>
            <a:endParaRPr lang="el-GR" dirty="0"/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E5075CB1-5452-4CA1-9B0E-565F2F5A5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09" y="3347187"/>
            <a:ext cx="3814403" cy="661291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A0F37766-8C4F-4E5F-BE15-6EC0EECD8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90" y="2394688"/>
            <a:ext cx="3040380" cy="2430780"/>
          </a:xfrm>
          <a:prstGeom prst="rect">
            <a:avLst/>
          </a:prstGeom>
        </p:spPr>
      </p:pic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BCBDE8FA-C846-4548-8D6A-71D0D16B23B0}"/>
              </a:ext>
            </a:extLst>
          </p:cNvPr>
          <p:cNvSpPr/>
          <p:nvPr/>
        </p:nvSpPr>
        <p:spPr>
          <a:xfrm>
            <a:off x="2016077" y="3413675"/>
            <a:ext cx="985422" cy="213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E299C58D-AAAE-45DA-AFCC-67461393E1CD}"/>
              </a:ext>
            </a:extLst>
          </p:cNvPr>
          <p:cNvSpPr/>
          <p:nvPr/>
        </p:nvSpPr>
        <p:spPr>
          <a:xfrm>
            <a:off x="1523366" y="3566075"/>
            <a:ext cx="324036" cy="213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7935E912-7E59-40E5-A4B8-86FEF962A8E5}"/>
              </a:ext>
            </a:extLst>
          </p:cNvPr>
          <p:cNvSpPr/>
          <p:nvPr/>
        </p:nvSpPr>
        <p:spPr>
          <a:xfrm>
            <a:off x="7264558" y="4329554"/>
            <a:ext cx="985422" cy="213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DB70F189-C850-4D98-B895-3351D3279E31}"/>
              </a:ext>
            </a:extLst>
          </p:cNvPr>
          <p:cNvSpPr/>
          <p:nvPr/>
        </p:nvSpPr>
        <p:spPr>
          <a:xfrm>
            <a:off x="6852912" y="4444962"/>
            <a:ext cx="324036" cy="2130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Βέλος: Δεξιό 12">
            <a:extLst>
              <a:ext uri="{FF2B5EF4-FFF2-40B4-BE49-F238E27FC236}">
                <a16:creationId xmlns:a16="http://schemas.microsoft.com/office/drawing/2014/main" id="{FB389AFA-DEFC-4B2B-904B-D84A8B6C8535}"/>
              </a:ext>
            </a:extLst>
          </p:cNvPr>
          <p:cNvSpPr/>
          <p:nvPr/>
        </p:nvSpPr>
        <p:spPr>
          <a:xfrm>
            <a:off x="5288979" y="3413675"/>
            <a:ext cx="1260629" cy="531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76F4F3EA-C430-48CE-952A-FE751E871406}"/>
              </a:ext>
            </a:extLst>
          </p:cNvPr>
          <p:cNvSpPr/>
          <p:nvPr/>
        </p:nvSpPr>
        <p:spPr>
          <a:xfrm>
            <a:off x="2246897" y="3654851"/>
            <a:ext cx="1349406" cy="2722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5" name="Γραμμή σύνδεσης: Γωνιώδης 14">
            <a:extLst>
              <a:ext uri="{FF2B5EF4-FFF2-40B4-BE49-F238E27FC236}">
                <a16:creationId xmlns:a16="http://schemas.microsoft.com/office/drawing/2014/main" id="{6A8CECF1-0365-49A9-85B5-AECB64C77240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4314490" y="1239551"/>
            <a:ext cx="1022410" cy="3808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Γραμμή σύνδεσης: Γωνιώδης 15">
            <a:extLst>
              <a:ext uri="{FF2B5EF4-FFF2-40B4-BE49-F238E27FC236}">
                <a16:creationId xmlns:a16="http://schemas.microsoft.com/office/drawing/2014/main" id="{705189CF-4418-4808-970A-3D3D0FA588F2}"/>
              </a:ext>
            </a:extLst>
          </p:cNvPr>
          <p:cNvCxnSpPr>
            <a:stCxn id="14" idx="2"/>
          </p:cNvCxnSpPr>
          <p:nvPr/>
        </p:nvCxnSpPr>
        <p:spPr>
          <a:xfrm rot="16200000" flipH="1">
            <a:off x="4470588" y="2378112"/>
            <a:ext cx="710214" cy="3808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09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16991F-46B9-4CBA-A07A-D4225651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Revealing hidden information: E-mail addresses</a:t>
            </a:r>
            <a:endParaRPr lang="el-GR" sz="34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4531BA1-299A-4339-81F8-43923F5B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89" y="1939196"/>
            <a:ext cx="6395478" cy="4657547"/>
          </a:xfrm>
        </p:spPr>
        <p:txBody>
          <a:bodyPr anchor="ctr">
            <a:normAutofit/>
          </a:bodyPr>
          <a:lstStyle/>
          <a:p>
            <a:pPr>
              <a:buClr>
                <a:srgbClr val="04DCFF"/>
              </a:buClr>
            </a:pPr>
            <a:r>
              <a:rPr lang="en-US" dirty="0"/>
              <a:t>Watch out for underscores followed by numbers!</a:t>
            </a:r>
          </a:p>
          <a:p>
            <a:pPr>
              <a:buClr>
                <a:srgbClr val="04DCFF"/>
              </a:buClr>
            </a:pPr>
            <a:endParaRPr lang="en-US" dirty="0"/>
          </a:p>
          <a:p>
            <a:pPr>
              <a:buClr>
                <a:srgbClr val="04DCFF"/>
              </a:buClr>
            </a:pPr>
            <a:r>
              <a:rPr lang="en-US" dirty="0"/>
              <a:t>Underscores can also be target’s input! (jsmith_1@gmail.com is very likely to exist and this is why we might see a live:jsmith_1_1 username)</a:t>
            </a:r>
          </a:p>
          <a:p>
            <a:pPr>
              <a:buClr>
                <a:srgbClr val="04DCFF"/>
              </a:buClr>
            </a:pPr>
            <a:endParaRPr lang="en-US" dirty="0"/>
          </a:p>
          <a:p>
            <a:pPr>
              <a:buClr>
                <a:srgbClr val="04DCFF"/>
              </a:buClr>
            </a:pPr>
            <a:r>
              <a:rPr lang="en-US" dirty="0"/>
              <a:t>Watch out for troll accounts! (e.g. live:whatever_3 or live:asdf_5)</a:t>
            </a:r>
          </a:p>
          <a:p>
            <a:pPr>
              <a:buClr>
                <a:srgbClr val="04DCFF"/>
              </a:buClr>
            </a:pPr>
            <a:endParaRPr lang="en-US" dirty="0"/>
          </a:p>
          <a:p>
            <a:pPr>
              <a:buClr>
                <a:srgbClr val="04DCFF"/>
              </a:buClr>
            </a:pPr>
            <a:r>
              <a:rPr lang="en-US" dirty="0"/>
              <a:t>REVERSE the process! Search for </a:t>
            </a:r>
            <a:r>
              <a:rPr lang="en-US" dirty="0" err="1"/>
              <a:t>live:jsmith</a:t>
            </a:r>
            <a:r>
              <a:rPr lang="en-US" dirty="0"/>
              <a:t> or live:jsmith_1 or live:jsmith_1_1 to find hidden skype profile!</a:t>
            </a:r>
          </a:p>
          <a:p>
            <a:pPr>
              <a:buClr>
                <a:srgbClr val="04DCFF"/>
              </a:buClr>
            </a:pPr>
            <a:endParaRPr lang="en-US" dirty="0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D3E48B2D-11B8-47AF-B797-7219515E3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5" y="1551964"/>
            <a:ext cx="3995592" cy="328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D58F88-0DC8-4A97-8130-271BC75F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Revealing hidden information: Duplicate usernames</a:t>
            </a:r>
            <a:endParaRPr lang="el-GR" sz="3100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C6EF564A-41B9-4791-B503-E3EBBA9C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05D9FF"/>
              </a:buClr>
            </a:pPr>
            <a:r>
              <a:rPr lang="en-US" dirty="0"/>
              <a:t>Duplicate username!</a:t>
            </a:r>
          </a:p>
          <a:p>
            <a:pPr>
              <a:buClr>
                <a:srgbClr val="05D9FF"/>
              </a:buClr>
            </a:pPr>
            <a:endParaRPr lang="en-US" dirty="0"/>
          </a:p>
          <a:p>
            <a:pPr>
              <a:buClr>
                <a:srgbClr val="05D9FF"/>
              </a:buClr>
            </a:pPr>
            <a:r>
              <a:rPr lang="en-US" dirty="0"/>
              <a:t>Expanding search to username search tools (e.g. </a:t>
            </a:r>
            <a:r>
              <a:rPr lang="en-US" dirty="0" err="1"/>
              <a:t>whatsmyname</a:t>
            </a:r>
            <a:r>
              <a:rPr lang="en-US" dirty="0"/>
              <a:t>, sherlock, </a:t>
            </a:r>
            <a:r>
              <a:rPr lang="en-US" dirty="0" err="1"/>
              <a:t>namechk</a:t>
            </a:r>
            <a:r>
              <a:rPr lang="en-US" dirty="0"/>
              <a:t>)</a:t>
            </a: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Θέση περιεχομένου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2E301C29-DCC0-41BD-892D-5070984DC3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"/>
          <a:stretch/>
        </p:blipFill>
        <p:spPr>
          <a:xfrm>
            <a:off x="7552945" y="643465"/>
            <a:ext cx="4440484" cy="5671610"/>
          </a:xfrm>
          <a:prstGeom prst="rect">
            <a:avLst/>
          </a:prstGeom>
        </p:spPr>
      </p:pic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5959BF55-95B6-4B47-8548-3CC2ED4B443B}"/>
              </a:ext>
            </a:extLst>
          </p:cNvPr>
          <p:cNvSpPr/>
          <p:nvPr/>
        </p:nvSpPr>
        <p:spPr>
          <a:xfrm>
            <a:off x="8410575" y="5391150"/>
            <a:ext cx="1295400" cy="3036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B4483C55-CD7D-48DB-B930-ED56347C71F3}"/>
              </a:ext>
            </a:extLst>
          </p:cNvPr>
          <p:cNvSpPr/>
          <p:nvPr/>
        </p:nvSpPr>
        <p:spPr>
          <a:xfrm>
            <a:off x="7762875" y="5543550"/>
            <a:ext cx="449129" cy="3036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214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3052E8-B641-4A27-BC02-CA3BC7EA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Skype by e-mail address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F2ABF95-0A7C-4FFE-9911-E686E5799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565032" cy="4058751"/>
          </a:xfrm>
        </p:spPr>
        <p:txBody>
          <a:bodyPr/>
          <a:lstStyle/>
          <a:p>
            <a:r>
              <a:rPr lang="en-US" dirty="0"/>
              <a:t>Find display name and username</a:t>
            </a:r>
          </a:p>
          <a:p>
            <a:r>
              <a:rPr lang="en-US" dirty="0"/>
              <a:t>Verify e-mail address (personal/business/university)</a:t>
            </a:r>
          </a:p>
          <a:p>
            <a:r>
              <a:rPr lang="en-US" dirty="0"/>
              <a:t>Find hidden e-mail associations (Microsoft Teams) </a:t>
            </a:r>
            <a:r>
              <a:rPr lang="en-US" dirty="0">
                <a:sym typeface="Wingdings" panose="05000000000000000000" pitchFamily="2" charset="2"/>
              </a:rPr>
              <a:t> especially in business/university e-mail addresses</a:t>
            </a:r>
            <a:endParaRPr lang="en-US" dirty="0"/>
          </a:p>
          <a:p>
            <a:r>
              <a:rPr lang="en-US" dirty="0"/>
              <a:t>Verify already known information</a:t>
            </a:r>
          </a:p>
          <a:p>
            <a:r>
              <a:rPr lang="en-US" dirty="0"/>
              <a:t>Find troll accounts (</a:t>
            </a:r>
            <a:r>
              <a:rPr lang="en-US" dirty="0">
                <a:effectLst/>
              </a:rPr>
              <a:t>whatever@yahoo.com)</a:t>
            </a: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6936DA86-2817-48EF-A2BB-89A978054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90" y="4766405"/>
            <a:ext cx="5647936" cy="165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7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3052E8-B641-4A27-BC02-CA3BC7EA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Skype by telephone number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F2ABF95-0A7C-4FFE-9911-E686E5799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5210"/>
            <a:ext cx="10353762" cy="3478743"/>
          </a:xfrm>
        </p:spPr>
        <p:txBody>
          <a:bodyPr/>
          <a:lstStyle/>
          <a:p>
            <a:r>
              <a:rPr lang="en-US" dirty="0"/>
              <a:t>Find display name and username</a:t>
            </a:r>
          </a:p>
          <a:p>
            <a:endParaRPr lang="en-US" dirty="0"/>
          </a:p>
          <a:p>
            <a:r>
              <a:rPr lang="en-US" dirty="0"/>
              <a:t>Verify already known information</a:t>
            </a:r>
          </a:p>
          <a:p>
            <a:endParaRPr lang="en-US" dirty="0"/>
          </a:p>
          <a:p>
            <a:r>
              <a:rPr lang="en-US" dirty="0"/>
              <a:t>Acceptable search format: phone number search queries that include country code in +1 format and not in 001 format (e.g. +12025550117 for US)</a:t>
            </a:r>
          </a:p>
        </p:txBody>
      </p:sp>
    </p:spTree>
    <p:extLst>
      <p:ext uri="{BB962C8B-B14F-4D97-AF65-F5344CB8AC3E}">
        <p14:creationId xmlns:p14="http://schemas.microsoft.com/office/powerpoint/2010/main" val="3941281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C191FAF-BB39-4350-9D90-0B89E8EB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FA59573-8DCE-4CB4-AC90-B0A10E17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Skype allows you to:</a:t>
            </a:r>
          </a:p>
          <a:p>
            <a:r>
              <a:rPr lang="en-US" dirty="0"/>
              <a:t>Find new information</a:t>
            </a:r>
          </a:p>
          <a:p>
            <a:r>
              <a:rPr lang="en-US" dirty="0"/>
              <a:t>“Guess” hidden information</a:t>
            </a:r>
          </a:p>
          <a:p>
            <a:r>
              <a:rPr lang="en-US" dirty="0"/>
              <a:t>Verify – link known information about a target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: Most Skype users want to be found easily! (Professionals, gamers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4021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19D7272-C2FB-4DD0-8FB4-A58D7EA4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Questions?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FD08A3F-F8C2-445D-8F8B-C8C200A3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dirty="0">
                <a:hlinkClick r:id="rId3"/>
              </a:rPr>
              <a:t>https://whitehatinspector.blogspot.com/2021/03/skype-hidden-osint-goldmine.html</a:t>
            </a:r>
            <a:endParaRPr lang="en-US" dirty="0"/>
          </a:p>
          <a:p>
            <a:pPr marL="36900" indent="0">
              <a:buNone/>
            </a:pP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451BE6DA-1BDA-4BAC-9730-70C48EE93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005" y="2321742"/>
            <a:ext cx="6292419" cy="370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6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B5DA44-5CC9-4D38-A0B0-4B67FC42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87491BE-8D9D-4874-9738-F09527009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580050"/>
            <a:ext cx="6810980" cy="4598903"/>
          </a:xfrm>
        </p:spPr>
        <p:txBody>
          <a:bodyPr>
            <a:normAutofit/>
          </a:bodyPr>
          <a:lstStyle/>
          <a:p>
            <a:r>
              <a:rPr lang="en-US" dirty="0"/>
              <a:t>Passionate with OSINT</a:t>
            </a:r>
          </a:p>
          <a:p>
            <a:r>
              <a:rPr lang="en-US" dirty="0"/>
              <a:t>Twitter: White Hat Inspector @whinspector</a:t>
            </a:r>
          </a:p>
          <a:p>
            <a:r>
              <a:rPr lang="en-US" dirty="0"/>
              <a:t>#DailyOSINT</a:t>
            </a:r>
          </a:p>
          <a:p>
            <a:r>
              <a:rPr lang="en-US" dirty="0"/>
              <a:t>Creator of </a:t>
            </a:r>
            <a:r>
              <a:rPr lang="en-US" dirty="0" err="1"/>
              <a:t>emailGuesser</a:t>
            </a:r>
            <a:r>
              <a:rPr lang="en-US" dirty="0"/>
              <a:t> OSINT tool (</a:t>
            </a:r>
            <a:r>
              <a:rPr lang="en-US" dirty="0">
                <a:hlinkClick r:id="rId3"/>
              </a:rPr>
              <a:t>https://github.com/WhiteHatInspector/emailGuesser</a:t>
            </a:r>
            <a:r>
              <a:rPr lang="en-US" dirty="0"/>
              <a:t>)</a:t>
            </a:r>
          </a:p>
          <a:p>
            <a:r>
              <a:rPr lang="en-US" dirty="0"/>
              <a:t>Owner of an OSINT blog (</a:t>
            </a:r>
            <a:r>
              <a:rPr lang="en-US" dirty="0">
                <a:hlinkClick r:id="rId4"/>
              </a:rPr>
              <a:t>https://whitehatinspector.blogspot.com/</a:t>
            </a:r>
            <a:r>
              <a:rPr lang="en-US" dirty="0"/>
              <a:t>)</a:t>
            </a:r>
          </a:p>
          <a:p>
            <a:r>
              <a:rPr lang="en-US" dirty="0"/>
              <a:t>Volunteer in NGOs that search missing persons</a:t>
            </a:r>
          </a:p>
          <a:p>
            <a:r>
              <a:rPr lang="en-US" dirty="0"/>
              <a:t>Second place - Silver badge on </a:t>
            </a:r>
            <a:r>
              <a:rPr lang="en-US" dirty="0" err="1"/>
              <a:t>TraceLabs</a:t>
            </a:r>
            <a:r>
              <a:rPr lang="en-US" dirty="0"/>
              <a:t> OSINT CTF</a:t>
            </a:r>
          </a:p>
          <a:p>
            <a:r>
              <a:rPr lang="en-US" dirty="0"/>
              <a:t>Loves to travel</a:t>
            </a:r>
          </a:p>
          <a:p>
            <a:r>
              <a:rPr lang="en-US" dirty="0"/>
              <a:t>Loves watching series. Favorite: Brooklyn 9-9!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031792E2-BD7D-4541-940D-D25B964CB9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42" y="1861586"/>
            <a:ext cx="38004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3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FD0080-6C1F-4576-88C3-C6336F90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Skype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DA1CB0-7E5D-473D-906C-795CDF95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5460372" cy="4058751"/>
          </a:xfrm>
        </p:spPr>
        <p:txBody>
          <a:bodyPr/>
          <a:lstStyle/>
          <a:p>
            <a:r>
              <a:rPr lang="en-US" dirty="0"/>
              <a:t>Top telecommunication/e-conferencing application</a:t>
            </a:r>
          </a:p>
          <a:p>
            <a:r>
              <a:rPr lang="en-US" dirty="0"/>
              <a:t>Widely spread with a vast user base</a:t>
            </a:r>
          </a:p>
          <a:p>
            <a:r>
              <a:rPr lang="en-US" dirty="0"/>
              <a:t>Holds 57% of global usage share across six top major platforms for e-conferencing</a:t>
            </a:r>
          </a:p>
          <a:p>
            <a:r>
              <a:rPr lang="en-US" dirty="0"/>
              <a:t>For US only (2018) </a:t>
            </a:r>
            <a:r>
              <a:rPr lang="en-US" dirty="0">
                <a:sym typeface="Wingdings" panose="05000000000000000000" pitchFamily="2" charset="2"/>
              </a:rPr>
              <a:t> 50% in ages 16-44</a:t>
            </a:r>
          </a:p>
          <a:p>
            <a:r>
              <a:rPr lang="en-US" dirty="0">
                <a:sym typeface="Wingdings" panose="05000000000000000000" pitchFamily="2" charset="2"/>
              </a:rPr>
              <a:t>Estimated forecast: 2.4 billion users in 2024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B5D10044-D3F9-46BC-885D-1BF0F126D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42" y="1952264"/>
            <a:ext cx="5330005" cy="34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9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31BAAB-AC6A-4055-A3DD-9456ECC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Skype search capabilities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83350AE-53E7-4DED-B859-5ADA72A99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18440"/>
            <a:ext cx="10353762" cy="3530668"/>
          </a:xfrm>
        </p:spPr>
        <p:txBody>
          <a:bodyPr/>
          <a:lstStyle/>
          <a:p>
            <a:r>
              <a:rPr lang="en-US" dirty="0"/>
              <a:t>Name (e.g. John Smith)</a:t>
            </a:r>
          </a:p>
          <a:p>
            <a:r>
              <a:rPr lang="en-US" dirty="0"/>
              <a:t>Username (e.g. dragon32)</a:t>
            </a:r>
          </a:p>
          <a:p>
            <a:r>
              <a:rPr lang="en-US" dirty="0"/>
              <a:t>E-mail address (e.g. jsmith@yahoo.com)</a:t>
            </a:r>
          </a:p>
          <a:p>
            <a:r>
              <a:rPr lang="en-US" dirty="0"/>
              <a:t>Telephone number</a:t>
            </a:r>
          </a:p>
          <a:p>
            <a:endParaRPr lang="en-US" dirty="0"/>
          </a:p>
          <a:p>
            <a:r>
              <a:rPr lang="en-US" dirty="0"/>
              <a:t>Full results even if NOT friends with the target!</a:t>
            </a:r>
          </a:p>
          <a:p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6B4307EC-1F69-4FBF-A7D0-1E441681E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746" y="2518440"/>
            <a:ext cx="5047103" cy="18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3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5D236C-6AF2-41A5-BE26-C7AF4B54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Skype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F25B15A-F641-4D00-B56B-E2730D76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01" y="1693261"/>
            <a:ext cx="8099576" cy="4838168"/>
          </a:xfrm>
        </p:spPr>
        <p:txBody>
          <a:bodyPr>
            <a:normAutofit/>
          </a:bodyPr>
          <a:lstStyle/>
          <a:p>
            <a:r>
              <a:rPr lang="en-US" dirty="0"/>
              <a:t>Web app version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https://web.skype.com/</a:t>
            </a:r>
            <a:r>
              <a:rPr lang="en-US" dirty="0"/>
              <a:t> </a:t>
            </a:r>
          </a:p>
          <a:p>
            <a:r>
              <a:rPr lang="en-US" dirty="0"/>
              <a:t>Downloadable app version (Windows, Mac or Linux) </a:t>
            </a:r>
            <a:r>
              <a:rPr lang="en-US" dirty="0">
                <a:sym typeface="Wingdings" panose="05000000000000000000" pitchFamily="2" charset="2"/>
              </a:rPr>
              <a:t>    </a:t>
            </a:r>
            <a:r>
              <a:rPr lang="en-US" dirty="0">
                <a:sym typeface="Wingdings" panose="05000000000000000000" pitchFamily="2" charset="2"/>
                <a:hlinkClick r:id="rId4"/>
              </a:rPr>
              <a:t>https://www.skype.com/en/get-skype/download-skype-for-desktop/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Mobile app version  </a:t>
            </a:r>
            <a:r>
              <a:rPr lang="en-US" dirty="0">
                <a:sym typeface="Wingdings" panose="05000000000000000000" pitchFamily="2" charset="2"/>
                <a:hlinkClick r:id="rId5"/>
              </a:rPr>
              <a:t>https://www.skype.com/en/get-skype/skype-for-mobile/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Xbox (via Microsoft Store)</a:t>
            </a:r>
          </a:p>
          <a:p>
            <a:r>
              <a:rPr lang="en-US" dirty="0" err="1">
                <a:sym typeface="Wingdings" panose="05000000000000000000" pitchFamily="2" charset="2"/>
              </a:rPr>
              <a:t>Skypli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>
                <a:sym typeface="Wingdings" panose="05000000000000000000" pitchFamily="2" charset="2"/>
                <a:hlinkClick r:id="rId6"/>
              </a:rPr>
              <a:t>https://www.skypli.com/</a:t>
            </a:r>
            <a:r>
              <a:rPr lang="en-US" dirty="0">
                <a:sym typeface="Wingdings" panose="05000000000000000000" pitchFamily="2" charset="2"/>
              </a:rPr>
              <a:t>)   No need for investigative account!</a:t>
            </a:r>
          </a:p>
          <a:p>
            <a:pPr marL="3690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All have almost the same capabilities! </a:t>
            </a:r>
          </a:p>
          <a:p>
            <a:pPr marL="36900" indent="0">
              <a:buNone/>
            </a:pPr>
            <a:r>
              <a:rPr lang="en-US" dirty="0">
                <a:sym typeface="Wingdings" panose="05000000000000000000" pitchFamily="2" charset="2"/>
              </a:rPr>
              <a:t>Choose what suits you best. Methodologies remain the same.</a:t>
            </a:r>
          </a:p>
          <a:p>
            <a:endParaRPr lang="el-GR" dirty="0"/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94306C51-2A6C-4DD9-9FE0-61557052BB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7977" y="2159540"/>
            <a:ext cx="3566160" cy="30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013E4A0-5708-44F7-868F-4E641AFE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en-US" dirty="0"/>
              <a:t>Querying Skype by name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8F36B0B-E2E6-46A4-8C99-69F994D8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105" y="1939197"/>
            <a:ext cx="6356800" cy="4309204"/>
          </a:xfrm>
        </p:spPr>
        <p:txBody>
          <a:bodyPr anchor="ctr">
            <a:normAutofit/>
          </a:bodyPr>
          <a:lstStyle/>
          <a:p>
            <a:pPr>
              <a:buClr>
                <a:srgbClr val="FF9E39"/>
              </a:buClr>
            </a:pPr>
            <a:r>
              <a:rPr lang="en-US" dirty="0"/>
              <a:t>Full Name (first + last or vice versa)</a:t>
            </a:r>
          </a:p>
          <a:p>
            <a:pPr>
              <a:buClr>
                <a:srgbClr val="FF9E39"/>
              </a:buClr>
            </a:pPr>
            <a:endParaRPr lang="en-US" dirty="0">
              <a:sym typeface="Wingdings" panose="05000000000000000000" pitchFamily="2" charset="2"/>
            </a:endParaRPr>
          </a:p>
          <a:p>
            <a:pPr>
              <a:buClr>
                <a:srgbClr val="FF9E39"/>
              </a:buClr>
            </a:pPr>
            <a:r>
              <a:rPr lang="en-US" dirty="0">
                <a:sym typeface="Wingdings" panose="05000000000000000000" pitchFamily="2" charset="2"/>
              </a:rPr>
              <a:t>Partial names or surnames that reveal middle names!</a:t>
            </a:r>
          </a:p>
          <a:p>
            <a:pPr>
              <a:buClr>
                <a:srgbClr val="FF9E39"/>
              </a:buClr>
            </a:pPr>
            <a:endParaRPr lang="en-US" dirty="0">
              <a:sym typeface="Wingdings" panose="05000000000000000000" pitchFamily="2" charset="2"/>
            </a:endParaRPr>
          </a:p>
          <a:p>
            <a:pPr>
              <a:buClr>
                <a:srgbClr val="FF9E39"/>
              </a:buClr>
            </a:pPr>
            <a:r>
              <a:rPr lang="en-US" dirty="0">
                <a:sym typeface="Wingdings" panose="05000000000000000000" pitchFamily="2" charset="2"/>
              </a:rPr>
              <a:t>Not always (Display name = Real name) although often</a:t>
            </a:r>
          </a:p>
          <a:p>
            <a:pPr marL="36900" indent="0">
              <a:buClr>
                <a:srgbClr val="FF9E39"/>
              </a:buClr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Clr>
                <a:srgbClr val="FF9E39"/>
              </a:buClr>
            </a:pPr>
            <a:r>
              <a:rPr lang="en-US" dirty="0">
                <a:sym typeface="Wingdings" panose="05000000000000000000" pitchFamily="2" charset="2"/>
              </a:rPr>
              <a:t>Display name (can be modified) ≠ Skype username</a:t>
            </a:r>
            <a:endParaRPr lang="el-G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C2D91EC9-9B79-439A-ADF3-1B1B54E05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5" y="643465"/>
            <a:ext cx="2724530" cy="608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0DB6C7A-20A5-45BE-9FAD-F67EAC2F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10517" cy="1348986"/>
          </a:xfrm>
        </p:spPr>
        <p:txBody>
          <a:bodyPr>
            <a:normAutofit/>
          </a:bodyPr>
          <a:lstStyle/>
          <a:p>
            <a:r>
              <a:rPr lang="en-US" dirty="0"/>
              <a:t>Profile information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CF13FB1-DE0E-45B6-BB15-46759CBE5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2497"/>
            <a:ext cx="6350630" cy="5023104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/>
              <a:t>With a (partial or full) name we may have:</a:t>
            </a:r>
          </a:p>
          <a:p>
            <a:r>
              <a:rPr lang="en-US" dirty="0"/>
              <a:t>Full name (middle or surname previously unknown)</a:t>
            </a:r>
          </a:p>
          <a:p>
            <a:r>
              <a:rPr lang="en-US" dirty="0"/>
              <a:t>Username</a:t>
            </a:r>
          </a:p>
          <a:p>
            <a:r>
              <a:rPr lang="en-US" dirty="0"/>
              <a:t>Present/future place of residence</a:t>
            </a:r>
          </a:p>
          <a:p>
            <a:r>
              <a:rPr lang="en-US" dirty="0"/>
              <a:t>Birth date (and year…)</a:t>
            </a:r>
          </a:p>
          <a:p>
            <a:r>
              <a:rPr lang="en-US" dirty="0"/>
              <a:t>Profile image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Download or reverse search:</a:t>
            </a:r>
          </a:p>
          <a:p>
            <a:pPr marL="36900" indent="0">
              <a:buNone/>
            </a:pPr>
            <a:r>
              <a:rPr lang="en-US" dirty="0">
                <a:hlinkClick r:id="rId4"/>
              </a:rPr>
              <a:t>https://avatar.skype.com/v1/avatars/username/public</a:t>
            </a: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No </a:t>
            </a:r>
            <a:r>
              <a:rPr lang="en-US" dirty="0" err="1"/>
              <a:t>exif</a:t>
            </a:r>
            <a:r>
              <a:rPr lang="en-US" dirty="0"/>
              <a:t> data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Same apply to all kind of queries! </a:t>
            </a:r>
          </a:p>
        </p:txBody>
      </p:sp>
      <p:pic>
        <p:nvPicPr>
          <p:cNvPr id="17" name="Picture 13">
            <a:extLst>
              <a:ext uri="{FF2B5EF4-FFF2-40B4-BE49-F238E27FC236}">
                <a16:creationId xmlns:a16="http://schemas.microsoft.com/office/drawing/2014/main" id="{FA5B6B2C-C44F-441A-B6EE-80D965ACA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EAD4726-4343-49C7-94B5-CEA4A3C01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1BFB37F8-AF92-4C32-8F2D-F845D0842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779" y="4549218"/>
            <a:ext cx="3861910" cy="1342013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28282748-A2D7-4E7B-9261-55BA64DBF8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1" y="2820749"/>
            <a:ext cx="3861910" cy="1216501"/>
          </a:xfrm>
          <a:prstGeom prst="rect">
            <a:avLst/>
          </a:prstGeom>
        </p:spPr>
      </p:pic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8890D9F7-2B98-4F6C-8521-45C9D0021B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587" y="966769"/>
            <a:ext cx="3869794" cy="841680"/>
          </a:xfrm>
          <a:prstGeom prst="rect">
            <a:avLst/>
          </a:prstGeom>
        </p:spPr>
      </p:pic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1BDC1D35-71D4-4183-86A3-E9D9855A48D0}"/>
              </a:ext>
            </a:extLst>
          </p:cNvPr>
          <p:cNvSpPr/>
          <p:nvPr/>
        </p:nvSpPr>
        <p:spPr>
          <a:xfrm>
            <a:off x="10022888" y="5202314"/>
            <a:ext cx="186431" cy="2308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Ορθογώνιο 14">
            <a:extLst>
              <a:ext uri="{FF2B5EF4-FFF2-40B4-BE49-F238E27FC236}">
                <a16:creationId xmlns:a16="http://schemas.microsoft.com/office/drawing/2014/main" id="{198E2901-04B2-40DE-AED9-D4989B4C6112}"/>
              </a:ext>
            </a:extLst>
          </p:cNvPr>
          <p:cNvSpPr/>
          <p:nvPr/>
        </p:nvSpPr>
        <p:spPr>
          <a:xfrm>
            <a:off x="8941292" y="1334956"/>
            <a:ext cx="788634" cy="209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487A0AE3-43D8-4C9B-A432-855E6D7DB189}"/>
              </a:ext>
            </a:extLst>
          </p:cNvPr>
          <p:cNvSpPr/>
          <p:nvPr/>
        </p:nvSpPr>
        <p:spPr>
          <a:xfrm>
            <a:off x="9146734" y="1082460"/>
            <a:ext cx="788634" cy="209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7C07A0B3-6C88-411F-9A82-17977A0CB1D0}"/>
              </a:ext>
            </a:extLst>
          </p:cNvPr>
          <p:cNvSpPr/>
          <p:nvPr/>
        </p:nvSpPr>
        <p:spPr>
          <a:xfrm>
            <a:off x="10354321" y="4727705"/>
            <a:ext cx="788634" cy="2097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154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821C39-02AF-4E49-A371-FF3ABC3E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Revealing hidden information: Skype usernames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6A2BC3-F323-4DDA-89B1-F6DD73EBE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16424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According to Skype:</a:t>
            </a:r>
          </a:p>
          <a:p>
            <a:pPr marL="36900" indent="0">
              <a:buNone/>
            </a:pPr>
            <a:r>
              <a:rPr lang="en-US" dirty="0"/>
              <a:t>1. The user’s Skype username is autogenerated by Skype (user cannot create/select it himself) during account creation</a:t>
            </a:r>
          </a:p>
          <a:p>
            <a:pPr marL="36900" indent="0">
              <a:buNone/>
            </a:pPr>
            <a:r>
              <a:rPr lang="en-US" dirty="0"/>
              <a:t>2. A user can never change/modify his username</a:t>
            </a:r>
          </a:p>
          <a:p>
            <a:pPr marL="36900" indent="0">
              <a:buNone/>
            </a:pPr>
            <a:r>
              <a:rPr lang="en-US" dirty="0"/>
              <a:t>3. If a user wants to change his username, he must create a new account</a:t>
            </a:r>
          </a:p>
          <a:p>
            <a:pPr marL="36900" indent="0">
              <a:buNone/>
            </a:pPr>
            <a:r>
              <a:rPr lang="en-US" dirty="0"/>
              <a:t>4. If a user deletes his account, his Microsoft account is also deleted (thus discouraging people to do so)</a:t>
            </a:r>
          </a:p>
          <a:p>
            <a:pPr marL="36900" indent="0">
              <a:buNone/>
            </a:pPr>
            <a:r>
              <a:rPr lang="en-US" dirty="0"/>
              <a:t>Skype Names = Skype usernames</a:t>
            </a:r>
            <a:endParaRPr lang="el-GR" dirty="0"/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021EB108-13F9-43C6-B344-E90B9E6FE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823044"/>
            <a:ext cx="12192000" cy="1936311"/>
          </a:xfrm>
          <a:prstGeom prst="rect">
            <a:avLst/>
          </a:prstGeom>
        </p:spPr>
      </p:pic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8B8D5C65-77AB-49ED-8380-1D02B04D383F}"/>
              </a:ext>
            </a:extLst>
          </p:cNvPr>
          <p:cNvSpPr/>
          <p:nvPr/>
        </p:nvSpPr>
        <p:spPr>
          <a:xfrm>
            <a:off x="7190913" y="5575175"/>
            <a:ext cx="1669002" cy="2485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F6BCE4DB-9084-4929-8086-3AA7B579A774}"/>
              </a:ext>
            </a:extLst>
          </p:cNvPr>
          <p:cNvSpPr/>
          <p:nvPr/>
        </p:nvSpPr>
        <p:spPr>
          <a:xfrm>
            <a:off x="2383352" y="5791199"/>
            <a:ext cx="2783452" cy="2485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Ορθογώνιο 12">
            <a:extLst>
              <a:ext uri="{FF2B5EF4-FFF2-40B4-BE49-F238E27FC236}">
                <a16:creationId xmlns:a16="http://schemas.microsoft.com/office/drawing/2014/main" id="{996F5365-7944-4477-96F5-7062B49BCE7D}"/>
              </a:ext>
            </a:extLst>
          </p:cNvPr>
          <p:cNvSpPr/>
          <p:nvPr/>
        </p:nvSpPr>
        <p:spPr>
          <a:xfrm>
            <a:off x="3183822" y="6408687"/>
            <a:ext cx="2783452" cy="2485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175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16991F-46B9-4CBA-A07A-D4225651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Revealing hidden information: Skype usernames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4531BA1-299A-4339-81F8-43923F5B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45904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Skype ID (username) according to profile age and type:</a:t>
            </a:r>
          </a:p>
          <a:p>
            <a:r>
              <a:rPr lang="en-US" dirty="0"/>
              <a:t>Account creation </a:t>
            </a:r>
            <a:r>
              <a:rPr lang="en-US" b="1" dirty="0"/>
              <a:t>before around 2016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u="sng" dirty="0"/>
              <a:t>w/e ID you wanted yourself</a:t>
            </a:r>
          </a:p>
          <a:p>
            <a:r>
              <a:rPr lang="en-US" dirty="0"/>
              <a:t>Account creation </a:t>
            </a:r>
            <a:r>
              <a:rPr lang="en-US" b="1" dirty="0"/>
              <a:t>after around 2016:</a:t>
            </a:r>
          </a:p>
          <a:p>
            <a:pPr lvl="1"/>
            <a:r>
              <a:rPr lang="en-US" sz="2000" b="1" dirty="0"/>
              <a:t>e-mail to register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u="sng" dirty="0"/>
              <a:t>live:{username of your e-mail}</a:t>
            </a:r>
            <a:r>
              <a:rPr lang="en-US" sz="2000" dirty="0"/>
              <a:t> (e.g. </a:t>
            </a:r>
            <a:r>
              <a:rPr lang="en-US" sz="2000" dirty="0" err="1"/>
              <a:t>live:j.smith</a:t>
            </a:r>
            <a:r>
              <a:rPr lang="en-US" sz="2000" dirty="0"/>
              <a:t>)</a:t>
            </a:r>
            <a:endParaRPr lang="en-US" sz="2000" u="sng" dirty="0"/>
          </a:p>
          <a:p>
            <a:pPr lvl="1"/>
            <a:r>
              <a:rPr lang="en-US" sz="2000" b="1" dirty="0"/>
              <a:t>telephone number to register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u="sng" dirty="0"/>
              <a:t>live:{random hexadecimal pseudo-number}</a:t>
            </a:r>
            <a:r>
              <a:rPr lang="en-US" sz="2000" dirty="0"/>
              <a:t> (e.g. live:548ed345f547865)</a:t>
            </a:r>
            <a:endParaRPr lang="en-US" sz="2000" u="sng" dirty="0"/>
          </a:p>
          <a:p>
            <a:r>
              <a:rPr lang="en-US" dirty="0"/>
              <a:t>Account creation </a:t>
            </a:r>
            <a:r>
              <a:rPr lang="en-US" b="1" dirty="0"/>
              <a:t>after late 2019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u="sng" dirty="0"/>
              <a:t>live:.</a:t>
            </a:r>
            <a:r>
              <a:rPr lang="en-US" u="sng" dirty="0" err="1"/>
              <a:t>cid</a:t>
            </a:r>
            <a:r>
              <a:rPr lang="en-US" u="sng" dirty="0"/>
              <a:t>.{random hexadecimal pseudo-number}</a:t>
            </a:r>
            <a:r>
              <a:rPr lang="en-US" dirty="0"/>
              <a:t> (e.g. live:.cid.548ed345f547865)</a:t>
            </a:r>
          </a:p>
          <a:p>
            <a:pPr marL="36900" indent="0">
              <a:buNone/>
            </a:pPr>
            <a:endParaRPr lang="en-US" u="sng" dirty="0"/>
          </a:p>
          <a:p>
            <a:pPr marL="36900" indent="0">
              <a:buNone/>
            </a:pPr>
            <a:r>
              <a:rPr lang="en-US" dirty="0"/>
              <a:t>Why does that matter anyway? OSINT verification purposes (e.g. age of smith2003)</a:t>
            </a:r>
          </a:p>
          <a:p>
            <a:pPr marL="36900" indent="0">
              <a:buNone/>
            </a:pPr>
            <a:r>
              <a:rPr lang="en-US" dirty="0"/>
              <a:t>2003-2016 </a:t>
            </a:r>
            <a:r>
              <a:rPr lang="en-US" dirty="0">
                <a:sym typeface="Wingdings" panose="05000000000000000000" pitchFamily="2" charset="2"/>
              </a:rPr>
              <a:t> 13 years old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2003-2021 </a:t>
            </a:r>
            <a:r>
              <a:rPr lang="en-US" dirty="0">
                <a:sym typeface="Wingdings" panose="05000000000000000000" pitchFamily="2" charset="2"/>
              </a:rPr>
              <a:t> 18 years 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01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χιστόλιθος">
  <a:themeElements>
    <a:clrScheme name="Σχιστόλιθος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Σχιστόλιθος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χιστόλιθο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TM04033929[[fn=Σχιστόλιθος]]</Template>
  <TotalTime>0</TotalTime>
  <Words>951</Words>
  <Application>Microsoft Office PowerPoint</Application>
  <PresentationFormat>Ευρεία οθόνη</PresentationFormat>
  <Paragraphs>133</Paragraphs>
  <Slides>18</Slides>
  <Notes>18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2" baseType="lpstr">
      <vt:lpstr>Calibri</vt:lpstr>
      <vt:lpstr>Calisto MT</vt:lpstr>
      <vt:lpstr>Wingdings 2</vt:lpstr>
      <vt:lpstr>Σχιστόλιθος</vt:lpstr>
      <vt:lpstr>SKYPE</vt:lpstr>
      <vt:lpstr>About me</vt:lpstr>
      <vt:lpstr>Skype</vt:lpstr>
      <vt:lpstr>Skype search capabilities</vt:lpstr>
      <vt:lpstr>Skype</vt:lpstr>
      <vt:lpstr>Querying Skype by name</vt:lpstr>
      <vt:lpstr>Profile information</vt:lpstr>
      <vt:lpstr>Revealing hidden information: Skype usernames</vt:lpstr>
      <vt:lpstr>Revealing hidden information: Skype usernames</vt:lpstr>
      <vt:lpstr>Revealing hidden information: E-mail addresses</vt:lpstr>
      <vt:lpstr>Revealing hidden information: E-mail addresses</vt:lpstr>
      <vt:lpstr>Revealing hidden information: E-mail addresses</vt:lpstr>
      <vt:lpstr>Revealing hidden information: E-mail addresses</vt:lpstr>
      <vt:lpstr>Revealing hidden information: Duplicate usernames</vt:lpstr>
      <vt:lpstr>Querying Skype by e-mail address</vt:lpstr>
      <vt:lpstr>Querying Skype by telephone number</vt:lpstr>
      <vt:lpstr>Takeaways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2021-04-18T10:42:54Z</dcterms:created>
  <dcterms:modified xsi:type="dcterms:W3CDTF">2021-04-18T10:43:24Z</dcterms:modified>
</cp:coreProperties>
</file>