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9" r:id="rId3"/>
    <p:sldId id="330" r:id="rId4"/>
    <p:sldId id="260" r:id="rId5"/>
    <p:sldId id="325" r:id="rId6"/>
    <p:sldId id="326" r:id="rId7"/>
    <p:sldId id="328" r:id="rId8"/>
    <p:sldId id="327" r:id="rId9"/>
    <p:sldId id="32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417C-811F-460F-8387-0F22F848A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B36531-15FF-4897-917B-85BCD19F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268575-C1D3-4CE0-9D01-F725CB8B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A43-A4A5-456A-B79E-B5EADE18845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0DDFB-A838-4767-9DDC-C36618E1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6792D-8BEC-46C4-A026-038F25E8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293F-F4EF-4720-8F95-BA2A479DE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98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891D0-86FD-4BBC-9FF1-F97EC62A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39FF43-162E-420A-8C4B-A4CCA3046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7CC8E-8A19-40D8-8F03-1CBF5684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A43-A4A5-456A-B79E-B5EADE18845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4062D-509C-4C13-8327-92BB09FB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9BDC26-9382-461C-9A9A-184A1022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293F-F4EF-4720-8F95-BA2A479DE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6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CE03AC0-05EB-4008-9E2B-1CD422E6B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0F8843-A049-4F72-A8C6-55EB80812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CC343-CC94-4CF0-8C8E-2E6F7B02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A43-A4A5-456A-B79E-B5EADE18845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BF51B-7ACF-450D-9BA8-8B6D726E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DEE40-8FE9-4165-94E5-00D27907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293F-F4EF-4720-8F95-BA2A479DE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D4BAC-1C25-4B3B-9937-F9642A8A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41FB6-C8B4-4AA2-BA09-C7A6F0B0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59EAF-B150-4C45-898D-263E2843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A43-A4A5-456A-B79E-B5EADE18845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392B0-57C6-4E45-99F5-612CD118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DED0F-7C6C-4731-8C89-6AF25B8A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293F-F4EF-4720-8F95-BA2A479DE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3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4C110-9456-4EF6-BE42-B3F35CAA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526F1-DD88-4F82-A59B-0A1A33AC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882B63-6874-40E8-A04F-85413605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A43-A4A5-456A-B79E-B5EADE18845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14203-EB52-4063-B5FA-F5E0B297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58C1A4-216B-4674-A203-70FE1BF1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293F-F4EF-4720-8F95-BA2A479DE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87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8D3FA-B686-4E1C-807B-13AED31D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0C7403-A11C-4AD0-9E56-170F58230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F76260-F041-4CE7-8454-FA76CA66D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8C2D5A-7AF9-48A4-99B6-C1979BEA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A43-A4A5-456A-B79E-B5EADE18845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C2C25B-1734-4491-848F-03AD9F19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03B35C-06D7-4AE3-A4AA-CE00F426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293F-F4EF-4720-8F95-BA2A479DE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33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C3FAF-BAA6-4609-A555-3479FEF2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5FA0BA-1EED-4DE9-888E-9681EDE9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F9329F-3B5F-4D7C-BCFF-B81274106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6AD2D4-4DF5-4CD8-8201-92ED73AA0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153ED8-DA1C-4EB8-95CD-96544FDC5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17D467-FE31-4AD5-B0A1-61B319EB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A43-A4A5-456A-B79E-B5EADE18845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DF212D-0C57-4BE4-84B0-2D64D31B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FEC12E-7CA6-4C7B-8906-5AA9FB41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293F-F4EF-4720-8F95-BA2A479DE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25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68D6E-1343-4C29-82C3-65AAE8FD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E5FC42-8315-483C-8A64-16E5DE6F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A43-A4A5-456A-B79E-B5EADE18845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7729D3-1655-445B-95DD-C49F69D9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7329FE-306D-414A-89BF-D927D7C5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293F-F4EF-4720-8F95-BA2A479DE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19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09021B-B389-4860-AFA8-924FD88A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A43-A4A5-456A-B79E-B5EADE18845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7CB942-1F45-40C9-B785-DA3677CA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53099A-1659-463C-A886-945A7497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293F-F4EF-4720-8F95-BA2A479DE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8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9D36-00CE-4E85-8207-2BC9EF86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5048A-5093-406F-8B8A-EAFCE1E2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56C7B8-8EE9-48B9-AA04-7B9714CE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55F452-182C-4122-A7DC-9769300F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A43-A4A5-456A-B79E-B5EADE18845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043A19-B2B7-4E18-9333-C166F1BF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4F94FA-18A3-47AC-A17B-9C854D2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293F-F4EF-4720-8F95-BA2A479DE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B702F-0313-4AC9-BFE6-00F0453A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53C126-B515-415E-8844-9DA9C6CB9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FCA7EF-FBB0-4424-9B2F-3DC6D354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32E4FB-4B66-41A8-AE77-96A57CF1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A43-A4A5-456A-B79E-B5EADE18845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AB27F1-555D-42C7-82F4-3174FD34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091B13-8EA0-4BB3-B653-6C43E15D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293F-F4EF-4720-8F95-BA2A479DE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1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8E91D3-EA43-43FF-9BC3-20F0E381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2EB25A-5A60-49BC-8051-D346E00F0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E338D-CA3B-4B75-90D0-A47CF23B6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26A43-A4A5-456A-B79E-B5EADE18845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8BBC1-B569-4195-89FE-41E71D251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75B17-0146-45D8-8B40-205577C9D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293F-F4EF-4720-8F95-BA2A479DE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52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EDA68-B9E4-442E-B712-F9EC52C4C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58909"/>
            <a:ext cx="12192000" cy="896867"/>
          </a:xfrm>
          <a:solidFill>
            <a:srgbClr val="E37A2C">
              <a:alpha val="94118"/>
            </a:srgbClr>
          </a:solidFill>
        </p:spPr>
        <p:txBody>
          <a:bodyPr anchor="ctr">
            <a:norm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Authentification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5F5D36-AFED-4BDC-9CEA-9734F7C0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007"/>
            <a:ext cx="9144000" cy="426623"/>
          </a:xfrm>
        </p:spPr>
        <p:txBody>
          <a:bodyPr>
            <a:normAutofit/>
          </a:bodyPr>
          <a:lstStyle/>
          <a:p>
            <a:r>
              <a:rPr lang="fr-FR" sz="1800" b="1" dirty="0"/>
              <a:t>Architecture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566551-C83A-4878-AA52-6106EF6ED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69" y="2228266"/>
            <a:ext cx="3149462" cy="6739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A129A9-29A8-4B29-80B7-06D20E8FBD77}"/>
              </a:ext>
            </a:extLst>
          </p:cNvPr>
          <p:cNvSpPr txBox="1"/>
          <p:nvPr/>
        </p:nvSpPr>
        <p:spPr>
          <a:xfrm>
            <a:off x="10872408" y="411246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11/10/2022</a:t>
            </a:r>
          </a:p>
        </p:txBody>
      </p:sp>
    </p:spTree>
    <p:extLst>
      <p:ext uri="{BB962C8B-B14F-4D97-AF65-F5344CB8AC3E}">
        <p14:creationId xmlns:p14="http://schemas.microsoft.com/office/powerpoint/2010/main" val="231283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452C31-70FD-4210-B7B8-5C21CB998B64}"/>
              </a:ext>
            </a:extLst>
          </p:cNvPr>
          <p:cNvSpPr txBox="1">
            <a:spLocks/>
          </p:cNvSpPr>
          <p:nvPr/>
        </p:nvSpPr>
        <p:spPr>
          <a:xfrm>
            <a:off x="2318197" y="247673"/>
            <a:ext cx="9034670" cy="38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b="1" dirty="0" err="1">
                <a:solidFill>
                  <a:srgbClr val="585959"/>
                </a:solidFill>
              </a:rPr>
              <a:t>Authentication</a:t>
            </a:r>
            <a:r>
              <a:rPr lang="fr-FR" sz="2000" b="1" dirty="0">
                <a:solidFill>
                  <a:srgbClr val="585959"/>
                </a:solidFill>
              </a:rPr>
              <a:t> and Access Control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D00F3-D978-48F5-9B82-F58F033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09"/>
            <a:ext cx="2152970" cy="583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67A91-A106-47AC-9E0E-05EDF684F7BF}"/>
              </a:ext>
            </a:extLst>
          </p:cNvPr>
          <p:cNvSpPr/>
          <p:nvPr/>
        </p:nvSpPr>
        <p:spPr>
          <a:xfrm>
            <a:off x="0" y="767866"/>
            <a:ext cx="12192000" cy="45719"/>
          </a:xfrm>
          <a:prstGeom prst="rect">
            <a:avLst/>
          </a:prstGeom>
          <a:solidFill>
            <a:srgbClr val="F8D4BA"/>
          </a:solidFill>
          <a:ln>
            <a:solidFill>
              <a:srgbClr val="F8D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DBAA7-F2D7-4DB4-81B8-8F25DFBC0879}"/>
              </a:ext>
            </a:extLst>
          </p:cNvPr>
          <p:cNvSpPr txBox="1"/>
          <p:nvPr/>
        </p:nvSpPr>
        <p:spPr>
          <a:xfrm>
            <a:off x="677798" y="1189339"/>
            <a:ext cx="9972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security boils down to 2 problems: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authentication (who are you?)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authorization (what are you allowed to do?). == access control</a:t>
            </a:r>
          </a:p>
          <a:p>
            <a:r>
              <a:rPr lang="en-US" sz="1200" dirty="0"/>
              <a:t>Spring Security has an architecture that is designed to separate authentication from authorization and has strategies and extension points for both.</a:t>
            </a:r>
            <a:endParaRPr lang="fr-FR" sz="12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694BBB-1CC8-4FBB-8A85-FEBAA60A3349}"/>
              </a:ext>
            </a:extLst>
          </p:cNvPr>
          <p:cNvSpPr txBox="1"/>
          <p:nvPr/>
        </p:nvSpPr>
        <p:spPr>
          <a:xfrm>
            <a:off x="677798" y="2134230"/>
            <a:ext cx="997288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/>
              <a:t>Authentication</a:t>
            </a:r>
            <a:endParaRPr lang="fr-FR" sz="1100" b="1" dirty="0"/>
          </a:p>
          <a:p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The main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strategy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interface for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authentication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is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fr-FR" altLang="fr-FR" sz="1100" dirty="0" err="1">
                <a:solidFill>
                  <a:srgbClr val="000099"/>
                </a:solidFill>
                <a:latin typeface="Monaco"/>
              </a:rPr>
              <a:t>AuthenticationManager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,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which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has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only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one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method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: </a:t>
            </a:r>
            <a:r>
              <a:rPr lang="fr-FR" altLang="fr-FR" sz="1100" dirty="0" err="1">
                <a:solidFill>
                  <a:srgbClr val="333333"/>
                </a:solidFill>
                <a:highlight>
                  <a:srgbClr val="FFFF00"/>
                </a:highlight>
                <a:latin typeface="Open Sans"/>
              </a:rPr>
              <a:t>authenticate</a:t>
            </a:r>
            <a:r>
              <a:rPr lang="fr-FR" altLang="fr-FR" sz="1100" dirty="0">
                <a:solidFill>
                  <a:srgbClr val="333333"/>
                </a:solidFill>
                <a:highlight>
                  <a:srgbClr val="FFFF00"/>
                </a:highlight>
                <a:latin typeface="Open Sans"/>
              </a:rPr>
              <a:t>()</a:t>
            </a:r>
          </a:p>
          <a:p>
            <a:r>
              <a:rPr lang="fr-FR" altLang="fr-FR" sz="1100" dirty="0">
                <a:solidFill>
                  <a:srgbClr val="191E1E"/>
                </a:solidFill>
                <a:latin typeface="Monaco"/>
              </a:rPr>
              <a:t>public interface </a:t>
            </a:r>
            <a:r>
              <a:rPr lang="fr-FR" altLang="fr-FR" sz="1100" dirty="0" err="1">
                <a:solidFill>
                  <a:srgbClr val="191E1E"/>
                </a:solidFill>
                <a:latin typeface="Monaco"/>
              </a:rPr>
              <a:t>AuthenticationManager</a:t>
            </a:r>
            <a:r>
              <a:rPr lang="fr-FR" altLang="fr-FR" sz="1100" dirty="0">
                <a:solidFill>
                  <a:srgbClr val="191E1E"/>
                </a:solidFill>
                <a:latin typeface="Monaco"/>
              </a:rPr>
              <a:t> { </a:t>
            </a:r>
          </a:p>
          <a:p>
            <a:r>
              <a:rPr lang="fr-FR" altLang="fr-FR" sz="1100" dirty="0">
                <a:solidFill>
                  <a:srgbClr val="191E1E"/>
                </a:solidFill>
                <a:latin typeface="Monaco"/>
              </a:rPr>
              <a:t>	</a:t>
            </a:r>
            <a:r>
              <a:rPr lang="fr-FR" altLang="fr-FR" sz="1100" dirty="0" err="1">
                <a:solidFill>
                  <a:srgbClr val="191E1E"/>
                </a:solidFill>
                <a:latin typeface="Monaco"/>
              </a:rPr>
              <a:t>Authentication</a:t>
            </a:r>
            <a:r>
              <a:rPr lang="fr-FR" altLang="fr-FR" sz="1100" dirty="0">
                <a:solidFill>
                  <a:srgbClr val="191E1E"/>
                </a:solidFill>
                <a:latin typeface="Monaco"/>
              </a:rPr>
              <a:t> </a:t>
            </a:r>
            <a:r>
              <a:rPr lang="fr-FR" altLang="fr-FR" sz="1100" dirty="0" err="1">
                <a:solidFill>
                  <a:srgbClr val="191E1E"/>
                </a:solidFill>
                <a:latin typeface="Monaco"/>
              </a:rPr>
              <a:t>authenticate</a:t>
            </a:r>
            <a:r>
              <a:rPr lang="fr-FR" altLang="fr-FR" sz="1100" dirty="0">
                <a:solidFill>
                  <a:srgbClr val="191E1E"/>
                </a:solidFill>
                <a:latin typeface="Monaco"/>
              </a:rPr>
              <a:t>(</a:t>
            </a:r>
            <a:r>
              <a:rPr lang="fr-FR" altLang="fr-FR" sz="1100" dirty="0" err="1">
                <a:solidFill>
                  <a:srgbClr val="191E1E"/>
                </a:solidFill>
                <a:latin typeface="Monaco"/>
              </a:rPr>
              <a:t>Authentication</a:t>
            </a:r>
            <a:r>
              <a:rPr lang="fr-FR" altLang="fr-FR" sz="1100" dirty="0">
                <a:solidFill>
                  <a:srgbClr val="191E1E"/>
                </a:solidFill>
                <a:latin typeface="Monaco"/>
              </a:rPr>
              <a:t> </a:t>
            </a:r>
            <a:r>
              <a:rPr lang="fr-FR" altLang="fr-FR" sz="1100" dirty="0" err="1">
                <a:solidFill>
                  <a:srgbClr val="191E1E"/>
                </a:solidFill>
                <a:latin typeface="Monaco"/>
              </a:rPr>
              <a:t>authentication</a:t>
            </a:r>
            <a:r>
              <a:rPr lang="fr-FR" altLang="fr-FR" sz="1100" dirty="0">
                <a:solidFill>
                  <a:srgbClr val="191E1E"/>
                </a:solidFill>
                <a:latin typeface="Monaco"/>
              </a:rPr>
              <a:t>) </a:t>
            </a:r>
            <a:r>
              <a:rPr lang="fr-FR" altLang="fr-FR" sz="1100" dirty="0" err="1">
                <a:solidFill>
                  <a:srgbClr val="191E1E"/>
                </a:solidFill>
                <a:latin typeface="Monaco"/>
              </a:rPr>
              <a:t>throws</a:t>
            </a:r>
            <a:r>
              <a:rPr lang="fr-FR" altLang="fr-FR" sz="1100" dirty="0">
                <a:solidFill>
                  <a:srgbClr val="191E1E"/>
                </a:solidFill>
                <a:latin typeface="Monaco"/>
              </a:rPr>
              <a:t> </a:t>
            </a:r>
            <a:r>
              <a:rPr lang="fr-FR" altLang="fr-FR" sz="1100" dirty="0" err="1">
                <a:solidFill>
                  <a:srgbClr val="191E1E"/>
                </a:solidFill>
                <a:latin typeface="Monaco"/>
              </a:rPr>
              <a:t>AuthenticationException</a:t>
            </a:r>
            <a:r>
              <a:rPr lang="fr-FR" altLang="fr-FR" sz="1100" dirty="0">
                <a:solidFill>
                  <a:srgbClr val="191E1E"/>
                </a:solidFill>
                <a:latin typeface="Monaco"/>
              </a:rPr>
              <a:t>; </a:t>
            </a:r>
          </a:p>
          <a:p>
            <a:r>
              <a:rPr lang="fr-FR" altLang="fr-FR" sz="1100" dirty="0">
                <a:solidFill>
                  <a:srgbClr val="191E1E"/>
                </a:solidFill>
                <a:latin typeface="Monaco"/>
              </a:rPr>
              <a:t>}</a:t>
            </a:r>
            <a:r>
              <a:rPr lang="fr-FR" altLang="fr-FR" sz="1100" dirty="0"/>
              <a:t> </a:t>
            </a:r>
            <a:endParaRPr lang="fr-FR" altLang="fr-FR" sz="1100" dirty="0">
              <a:highlight>
                <a:srgbClr val="FFFF00"/>
              </a:highlight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An </a:t>
            </a:r>
            <a:r>
              <a:rPr lang="fr-FR" altLang="fr-FR" sz="1100" dirty="0" err="1">
                <a:solidFill>
                  <a:srgbClr val="000099"/>
                </a:solidFill>
                <a:latin typeface="Monaco"/>
              </a:rPr>
              <a:t>AuthenticationManager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 can do one of 3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things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in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its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fr-FR" altLang="fr-FR" sz="1100" dirty="0" err="1">
                <a:solidFill>
                  <a:srgbClr val="000099"/>
                </a:solidFill>
                <a:latin typeface="Monaco"/>
              </a:rPr>
              <a:t>authenticate</a:t>
            </a:r>
            <a:r>
              <a:rPr lang="fr-FR" altLang="fr-FR" sz="1100" dirty="0">
                <a:solidFill>
                  <a:srgbClr val="000099"/>
                </a:solidFill>
                <a:latin typeface="Monaco"/>
              </a:rPr>
              <a:t>()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method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:</a:t>
            </a:r>
            <a:endParaRPr lang="fr-FR" altLang="fr-FR" sz="1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Return an </a:t>
            </a:r>
            <a:r>
              <a:rPr lang="fr-FR" altLang="fr-FR" sz="1100" dirty="0" err="1">
                <a:solidFill>
                  <a:srgbClr val="000099"/>
                </a:solidFill>
                <a:latin typeface="Monaco"/>
              </a:rPr>
              <a:t>Authentication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 (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normally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with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fr-FR" altLang="fr-FR" sz="1100" dirty="0" err="1">
                <a:solidFill>
                  <a:srgbClr val="000099"/>
                </a:solidFill>
                <a:latin typeface="Monaco"/>
              </a:rPr>
              <a:t>authenticated</a:t>
            </a:r>
            <a:r>
              <a:rPr lang="fr-FR" altLang="fr-FR" sz="1100" dirty="0">
                <a:solidFill>
                  <a:srgbClr val="000099"/>
                </a:solidFill>
                <a:latin typeface="Monaco"/>
              </a:rPr>
              <a:t>=</a:t>
            </a:r>
            <a:r>
              <a:rPr lang="fr-FR" altLang="fr-FR" sz="1100" dirty="0" err="1">
                <a:solidFill>
                  <a:srgbClr val="000099"/>
                </a:solidFill>
                <a:latin typeface="Monaco"/>
              </a:rPr>
              <a:t>true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) if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it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can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verify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that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the input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represents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a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valid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principal.</a:t>
            </a:r>
            <a:endParaRPr lang="fr-FR" altLang="fr-FR" sz="1100" dirty="0">
              <a:solidFill>
                <a:srgbClr val="191E1E"/>
              </a:solidFill>
              <a:latin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Throw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an </a:t>
            </a:r>
            <a:r>
              <a:rPr lang="fr-FR" altLang="fr-FR" sz="1100" dirty="0" err="1">
                <a:solidFill>
                  <a:srgbClr val="000099"/>
                </a:solidFill>
                <a:latin typeface="Monaco"/>
              </a:rPr>
              <a:t>AuthenticationException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 if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it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believes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that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the input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represents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an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invalid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principal.</a:t>
            </a:r>
            <a:endParaRPr lang="fr-FR" altLang="fr-FR" sz="1100" dirty="0">
              <a:solidFill>
                <a:srgbClr val="191E1E"/>
              </a:solidFill>
              <a:latin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Return </a:t>
            </a:r>
            <a:r>
              <a:rPr lang="fr-FR" altLang="fr-FR" sz="1100" dirty="0" err="1">
                <a:solidFill>
                  <a:srgbClr val="000099"/>
                </a:solidFill>
                <a:latin typeface="Monaco"/>
              </a:rPr>
              <a:t>null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 if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it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cannot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fr-FR" altLang="fr-FR" sz="1100" dirty="0" err="1">
                <a:solidFill>
                  <a:srgbClr val="333333"/>
                </a:solidFill>
                <a:latin typeface="Open Sans"/>
              </a:rPr>
              <a:t>decide</a:t>
            </a:r>
            <a:r>
              <a:rPr lang="fr-FR" altLang="fr-FR" sz="1100" dirty="0">
                <a:solidFill>
                  <a:srgbClr val="333333"/>
                </a:solidFill>
                <a:latin typeface="Open Sans"/>
              </a:rPr>
              <a:t>.</a:t>
            </a:r>
            <a:endParaRPr lang="fr-FR" altLang="fr-FR" sz="1100" dirty="0">
              <a:solidFill>
                <a:srgbClr val="191E1E"/>
              </a:solidFill>
              <a:latin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The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most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common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used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implementation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of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AuthenticationManager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is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to use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AuthenticationProvider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it’s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a bit like Manger but has an extra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method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« supports »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that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return the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supported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authentication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type in the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AuthenticationProvider</a:t>
            </a:r>
            <a:endParaRPr lang="fr-FR" altLang="fr-FR" sz="1100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100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Between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the client and the servlet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many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and in the middle of the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exists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FilterChainProxy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== Spring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security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is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a single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physical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but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delegates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processing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to a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chain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of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internal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100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The client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sends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a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request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to the application, the container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decides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which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and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which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servlet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apply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to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it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based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on the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request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URI.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The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filers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are in a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specific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order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,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they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form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a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chain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of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,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each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early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can veto the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rest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of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if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it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wants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to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handle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the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request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itself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Afilter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can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modify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a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request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or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response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in the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downstream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100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There can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be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multiple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chains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all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managed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by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spring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security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in the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same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top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level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all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unknow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to the container.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The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spring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security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can have a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list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of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chains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and dispatch a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request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to the first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filter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chain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that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 match </a:t>
            </a:r>
            <a:r>
              <a:rPr lang="fr-FR" altLang="fr-FR" sz="1100" dirty="0" err="1">
                <a:highlight>
                  <a:srgbClr val="FFFF00"/>
                </a:highlight>
                <a:latin typeface="Arial" panose="020B0604020202020204" pitchFamily="34" charset="0"/>
              </a:rPr>
              <a:t>it</a:t>
            </a:r>
            <a:r>
              <a:rPr lang="fr-FR" alt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.</a:t>
            </a:r>
          </a:p>
          <a:p>
            <a:endParaRPr lang="fr-FR" sz="11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E3BD6E8-A1FD-45AA-9DEE-175580C65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7" descr="Spring Security Filter">
            <a:extLst>
              <a:ext uri="{FF2B5EF4-FFF2-40B4-BE49-F238E27FC236}">
                <a16:creationId xmlns:a16="http://schemas.microsoft.com/office/drawing/2014/main" id="{9F83975F-3A0B-42CE-8148-FBAD165D9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178" y="4545015"/>
            <a:ext cx="3031006" cy="2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452C31-70FD-4210-B7B8-5C21CB998B64}"/>
              </a:ext>
            </a:extLst>
          </p:cNvPr>
          <p:cNvSpPr txBox="1">
            <a:spLocks/>
          </p:cNvSpPr>
          <p:nvPr/>
        </p:nvSpPr>
        <p:spPr>
          <a:xfrm>
            <a:off x="2318197" y="247673"/>
            <a:ext cx="9034670" cy="38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b="1" dirty="0" err="1">
                <a:solidFill>
                  <a:srgbClr val="585959"/>
                </a:solidFill>
              </a:rPr>
              <a:t>Authentication</a:t>
            </a:r>
            <a:r>
              <a:rPr lang="fr-FR" sz="2000" b="1" dirty="0">
                <a:solidFill>
                  <a:srgbClr val="585959"/>
                </a:solidFill>
              </a:rPr>
              <a:t> and Access Control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D00F3-D978-48F5-9B82-F58F033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09"/>
            <a:ext cx="2152970" cy="583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67A91-A106-47AC-9E0E-05EDF684F7BF}"/>
              </a:ext>
            </a:extLst>
          </p:cNvPr>
          <p:cNvSpPr/>
          <p:nvPr/>
        </p:nvSpPr>
        <p:spPr>
          <a:xfrm>
            <a:off x="0" y="767866"/>
            <a:ext cx="12192000" cy="45719"/>
          </a:xfrm>
          <a:prstGeom prst="rect">
            <a:avLst/>
          </a:prstGeom>
          <a:solidFill>
            <a:srgbClr val="F8D4BA"/>
          </a:solidFill>
          <a:ln>
            <a:solidFill>
              <a:srgbClr val="F8D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E3BD6E8-A1FD-45AA-9DEE-175580C65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7" descr="Spring Security Filter">
            <a:extLst>
              <a:ext uri="{FF2B5EF4-FFF2-40B4-BE49-F238E27FC236}">
                <a16:creationId xmlns:a16="http://schemas.microsoft.com/office/drawing/2014/main" id="{9F83975F-3A0B-42CE-8148-FBAD165D9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4" y="1078741"/>
            <a:ext cx="3079851" cy="235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curity Filter Dispatch">
            <a:extLst>
              <a:ext uri="{FF2B5EF4-FFF2-40B4-BE49-F238E27FC236}">
                <a16:creationId xmlns:a16="http://schemas.microsoft.com/office/drawing/2014/main" id="{76689B23-C3E7-481C-9279-DD00D9467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64" y="949278"/>
            <a:ext cx="5091626" cy="308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EA20C36-EBA6-4570-BE3C-A07A207C989B}"/>
              </a:ext>
            </a:extLst>
          </p:cNvPr>
          <p:cNvSpPr txBox="1"/>
          <p:nvPr/>
        </p:nvSpPr>
        <p:spPr>
          <a:xfrm>
            <a:off x="631065" y="3709115"/>
            <a:ext cx="310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Spring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lay</a:t>
            </a:r>
            <a:r>
              <a:rPr lang="fr-FR" dirty="0"/>
              <a:t> can have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internaly</a:t>
            </a:r>
            <a:r>
              <a:rPr lang="fr-FR" dirty="0"/>
              <a:t> </a:t>
            </a:r>
            <a:r>
              <a:rPr lang="fr-FR" dirty="0" err="1"/>
              <a:t>unkown</a:t>
            </a:r>
            <a:r>
              <a:rPr lang="fr-FR" dirty="0"/>
              <a:t> to the container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BD95F15-CA3E-48A2-B7BD-8B27ECD5EB58}"/>
              </a:ext>
            </a:extLst>
          </p:cNvPr>
          <p:cNvSpPr txBox="1"/>
          <p:nvPr/>
        </p:nvSpPr>
        <p:spPr>
          <a:xfrm>
            <a:off x="7068355" y="3900152"/>
            <a:ext cx="3103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Spring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layer can have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chains</a:t>
            </a:r>
            <a:r>
              <a:rPr lang="fr-FR" dirty="0"/>
              <a:t>,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 can have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57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452C31-70FD-4210-B7B8-5C21CB998B64}"/>
              </a:ext>
            </a:extLst>
          </p:cNvPr>
          <p:cNvSpPr txBox="1">
            <a:spLocks/>
          </p:cNvSpPr>
          <p:nvPr/>
        </p:nvSpPr>
        <p:spPr>
          <a:xfrm>
            <a:off x="2318197" y="247673"/>
            <a:ext cx="9034670" cy="38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b="1" dirty="0">
                <a:solidFill>
                  <a:srgbClr val="585959"/>
                </a:solidFill>
              </a:rPr>
              <a:t>Modèle de base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D00F3-D978-48F5-9B82-F58F033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09"/>
            <a:ext cx="2152970" cy="583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67A91-A106-47AC-9E0E-05EDF684F7BF}"/>
              </a:ext>
            </a:extLst>
          </p:cNvPr>
          <p:cNvSpPr/>
          <p:nvPr/>
        </p:nvSpPr>
        <p:spPr>
          <a:xfrm>
            <a:off x="0" y="767866"/>
            <a:ext cx="12192000" cy="45719"/>
          </a:xfrm>
          <a:prstGeom prst="rect">
            <a:avLst/>
          </a:prstGeom>
          <a:solidFill>
            <a:srgbClr val="F8D4BA"/>
          </a:solidFill>
          <a:ln>
            <a:solidFill>
              <a:srgbClr val="F8D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2B928B8-FAED-41AC-B9F2-62EE9C2813C2}"/>
              </a:ext>
            </a:extLst>
          </p:cNvPr>
          <p:cNvSpPr/>
          <p:nvPr/>
        </p:nvSpPr>
        <p:spPr>
          <a:xfrm>
            <a:off x="4029083" y="1564051"/>
            <a:ext cx="620190" cy="1277273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highlight>
                  <a:srgbClr val="00FF00"/>
                </a:highlight>
              </a:rPr>
              <a:t>Interface </a:t>
            </a:r>
            <a:r>
              <a:rPr lang="fr-FR" sz="1200" dirty="0" err="1"/>
              <a:t>Serializable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12EBB2-F279-45D5-852A-9F5E7F8FDBF0}"/>
              </a:ext>
            </a:extLst>
          </p:cNvPr>
          <p:cNvSpPr txBox="1"/>
          <p:nvPr/>
        </p:nvSpPr>
        <p:spPr>
          <a:xfrm>
            <a:off x="2127212" y="1564051"/>
            <a:ext cx="1708131" cy="12772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highlight>
                  <a:srgbClr val="00FF00"/>
                </a:highlight>
              </a:rPr>
              <a:t>Interface </a:t>
            </a:r>
            <a:r>
              <a:rPr lang="fr-FR" sz="1100" dirty="0">
                <a:solidFill>
                  <a:schemeClr val="bg1"/>
                </a:solidFill>
              </a:rPr>
              <a:t>Principal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bg1"/>
                </a:solidFill>
              </a:rPr>
              <a:t>Equals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bg1"/>
                </a:solidFill>
              </a:rPr>
              <a:t>toString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bg1"/>
                </a:solidFill>
              </a:rPr>
              <a:t>hashCode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bg1"/>
                </a:solidFill>
              </a:rPr>
              <a:t>getName</a:t>
            </a:r>
            <a:r>
              <a:rPr lang="fr-FR" sz="1100" dirty="0">
                <a:solidFill>
                  <a:schemeClr val="bg1"/>
                </a:solidFill>
              </a:rPr>
              <a:t>() return the </a:t>
            </a:r>
            <a:r>
              <a:rPr lang="fr-FR" sz="1100" dirty="0" err="1">
                <a:solidFill>
                  <a:schemeClr val="bg1"/>
                </a:solidFill>
              </a:rPr>
              <a:t>name</a:t>
            </a:r>
            <a:r>
              <a:rPr lang="fr-FR" sz="1100" dirty="0">
                <a:solidFill>
                  <a:schemeClr val="bg1"/>
                </a:solidFill>
              </a:rPr>
              <a:t> of principal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F0FA253-2547-453E-B2CF-1BAD9C945BF9}"/>
              </a:ext>
            </a:extLst>
          </p:cNvPr>
          <p:cNvSpPr txBox="1"/>
          <p:nvPr/>
        </p:nvSpPr>
        <p:spPr>
          <a:xfrm>
            <a:off x="1727967" y="1243990"/>
            <a:ext cx="3617323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highlight>
                  <a:srgbClr val="00FF00"/>
                </a:highlight>
              </a:rPr>
              <a:t>Interface</a:t>
            </a:r>
            <a:r>
              <a:rPr lang="fr-FR" sz="1100" dirty="0"/>
              <a:t> Authentification</a:t>
            </a:r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Collection&lt;? </a:t>
            </a:r>
            <a:r>
              <a:rPr lang="fr-FR" sz="1100" dirty="0" err="1"/>
              <a:t>Enxtends</a:t>
            </a:r>
            <a:r>
              <a:rPr lang="fr-FR" sz="1100" dirty="0"/>
              <a:t> </a:t>
            </a:r>
            <a:r>
              <a:rPr lang="fr-FR" sz="1100" dirty="0" err="1"/>
              <a:t>GrantedAuth</a:t>
            </a:r>
            <a:r>
              <a:rPr lang="fr-FR" sz="1100" dirty="0"/>
              <a:t>&gt; </a:t>
            </a:r>
            <a:r>
              <a:rPr lang="fr-FR" sz="1100" dirty="0" err="1"/>
              <a:t>getAuthorities</a:t>
            </a:r>
            <a:r>
              <a:rPr lang="fr-FR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Object </a:t>
            </a:r>
            <a:r>
              <a:rPr lang="fr-FR" sz="1100" dirty="0" err="1"/>
              <a:t>getCredentials</a:t>
            </a:r>
            <a:r>
              <a:rPr lang="fr-FR" sz="11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Object </a:t>
            </a:r>
            <a:r>
              <a:rPr lang="fr-FR" sz="1100" dirty="0" err="1"/>
              <a:t>getDetails</a:t>
            </a:r>
            <a:r>
              <a:rPr lang="fr-FR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Object </a:t>
            </a:r>
            <a:r>
              <a:rPr lang="fr-FR" sz="1100" dirty="0" err="1"/>
              <a:t>getPrincipal</a:t>
            </a:r>
            <a:r>
              <a:rPr lang="fr-FR" sz="11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Boolean </a:t>
            </a:r>
            <a:r>
              <a:rPr lang="fr-FR" sz="1100" dirty="0" err="1"/>
              <a:t>isAuthenticated</a:t>
            </a:r>
            <a:r>
              <a:rPr lang="fr-FR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setAuthenticated</a:t>
            </a:r>
            <a:r>
              <a:rPr lang="fr-FR" sz="1100" dirty="0"/>
              <a:t>()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DFB1B43-5899-4193-BB1A-C8B24AC050BB}"/>
              </a:ext>
            </a:extLst>
          </p:cNvPr>
          <p:cNvSpPr txBox="1"/>
          <p:nvPr/>
        </p:nvSpPr>
        <p:spPr>
          <a:xfrm>
            <a:off x="5539030" y="1257010"/>
            <a:ext cx="2069930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highlight>
                  <a:srgbClr val="00FF00"/>
                </a:highlight>
              </a:rPr>
              <a:t>Interface </a:t>
            </a:r>
            <a:r>
              <a:rPr lang="fr-FR" sz="1100" dirty="0" err="1"/>
              <a:t>CredentialsContainer</a:t>
            </a:r>
            <a:endParaRPr lang="fr-FR" sz="1100" dirty="0"/>
          </a:p>
          <a:p>
            <a:pPr algn="ctr"/>
            <a:endParaRPr lang="fr-FR" sz="1100" dirty="0"/>
          </a:p>
          <a:p>
            <a:pPr algn="ctr"/>
            <a:r>
              <a:rPr lang="fr-FR" sz="1100" dirty="0" err="1"/>
              <a:t>Indicates</a:t>
            </a:r>
            <a:r>
              <a:rPr lang="fr-FR" sz="1100" dirty="0"/>
              <a:t> </a:t>
            </a:r>
            <a:r>
              <a:rPr lang="fr-FR" sz="1100" dirty="0" err="1"/>
              <a:t>that</a:t>
            </a:r>
            <a:r>
              <a:rPr lang="fr-FR" sz="1100" dirty="0"/>
              <a:t> the </a:t>
            </a:r>
            <a:r>
              <a:rPr lang="fr-FR" sz="1100" dirty="0" err="1"/>
              <a:t>implementing</a:t>
            </a:r>
            <a:r>
              <a:rPr lang="fr-FR" sz="1100" dirty="0"/>
              <a:t> </a:t>
            </a:r>
            <a:r>
              <a:rPr lang="fr-FR" sz="1100" dirty="0" err="1"/>
              <a:t>object</a:t>
            </a:r>
            <a:r>
              <a:rPr lang="fr-FR" sz="1100" dirty="0"/>
              <a:t> </a:t>
            </a:r>
            <a:r>
              <a:rPr lang="fr-FR" sz="1100" dirty="0" err="1"/>
              <a:t>contains</a:t>
            </a:r>
            <a:r>
              <a:rPr lang="fr-FR" sz="1100" dirty="0"/>
              <a:t> sensitive data, </a:t>
            </a:r>
            <a:r>
              <a:rPr lang="fr-FR" sz="1100" dirty="0" err="1"/>
              <a:t>which</a:t>
            </a:r>
            <a:r>
              <a:rPr lang="fr-FR" sz="1100" dirty="0"/>
              <a:t> can </a:t>
            </a:r>
            <a:r>
              <a:rPr lang="fr-FR" sz="1100" dirty="0" err="1"/>
              <a:t>be</a:t>
            </a:r>
            <a:r>
              <a:rPr lang="fr-FR" sz="1100" dirty="0"/>
              <a:t> </a:t>
            </a:r>
            <a:r>
              <a:rPr lang="fr-FR" sz="1100" dirty="0" err="1"/>
              <a:t>erased</a:t>
            </a:r>
            <a:endParaRPr lang="fr-FR" sz="1100" dirty="0"/>
          </a:p>
          <a:p>
            <a:pPr algn="ctr"/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eraseCredentials</a:t>
            </a:r>
            <a:r>
              <a:rPr lang="fr-FR" sz="1100" dirty="0"/>
              <a:t>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69D86A-2F6A-4471-AB1A-2BC9AECE8DEA}"/>
              </a:ext>
            </a:extLst>
          </p:cNvPr>
          <p:cNvSpPr txBox="1"/>
          <p:nvPr/>
        </p:nvSpPr>
        <p:spPr>
          <a:xfrm>
            <a:off x="1352839" y="931849"/>
            <a:ext cx="6760851" cy="56784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bg1"/>
                </a:solidFill>
                <a:highlight>
                  <a:srgbClr val="0000FF"/>
                </a:highlight>
              </a:rPr>
              <a:t>Class</a:t>
            </a:r>
            <a:r>
              <a:rPr lang="fr-FR" sz="1100" dirty="0"/>
              <a:t> </a:t>
            </a:r>
            <a:r>
              <a:rPr lang="fr-FR" sz="1100" dirty="0" err="1"/>
              <a:t>AbstractAuthenticationToken</a:t>
            </a:r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r>
              <a:rPr lang="fr-FR" sz="1100" dirty="0"/>
              <a:t>Interface Fields: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Collection&lt;</a:t>
            </a:r>
            <a:r>
              <a:rPr lang="fr-FR" sz="1100" dirty="0" err="1"/>
              <a:t>GrantedAuthority</a:t>
            </a:r>
            <a:r>
              <a:rPr lang="fr-FR" sz="1100" dirty="0"/>
              <a:t>&gt; </a:t>
            </a:r>
            <a:r>
              <a:rPr lang="fr-FR" sz="1100" dirty="0" err="1"/>
              <a:t>authorities</a:t>
            </a:r>
            <a:r>
              <a:rPr lang="fr-FR" sz="1100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Object </a:t>
            </a:r>
            <a:r>
              <a:rPr lang="fr-FR" sz="1100" dirty="0" err="1"/>
              <a:t>details</a:t>
            </a:r>
            <a:r>
              <a:rPr lang="fr-FR" sz="1100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Boolean </a:t>
            </a:r>
            <a:r>
              <a:rPr lang="fr-FR" sz="1100" dirty="0" err="1"/>
              <a:t>authenticated</a:t>
            </a:r>
            <a:r>
              <a:rPr lang="fr-FR" sz="1100" dirty="0"/>
              <a:t> = false;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/>
          </a:p>
          <a:p>
            <a:r>
              <a:rPr lang="fr-FR" sz="1100" dirty="0"/>
              <a:t>Methods: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getName</a:t>
            </a:r>
            <a:r>
              <a:rPr lang="fr-FR" sz="1100" dirty="0"/>
              <a:t>() </a:t>
            </a:r>
            <a:r>
              <a:rPr lang="fr-FR" sz="1100" dirty="0">
                <a:sym typeface="Wingdings" panose="05000000000000000000" pitchFamily="2" charset="2"/>
              </a:rPr>
              <a:t> </a:t>
            </a:r>
            <a:r>
              <a:rPr lang="fr-FR" sz="1100" dirty="0"/>
              <a:t>if </a:t>
            </a:r>
            <a:r>
              <a:rPr lang="fr-FR" sz="1100" dirty="0" err="1"/>
              <a:t>getPrincipal</a:t>
            </a:r>
            <a:r>
              <a:rPr lang="fr-FR" sz="1100" dirty="0"/>
              <a:t>() </a:t>
            </a:r>
            <a:r>
              <a:rPr lang="fr-FR" sz="1100" dirty="0" err="1"/>
              <a:t>instanceOf</a:t>
            </a:r>
            <a:r>
              <a:rPr lang="fr-FR" sz="1100" dirty="0"/>
              <a:t> </a:t>
            </a:r>
            <a:r>
              <a:rPr lang="fr-FR" sz="1100" dirty="0" err="1"/>
              <a:t>UserDetails</a:t>
            </a:r>
            <a:r>
              <a:rPr lang="fr-FR" sz="1100" dirty="0"/>
              <a:t> return </a:t>
            </a:r>
            <a:r>
              <a:rPr lang="fr-FR" sz="1100" dirty="0" err="1"/>
              <a:t>username</a:t>
            </a:r>
            <a:r>
              <a:rPr lang="fr-FR" sz="1100" dirty="0"/>
              <a:t>, if </a:t>
            </a:r>
            <a:r>
              <a:rPr lang="fr-FR" sz="1100" dirty="0" err="1"/>
              <a:t>getPrincipal</a:t>
            </a:r>
            <a:r>
              <a:rPr lang="fr-FR" sz="1100" dirty="0"/>
              <a:t>() </a:t>
            </a:r>
            <a:r>
              <a:rPr lang="fr-FR" sz="1100" dirty="0" err="1"/>
              <a:t>instanceOf</a:t>
            </a:r>
            <a:r>
              <a:rPr lang="fr-FR" sz="1100" dirty="0"/>
              <a:t> Principal return </a:t>
            </a:r>
            <a:r>
              <a:rPr lang="fr-FR" sz="1100" dirty="0" err="1"/>
              <a:t>name</a:t>
            </a:r>
            <a:r>
              <a:rPr lang="fr-FR" sz="1100" dirty="0"/>
              <a:t>, if </a:t>
            </a:r>
            <a:r>
              <a:rPr lang="fr-FR" sz="1100" dirty="0" err="1"/>
              <a:t>null</a:t>
            </a:r>
            <a:r>
              <a:rPr lang="fr-FR" sz="1100" dirty="0"/>
              <a:t> return «  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isAuthenticated</a:t>
            </a:r>
            <a:r>
              <a:rPr lang="fr-FR" sz="1100" dirty="0"/>
              <a:t>() </a:t>
            </a:r>
            <a:r>
              <a:rPr lang="fr-FR" sz="1100" dirty="0">
                <a:sym typeface="Wingdings" panose="05000000000000000000" pitchFamily="2" charset="2"/>
              </a:rPr>
              <a:t> default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ym typeface="Wingdings" panose="05000000000000000000" pitchFamily="2" charset="2"/>
              </a:rPr>
              <a:t>setAuthenticated</a:t>
            </a:r>
            <a:r>
              <a:rPr lang="fr-FR" sz="1100" dirty="0">
                <a:sym typeface="Wingdings" panose="05000000000000000000" pitchFamily="2" charset="2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ym typeface="Wingdings" panose="05000000000000000000" pitchFamily="2" charset="2"/>
              </a:rPr>
              <a:t>getDetails</a:t>
            </a:r>
            <a:r>
              <a:rPr lang="fr-FR" sz="1100" dirty="0">
                <a:sym typeface="Wingdings" panose="05000000000000000000" pitchFamily="2" charset="2"/>
              </a:rPr>
              <a:t>();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ym typeface="Wingdings" panose="05000000000000000000" pitchFamily="2" charset="2"/>
              </a:rPr>
              <a:t>setDetails</a:t>
            </a:r>
            <a:r>
              <a:rPr lang="fr-FR" sz="1100" dirty="0">
                <a:sym typeface="Wingdings" panose="05000000000000000000" pitchFamily="2" charset="2"/>
              </a:rPr>
              <a:t>();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ym typeface="Wingdings" panose="05000000000000000000" pitchFamily="2" charset="2"/>
              </a:rPr>
              <a:t>eraseCredentials</a:t>
            </a:r>
            <a:r>
              <a:rPr lang="fr-FR" sz="1100" dirty="0">
                <a:sym typeface="Wingdings" panose="05000000000000000000" pitchFamily="2" charset="2"/>
              </a:rPr>
              <a:t>()  </a:t>
            </a:r>
            <a:r>
              <a:rPr lang="fr-FR" sz="1100" dirty="0" err="1">
                <a:sym typeface="Wingdings" panose="05000000000000000000" pitchFamily="2" charset="2"/>
              </a:rPr>
              <a:t>eraseCreentials</a:t>
            </a:r>
            <a:r>
              <a:rPr lang="fr-FR" sz="1100" dirty="0">
                <a:sym typeface="Wingdings" panose="05000000000000000000" pitchFamily="2" charset="2"/>
              </a:rPr>
              <a:t>() + </a:t>
            </a:r>
            <a:r>
              <a:rPr lang="fr-FR" sz="1100" dirty="0" err="1">
                <a:sym typeface="Wingdings" panose="05000000000000000000" pitchFamily="2" charset="2"/>
              </a:rPr>
              <a:t>erasePrincipal</a:t>
            </a:r>
            <a:r>
              <a:rPr lang="fr-FR" sz="1100" dirty="0">
                <a:sym typeface="Wingdings" panose="05000000000000000000" pitchFamily="2" charset="2"/>
              </a:rPr>
              <a:t>() + </a:t>
            </a:r>
            <a:r>
              <a:rPr lang="fr-FR" sz="1100" dirty="0" err="1">
                <a:sym typeface="Wingdings" panose="05000000000000000000" pitchFamily="2" charset="2"/>
              </a:rPr>
              <a:t>eraseDetails</a:t>
            </a:r>
            <a:r>
              <a:rPr lang="fr-FR" sz="1100" dirty="0">
                <a:sym typeface="Wingdings" panose="05000000000000000000" pitchFamily="2" charset="2"/>
              </a:rPr>
              <a:t>()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53363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452C31-70FD-4210-B7B8-5C21CB998B64}"/>
              </a:ext>
            </a:extLst>
          </p:cNvPr>
          <p:cNvSpPr txBox="1">
            <a:spLocks/>
          </p:cNvSpPr>
          <p:nvPr/>
        </p:nvSpPr>
        <p:spPr>
          <a:xfrm>
            <a:off x="2318197" y="247673"/>
            <a:ext cx="9034670" cy="38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b="1" dirty="0" err="1">
                <a:solidFill>
                  <a:srgbClr val="585959"/>
                </a:solidFill>
              </a:rPr>
              <a:t>Authentication</a:t>
            </a:r>
            <a:r>
              <a:rPr lang="fr-FR" sz="2000" b="1" dirty="0">
                <a:solidFill>
                  <a:srgbClr val="585959"/>
                </a:solidFill>
              </a:rPr>
              <a:t> Description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D00F3-D978-48F5-9B82-F58F033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09"/>
            <a:ext cx="2152970" cy="583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67A91-A106-47AC-9E0E-05EDF684F7BF}"/>
              </a:ext>
            </a:extLst>
          </p:cNvPr>
          <p:cNvSpPr/>
          <p:nvPr/>
        </p:nvSpPr>
        <p:spPr>
          <a:xfrm>
            <a:off x="0" y="767866"/>
            <a:ext cx="12192000" cy="45719"/>
          </a:xfrm>
          <a:prstGeom prst="rect">
            <a:avLst/>
          </a:prstGeom>
          <a:solidFill>
            <a:srgbClr val="F8D4BA"/>
          </a:solidFill>
          <a:ln>
            <a:solidFill>
              <a:srgbClr val="F8D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8D12C-D2D9-473B-9A2C-6A94883A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939"/>
            <a:ext cx="10515600" cy="5547552"/>
          </a:xfrm>
        </p:spPr>
        <p:txBody>
          <a:bodyPr>
            <a:normAutofit fontScale="55000" lnSpcReduction="20000"/>
          </a:bodyPr>
          <a:lstStyle/>
          <a:p>
            <a:pPr marL="285750" indent="-285750"/>
            <a:r>
              <a:rPr lang="fr-FR" dirty="0"/>
              <a:t>Collection&lt;? </a:t>
            </a:r>
            <a:r>
              <a:rPr lang="fr-FR" dirty="0" err="1"/>
              <a:t>Enxtends</a:t>
            </a:r>
            <a:r>
              <a:rPr lang="fr-FR" dirty="0"/>
              <a:t> </a:t>
            </a:r>
            <a:r>
              <a:rPr lang="fr-FR" dirty="0" err="1"/>
              <a:t>GrantedAuth</a:t>
            </a:r>
            <a:r>
              <a:rPr lang="fr-FR" dirty="0"/>
              <a:t>&gt; </a:t>
            </a:r>
            <a:r>
              <a:rPr lang="fr-FR" dirty="0" err="1"/>
              <a:t>getAuthorities</a:t>
            </a:r>
            <a:r>
              <a:rPr lang="fr-FR" dirty="0"/>
              <a:t>() </a:t>
            </a:r>
            <a:r>
              <a:rPr lang="fr-FR" dirty="0">
                <a:sym typeface="Wingdings" panose="05000000000000000000" pitchFamily="2" charset="2"/>
              </a:rPr>
              <a:t>S</a:t>
            </a:r>
            <a:r>
              <a:rPr lang="en-US" dirty="0">
                <a:sym typeface="Wingdings" panose="05000000000000000000" pitchFamily="2" charset="2"/>
              </a:rPr>
              <a:t>et by an </a:t>
            </a:r>
            <a:r>
              <a:rPr lang="en-US" dirty="0" err="1">
                <a:sym typeface="Wingdings" panose="05000000000000000000" pitchFamily="2" charset="2"/>
              </a:rPr>
              <a:t>AuthenticationManager</a:t>
            </a:r>
            <a:r>
              <a:rPr lang="en-US" dirty="0">
                <a:sym typeface="Wingdings" panose="05000000000000000000" pitchFamily="2" charset="2"/>
              </a:rPr>
              <a:t> to indicate the authorities that the principal has been granted. Note that classes should not rely on this value as being valid unless it has been set by a trusted </a:t>
            </a:r>
            <a:r>
              <a:rPr lang="en-US" dirty="0" err="1">
                <a:sym typeface="Wingdings" panose="05000000000000000000" pitchFamily="2" charset="2"/>
              </a:rPr>
              <a:t>AuthenticationManager.Implementations</a:t>
            </a:r>
            <a:r>
              <a:rPr lang="en-US" dirty="0">
                <a:sym typeface="Wingdings" panose="05000000000000000000" pitchFamily="2" charset="2"/>
              </a:rPr>
              <a:t> should ensure that modifications to the returned collection array do not affect the state of the Authentication object, or use an unmodifiable </a:t>
            </a:r>
            <a:r>
              <a:rPr lang="en-US" dirty="0" err="1">
                <a:sym typeface="Wingdings" panose="05000000000000000000" pitchFamily="2" charset="2"/>
              </a:rPr>
              <a:t>instance.Returns:the</a:t>
            </a:r>
            <a:r>
              <a:rPr lang="en-US" dirty="0">
                <a:sym typeface="Wingdings" panose="05000000000000000000" pitchFamily="2" charset="2"/>
              </a:rPr>
              <a:t> authorities granted to the principal, or an empty collection if the token has not been authenticated. Never null.</a:t>
            </a:r>
            <a:endParaRPr lang="fr-FR" dirty="0"/>
          </a:p>
          <a:p>
            <a:pPr marL="285750" indent="-285750"/>
            <a:r>
              <a:rPr lang="fr-FR" dirty="0"/>
              <a:t>Object </a:t>
            </a:r>
            <a:r>
              <a:rPr lang="fr-FR" dirty="0" err="1"/>
              <a:t>getCredentials</a:t>
            </a:r>
            <a:r>
              <a:rPr lang="fr-FR" dirty="0"/>
              <a:t>() -&gt; </a:t>
            </a:r>
            <a:r>
              <a:rPr lang="fr-FR" dirty="0" err="1"/>
              <a:t>proves</a:t>
            </a:r>
            <a:r>
              <a:rPr lang="fr-FR" dirty="0"/>
              <a:t> the principal </a:t>
            </a:r>
            <a:r>
              <a:rPr lang="fr-FR" dirty="0" err="1"/>
              <a:t>is</a:t>
            </a:r>
            <a:r>
              <a:rPr lang="fr-FR" dirty="0"/>
              <a:t> correct ,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password</a:t>
            </a:r>
            <a:r>
              <a:rPr lang="fr-FR" dirty="0"/>
              <a:t> but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anything</a:t>
            </a:r>
            <a:r>
              <a:rPr lang="fr-FR" dirty="0"/>
              <a:t>.</a:t>
            </a:r>
          </a:p>
          <a:p>
            <a:pPr marL="285750" indent="-285750"/>
            <a:r>
              <a:rPr lang="fr-FR" dirty="0"/>
              <a:t>Object </a:t>
            </a:r>
            <a:r>
              <a:rPr lang="fr-FR" dirty="0" err="1"/>
              <a:t>getDetails</a:t>
            </a:r>
            <a:r>
              <a:rPr lang="fr-FR" dirty="0"/>
              <a:t>() -&gt; store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about </a:t>
            </a:r>
            <a:r>
              <a:rPr lang="fr-FR" dirty="0" err="1"/>
              <a:t>authentication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like ( </a:t>
            </a:r>
            <a:r>
              <a:rPr lang="fr-FR" dirty="0" err="1"/>
              <a:t>ip</a:t>
            </a:r>
            <a:r>
              <a:rPr lang="fr-FR" dirty="0"/>
              <a:t>, certif serial </a:t>
            </a:r>
            <a:r>
              <a:rPr lang="fr-FR" dirty="0" err="1"/>
              <a:t>num</a:t>
            </a:r>
            <a:r>
              <a:rPr lang="fr-FR" dirty="0"/>
              <a:t> … )</a:t>
            </a:r>
          </a:p>
          <a:p>
            <a:pPr marL="285750" indent="-285750"/>
            <a:r>
              <a:rPr lang="fr-FR" dirty="0"/>
              <a:t>Object </a:t>
            </a:r>
            <a:r>
              <a:rPr lang="fr-FR" dirty="0" err="1"/>
              <a:t>getPrincipal</a:t>
            </a:r>
            <a:r>
              <a:rPr lang="fr-FR" dirty="0"/>
              <a:t>() -&gt; </a:t>
            </a:r>
            <a:r>
              <a:rPr lang="fr-FR" dirty="0" err="1"/>
              <a:t>identity</a:t>
            </a:r>
            <a:r>
              <a:rPr lang="fr-FR" dirty="0"/>
              <a:t> of the principal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authenticated</a:t>
            </a:r>
            <a:r>
              <a:rPr lang="fr-FR" dirty="0"/>
              <a:t>, in the case of </a:t>
            </a:r>
            <a:r>
              <a:rPr lang="fr-FR" dirty="0" err="1"/>
              <a:t>username</a:t>
            </a:r>
            <a:r>
              <a:rPr lang="fr-FR" dirty="0"/>
              <a:t>/</a:t>
            </a:r>
            <a:r>
              <a:rPr lang="fr-FR" dirty="0" err="1"/>
              <a:t>pass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err="1">
                <a:sym typeface="Wingdings" panose="05000000000000000000" pitchFamily="2" charset="2"/>
              </a:rPr>
              <a:t>this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would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be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username</a:t>
            </a:r>
            <a:endParaRPr lang="fr-FR" dirty="0"/>
          </a:p>
          <a:p>
            <a:pPr marL="285750" indent="-285750"/>
            <a:r>
              <a:rPr lang="fr-FR" dirty="0"/>
              <a:t>Boolean </a:t>
            </a:r>
            <a:r>
              <a:rPr lang="fr-FR" dirty="0" err="1"/>
              <a:t>isAuthenticated</a:t>
            </a:r>
            <a:r>
              <a:rPr lang="fr-FR" dirty="0"/>
              <a:t>()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err="1">
                <a:sym typeface="Wingdings" panose="05000000000000000000" pitchFamily="2" charset="2"/>
              </a:rPr>
              <a:t>used</a:t>
            </a:r>
            <a:r>
              <a:rPr lang="fr-FR" dirty="0">
                <a:sym typeface="Wingdings" panose="05000000000000000000" pitchFamily="2" charset="2"/>
              </a:rPr>
              <a:t> to </a:t>
            </a:r>
            <a:r>
              <a:rPr lang="fr-FR" dirty="0" err="1">
                <a:sym typeface="Wingdings" panose="05000000000000000000" pitchFamily="2" charset="2"/>
              </a:rPr>
              <a:t>indicated</a:t>
            </a:r>
            <a:r>
              <a:rPr lang="fr-FR" dirty="0">
                <a:sym typeface="Wingdings" panose="05000000000000000000" pitchFamily="2" charset="2"/>
              </a:rPr>
              <a:t> to </a:t>
            </a:r>
            <a:r>
              <a:rPr lang="fr-FR" dirty="0" err="1">
                <a:sym typeface="Wingdings" panose="05000000000000000000" pitchFamily="2" charset="2"/>
              </a:rPr>
              <a:t>AbstractSecurityInterceptor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whether</a:t>
            </a:r>
            <a:r>
              <a:rPr lang="fr-FR" dirty="0">
                <a:sym typeface="Wingdings" panose="05000000000000000000" pitchFamily="2" charset="2"/>
              </a:rPr>
              <a:t>  </a:t>
            </a:r>
            <a:r>
              <a:rPr lang="fr-FR" dirty="0" err="1">
                <a:sym typeface="Wingdings" panose="05000000000000000000" pitchFamily="2" charset="2"/>
              </a:rPr>
              <a:t>it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should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present</a:t>
            </a:r>
            <a:r>
              <a:rPr lang="fr-FR" dirty="0">
                <a:sym typeface="Wingdings" panose="05000000000000000000" pitchFamily="2" charset="2"/>
              </a:rPr>
              <a:t> the </a:t>
            </a:r>
            <a:r>
              <a:rPr lang="fr-FR" dirty="0" err="1">
                <a:sym typeface="Wingdings" panose="05000000000000000000" pitchFamily="2" charset="2"/>
              </a:rPr>
              <a:t>authentication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token</a:t>
            </a:r>
            <a:r>
              <a:rPr lang="fr-FR" dirty="0">
                <a:sym typeface="Wingdings" panose="05000000000000000000" pitchFamily="2" charset="2"/>
              </a:rPr>
              <a:t> to </a:t>
            </a:r>
            <a:r>
              <a:rPr lang="fr-FR" dirty="0" err="1">
                <a:sym typeface="Wingdings" panose="05000000000000000000" pitchFamily="2" charset="2"/>
              </a:rPr>
              <a:t>AuthenticationManager</a:t>
            </a:r>
            <a:r>
              <a:rPr lang="fr-FR" dirty="0">
                <a:sym typeface="Wingdings" panose="05000000000000000000" pitchFamily="2" charset="2"/>
              </a:rPr>
              <a:t>. </a:t>
            </a:r>
            <a:r>
              <a:rPr lang="en-US" dirty="0">
                <a:sym typeface="Wingdings" panose="05000000000000000000" pitchFamily="2" charset="2"/>
              </a:rPr>
              <a:t>Typically an </a:t>
            </a:r>
            <a:r>
              <a:rPr lang="en-US" dirty="0" err="1">
                <a:sym typeface="Wingdings" panose="05000000000000000000" pitchFamily="2" charset="2"/>
              </a:rPr>
              <a:t>AuthenticationManager</a:t>
            </a:r>
            <a:r>
              <a:rPr lang="en-US" dirty="0">
                <a:sym typeface="Wingdings" panose="05000000000000000000" pitchFamily="2" charset="2"/>
              </a:rPr>
              <a:t> (or, more often, one of its </a:t>
            </a:r>
            <a:r>
              <a:rPr lang="en-US" dirty="0" err="1">
                <a:sym typeface="Wingdings" panose="05000000000000000000" pitchFamily="2" charset="2"/>
              </a:rPr>
              <a:t>AuthenticationProviders</a:t>
            </a:r>
            <a:r>
              <a:rPr lang="en-US" dirty="0">
                <a:sym typeface="Wingdings" panose="05000000000000000000" pitchFamily="2" charset="2"/>
              </a:rPr>
              <a:t>) will return an immutable authentication token after successful authentication, in which case that token can safely return true to this method. Returning true will improve performance, as calling the </a:t>
            </a:r>
            <a:r>
              <a:rPr lang="en-US" dirty="0" err="1">
                <a:sym typeface="Wingdings" panose="05000000000000000000" pitchFamily="2" charset="2"/>
              </a:rPr>
              <a:t>AuthenticationManager</a:t>
            </a:r>
            <a:r>
              <a:rPr lang="en-US" dirty="0">
                <a:sym typeface="Wingdings" panose="05000000000000000000" pitchFamily="2" charset="2"/>
              </a:rPr>
              <a:t> for every request will no longer be necessary.</a:t>
            </a:r>
            <a:r>
              <a:rPr lang="fr-FR" dirty="0"/>
              <a:t> </a:t>
            </a:r>
          </a:p>
          <a:p>
            <a:pPr marL="285750" indent="-285750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setAuthenticated</a:t>
            </a:r>
            <a:r>
              <a:rPr lang="fr-FR" dirty="0"/>
              <a:t>()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Implementations should always allow this method to be called with a false parameter, as this is used by various classes to specify the authentication token should not be trusted. If an implementation wishes to reject an invocation with a true parameter (which would indicate the authentication token is trusted - a potential security risk) the implementation should throw an </a:t>
            </a:r>
            <a:r>
              <a:rPr lang="en-US" dirty="0" err="1">
                <a:sym typeface="Wingdings" panose="05000000000000000000" pitchFamily="2" charset="2"/>
              </a:rPr>
              <a:t>IllegalArgumentException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285750" indent="-285750"/>
            <a:r>
              <a:rPr lang="en-US" dirty="0">
                <a:sym typeface="Wingdings" panose="05000000000000000000" pitchFamily="2" charset="2"/>
              </a:rPr>
              <a:t>Params:</a:t>
            </a:r>
          </a:p>
          <a:p>
            <a:pPr marL="285750" indent="-285750"/>
            <a:r>
              <a:rPr lang="en-US" dirty="0" err="1">
                <a:sym typeface="Wingdings" panose="05000000000000000000" pitchFamily="2" charset="2"/>
              </a:rPr>
              <a:t>isAuthenticated</a:t>
            </a:r>
            <a:r>
              <a:rPr lang="en-US" dirty="0">
                <a:sym typeface="Wingdings" panose="05000000000000000000" pitchFamily="2" charset="2"/>
              </a:rPr>
              <a:t> – true if the token should be trusted (which may result in an exception) or false if the token should not be trusted</a:t>
            </a:r>
          </a:p>
          <a:p>
            <a:pPr marL="285750" indent="-285750"/>
            <a:r>
              <a:rPr lang="en-US" dirty="0">
                <a:sym typeface="Wingdings" panose="05000000000000000000" pitchFamily="2" charset="2"/>
              </a:rPr>
              <a:t>Throws:</a:t>
            </a:r>
          </a:p>
          <a:p>
            <a:pPr marL="285750" indent="-285750"/>
            <a:r>
              <a:rPr lang="en-US" dirty="0" err="1">
                <a:sym typeface="Wingdings" panose="05000000000000000000" pitchFamily="2" charset="2"/>
              </a:rPr>
              <a:t>IllegalArgumentException</a:t>
            </a:r>
            <a:r>
              <a:rPr lang="en-US" dirty="0">
                <a:sym typeface="Wingdings" panose="05000000000000000000" pitchFamily="2" charset="2"/>
              </a:rPr>
              <a:t> – if an attempt to make the authentication token trusted (by passing true as the argument) is rejected due to the implementation being immutable or implementing its own alternative approach to </a:t>
            </a:r>
            <a:r>
              <a:rPr lang="en-US" dirty="0" err="1">
                <a:sym typeface="Wingdings" panose="05000000000000000000" pitchFamily="2" charset="2"/>
              </a:rPr>
              <a:t>isAuthenticated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7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452C31-70FD-4210-B7B8-5C21CB998B64}"/>
              </a:ext>
            </a:extLst>
          </p:cNvPr>
          <p:cNvSpPr txBox="1">
            <a:spLocks/>
          </p:cNvSpPr>
          <p:nvPr/>
        </p:nvSpPr>
        <p:spPr>
          <a:xfrm>
            <a:off x="2318197" y="247673"/>
            <a:ext cx="9034670" cy="38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b="1" dirty="0">
                <a:solidFill>
                  <a:srgbClr val="585959"/>
                </a:solidFill>
              </a:rPr>
              <a:t>Important </a:t>
            </a:r>
            <a:r>
              <a:rPr lang="fr-FR" sz="2000" b="1" dirty="0" err="1">
                <a:solidFill>
                  <a:srgbClr val="585959"/>
                </a:solidFill>
              </a:rPr>
              <a:t>spring</a:t>
            </a:r>
            <a:r>
              <a:rPr lang="fr-FR" sz="2000" b="1" dirty="0">
                <a:solidFill>
                  <a:srgbClr val="585959"/>
                </a:solidFill>
              </a:rPr>
              <a:t> </a:t>
            </a:r>
            <a:r>
              <a:rPr lang="fr-FR" sz="2000" b="1" dirty="0" err="1">
                <a:solidFill>
                  <a:srgbClr val="585959"/>
                </a:solidFill>
              </a:rPr>
              <a:t>security</a:t>
            </a:r>
            <a:r>
              <a:rPr lang="fr-FR" sz="2000" b="1" dirty="0">
                <a:solidFill>
                  <a:srgbClr val="585959"/>
                </a:solidFill>
              </a:rPr>
              <a:t> </a:t>
            </a:r>
            <a:r>
              <a:rPr lang="fr-FR" sz="2000" b="1" dirty="0" err="1">
                <a:solidFill>
                  <a:srgbClr val="585959"/>
                </a:solidFill>
              </a:rPr>
              <a:t>Filters</a:t>
            </a:r>
            <a:endParaRPr lang="fr-FR" sz="2000" b="1" dirty="0">
              <a:solidFill>
                <a:srgbClr val="585959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D00F3-D978-48F5-9B82-F58F033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09"/>
            <a:ext cx="2152970" cy="583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67A91-A106-47AC-9E0E-05EDF684F7BF}"/>
              </a:ext>
            </a:extLst>
          </p:cNvPr>
          <p:cNvSpPr/>
          <p:nvPr/>
        </p:nvSpPr>
        <p:spPr>
          <a:xfrm>
            <a:off x="0" y="767866"/>
            <a:ext cx="12192000" cy="45719"/>
          </a:xfrm>
          <a:prstGeom prst="rect">
            <a:avLst/>
          </a:prstGeom>
          <a:solidFill>
            <a:srgbClr val="F8D4BA"/>
          </a:solidFill>
          <a:ln>
            <a:solidFill>
              <a:srgbClr val="F8D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DBAA7-F2D7-4DB4-81B8-8F25DFBC0879}"/>
              </a:ext>
            </a:extLst>
          </p:cNvPr>
          <p:cNvSpPr txBox="1"/>
          <p:nvPr/>
        </p:nvSpPr>
        <p:spPr>
          <a:xfrm>
            <a:off x="989526" y="1390918"/>
            <a:ext cx="10212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UsernamePasswordAuthenticationFilter</a:t>
            </a:r>
            <a:r>
              <a:rPr lang="en-US" dirty="0"/>
              <a:t>: process authentication, responds by default to “/login”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AnonymousAuthenticationFilter</a:t>
            </a:r>
            <a:r>
              <a:rPr lang="en-US" dirty="0"/>
              <a:t>: when there's no authentication object in </a:t>
            </a:r>
            <a:r>
              <a:rPr lang="en-US" dirty="0" err="1"/>
              <a:t>SecurityContextHolder</a:t>
            </a:r>
            <a:r>
              <a:rPr lang="en-US" dirty="0"/>
              <a:t>, it creates an anonymous authentication object and put it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FilterSecurityInterceptor</a:t>
            </a:r>
            <a:r>
              <a:rPr lang="en-US" i="1" dirty="0"/>
              <a:t>:</a:t>
            </a:r>
            <a:r>
              <a:rPr lang="en-US" dirty="0"/>
              <a:t> raise exceptions when access is denied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ExceptionTranslationFilter</a:t>
            </a:r>
            <a:r>
              <a:rPr lang="en-US" dirty="0"/>
              <a:t>: catch Spring Security 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85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452C31-70FD-4210-B7B8-5C21CB998B64}"/>
              </a:ext>
            </a:extLst>
          </p:cNvPr>
          <p:cNvSpPr txBox="1">
            <a:spLocks/>
          </p:cNvSpPr>
          <p:nvPr/>
        </p:nvSpPr>
        <p:spPr>
          <a:xfrm>
            <a:off x="2318197" y="247673"/>
            <a:ext cx="9034670" cy="38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b="1" dirty="0">
                <a:solidFill>
                  <a:srgbClr val="585959"/>
                </a:solidFill>
              </a:rPr>
              <a:t>Exceptions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D00F3-D978-48F5-9B82-F58F033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09"/>
            <a:ext cx="2152970" cy="583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67A91-A106-47AC-9E0E-05EDF684F7BF}"/>
              </a:ext>
            </a:extLst>
          </p:cNvPr>
          <p:cNvSpPr/>
          <p:nvPr/>
        </p:nvSpPr>
        <p:spPr>
          <a:xfrm>
            <a:off x="0" y="767866"/>
            <a:ext cx="12192000" cy="45719"/>
          </a:xfrm>
          <a:prstGeom prst="rect">
            <a:avLst/>
          </a:prstGeom>
          <a:solidFill>
            <a:srgbClr val="F8D4BA"/>
          </a:solidFill>
          <a:ln>
            <a:solidFill>
              <a:srgbClr val="F8D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DBAA7-F2D7-4DB4-81B8-8F25DFBC0879}"/>
              </a:ext>
            </a:extLst>
          </p:cNvPr>
          <p:cNvSpPr txBox="1"/>
          <p:nvPr/>
        </p:nvSpPr>
        <p:spPr>
          <a:xfrm>
            <a:off x="989526" y="1390918"/>
            <a:ext cx="1021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AuthenticationException</a:t>
            </a:r>
            <a:r>
              <a:rPr lang="fr-FR" b="1" dirty="0"/>
              <a:t>: </a:t>
            </a:r>
            <a:r>
              <a:rPr lang="fr-FR" altLang="fr-FR" dirty="0">
                <a:latin typeface="JetBrains Mono"/>
              </a:rPr>
              <a:t>Abstract </a:t>
            </a:r>
            <a:r>
              <a:rPr lang="fr-FR" altLang="fr-FR" dirty="0" err="1">
                <a:latin typeface="JetBrains Mono"/>
              </a:rPr>
              <a:t>superclass</a:t>
            </a:r>
            <a:r>
              <a:rPr lang="fr-FR" altLang="fr-FR" dirty="0">
                <a:latin typeface="JetBrains Mono"/>
              </a:rPr>
              <a:t> for all exceptions </a:t>
            </a:r>
            <a:r>
              <a:rPr lang="fr-FR" altLang="fr-FR" dirty="0" err="1">
                <a:latin typeface="JetBrains Mono"/>
              </a:rPr>
              <a:t>related</a:t>
            </a:r>
            <a:r>
              <a:rPr lang="fr-FR" altLang="fr-FR" dirty="0">
                <a:latin typeface="JetBrains Mono"/>
              </a:rPr>
              <a:t> to an </a:t>
            </a:r>
            <a:r>
              <a:rPr lang="fr-FR" altLang="fr-FR" dirty="0" err="1">
                <a:latin typeface="JetBrains Mono"/>
              </a:rPr>
              <a:t>Authentication</a:t>
            </a:r>
            <a:r>
              <a:rPr lang="fr-FR" altLang="fr-FR" dirty="0">
                <a:latin typeface="JetBrains Mono"/>
              </a:rPr>
              <a:t> </a:t>
            </a:r>
            <a:r>
              <a:rPr lang="fr-FR" altLang="fr-FR" dirty="0" err="1">
                <a:latin typeface="JetBrains Mono"/>
              </a:rPr>
              <a:t>object</a:t>
            </a:r>
            <a:r>
              <a:rPr lang="fr-FR" altLang="fr-FR" dirty="0">
                <a:latin typeface="JetBrains Mono"/>
              </a:rPr>
              <a:t> </a:t>
            </a:r>
            <a:r>
              <a:rPr lang="fr-FR" altLang="fr-FR" dirty="0" err="1">
                <a:latin typeface="JetBrains Mono"/>
              </a:rPr>
              <a:t>being</a:t>
            </a:r>
            <a:r>
              <a:rPr lang="fr-FR" altLang="fr-FR" dirty="0">
                <a:latin typeface="JetBrains Mono"/>
              </a:rPr>
              <a:t> </a:t>
            </a:r>
            <a:r>
              <a:rPr lang="fr-FR" altLang="fr-FR" dirty="0" err="1">
                <a:latin typeface="JetBrains Mono"/>
              </a:rPr>
              <a:t>invalid</a:t>
            </a:r>
            <a:r>
              <a:rPr lang="fr-FR" altLang="fr-FR" dirty="0">
                <a:latin typeface="JetBrains Mono"/>
              </a:rPr>
              <a:t> for </a:t>
            </a:r>
            <a:r>
              <a:rPr lang="fr-FR" altLang="fr-FR" dirty="0" err="1">
                <a:latin typeface="JetBrains Mono"/>
              </a:rPr>
              <a:t>whatever</a:t>
            </a:r>
            <a:r>
              <a:rPr lang="fr-FR" altLang="fr-FR" dirty="0">
                <a:latin typeface="JetBrains Mono"/>
              </a:rPr>
              <a:t> </a:t>
            </a:r>
            <a:r>
              <a:rPr lang="fr-FR" altLang="fr-FR" dirty="0" err="1">
                <a:latin typeface="JetBrains Mono"/>
              </a:rPr>
              <a:t>reason</a:t>
            </a:r>
            <a:r>
              <a:rPr lang="fr-FR" altLang="fr-FR" dirty="0">
                <a:latin typeface="JetBrains Mono"/>
              </a:rPr>
              <a:t>.</a:t>
            </a:r>
            <a:endParaRPr lang="fr-FR" altLang="fr-FR" sz="4000" dirty="0">
              <a:latin typeface="Arial" panose="020B0604020202020204" pitchFamily="34" charset="0"/>
            </a:endParaRP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546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452C31-70FD-4210-B7B8-5C21CB998B64}"/>
              </a:ext>
            </a:extLst>
          </p:cNvPr>
          <p:cNvSpPr txBox="1">
            <a:spLocks/>
          </p:cNvSpPr>
          <p:nvPr/>
        </p:nvSpPr>
        <p:spPr>
          <a:xfrm>
            <a:off x="2318197" y="247673"/>
            <a:ext cx="9034670" cy="38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b="1" dirty="0" err="1"/>
              <a:t>Authentication</a:t>
            </a:r>
            <a:r>
              <a:rPr lang="fr-FR" sz="2000" b="1" dirty="0"/>
              <a:t> Description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D00F3-D978-48F5-9B82-F58F033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09"/>
            <a:ext cx="2152970" cy="583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67A91-A106-47AC-9E0E-05EDF684F7BF}"/>
              </a:ext>
            </a:extLst>
          </p:cNvPr>
          <p:cNvSpPr/>
          <p:nvPr/>
        </p:nvSpPr>
        <p:spPr>
          <a:xfrm>
            <a:off x="0" y="767866"/>
            <a:ext cx="12192000" cy="45719"/>
          </a:xfrm>
          <a:prstGeom prst="rect">
            <a:avLst/>
          </a:prstGeom>
          <a:solidFill>
            <a:srgbClr val="F8D4BA"/>
          </a:solidFill>
          <a:ln>
            <a:solidFill>
              <a:srgbClr val="F8D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557158D-27C4-486D-A177-8B0AC73E21C0}"/>
              </a:ext>
            </a:extLst>
          </p:cNvPr>
          <p:cNvSpPr/>
          <p:nvPr/>
        </p:nvSpPr>
        <p:spPr>
          <a:xfrm>
            <a:off x="1017431" y="1777285"/>
            <a:ext cx="244699" cy="3199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ExceptionTransaltionError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CABC1B9-DD53-424C-B143-B28E6CF2723D}"/>
              </a:ext>
            </a:extLst>
          </p:cNvPr>
          <p:cNvSpPr/>
          <p:nvPr/>
        </p:nvSpPr>
        <p:spPr>
          <a:xfrm>
            <a:off x="1793286" y="1777284"/>
            <a:ext cx="244699" cy="3199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Filter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F2781BC-9F50-436A-97F1-792661E72FFA}"/>
              </a:ext>
            </a:extLst>
          </p:cNvPr>
          <p:cNvSpPr/>
          <p:nvPr/>
        </p:nvSpPr>
        <p:spPr>
          <a:xfrm>
            <a:off x="1017431" y="5174673"/>
            <a:ext cx="1020554" cy="20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Filter</a:t>
            </a:r>
            <a:r>
              <a:rPr lang="fr-FR" sz="11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0D4DD99-7CAE-4142-BCE7-EA7766C965CC}"/>
              </a:ext>
            </a:extLst>
          </p:cNvPr>
          <p:cNvSpPr/>
          <p:nvPr/>
        </p:nvSpPr>
        <p:spPr>
          <a:xfrm>
            <a:off x="3875809" y="2598351"/>
            <a:ext cx="1600200" cy="10699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bg1"/>
                </a:solidFill>
              </a:rPr>
              <a:t>AuthenticationManager</a:t>
            </a:r>
            <a:endParaRPr lang="fr-FR" sz="1050" dirty="0">
              <a:solidFill>
                <a:schemeClr val="bg1"/>
              </a:solidFill>
            </a:endParaRPr>
          </a:p>
          <a:p>
            <a:pPr algn="ctr"/>
            <a:r>
              <a:rPr lang="fr-FR" sz="1050" dirty="0" err="1">
                <a:solidFill>
                  <a:schemeClr val="tx1"/>
                </a:solidFill>
                <a:highlight>
                  <a:srgbClr val="FFFF00"/>
                </a:highlight>
              </a:rPr>
              <a:t>Authenticate</a:t>
            </a:r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14DA411-CA53-41A0-ADD6-D31BC4F99E03}"/>
              </a:ext>
            </a:extLst>
          </p:cNvPr>
          <p:cNvCxnSpPr>
            <a:cxnSpLocks/>
          </p:cNvCxnSpPr>
          <p:nvPr/>
        </p:nvCxnSpPr>
        <p:spPr>
          <a:xfrm>
            <a:off x="2244388" y="3108438"/>
            <a:ext cx="135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FB2F52C-1AF8-402F-BCA7-545607CE86AA}"/>
              </a:ext>
            </a:extLst>
          </p:cNvPr>
          <p:cNvCxnSpPr>
            <a:cxnSpLocks/>
          </p:cNvCxnSpPr>
          <p:nvPr/>
        </p:nvCxnSpPr>
        <p:spPr>
          <a:xfrm flipH="1">
            <a:off x="2243304" y="3196627"/>
            <a:ext cx="1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2D18486-D43E-4C85-8875-838410A45D0E}"/>
              </a:ext>
            </a:extLst>
          </p:cNvPr>
          <p:cNvSpPr txBox="1"/>
          <p:nvPr/>
        </p:nvSpPr>
        <p:spPr>
          <a:xfrm>
            <a:off x="2452255" y="2763982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E534B7-0EBE-4C5C-BD53-D239F29AD3C7}"/>
              </a:ext>
            </a:extLst>
          </p:cNvPr>
          <p:cNvSpPr txBox="1"/>
          <p:nvPr/>
        </p:nvSpPr>
        <p:spPr>
          <a:xfrm>
            <a:off x="2452255" y="3238088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9305E19-941B-48BA-956B-CB3A5F8F98BF}"/>
              </a:ext>
            </a:extLst>
          </p:cNvPr>
          <p:cNvSpPr/>
          <p:nvPr/>
        </p:nvSpPr>
        <p:spPr>
          <a:xfrm>
            <a:off x="6927273" y="1072409"/>
            <a:ext cx="1600200" cy="10699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bg1"/>
                </a:solidFill>
              </a:rPr>
              <a:t>AuthenticationProvider</a:t>
            </a:r>
            <a:endParaRPr lang="fr-FR" sz="1050" dirty="0">
              <a:solidFill>
                <a:schemeClr val="bg1"/>
              </a:solidFill>
            </a:endParaRPr>
          </a:p>
          <a:p>
            <a:pPr algn="ctr"/>
            <a:r>
              <a:rPr lang="fr-FR" sz="1050" dirty="0" err="1">
                <a:solidFill>
                  <a:schemeClr val="tx1"/>
                </a:solidFill>
                <a:highlight>
                  <a:srgbClr val="FFFF00"/>
                </a:highlight>
              </a:rPr>
              <a:t>Authenticate</a:t>
            </a:r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pPr algn="ctr"/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</a:rPr>
              <a:t>supports() </a:t>
            </a:r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PWD</a:t>
            </a:r>
            <a:endParaRPr lang="fr-FR" sz="105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8D8C2A3-B194-4239-A2CB-1E46B3C0BF26}"/>
              </a:ext>
            </a:extLst>
          </p:cNvPr>
          <p:cNvSpPr/>
          <p:nvPr/>
        </p:nvSpPr>
        <p:spPr>
          <a:xfrm>
            <a:off x="6927273" y="2598351"/>
            <a:ext cx="1600200" cy="10699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bg1"/>
                </a:solidFill>
              </a:rPr>
              <a:t>AuthenticationProvider</a:t>
            </a:r>
            <a:endParaRPr lang="fr-FR" sz="1050" dirty="0">
              <a:solidFill>
                <a:schemeClr val="bg1"/>
              </a:solidFill>
            </a:endParaRPr>
          </a:p>
          <a:p>
            <a:pPr algn="ctr"/>
            <a:r>
              <a:rPr lang="fr-FR" sz="1050" dirty="0" err="1">
                <a:solidFill>
                  <a:schemeClr val="tx1"/>
                </a:solidFill>
                <a:highlight>
                  <a:srgbClr val="FFFF00"/>
                </a:highlight>
              </a:rPr>
              <a:t>Authenticate</a:t>
            </a:r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pPr algn="ctr"/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</a:rPr>
              <a:t>supports() </a:t>
            </a:r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fr-FR" sz="1050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ldap</a:t>
            </a:r>
            <a:endParaRPr lang="fr-FR" sz="105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6A1DA57-AA64-4DCB-98E9-B2C0BBD03F47}"/>
              </a:ext>
            </a:extLst>
          </p:cNvPr>
          <p:cNvSpPr/>
          <p:nvPr/>
        </p:nvSpPr>
        <p:spPr>
          <a:xfrm>
            <a:off x="6927273" y="4124293"/>
            <a:ext cx="1600200" cy="10699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bg1"/>
                </a:solidFill>
              </a:rPr>
              <a:t>AuthenticationProvider</a:t>
            </a:r>
            <a:endParaRPr lang="fr-FR" sz="1050" dirty="0">
              <a:solidFill>
                <a:schemeClr val="bg1"/>
              </a:solidFill>
            </a:endParaRPr>
          </a:p>
          <a:p>
            <a:pPr algn="ctr"/>
            <a:r>
              <a:rPr lang="fr-FR" sz="1050" dirty="0" err="1">
                <a:solidFill>
                  <a:schemeClr val="tx1"/>
                </a:solidFill>
                <a:highlight>
                  <a:srgbClr val="FFFF00"/>
                </a:highlight>
              </a:rPr>
              <a:t>Authenticate</a:t>
            </a:r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pPr algn="ctr"/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</a:rPr>
              <a:t>supports() </a:t>
            </a: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Oauth2</a:t>
            </a:r>
            <a:endParaRPr lang="fr-FR" sz="105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344F2CC-BB4A-4F5C-A3F7-3188B3FC8A74}"/>
              </a:ext>
            </a:extLst>
          </p:cNvPr>
          <p:cNvCxnSpPr/>
          <p:nvPr/>
        </p:nvCxnSpPr>
        <p:spPr>
          <a:xfrm flipV="1">
            <a:off x="5766955" y="1777284"/>
            <a:ext cx="862445" cy="98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99F5FE-492B-4F6E-9813-021E7FFD71D5}"/>
              </a:ext>
            </a:extLst>
          </p:cNvPr>
          <p:cNvCxnSpPr>
            <a:cxnSpLocks/>
          </p:cNvCxnSpPr>
          <p:nvPr/>
        </p:nvCxnSpPr>
        <p:spPr>
          <a:xfrm flipV="1">
            <a:off x="5773882" y="3108438"/>
            <a:ext cx="855518" cy="2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6956A8E-E671-467F-8A1F-A828A925CA09}"/>
              </a:ext>
            </a:extLst>
          </p:cNvPr>
          <p:cNvCxnSpPr>
            <a:cxnSpLocks/>
          </p:cNvCxnSpPr>
          <p:nvPr/>
        </p:nvCxnSpPr>
        <p:spPr>
          <a:xfrm>
            <a:off x="5755149" y="3498866"/>
            <a:ext cx="874251" cy="91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895EF2F-DC85-4D72-BA7B-C7CA83BD7354}"/>
              </a:ext>
            </a:extLst>
          </p:cNvPr>
          <p:cNvSpPr/>
          <p:nvPr/>
        </p:nvSpPr>
        <p:spPr>
          <a:xfrm>
            <a:off x="9137073" y="1072408"/>
            <a:ext cx="1600200" cy="106992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bg1"/>
                </a:solidFill>
              </a:rPr>
              <a:t>UserDetailsService</a:t>
            </a:r>
            <a:endParaRPr lang="fr-FR" sz="1050" dirty="0">
              <a:solidFill>
                <a:schemeClr val="bg1"/>
              </a:solidFill>
            </a:endParaRPr>
          </a:p>
          <a:p>
            <a:pPr algn="ctr"/>
            <a:r>
              <a:rPr lang="fr-FR" sz="1050" dirty="0" err="1">
                <a:solidFill>
                  <a:schemeClr val="tx1"/>
                </a:solidFill>
                <a:highlight>
                  <a:srgbClr val="FFFF00"/>
                </a:highlight>
              </a:rPr>
              <a:t>loadByUsername</a:t>
            </a:r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28" name="Cylindre 27">
            <a:extLst>
              <a:ext uri="{FF2B5EF4-FFF2-40B4-BE49-F238E27FC236}">
                <a16:creationId xmlns:a16="http://schemas.microsoft.com/office/drawing/2014/main" id="{E4FC0C82-83F0-47B6-9DAA-27D92A84FE17}"/>
              </a:ext>
            </a:extLst>
          </p:cNvPr>
          <p:cNvSpPr/>
          <p:nvPr/>
        </p:nvSpPr>
        <p:spPr>
          <a:xfrm>
            <a:off x="11346873" y="1226362"/>
            <a:ext cx="571066" cy="7620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Identity DB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49A834E-F973-4708-9D60-27F3C5DD0066}"/>
              </a:ext>
            </a:extLst>
          </p:cNvPr>
          <p:cNvCxnSpPr>
            <a:stCxn id="28" idx="2"/>
            <a:endCxn id="27" idx="3"/>
          </p:cNvCxnSpPr>
          <p:nvPr/>
        </p:nvCxnSpPr>
        <p:spPr>
          <a:xfrm flipH="1">
            <a:off x="10737273" y="1607370"/>
            <a:ext cx="6096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B1249AB-50BE-4501-9333-4042D68B87A3}"/>
              </a:ext>
            </a:extLst>
          </p:cNvPr>
          <p:cNvCxnSpPr>
            <a:cxnSpLocks/>
            <a:stCxn id="27" idx="1"/>
            <a:endCxn id="15" idx="3"/>
          </p:cNvCxnSpPr>
          <p:nvPr/>
        </p:nvCxnSpPr>
        <p:spPr>
          <a:xfrm flipH="1">
            <a:off x="8527473" y="1607371"/>
            <a:ext cx="6096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54DB221-AEC1-460F-A740-67C1DB715315}"/>
              </a:ext>
            </a:extLst>
          </p:cNvPr>
          <p:cNvSpPr/>
          <p:nvPr/>
        </p:nvSpPr>
        <p:spPr>
          <a:xfrm>
            <a:off x="2356602" y="2104971"/>
            <a:ext cx="1192882" cy="620916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bg1"/>
                </a:solidFill>
              </a:rPr>
              <a:t>Authentication</a:t>
            </a:r>
            <a:endParaRPr lang="fr-FR" sz="1050" dirty="0">
              <a:solidFill>
                <a:schemeClr val="bg1"/>
              </a:solidFill>
            </a:endParaRPr>
          </a:p>
          <a:p>
            <a:pPr algn="ctr"/>
            <a:r>
              <a:rPr lang="fr-FR" sz="1050" dirty="0" err="1">
                <a:solidFill>
                  <a:schemeClr val="tx1"/>
                </a:solidFill>
                <a:highlight>
                  <a:srgbClr val="FFFF00"/>
                </a:highlight>
              </a:rPr>
              <a:t>Credentials</a:t>
            </a:r>
            <a:endParaRPr lang="fr-FR" sz="105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6D77B53-EC4C-4DE0-81AB-47757BD175AB}"/>
              </a:ext>
            </a:extLst>
          </p:cNvPr>
          <p:cNvSpPr/>
          <p:nvPr/>
        </p:nvSpPr>
        <p:spPr>
          <a:xfrm>
            <a:off x="2352407" y="3668276"/>
            <a:ext cx="1192882" cy="6209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bg1"/>
                </a:solidFill>
              </a:rPr>
              <a:t>Authentication</a:t>
            </a:r>
            <a:endParaRPr lang="fr-FR" sz="1050" dirty="0">
              <a:solidFill>
                <a:schemeClr val="bg1"/>
              </a:solidFill>
            </a:endParaRPr>
          </a:p>
          <a:p>
            <a:pPr algn="ctr"/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</a:rPr>
              <a:t>Principal</a:t>
            </a:r>
          </a:p>
        </p:txBody>
      </p:sp>
    </p:spTree>
    <p:extLst>
      <p:ext uri="{BB962C8B-B14F-4D97-AF65-F5344CB8AC3E}">
        <p14:creationId xmlns:p14="http://schemas.microsoft.com/office/powerpoint/2010/main" val="302568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EDA68-B9E4-442E-B712-F9EC52C4C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58909"/>
            <a:ext cx="12192000" cy="896867"/>
          </a:xfrm>
          <a:solidFill>
            <a:srgbClr val="E37A2C">
              <a:alpha val="94118"/>
            </a:srgbClr>
          </a:solidFill>
        </p:spPr>
        <p:txBody>
          <a:bodyPr anchor="ctr">
            <a:norm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102593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14268</TotalTime>
  <Words>992</Words>
  <Application>Microsoft Office PowerPoint</Application>
  <PresentationFormat>Grand écran</PresentationFormat>
  <Paragraphs>133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JetBrains Mono</vt:lpstr>
      <vt:lpstr>Monaco</vt:lpstr>
      <vt:lpstr>Open Sans</vt:lpstr>
      <vt:lpstr>Wingdings</vt:lpstr>
      <vt:lpstr>Thème Office</vt:lpstr>
      <vt:lpstr>Authentification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Dotation touristique</dc:title>
  <dc:creator>Drissi lahsini Mohamed adnane</dc:creator>
  <cp:lastModifiedBy>Drissi lahsini Mohamed adnane</cp:lastModifiedBy>
  <cp:revision>287</cp:revision>
  <dcterms:created xsi:type="dcterms:W3CDTF">2022-04-18T14:43:18Z</dcterms:created>
  <dcterms:modified xsi:type="dcterms:W3CDTF">2022-10-21T12:19:38Z</dcterms:modified>
</cp:coreProperties>
</file>