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클락한번 올렸을 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대본 만들기</a:t>
            </a:r>
            <a:endParaRPr/>
          </a:p>
        </p:txBody>
      </p:sp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클락 두번 째 pc1에 1</a:t>
            </a:r>
            <a:endParaRPr/>
          </a:p>
        </p:txBody>
      </p:sp>
      <p:sp>
        <p:nvSpPr>
          <p:cNvPr id="164" name="Google Shape;1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클락 세번째</a:t>
            </a:r>
            <a:endParaRPr/>
          </a:p>
        </p:txBody>
      </p:sp>
      <p:sp>
        <p:nvSpPr>
          <p:cNvPr id="171" name="Google Shape;17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a83ae2cd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a83ae2cdb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-US" dirty="0"/>
              <a:t>8 Bit CPU Team Report</a:t>
            </a:r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201501411 김국현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201601639 홍승현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201801527 김대성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201702986 김민규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Add &amp; Logic</a:t>
            </a:r>
            <a:endParaRPr/>
          </a:p>
        </p:txBody>
      </p:sp>
      <p:pic>
        <p:nvPicPr>
          <p:cNvPr id="147" name="Google Shape;147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493825" y="44863"/>
            <a:ext cx="4392480" cy="6813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 smtClean="0"/>
              <a:t>Start Fetch &amp; Decode</a:t>
            </a:r>
            <a:endParaRPr dirty="0"/>
          </a:p>
        </p:txBody>
      </p:sp>
      <p:pic>
        <p:nvPicPr>
          <p:cNvPr id="153" name="Google Shape;153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99408" y="1580038"/>
            <a:ext cx="5489865" cy="462572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/>
          <p:nvPr/>
        </p:nvSpPr>
        <p:spPr>
          <a:xfrm>
            <a:off x="2726576" y="2169621"/>
            <a:ext cx="948886" cy="1114621"/>
          </a:xfrm>
          <a:prstGeom prst="rect">
            <a:avLst/>
          </a:prstGeom>
          <a:noFill/>
          <a:ln w="571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1292" y="-1"/>
            <a:ext cx="5626071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 smtClean="0"/>
              <a:t>Reset</a:t>
            </a:r>
            <a:endParaRPr dirty="0"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 smtClean="0"/>
              <a:t>초기상태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031" y="365124"/>
            <a:ext cx="8473078" cy="6274475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8742217" y="695691"/>
            <a:ext cx="1071418" cy="9513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838209" y="971308"/>
            <a:ext cx="2429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M[AR]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ADD T0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285" y="365125"/>
            <a:ext cx="8576704" cy="63958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939636"/>
            <a:ext cx="3084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T0 : AR &lt;- PC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95491" y="2299855"/>
            <a:ext cx="2429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AR = 00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PC = 00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8829961" y="2298198"/>
            <a:ext cx="1071418" cy="9513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825347" y="1517728"/>
            <a:ext cx="1071418" cy="9513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17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 smtClean="0"/>
              <a:t>ADD T1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686" y="402071"/>
            <a:ext cx="8349768" cy="6198813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8691418" y="2224306"/>
            <a:ext cx="1071418" cy="9513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939636"/>
            <a:ext cx="32812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T1 : IR &lt;- M[AR],</a:t>
            </a:r>
          </a:p>
          <a:p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</a:rPr>
              <a:t>      PC &lt;- PC + 1</a:t>
            </a: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r>
              <a:rPr lang="en-US" altLang="ko-KR" sz="2800" dirty="0" smtClean="0">
                <a:solidFill>
                  <a:srgbClr val="FF0000"/>
                </a:solidFill>
              </a:rPr>
              <a:t>M[AR] = 0111 0001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0" y="2346035"/>
            <a:ext cx="2429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PC = 01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6836" y="4749245"/>
            <a:ext cx="2429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IR = 31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9610436" y="1292283"/>
            <a:ext cx="877455" cy="294009"/>
          </a:xfrm>
          <a:prstGeom prst="rightArrow">
            <a:avLst>
              <a:gd name="adj1" fmla="val 50000"/>
              <a:gd name="adj2" fmla="val 93981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5400000">
            <a:off x="8811708" y="3750180"/>
            <a:ext cx="4423783" cy="378691"/>
          </a:xfrm>
          <a:prstGeom prst="rightArrow">
            <a:avLst>
              <a:gd name="adj1" fmla="val 50000"/>
              <a:gd name="adj2" fmla="val 93981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rot="10800000">
            <a:off x="4765962" y="6319390"/>
            <a:ext cx="5569528" cy="378691"/>
          </a:xfrm>
          <a:prstGeom prst="rightArrow">
            <a:avLst>
              <a:gd name="adj1" fmla="val 50000"/>
              <a:gd name="adj2" fmla="val 93981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16200000">
            <a:off x="3908496" y="5667288"/>
            <a:ext cx="877455" cy="294009"/>
          </a:xfrm>
          <a:prstGeom prst="rightArrow">
            <a:avLst>
              <a:gd name="adj1" fmla="val 50000"/>
              <a:gd name="adj2" fmla="val 93981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4642886" y="5103188"/>
            <a:ext cx="1539056" cy="272377"/>
          </a:xfrm>
          <a:prstGeom prst="rightArrow">
            <a:avLst>
              <a:gd name="adj1" fmla="val 50000"/>
              <a:gd name="adj2" fmla="val 93981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705273" y="4519545"/>
            <a:ext cx="1071418" cy="9513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 smtClean="0"/>
              <a:t>ADD T2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511" y="365125"/>
            <a:ext cx="8522979" cy="6340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7693" y="1948872"/>
            <a:ext cx="5285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T2 : D0~D7 &lt;- decode IR(5~7)</a:t>
            </a:r>
          </a:p>
          <a:p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</a:rPr>
              <a:t>      AR &lt;- IR(0~4) 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3343564"/>
            <a:ext cx="34567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IR = 0011 0001</a:t>
            </a:r>
            <a:r>
              <a:rPr lang="ko-KR" altLang="en-US" sz="2400" dirty="0" smtClean="0">
                <a:solidFill>
                  <a:schemeClr val="tx1"/>
                </a:solidFill>
              </a:rPr>
              <a:t>이므로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Opcode = 001 (ADD</a:t>
            </a:r>
            <a:r>
              <a:rPr lang="ko-KR" altLang="en-US" sz="2400" dirty="0" smtClean="0">
                <a:solidFill>
                  <a:schemeClr val="tx1"/>
                </a:solidFill>
              </a:rPr>
              <a:t>명령 수행</a:t>
            </a:r>
            <a:r>
              <a:rPr lang="en-US" altLang="ko-KR" sz="24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AR = 0001 0001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8940798" y="1476164"/>
            <a:ext cx="1071418" cy="9513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299514" y="1175981"/>
            <a:ext cx="568050" cy="597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16980" y="2010561"/>
            <a:ext cx="2429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AR = 0001 0001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 smtClean="0"/>
              <a:t>ADD T3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375" y="365125"/>
            <a:ext cx="8345843" cy="62678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199" y="1939636"/>
            <a:ext cx="37707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ADD </a:t>
            </a:r>
            <a:r>
              <a:rPr lang="ko-KR" altLang="en-US" sz="2800" dirty="0" smtClean="0">
                <a:solidFill>
                  <a:srgbClr val="FF0000"/>
                </a:solidFill>
              </a:rPr>
              <a:t>명령어</a:t>
            </a:r>
            <a:endParaRPr lang="en-US" altLang="ko-KR" sz="2800" dirty="0" smtClean="0">
              <a:solidFill>
                <a:srgbClr val="FF0000"/>
              </a:solidFill>
            </a:endParaRPr>
          </a:p>
          <a:p>
            <a:endParaRPr lang="en-US" altLang="ko-KR" sz="2800" dirty="0" smtClean="0">
              <a:solidFill>
                <a:srgbClr val="FF0000"/>
              </a:solidFill>
            </a:endParaRPr>
          </a:p>
          <a:p>
            <a:r>
              <a:rPr lang="en-US" altLang="ko-KR" sz="2800" dirty="0" smtClean="0">
                <a:solidFill>
                  <a:srgbClr val="FF0000"/>
                </a:solidFill>
              </a:rPr>
              <a:t>D1T3 : DR &lt;- M[AR]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9684327" y="1268148"/>
            <a:ext cx="877455" cy="294009"/>
          </a:xfrm>
          <a:prstGeom prst="rightArrow">
            <a:avLst>
              <a:gd name="adj1" fmla="val 50000"/>
              <a:gd name="adj2" fmla="val 93981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5400000">
            <a:off x="8811708" y="3750180"/>
            <a:ext cx="4423783" cy="378691"/>
          </a:xfrm>
          <a:prstGeom prst="rightArrow">
            <a:avLst>
              <a:gd name="adj1" fmla="val 50000"/>
              <a:gd name="adj2" fmla="val 93981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10800000">
            <a:off x="4765962" y="6319390"/>
            <a:ext cx="5569528" cy="378691"/>
          </a:xfrm>
          <a:prstGeom prst="rightArrow">
            <a:avLst>
              <a:gd name="adj1" fmla="val 50000"/>
              <a:gd name="adj2" fmla="val 93981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16200000">
            <a:off x="3273503" y="4811297"/>
            <a:ext cx="2380000" cy="300240"/>
          </a:xfrm>
          <a:prstGeom prst="rightArrow">
            <a:avLst>
              <a:gd name="adj1" fmla="val 50000"/>
              <a:gd name="adj2" fmla="val 93981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4765962" y="3499040"/>
            <a:ext cx="1539056" cy="272377"/>
          </a:xfrm>
          <a:prstGeom prst="rightArrow">
            <a:avLst>
              <a:gd name="adj1" fmla="val 50000"/>
              <a:gd name="adj2" fmla="val 93981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839202" y="2972453"/>
            <a:ext cx="1071418" cy="9513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ADD T4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267" y="365125"/>
            <a:ext cx="8650642" cy="6540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199" y="1939636"/>
            <a:ext cx="37707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ADD </a:t>
            </a:r>
            <a:r>
              <a:rPr lang="ko-KR" altLang="en-US" sz="2800" dirty="0" smtClean="0">
                <a:solidFill>
                  <a:srgbClr val="FF0000"/>
                </a:solidFill>
              </a:rPr>
              <a:t>명령어</a:t>
            </a:r>
            <a:endParaRPr lang="en-US" altLang="ko-KR" sz="2800" dirty="0" smtClean="0">
              <a:solidFill>
                <a:srgbClr val="FF0000"/>
              </a:solidFill>
            </a:endParaRPr>
          </a:p>
          <a:p>
            <a:endParaRPr lang="en-US" altLang="ko-KR" sz="2800" dirty="0" smtClean="0">
              <a:solidFill>
                <a:srgbClr val="FF0000"/>
              </a:solidFill>
            </a:endParaRPr>
          </a:p>
          <a:p>
            <a:r>
              <a:rPr lang="en-US" altLang="ko-KR" sz="2800" dirty="0" smtClean="0">
                <a:solidFill>
                  <a:srgbClr val="FF0000"/>
                </a:solidFill>
              </a:rPr>
              <a:t>D1T4 : AC &lt;- AC</a:t>
            </a:r>
            <a:r>
              <a:rPr lang="en-US" altLang="ko-KR" sz="2800" dirty="0">
                <a:solidFill>
                  <a:srgbClr val="FF0000"/>
                </a:solidFill>
              </a:rPr>
              <a:t>+</a:t>
            </a:r>
            <a:r>
              <a:rPr lang="en-US" altLang="ko-KR" sz="2800" dirty="0" smtClean="0">
                <a:solidFill>
                  <a:srgbClr val="FF0000"/>
                </a:solidFill>
              </a:rPr>
              <a:t>DR</a:t>
            </a:r>
          </a:p>
          <a:p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</a:rPr>
              <a:t>           SC &lt;- 0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4147127"/>
            <a:ext cx="3641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AC + DR =  0000 0000(00)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  +0010 1100(2C)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=  0010 1100 </a:t>
            </a:r>
            <a:endParaRPr lang="ko-KR" altLang="en-US" sz="2000" dirty="0"/>
          </a:p>
        </p:txBody>
      </p:sp>
      <p:sp>
        <p:nvSpPr>
          <p:cNvPr id="7" name="타원 6"/>
          <p:cNvSpPr/>
          <p:nvPr/>
        </p:nvSpPr>
        <p:spPr>
          <a:xfrm>
            <a:off x="9088589" y="3849914"/>
            <a:ext cx="1071418" cy="9513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763160" y="4125685"/>
            <a:ext cx="2429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AC = 0010 1100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07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AND T0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044" y="365125"/>
            <a:ext cx="8414428" cy="62815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939636"/>
            <a:ext cx="3084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T0 : AR &lt;- PC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84390" y="2198255"/>
            <a:ext cx="2429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AR = 01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PC = 01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8918860" y="2196598"/>
            <a:ext cx="1071418" cy="9513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914246" y="1416128"/>
            <a:ext cx="1071418" cy="9513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02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025" y="0"/>
            <a:ext cx="3992533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7306200" y="457175"/>
            <a:ext cx="3585900" cy="10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rgbClr val="191919"/>
                </a:solidFill>
              </a:rPr>
              <a:t>분담 역할</a:t>
            </a:r>
            <a:endParaRPr sz="6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6517350" y="2326900"/>
            <a:ext cx="5163600" cy="10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03030"/>
                </a:solidFill>
              </a:rPr>
              <a:t>201501411 김국현</a:t>
            </a:r>
            <a:endParaRPr sz="1800">
              <a:solidFill>
                <a:srgbClr val="30303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03030"/>
                </a:solidFill>
              </a:rPr>
              <a:t>Data Register, Instruction Register 설계 및 발표 담당</a:t>
            </a:r>
            <a:endParaRPr sz="1800">
              <a:solidFill>
                <a:srgbClr val="30303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7050" y="2457425"/>
            <a:ext cx="170300" cy="1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6517350" y="3380800"/>
            <a:ext cx="5163600" cy="10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03030"/>
                </a:solidFill>
              </a:rPr>
              <a:t>201601639 홍승현</a:t>
            </a:r>
            <a:endParaRPr sz="1800">
              <a:solidFill>
                <a:srgbClr val="30303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03030"/>
                </a:solidFill>
              </a:rPr>
              <a:t>전반적인 설계 담당 및 구성</a:t>
            </a:r>
            <a:endParaRPr sz="1800">
              <a:solidFill>
                <a:srgbClr val="303030"/>
              </a:solidFill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7050" y="3511325"/>
            <a:ext cx="170300" cy="1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6517350" y="4434700"/>
            <a:ext cx="5163600" cy="10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03030"/>
                </a:solidFill>
              </a:rPr>
              <a:t>201801527 김대성</a:t>
            </a:r>
            <a:endParaRPr sz="1800">
              <a:solidFill>
                <a:srgbClr val="30303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03030"/>
                </a:solidFill>
              </a:rPr>
              <a:t>Address Register, Program Counter 설계 및 발표 담당</a:t>
            </a:r>
            <a:endParaRPr sz="1800">
              <a:solidFill>
                <a:srgbClr val="303030"/>
              </a:solidFill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7050" y="4565225"/>
            <a:ext cx="170300" cy="1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6517350" y="5536275"/>
            <a:ext cx="5163600" cy="10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03030"/>
                </a:solidFill>
              </a:rPr>
              <a:t>201702986 김민규</a:t>
            </a:r>
            <a:endParaRPr sz="1800">
              <a:solidFill>
                <a:srgbClr val="30303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03030"/>
                </a:solidFill>
              </a:rPr>
              <a:t>Add &amp; Logic, Accumulator 설계 및 보고서 작성 담당</a:t>
            </a:r>
            <a:endParaRPr sz="1800">
              <a:solidFill>
                <a:srgbClr val="303030"/>
              </a:solidFill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7050" y="5666800"/>
            <a:ext cx="170300" cy="1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AND T1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954" y="365125"/>
            <a:ext cx="8445827" cy="6261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939636"/>
            <a:ext cx="33089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T1 : IR &lt;- M[AR],</a:t>
            </a:r>
          </a:p>
          <a:p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</a:rPr>
              <a:t>      PC &lt;- PC + 1</a:t>
            </a: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r>
              <a:rPr lang="en-US" altLang="ko-KR" sz="2800" dirty="0" smtClean="0">
                <a:solidFill>
                  <a:srgbClr val="FF0000"/>
                </a:solidFill>
              </a:rPr>
              <a:t>M[AR] = 0001 0000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9896762" y="1285225"/>
            <a:ext cx="877455" cy="294009"/>
          </a:xfrm>
          <a:prstGeom prst="rightArrow">
            <a:avLst>
              <a:gd name="adj1" fmla="val 50000"/>
              <a:gd name="adj2" fmla="val 93981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5400000">
            <a:off x="8811708" y="3750180"/>
            <a:ext cx="4423783" cy="378691"/>
          </a:xfrm>
          <a:prstGeom prst="rightArrow">
            <a:avLst>
              <a:gd name="adj1" fmla="val 50000"/>
              <a:gd name="adj2" fmla="val 93981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10800000">
            <a:off x="4765962" y="6319390"/>
            <a:ext cx="5569528" cy="378691"/>
          </a:xfrm>
          <a:prstGeom prst="rightArrow">
            <a:avLst>
              <a:gd name="adj1" fmla="val 50000"/>
              <a:gd name="adj2" fmla="val 93981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16200000">
            <a:off x="4327234" y="5667288"/>
            <a:ext cx="877455" cy="294009"/>
          </a:xfrm>
          <a:prstGeom prst="rightArrow">
            <a:avLst>
              <a:gd name="adj1" fmla="val 50000"/>
              <a:gd name="adj2" fmla="val 93981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5003104" y="5103187"/>
            <a:ext cx="1539056" cy="272377"/>
          </a:xfrm>
          <a:prstGeom prst="rightArrow">
            <a:avLst>
              <a:gd name="adj1" fmla="val 50000"/>
              <a:gd name="adj2" fmla="val 93981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878617" y="2335108"/>
            <a:ext cx="2429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PC = 02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86254" y="4749244"/>
            <a:ext cx="2429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IR = 10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9065488" y="4519545"/>
            <a:ext cx="1071418" cy="9513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9060872" y="2196597"/>
            <a:ext cx="1071418" cy="9513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650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AND T2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672" y="365125"/>
            <a:ext cx="8375746" cy="61022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7693" y="1948872"/>
            <a:ext cx="5285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T2 : D0~D7 &lt;- decode IR(5~7)</a:t>
            </a:r>
          </a:p>
          <a:p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</a:rPr>
              <a:t>      AR &lt;- IR(0~4) 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343564"/>
            <a:ext cx="34567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IR = 0001 0000</a:t>
            </a:r>
            <a:r>
              <a:rPr lang="ko-KR" altLang="en-US" sz="2400" dirty="0" smtClean="0">
                <a:solidFill>
                  <a:schemeClr val="tx1"/>
                </a:solidFill>
              </a:rPr>
              <a:t>이므로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Opcode = 000 (AND</a:t>
            </a:r>
            <a:r>
              <a:rPr lang="ko-KR" altLang="en-US" sz="2400" dirty="0" smtClean="0">
                <a:solidFill>
                  <a:schemeClr val="tx1"/>
                </a:solidFill>
              </a:rPr>
              <a:t>명령 수행</a:t>
            </a:r>
            <a:r>
              <a:rPr lang="en-US" altLang="ko-KR" sz="24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AR = 0001 0000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9033161" y="1476164"/>
            <a:ext cx="1071418" cy="9513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456530" y="1175981"/>
            <a:ext cx="568050" cy="597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744688" y="1992089"/>
            <a:ext cx="2429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AR = 0001 0000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442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AND T3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155" y="365125"/>
            <a:ext cx="8430020" cy="61649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199" y="1939636"/>
            <a:ext cx="37707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AND </a:t>
            </a:r>
            <a:r>
              <a:rPr lang="ko-KR" altLang="en-US" sz="2800" dirty="0" smtClean="0">
                <a:solidFill>
                  <a:srgbClr val="FF0000"/>
                </a:solidFill>
              </a:rPr>
              <a:t>명령어</a:t>
            </a:r>
            <a:endParaRPr lang="en-US" altLang="ko-KR" sz="2800" dirty="0" smtClean="0">
              <a:solidFill>
                <a:srgbClr val="FF0000"/>
              </a:solidFill>
            </a:endParaRPr>
          </a:p>
          <a:p>
            <a:endParaRPr lang="en-US" altLang="ko-KR" sz="2800" dirty="0" smtClean="0">
              <a:solidFill>
                <a:srgbClr val="FF0000"/>
              </a:solidFill>
            </a:endParaRPr>
          </a:p>
          <a:p>
            <a:r>
              <a:rPr lang="en-US" altLang="ko-KR" sz="2800" dirty="0" smtClean="0">
                <a:solidFill>
                  <a:srgbClr val="FF0000"/>
                </a:solidFill>
              </a:rPr>
              <a:t>D1T3 : DR &lt;- M[AR]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10099958" y="1231204"/>
            <a:ext cx="877455" cy="294009"/>
          </a:xfrm>
          <a:prstGeom prst="rightArrow">
            <a:avLst>
              <a:gd name="adj1" fmla="val 50000"/>
              <a:gd name="adj2" fmla="val 93981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5400000">
            <a:off x="9227339" y="3713236"/>
            <a:ext cx="4423783" cy="378691"/>
          </a:xfrm>
          <a:prstGeom prst="rightArrow">
            <a:avLst>
              <a:gd name="adj1" fmla="val 50000"/>
              <a:gd name="adj2" fmla="val 93981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10800000">
            <a:off x="5181593" y="6282446"/>
            <a:ext cx="5569528" cy="378691"/>
          </a:xfrm>
          <a:prstGeom prst="rightArrow">
            <a:avLst>
              <a:gd name="adj1" fmla="val 50000"/>
              <a:gd name="adj2" fmla="val 93981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16200000">
            <a:off x="3689134" y="4774353"/>
            <a:ext cx="2380000" cy="300240"/>
          </a:xfrm>
          <a:prstGeom prst="rightArrow">
            <a:avLst>
              <a:gd name="adj1" fmla="val 50000"/>
              <a:gd name="adj2" fmla="val 93981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5181593" y="3462096"/>
            <a:ext cx="1539056" cy="272377"/>
          </a:xfrm>
          <a:prstGeom prst="rightArrow">
            <a:avLst>
              <a:gd name="adj1" fmla="val 50000"/>
              <a:gd name="adj2" fmla="val 93981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9254833" y="2935509"/>
            <a:ext cx="1071418" cy="9513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31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AND T4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193" y="365125"/>
            <a:ext cx="8300697" cy="62276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199" y="1939636"/>
            <a:ext cx="37707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AND </a:t>
            </a:r>
            <a:r>
              <a:rPr lang="ko-KR" altLang="en-US" sz="2800" dirty="0" smtClean="0">
                <a:solidFill>
                  <a:srgbClr val="FF0000"/>
                </a:solidFill>
              </a:rPr>
              <a:t>명령어</a:t>
            </a:r>
            <a:endParaRPr lang="en-US" altLang="ko-KR" sz="2800" dirty="0" smtClean="0">
              <a:solidFill>
                <a:srgbClr val="FF0000"/>
              </a:solidFill>
            </a:endParaRPr>
          </a:p>
          <a:p>
            <a:endParaRPr lang="en-US" altLang="ko-KR" sz="2800" dirty="0" smtClean="0">
              <a:solidFill>
                <a:srgbClr val="FF0000"/>
              </a:solidFill>
            </a:endParaRPr>
          </a:p>
          <a:p>
            <a:r>
              <a:rPr lang="en-US" altLang="ko-KR" sz="2800" dirty="0" smtClean="0">
                <a:solidFill>
                  <a:srgbClr val="FF0000"/>
                </a:solidFill>
              </a:rPr>
              <a:t>D1T4 : AC &lt;- AC</a:t>
            </a:r>
            <a:r>
              <a:rPr lang="ko-KR" altLang="en-US" sz="2800" dirty="0" smtClean="0">
                <a:solidFill>
                  <a:srgbClr val="FF0000"/>
                </a:solidFill>
              </a:rPr>
              <a:t>∧</a:t>
            </a:r>
            <a:r>
              <a:rPr lang="en-US" altLang="ko-KR" sz="2800" dirty="0" smtClean="0">
                <a:solidFill>
                  <a:srgbClr val="FF0000"/>
                </a:solidFill>
              </a:rPr>
              <a:t>DR</a:t>
            </a:r>
          </a:p>
          <a:p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</a:rPr>
              <a:t>           SC &lt;- 0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4147127"/>
            <a:ext cx="3641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AC </a:t>
            </a:r>
            <a:r>
              <a:rPr lang="ko-KR" altLang="en-US" sz="2000" dirty="0">
                <a:solidFill>
                  <a:schemeClr val="tx1"/>
                </a:solidFill>
              </a:rPr>
              <a:t>∧</a:t>
            </a:r>
            <a:r>
              <a:rPr lang="en-US" altLang="ko-KR" sz="2000" dirty="0" smtClean="0"/>
              <a:t> DR =  0010 1100(2C)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	   </a:t>
            </a:r>
            <a:r>
              <a:rPr lang="ko-KR" altLang="en-US" sz="2000" dirty="0" smtClean="0">
                <a:solidFill>
                  <a:schemeClr val="tx1"/>
                </a:solidFill>
              </a:rPr>
              <a:t>∧ </a:t>
            </a:r>
            <a:r>
              <a:rPr lang="en-US" altLang="ko-KR" sz="2000" dirty="0" smtClean="0"/>
              <a:t>110</a:t>
            </a:r>
            <a:r>
              <a:rPr lang="en-US" altLang="ko-KR" sz="2000" dirty="0"/>
              <a:t>1</a:t>
            </a:r>
            <a:r>
              <a:rPr lang="en-US" altLang="ko-KR" sz="2000" dirty="0" smtClean="0"/>
              <a:t> 0011(D3)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=  0000 0000 (00)</a:t>
            </a:r>
            <a:endParaRPr lang="ko-KR" altLang="en-US" sz="2000" dirty="0"/>
          </a:p>
        </p:txBody>
      </p:sp>
      <p:sp>
        <p:nvSpPr>
          <p:cNvPr id="7" name="타원 6"/>
          <p:cNvSpPr/>
          <p:nvPr/>
        </p:nvSpPr>
        <p:spPr>
          <a:xfrm>
            <a:off x="9023934" y="3702134"/>
            <a:ext cx="1071418" cy="9513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763160" y="4014851"/>
            <a:ext cx="2429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AC = 0001 0000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71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419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endParaRPr/>
          </a:p>
        </p:txBody>
      </p:sp>
      <p:pic>
        <p:nvPicPr>
          <p:cNvPr id="105" name="Google Shape;105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91846" y="-16138"/>
            <a:ext cx="9331819" cy="6862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AR</a:t>
            </a:r>
            <a:endParaRPr/>
          </a:p>
        </p:txBody>
      </p:sp>
      <p:pic>
        <p:nvPicPr>
          <p:cNvPr id="111" name="Google Shape;111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39861" y="1825625"/>
            <a:ext cx="8912278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PC</a:t>
            </a:r>
            <a:endParaRPr/>
          </a:p>
        </p:txBody>
      </p:sp>
      <p:pic>
        <p:nvPicPr>
          <p:cNvPr id="117" name="Google Shape;117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57560" y="1690688"/>
            <a:ext cx="9491310" cy="4151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DR</a:t>
            </a:r>
            <a:endParaRPr/>
          </a:p>
        </p:txBody>
      </p:sp>
      <p:pic>
        <p:nvPicPr>
          <p:cNvPr id="123" name="Google Shape;123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27006" y="581891"/>
            <a:ext cx="8137976" cy="600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96718" y="338250"/>
            <a:ext cx="8791200" cy="646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649950" y="3382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AC&amp;IR</a:t>
            </a:r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51" y="4533837"/>
            <a:ext cx="4455257" cy="197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Timing Signal</a:t>
            </a:r>
            <a:endParaRPr/>
          </a:p>
        </p:txBody>
      </p:sp>
      <p:pic>
        <p:nvPicPr>
          <p:cNvPr id="135" name="Google Shape;135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56262" y="1690688"/>
            <a:ext cx="8279476" cy="498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Decode &amp; Bus Calculator</a:t>
            </a:r>
            <a:endParaRPr/>
          </a:p>
        </p:txBody>
      </p:sp>
      <p:pic>
        <p:nvPicPr>
          <p:cNvPr id="141" name="Google Shape;141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74897" y="1496291"/>
            <a:ext cx="9042206" cy="4680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316</Words>
  <Application>Microsoft Office PowerPoint</Application>
  <PresentationFormat>와이드스크린</PresentationFormat>
  <Paragraphs>103</Paragraphs>
  <Slides>24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맑은 고딕</vt:lpstr>
      <vt:lpstr>Arial</vt:lpstr>
      <vt:lpstr>Office 테마</vt:lpstr>
      <vt:lpstr>8 Bit CPU Team Report</vt:lpstr>
      <vt:lpstr>PowerPoint 프레젠테이션</vt:lpstr>
      <vt:lpstr>PowerPoint 프레젠테이션</vt:lpstr>
      <vt:lpstr>AR</vt:lpstr>
      <vt:lpstr>PC</vt:lpstr>
      <vt:lpstr>DR</vt:lpstr>
      <vt:lpstr>AC&amp;IR</vt:lpstr>
      <vt:lpstr>Timing Signal</vt:lpstr>
      <vt:lpstr>Decode &amp; Bus Calculator</vt:lpstr>
      <vt:lpstr>Add &amp; Logic</vt:lpstr>
      <vt:lpstr>Start Fetch &amp; Decode</vt:lpstr>
      <vt:lpstr>PowerPoint 프레젠테이션</vt:lpstr>
      <vt:lpstr>Reset</vt:lpstr>
      <vt:lpstr>ADD T0</vt:lpstr>
      <vt:lpstr>ADD T1</vt:lpstr>
      <vt:lpstr>ADD T2</vt:lpstr>
      <vt:lpstr>ADD T3</vt:lpstr>
      <vt:lpstr>ADD T4</vt:lpstr>
      <vt:lpstr>AND T0</vt:lpstr>
      <vt:lpstr>AND T1</vt:lpstr>
      <vt:lpstr>AND T2</vt:lpstr>
      <vt:lpstr>AND T3</vt:lpstr>
      <vt:lpstr>AND T4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 Bit CPU Team Report</dc:title>
  <dc:creator>KookHyun</dc:creator>
  <cp:lastModifiedBy>Kim kookhyun</cp:lastModifiedBy>
  <cp:revision>12</cp:revision>
  <dcterms:modified xsi:type="dcterms:W3CDTF">2019-12-04T06:31:23Z</dcterms:modified>
</cp:coreProperties>
</file>