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43" r:id="rId3"/>
    <p:sldId id="434" r:id="rId4"/>
    <p:sldId id="435" r:id="rId5"/>
    <p:sldId id="436" r:id="rId6"/>
    <p:sldId id="438" r:id="rId7"/>
    <p:sldId id="440" r:id="rId8"/>
    <p:sldId id="441" r:id="rId9"/>
    <p:sldId id="442" r:id="rId10"/>
    <p:sldId id="452" r:id="rId11"/>
    <p:sldId id="444" r:id="rId12"/>
    <p:sldId id="451" r:id="rId13"/>
    <p:sldId id="28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0DD23-024E-ADA7-E502-BEC3D9ACC2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477D0E-5547-04B7-7C91-AEE51FBE0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857A79-5877-A654-E0F2-611496E8F325}"/>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BAA22082-BAE9-485B-C0FF-59780C002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2477F-5D50-F1F8-C08A-402A6135A606}"/>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318804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C43CD-B6B0-1FBD-83D4-1624270240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068D214-A448-1A60-7BA6-FD8E753BAF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5E9D5F-2B62-7E33-AEF1-E9D136824052}"/>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24DB22E7-9227-D160-F301-6159B5CF9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6A91F3-B64D-DB3B-D691-CEE47B88B31A}"/>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407346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575BC0-5E0A-660A-F2EC-69EB0946FC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8F00BC-B987-E89B-3D4D-F31735E082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FFA06C-FE72-A00F-AFD1-47C218536275}"/>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D23E68E8-6417-A800-8A0F-9D77C6D714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C95AE-E407-9B22-35CC-0A2A569484FF}"/>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27800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67224-071B-B9CB-4FEF-27F8D25A25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2C0121-DA1B-6CDF-5B68-8E5DB889CF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E86645-9796-7FD3-AF8F-03C45CFDC762}"/>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A291139E-DFE2-B22A-F840-F6360DED96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245DD6-BF20-1086-3E52-93E339752AB1}"/>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147711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0DC5C-EB14-B4C8-7656-6B182018A7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CF95E4-E6C0-EF80-AEE7-6FC24D6A2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01A04F-CE3B-C0EB-0348-29F58B6BD56A}"/>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F6E664D0-B4E4-7FE9-3A72-2289156670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889331-C8BA-EC40-5A5D-2D3DB20B47E4}"/>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15072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FCE2A-7566-003D-8862-19B8FFC9F3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024475-B98E-8438-45F5-5B01D085EC7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820C73-0EA8-1529-E9BC-8FA79B8362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21DC6E-5766-580C-11BB-3187EE21F55C}"/>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5A3894C0-53DE-6FF0-6DC7-648A8786D9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0CA5E6-0ABC-5D2C-3DE9-AD2EEB02AD72}"/>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180751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6AEE3-4714-5A26-3E2E-DEE221A82D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6E19E-0D7B-438A-2C0C-7B12A0716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3DAF7C-E12A-C392-2613-9935B8EB25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0E88EFD-378E-C34F-C815-6DDF9830E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6BD936-F1C9-25CF-5AA3-CA1D1910E1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712CDB3-C2FB-A23F-B40D-DF59A870690B}"/>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8" name="页脚占位符 7">
            <a:extLst>
              <a:ext uri="{FF2B5EF4-FFF2-40B4-BE49-F238E27FC236}">
                <a16:creationId xmlns:a16="http://schemas.microsoft.com/office/drawing/2014/main" id="{B19CBE39-BBBA-5B9A-2292-AF0ECD0B17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9C7A37-0685-65F0-4E5C-6F838ECF354E}"/>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342134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FDC0C-1CC1-CCE0-6B44-9EF5F2E6B6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B2C7E8-8DB6-4BE1-786F-DE8461EF11E9}"/>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4" name="页脚占位符 3">
            <a:extLst>
              <a:ext uri="{FF2B5EF4-FFF2-40B4-BE49-F238E27FC236}">
                <a16:creationId xmlns:a16="http://schemas.microsoft.com/office/drawing/2014/main" id="{03296EEF-E4AA-EE10-A051-724D15479C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1BABC2-833E-C68D-D748-78D679DFC6FC}"/>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41106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7567C8-2CE9-468B-965A-9CEA7E789F1E}"/>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3" name="页脚占位符 2">
            <a:extLst>
              <a:ext uri="{FF2B5EF4-FFF2-40B4-BE49-F238E27FC236}">
                <a16:creationId xmlns:a16="http://schemas.microsoft.com/office/drawing/2014/main" id="{F6E96861-5952-B635-7982-7CA3F1269C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2990C3-1705-2EE4-817F-45C645F6BA68}"/>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31326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9BD71-022D-CC44-4056-923025047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F815D9-04EC-CF17-DDC6-038BDEAF6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D36C3C-08D7-F1ED-3149-C4B746D1B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6E6733-E95E-26CD-F36E-2B69D9C47B00}"/>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37CBABFC-33B1-A33A-CFA2-D99A353A14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6754FD-8B19-9644-7EB0-742FC2C11FC8}"/>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343231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D9BB7-F4AF-023A-74A0-6853EF92FB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7CE18A-1F0C-496B-4004-5AA9F88FE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471950-79FF-A1C1-6E07-084F3505A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C24A7C-D012-5F51-46F3-6CFEFE3AD3AC}"/>
              </a:ext>
            </a:extLst>
          </p:cNvPr>
          <p:cNvSpPr>
            <a:spLocks noGrp="1"/>
          </p:cNvSpPr>
          <p:nvPr>
            <p:ph type="dt" sz="half" idx="10"/>
          </p:nvPr>
        </p:nvSpPr>
        <p:spPr/>
        <p:txBody>
          <a:bodyPr/>
          <a:lstStyle/>
          <a:p>
            <a:fld id="{D7E7DD3D-2065-4DFE-B916-A5DEA13A5970}"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7FD51FF5-B86F-EC99-49C0-F4C2DE5708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15510E-1932-3F60-C743-24F74C3FB796}"/>
              </a:ext>
            </a:extLst>
          </p:cNvPr>
          <p:cNvSpPr>
            <a:spLocks noGrp="1"/>
          </p:cNvSpPr>
          <p:nvPr>
            <p:ph type="sldNum" sz="quarter" idx="12"/>
          </p:nvPr>
        </p:nvSpPr>
        <p:spPr/>
        <p:txBody>
          <a:body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160853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B89DC1-3E58-6B16-4433-770CB0BCF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81833A-717E-88A3-968D-2692641FA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FDE94E-F61E-610C-2046-78AB2BE68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7DD3D-2065-4DFE-B916-A5DEA13A5970}"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C8288500-B7C2-A2A8-2C5B-B864A0773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A36670-FA35-F946-7DD0-489D084CF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2C5FE-EAF8-4092-9DAE-617A00E8F7C8}" type="slidenum">
              <a:rPr lang="zh-CN" altLang="en-US" smtClean="0"/>
              <a:t>‹#›</a:t>
            </a:fld>
            <a:endParaRPr lang="zh-CN" altLang="en-US"/>
          </a:p>
        </p:txBody>
      </p:sp>
    </p:spTree>
    <p:extLst>
      <p:ext uri="{BB962C8B-B14F-4D97-AF65-F5344CB8AC3E}">
        <p14:creationId xmlns:p14="http://schemas.microsoft.com/office/powerpoint/2010/main" val="24312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56CD7-9EF4-316B-8623-F214E9C86863}"/>
              </a:ext>
            </a:extLst>
          </p:cNvPr>
          <p:cNvSpPr>
            <a:spLocks noGrp="1"/>
          </p:cNvSpPr>
          <p:nvPr>
            <p:ph type="ctrTitle"/>
          </p:nvPr>
        </p:nvSpPr>
        <p:spPr>
          <a:xfrm>
            <a:off x="666750" y="588963"/>
            <a:ext cx="10858500" cy="2387600"/>
          </a:xfrm>
        </p:spPr>
        <p:txBody>
          <a:bodyPr/>
          <a:lstStyle/>
          <a:p>
            <a:r>
              <a:rPr lang="zh-CN" altLang="en-US" b="1" dirty="0">
                <a:latin typeface="微软雅黑" panose="020B0503020204020204" pitchFamily="34" charset="-122"/>
                <a:ea typeface="微软雅黑" panose="020B0503020204020204" pitchFamily="34" charset="-122"/>
              </a:rPr>
              <a:t>互感器二次压降检测仪检定系统</a:t>
            </a:r>
            <a:r>
              <a:rPr lang="zh-CN" altLang="en-US" b="1" dirty="0">
                <a:solidFill>
                  <a:srgbClr val="FF0000"/>
                </a:solidFill>
                <a:latin typeface="微软雅黑" panose="020B0503020204020204" pitchFamily="34" charset="-122"/>
                <a:ea typeface="微软雅黑" panose="020B0503020204020204" pitchFamily="34" charset="-122"/>
              </a:rPr>
              <a:t>数据库设计</a:t>
            </a:r>
          </a:p>
        </p:txBody>
      </p:sp>
      <p:sp>
        <p:nvSpPr>
          <p:cNvPr id="3" name="副标题 2">
            <a:extLst>
              <a:ext uri="{FF2B5EF4-FFF2-40B4-BE49-F238E27FC236}">
                <a16:creationId xmlns:a16="http://schemas.microsoft.com/office/drawing/2014/main" id="{26472917-9742-3A24-5E80-DE436CE34F93}"/>
              </a:ext>
            </a:extLst>
          </p:cNvPr>
          <p:cNvSpPr>
            <a:spLocks noGrp="1"/>
          </p:cNvSpPr>
          <p:nvPr>
            <p:ph type="subTitle" idx="1"/>
          </p:nvPr>
        </p:nvSpPr>
        <p:spPr/>
        <p:txBody>
          <a:bodyPr/>
          <a:lstStyle/>
          <a:p>
            <a:r>
              <a:rPr lang="en-US" altLang="zh-CN" dirty="0"/>
              <a:t>2023</a:t>
            </a:r>
            <a:r>
              <a:rPr lang="zh-CN" altLang="en-US" dirty="0"/>
              <a:t>年秋 软件工程课程设计 考核题目</a:t>
            </a:r>
          </a:p>
        </p:txBody>
      </p:sp>
    </p:spTree>
    <p:extLst>
      <p:ext uri="{BB962C8B-B14F-4D97-AF65-F5344CB8AC3E}">
        <p14:creationId xmlns:p14="http://schemas.microsoft.com/office/powerpoint/2010/main" val="23310029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56CD7-9EF4-316B-8623-F214E9C86863}"/>
              </a:ext>
            </a:extLst>
          </p:cNvPr>
          <p:cNvSpPr>
            <a:spLocks noGrp="1"/>
          </p:cNvSpPr>
          <p:nvPr>
            <p:ph type="ctrTitle"/>
          </p:nvPr>
        </p:nvSpPr>
        <p:spPr>
          <a:xfrm>
            <a:off x="666750" y="588963"/>
            <a:ext cx="10858500" cy="2387600"/>
          </a:xfrm>
        </p:spPr>
        <p:txBody>
          <a:bodyPr/>
          <a:lstStyle/>
          <a:p>
            <a:r>
              <a:rPr lang="en-US" altLang="zh-CN" dirty="0"/>
              <a:t>2</a:t>
            </a:r>
            <a:r>
              <a:rPr lang="zh-CN" altLang="en-US" dirty="0"/>
              <a:t>、考核要求</a:t>
            </a:r>
          </a:p>
        </p:txBody>
      </p:sp>
      <p:sp>
        <p:nvSpPr>
          <p:cNvPr id="5" name="副标题 4">
            <a:extLst>
              <a:ext uri="{FF2B5EF4-FFF2-40B4-BE49-F238E27FC236}">
                <a16:creationId xmlns:a16="http://schemas.microsoft.com/office/drawing/2014/main" id="{80A43180-1A5E-123F-5EA8-B5E64E1A96F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7858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56CD7-9EF4-316B-8623-F214E9C86863}"/>
              </a:ext>
            </a:extLst>
          </p:cNvPr>
          <p:cNvSpPr>
            <a:spLocks noGrp="1"/>
          </p:cNvSpPr>
          <p:nvPr>
            <p:ph type="ctrTitle"/>
          </p:nvPr>
        </p:nvSpPr>
        <p:spPr>
          <a:xfrm>
            <a:off x="447675" y="276224"/>
            <a:ext cx="10858500" cy="1052513"/>
          </a:xfrm>
        </p:spPr>
        <p:txBody>
          <a:bodyPr/>
          <a:lstStyle/>
          <a:p>
            <a:r>
              <a:rPr lang="en-US" altLang="zh-CN" dirty="0"/>
              <a:t>2</a:t>
            </a:r>
            <a:r>
              <a:rPr lang="zh-CN" altLang="en-US" dirty="0"/>
              <a:t>、考核要求</a:t>
            </a:r>
          </a:p>
        </p:txBody>
      </p:sp>
      <p:sp>
        <p:nvSpPr>
          <p:cNvPr id="6" name="文本框 5">
            <a:extLst>
              <a:ext uri="{FF2B5EF4-FFF2-40B4-BE49-F238E27FC236}">
                <a16:creationId xmlns:a16="http://schemas.microsoft.com/office/drawing/2014/main" id="{08236EF9-F67B-1DC1-2166-FFC5FA0FD17A}"/>
              </a:ext>
            </a:extLst>
          </p:cNvPr>
          <p:cNvSpPr txBox="1"/>
          <p:nvPr/>
        </p:nvSpPr>
        <p:spPr>
          <a:xfrm>
            <a:off x="3616961" y="1982470"/>
            <a:ext cx="5736590" cy="2554545"/>
          </a:xfrm>
          <a:prstGeom prst="rect">
            <a:avLst/>
          </a:prstGeom>
          <a:noFill/>
          <a:ln>
            <a:solidFill>
              <a:schemeClr val="bg1">
                <a:lumMod val="65000"/>
              </a:schemeClr>
            </a:solidFill>
            <a:prstDash val="sysDash"/>
          </a:ln>
        </p:spPr>
        <p:style>
          <a:lnRef idx="3">
            <a:schemeClr val="lt1"/>
          </a:lnRef>
          <a:fillRef idx="1">
            <a:schemeClr val="accent4"/>
          </a:fillRef>
          <a:effectRef idx="1">
            <a:schemeClr val="accent4"/>
          </a:effectRef>
          <a:fontRef idx="minor">
            <a:schemeClr val="lt1"/>
          </a:fontRef>
        </p:style>
        <p:txBody>
          <a:bodyPr wrap="square" rtlCol="0">
            <a:spAutoFit/>
          </a:bodyPr>
          <a:lstStyle/>
          <a:p>
            <a:pPr marL="514350" indent="-514350">
              <a:buFont typeface="+mj-ea"/>
              <a:buAutoNum type="circleNumDbPlain"/>
            </a:pPr>
            <a:r>
              <a:rPr lang="zh-CN" altLang="en-US" sz="3200" dirty="0">
                <a:ln w="0"/>
                <a:solidFill>
                  <a:schemeClr val="tx1"/>
                </a:solidFill>
                <a:effectLst>
                  <a:outerShdw blurRad="38100" dist="19050" dir="2700000" algn="tl" rotWithShape="0">
                    <a:schemeClr val="dk1">
                      <a:alpha val="40000"/>
                    </a:schemeClr>
                  </a:outerShdw>
                </a:effectLst>
              </a:rPr>
              <a:t>背景意义</a:t>
            </a:r>
            <a:endParaRPr lang="en-US" altLang="zh-CN" sz="3200" dirty="0">
              <a:ln w="0"/>
              <a:solidFill>
                <a:schemeClr val="tx1"/>
              </a:solidFill>
              <a:effectLst>
                <a:outerShdw blurRad="38100" dist="19050" dir="2700000" algn="tl" rotWithShape="0">
                  <a:schemeClr val="dk1">
                    <a:alpha val="40000"/>
                  </a:schemeClr>
                </a:outerShdw>
              </a:effectLst>
            </a:endParaRPr>
          </a:p>
          <a:p>
            <a:pPr marL="514350" indent="-514350">
              <a:buFont typeface="+mj-ea"/>
              <a:buAutoNum type="circleNumDbPlain"/>
            </a:pPr>
            <a:r>
              <a:rPr lang="zh-CN" altLang="en-US" sz="3200" dirty="0">
                <a:ln w="0"/>
                <a:solidFill>
                  <a:schemeClr val="tx1"/>
                </a:solidFill>
                <a:effectLst>
                  <a:outerShdw blurRad="38100" dist="19050" dir="2700000" algn="tl" rotWithShape="0">
                    <a:schemeClr val="dk1">
                      <a:alpha val="40000"/>
                    </a:schemeClr>
                  </a:outerShdw>
                </a:effectLst>
              </a:rPr>
              <a:t>系统需求分析概述</a:t>
            </a:r>
            <a:endParaRPr lang="en-US" altLang="zh-CN" sz="3200" dirty="0">
              <a:ln w="0"/>
              <a:solidFill>
                <a:schemeClr val="tx1"/>
              </a:solidFill>
              <a:effectLst>
                <a:outerShdw blurRad="38100" dist="19050" dir="2700000" algn="tl" rotWithShape="0">
                  <a:schemeClr val="dk1">
                    <a:alpha val="40000"/>
                  </a:schemeClr>
                </a:outerShdw>
              </a:effectLst>
            </a:endParaRPr>
          </a:p>
          <a:p>
            <a:pPr marL="514350" indent="-514350">
              <a:buFont typeface="+mj-ea"/>
              <a:buAutoNum type="circleNumDbPlain"/>
            </a:pPr>
            <a:r>
              <a:rPr lang="zh-CN" altLang="en-US" sz="3200" dirty="0">
                <a:ln w="0"/>
                <a:solidFill>
                  <a:schemeClr val="tx1"/>
                </a:solidFill>
                <a:effectLst>
                  <a:outerShdw blurRad="38100" dist="19050" dir="2700000" algn="tl" rotWithShape="0">
                    <a:schemeClr val="dk1">
                      <a:alpha val="40000"/>
                    </a:schemeClr>
                  </a:outerShdw>
                </a:effectLst>
              </a:rPr>
              <a:t>系统数据模型描述</a:t>
            </a:r>
            <a:endParaRPr lang="en-US" altLang="zh-CN" sz="3200" dirty="0">
              <a:ln w="0"/>
              <a:solidFill>
                <a:schemeClr val="tx1"/>
              </a:solidFill>
              <a:effectLst>
                <a:outerShdw blurRad="38100" dist="19050" dir="2700000" algn="tl" rotWithShape="0">
                  <a:schemeClr val="dk1">
                    <a:alpha val="40000"/>
                  </a:schemeClr>
                </a:outerShdw>
              </a:effectLst>
            </a:endParaRPr>
          </a:p>
          <a:p>
            <a:pPr marL="514350" indent="-514350">
              <a:buFont typeface="+mj-ea"/>
              <a:buAutoNum type="circleNumDbPlain"/>
            </a:pPr>
            <a:r>
              <a:rPr lang="zh-CN" altLang="en-US" sz="3200" dirty="0">
                <a:ln w="0"/>
                <a:solidFill>
                  <a:schemeClr val="tx1"/>
                </a:solidFill>
                <a:effectLst>
                  <a:outerShdw blurRad="38100" dist="19050" dir="2700000" algn="tl" rotWithShape="0">
                    <a:schemeClr val="dk1">
                      <a:alpha val="40000"/>
                    </a:schemeClr>
                  </a:outerShdw>
                </a:effectLst>
              </a:rPr>
              <a:t>系统数据库设计</a:t>
            </a:r>
            <a:endParaRPr lang="en-US" altLang="zh-CN" sz="3200" dirty="0">
              <a:ln w="0"/>
              <a:solidFill>
                <a:schemeClr val="tx1"/>
              </a:solidFill>
              <a:effectLst>
                <a:outerShdw blurRad="38100" dist="19050" dir="2700000" algn="tl" rotWithShape="0">
                  <a:schemeClr val="dk1">
                    <a:alpha val="40000"/>
                  </a:schemeClr>
                </a:outerShdw>
              </a:effectLst>
            </a:endParaRPr>
          </a:p>
          <a:p>
            <a:pPr marL="514350" indent="-514350">
              <a:buFont typeface="+mj-ea"/>
              <a:buAutoNum type="circleNumDbPlain"/>
            </a:pPr>
            <a:r>
              <a:rPr lang="zh-CN" altLang="en-US" sz="3200" dirty="0">
                <a:ln w="0"/>
                <a:solidFill>
                  <a:schemeClr val="tx1"/>
                </a:solidFill>
                <a:effectLst>
                  <a:outerShdw blurRad="38100" dist="19050" dir="2700000" algn="tl" rotWithShape="0">
                    <a:schemeClr val="dk1">
                      <a:alpha val="40000"/>
                    </a:schemeClr>
                  </a:outerShdw>
                </a:effectLst>
              </a:rPr>
              <a:t>总结</a:t>
            </a:r>
            <a:endParaRPr lang="en-US" altLang="zh-CN" sz="320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DBA4ACE2-BB78-94D9-A3B6-E13AD938F95A}"/>
              </a:ext>
            </a:extLst>
          </p:cNvPr>
          <p:cNvSpPr txBox="1"/>
          <p:nvPr/>
        </p:nvSpPr>
        <p:spPr>
          <a:xfrm>
            <a:off x="4029075" y="4821415"/>
            <a:ext cx="4533900" cy="369332"/>
          </a:xfrm>
          <a:prstGeom prst="rect">
            <a:avLst/>
          </a:prstGeom>
          <a:noFill/>
        </p:spPr>
        <p:txBody>
          <a:bodyPr wrap="square" rtlCol="0">
            <a:spAutoFit/>
          </a:bodyPr>
          <a:lstStyle/>
          <a:p>
            <a:r>
              <a:rPr lang="en-US" altLang="zh-CN" dirty="0"/>
              <a:t>*</a:t>
            </a:r>
            <a:r>
              <a:rPr lang="zh-CN" altLang="en-US" dirty="0"/>
              <a:t>注意：</a:t>
            </a:r>
            <a:r>
              <a:rPr lang="en-US" altLang="zh-CN" dirty="0"/>
              <a:t>MySQL  SQL Server  Oracle</a:t>
            </a:r>
            <a:r>
              <a:rPr lang="zh-CN" altLang="en-US" dirty="0"/>
              <a:t>自选</a:t>
            </a:r>
          </a:p>
        </p:txBody>
      </p:sp>
    </p:spTree>
    <p:extLst>
      <p:ext uri="{BB962C8B-B14F-4D97-AF65-F5344CB8AC3E}">
        <p14:creationId xmlns:p14="http://schemas.microsoft.com/office/powerpoint/2010/main" val="38536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62351CF-4692-E215-CBEE-899FD3994379}"/>
              </a:ext>
            </a:extLst>
          </p:cNvPr>
          <p:cNvSpPr txBox="1">
            <a:spLocks/>
          </p:cNvSpPr>
          <p:nvPr/>
        </p:nvSpPr>
        <p:spPr>
          <a:xfrm>
            <a:off x="2266950" y="0"/>
            <a:ext cx="8553450" cy="1544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2</a:t>
            </a:r>
            <a:r>
              <a:rPr lang="zh-CN" altLang="en-US" dirty="0"/>
              <a:t>、考核要求</a:t>
            </a:r>
            <a:r>
              <a:rPr lang="en-US" altLang="zh-CN" dirty="0"/>
              <a:t>——</a:t>
            </a:r>
            <a:r>
              <a:rPr lang="zh-CN" altLang="en-US" dirty="0"/>
              <a:t>关于数据库设计</a:t>
            </a:r>
          </a:p>
        </p:txBody>
      </p:sp>
      <p:sp>
        <p:nvSpPr>
          <p:cNvPr id="7" name="文本框 6">
            <a:extLst>
              <a:ext uri="{FF2B5EF4-FFF2-40B4-BE49-F238E27FC236}">
                <a16:creationId xmlns:a16="http://schemas.microsoft.com/office/drawing/2014/main" id="{5283216D-4A41-3790-1C9E-6F0000F83E59}"/>
              </a:ext>
            </a:extLst>
          </p:cNvPr>
          <p:cNvSpPr txBox="1"/>
          <p:nvPr/>
        </p:nvSpPr>
        <p:spPr>
          <a:xfrm>
            <a:off x="1695449" y="1361321"/>
            <a:ext cx="9591676" cy="4468018"/>
          </a:xfrm>
          <a:prstGeom prst="rect">
            <a:avLst/>
          </a:prstGeom>
          <a:noFill/>
          <a:ln w="12700">
            <a:solidFill>
              <a:schemeClr val="accent1"/>
            </a:solidFill>
            <a:prstDash val="sysDash"/>
          </a:ln>
        </p:spPr>
        <p:txBody>
          <a:bodyPr wrap="square">
            <a:spAutoFit/>
          </a:bodyPr>
          <a:lstStyle/>
          <a:p>
            <a:pPr marL="342900" lvl="0" indent="-342900" algn="just">
              <a:lnSpc>
                <a:spcPct val="150000"/>
              </a:lnSpc>
              <a:buFont typeface="+mj-lt"/>
              <a:buAutoNum type="arabicPeriod"/>
            </a:pP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根据“</a:t>
            </a: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互感器</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二次压降</a:t>
            </a: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检测仪</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检定系统”完成数据库</a:t>
            </a: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表</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设计</a:t>
            </a:r>
            <a:endParaRPr lang="en-US"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设计</a:t>
            </a:r>
            <a:r>
              <a:rPr lang="en-US"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SQL</a:t>
            </a: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语句，完成如下功能：</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0" indent="-457200" algn="just">
              <a:lnSpc>
                <a:spcPct val="150000"/>
              </a:lnSpc>
              <a:buFont typeface="+mj-ea"/>
              <a:buAutoNum type="circleNumDbPlain"/>
            </a:pP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根据被检测仪器设备编号查询出二次压降检测仪器出厂信息：设备编号</a:t>
            </a:r>
            <a:r>
              <a:rPr lang="en-US"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设备名称，设备厂家，设备产地，生产日期</a:t>
            </a:r>
            <a:r>
              <a:rPr lang="en-US"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0" indent="-457200" algn="just">
              <a:lnSpc>
                <a:spcPct val="150000"/>
              </a:lnSpc>
              <a:buFont typeface="+mj-ea"/>
              <a:buAutoNum type="circleNumDbPlain"/>
            </a:pP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根据被检测仪器设备</a:t>
            </a:r>
            <a:r>
              <a:rPr lang="zh-CN" altLang="zh-CN" sz="2400" b="1" kern="10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编号查询出</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该设备检测</a:t>
            </a: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实验</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输入信息</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0" indent="-457200" algn="just">
              <a:lnSpc>
                <a:spcPct val="150000"/>
              </a:lnSpc>
              <a:buFont typeface="+mj-ea"/>
              <a:buAutoNum type="circleNumDbPlain"/>
            </a:pP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根据被检测仪器设备编号查询出检测结果信息。</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0" indent="-457200" algn="just">
              <a:lnSpc>
                <a:spcPct val="150000"/>
              </a:lnSpc>
              <a:buFont typeface="+mj-ea"/>
              <a:buAutoNum type="circleNumDbPlain"/>
            </a:pP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根据被检测仪器设备编号查询出检测报告信息，检测报告包括：部分出厂信息、检测</a:t>
            </a:r>
            <a:r>
              <a:rPr lang="zh-CN" altLang="en-US"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实验</a:t>
            </a:r>
            <a:r>
              <a:rPr lang="zh-CN" altLang="zh-CN" sz="2400" b="1" kern="100" dirty="0">
                <a:solidFill>
                  <a:srgbClr val="184E87"/>
                </a:solidFill>
                <a:effectLst/>
                <a:latin typeface="等线" panose="02010600030101010101" pitchFamily="2" charset="-122"/>
                <a:ea typeface="等线" panose="02010600030101010101" pitchFamily="2" charset="-122"/>
                <a:cs typeface="Times New Roman" panose="02020603050405020304" pitchFamily="18" charset="0"/>
              </a:rPr>
              <a:t>输入信息以及检测结果信息。</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60461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78C803-4B97-4E03-B4DC-9702BB071BE6}"/>
              </a:ext>
            </a:extLst>
          </p:cNvPr>
          <p:cNvSpPr>
            <a:spLocks noGrp="1"/>
          </p:cNvSpPr>
          <p:nvPr>
            <p:ph idx="1"/>
          </p:nvPr>
        </p:nvSpPr>
        <p:spPr>
          <a:xfrm>
            <a:off x="1650206" y="2015075"/>
            <a:ext cx="9367838" cy="2408750"/>
          </a:xfrm>
          <a:ln w="19050">
            <a:solidFill>
              <a:schemeClr val="bg1">
                <a:lumMod val="50000"/>
              </a:schemeClr>
            </a:solidFill>
            <a:prstDash val="sysDash"/>
          </a:ln>
        </p:spPr>
        <p:txBody>
          <a:bodyPr>
            <a:normAutofit fontScale="85000" lnSpcReduction="10000"/>
          </a:bodyPr>
          <a:lstStyle/>
          <a:p>
            <a:pPr marL="514350" indent="-514350">
              <a:lnSpc>
                <a:spcPct val="110000"/>
              </a:lnSpc>
              <a:buFont typeface="+mj-ea"/>
              <a:buAutoNum type="circleNumDbPlain"/>
            </a:pPr>
            <a:r>
              <a:rPr lang="zh-CN" altLang="en-US" sz="3200" b="1" dirty="0">
                <a:latin typeface="仿宋" panose="02010609060101010101" pitchFamily="49" charset="-122"/>
                <a:ea typeface="仿宋" panose="02010609060101010101" pitchFamily="49" charset="-122"/>
              </a:rPr>
              <a:t>格式要求：学院统一格式 纸质报告 封面（班号和姓名</a:t>
            </a:r>
            <a:endParaRPr lang="en-US" altLang="zh-CN" sz="3200" b="1" dirty="0">
              <a:latin typeface="仿宋" panose="02010609060101010101" pitchFamily="49" charset="-122"/>
              <a:ea typeface="仿宋" panose="02010609060101010101" pitchFamily="49" charset="-122"/>
            </a:endParaRPr>
          </a:p>
          <a:p>
            <a:pPr marL="514350" indent="-514350">
              <a:lnSpc>
                <a:spcPct val="110000"/>
              </a:lnSpc>
              <a:buFont typeface="+mj-ea"/>
              <a:buAutoNum type="circleNumDbPlain"/>
            </a:pPr>
            <a:r>
              <a:rPr lang="en-US" altLang="zh-CN" sz="3200" b="1" dirty="0">
                <a:latin typeface="仿宋" panose="02010609060101010101" pitchFamily="49" charset="-122"/>
                <a:ea typeface="仿宋" panose="02010609060101010101" pitchFamily="49" charset="-122"/>
              </a:rPr>
              <a:t>2023</a:t>
            </a:r>
            <a:r>
              <a:rPr lang="zh-CN" altLang="en-US" sz="3200" b="1" dirty="0">
                <a:latin typeface="仿宋" panose="02010609060101010101" pitchFamily="49" charset="-122"/>
                <a:ea typeface="仿宋" panose="02010609060101010101" pitchFamily="49" charset="-122"/>
              </a:rPr>
              <a:t>年</a:t>
            </a:r>
            <a:r>
              <a:rPr lang="en-US" altLang="zh-CN" sz="3200" b="1" dirty="0">
                <a:latin typeface="仿宋" panose="02010609060101010101" pitchFamily="49" charset="-122"/>
                <a:ea typeface="仿宋" panose="02010609060101010101" pitchFamily="49" charset="-122"/>
              </a:rPr>
              <a:t>12</a:t>
            </a:r>
            <a:r>
              <a:rPr lang="zh-CN" altLang="en-US" sz="3200" b="1" dirty="0">
                <a:latin typeface="仿宋" panose="02010609060101010101" pitchFamily="49" charset="-122"/>
                <a:ea typeface="仿宋" panose="02010609060101010101" pitchFamily="49" charset="-122"/>
              </a:rPr>
              <a:t>月</a:t>
            </a:r>
            <a:r>
              <a:rPr lang="en-US" altLang="zh-CN" sz="3200" b="1" dirty="0">
                <a:latin typeface="仿宋" panose="02010609060101010101" pitchFamily="49" charset="-122"/>
                <a:ea typeface="仿宋" panose="02010609060101010101" pitchFamily="49" charset="-122"/>
              </a:rPr>
              <a:t>29</a:t>
            </a:r>
            <a:r>
              <a:rPr lang="zh-CN" altLang="en-US" sz="3200" b="1" dirty="0">
                <a:latin typeface="仿宋" panose="02010609060101010101" pitchFamily="49" charset="-122"/>
                <a:ea typeface="仿宋" panose="02010609060101010101" pitchFamily="49" charset="-122"/>
              </a:rPr>
              <a:t>日，由学委统一交到计算机学院</a:t>
            </a:r>
            <a:r>
              <a:rPr lang="en-US" altLang="zh-CN" sz="3200" b="1" dirty="0">
                <a:latin typeface="仿宋" panose="02010609060101010101" pitchFamily="49" charset="-122"/>
                <a:ea typeface="仿宋" panose="02010609060101010101" pitchFamily="49" charset="-122"/>
              </a:rPr>
              <a:t>645</a:t>
            </a:r>
            <a:r>
              <a:rPr lang="zh-CN" altLang="en-US" sz="3200" b="1" dirty="0">
                <a:latin typeface="仿宋" panose="02010609060101010101" pitchFamily="49" charset="-122"/>
                <a:ea typeface="仿宋" panose="02010609060101010101" pitchFamily="49" charset="-122"/>
              </a:rPr>
              <a:t>，学委做好统计工作</a:t>
            </a:r>
            <a:endParaRPr lang="en-US" altLang="zh-CN" sz="3200" b="1" dirty="0">
              <a:latin typeface="仿宋" panose="02010609060101010101" pitchFamily="49" charset="-122"/>
              <a:ea typeface="仿宋" panose="02010609060101010101" pitchFamily="49" charset="-122"/>
            </a:endParaRPr>
          </a:p>
          <a:p>
            <a:pPr marL="514350" indent="-514350">
              <a:lnSpc>
                <a:spcPct val="110000"/>
              </a:lnSpc>
              <a:buFont typeface="+mj-ea"/>
              <a:buAutoNum type="circleNumDbPlain"/>
            </a:pPr>
            <a:r>
              <a:rPr lang="zh-CN" altLang="en-US" sz="3200" b="1" dirty="0">
                <a:latin typeface="仿宋" panose="02010609060101010101" pitchFamily="49" charset="-122"/>
                <a:ea typeface="仿宋" panose="02010609060101010101" pitchFamily="49" charset="-122"/>
              </a:rPr>
              <a:t>未来技术学院同学，由学生代表与我联系，</a:t>
            </a:r>
            <a:r>
              <a:rPr lang="en-US" altLang="zh-CN" sz="3200" b="1" dirty="0">
                <a:latin typeface="仿宋" panose="02010609060101010101" pitchFamily="49" charset="-122"/>
                <a:ea typeface="仿宋" panose="02010609060101010101" pitchFamily="49" charset="-122"/>
              </a:rPr>
              <a:t> 2023</a:t>
            </a:r>
            <a:r>
              <a:rPr lang="zh-CN" altLang="en-US" sz="3200" b="1" dirty="0">
                <a:latin typeface="仿宋" panose="02010609060101010101" pitchFamily="49" charset="-122"/>
                <a:ea typeface="仿宋" panose="02010609060101010101" pitchFamily="49" charset="-122"/>
              </a:rPr>
              <a:t>年</a:t>
            </a:r>
            <a:r>
              <a:rPr lang="en-US" altLang="zh-CN" sz="3200" b="1" dirty="0">
                <a:latin typeface="仿宋" panose="02010609060101010101" pitchFamily="49" charset="-122"/>
                <a:ea typeface="仿宋" panose="02010609060101010101" pitchFamily="49" charset="-122"/>
              </a:rPr>
              <a:t>12</a:t>
            </a:r>
            <a:r>
              <a:rPr lang="zh-CN" altLang="en-US" sz="3200" b="1" dirty="0">
                <a:latin typeface="仿宋" panose="02010609060101010101" pitchFamily="49" charset="-122"/>
                <a:ea typeface="仿宋" panose="02010609060101010101" pitchFamily="49" charset="-122"/>
              </a:rPr>
              <a:t>月</a:t>
            </a:r>
            <a:r>
              <a:rPr lang="en-US" altLang="zh-CN" sz="3200" b="1" dirty="0">
                <a:latin typeface="仿宋" panose="02010609060101010101" pitchFamily="49" charset="-122"/>
                <a:ea typeface="仿宋" panose="02010609060101010101" pitchFamily="49" charset="-122"/>
              </a:rPr>
              <a:t>29</a:t>
            </a:r>
            <a:r>
              <a:rPr lang="zh-CN" altLang="en-US" sz="3200" b="1" dirty="0">
                <a:latin typeface="仿宋" panose="02010609060101010101" pitchFamily="49" charset="-122"/>
                <a:ea typeface="仿宋" panose="02010609060101010101" pitchFamily="49" charset="-122"/>
              </a:rPr>
              <a:t>日前提交给我</a:t>
            </a:r>
            <a:endParaRPr lang="en-US" altLang="zh-CN" sz="3200" b="1" dirty="0">
              <a:latin typeface="仿宋" panose="02010609060101010101" pitchFamily="49" charset="-122"/>
              <a:ea typeface="仿宋" panose="02010609060101010101" pitchFamily="49" charset="-122"/>
            </a:endParaRPr>
          </a:p>
        </p:txBody>
      </p:sp>
      <p:sp>
        <p:nvSpPr>
          <p:cNvPr id="6" name="标题 1">
            <a:extLst>
              <a:ext uri="{FF2B5EF4-FFF2-40B4-BE49-F238E27FC236}">
                <a16:creationId xmlns:a16="http://schemas.microsoft.com/office/drawing/2014/main" id="{862351CF-4692-E215-CBEE-899FD3994379}"/>
              </a:ext>
            </a:extLst>
          </p:cNvPr>
          <p:cNvSpPr txBox="1">
            <a:spLocks/>
          </p:cNvSpPr>
          <p:nvPr/>
        </p:nvSpPr>
        <p:spPr>
          <a:xfrm>
            <a:off x="4095750" y="303213"/>
            <a:ext cx="4476750" cy="15446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a:t>
            </a:r>
            <a:r>
              <a:rPr lang="zh-CN" altLang="en-US" dirty="0"/>
              <a:t>、考核报告提交</a:t>
            </a:r>
          </a:p>
        </p:txBody>
      </p:sp>
    </p:spTree>
    <p:extLst>
      <p:ext uri="{BB962C8B-B14F-4D97-AF65-F5344CB8AC3E}">
        <p14:creationId xmlns:p14="http://schemas.microsoft.com/office/powerpoint/2010/main" val="23545722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56CD7-9EF4-316B-8623-F214E9C86863}"/>
              </a:ext>
            </a:extLst>
          </p:cNvPr>
          <p:cNvSpPr>
            <a:spLocks noGrp="1"/>
          </p:cNvSpPr>
          <p:nvPr>
            <p:ph type="ctrTitle"/>
          </p:nvPr>
        </p:nvSpPr>
        <p:spPr>
          <a:xfrm>
            <a:off x="666750" y="588963"/>
            <a:ext cx="10858500" cy="2387600"/>
          </a:xfrm>
        </p:spPr>
        <p:txBody>
          <a:bodyPr/>
          <a:lstStyle/>
          <a:p>
            <a:r>
              <a:rPr lang="en-US" altLang="zh-CN" dirty="0"/>
              <a:t>1</a:t>
            </a:r>
            <a:r>
              <a:rPr lang="zh-CN" altLang="en-US" dirty="0"/>
              <a:t>、系统背景介绍</a:t>
            </a:r>
          </a:p>
        </p:txBody>
      </p:sp>
      <p:sp>
        <p:nvSpPr>
          <p:cNvPr id="3" name="副标题 2">
            <a:extLst>
              <a:ext uri="{FF2B5EF4-FFF2-40B4-BE49-F238E27FC236}">
                <a16:creationId xmlns:a16="http://schemas.microsoft.com/office/drawing/2014/main" id="{26472917-9742-3A24-5E80-DE436CE34F93}"/>
              </a:ext>
            </a:extLst>
          </p:cNvPr>
          <p:cNvSpPr>
            <a:spLocks noGrp="1"/>
          </p:cNvSpPr>
          <p:nvPr>
            <p:ph type="subTitle" idx="1"/>
          </p:nvPr>
        </p:nvSpPr>
        <p:spPr/>
        <p:txBody>
          <a:bodyPr/>
          <a:lstStyle/>
          <a:p>
            <a:r>
              <a:rPr lang="en-US" altLang="zh-CN" dirty="0"/>
              <a:t>2023</a:t>
            </a:r>
            <a:r>
              <a:rPr lang="zh-CN" altLang="en-US" dirty="0"/>
              <a:t>年秋</a:t>
            </a:r>
          </a:p>
        </p:txBody>
      </p:sp>
    </p:spTree>
    <p:extLst>
      <p:ext uri="{BB962C8B-B14F-4D97-AF65-F5344CB8AC3E}">
        <p14:creationId xmlns:p14="http://schemas.microsoft.com/office/powerpoint/2010/main" val="142576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9B18671F-38BB-5117-8A24-3B3D02ABA659}"/>
              </a:ext>
            </a:extLst>
          </p:cNvPr>
          <p:cNvSpPr>
            <a:spLocks noGrp="1"/>
          </p:cNvSpPr>
          <p:nvPr>
            <p:ph type="title"/>
          </p:nvPr>
        </p:nvSpPr>
        <p:spPr/>
        <p:txBody>
          <a:bodyPr/>
          <a:lstStyle/>
          <a:p>
            <a:r>
              <a:rPr lang="zh-CN" altLang="en-US" dirty="0">
                <a:latin typeface="仿宋" panose="02010609060101010101" pitchFamily="49" charset="-122"/>
                <a:ea typeface="仿宋" panose="02010609060101010101" pitchFamily="49" charset="-122"/>
              </a:rPr>
              <a:t>被检测设备：互感器二次压降检测仪</a:t>
            </a:r>
          </a:p>
        </p:txBody>
      </p:sp>
      <p:sp>
        <p:nvSpPr>
          <p:cNvPr id="65539" name="灯片编号占位符 3">
            <a:extLst>
              <a:ext uri="{FF2B5EF4-FFF2-40B4-BE49-F238E27FC236}">
                <a16:creationId xmlns:a16="http://schemas.microsoft.com/office/drawing/2014/main" id="{0EE98A7D-75CD-D0B8-384C-E9C47FB52F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4267">
                <a:solidFill>
                  <a:schemeClr val="tx1"/>
                </a:solidFill>
                <a:latin typeface="Calibri" panose="020F0502020204030204" pitchFamily="34" charset="0"/>
                <a:ea typeface="宋体" panose="02010600030101010101" pitchFamily="2" charset="-122"/>
              </a:defRPr>
            </a:lvl1pPr>
            <a:lvl2pPr marL="990575" indent="-380990">
              <a:spcBef>
                <a:spcPct val="20000"/>
              </a:spcBef>
              <a:buFont typeface="Arial" panose="020B0604020202020204" pitchFamily="34" charset="0"/>
              <a:buChar char="–"/>
              <a:defRPr sz="3733">
                <a:solidFill>
                  <a:schemeClr val="tx1"/>
                </a:solidFill>
                <a:latin typeface="Calibri" panose="020F0502020204030204" pitchFamily="34" charset="0"/>
                <a:ea typeface="宋体" panose="02010600030101010101" pitchFamily="2" charset="-122"/>
              </a:defRPr>
            </a:lvl2pPr>
            <a:lvl3pPr marL="1523962" indent="-304792">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3547"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4pPr>
            <a:lvl5pPr marL="2743131"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5pPr>
            <a:lvl6pPr marL="335271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6pPr>
            <a:lvl7pPr marL="3962301"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7pPr>
            <a:lvl8pPr marL="457188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8pPr>
            <a:lvl9pPr marL="5181470"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162AD4E0-ED5E-4C05-B7C8-1163EEF1EF6B}" type="slidenum">
              <a:rPr lang="en-US" altLang="zh-CN" sz="1600">
                <a:solidFill>
                  <a:srgbClr val="898989"/>
                </a:solidFill>
                <a:latin typeface="Tahoma" panose="020B0604030504040204" pitchFamily="34" charset="0"/>
              </a:rPr>
              <a:pPr>
                <a:spcBef>
                  <a:spcPct val="0"/>
                </a:spcBef>
                <a:buFontTx/>
                <a:buNone/>
              </a:pPr>
              <a:t>3</a:t>
            </a:fld>
            <a:endParaRPr lang="en-US" altLang="zh-CN" sz="1600">
              <a:solidFill>
                <a:srgbClr val="898989"/>
              </a:solidFill>
              <a:latin typeface="Tahoma" panose="020B0604030504040204" pitchFamily="34" charset="0"/>
            </a:endParaRPr>
          </a:p>
        </p:txBody>
      </p:sp>
      <p:pic>
        <p:nvPicPr>
          <p:cNvPr id="65540" name="图片 5">
            <a:extLst>
              <a:ext uri="{FF2B5EF4-FFF2-40B4-BE49-F238E27FC236}">
                <a16:creationId xmlns:a16="http://schemas.microsoft.com/office/drawing/2014/main" id="{85B44AA8-3CC0-7C70-4D1E-C7B8A7F3F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85951"/>
            <a:ext cx="4032251"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图片 7">
            <a:extLst>
              <a:ext uri="{FF2B5EF4-FFF2-40B4-BE49-F238E27FC236}">
                <a16:creationId xmlns:a16="http://schemas.microsoft.com/office/drawing/2014/main" id="{B76A578F-4B63-EBDC-0FE5-54EE7214B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101" y="2067985"/>
            <a:ext cx="2705100" cy="272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1B394D2C-13A8-369A-81E2-718BDBB0B0F7}"/>
              </a:ext>
            </a:extLst>
          </p:cNvPr>
          <p:cNvSpPr>
            <a:spLocks noGrp="1"/>
          </p:cNvSpPr>
          <p:nvPr>
            <p:ph type="title"/>
          </p:nvPr>
        </p:nvSpPr>
        <p:spPr>
          <a:xfrm>
            <a:off x="609599" y="406399"/>
            <a:ext cx="10972801" cy="1143000"/>
          </a:xfrm>
        </p:spPr>
        <p:txBody>
          <a:bodyPr>
            <a:normAutofit fontScale="90000"/>
          </a:bodyPr>
          <a:lstStyle/>
          <a:p>
            <a:r>
              <a:rPr lang="zh-CN" altLang="en-US" dirty="0"/>
              <a:t>检测设备：互感器二次压降检测仪的检定设备</a:t>
            </a:r>
          </a:p>
        </p:txBody>
      </p:sp>
      <p:sp>
        <p:nvSpPr>
          <p:cNvPr id="66563" name="灯片编号占位符 3">
            <a:extLst>
              <a:ext uri="{FF2B5EF4-FFF2-40B4-BE49-F238E27FC236}">
                <a16:creationId xmlns:a16="http://schemas.microsoft.com/office/drawing/2014/main" id="{B1FAD105-B237-25F5-A63B-07CD3465E1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4267">
                <a:solidFill>
                  <a:schemeClr val="tx1"/>
                </a:solidFill>
                <a:latin typeface="Calibri" panose="020F0502020204030204" pitchFamily="34" charset="0"/>
                <a:ea typeface="宋体" panose="02010600030101010101" pitchFamily="2" charset="-122"/>
              </a:defRPr>
            </a:lvl1pPr>
            <a:lvl2pPr marL="990575" indent="-380990">
              <a:spcBef>
                <a:spcPct val="20000"/>
              </a:spcBef>
              <a:buFont typeface="Arial" panose="020B0604020202020204" pitchFamily="34" charset="0"/>
              <a:buChar char="–"/>
              <a:defRPr sz="3733">
                <a:solidFill>
                  <a:schemeClr val="tx1"/>
                </a:solidFill>
                <a:latin typeface="Calibri" panose="020F0502020204030204" pitchFamily="34" charset="0"/>
                <a:ea typeface="宋体" panose="02010600030101010101" pitchFamily="2" charset="-122"/>
              </a:defRPr>
            </a:lvl2pPr>
            <a:lvl3pPr marL="1523962" indent="-304792">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3547"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4pPr>
            <a:lvl5pPr marL="2743131"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5pPr>
            <a:lvl6pPr marL="335271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6pPr>
            <a:lvl7pPr marL="3962301"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7pPr>
            <a:lvl8pPr marL="457188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8pPr>
            <a:lvl9pPr marL="5181470"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F4EBBBAC-C1C5-4FC4-8EE0-B9BFDFFD6B37}" type="slidenum">
              <a:rPr lang="en-US" altLang="zh-CN" sz="1600">
                <a:solidFill>
                  <a:srgbClr val="898989"/>
                </a:solidFill>
                <a:latin typeface="Tahoma" panose="020B0604030504040204" pitchFamily="34" charset="0"/>
              </a:rPr>
              <a:pPr>
                <a:spcBef>
                  <a:spcPct val="0"/>
                </a:spcBef>
                <a:buFontTx/>
                <a:buNone/>
              </a:pPr>
              <a:t>4</a:t>
            </a:fld>
            <a:endParaRPr lang="en-US" altLang="zh-CN" sz="1600">
              <a:solidFill>
                <a:srgbClr val="898989"/>
              </a:solidFill>
              <a:latin typeface="Tahoma" panose="020B0604030504040204" pitchFamily="34" charset="0"/>
            </a:endParaRPr>
          </a:p>
        </p:txBody>
      </p:sp>
      <p:pic>
        <p:nvPicPr>
          <p:cNvPr id="66564" name="图片 4">
            <a:extLst>
              <a:ext uri="{FF2B5EF4-FFF2-40B4-BE49-F238E27FC236}">
                <a16:creationId xmlns:a16="http://schemas.microsoft.com/office/drawing/2014/main" id="{A65DABE7-DFF6-1FDD-867E-3C26F3620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985" y="1797052"/>
            <a:ext cx="5928783" cy="408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52F90DBC-EC57-8EA4-D2FD-F7A886D7F469}"/>
              </a:ext>
            </a:extLst>
          </p:cNvPr>
          <p:cNvSpPr>
            <a:spLocks noGrp="1"/>
          </p:cNvSpPr>
          <p:nvPr>
            <p:ph type="title"/>
          </p:nvPr>
        </p:nvSpPr>
        <p:spPr>
          <a:xfrm>
            <a:off x="609599" y="170995"/>
            <a:ext cx="10972801" cy="1143000"/>
          </a:xfrm>
        </p:spPr>
        <p:txBody>
          <a:bodyPr/>
          <a:lstStyle/>
          <a:p>
            <a:r>
              <a:rPr lang="zh-CN" altLang="en-US" dirty="0">
                <a:latin typeface="仿宋" panose="02010609060101010101" pitchFamily="49" charset="-122"/>
                <a:ea typeface="仿宋" panose="02010609060101010101" pitchFamily="49" charset="-122"/>
              </a:rPr>
              <a:t>目前二次压降检测仪的检定系统问题</a:t>
            </a:r>
          </a:p>
        </p:txBody>
      </p:sp>
      <p:sp>
        <p:nvSpPr>
          <p:cNvPr id="67587" name="灯片编号占位符 3">
            <a:extLst>
              <a:ext uri="{FF2B5EF4-FFF2-40B4-BE49-F238E27FC236}">
                <a16:creationId xmlns:a16="http://schemas.microsoft.com/office/drawing/2014/main" id="{199B0E45-5A1A-486C-72E2-3AEB645AA2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4267">
                <a:solidFill>
                  <a:schemeClr val="tx1"/>
                </a:solidFill>
                <a:latin typeface="Calibri" panose="020F0502020204030204" pitchFamily="34" charset="0"/>
                <a:ea typeface="宋体" panose="02010600030101010101" pitchFamily="2" charset="-122"/>
              </a:defRPr>
            </a:lvl1pPr>
            <a:lvl2pPr marL="990575" indent="-380990">
              <a:spcBef>
                <a:spcPct val="20000"/>
              </a:spcBef>
              <a:buFont typeface="Arial" panose="020B0604020202020204" pitchFamily="34" charset="0"/>
              <a:buChar char="–"/>
              <a:defRPr sz="3733">
                <a:solidFill>
                  <a:schemeClr val="tx1"/>
                </a:solidFill>
                <a:latin typeface="Calibri" panose="020F0502020204030204" pitchFamily="34" charset="0"/>
                <a:ea typeface="宋体" panose="02010600030101010101" pitchFamily="2" charset="-122"/>
              </a:defRPr>
            </a:lvl2pPr>
            <a:lvl3pPr marL="1523962" indent="-304792">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3547"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4pPr>
            <a:lvl5pPr marL="2743131"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5pPr>
            <a:lvl6pPr marL="335271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6pPr>
            <a:lvl7pPr marL="3962301"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7pPr>
            <a:lvl8pPr marL="457188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8pPr>
            <a:lvl9pPr marL="5181470"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76D3ED4A-E73C-4382-956C-B5C60AE40315}" type="slidenum">
              <a:rPr lang="en-US" altLang="zh-CN" sz="1600">
                <a:solidFill>
                  <a:srgbClr val="898989"/>
                </a:solidFill>
                <a:latin typeface="Tahoma" panose="020B0604030504040204" pitchFamily="34" charset="0"/>
              </a:rPr>
              <a:pPr>
                <a:spcBef>
                  <a:spcPct val="0"/>
                </a:spcBef>
                <a:buFontTx/>
                <a:buNone/>
              </a:pPr>
              <a:t>5</a:t>
            </a:fld>
            <a:endParaRPr lang="en-US" altLang="zh-CN" sz="1600">
              <a:solidFill>
                <a:srgbClr val="898989"/>
              </a:solidFill>
              <a:latin typeface="Tahoma" panose="020B0604030504040204" pitchFamily="34" charset="0"/>
            </a:endParaRPr>
          </a:p>
        </p:txBody>
      </p:sp>
      <p:sp>
        <p:nvSpPr>
          <p:cNvPr id="3" name="矩形 2">
            <a:extLst>
              <a:ext uri="{FF2B5EF4-FFF2-40B4-BE49-F238E27FC236}">
                <a16:creationId xmlns:a16="http://schemas.microsoft.com/office/drawing/2014/main" id="{148DA2E8-1652-DF70-FCAC-B8E9E5F89DFC}"/>
              </a:ext>
            </a:extLst>
          </p:cNvPr>
          <p:cNvSpPr/>
          <p:nvPr/>
        </p:nvSpPr>
        <p:spPr>
          <a:xfrm>
            <a:off x="846667" y="2037292"/>
            <a:ext cx="1439333" cy="16340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400" dirty="0"/>
              <a:t>检定系统</a:t>
            </a:r>
          </a:p>
        </p:txBody>
      </p:sp>
      <p:sp>
        <p:nvSpPr>
          <p:cNvPr id="7" name="矩形 6">
            <a:extLst>
              <a:ext uri="{FF2B5EF4-FFF2-40B4-BE49-F238E27FC236}">
                <a16:creationId xmlns:a16="http://schemas.microsoft.com/office/drawing/2014/main" id="{40F5E6F2-A226-EC2D-7B96-15C5A985A7A8}"/>
              </a:ext>
            </a:extLst>
          </p:cNvPr>
          <p:cNvSpPr/>
          <p:nvPr/>
        </p:nvSpPr>
        <p:spPr>
          <a:xfrm>
            <a:off x="4061885" y="2037292"/>
            <a:ext cx="2152649" cy="16340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2400" dirty="0"/>
              <a:t>二次压降检测仪</a:t>
            </a:r>
          </a:p>
        </p:txBody>
      </p:sp>
      <p:pic>
        <p:nvPicPr>
          <p:cNvPr id="67590" name="图片 9">
            <a:extLst>
              <a:ext uri="{FF2B5EF4-FFF2-40B4-BE49-F238E27FC236}">
                <a16:creationId xmlns:a16="http://schemas.microsoft.com/office/drawing/2014/main" id="{854109F9-39CC-88B9-1A80-D12F8E19F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7" y="4177243"/>
            <a:ext cx="1174751" cy="117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图片 11">
            <a:extLst>
              <a:ext uri="{FF2B5EF4-FFF2-40B4-BE49-F238E27FC236}">
                <a16:creationId xmlns:a16="http://schemas.microsoft.com/office/drawing/2014/main" id="{566E813D-7617-D274-85B8-5E6B939C9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885" y="3770842"/>
            <a:ext cx="2152649" cy="172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文本框 13">
            <a:extLst>
              <a:ext uri="{FF2B5EF4-FFF2-40B4-BE49-F238E27FC236}">
                <a16:creationId xmlns:a16="http://schemas.microsoft.com/office/drawing/2014/main" id="{E223A077-3021-931E-AACB-C5A8BBC2A8DD}"/>
              </a:ext>
            </a:extLst>
          </p:cNvPr>
          <p:cNvSpPr txBox="1">
            <a:spLocks noChangeArrowheads="1"/>
          </p:cNvSpPr>
          <p:nvPr/>
        </p:nvSpPr>
        <p:spPr bwMode="auto">
          <a:xfrm>
            <a:off x="2759076" y="5593293"/>
            <a:ext cx="55689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dirty="0">
                <a:latin typeface="Tahoma" panose="020B0604030504040204" pitchFamily="34" charset="0"/>
              </a:rPr>
              <a:t>二次压降检测仪屏幕输出数据</a:t>
            </a:r>
          </a:p>
        </p:txBody>
      </p:sp>
      <p:cxnSp>
        <p:nvCxnSpPr>
          <p:cNvPr id="8" name="连接符: 曲线 7">
            <a:extLst>
              <a:ext uri="{FF2B5EF4-FFF2-40B4-BE49-F238E27FC236}">
                <a16:creationId xmlns:a16="http://schemas.microsoft.com/office/drawing/2014/main" id="{5FFCFAFB-3790-7471-F002-71FFC8E26696}"/>
              </a:ext>
            </a:extLst>
          </p:cNvPr>
          <p:cNvCxnSpPr>
            <a:cxnSpLocks/>
          </p:cNvCxnSpPr>
          <p:nvPr/>
        </p:nvCxnSpPr>
        <p:spPr>
          <a:xfrm flipV="1">
            <a:off x="6218767" y="4422776"/>
            <a:ext cx="1054100" cy="419100"/>
          </a:xfrm>
          <a:prstGeom prst="curved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5EF5B2DE-3E4E-359D-935E-5CBBA12C99B0}"/>
              </a:ext>
            </a:extLst>
          </p:cNvPr>
          <p:cNvCxnSpPr/>
          <p:nvPr/>
        </p:nvCxnSpPr>
        <p:spPr>
          <a:xfrm flipV="1">
            <a:off x="2470151" y="2229910"/>
            <a:ext cx="1447800" cy="383116"/>
          </a:xfrm>
          <a:prstGeom prst="curved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67596" name="Picture 12">
            <a:extLst>
              <a:ext uri="{FF2B5EF4-FFF2-40B4-BE49-F238E27FC236}">
                <a16:creationId xmlns:a16="http://schemas.microsoft.com/office/drawing/2014/main" id="{8C85610C-B56D-8C5C-856D-04C11B29A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051" y="4424892"/>
            <a:ext cx="11662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连接符: 曲线 17">
            <a:extLst>
              <a:ext uri="{FF2B5EF4-FFF2-40B4-BE49-F238E27FC236}">
                <a16:creationId xmlns:a16="http://schemas.microsoft.com/office/drawing/2014/main" id="{9EBF6847-1A50-0C9D-C4F0-4942CE002C8A}"/>
              </a:ext>
            </a:extLst>
          </p:cNvPr>
          <p:cNvCxnSpPr>
            <a:stCxn id="67596" idx="0"/>
            <a:endCxn id="3" idx="2"/>
          </p:cNvCxnSpPr>
          <p:nvPr/>
        </p:nvCxnSpPr>
        <p:spPr>
          <a:xfrm rot="16200000" flipV="1">
            <a:off x="1341967" y="3895725"/>
            <a:ext cx="753533" cy="304800"/>
          </a:xfrm>
          <a:prstGeom prst="curved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7598" name="文本框 10">
            <a:extLst>
              <a:ext uri="{FF2B5EF4-FFF2-40B4-BE49-F238E27FC236}">
                <a16:creationId xmlns:a16="http://schemas.microsoft.com/office/drawing/2014/main" id="{6FEB952D-6149-58A0-BA92-A5143FFA1135}"/>
              </a:ext>
            </a:extLst>
          </p:cNvPr>
          <p:cNvSpPr txBox="1">
            <a:spLocks noChangeArrowheads="1"/>
          </p:cNvSpPr>
          <p:nvPr/>
        </p:nvSpPr>
        <p:spPr bwMode="auto">
          <a:xfrm>
            <a:off x="256117" y="5599641"/>
            <a:ext cx="20658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dirty="0">
                <a:latin typeface="Tahoma" panose="020B0604030504040204" pitchFamily="34" charset="0"/>
              </a:rPr>
              <a:t>输入数据</a:t>
            </a:r>
          </a:p>
        </p:txBody>
      </p:sp>
      <p:sp>
        <p:nvSpPr>
          <p:cNvPr id="2" name="文本框 1">
            <a:extLst>
              <a:ext uri="{FF2B5EF4-FFF2-40B4-BE49-F238E27FC236}">
                <a16:creationId xmlns:a16="http://schemas.microsoft.com/office/drawing/2014/main" id="{FDA71A6B-272C-DCA0-B368-A859986D6FE5}"/>
              </a:ext>
            </a:extLst>
          </p:cNvPr>
          <p:cNvSpPr txBox="1"/>
          <p:nvPr/>
        </p:nvSpPr>
        <p:spPr>
          <a:xfrm>
            <a:off x="6745817" y="1396544"/>
            <a:ext cx="4849284" cy="1485278"/>
          </a:xfrm>
          <a:prstGeom prst="rect">
            <a:avLst/>
          </a:prstGeom>
          <a:noFill/>
        </p:spPr>
        <p:txBody>
          <a:bodyPr wrap="square" rtlCol="0">
            <a:spAutoFit/>
          </a:bodyPr>
          <a:lstStyle/>
          <a:p>
            <a:pPr marL="285750" indent="-285750">
              <a:lnSpc>
                <a:spcPct val="130000"/>
              </a:lnSpc>
              <a:buFont typeface="Wingdings" panose="05000000000000000000" pitchFamily="2" charset="2"/>
              <a:buChar char="u"/>
            </a:pPr>
            <a:r>
              <a:rPr lang="zh-CN" altLang="en-US" sz="2400" dirty="0">
                <a:latin typeface="Arial" panose="020B0604020202020204" pitchFamily="34" charset="0"/>
                <a:ea typeface="微软雅黑" panose="020B0503020204020204" pitchFamily="34" charset="-122"/>
              </a:rPr>
              <a:t>现有的检定系统仅是一台检定仪器，在数据输入、结果数据采集过程中十分不方便。</a:t>
            </a:r>
            <a:endParaRPr lang="en-US" altLang="zh-CN" sz="2400" dirty="0">
              <a:latin typeface="Arial" panose="020B0604020202020204" pitchFamily="34" charset="0"/>
              <a:ea typeface="微软雅黑" panose="020B0503020204020204" pitchFamily="34" charset="-122"/>
            </a:endParaRPr>
          </a:p>
        </p:txBody>
      </p:sp>
      <p:sp>
        <p:nvSpPr>
          <p:cNvPr id="4" name="任意多边形: 形状 3">
            <a:extLst>
              <a:ext uri="{FF2B5EF4-FFF2-40B4-BE49-F238E27FC236}">
                <a16:creationId xmlns:a16="http://schemas.microsoft.com/office/drawing/2014/main" id="{79988F95-99D4-62C4-6929-36BD7D671EFB}"/>
              </a:ext>
            </a:extLst>
          </p:cNvPr>
          <p:cNvSpPr/>
          <p:nvPr/>
        </p:nvSpPr>
        <p:spPr>
          <a:xfrm>
            <a:off x="7419975" y="3866714"/>
            <a:ext cx="1314449" cy="1303867"/>
          </a:xfrm>
          <a:custGeom>
            <a:avLst/>
            <a:gdLst>
              <a:gd name="connsiteX0" fmla="*/ 121916 w 582557"/>
              <a:gd name="connsiteY0" fmla="*/ 216749 h 609590"/>
              <a:gd name="connsiteX1" fmla="*/ 279845 w 582557"/>
              <a:gd name="connsiteY1" fmla="*/ 216749 h 609590"/>
              <a:gd name="connsiteX2" fmla="*/ 294228 w 582557"/>
              <a:gd name="connsiteY2" fmla="*/ 231137 h 609590"/>
              <a:gd name="connsiteX3" fmla="*/ 279845 w 582557"/>
              <a:gd name="connsiteY3" fmla="*/ 245525 h 609590"/>
              <a:gd name="connsiteX4" fmla="*/ 121916 w 582557"/>
              <a:gd name="connsiteY4" fmla="*/ 245525 h 609590"/>
              <a:gd name="connsiteX5" fmla="*/ 107533 w 582557"/>
              <a:gd name="connsiteY5" fmla="*/ 231137 h 609590"/>
              <a:gd name="connsiteX6" fmla="*/ 121916 w 582557"/>
              <a:gd name="connsiteY6" fmla="*/ 216749 h 609590"/>
              <a:gd name="connsiteX7" fmla="*/ 501881 w 582557"/>
              <a:gd name="connsiteY7" fmla="*/ 169893 h 609590"/>
              <a:gd name="connsiteX8" fmla="*/ 239381 w 582557"/>
              <a:gd name="connsiteY8" fmla="*/ 432484 h 609590"/>
              <a:gd name="connsiteX9" fmla="*/ 229620 w 582557"/>
              <a:gd name="connsiteY9" fmla="*/ 487165 h 609590"/>
              <a:gd name="connsiteX10" fmla="*/ 237857 w 582557"/>
              <a:gd name="connsiteY10" fmla="*/ 495167 h 609590"/>
              <a:gd name="connsiteX11" fmla="*/ 290948 w 582557"/>
              <a:gd name="connsiteY11" fmla="*/ 484355 h 609590"/>
              <a:gd name="connsiteX12" fmla="*/ 553638 w 582557"/>
              <a:gd name="connsiteY12" fmla="*/ 221621 h 609590"/>
              <a:gd name="connsiteX13" fmla="*/ 552829 w 582557"/>
              <a:gd name="connsiteY13" fmla="*/ 220573 h 609590"/>
              <a:gd name="connsiteX14" fmla="*/ 502928 w 582557"/>
              <a:gd name="connsiteY14" fmla="*/ 170703 h 609590"/>
              <a:gd name="connsiteX15" fmla="*/ 501881 w 582557"/>
              <a:gd name="connsiteY15" fmla="*/ 169893 h 609590"/>
              <a:gd name="connsiteX16" fmla="*/ 121916 w 582557"/>
              <a:gd name="connsiteY16" fmla="*/ 144142 h 609590"/>
              <a:gd name="connsiteX17" fmla="*/ 279845 w 582557"/>
              <a:gd name="connsiteY17" fmla="*/ 144142 h 609590"/>
              <a:gd name="connsiteX18" fmla="*/ 294228 w 582557"/>
              <a:gd name="connsiteY18" fmla="*/ 158530 h 609590"/>
              <a:gd name="connsiteX19" fmla="*/ 279845 w 582557"/>
              <a:gd name="connsiteY19" fmla="*/ 172918 h 609590"/>
              <a:gd name="connsiteX20" fmla="*/ 121916 w 582557"/>
              <a:gd name="connsiteY20" fmla="*/ 172918 h 609590"/>
              <a:gd name="connsiteX21" fmla="*/ 107533 w 582557"/>
              <a:gd name="connsiteY21" fmla="*/ 158530 h 609590"/>
              <a:gd name="connsiteX22" fmla="*/ 121916 w 582557"/>
              <a:gd name="connsiteY22" fmla="*/ 144142 h 609590"/>
              <a:gd name="connsiteX23" fmla="*/ 502565 w 582557"/>
              <a:gd name="connsiteY23" fmla="*/ 140939 h 609590"/>
              <a:gd name="connsiteX24" fmla="*/ 523260 w 582557"/>
              <a:gd name="connsiteY24" fmla="*/ 150317 h 609590"/>
              <a:gd name="connsiteX25" fmla="*/ 573112 w 582557"/>
              <a:gd name="connsiteY25" fmla="*/ 200234 h 609590"/>
              <a:gd name="connsiteX26" fmla="*/ 575112 w 582557"/>
              <a:gd name="connsiteY26" fmla="*/ 240816 h 609590"/>
              <a:gd name="connsiteX27" fmla="*/ 309660 w 582557"/>
              <a:gd name="connsiteY27" fmla="*/ 506360 h 609590"/>
              <a:gd name="connsiteX28" fmla="*/ 242714 w 582557"/>
              <a:gd name="connsiteY28" fmla="*/ 523555 h 609590"/>
              <a:gd name="connsiteX29" fmla="*/ 236477 w 582557"/>
              <a:gd name="connsiteY29" fmla="*/ 524079 h 609590"/>
              <a:gd name="connsiteX30" fmla="*/ 201147 w 582557"/>
              <a:gd name="connsiteY30" fmla="*/ 483021 h 609590"/>
              <a:gd name="connsiteX31" fmla="*/ 217288 w 582557"/>
              <a:gd name="connsiteY31" fmla="*/ 413908 h 609590"/>
              <a:gd name="connsiteX32" fmla="*/ 482692 w 582557"/>
              <a:gd name="connsiteY32" fmla="*/ 148316 h 609590"/>
              <a:gd name="connsiteX33" fmla="*/ 502565 w 582557"/>
              <a:gd name="connsiteY33" fmla="*/ 140939 h 609590"/>
              <a:gd name="connsiteX34" fmla="*/ 112674 w 582557"/>
              <a:gd name="connsiteY34" fmla="*/ 0 h 609590"/>
              <a:gd name="connsiteX35" fmla="*/ 394216 w 582557"/>
              <a:gd name="connsiteY35" fmla="*/ 0 h 609590"/>
              <a:gd name="connsiteX36" fmla="*/ 467697 w 582557"/>
              <a:gd name="connsiteY36" fmla="*/ 25574 h 609590"/>
              <a:gd name="connsiteX37" fmla="*/ 505747 w 582557"/>
              <a:gd name="connsiteY37" fmla="*/ 90010 h 609590"/>
              <a:gd name="connsiteX38" fmla="*/ 489794 w 582557"/>
              <a:gd name="connsiteY38" fmla="*/ 112060 h 609590"/>
              <a:gd name="connsiteX39" fmla="*/ 467840 w 582557"/>
              <a:gd name="connsiteY39" fmla="*/ 95915 h 609590"/>
              <a:gd name="connsiteX40" fmla="*/ 394216 w 582557"/>
              <a:gd name="connsiteY40" fmla="*/ 38385 h 609590"/>
              <a:gd name="connsiteX41" fmla="*/ 112674 w 582557"/>
              <a:gd name="connsiteY41" fmla="*/ 38385 h 609590"/>
              <a:gd name="connsiteX42" fmla="*/ 38336 w 582557"/>
              <a:gd name="connsiteY42" fmla="*/ 105154 h 609590"/>
              <a:gd name="connsiteX43" fmla="*/ 38336 w 582557"/>
              <a:gd name="connsiteY43" fmla="*/ 504484 h 609590"/>
              <a:gd name="connsiteX44" fmla="*/ 112674 w 582557"/>
              <a:gd name="connsiteY44" fmla="*/ 571205 h 609590"/>
              <a:gd name="connsiteX45" fmla="*/ 394216 w 582557"/>
              <a:gd name="connsiteY45" fmla="*/ 571205 h 609590"/>
              <a:gd name="connsiteX46" fmla="*/ 468554 w 582557"/>
              <a:gd name="connsiteY46" fmla="*/ 504484 h 609590"/>
              <a:gd name="connsiteX47" fmla="*/ 468554 w 582557"/>
              <a:gd name="connsiteY47" fmla="*/ 388995 h 609590"/>
              <a:gd name="connsiteX48" fmla="*/ 487746 w 582557"/>
              <a:gd name="connsiteY48" fmla="*/ 369802 h 609590"/>
              <a:gd name="connsiteX49" fmla="*/ 506938 w 582557"/>
              <a:gd name="connsiteY49" fmla="*/ 388995 h 609590"/>
              <a:gd name="connsiteX50" fmla="*/ 506938 w 582557"/>
              <a:gd name="connsiteY50" fmla="*/ 504484 h 609590"/>
              <a:gd name="connsiteX51" fmla="*/ 394216 w 582557"/>
              <a:gd name="connsiteY51" fmla="*/ 609590 h 609590"/>
              <a:gd name="connsiteX52" fmla="*/ 112674 w 582557"/>
              <a:gd name="connsiteY52" fmla="*/ 609590 h 609590"/>
              <a:gd name="connsiteX53" fmla="*/ 0 w 582557"/>
              <a:gd name="connsiteY53" fmla="*/ 504484 h 609590"/>
              <a:gd name="connsiteX54" fmla="*/ 0 w 582557"/>
              <a:gd name="connsiteY54" fmla="*/ 105154 h 609590"/>
              <a:gd name="connsiteX55" fmla="*/ 112674 w 582557"/>
              <a:gd name="connsiteY55" fmla="*/ 0 h 60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2557" h="609590">
                <a:moveTo>
                  <a:pt x="121916" y="216749"/>
                </a:moveTo>
                <a:lnTo>
                  <a:pt x="279845" y="216749"/>
                </a:lnTo>
                <a:cubicBezTo>
                  <a:pt x="287798" y="216749"/>
                  <a:pt x="294228" y="223181"/>
                  <a:pt x="294228" y="231137"/>
                </a:cubicBezTo>
                <a:cubicBezTo>
                  <a:pt x="294228" y="239094"/>
                  <a:pt x="287798" y="245525"/>
                  <a:pt x="279845" y="245525"/>
                </a:cubicBezTo>
                <a:lnTo>
                  <a:pt x="121916" y="245525"/>
                </a:lnTo>
                <a:cubicBezTo>
                  <a:pt x="113963" y="245525"/>
                  <a:pt x="107533" y="239094"/>
                  <a:pt x="107533" y="231137"/>
                </a:cubicBezTo>
                <a:cubicBezTo>
                  <a:pt x="107533" y="223181"/>
                  <a:pt x="113963" y="216749"/>
                  <a:pt x="121916" y="216749"/>
                </a:cubicBezTo>
                <a:close/>
                <a:moveTo>
                  <a:pt x="501881" y="169893"/>
                </a:moveTo>
                <a:lnTo>
                  <a:pt x="239381" y="432484"/>
                </a:lnTo>
                <a:cubicBezTo>
                  <a:pt x="238286" y="436057"/>
                  <a:pt x="235286" y="448393"/>
                  <a:pt x="229620" y="487165"/>
                </a:cubicBezTo>
                <a:cubicBezTo>
                  <a:pt x="228954" y="491928"/>
                  <a:pt x="233096" y="495977"/>
                  <a:pt x="237857" y="495167"/>
                </a:cubicBezTo>
                <a:cubicBezTo>
                  <a:pt x="275711" y="488689"/>
                  <a:pt x="287520" y="485498"/>
                  <a:pt x="290948" y="484355"/>
                </a:cubicBezTo>
                <a:lnTo>
                  <a:pt x="553638" y="221621"/>
                </a:lnTo>
                <a:cubicBezTo>
                  <a:pt x="553400" y="221240"/>
                  <a:pt x="553162" y="220906"/>
                  <a:pt x="552829" y="220573"/>
                </a:cubicBezTo>
                <a:lnTo>
                  <a:pt x="502928" y="170703"/>
                </a:lnTo>
                <a:cubicBezTo>
                  <a:pt x="502643" y="170369"/>
                  <a:pt x="502262" y="170084"/>
                  <a:pt x="501881" y="169893"/>
                </a:cubicBezTo>
                <a:close/>
                <a:moveTo>
                  <a:pt x="121916" y="144142"/>
                </a:moveTo>
                <a:lnTo>
                  <a:pt x="279845" y="144142"/>
                </a:lnTo>
                <a:cubicBezTo>
                  <a:pt x="287798" y="144142"/>
                  <a:pt x="294228" y="150574"/>
                  <a:pt x="294228" y="158530"/>
                </a:cubicBezTo>
                <a:cubicBezTo>
                  <a:pt x="294228" y="166487"/>
                  <a:pt x="287798" y="172918"/>
                  <a:pt x="279845" y="172918"/>
                </a:cubicBezTo>
                <a:lnTo>
                  <a:pt x="121916" y="172918"/>
                </a:lnTo>
                <a:cubicBezTo>
                  <a:pt x="113963" y="172918"/>
                  <a:pt x="107533" y="166487"/>
                  <a:pt x="107533" y="158530"/>
                </a:cubicBezTo>
                <a:cubicBezTo>
                  <a:pt x="107533" y="150574"/>
                  <a:pt x="113963" y="144142"/>
                  <a:pt x="121916" y="144142"/>
                </a:cubicBezTo>
                <a:close/>
                <a:moveTo>
                  <a:pt x="502565" y="140939"/>
                </a:moveTo>
                <a:cubicBezTo>
                  <a:pt x="509916" y="141302"/>
                  <a:pt x="517404" y="144458"/>
                  <a:pt x="523260" y="150317"/>
                </a:cubicBezTo>
                <a:lnTo>
                  <a:pt x="573112" y="200234"/>
                </a:lnTo>
                <a:cubicBezTo>
                  <a:pt x="584873" y="211951"/>
                  <a:pt x="585778" y="230194"/>
                  <a:pt x="575112" y="240816"/>
                </a:cubicBezTo>
                <a:lnTo>
                  <a:pt x="309660" y="506360"/>
                </a:lnTo>
                <a:cubicBezTo>
                  <a:pt x="305994" y="510028"/>
                  <a:pt x="302804" y="513219"/>
                  <a:pt x="242714" y="523555"/>
                </a:cubicBezTo>
                <a:cubicBezTo>
                  <a:pt x="240667" y="523889"/>
                  <a:pt x="238572" y="524079"/>
                  <a:pt x="236477" y="524079"/>
                </a:cubicBezTo>
                <a:cubicBezTo>
                  <a:pt x="214669" y="523984"/>
                  <a:pt x="198004" y="504598"/>
                  <a:pt x="201147" y="483021"/>
                </a:cubicBezTo>
                <a:cubicBezTo>
                  <a:pt x="210241" y="420957"/>
                  <a:pt x="213336" y="417861"/>
                  <a:pt x="217288" y="413908"/>
                </a:cubicBezTo>
                <a:lnTo>
                  <a:pt x="482692" y="148316"/>
                </a:lnTo>
                <a:cubicBezTo>
                  <a:pt x="488001" y="143005"/>
                  <a:pt x="495215" y="140576"/>
                  <a:pt x="502565" y="140939"/>
                </a:cubicBezTo>
                <a:close/>
                <a:moveTo>
                  <a:pt x="112674" y="0"/>
                </a:moveTo>
                <a:lnTo>
                  <a:pt x="394216" y="0"/>
                </a:lnTo>
                <a:cubicBezTo>
                  <a:pt x="420932" y="-95"/>
                  <a:pt x="446838" y="8953"/>
                  <a:pt x="467697" y="25574"/>
                </a:cubicBezTo>
                <a:cubicBezTo>
                  <a:pt x="488365" y="42147"/>
                  <a:pt x="501842" y="65055"/>
                  <a:pt x="505747" y="90010"/>
                </a:cubicBezTo>
                <a:cubicBezTo>
                  <a:pt x="507509" y="100535"/>
                  <a:pt x="500318" y="110441"/>
                  <a:pt x="489794" y="112060"/>
                </a:cubicBezTo>
                <a:cubicBezTo>
                  <a:pt x="479269" y="113727"/>
                  <a:pt x="469411" y="106488"/>
                  <a:pt x="467840" y="95915"/>
                </a:cubicBezTo>
                <a:cubicBezTo>
                  <a:pt x="462744" y="63102"/>
                  <a:pt x="431076" y="38385"/>
                  <a:pt x="394216" y="38385"/>
                </a:cubicBezTo>
                <a:lnTo>
                  <a:pt x="112674" y="38385"/>
                </a:lnTo>
                <a:cubicBezTo>
                  <a:pt x="71719" y="38385"/>
                  <a:pt x="38336" y="68341"/>
                  <a:pt x="38336" y="105154"/>
                </a:cubicBezTo>
                <a:lnTo>
                  <a:pt x="38336" y="504484"/>
                </a:lnTo>
                <a:cubicBezTo>
                  <a:pt x="38336" y="541249"/>
                  <a:pt x="71719" y="571205"/>
                  <a:pt x="112674" y="571205"/>
                </a:cubicBezTo>
                <a:lnTo>
                  <a:pt x="394216" y="571205"/>
                </a:lnTo>
                <a:cubicBezTo>
                  <a:pt x="435171" y="571205"/>
                  <a:pt x="468554" y="541249"/>
                  <a:pt x="468554" y="504484"/>
                </a:cubicBezTo>
                <a:lnTo>
                  <a:pt x="468554" y="388995"/>
                </a:lnTo>
                <a:cubicBezTo>
                  <a:pt x="468554" y="378375"/>
                  <a:pt x="477126" y="369802"/>
                  <a:pt x="487746" y="369802"/>
                </a:cubicBezTo>
                <a:cubicBezTo>
                  <a:pt x="498318" y="369802"/>
                  <a:pt x="506938" y="378375"/>
                  <a:pt x="506938" y="388995"/>
                </a:cubicBezTo>
                <a:lnTo>
                  <a:pt x="506938" y="504484"/>
                </a:lnTo>
                <a:cubicBezTo>
                  <a:pt x="506938" y="562442"/>
                  <a:pt x="456363" y="609590"/>
                  <a:pt x="394216" y="609590"/>
                </a:cubicBezTo>
                <a:lnTo>
                  <a:pt x="112674" y="609590"/>
                </a:lnTo>
                <a:cubicBezTo>
                  <a:pt x="50527" y="609590"/>
                  <a:pt x="0" y="562442"/>
                  <a:pt x="0" y="504484"/>
                </a:cubicBezTo>
                <a:lnTo>
                  <a:pt x="0" y="105154"/>
                </a:lnTo>
                <a:cubicBezTo>
                  <a:pt x="0" y="47148"/>
                  <a:pt x="50527" y="0"/>
                  <a:pt x="1126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2FE8742A-9499-14F0-7475-EE69FF493AEB}"/>
              </a:ext>
            </a:extLst>
          </p:cNvPr>
          <p:cNvSpPr>
            <a:spLocks noGrp="1"/>
          </p:cNvSpPr>
          <p:nvPr>
            <p:ph type="title"/>
          </p:nvPr>
        </p:nvSpPr>
        <p:spPr>
          <a:xfrm>
            <a:off x="122767" y="153332"/>
            <a:ext cx="10972801" cy="1143000"/>
          </a:xfrm>
        </p:spPr>
        <p:txBody>
          <a:bodyPr/>
          <a:lstStyle/>
          <a:p>
            <a:r>
              <a:rPr lang="zh-CN" altLang="en-US" dirty="0"/>
              <a:t> 改进二次压降检测仪的检定系统</a:t>
            </a:r>
          </a:p>
        </p:txBody>
      </p:sp>
      <p:sp>
        <p:nvSpPr>
          <p:cNvPr id="68611" name="灯片编号占位符 3">
            <a:extLst>
              <a:ext uri="{FF2B5EF4-FFF2-40B4-BE49-F238E27FC236}">
                <a16:creationId xmlns:a16="http://schemas.microsoft.com/office/drawing/2014/main" id="{D1D5579B-79B9-DF36-307A-62C78F9679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4267">
                <a:solidFill>
                  <a:schemeClr val="tx1"/>
                </a:solidFill>
                <a:latin typeface="Calibri" panose="020F0502020204030204" pitchFamily="34" charset="0"/>
                <a:ea typeface="宋体" panose="02010600030101010101" pitchFamily="2" charset="-122"/>
              </a:defRPr>
            </a:lvl1pPr>
            <a:lvl2pPr marL="990575" indent="-380990">
              <a:spcBef>
                <a:spcPct val="20000"/>
              </a:spcBef>
              <a:buFont typeface="Arial" panose="020B0604020202020204" pitchFamily="34" charset="0"/>
              <a:buChar char="–"/>
              <a:defRPr sz="3733">
                <a:solidFill>
                  <a:schemeClr val="tx1"/>
                </a:solidFill>
                <a:latin typeface="Calibri" panose="020F0502020204030204" pitchFamily="34" charset="0"/>
                <a:ea typeface="宋体" panose="02010600030101010101" pitchFamily="2" charset="-122"/>
              </a:defRPr>
            </a:lvl2pPr>
            <a:lvl3pPr marL="1523962" indent="-304792">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3547"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4pPr>
            <a:lvl5pPr marL="2743131"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5pPr>
            <a:lvl6pPr marL="335271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6pPr>
            <a:lvl7pPr marL="3962301"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7pPr>
            <a:lvl8pPr marL="457188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8pPr>
            <a:lvl9pPr marL="5181470"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8D7C38C6-99A9-40FB-8AE8-1685104B52DE}" type="slidenum">
              <a:rPr lang="en-US" altLang="zh-CN" sz="1600">
                <a:solidFill>
                  <a:srgbClr val="898989"/>
                </a:solidFill>
                <a:latin typeface="Tahoma" panose="020B0604030504040204" pitchFamily="34" charset="0"/>
              </a:rPr>
              <a:pPr>
                <a:spcBef>
                  <a:spcPct val="0"/>
                </a:spcBef>
                <a:buFontTx/>
                <a:buNone/>
              </a:pPr>
              <a:t>6</a:t>
            </a:fld>
            <a:endParaRPr lang="en-US" altLang="zh-CN" sz="1600">
              <a:solidFill>
                <a:srgbClr val="898989"/>
              </a:solidFill>
              <a:latin typeface="Tahoma" panose="020B0604030504040204" pitchFamily="34" charset="0"/>
            </a:endParaRPr>
          </a:p>
        </p:txBody>
      </p:sp>
      <p:sp>
        <p:nvSpPr>
          <p:cNvPr id="3" name="矩形 2">
            <a:extLst>
              <a:ext uri="{FF2B5EF4-FFF2-40B4-BE49-F238E27FC236}">
                <a16:creationId xmlns:a16="http://schemas.microsoft.com/office/drawing/2014/main" id="{DA0D6F53-ACCF-8DE1-0467-6387B72B0464}"/>
              </a:ext>
            </a:extLst>
          </p:cNvPr>
          <p:cNvSpPr/>
          <p:nvPr/>
        </p:nvSpPr>
        <p:spPr>
          <a:xfrm>
            <a:off x="802218" y="1989667"/>
            <a:ext cx="1623482" cy="16340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2400" dirty="0"/>
              <a:t>检定系统</a:t>
            </a:r>
          </a:p>
        </p:txBody>
      </p:sp>
      <p:sp>
        <p:nvSpPr>
          <p:cNvPr id="7" name="矩形 6">
            <a:extLst>
              <a:ext uri="{FF2B5EF4-FFF2-40B4-BE49-F238E27FC236}">
                <a16:creationId xmlns:a16="http://schemas.microsoft.com/office/drawing/2014/main" id="{99F11447-D9F4-D5CC-DCD2-1A717BABF9D6}"/>
              </a:ext>
            </a:extLst>
          </p:cNvPr>
          <p:cNvSpPr/>
          <p:nvPr/>
        </p:nvSpPr>
        <p:spPr>
          <a:xfrm>
            <a:off x="4017433" y="1989667"/>
            <a:ext cx="2152651" cy="16340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2400" dirty="0"/>
              <a:t>二次压降检测仪（被检测设备）</a:t>
            </a:r>
          </a:p>
        </p:txBody>
      </p:sp>
      <p:pic>
        <p:nvPicPr>
          <p:cNvPr id="68614" name="图片 9">
            <a:extLst>
              <a:ext uri="{FF2B5EF4-FFF2-40B4-BE49-F238E27FC236}">
                <a16:creationId xmlns:a16="http://schemas.microsoft.com/office/drawing/2014/main" id="{08039474-0C06-B5B8-E7AA-639D7735B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67" y="4950884"/>
            <a:ext cx="988484" cy="98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文本框 10">
            <a:extLst>
              <a:ext uri="{FF2B5EF4-FFF2-40B4-BE49-F238E27FC236}">
                <a16:creationId xmlns:a16="http://schemas.microsoft.com/office/drawing/2014/main" id="{3B699BE7-74D6-1BCB-1749-B1ABD52EB87B}"/>
              </a:ext>
            </a:extLst>
          </p:cNvPr>
          <p:cNvSpPr txBox="1">
            <a:spLocks noChangeArrowheads="1"/>
          </p:cNvSpPr>
          <p:nvPr/>
        </p:nvSpPr>
        <p:spPr bwMode="auto">
          <a:xfrm>
            <a:off x="931333" y="5213351"/>
            <a:ext cx="206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000" dirty="0">
                <a:latin typeface="Tahoma" panose="020B0604030504040204" pitchFamily="34" charset="0"/>
              </a:rPr>
              <a:t>输入数据</a:t>
            </a:r>
          </a:p>
        </p:txBody>
      </p:sp>
      <p:pic>
        <p:nvPicPr>
          <p:cNvPr id="68616" name="图片 11">
            <a:extLst>
              <a:ext uri="{FF2B5EF4-FFF2-40B4-BE49-F238E27FC236}">
                <a16:creationId xmlns:a16="http://schemas.microsoft.com/office/drawing/2014/main" id="{24AFA002-ACAA-CC8D-B61D-EE39E879F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433" y="3721101"/>
            <a:ext cx="2152651" cy="172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文本框 13">
            <a:extLst>
              <a:ext uri="{FF2B5EF4-FFF2-40B4-BE49-F238E27FC236}">
                <a16:creationId xmlns:a16="http://schemas.microsoft.com/office/drawing/2014/main" id="{E5B04BF2-178E-F8D6-36E3-8E46250BAAEA}"/>
              </a:ext>
            </a:extLst>
          </p:cNvPr>
          <p:cNvSpPr txBox="1">
            <a:spLocks noChangeArrowheads="1"/>
          </p:cNvSpPr>
          <p:nvPr/>
        </p:nvSpPr>
        <p:spPr bwMode="auto">
          <a:xfrm>
            <a:off x="2997200" y="5575558"/>
            <a:ext cx="5568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000" dirty="0">
                <a:latin typeface="Tahoma" panose="020B0604030504040204" pitchFamily="34" charset="0"/>
              </a:rPr>
              <a:t>二次压降检测仪屏幕输出数据</a:t>
            </a:r>
          </a:p>
        </p:txBody>
      </p:sp>
      <p:cxnSp>
        <p:nvCxnSpPr>
          <p:cNvPr id="8" name="连接符: 曲线 7">
            <a:extLst>
              <a:ext uri="{FF2B5EF4-FFF2-40B4-BE49-F238E27FC236}">
                <a16:creationId xmlns:a16="http://schemas.microsoft.com/office/drawing/2014/main" id="{98870E7D-944D-52FC-F27F-A612540ED7D3}"/>
              </a:ext>
            </a:extLst>
          </p:cNvPr>
          <p:cNvCxnSpPr>
            <a:cxnSpLocks/>
          </p:cNvCxnSpPr>
          <p:nvPr/>
        </p:nvCxnSpPr>
        <p:spPr>
          <a:xfrm rot="10800000">
            <a:off x="2131484" y="4550835"/>
            <a:ext cx="675216" cy="199899"/>
          </a:xfrm>
          <a:prstGeom prst="curved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C6488BE5-15E5-E9ED-9AC6-7F4D92370FF1}"/>
              </a:ext>
            </a:extLst>
          </p:cNvPr>
          <p:cNvCxnSpPr/>
          <p:nvPr/>
        </p:nvCxnSpPr>
        <p:spPr>
          <a:xfrm flipV="1">
            <a:off x="2425700" y="2180168"/>
            <a:ext cx="1447800" cy="385233"/>
          </a:xfrm>
          <a:prstGeom prst="curved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68620" name="图形 3" descr="计算机">
            <a:extLst>
              <a:ext uri="{FF2B5EF4-FFF2-40B4-BE49-F238E27FC236}">
                <a16:creationId xmlns:a16="http://schemas.microsoft.com/office/drawing/2014/main" id="{8770548A-BDF6-D2BD-CFC9-6B5E6043A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84" y="405341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连接符: 曲线 11">
            <a:extLst>
              <a:ext uri="{FF2B5EF4-FFF2-40B4-BE49-F238E27FC236}">
                <a16:creationId xmlns:a16="http://schemas.microsoft.com/office/drawing/2014/main" id="{7621EE17-6E4B-DA95-7E9B-853F90F3486B}"/>
              </a:ext>
            </a:extLst>
          </p:cNvPr>
          <p:cNvCxnSpPr>
            <a:cxnSpLocks/>
            <a:endCxn id="3" idx="2"/>
          </p:cNvCxnSpPr>
          <p:nvPr/>
        </p:nvCxnSpPr>
        <p:spPr>
          <a:xfrm rot="5400000" flipH="1" flipV="1">
            <a:off x="1184803" y="3857096"/>
            <a:ext cx="662518" cy="195794"/>
          </a:xfrm>
          <a:prstGeom prst="curved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爆炸形: 8 pt  12">
            <a:extLst>
              <a:ext uri="{FF2B5EF4-FFF2-40B4-BE49-F238E27FC236}">
                <a16:creationId xmlns:a16="http://schemas.microsoft.com/office/drawing/2014/main" id="{5C7B5E4F-FE7F-F507-20DD-AF960D969B93}"/>
              </a:ext>
            </a:extLst>
          </p:cNvPr>
          <p:cNvSpPr/>
          <p:nvPr/>
        </p:nvSpPr>
        <p:spPr>
          <a:xfrm>
            <a:off x="1858433" y="812801"/>
            <a:ext cx="2015067" cy="1824567"/>
          </a:xfrm>
          <a:prstGeom prst="irregularSeal1">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2400" b="1" dirty="0">
                <a:solidFill>
                  <a:srgbClr val="FFFF00"/>
                </a:solidFill>
              </a:rPr>
              <a:t>改进</a:t>
            </a:r>
          </a:p>
        </p:txBody>
      </p:sp>
      <p:sp>
        <p:nvSpPr>
          <p:cNvPr id="4" name="文本框 3">
            <a:extLst>
              <a:ext uri="{FF2B5EF4-FFF2-40B4-BE49-F238E27FC236}">
                <a16:creationId xmlns:a16="http://schemas.microsoft.com/office/drawing/2014/main" id="{7FB6981C-DB41-58E2-B7B9-2AFFC6C45930}"/>
              </a:ext>
            </a:extLst>
          </p:cNvPr>
          <p:cNvSpPr txBox="1"/>
          <p:nvPr/>
        </p:nvSpPr>
        <p:spPr>
          <a:xfrm>
            <a:off x="6438900" y="1197061"/>
            <a:ext cx="5484812" cy="1857303"/>
          </a:xfrm>
          <a:prstGeom prst="rect">
            <a:avLst/>
          </a:prstGeom>
          <a:noFill/>
        </p:spPr>
        <p:txBody>
          <a:bodyPr wrap="square">
            <a:spAutoFit/>
          </a:bodyPr>
          <a:lstStyle/>
          <a:p>
            <a:pPr>
              <a:lnSpc>
                <a:spcPct val="130000"/>
              </a:lnSpc>
            </a:pPr>
            <a:r>
              <a:rPr lang="zh-CN" altLang="en-US" dirty="0">
                <a:latin typeface="Arial" panose="020B0604020202020204" pitchFamily="34" charset="0"/>
                <a:ea typeface="微软雅黑" panose="020B0503020204020204" pitchFamily="34" charset="-122"/>
              </a:rPr>
              <a:t>拟开发一套</a:t>
            </a:r>
            <a:r>
              <a:rPr lang="zh-CN" altLang="en-US" sz="1800" dirty="0">
                <a:latin typeface="Arial" panose="020B0604020202020204" pitchFamily="34" charset="0"/>
                <a:ea typeface="微软雅黑" panose="020B0503020204020204" pitchFamily="34" charset="-122"/>
              </a:rPr>
              <a:t>二次压降检测仪检定软件系统。一方面可以通过该系统进行灵活的数据输入；另一方面，通过采集设备自动采集实验结果。将整个实验数据存储在计算机中，提升设备检定工作的工作效率与质量，具体操作如下：</a:t>
            </a:r>
          </a:p>
        </p:txBody>
      </p:sp>
      <p:sp>
        <p:nvSpPr>
          <p:cNvPr id="6" name="文本框 5">
            <a:extLst>
              <a:ext uri="{FF2B5EF4-FFF2-40B4-BE49-F238E27FC236}">
                <a16:creationId xmlns:a16="http://schemas.microsoft.com/office/drawing/2014/main" id="{929192F1-72D2-C505-EEFA-A5E1285074F8}"/>
              </a:ext>
            </a:extLst>
          </p:cNvPr>
          <p:cNvSpPr txBox="1"/>
          <p:nvPr/>
        </p:nvSpPr>
        <p:spPr>
          <a:xfrm>
            <a:off x="6438900" y="3183737"/>
            <a:ext cx="5750453" cy="2621423"/>
          </a:xfrm>
          <a:prstGeom prst="rect">
            <a:avLst/>
          </a:prstGeom>
          <a:noFill/>
        </p:spPr>
        <p:txBody>
          <a:bodyPr wrap="square">
            <a:spAutoFit/>
          </a:bodyPr>
          <a:lstStyle/>
          <a:p>
            <a:pPr marL="342900" indent="-342900">
              <a:lnSpc>
                <a:spcPct val="130000"/>
              </a:lnSpc>
              <a:buFont typeface="+mj-ea"/>
              <a:buAutoNum type="circleNumDbPlain"/>
            </a:pPr>
            <a:r>
              <a:rPr lang="zh-CN" altLang="en-US" sz="1600" dirty="0">
                <a:latin typeface="Arial" panose="020B0604020202020204" pitchFamily="34" charset="0"/>
                <a:ea typeface="微软雅黑" panose="020B0503020204020204" pitchFamily="34" charset="-122"/>
              </a:rPr>
              <a:t>检测员接入被检测设备</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互感器二次压降检测仪器。</a:t>
            </a:r>
            <a:endParaRPr lang="en-US" altLang="zh-CN" sz="1600" dirty="0">
              <a:latin typeface="Arial" panose="020B0604020202020204" pitchFamily="34" charset="0"/>
              <a:ea typeface="微软雅黑" panose="020B0503020204020204" pitchFamily="34" charset="-122"/>
            </a:endParaRPr>
          </a:p>
          <a:p>
            <a:pPr marL="342900" indent="-342900">
              <a:lnSpc>
                <a:spcPct val="130000"/>
              </a:lnSpc>
              <a:buFont typeface="+mj-ea"/>
              <a:buAutoNum type="circleNumDbPlain"/>
            </a:pPr>
            <a:r>
              <a:rPr lang="zh-CN" altLang="en-US" sz="1600" dirty="0">
                <a:latin typeface="Arial" panose="020B0604020202020204" pitchFamily="34" charset="0"/>
                <a:ea typeface="微软雅黑" panose="020B0503020204020204" pitchFamily="34" charset="-122"/>
              </a:rPr>
              <a:t>检测员输入被检测设备信息与实验数据信息进行检测实验。</a:t>
            </a:r>
            <a:endParaRPr lang="en-US" altLang="zh-CN" sz="1600" dirty="0">
              <a:latin typeface="Arial" panose="020B0604020202020204" pitchFamily="34" charset="0"/>
              <a:ea typeface="微软雅黑" panose="020B0503020204020204" pitchFamily="34" charset="-122"/>
            </a:endParaRPr>
          </a:p>
          <a:p>
            <a:pPr marL="342900" indent="-342900">
              <a:lnSpc>
                <a:spcPct val="130000"/>
              </a:lnSpc>
              <a:buFont typeface="+mj-ea"/>
              <a:buAutoNum type="circleNumDbPlain"/>
            </a:pPr>
            <a:r>
              <a:rPr lang="zh-CN" altLang="en-US" sz="1600" dirty="0">
                <a:latin typeface="Arial" panose="020B0604020202020204" pitchFamily="34" charset="0"/>
                <a:ea typeface="微软雅黑" panose="020B0503020204020204" pitchFamily="34" charset="-122"/>
              </a:rPr>
              <a:t>当实验完成，结果显示在二次压降检测仪器屏幕上，对屏幕图像进行采集</a:t>
            </a:r>
            <a:endParaRPr lang="en-US" altLang="zh-CN" sz="1600" dirty="0">
              <a:latin typeface="Arial" panose="020B0604020202020204" pitchFamily="34" charset="0"/>
              <a:ea typeface="微软雅黑" panose="020B0503020204020204" pitchFamily="34" charset="-122"/>
            </a:endParaRPr>
          </a:p>
          <a:p>
            <a:pPr marL="342900" indent="-342900">
              <a:lnSpc>
                <a:spcPct val="130000"/>
              </a:lnSpc>
              <a:buFont typeface="+mj-ea"/>
              <a:buAutoNum type="circleNumDbPlain"/>
            </a:pPr>
            <a:r>
              <a:rPr lang="zh-CN" altLang="en-US" sz="1600" dirty="0">
                <a:latin typeface="Arial" panose="020B0604020202020204" pitchFamily="34" charset="0"/>
                <a:ea typeface="微软雅黑" panose="020B0503020204020204" pitchFamily="34" charset="-122"/>
              </a:rPr>
              <a:t>对采集图像进行文字识别与规格化后对结果数据进行存储</a:t>
            </a:r>
            <a:endParaRPr lang="en-US" altLang="zh-CN" sz="1600" dirty="0">
              <a:latin typeface="Arial" panose="020B0604020202020204" pitchFamily="34" charset="0"/>
              <a:ea typeface="微软雅黑" panose="020B0503020204020204" pitchFamily="34" charset="-122"/>
            </a:endParaRPr>
          </a:p>
          <a:p>
            <a:pPr marL="342900" indent="-342900">
              <a:lnSpc>
                <a:spcPct val="130000"/>
              </a:lnSpc>
              <a:buFont typeface="+mj-ea"/>
              <a:buAutoNum type="circleNumDbPlain"/>
            </a:pPr>
            <a:r>
              <a:rPr lang="zh-CN" altLang="en-US" sz="1600" dirty="0">
                <a:latin typeface="Arial" panose="020B0604020202020204" pitchFamily="34" charset="0"/>
                <a:ea typeface="微软雅黑" panose="020B0503020204020204" pitchFamily="34" charset="-122"/>
              </a:rPr>
              <a:t>检测员打印检测报告，检测报告包括被检设备信息、检测实验信息、检测结果信息等</a:t>
            </a:r>
            <a:endParaRPr lang="en-US" altLang="zh-CN" sz="1600" dirty="0">
              <a:latin typeface="Arial" panose="020B0604020202020204" pitchFamily="34" charset="0"/>
              <a:ea typeface="微软雅黑" panose="020B0503020204020204" pitchFamily="34" charset="-122"/>
            </a:endParaRPr>
          </a:p>
          <a:p>
            <a:pPr marL="342900" indent="-342900">
              <a:lnSpc>
                <a:spcPct val="130000"/>
              </a:lnSpc>
              <a:buFont typeface="+mj-ea"/>
              <a:buAutoNum type="circleNumDbPlain"/>
            </a:pPr>
            <a:r>
              <a:rPr lang="zh-CN" altLang="en-US" sz="1600" dirty="0">
                <a:latin typeface="Arial" panose="020B0604020202020204" pitchFamily="34" charset="0"/>
                <a:ea typeface="微软雅黑" panose="020B0503020204020204" pitchFamily="34" charset="-122"/>
              </a:rPr>
              <a:t>检测员查询统计各种检测信息</a:t>
            </a:r>
            <a:endParaRPr lang="en-US" altLang="zh-CN" sz="1600" dirty="0">
              <a:latin typeface="Arial" panose="020B0604020202020204" pitchFamily="34" charset="0"/>
              <a:ea typeface="微软雅黑" panose="020B0503020204020204" pitchFamily="34" charset="-122"/>
            </a:endParaRPr>
          </a:p>
        </p:txBody>
      </p:sp>
      <p:pic>
        <p:nvPicPr>
          <p:cNvPr id="5" name="图形 4" descr="照相机">
            <a:extLst>
              <a:ext uri="{FF2B5EF4-FFF2-40B4-BE49-F238E27FC236}">
                <a16:creationId xmlns:a16="http://schemas.microsoft.com/office/drawing/2014/main" id="{DE2470D5-FCB1-373C-86E9-5455C9325F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30501" y="4142446"/>
            <a:ext cx="914400" cy="914400"/>
          </a:xfrm>
          <a:prstGeom prst="rect">
            <a:avLst/>
          </a:prstGeom>
        </p:spPr>
      </p:pic>
      <p:sp>
        <p:nvSpPr>
          <p:cNvPr id="14" name="任意多边形: 形状 13">
            <a:extLst>
              <a:ext uri="{FF2B5EF4-FFF2-40B4-BE49-F238E27FC236}">
                <a16:creationId xmlns:a16="http://schemas.microsoft.com/office/drawing/2014/main" id="{7BFC26FE-5F88-761F-3ACB-5299AC35AFE1}"/>
              </a:ext>
            </a:extLst>
          </p:cNvPr>
          <p:cNvSpPr/>
          <p:nvPr/>
        </p:nvSpPr>
        <p:spPr>
          <a:xfrm>
            <a:off x="3543300" y="4576194"/>
            <a:ext cx="514350" cy="281556"/>
          </a:xfrm>
          <a:custGeom>
            <a:avLst/>
            <a:gdLst>
              <a:gd name="connsiteX0" fmla="*/ 419100 w 419100"/>
              <a:gd name="connsiteY0" fmla="*/ 272031 h 272031"/>
              <a:gd name="connsiteX1" fmla="*/ 219075 w 419100"/>
              <a:gd name="connsiteY1" fmla="*/ 5331 h 272031"/>
              <a:gd name="connsiteX2" fmla="*/ 0 w 419100"/>
              <a:gd name="connsiteY2" fmla="*/ 119631 h 272031"/>
            </a:gdLst>
            <a:ahLst/>
            <a:cxnLst>
              <a:cxn ang="0">
                <a:pos x="connsiteX0" y="connsiteY0"/>
              </a:cxn>
              <a:cxn ang="0">
                <a:pos x="connsiteX1" y="connsiteY1"/>
              </a:cxn>
              <a:cxn ang="0">
                <a:pos x="connsiteX2" y="connsiteY2"/>
              </a:cxn>
            </a:cxnLst>
            <a:rect l="l" t="t" r="r" b="b"/>
            <a:pathLst>
              <a:path w="419100" h="272031">
                <a:moveTo>
                  <a:pt x="419100" y="272031"/>
                </a:moveTo>
                <a:cubicBezTo>
                  <a:pt x="354012" y="151381"/>
                  <a:pt x="288925" y="30731"/>
                  <a:pt x="219075" y="5331"/>
                </a:cubicBezTo>
                <a:cubicBezTo>
                  <a:pt x="149225" y="-20069"/>
                  <a:pt x="74612" y="49781"/>
                  <a:pt x="0" y="119631"/>
                </a:cubicBezTo>
              </a:path>
            </a:pathLst>
          </a:custGeom>
          <a:noFill/>
          <a:ln w="19050">
            <a:prstDash val="sysDash"/>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FE4AFFE1-4AE1-368A-2B40-CE0D287A1177}"/>
              </a:ext>
            </a:extLst>
          </p:cNvPr>
          <p:cNvSpPr>
            <a:spLocks noGrp="1"/>
          </p:cNvSpPr>
          <p:nvPr>
            <p:ph type="title"/>
          </p:nvPr>
        </p:nvSpPr>
        <p:spPr>
          <a:xfrm>
            <a:off x="266700" y="543988"/>
            <a:ext cx="4267201" cy="874179"/>
          </a:xfrm>
          <a:solidFill>
            <a:srgbClr val="FFFF00"/>
          </a:solidFill>
        </p:spPr>
        <p:txBody>
          <a:bodyPr>
            <a:normAutofit/>
          </a:bodyPr>
          <a:lstStyle/>
          <a:p>
            <a:r>
              <a:rPr lang="zh-CN" altLang="en-US" sz="3200" dirty="0">
                <a:solidFill>
                  <a:srgbClr val="FF0000"/>
                </a:solidFill>
              </a:rPr>
              <a:t>互感器二次压降检测仪</a:t>
            </a:r>
          </a:p>
        </p:txBody>
      </p:sp>
      <p:sp>
        <p:nvSpPr>
          <p:cNvPr id="3" name="内容占位符 2">
            <a:extLst>
              <a:ext uri="{FF2B5EF4-FFF2-40B4-BE49-F238E27FC236}">
                <a16:creationId xmlns:a16="http://schemas.microsoft.com/office/drawing/2014/main" id="{A56F4CCF-8B77-7381-78CE-73BD51B76FA8}"/>
              </a:ext>
            </a:extLst>
          </p:cNvPr>
          <p:cNvSpPr>
            <a:spLocks noGrp="1"/>
          </p:cNvSpPr>
          <p:nvPr>
            <p:ph idx="1"/>
          </p:nvPr>
        </p:nvSpPr>
        <p:spPr>
          <a:xfrm>
            <a:off x="624418" y="1604433"/>
            <a:ext cx="3551767" cy="4224867"/>
          </a:xfrm>
          <a:ln w="19050">
            <a:solidFill>
              <a:schemeClr val="bg1">
                <a:lumMod val="50000"/>
              </a:schemeClr>
            </a:solidFill>
            <a:prstDash val="sysDash"/>
          </a:ln>
        </p:spPr>
        <p:txBody>
          <a:bodyPr/>
          <a:lstStyle/>
          <a:p>
            <a:pPr>
              <a:defRPr/>
            </a:pPr>
            <a:r>
              <a:rPr lang="zh-CN" altLang="en-US" dirty="0">
                <a:latin typeface="+mn-ea"/>
              </a:rPr>
              <a:t>产品编号</a:t>
            </a:r>
            <a:endParaRPr lang="en-US" altLang="zh-CN" dirty="0">
              <a:latin typeface="+mn-ea"/>
            </a:endParaRPr>
          </a:p>
          <a:p>
            <a:pPr>
              <a:defRPr/>
            </a:pPr>
            <a:r>
              <a:rPr lang="zh-CN" altLang="en-US" dirty="0">
                <a:latin typeface="+mn-ea"/>
              </a:rPr>
              <a:t>产品名称</a:t>
            </a:r>
            <a:endParaRPr lang="en-US" altLang="zh-CN" dirty="0">
              <a:latin typeface="+mn-ea"/>
            </a:endParaRPr>
          </a:p>
          <a:p>
            <a:pPr>
              <a:defRPr/>
            </a:pPr>
            <a:r>
              <a:rPr lang="zh-CN" altLang="en-US" dirty="0">
                <a:latin typeface="+mn-ea"/>
              </a:rPr>
              <a:t>制造商</a:t>
            </a:r>
            <a:endParaRPr lang="en-US" altLang="zh-CN" dirty="0">
              <a:latin typeface="+mn-ea"/>
            </a:endParaRPr>
          </a:p>
          <a:p>
            <a:pPr>
              <a:defRPr/>
            </a:pPr>
            <a:r>
              <a:rPr lang="zh-CN" altLang="en-US" dirty="0">
                <a:latin typeface="+mn-ea"/>
              </a:rPr>
              <a:t>生产日期</a:t>
            </a:r>
            <a:endParaRPr lang="en-US" altLang="zh-CN" dirty="0">
              <a:latin typeface="+mn-ea"/>
            </a:endParaRPr>
          </a:p>
          <a:p>
            <a:pPr>
              <a:defRPr/>
            </a:pPr>
            <a:r>
              <a:rPr lang="zh-CN" altLang="en-US" dirty="0">
                <a:latin typeface="+mn-ea"/>
              </a:rPr>
              <a:t>送检日期</a:t>
            </a:r>
            <a:endParaRPr lang="en-US" altLang="zh-CN" dirty="0">
              <a:latin typeface="+mn-ea"/>
            </a:endParaRPr>
          </a:p>
          <a:p>
            <a:pPr>
              <a:defRPr/>
            </a:pPr>
            <a:r>
              <a:rPr lang="zh-CN" altLang="en-US" dirty="0">
                <a:latin typeface="+mn-ea"/>
              </a:rPr>
              <a:t>产地</a:t>
            </a:r>
            <a:endParaRPr lang="en-US" altLang="zh-CN" dirty="0">
              <a:latin typeface="+mn-ea"/>
            </a:endParaRPr>
          </a:p>
          <a:p>
            <a:pPr>
              <a:defRPr/>
            </a:pPr>
            <a:r>
              <a:rPr lang="zh-CN" altLang="en-US" dirty="0">
                <a:latin typeface="+mn-ea"/>
              </a:rPr>
              <a:t>产品型号</a:t>
            </a:r>
            <a:endParaRPr lang="en-US" altLang="zh-CN" dirty="0">
              <a:latin typeface="+mn-ea"/>
            </a:endParaRPr>
          </a:p>
          <a:p>
            <a:pPr>
              <a:defRPr/>
            </a:pPr>
            <a:r>
              <a:rPr lang="en-US" altLang="zh-CN" dirty="0">
                <a:latin typeface="+mn-ea"/>
              </a:rPr>
              <a:t>……</a:t>
            </a:r>
            <a:endParaRPr lang="zh-CN" altLang="en-US" dirty="0">
              <a:latin typeface="+mn-ea"/>
            </a:endParaRPr>
          </a:p>
        </p:txBody>
      </p:sp>
      <p:sp>
        <p:nvSpPr>
          <p:cNvPr id="69636" name="灯片编号占位符 3">
            <a:extLst>
              <a:ext uri="{FF2B5EF4-FFF2-40B4-BE49-F238E27FC236}">
                <a16:creationId xmlns:a16="http://schemas.microsoft.com/office/drawing/2014/main" id="{1B446950-47E3-97DB-16E3-1F15130CFA6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4267">
                <a:solidFill>
                  <a:schemeClr val="tx1"/>
                </a:solidFill>
                <a:latin typeface="Calibri" panose="020F0502020204030204" pitchFamily="34" charset="0"/>
                <a:ea typeface="宋体" panose="02010600030101010101" pitchFamily="2" charset="-122"/>
              </a:defRPr>
            </a:lvl1pPr>
            <a:lvl2pPr marL="990575" indent="-380990">
              <a:spcBef>
                <a:spcPct val="20000"/>
              </a:spcBef>
              <a:buFont typeface="Arial" panose="020B0604020202020204" pitchFamily="34" charset="0"/>
              <a:buChar char="–"/>
              <a:defRPr sz="3733">
                <a:solidFill>
                  <a:schemeClr val="tx1"/>
                </a:solidFill>
                <a:latin typeface="Calibri" panose="020F0502020204030204" pitchFamily="34" charset="0"/>
                <a:ea typeface="宋体" panose="02010600030101010101" pitchFamily="2" charset="-122"/>
              </a:defRPr>
            </a:lvl2pPr>
            <a:lvl3pPr marL="1523962" indent="-304792">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3547"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4pPr>
            <a:lvl5pPr marL="2743131"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5pPr>
            <a:lvl6pPr marL="335271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6pPr>
            <a:lvl7pPr marL="3962301"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7pPr>
            <a:lvl8pPr marL="457188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8pPr>
            <a:lvl9pPr marL="5181470"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D5EADB75-42E5-46EC-8DAA-3B3CDA700613}" type="slidenum">
              <a:rPr lang="en-US" altLang="zh-CN" sz="1600">
                <a:solidFill>
                  <a:srgbClr val="898989"/>
                </a:solidFill>
                <a:latin typeface="Tahoma" panose="020B0604030504040204" pitchFamily="34" charset="0"/>
              </a:rPr>
              <a:pPr>
                <a:spcBef>
                  <a:spcPct val="0"/>
                </a:spcBef>
                <a:buFontTx/>
                <a:buNone/>
              </a:pPr>
              <a:t>7</a:t>
            </a:fld>
            <a:endParaRPr lang="en-US" altLang="zh-CN" sz="1600">
              <a:solidFill>
                <a:srgbClr val="898989"/>
              </a:solidFill>
              <a:latin typeface="Tahoma" panose="020B0604030504040204" pitchFamily="34" charset="0"/>
            </a:endParaRPr>
          </a:p>
        </p:txBody>
      </p:sp>
      <p:sp>
        <p:nvSpPr>
          <p:cNvPr id="69637" name="标题 1">
            <a:extLst>
              <a:ext uri="{FF2B5EF4-FFF2-40B4-BE49-F238E27FC236}">
                <a16:creationId xmlns:a16="http://schemas.microsoft.com/office/drawing/2014/main" id="{4C2EC5B2-BBF4-1D42-7E1E-336C2B0C12F6}"/>
              </a:ext>
            </a:extLst>
          </p:cNvPr>
          <p:cNvSpPr txBox="1">
            <a:spLocks/>
          </p:cNvSpPr>
          <p:nvPr/>
        </p:nvSpPr>
        <p:spPr bwMode="auto">
          <a:xfrm>
            <a:off x="5417608" y="543988"/>
            <a:ext cx="5679016" cy="874180"/>
          </a:xfrm>
          <a:prstGeom prst="rect">
            <a:avLst/>
          </a:prstGeom>
          <a:solidFill>
            <a:srgbClr val="FFFF00"/>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dirty="0">
                <a:solidFill>
                  <a:srgbClr val="FF0000"/>
                </a:solidFill>
              </a:rPr>
              <a:t>检测实验输入</a:t>
            </a:r>
            <a:r>
              <a:rPr lang="zh-CN" altLang="en-US">
                <a:solidFill>
                  <a:srgbClr val="FF0000"/>
                </a:solidFill>
              </a:rPr>
              <a:t>信息描述</a:t>
            </a:r>
            <a:endParaRPr lang="zh-CN" altLang="en-US" dirty="0">
              <a:solidFill>
                <a:srgbClr val="FF0000"/>
              </a:solidFill>
            </a:endParaRPr>
          </a:p>
        </p:txBody>
      </p:sp>
      <p:graphicFrame>
        <p:nvGraphicFramePr>
          <p:cNvPr id="8" name="表格 7">
            <a:extLst>
              <a:ext uri="{FF2B5EF4-FFF2-40B4-BE49-F238E27FC236}">
                <a16:creationId xmlns:a16="http://schemas.microsoft.com/office/drawing/2014/main" id="{5DC711CC-95F8-E5D8-44CD-BD4A6ABDCBF0}"/>
              </a:ext>
            </a:extLst>
          </p:cNvPr>
          <p:cNvGraphicFramePr>
            <a:graphicFrameLocks noGrp="1"/>
          </p:cNvGraphicFramePr>
          <p:nvPr>
            <p:extLst>
              <p:ext uri="{D42A27DB-BD31-4B8C-83A1-F6EECF244321}">
                <p14:modId xmlns:p14="http://schemas.microsoft.com/office/powerpoint/2010/main" val="2007605327"/>
              </p:ext>
            </p:extLst>
          </p:nvPr>
        </p:nvGraphicFramePr>
        <p:xfrm>
          <a:off x="4271435" y="1913469"/>
          <a:ext cx="7825315" cy="3031062"/>
        </p:xfrm>
        <a:graphic>
          <a:graphicData uri="http://schemas.openxmlformats.org/drawingml/2006/table">
            <a:tbl>
              <a:tblPr firstRow="1" firstCol="1" lastRow="1" lastCol="1" bandRow="1" bandCol="1">
                <a:tableStyleId>{5C22544A-7EE6-4342-B048-85BDC9FD1C3A}</a:tableStyleId>
              </a:tblPr>
              <a:tblGrid>
                <a:gridCol w="1043515">
                  <a:extLst>
                    <a:ext uri="{9D8B030D-6E8A-4147-A177-3AD203B41FA5}">
                      <a16:colId xmlns:a16="http://schemas.microsoft.com/office/drawing/2014/main" val="20000"/>
                    </a:ext>
                  </a:extLst>
                </a:gridCol>
                <a:gridCol w="1171575">
                  <a:extLst>
                    <a:ext uri="{9D8B030D-6E8A-4147-A177-3AD203B41FA5}">
                      <a16:colId xmlns:a16="http://schemas.microsoft.com/office/drawing/2014/main" val="20001"/>
                    </a:ext>
                  </a:extLst>
                </a:gridCol>
                <a:gridCol w="1343025">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gridCol w="1581150">
                  <a:extLst>
                    <a:ext uri="{9D8B030D-6E8A-4147-A177-3AD203B41FA5}">
                      <a16:colId xmlns:a16="http://schemas.microsoft.com/office/drawing/2014/main" val="20004"/>
                    </a:ext>
                  </a:extLst>
                </a:gridCol>
                <a:gridCol w="1304925">
                  <a:extLst>
                    <a:ext uri="{9D8B030D-6E8A-4147-A177-3AD203B41FA5}">
                      <a16:colId xmlns:a16="http://schemas.microsoft.com/office/drawing/2014/main" val="20005"/>
                    </a:ext>
                  </a:extLst>
                </a:gridCol>
              </a:tblGrid>
              <a:tr h="505177">
                <a:tc>
                  <a:txBody>
                    <a:bodyPr/>
                    <a:lstStyle/>
                    <a:p>
                      <a:pPr algn="just"/>
                      <a:r>
                        <a:rPr lang="zh-CN" sz="2100" kern="100">
                          <a:effectLst/>
                          <a:latin typeface="+mn-ea"/>
                          <a:ea typeface="+mn-ea"/>
                        </a:rPr>
                        <a:t>项目</a:t>
                      </a:r>
                    </a:p>
                  </a:txBody>
                  <a:tcPr marL="91451" marR="91451" marT="0" marB="0"/>
                </a:tc>
                <a:tc>
                  <a:txBody>
                    <a:bodyPr/>
                    <a:lstStyle/>
                    <a:p>
                      <a:pPr algn="just"/>
                      <a:r>
                        <a:rPr lang="zh-CN" sz="2100" kern="100">
                          <a:effectLst/>
                          <a:latin typeface="+mn-ea"/>
                          <a:ea typeface="+mn-ea"/>
                        </a:rPr>
                        <a:t>档位</a:t>
                      </a:r>
                    </a:p>
                  </a:txBody>
                  <a:tcPr marL="91451" marR="91451" marT="0" marB="0"/>
                </a:tc>
                <a:tc>
                  <a:txBody>
                    <a:bodyPr/>
                    <a:lstStyle/>
                    <a:p>
                      <a:pPr algn="just"/>
                      <a:r>
                        <a:rPr lang="zh-CN" sz="2100" kern="100">
                          <a:effectLst/>
                          <a:latin typeface="+mn-ea"/>
                          <a:ea typeface="+mn-ea"/>
                        </a:rPr>
                        <a:t>百分比</a:t>
                      </a:r>
                    </a:p>
                  </a:txBody>
                  <a:tcPr marL="91451" marR="91451" marT="0" marB="0"/>
                </a:tc>
                <a:tc>
                  <a:txBody>
                    <a:bodyPr/>
                    <a:lstStyle/>
                    <a:p>
                      <a:pPr algn="just"/>
                      <a:r>
                        <a:rPr lang="zh-CN" sz="2100" kern="100">
                          <a:effectLst/>
                          <a:latin typeface="+mn-ea"/>
                          <a:ea typeface="+mn-ea"/>
                        </a:rPr>
                        <a:t>数据下限</a:t>
                      </a:r>
                    </a:p>
                  </a:txBody>
                  <a:tcPr marL="91451" marR="91451" marT="0" marB="0"/>
                </a:tc>
                <a:tc>
                  <a:txBody>
                    <a:bodyPr/>
                    <a:lstStyle/>
                    <a:p>
                      <a:pPr algn="just"/>
                      <a:r>
                        <a:rPr lang="zh-CN" sz="2100" kern="100">
                          <a:effectLst/>
                          <a:latin typeface="+mn-ea"/>
                          <a:ea typeface="+mn-ea"/>
                        </a:rPr>
                        <a:t>数据上限</a:t>
                      </a:r>
                    </a:p>
                  </a:txBody>
                  <a:tcPr marL="91451" marR="91451" marT="0" marB="0"/>
                </a:tc>
                <a:tc>
                  <a:txBody>
                    <a:bodyPr/>
                    <a:lstStyle/>
                    <a:p>
                      <a:pPr algn="just"/>
                      <a:r>
                        <a:rPr lang="zh-CN" sz="2100" kern="100" dirty="0">
                          <a:effectLst/>
                          <a:latin typeface="+mn-ea"/>
                          <a:ea typeface="+mn-ea"/>
                        </a:rPr>
                        <a:t>实测数据</a:t>
                      </a:r>
                    </a:p>
                  </a:txBody>
                  <a:tcPr marL="91451" marR="91451" marT="0" marB="0"/>
                </a:tc>
                <a:extLst>
                  <a:ext uri="{0D108BD9-81ED-4DB2-BD59-A6C34878D82A}">
                    <a16:rowId xmlns:a16="http://schemas.microsoft.com/office/drawing/2014/main" val="10000"/>
                  </a:ext>
                </a:extLst>
              </a:tr>
              <a:tr h="505177">
                <a:tc>
                  <a:txBody>
                    <a:bodyPr/>
                    <a:lstStyle/>
                    <a:p>
                      <a:pPr algn="just"/>
                      <a:r>
                        <a:rPr lang="en-US" sz="2100" kern="100" dirty="0">
                          <a:effectLst/>
                          <a:latin typeface="+mn-ea"/>
                          <a:ea typeface="+mn-ea"/>
                        </a:rPr>
                        <a:t>PT1</a:t>
                      </a:r>
                      <a:endParaRPr lang="zh-CN" sz="2100" kern="100" dirty="0">
                        <a:effectLst/>
                        <a:latin typeface="+mn-ea"/>
                        <a:ea typeface="+mn-ea"/>
                      </a:endParaRPr>
                    </a:p>
                  </a:txBody>
                  <a:tcPr marL="91451" marR="91451" marT="0" marB="0"/>
                </a:tc>
                <a:tc>
                  <a:txBody>
                    <a:bodyPr/>
                    <a:lstStyle/>
                    <a:p>
                      <a:pPr algn="just"/>
                      <a:r>
                        <a:rPr lang="en-US" sz="2100" kern="100">
                          <a:effectLst/>
                          <a:latin typeface="+mn-ea"/>
                          <a:ea typeface="+mn-ea"/>
                        </a:rPr>
                        <a:t>100V</a:t>
                      </a:r>
                      <a:endParaRPr lang="zh-CN" sz="2100" kern="100">
                        <a:effectLst/>
                        <a:latin typeface="+mn-ea"/>
                        <a:ea typeface="+mn-ea"/>
                      </a:endParaRPr>
                    </a:p>
                  </a:txBody>
                  <a:tcPr marL="91451" marR="91451" marT="0" marB="0"/>
                </a:tc>
                <a:tc>
                  <a:txBody>
                    <a:bodyPr/>
                    <a:lstStyle/>
                    <a:p>
                      <a:pPr algn="just"/>
                      <a:r>
                        <a:rPr lang="en-US" sz="2100" kern="100">
                          <a:effectLst/>
                          <a:latin typeface="+mn-ea"/>
                          <a:ea typeface="+mn-ea"/>
                        </a:rPr>
                        <a:t>20</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19.6</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20.4</a:t>
                      </a:r>
                      <a:r>
                        <a:rPr lang="zh-CN" sz="2100" kern="100">
                          <a:effectLst/>
                          <a:latin typeface="+mn-ea"/>
                          <a:ea typeface="+mn-ea"/>
                        </a:rPr>
                        <a:t>％</a:t>
                      </a:r>
                    </a:p>
                  </a:txBody>
                  <a:tcPr marL="91451" marR="91451" marT="0" marB="0"/>
                </a:tc>
                <a:tc>
                  <a:txBody>
                    <a:bodyPr/>
                    <a:lstStyle/>
                    <a:p>
                      <a:pPr algn="just"/>
                      <a:r>
                        <a:rPr lang="en-US" sz="2100" kern="100" dirty="0">
                          <a:effectLst/>
                          <a:latin typeface="+mn-ea"/>
                          <a:ea typeface="+mn-ea"/>
                        </a:rPr>
                        <a:t> 20%</a:t>
                      </a:r>
                      <a:endParaRPr lang="zh-CN" sz="2100" kern="100" dirty="0">
                        <a:effectLst/>
                        <a:latin typeface="+mn-ea"/>
                        <a:ea typeface="+mn-ea"/>
                      </a:endParaRPr>
                    </a:p>
                  </a:txBody>
                  <a:tcPr marL="91451" marR="91451" marT="0" marB="0"/>
                </a:tc>
                <a:extLst>
                  <a:ext uri="{0D108BD9-81ED-4DB2-BD59-A6C34878D82A}">
                    <a16:rowId xmlns:a16="http://schemas.microsoft.com/office/drawing/2014/main" val="10001"/>
                  </a:ext>
                </a:extLst>
              </a:tr>
              <a:tr h="505177">
                <a:tc>
                  <a:txBody>
                    <a:bodyPr/>
                    <a:lstStyle/>
                    <a:p>
                      <a:pPr algn="just"/>
                      <a:r>
                        <a:rPr lang="en-US" sz="2100" kern="100" dirty="0">
                          <a:effectLst/>
                          <a:latin typeface="+mn-ea"/>
                          <a:ea typeface="+mn-ea"/>
                        </a:rPr>
                        <a:t>PT2</a:t>
                      </a:r>
                      <a:endParaRPr lang="zh-CN" sz="2100" kern="100" dirty="0">
                        <a:effectLst/>
                        <a:latin typeface="+mn-ea"/>
                        <a:ea typeface="+mn-ea"/>
                      </a:endParaRPr>
                    </a:p>
                  </a:txBody>
                  <a:tcPr marL="91451" marR="91451" marT="0" marB="0"/>
                </a:tc>
                <a:tc>
                  <a:txBody>
                    <a:bodyPr/>
                    <a:lstStyle/>
                    <a:p>
                      <a:pPr algn="just"/>
                      <a:r>
                        <a:rPr lang="en-US" sz="2100" kern="100">
                          <a:effectLst/>
                          <a:latin typeface="+mn-ea"/>
                          <a:ea typeface="+mn-ea"/>
                        </a:rPr>
                        <a:t>100V</a:t>
                      </a:r>
                      <a:endParaRPr lang="zh-CN" sz="2100" kern="100">
                        <a:effectLst/>
                        <a:latin typeface="+mn-ea"/>
                        <a:ea typeface="+mn-ea"/>
                      </a:endParaRPr>
                    </a:p>
                  </a:txBody>
                  <a:tcPr marL="91451" marR="91451" marT="0" marB="0"/>
                </a:tc>
                <a:tc>
                  <a:txBody>
                    <a:bodyPr/>
                    <a:lstStyle/>
                    <a:p>
                      <a:pPr algn="just"/>
                      <a:r>
                        <a:rPr lang="en-US" sz="2100" kern="100">
                          <a:effectLst/>
                          <a:latin typeface="+mn-ea"/>
                          <a:ea typeface="+mn-ea"/>
                        </a:rPr>
                        <a:t>100</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98.0</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102.0</a:t>
                      </a:r>
                      <a:r>
                        <a:rPr lang="zh-CN" sz="2100" kern="100">
                          <a:effectLst/>
                          <a:latin typeface="+mn-ea"/>
                          <a:ea typeface="+mn-ea"/>
                        </a:rPr>
                        <a:t>％</a:t>
                      </a:r>
                    </a:p>
                  </a:txBody>
                  <a:tcPr marL="91451" marR="91451" marT="0" marB="0"/>
                </a:tc>
                <a:tc>
                  <a:txBody>
                    <a:bodyPr/>
                    <a:lstStyle/>
                    <a:p>
                      <a:pPr algn="just"/>
                      <a:r>
                        <a:rPr lang="en-US" sz="2100" kern="100" dirty="0">
                          <a:effectLst/>
                          <a:latin typeface="+mn-ea"/>
                          <a:ea typeface="+mn-ea"/>
                        </a:rPr>
                        <a:t> 100%</a:t>
                      </a:r>
                      <a:endParaRPr lang="zh-CN" sz="2100" kern="100" dirty="0">
                        <a:effectLst/>
                        <a:latin typeface="+mn-ea"/>
                        <a:ea typeface="+mn-ea"/>
                      </a:endParaRPr>
                    </a:p>
                  </a:txBody>
                  <a:tcPr marL="91451" marR="91451" marT="0" marB="0"/>
                </a:tc>
                <a:extLst>
                  <a:ext uri="{0D108BD9-81ED-4DB2-BD59-A6C34878D82A}">
                    <a16:rowId xmlns:a16="http://schemas.microsoft.com/office/drawing/2014/main" val="10002"/>
                  </a:ext>
                </a:extLst>
              </a:tr>
              <a:tr h="505177">
                <a:tc>
                  <a:txBody>
                    <a:bodyPr/>
                    <a:lstStyle/>
                    <a:p>
                      <a:pPr algn="just"/>
                      <a:r>
                        <a:rPr lang="en-US" sz="2100" kern="100" dirty="0">
                          <a:effectLst/>
                          <a:latin typeface="+mn-ea"/>
                          <a:ea typeface="+mn-ea"/>
                        </a:rPr>
                        <a:t>CT1</a:t>
                      </a:r>
                      <a:endParaRPr lang="zh-CN" sz="2100" kern="100" dirty="0">
                        <a:effectLst/>
                        <a:latin typeface="+mn-ea"/>
                        <a:ea typeface="+mn-ea"/>
                      </a:endParaRPr>
                    </a:p>
                  </a:txBody>
                  <a:tcPr marL="91451" marR="91451" marT="0" marB="0"/>
                </a:tc>
                <a:tc>
                  <a:txBody>
                    <a:bodyPr/>
                    <a:lstStyle/>
                    <a:p>
                      <a:pPr algn="just"/>
                      <a:r>
                        <a:rPr lang="en-US" sz="2100" kern="100">
                          <a:effectLst/>
                          <a:latin typeface="+mn-ea"/>
                          <a:ea typeface="+mn-ea"/>
                        </a:rPr>
                        <a:t>5A</a:t>
                      </a:r>
                      <a:endParaRPr lang="zh-CN" sz="2100" kern="100">
                        <a:effectLst/>
                        <a:latin typeface="+mn-ea"/>
                        <a:ea typeface="+mn-ea"/>
                      </a:endParaRPr>
                    </a:p>
                  </a:txBody>
                  <a:tcPr marL="91451" marR="91451" marT="0" marB="0"/>
                </a:tc>
                <a:tc>
                  <a:txBody>
                    <a:bodyPr/>
                    <a:lstStyle/>
                    <a:p>
                      <a:pPr algn="just"/>
                      <a:r>
                        <a:rPr lang="en-US" sz="2100" kern="100">
                          <a:effectLst/>
                          <a:latin typeface="+mn-ea"/>
                          <a:ea typeface="+mn-ea"/>
                        </a:rPr>
                        <a:t>5</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4.90</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5.1</a:t>
                      </a:r>
                      <a:r>
                        <a:rPr lang="zh-CN" sz="2100" kern="100">
                          <a:effectLst/>
                          <a:latin typeface="+mn-ea"/>
                          <a:ea typeface="+mn-ea"/>
                        </a:rPr>
                        <a:t>％</a:t>
                      </a:r>
                    </a:p>
                  </a:txBody>
                  <a:tcPr marL="91451" marR="91451" marT="0" marB="0"/>
                </a:tc>
                <a:tc>
                  <a:txBody>
                    <a:bodyPr/>
                    <a:lstStyle/>
                    <a:p>
                      <a:pPr algn="just"/>
                      <a:r>
                        <a:rPr lang="en-US" sz="2100" kern="100" dirty="0">
                          <a:effectLst/>
                          <a:latin typeface="+mn-ea"/>
                          <a:ea typeface="+mn-ea"/>
                        </a:rPr>
                        <a:t> 4.99%</a:t>
                      </a:r>
                      <a:endParaRPr lang="zh-CN" sz="2100" kern="100" dirty="0">
                        <a:effectLst/>
                        <a:latin typeface="+mn-ea"/>
                        <a:ea typeface="+mn-ea"/>
                      </a:endParaRPr>
                    </a:p>
                  </a:txBody>
                  <a:tcPr marL="91451" marR="91451" marT="0" marB="0"/>
                </a:tc>
                <a:extLst>
                  <a:ext uri="{0D108BD9-81ED-4DB2-BD59-A6C34878D82A}">
                    <a16:rowId xmlns:a16="http://schemas.microsoft.com/office/drawing/2014/main" val="10003"/>
                  </a:ext>
                </a:extLst>
              </a:tr>
              <a:tr h="505177">
                <a:tc>
                  <a:txBody>
                    <a:bodyPr/>
                    <a:lstStyle/>
                    <a:p>
                      <a:pPr algn="just"/>
                      <a:r>
                        <a:rPr lang="en-US" sz="2100" kern="100" dirty="0">
                          <a:effectLst/>
                          <a:latin typeface="+mn-ea"/>
                          <a:ea typeface="+mn-ea"/>
                        </a:rPr>
                        <a:t>CT2</a:t>
                      </a:r>
                      <a:endParaRPr lang="zh-CN" sz="2100" kern="100" dirty="0">
                        <a:effectLst/>
                        <a:latin typeface="+mn-ea"/>
                        <a:ea typeface="+mn-ea"/>
                      </a:endParaRPr>
                    </a:p>
                  </a:txBody>
                  <a:tcPr marL="91451" marR="91451" marT="0" marB="0"/>
                </a:tc>
                <a:tc>
                  <a:txBody>
                    <a:bodyPr/>
                    <a:lstStyle/>
                    <a:p>
                      <a:pPr algn="just"/>
                      <a:r>
                        <a:rPr lang="en-US" sz="2100" kern="100">
                          <a:effectLst/>
                          <a:latin typeface="+mn-ea"/>
                          <a:ea typeface="+mn-ea"/>
                        </a:rPr>
                        <a:t>5A</a:t>
                      </a:r>
                      <a:endParaRPr lang="zh-CN" sz="2100" kern="100">
                        <a:effectLst/>
                        <a:latin typeface="+mn-ea"/>
                        <a:ea typeface="+mn-ea"/>
                      </a:endParaRPr>
                    </a:p>
                  </a:txBody>
                  <a:tcPr marL="91451" marR="91451" marT="0" marB="0"/>
                </a:tc>
                <a:tc>
                  <a:txBody>
                    <a:bodyPr/>
                    <a:lstStyle/>
                    <a:p>
                      <a:pPr algn="just"/>
                      <a:r>
                        <a:rPr lang="en-US" sz="2100" kern="100">
                          <a:effectLst/>
                          <a:latin typeface="+mn-ea"/>
                          <a:ea typeface="+mn-ea"/>
                        </a:rPr>
                        <a:t>100</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98.0</a:t>
                      </a:r>
                      <a:r>
                        <a:rPr lang="zh-CN" sz="2100" kern="100">
                          <a:effectLst/>
                          <a:latin typeface="+mn-ea"/>
                          <a:ea typeface="+mn-ea"/>
                        </a:rPr>
                        <a:t>％</a:t>
                      </a:r>
                    </a:p>
                  </a:txBody>
                  <a:tcPr marL="91451" marR="91451" marT="0" marB="0"/>
                </a:tc>
                <a:tc>
                  <a:txBody>
                    <a:bodyPr/>
                    <a:lstStyle/>
                    <a:p>
                      <a:pPr algn="just"/>
                      <a:r>
                        <a:rPr lang="en-US" sz="2100" kern="100">
                          <a:effectLst/>
                          <a:latin typeface="+mn-ea"/>
                          <a:ea typeface="+mn-ea"/>
                        </a:rPr>
                        <a:t>102.0</a:t>
                      </a:r>
                      <a:r>
                        <a:rPr lang="zh-CN" sz="2100" kern="100">
                          <a:effectLst/>
                          <a:latin typeface="+mn-ea"/>
                          <a:ea typeface="+mn-ea"/>
                        </a:rPr>
                        <a:t>％</a:t>
                      </a:r>
                    </a:p>
                  </a:txBody>
                  <a:tcPr marL="91451" marR="91451" marT="0" marB="0"/>
                </a:tc>
                <a:tc>
                  <a:txBody>
                    <a:bodyPr/>
                    <a:lstStyle/>
                    <a:p>
                      <a:pPr algn="just"/>
                      <a:r>
                        <a:rPr lang="en-US" sz="2100" kern="100" dirty="0">
                          <a:effectLst/>
                          <a:latin typeface="+mn-ea"/>
                          <a:ea typeface="+mn-ea"/>
                        </a:rPr>
                        <a:t> 99%</a:t>
                      </a:r>
                      <a:endParaRPr lang="zh-CN" sz="2100" kern="100" dirty="0">
                        <a:effectLst/>
                        <a:latin typeface="+mn-ea"/>
                        <a:ea typeface="+mn-ea"/>
                      </a:endParaRPr>
                    </a:p>
                  </a:txBody>
                  <a:tcPr marL="91451" marR="91451" marT="0" marB="0"/>
                </a:tc>
                <a:extLst>
                  <a:ext uri="{0D108BD9-81ED-4DB2-BD59-A6C34878D82A}">
                    <a16:rowId xmlns:a16="http://schemas.microsoft.com/office/drawing/2014/main" val="10004"/>
                  </a:ext>
                </a:extLst>
              </a:tr>
              <a:tr h="505177">
                <a:tc>
                  <a:txBody>
                    <a:bodyPr/>
                    <a:lstStyle/>
                    <a:p>
                      <a:pPr algn="just"/>
                      <a:r>
                        <a:rPr lang="en-US" sz="2100" kern="100">
                          <a:effectLst/>
                          <a:latin typeface="+mn-ea"/>
                          <a:ea typeface="+mn-ea"/>
                        </a:rPr>
                        <a:t> </a:t>
                      </a:r>
                      <a:endParaRPr lang="zh-CN" sz="2100" kern="100">
                        <a:effectLst/>
                        <a:latin typeface="+mn-ea"/>
                        <a:ea typeface="+mn-ea"/>
                      </a:endParaRPr>
                    </a:p>
                  </a:txBody>
                  <a:tcPr marL="91451" marR="91451" marT="0" marB="0"/>
                </a:tc>
                <a:tc>
                  <a:txBody>
                    <a:bodyPr/>
                    <a:lstStyle/>
                    <a:p>
                      <a:pPr algn="just"/>
                      <a:r>
                        <a:rPr lang="en-US" sz="2100" kern="100">
                          <a:effectLst/>
                          <a:latin typeface="+mn-ea"/>
                          <a:ea typeface="+mn-ea"/>
                        </a:rPr>
                        <a:t> </a:t>
                      </a:r>
                      <a:endParaRPr lang="zh-CN" sz="2100" kern="100">
                        <a:effectLst/>
                        <a:latin typeface="+mn-ea"/>
                        <a:ea typeface="+mn-ea"/>
                      </a:endParaRPr>
                    </a:p>
                  </a:txBody>
                  <a:tcPr marL="91451" marR="91451" marT="0" marB="0"/>
                </a:tc>
                <a:tc>
                  <a:txBody>
                    <a:bodyPr/>
                    <a:lstStyle/>
                    <a:p>
                      <a:pPr algn="just"/>
                      <a:r>
                        <a:rPr lang="en-US" sz="2100" kern="100">
                          <a:effectLst/>
                          <a:latin typeface="+mn-ea"/>
                          <a:ea typeface="+mn-ea"/>
                        </a:rPr>
                        <a:t> </a:t>
                      </a:r>
                      <a:endParaRPr lang="zh-CN" sz="2100" kern="100">
                        <a:effectLst/>
                        <a:latin typeface="+mn-ea"/>
                        <a:ea typeface="+mn-ea"/>
                      </a:endParaRPr>
                    </a:p>
                  </a:txBody>
                  <a:tcPr marL="91451" marR="91451" marT="0" marB="0"/>
                </a:tc>
                <a:tc>
                  <a:txBody>
                    <a:bodyPr/>
                    <a:lstStyle/>
                    <a:p>
                      <a:pPr algn="just"/>
                      <a:r>
                        <a:rPr lang="en-US" sz="2100" kern="100" dirty="0">
                          <a:effectLst/>
                          <a:latin typeface="+mn-ea"/>
                          <a:ea typeface="+mn-ea"/>
                        </a:rPr>
                        <a:t> </a:t>
                      </a:r>
                      <a:endParaRPr lang="zh-CN" sz="2100" kern="100" dirty="0">
                        <a:effectLst/>
                        <a:latin typeface="+mn-ea"/>
                        <a:ea typeface="+mn-ea"/>
                      </a:endParaRPr>
                    </a:p>
                  </a:txBody>
                  <a:tcPr marL="91451" marR="91451" marT="0" marB="0"/>
                </a:tc>
                <a:tc>
                  <a:txBody>
                    <a:bodyPr/>
                    <a:lstStyle/>
                    <a:p>
                      <a:pPr algn="just"/>
                      <a:r>
                        <a:rPr lang="en-US" sz="2100" kern="100">
                          <a:effectLst/>
                          <a:latin typeface="+mn-ea"/>
                          <a:ea typeface="+mn-ea"/>
                        </a:rPr>
                        <a:t> </a:t>
                      </a:r>
                      <a:endParaRPr lang="zh-CN" sz="2100" kern="100">
                        <a:effectLst/>
                        <a:latin typeface="+mn-ea"/>
                        <a:ea typeface="+mn-ea"/>
                      </a:endParaRPr>
                    </a:p>
                  </a:txBody>
                  <a:tcPr marL="91451" marR="91451" marT="0" marB="0"/>
                </a:tc>
                <a:tc>
                  <a:txBody>
                    <a:bodyPr/>
                    <a:lstStyle/>
                    <a:p>
                      <a:pPr algn="just"/>
                      <a:r>
                        <a:rPr lang="en-US" sz="2100" kern="100" dirty="0">
                          <a:effectLst/>
                          <a:latin typeface="+mn-ea"/>
                          <a:ea typeface="+mn-ea"/>
                        </a:rPr>
                        <a:t> </a:t>
                      </a:r>
                      <a:endParaRPr lang="zh-CN" sz="2100" kern="100" dirty="0">
                        <a:effectLst/>
                        <a:latin typeface="+mn-ea"/>
                        <a:ea typeface="+mn-ea"/>
                      </a:endParaRPr>
                    </a:p>
                  </a:txBody>
                  <a:tcPr marL="91451" marR="91451" marT="0" marB="0"/>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C890230D-AD48-BA29-32E6-A55F8F0712B1}"/>
              </a:ext>
            </a:extLst>
          </p:cNvPr>
          <p:cNvSpPr txBox="1"/>
          <p:nvPr/>
        </p:nvSpPr>
        <p:spPr>
          <a:xfrm>
            <a:off x="4344459" y="5120757"/>
            <a:ext cx="7825315" cy="369332"/>
          </a:xfrm>
          <a:prstGeom prst="rect">
            <a:avLst/>
          </a:prstGeom>
          <a:noFill/>
        </p:spPr>
        <p:txBody>
          <a:bodyPr wrap="square" rtlCol="0">
            <a:spAutoFit/>
          </a:bodyPr>
          <a:lstStyle/>
          <a:p>
            <a:r>
              <a:rPr lang="zh-CN" altLang="en-US" b="1" dirty="0"/>
              <a:t>注意：每次实验可选择</a:t>
            </a:r>
            <a:r>
              <a:rPr lang="en-US" altLang="zh-CN" b="1" dirty="0"/>
              <a:t>PT1</a:t>
            </a:r>
            <a:r>
              <a:rPr lang="zh-CN" altLang="en-US" b="1" dirty="0"/>
              <a:t>、</a:t>
            </a:r>
            <a:r>
              <a:rPr lang="en-US" altLang="zh-CN" b="1" dirty="0"/>
              <a:t>PT2</a:t>
            </a:r>
            <a:r>
              <a:rPr lang="zh-CN" altLang="en-US" b="1" dirty="0"/>
              <a:t>、</a:t>
            </a:r>
            <a:r>
              <a:rPr lang="en-US" altLang="zh-CN" b="1" dirty="0"/>
              <a:t>CT1</a:t>
            </a:r>
            <a:r>
              <a:rPr lang="zh-CN" altLang="en-US" b="1" dirty="0"/>
              <a:t>和</a:t>
            </a:r>
            <a:r>
              <a:rPr lang="en-US" altLang="zh-CN" b="1" dirty="0"/>
              <a:t>CT2</a:t>
            </a:r>
            <a:r>
              <a:rPr lang="zh-CN" altLang="en-US" b="1" dirty="0"/>
              <a:t>一种项目或多个项目进行实验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3CFD92D2-E8EB-5052-2558-B256DA2CF796}"/>
              </a:ext>
            </a:extLst>
          </p:cNvPr>
          <p:cNvSpPr>
            <a:spLocks noGrp="1"/>
          </p:cNvSpPr>
          <p:nvPr>
            <p:ph type="title"/>
          </p:nvPr>
        </p:nvSpPr>
        <p:spPr>
          <a:xfrm>
            <a:off x="4240955" y="197274"/>
            <a:ext cx="4199466" cy="1143000"/>
          </a:xfrm>
        </p:spPr>
        <p:txBody>
          <a:bodyPr/>
          <a:lstStyle/>
          <a:p>
            <a:r>
              <a:rPr lang="zh-CN" altLang="en-US" sz="3733" dirty="0"/>
              <a:t>检测结果输出</a:t>
            </a:r>
          </a:p>
        </p:txBody>
      </p:sp>
      <p:sp>
        <p:nvSpPr>
          <p:cNvPr id="70659" name="灯片编号占位符 3">
            <a:extLst>
              <a:ext uri="{FF2B5EF4-FFF2-40B4-BE49-F238E27FC236}">
                <a16:creationId xmlns:a16="http://schemas.microsoft.com/office/drawing/2014/main" id="{61ED45E5-CEB3-082C-04F1-BBF1176791C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4267">
                <a:solidFill>
                  <a:schemeClr val="tx1"/>
                </a:solidFill>
                <a:latin typeface="Calibri" panose="020F0502020204030204" pitchFamily="34" charset="0"/>
                <a:ea typeface="宋体" panose="02010600030101010101" pitchFamily="2" charset="-122"/>
              </a:defRPr>
            </a:lvl1pPr>
            <a:lvl2pPr marL="990575" indent="-380990">
              <a:spcBef>
                <a:spcPct val="20000"/>
              </a:spcBef>
              <a:buFont typeface="Arial" panose="020B0604020202020204" pitchFamily="34" charset="0"/>
              <a:buChar char="–"/>
              <a:defRPr sz="3733">
                <a:solidFill>
                  <a:schemeClr val="tx1"/>
                </a:solidFill>
                <a:latin typeface="Calibri" panose="020F0502020204030204" pitchFamily="34" charset="0"/>
                <a:ea typeface="宋体" panose="02010600030101010101" pitchFamily="2" charset="-122"/>
              </a:defRPr>
            </a:lvl2pPr>
            <a:lvl3pPr marL="1523962" indent="-304792">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3pPr>
            <a:lvl4pPr marL="2133547"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4pPr>
            <a:lvl5pPr marL="2743131" indent="-304792">
              <a:spcBef>
                <a:spcPct val="20000"/>
              </a:spcBef>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5pPr>
            <a:lvl6pPr marL="335271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6pPr>
            <a:lvl7pPr marL="3962301"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7pPr>
            <a:lvl8pPr marL="4571886"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8pPr>
            <a:lvl9pPr marL="5181470" indent="-304792" eaLnBrk="0" fontAlgn="base" hangingPunct="0">
              <a:spcBef>
                <a:spcPct val="20000"/>
              </a:spcBef>
              <a:spcAft>
                <a:spcPct val="0"/>
              </a:spcAft>
              <a:buFont typeface="Arial" panose="020B0604020202020204" pitchFamily="34" charset="0"/>
              <a:buChar char="»"/>
              <a:defRPr sz="2667">
                <a:solidFill>
                  <a:schemeClr val="tx1"/>
                </a:solidFill>
                <a:latin typeface="Calibri" panose="020F0502020204030204" pitchFamily="34" charset="0"/>
                <a:ea typeface="宋体" panose="02010600030101010101" pitchFamily="2" charset="-122"/>
              </a:defRPr>
            </a:lvl9pPr>
          </a:lstStyle>
          <a:p>
            <a:pPr>
              <a:spcBef>
                <a:spcPct val="0"/>
              </a:spcBef>
              <a:buFontTx/>
              <a:buNone/>
            </a:pPr>
            <a:fld id="{F23AD52A-BA99-4FA7-A659-4402B680B6B7}" type="slidenum">
              <a:rPr lang="en-US" altLang="zh-CN" sz="1600">
                <a:solidFill>
                  <a:srgbClr val="898989"/>
                </a:solidFill>
                <a:latin typeface="Tahoma" panose="020B0604030504040204" pitchFamily="34" charset="0"/>
              </a:rPr>
              <a:pPr>
                <a:spcBef>
                  <a:spcPct val="0"/>
                </a:spcBef>
                <a:buFontTx/>
                <a:buNone/>
              </a:pPr>
              <a:t>8</a:t>
            </a:fld>
            <a:endParaRPr lang="en-US" altLang="zh-CN" sz="1600">
              <a:solidFill>
                <a:srgbClr val="898989"/>
              </a:solidFill>
              <a:latin typeface="Tahoma" panose="020B0604030504040204" pitchFamily="34" charset="0"/>
            </a:endParaRPr>
          </a:p>
        </p:txBody>
      </p:sp>
      <p:pic>
        <p:nvPicPr>
          <p:cNvPr id="5" name="图片 4">
            <a:extLst>
              <a:ext uri="{FF2B5EF4-FFF2-40B4-BE49-F238E27FC236}">
                <a16:creationId xmlns:a16="http://schemas.microsoft.com/office/drawing/2014/main" id="{19F44B77-B9E2-95A5-0D01-971F9D855382}"/>
              </a:ext>
            </a:extLst>
          </p:cNvPr>
          <p:cNvPicPr>
            <a:picLocks noChangeAspect="1"/>
          </p:cNvPicPr>
          <p:nvPr/>
        </p:nvPicPr>
        <p:blipFill>
          <a:blip r:embed="rId2"/>
          <a:stretch>
            <a:fillRect/>
          </a:stretch>
        </p:blipFill>
        <p:spPr>
          <a:xfrm>
            <a:off x="2506748" y="1163137"/>
            <a:ext cx="6454372" cy="5075233"/>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0FD37F-6CD0-5650-2E5B-464DF917C561}"/>
              </a:ext>
            </a:extLst>
          </p:cNvPr>
          <p:cNvSpPr txBox="1"/>
          <p:nvPr/>
        </p:nvSpPr>
        <p:spPr>
          <a:xfrm>
            <a:off x="1866506" y="755085"/>
            <a:ext cx="8953893" cy="741357"/>
          </a:xfrm>
          <a:prstGeom prst="rect">
            <a:avLst/>
          </a:prstGeom>
          <a:noFill/>
        </p:spPr>
        <p:txBody>
          <a:bodyPr wrap="square" rtlCol="0">
            <a:spAutoFit/>
          </a:bodyPr>
          <a:lstStyle/>
          <a:p>
            <a:pPr>
              <a:lnSpc>
                <a:spcPct val="130000"/>
              </a:lnSpc>
            </a:pPr>
            <a:r>
              <a:rPr lang="zh-CN" altLang="en-US" sz="3600" dirty="0">
                <a:latin typeface="Arial" panose="020B0604020202020204" pitchFamily="34" charset="0"/>
                <a:ea typeface="微软雅黑" panose="020B0503020204020204" pitchFamily="34" charset="-122"/>
              </a:rPr>
              <a:t>总结：（互感器）二次压降检测仪检定系统</a:t>
            </a:r>
          </a:p>
        </p:txBody>
      </p:sp>
      <p:pic>
        <p:nvPicPr>
          <p:cNvPr id="5" name="图片 4">
            <a:extLst>
              <a:ext uri="{FF2B5EF4-FFF2-40B4-BE49-F238E27FC236}">
                <a16:creationId xmlns:a16="http://schemas.microsoft.com/office/drawing/2014/main" id="{FEC1BC05-6E34-52FE-6970-9CCAA489C117}"/>
              </a:ext>
            </a:extLst>
          </p:cNvPr>
          <p:cNvPicPr>
            <a:picLocks noChangeAspect="1"/>
          </p:cNvPicPr>
          <p:nvPr/>
        </p:nvPicPr>
        <p:blipFill>
          <a:blip r:embed="rId2"/>
          <a:stretch>
            <a:fillRect/>
          </a:stretch>
        </p:blipFill>
        <p:spPr>
          <a:xfrm>
            <a:off x="1407404" y="2265352"/>
            <a:ext cx="3284611" cy="2998034"/>
          </a:xfrm>
          <a:prstGeom prst="rect">
            <a:avLst/>
          </a:prstGeom>
        </p:spPr>
      </p:pic>
      <p:sp>
        <p:nvSpPr>
          <p:cNvPr id="6" name="文本框 5">
            <a:extLst>
              <a:ext uri="{FF2B5EF4-FFF2-40B4-BE49-F238E27FC236}">
                <a16:creationId xmlns:a16="http://schemas.microsoft.com/office/drawing/2014/main" id="{E3966A60-A89D-7415-A04D-DB282E2A87FB}"/>
              </a:ext>
            </a:extLst>
          </p:cNvPr>
          <p:cNvSpPr txBox="1"/>
          <p:nvPr/>
        </p:nvSpPr>
        <p:spPr>
          <a:xfrm>
            <a:off x="5329311" y="2305615"/>
            <a:ext cx="5887329" cy="3046988"/>
          </a:xfrm>
          <a:prstGeom prst="rect">
            <a:avLst/>
          </a:prstGeom>
          <a:noFill/>
          <a:ln w="19050">
            <a:solidFill>
              <a:schemeClr val="bg1">
                <a:lumMod val="65000"/>
              </a:schemeClr>
            </a:solidFill>
            <a:prstDash val="sysDash"/>
          </a:ln>
        </p:spPr>
        <p:txBody>
          <a:bodyPr wrap="square" rtlCol="0">
            <a:spAutoFit/>
          </a:bodyPr>
          <a:lstStyle/>
          <a:p>
            <a:r>
              <a:rPr lang="zh-CN" altLang="en-US" sz="3200" dirty="0"/>
              <a:t>互感器二次压降检测仪检定系统是对现有互感器二次压降检测仪检定系统一种改进。改进后的系统提升了检定实验工作的信息化水平，提升了检定实验工作的质量与工作效率</a:t>
            </a:r>
          </a:p>
        </p:txBody>
      </p:sp>
    </p:spTree>
    <p:extLst>
      <p:ext uri="{BB962C8B-B14F-4D97-AF65-F5344CB8AC3E}">
        <p14:creationId xmlns:p14="http://schemas.microsoft.com/office/powerpoint/2010/main" val="817490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636</Words>
  <Application>Microsoft Office PowerPoint</Application>
  <PresentationFormat>宽屏</PresentationFormat>
  <Paragraphs>100</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等线 Light</vt:lpstr>
      <vt:lpstr>仿宋</vt:lpstr>
      <vt:lpstr>微软雅黑</vt:lpstr>
      <vt:lpstr>Arial</vt:lpstr>
      <vt:lpstr>Calibri</vt:lpstr>
      <vt:lpstr>Tahoma</vt:lpstr>
      <vt:lpstr>Wingdings</vt:lpstr>
      <vt:lpstr>Office 主题​​</vt:lpstr>
      <vt:lpstr>互感器二次压降检测仪检定系统数据库设计</vt:lpstr>
      <vt:lpstr>1、系统背景介绍</vt:lpstr>
      <vt:lpstr>被检测设备：互感器二次压降检测仪</vt:lpstr>
      <vt:lpstr>检测设备：互感器二次压降检测仪的检定设备</vt:lpstr>
      <vt:lpstr>目前二次压降检测仪的检定系统问题</vt:lpstr>
      <vt:lpstr> 改进二次压降检测仪的检定系统</vt:lpstr>
      <vt:lpstr>互感器二次压降检测仪</vt:lpstr>
      <vt:lpstr>检测结果输出</vt:lpstr>
      <vt:lpstr>PowerPoint 演示文稿</vt:lpstr>
      <vt:lpstr>2、考核要求</vt:lpstr>
      <vt:lpstr>2、考核要求</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互感器二次压降检测仪检定系统</dc:title>
  <dc:creator>明明 黄</dc:creator>
  <cp:lastModifiedBy>勇 刘</cp:lastModifiedBy>
  <cp:revision>35</cp:revision>
  <dcterms:created xsi:type="dcterms:W3CDTF">2022-11-27T09:18:02Z</dcterms:created>
  <dcterms:modified xsi:type="dcterms:W3CDTF">2023-11-29T13:17:08Z</dcterms:modified>
</cp:coreProperties>
</file>