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0" r:id="rId1"/>
  </p:sldMasterIdLst>
  <p:notesMasterIdLst>
    <p:notesMasterId r:id="rId57"/>
  </p:notesMasterIdLst>
  <p:sldIdLst>
    <p:sldId id="330" r:id="rId2"/>
    <p:sldId id="324" r:id="rId3"/>
    <p:sldId id="457" r:id="rId4"/>
    <p:sldId id="421" r:id="rId5"/>
    <p:sldId id="419" r:id="rId6"/>
    <p:sldId id="420" r:id="rId7"/>
    <p:sldId id="422" r:id="rId8"/>
    <p:sldId id="424" r:id="rId9"/>
    <p:sldId id="425" r:id="rId10"/>
    <p:sldId id="426" r:id="rId11"/>
    <p:sldId id="458" r:id="rId12"/>
    <p:sldId id="460" r:id="rId13"/>
    <p:sldId id="427" r:id="rId14"/>
    <p:sldId id="428" r:id="rId15"/>
    <p:sldId id="459" r:id="rId16"/>
    <p:sldId id="435" r:id="rId17"/>
    <p:sldId id="533" r:id="rId18"/>
    <p:sldId id="534" r:id="rId19"/>
    <p:sldId id="531" r:id="rId20"/>
    <p:sldId id="532" r:id="rId21"/>
    <p:sldId id="437" r:id="rId22"/>
    <p:sldId id="399" r:id="rId23"/>
    <p:sldId id="335" r:id="rId24"/>
    <p:sldId id="401" r:id="rId25"/>
    <p:sldId id="402" r:id="rId26"/>
    <p:sldId id="454" r:id="rId27"/>
    <p:sldId id="731" r:id="rId28"/>
    <p:sldId id="409" r:id="rId29"/>
    <p:sldId id="410" r:id="rId30"/>
    <p:sldId id="411" r:id="rId31"/>
    <p:sldId id="412" r:id="rId32"/>
    <p:sldId id="414" r:id="rId33"/>
    <p:sldId id="413" r:id="rId34"/>
    <p:sldId id="449" r:id="rId35"/>
    <p:sldId id="450" r:id="rId36"/>
    <p:sldId id="451" r:id="rId37"/>
    <p:sldId id="448" r:id="rId38"/>
    <p:sldId id="464" r:id="rId39"/>
    <p:sldId id="441" r:id="rId40"/>
    <p:sldId id="465" r:id="rId41"/>
    <p:sldId id="455" r:id="rId42"/>
    <p:sldId id="728" r:id="rId43"/>
    <p:sldId id="415" r:id="rId44"/>
    <p:sldId id="416" r:id="rId45"/>
    <p:sldId id="418" r:id="rId46"/>
    <p:sldId id="452" r:id="rId47"/>
    <p:sldId id="403" r:id="rId48"/>
    <p:sldId id="404" r:id="rId49"/>
    <p:sldId id="405" r:id="rId50"/>
    <p:sldId id="406" r:id="rId51"/>
    <p:sldId id="407" r:id="rId52"/>
    <p:sldId id="408" r:id="rId53"/>
    <p:sldId id="729" r:id="rId54"/>
    <p:sldId id="730" r:id="rId55"/>
    <p:sldId id="328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155741E-E204-4972-91C8-2FC76E661618}">
          <p14:sldIdLst>
            <p14:sldId id="330"/>
            <p14:sldId id="324"/>
            <p14:sldId id="457"/>
            <p14:sldId id="421"/>
            <p14:sldId id="419"/>
            <p14:sldId id="420"/>
            <p14:sldId id="422"/>
            <p14:sldId id="424"/>
            <p14:sldId id="425"/>
            <p14:sldId id="426"/>
            <p14:sldId id="458"/>
            <p14:sldId id="460"/>
            <p14:sldId id="427"/>
            <p14:sldId id="428"/>
            <p14:sldId id="459"/>
            <p14:sldId id="435"/>
            <p14:sldId id="533"/>
            <p14:sldId id="534"/>
            <p14:sldId id="531"/>
            <p14:sldId id="532"/>
            <p14:sldId id="437"/>
            <p14:sldId id="399"/>
            <p14:sldId id="335"/>
            <p14:sldId id="401"/>
            <p14:sldId id="402"/>
            <p14:sldId id="454"/>
            <p14:sldId id="731"/>
            <p14:sldId id="409"/>
            <p14:sldId id="410"/>
            <p14:sldId id="411"/>
            <p14:sldId id="412"/>
            <p14:sldId id="414"/>
            <p14:sldId id="413"/>
            <p14:sldId id="449"/>
            <p14:sldId id="450"/>
            <p14:sldId id="451"/>
            <p14:sldId id="448"/>
            <p14:sldId id="464"/>
            <p14:sldId id="441"/>
            <p14:sldId id="465"/>
            <p14:sldId id="455"/>
            <p14:sldId id="728"/>
            <p14:sldId id="415"/>
            <p14:sldId id="416"/>
            <p14:sldId id="418"/>
            <p14:sldId id="452"/>
            <p14:sldId id="403"/>
            <p14:sldId id="404"/>
            <p14:sldId id="405"/>
            <p14:sldId id="406"/>
            <p14:sldId id="407"/>
            <p14:sldId id="408"/>
            <p14:sldId id="729"/>
            <p14:sldId id="730"/>
          </p14:sldIdLst>
        </p14:section>
        <p14:section name="无标题节" id="{0C030BEA-91F8-452D-8CB4-D5074541D22B}">
          <p14:sldIdLst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 autoAdjust="0"/>
    <p:restoredTop sz="94679" autoAdjust="0"/>
  </p:normalViewPr>
  <p:slideViewPr>
    <p:cSldViewPr>
      <p:cViewPr varScale="1">
        <p:scale>
          <a:sx n="123" d="100"/>
          <a:sy n="123" d="100"/>
        </p:scale>
        <p:origin x="422" y="1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9.xml"/><Relationship Id="rId2" Type="http://schemas.openxmlformats.org/officeDocument/2006/relationships/slide" Target="slides/slide48.xml"/><Relationship Id="rId1" Type="http://schemas.openxmlformats.org/officeDocument/2006/relationships/slide" Target="slides/slide47.xml"/><Relationship Id="rId6" Type="http://schemas.openxmlformats.org/officeDocument/2006/relationships/slide" Target="slides/slide55.xml"/><Relationship Id="rId5" Type="http://schemas.openxmlformats.org/officeDocument/2006/relationships/slide" Target="slides/slide51.xml"/><Relationship Id="rId4" Type="http://schemas.openxmlformats.org/officeDocument/2006/relationships/slide" Target="slides/slide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90B03B-54D1-46DE-AC12-4D71CB67966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75DA60F-D860-422E-9BCB-6CC2FB0929AE}">
      <dgm:prSet phldrT="[文本]"/>
      <dgm:spPr/>
      <dgm:t>
        <a:bodyPr/>
        <a:lstStyle/>
        <a:p>
          <a:r>
            <a:rPr lang="zh-CN" altLang="en-US" dirty="0"/>
            <a:t>图书管理系统</a:t>
          </a:r>
        </a:p>
      </dgm:t>
    </dgm:pt>
    <dgm:pt modelId="{AC1B0922-7B42-4E46-8EA3-3DFF0D996812}" type="parTrans" cxnId="{D18BB122-E031-4478-8AF0-E7F010816EE4}">
      <dgm:prSet/>
      <dgm:spPr/>
      <dgm:t>
        <a:bodyPr/>
        <a:lstStyle/>
        <a:p>
          <a:endParaRPr lang="zh-CN" altLang="en-US"/>
        </a:p>
      </dgm:t>
    </dgm:pt>
    <dgm:pt modelId="{1A4F2BD5-3AD4-4BD4-BED3-6963ED7CF95D}" type="sibTrans" cxnId="{D18BB122-E031-4478-8AF0-E7F010816EE4}">
      <dgm:prSet/>
      <dgm:spPr/>
      <dgm:t>
        <a:bodyPr/>
        <a:lstStyle/>
        <a:p>
          <a:endParaRPr lang="zh-CN" altLang="en-US"/>
        </a:p>
      </dgm:t>
    </dgm:pt>
    <dgm:pt modelId="{8133D823-8022-497A-A6DB-6DD766B04A67}">
      <dgm:prSet phldrT="[文本]"/>
      <dgm:spPr/>
      <dgm:t>
        <a:bodyPr/>
        <a:lstStyle/>
        <a:p>
          <a:r>
            <a:rPr lang="zh-CN" altLang="en-US" dirty="0"/>
            <a:t>增加图书</a:t>
          </a:r>
        </a:p>
      </dgm:t>
    </dgm:pt>
    <dgm:pt modelId="{32E92D27-C4C7-4BE8-87D4-8532EEF46934}" type="parTrans" cxnId="{0280D7A9-35AC-496E-892C-292272B5CB23}">
      <dgm:prSet/>
      <dgm:spPr/>
      <dgm:t>
        <a:bodyPr/>
        <a:lstStyle/>
        <a:p>
          <a:endParaRPr lang="zh-CN" altLang="en-US"/>
        </a:p>
      </dgm:t>
    </dgm:pt>
    <dgm:pt modelId="{E61D14A9-71FA-48AE-958D-344F904CE607}" type="sibTrans" cxnId="{0280D7A9-35AC-496E-892C-292272B5CB23}">
      <dgm:prSet/>
      <dgm:spPr/>
      <dgm:t>
        <a:bodyPr/>
        <a:lstStyle/>
        <a:p>
          <a:endParaRPr lang="zh-CN" altLang="en-US"/>
        </a:p>
      </dgm:t>
    </dgm:pt>
    <dgm:pt modelId="{FB55A8AD-ACB8-45F6-A13F-8C9FDF54F5E3}">
      <dgm:prSet phldrT="[文本]"/>
      <dgm:spPr/>
      <dgm:t>
        <a:bodyPr/>
        <a:lstStyle/>
        <a:p>
          <a:r>
            <a:rPr lang="zh-CN" altLang="en-US" dirty="0"/>
            <a:t>删除图书</a:t>
          </a:r>
        </a:p>
      </dgm:t>
    </dgm:pt>
    <dgm:pt modelId="{70E0E3B2-33B6-43E4-9B3E-0680BEF54571}" type="parTrans" cxnId="{D3C049E3-87F6-4109-85E9-C93DC0B806B7}">
      <dgm:prSet/>
      <dgm:spPr/>
      <dgm:t>
        <a:bodyPr/>
        <a:lstStyle/>
        <a:p>
          <a:endParaRPr lang="zh-CN" altLang="en-US"/>
        </a:p>
      </dgm:t>
    </dgm:pt>
    <dgm:pt modelId="{5468ECF7-B923-4BE9-8666-D0E4504140AE}" type="sibTrans" cxnId="{D3C049E3-87F6-4109-85E9-C93DC0B806B7}">
      <dgm:prSet/>
      <dgm:spPr/>
      <dgm:t>
        <a:bodyPr/>
        <a:lstStyle/>
        <a:p>
          <a:endParaRPr lang="zh-CN" altLang="en-US"/>
        </a:p>
      </dgm:t>
    </dgm:pt>
    <dgm:pt modelId="{5F14971A-8C74-4A49-A21F-80C902B0473D}">
      <dgm:prSet phldrT="[文本]"/>
      <dgm:spPr/>
      <dgm:t>
        <a:bodyPr/>
        <a:lstStyle/>
        <a:p>
          <a:r>
            <a:rPr lang="zh-CN" altLang="en-US" dirty="0"/>
            <a:t>修改图书</a:t>
          </a:r>
        </a:p>
      </dgm:t>
    </dgm:pt>
    <dgm:pt modelId="{E7DF8A71-0AAB-40F1-9BB8-052DBCDC01B9}" type="parTrans" cxnId="{C78A540A-EB8E-4474-A091-144036BA8DB0}">
      <dgm:prSet/>
      <dgm:spPr/>
      <dgm:t>
        <a:bodyPr/>
        <a:lstStyle/>
        <a:p>
          <a:endParaRPr lang="zh-CN" altLang="en-US"/>
        </a:p>
      </dgm:t>
    </dgm:pt>
    <dgm:pt modelId="{0F85342E-A16A-4A2F-8942-F3654A68E755}" type="sibTrans" cxnId="{C78A540A-EB8E-4474-A091-144036BA8DB0}">
      <dgm:prSet/>
      <dgm:spPr/>
      <dgm:t>
        <a:bodyPr/>
        <a:lstStyle/>
        <a:p>
          <a:endParaRPr lang="zh-CN" altLang="en-US"/>
        </a:p>
      </dgm:t>
    </dgm:pt>
    <dgm:pt modelId="{E83DECAE-FAB3-494B-9F46-EF5BD15B712C}">
      <dgm:prSet phldrT="[文本]"/>
      <dgm:spPr/>
      <dgm:t>
        <a:bodyPr/>
        <a:lstStyle/>
        <a:p>
          <a:r>
            <a:rPr lang="zh-CN" altLang="en-US" dirty="0"/>
            <a:t>查询图书</a:t>
          </a:r>
        </a:p>
      </dgm:t>
    </dgm:pt>
    <dgm:pt modelId="{8ED30146-BEFD-4281-B6F5-C626FE133EF2}" type="parTrans" cxnId="{3FF54304-CD53-4048-8E08-D3C44AFF334F}">
      <dgm:prSet/>
      <dgm:spPr/>
      <dgm:t>
        <a:bodyPr/>
        <a:lstStyle/>
        <a:p>
          <a:endParaRPr lang="zh-CN" altLang="en-US"/>
        </a:p>
      </dgm:t>
    </dgm:pt>
    <dgm:pt modelId="{42FE1511-4429-4B67-8727-BEB754489578}" type="sibTrans" cxnId="{3FF54304-CD53-4048-8E08-D3C44AFF334F}">
      <dgm:prSet/>
      <dgm:spPr/>
      <dgm:t>
        <a:bodyPr/>
        <a:lstStyle/>
        <a:p>
          <a:endParaRPr lang="zh-CN" altLang="en-US"/>
        </a:p>
      </dgm:t>
    </dgm:pt>
    <dgm:pt modelId="{C9241ED1-7F4B-4BB0-97A5-123A138C105F}" type="pres">
      <dgm:prSet presAssocID="{0590B03B-54D1-46DE-AC12-4D71CB6796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FB3190-EC16-4412-9574-A7CEE4EC1A7D}" type="pres">
      <dgm:prSet presAssocID="{575DA60F-D860-422E-9BCB-6CC2FB0929AE}" presName="hierRoot1" presStyleCnt="0">
        <dgm:presLayoutVars>
          <dgm:hierBranch val="init"/>
        </dgm:presLayoutVars>
      </dgm:prSet>
      <dgm:spPr/>
    </dgm:pt>
    <dgm:pt modelId="{C6AF3DFC-BA4B-44A9-A9E4-2EC03CF8EE28}" type="pres">
      <dgm:prSet presAssocID="{575DA60F-D860-422E-9BCB-6CC2FB0929AE}" presName="rootComposite1" presStyleCnt="0"/>
      <dgm:spPr/>
    </dgm:pt>
    <dgm:pt modelId="{9AF2812D-C813-4E5E-9ECF-A80B06780BAD}" type="pres">
      <dgm:prSet presAssocID="{575DA60F-D860-422E-9BCB-6CC2FB0929AE}" presName="rootText1" presStyleLbl="node0" presStyleIdx="0" presStyleCnt="1" custScaleX="228554">
        <dgm:presLayoutVars>
          <dgm:chPref val="3"/>
        </dgm:presLayoutVars>
      </dgm:prSet>
      <dgm:spPr/>
    </dgm:pt>
    <dgm:pt modelId="{16CBCEC4-FCA6-4DFB-B071-D0C8E0403666}" type="pres">
      <dgm:prSet presAssocID="{575DA60F-D860-422E-9BCB-6CC2FB0929AE}" presName="rootConnector1" presStyleLbl="node1" presStyleIdx="0" presStyleCnt="0"/>
      <dgm:spPr/>
    </dgm:pt>
    <dgm:pt modelId="{DE1999D8-907F-427E-89C8-96CA0E9605E7}" type="pres">
      <dgm:prSet presAssocID="{575DA60F-D860-422E-9BCB-6CC2FB0929AE}" presName="hierChild2" presStyleCnt="0"/>
      <dgm:spPr/>
    </dgm:pt>
    <dgm:pt modelId="{1A7319DA-A6C7-4CF9-BC33-EC805DD9C39C}" type="pres">
      <dgm:prSet presAssocID="{32E92D27-C4C7-4BE8-87D4-8532EEF46934}" presName="Name37" presStyleLbl="parChTrans1D2" presStyleIdx="0" presStyleCnt="4"/>
      <dgm:spPr/>
    </dgm:pt>
    <dgm:pt modelId="{ADEC3642-5CFD-4D48-9812-482057419050}" type="pres">
      <dgm:prSet presAssocID="{8133D823-8022-497A-A6DB-6DD766B04A67}" presName="hierRoot2" presStyleCnt="0">
        <dgm:presLayoutVars>
          <dgm:hierBranch val="init"/>
        </dgm:presLayoutVars>
      </dgm:prSet>
      <dgm:spPr/>
    </dgm:pt>
    <dgm:pt modelId="{BF436C14-D28D-4BE1-A8A5-4F9D539185A5}" type="pres">
      <dgm:prSet presAssocID="{8133D823-8022-497A-A6DB-6DD766B04A67}" presName="rootComposite" presStyleCnt="0"/>
      <dgm:spPr/>
    </dgm:pt>
    <dgm:pt modelId="{D24F62AD-71A9-472F-B949-C1A2A24FCC11}" type="pres">
      <dgm:prSet presAssocID="{8133D823-8022-497A-A6DB-6DD766B04A67}" presName="rootText" presStyleLbl="node2" presStyleIdx="0" presStyleCnt="4">
        <dgm:presLayoutVars>
          <dgm:chPref val="3"/>
        </dgm:presLayoutVars>
      </dgm:prSet>
      <dgm:spPr/>
    </dgm:pt>
    <dgm:pt modelId="{D1A281DC-25DF-4D62-B9C0-64D82E749000}" type="pres">
      <dgm:prSet presAssocID="{8133D823-8022-497A-A6DB-6DD766B04A67}" presName="rootConnector" presStyleLbl="node2" presStyleIdx="0" presStyleCnt="4"/>
      <dgm:spPr/>
    </dgm:pt>
    <dgm:pt modelId="{49223E8E-D741-4688-9E30-001B0B32DBF4}" type="pres">
      <dgm:prSet presAssocID="{8133D823-8022-497A-A6DB-6DD766B04A67}" presName="hierChild4" presStyleCnt="0"/>
      <dgm:spPr/>
    </dgm:pt>
    <dgm:pt modelId="{5865A331-48DE-44AD-875E-B1971BCD10F8}" type="pres">
      <dgm:prSet presAssocID="{8133D823-8022-497A-A6DB-6DD766B04A67}" presName="hierChild5" presStyleCnt="0"/>
      <dgm:spPr/>
    </dgm:pt>
    <dgm:pt modelId="{13D88A74-082B-45A4-A787-A0533F5E0608}" type="pres">
      <dgm:prSet presAssocID="{70E0E3B2-33B6-43E4-9B3E-0680BEF54571}" presName="Name37" presStyleLbl="parChTrans1D2" presStyleIdx="1" presStyleCnt="4"/>
      <dgm:spPr/>
    </dgm:pt>
    <dgm:pt modelId="{93FD5676-04CB-4491-83E2-4525E0B247A3}" type="pres">
      <dgm:prSet presAssocID="{FB55A8AD-ACB8-45F6-A13F-8C9FDF54F5E3}" presName="hierRoot2" presStyleCnt="0">
        <dgm:presLayoutVars>
          <dgm:hierBranch val="init"/>
        </dgm:presLayoutVars>
      </dgm:prSet>
      <dgm:spPr/>
    </dgm:pt>
    <dgm:pt modelId="{F9A47AAD-E580-46B1-B4C7-DA0CF3AA8389}" type="pres">
      <dgm:prSet presAssocID="{FB55A8AD-ACB8-45F6-A13F-8C9FDF54F5E3}" presName="rootComposite" presStyleCnt="0"/>
      <dgm:spPr/>
    </dgm:pt>
    <dgm:pt modelId="{C57FAA81-66AC-4477-B564-D24A3A3B6C48}" type="pres">
      <dgm:prSet presAssocID="{FB55A8AD-ACB8-45F6-A13F-8C9FDF54F5E3}" presName="rootText" presStyleLbl="node2" presStyleIdx="1" presStyleCnt="4">
        <dgm:presLayoutVars>
          <dgm:chPref val="3"/>
        </dgm:presLayoutVars>
      </dgm:prSet>
      <dgm:spPr/>
    </dgm:pt>
    <dgm:pt modelId="{009F3C49-71A7-439B-954B-FED6F3BC169A}" type="pres">
      <dgm:prSet presAssocID="{FB55A8AD-ACB8-45F6-A13F-8C9FDF54F5E3}" presName="rootConnector" presStyleLbl="node2" presStyleIdx="1" presStyleCnt="4"/>
      <dgm:spPr/>
    </dgm:pt>
    <dgm:pt modelId="{EB3DCBAD-D835-42D9-8126-B03DADA7236C}" type="pres">
      <dgm:prSet presAssocID="{FB55A8AD-ACB8-45F6-A13F-8C9FDF54F5E3}" presName="hierChild4" presStyleCnt="0"/>
      <dgm:spPr/>
    </dgm:pt>
    <dgm:pt modelId="{9C0D3971-E071-4EAC-8C68-59A004B10B1A}" type="pres">
      <dgm:prSet presAssocID="{FB55A8AD-ACB8-45F6-A13F-8C9FDF54F5E3}" presName="hierChild5" presStyleCnt="0"/>
      <dgm:spPr/>
    </dgm:pt>
    <dgm:pt modelId="{87B48C85-E47D-4DDD-AF96-70F8D446F142}" type="pres">
      <dgm:prSet presAssocID="{E7DF8A71-0AAB-40F1-9BB8-052DBCDC01B9}" presName="Name37" presStyleLbl="parChTrans1D2" presStyleIdx="2" presStyleCnt="4"/>
      <dgm:spPr/>
    </dgm:pt>
    <dgm:pt modelId="{B5D7161B-796F-4E6D-B3E3-77D82CE7838A}" type="pres">
      <dgm:prSet presAssocID="{5F14971A-8C74-4A49-A21F-80C902B0473D}" presName="hierRoot2" presStyleCnt="0">
        <dgm:presLayoutVars>
          <dgm:hierBranch val="init"/>
        </dgm:presLayoutVars>
      </dgm:prSet>
      <dgm:spPr/>
    </dgm:pt>
    <dgm:pt modelId="{735449AE-7C38-4A83-A3B0-DBFAA1F8525C}" type="pres">
      <dgm:prSet presAssocID="{5F14971A-8C74-4A49-A21F-80C902B0473D}" presName="rootComposite" presStyleCnt="0"/>
      <dgm:spPr/>
    </dgm:pt>
    <dgm:pt modelId="{C16C5B51-1E6A-485F-9824-8406ABE70CBC}" type="pres">
      <dgm:prSet presAssocID="{5F14971A-8C74-4A49-A21F-80C902B0473D}" presName="rootText" presStyleLbl="node2" presStyleIdx="2" presStyleCnt="4">
        <dgm:presLayoutVars>
          <dgm:chPref val="3"/>
        </dgm:presLayoutVars>
      </dgm:prSet>
      <dgm:spPr/>
    </dgm:pt>
    <dgm:pt modelId="{30553A36-5BC0-44A8-9DC4-F2DB1BBDE6BA}" type="pres">
      <dgm:prSet presAssocID="{5F14971A-8C74-4A49-A21F-80C902B0473D}" presName="rootConnector" presStyleLbl="node2" presStyleIdx="2" presStyleCnt="4"/>
      <dgm:spPr/>
    </dgm:pt>
    <dgm:pt modelId="{C77BBB03-C667-423A-91CB-1183536998F9}" type="pres">
      <dgm:prSet presAssocID="{5F14971A-8C74-4A49-A21F-80C902B0473D}" presName="hierChild4" presStyleCnt="0"/>
      <dgm:spPr/>
    </dgm:pt>
    <dgm:pt modelId="{82430E3B-AEAA-40DC-B956-F4F24F53ED35}" type="pres">
      <dgm:prSet presAssocID="{5F14971A-8C74-4A49-A21F-80C902B0473D}" presName="hierChild5" presStyleCnt="0"/>
      <dgm:spPr/>
    </dgm:pt>
    <dgm:pt modelId="{B41C0BE6-45DA-4E72-8064-14CA787584DA}" type="pres">
      <dgm:prSet presAssocID="{8ED30146-BEFD-4281-B6F5-C626FE133EF2}" presName="Name37" presStyleLbl="parChTrans1D2" presStyleIdx="3" presStyleCnt="4"/>
      <dgm:spPr/>
    </dgm:pt>
    <dgm:pt modelId="{16F5D4D4-80D3-42DF-A242-036753FC4730}" type="pres">
      <dgm:prSet presAssocID="{E83DECAE-FAB3-494B-9F46-EF5BD15B712C}" presName="hierRoot2" presStyleCnt="0">
        <dgm:presLayoutVars>
          <dgm:hierBranch val="init"/>
        </dgm:presLayoutVars>
      </dgm:prSet>
      <dgm:spPr/>
    </dgm:pt>
    <dgm:pt modelId="{D9AB9831-EB7D-44E3-8F0B-51788E4D93F7}" type="pres">
      <dgm:prSet presAssocID="{E83DECAE-FAB3-494B-9F46-EF5BD15B712C}" presName="rootComposite" presStyleCnt="0"/>
      <dgm:spPr/>
    </dgm:pt>
    <dgm:pt modelId="{89005075-D933-4834-8FB5-4C68871D0732}" type="pres">
      <dgm:prSet presAssocID="{E83DECAE-FAB3-494B-9F46-EF5BD15B712C}" presName="rootText" presStyleLbl="node2" presStyleIdx="3" presStyleCnt="4">
        <dgm:presLayoutVars>
          <dgm:chPref val="3"/>
        </dgm:presLayoutVars>
      </dgm:prSet>
      <dgm:spPr/>
    </dgm:pt>
    <dgm:pt modelId="{C9248BA6-2B9B-432B-A871-B3C449B8CACA}" type="pres">
      <dgm:prSet presAssocID="{E83DECAE-FAB3-494B-9F46-EF5BD15B712C}" presName="rootConnector" presStyleLbl="node2" presStyleIdx="3" presStyleCnt="4"/>
      <dgm:spPr/>
    </dgm:pt>
    <dgm:pt modelId="{E4F362EF-1EA3-4694-87EA-9B44451219B6}" type="pres">
      <dgm:prSet presAssocID="{E83DECAE-FAB3-494B-9F46-EF5BD15B712C}" presName="hierChild4" presStyleCnt="0"/>
      <dgm:spPr/>
    </dgm:pt>
    <dgm:pt modelId="{FE36C531-EEF9-432C-8B85-067102354CD2}" type="pres">
      <dgm:prSet presAssocID="{E83DECAE-FAB3-494B-9F46-EF5BD15B712C}" presName="hierChild5" presStyleCnt="0"/>
      <dgm:spPr/>
    </dgm:pt>
    <dgm:pt modelId="{B9A4DDBD-7154-4DC8-8370-01CF530CCE94}" type="pres">
      <dgm:prSet presAssocID="{575DA60F-D860-422E-9BCB-6CC2FB0929AE}" presName="hierChild3" presStyleCnt="0"/>
      <dgm:spPr/>
    </dgm:pt>
  </dgm:ptLst>
  <dgm:cxnLst>
    <dgm:cxn modelId="{3FF54304-CD53-4048-8E08-D3C44AFF334F}" srcId="{575DA60F-D860-422E-9BCB-6CC2FB0929AE}" destId="{E83DECAE-FAB3-494B-9F46-EF5BD15B712C}" srcOrd="3" destOrd="0" parTransId="{8ED30146-BEFD-4281-B6F5-C626FE133EF2}" sibTransId="{42FE1511-4429-4B67-8727-BEB754489578}"/>
    <dgm:cxn modelId="{C78A540A-EB8E-4474-A091-144036BA8DB0}" srcId="{575DA60F-D860-422E-9BCB-6CC2FB0929AE}" destId="{5F14971A-8C74-4A49-A21F-80C902B0473D}" srcOrd="2" destOrd="0" parTransId="{E7DF8A71-0AAB-40F1-9BB8-052DBCDC01B9}" sibTransId="{0F85342E-A16A-4A2F-8942-F3654A68E755}"/>
    <dgm:cxn modelId="{D18BB122-E031-4478-8AF0-E7F010816EE4}" srcId="{0590B03B-54D1-46DE-AC12-4D71CB67966A}" destId="{575DA60F-D860-422E-9BCB-6CC2FB0929AE}" srcOrd="0" destOrd="0" parTransId="{AC1B0922-7B42-4E46-8EA3-3DFF0D996812}" sibTransId="{1A4F2BD5-3AD4-4BD4-BED3-6963ED7CF95D}"/>
    <dgm:cxn modelId="{B499D22F-C6C2-4702-AA60-EECEAED76BD4}" type="presOf" srcId="{FB55A8AD-ACB8-45F6-A13F-8C9FDF54F5E3}" destId="{009F3C49-71A7-439B-954B-FED6F3BC169A}" srcOrd="1" destOrd="0" presId="urn:microsoft.com/office/officeart/2005/8/layout/orgChart1"/>
    <dgm:cxn modelId="{62600C3C-6BAD-42AA-93DB-A1978B1317A1}" type="presOf" srcId="{E83DECAE-FAB3-494B-9F46-EF5BD15B712C}" destId="{89005075-D933-4834-8FB5-4C68871D0732}" srcOrd="0" destOrd="0" presId="urn:microsoft.com/office/officeart/2005/8/layout/orgChart1"/>
    <dgm:cxn modelId="{A5911C6C-5D7F-45F7-95BD-88BE562BD7C7}" type="presOf" srcId="{E7DF8A71-0AAB-40F1-9BB8-052DBCDC01B9}" destId="{87B48C85-E47D-4DDD-AF96-70F8D446F142}" srcOrd="0" destOrd="0" presId="urn:microsoft.com/office/officeart/2005/8/layout/orgChart1"/>
    <dgm:cxn modelId="{D10D776F-AA42-4536-BA6B-49C6A01599B0}" type="presOf" srcId="{70E0E3B2-33B6-43E4-9B3E-0680BEF54571}" destId="{13D88A74-082B-45A4-A787-A0533F5E0608}" srcOrd="0" destOrd="0" presId="urn:microsoft.com/office/officeart/2005/8/layout/orgChart1"/>
    <dgm:cxn modelId="{FB5C6572-315F-4198-BD7C-B040A3A7488D}" type="presOf" srcId="{E83DECAE-FAB3-494B-9F46-EF5BD15B712C}" destId="{C9248BA6-2B9B-432B-A871-B3C449B8CACA}" srcOrd="1" destOrd="0" presId="urn:microsoft.com/office/officeart/2005/8/layout/orgChart1"/>
    <dgm:cxn modelId="{7EED0B84-CF9C-43ED-B421-648AFE6FC54B}" type="presOf" srcId="{575DA60F-D860-422E-9BCB-6CC2FB0929AE}" destId="{16CBCEC4-FCA6-4DFB-B071-D0C8E0403666}" srcOrd="1" destOrd="0" presId="urn:microsoft.com/office/officeart/2005/8/layout/orgChart1"/>
    <dgm:cxn modelId="{F6A4B185-6F7F-4947-AD92-B0BDF0465CF4}" type="presOf" srcId="{0590B03B-54D1-46DE-AC12-4D71CB67966A}" destId="{C9241ED1-7F4B-4BB0-97A5-123A138C105F}" srcOrd="0" destOrd="0" presId="urn:microsoft.com/office/officeart/2005/8/layout/orgChart1"/>
    <dgm:cxn modelId="{6E21C9A9-26EE-457F-B2E6-D3AE49034A96}" type="presOf" srcId="{32E92D27-C4C7-4BE8-87D4-8532EEF46934}" destId="{1A7319DA-A6C7-4CF9-BC33-EC805DD9C39C}" srcOrd="0" destOrd="0" presId="urn:microsoft.com/office/officeart/2005/8/layout/orgChart1"/>
    <dgm:cxn modelId="{0280D7A9-35AC-496E-892C-292272B5CB23}" srcId="{575DA60F-D860-422E-9BCB-6CC2FB0929AE}" destId="{8133D823-8022-497A-A6DB-6DD766B04A67}" srcOrd="0" destOrd="0" parTransId="{32E92D27-C4C7-4BE8-87D4-8532EEF46934}" sibTransId="{E61D14A9-71FA-48AE-958D-344F904CE607}"/>
    <dgm:cxn modelId="{67DA25B3-C7AA-43B8-A9B9-990E39BCF5EB}" type="presOf" srcId="{8133D823-8022-497A-A6DB-6DD766B04A67}" destId="{D24F62AD-71A9-472F-B949-C1A2A24FCC11}" srcOrd="0" destOrd="0" presId="urn:microsoft.com/office/officeart/2005/8/layout/orgChart1"/>
    <dgm:cxn modelId="{09E5C5B8-B19A-4BBD-A8BE-3DC72BB9407C}" type="presOf" srcId="{8133D823-8022-497A-A6DB-6DD766B04A67}" destId="{D1A281DC-25DF-4D62-B9C0-64D82E749000}" srcOrd="1" destOrd="0" presId="urn:microsoft.com/office/officeart/2005/8/layout/orgChart1"/>
    <dgm:cxn modelId="{FD7125B9-2E45-4D1E-A782-EAD644160591}" type="presOf" srcId="{5F14971A-8C74-4A49-A21F-80C902B0473D}" destId="{C16C5B51-1E6A-485F-9824-8406ABE70CBC}" srcOrd="0" destOrd="0" presId="urn:microsoft.com/office/officeart/2005/8/layout/orgChart1"/>
    <dgm:cxn modelId="{7AD2C0DF-185F-4391-B46F-6DDCC6FC7956}" type="presOf" srcId="{8ED30146-BEFD-4281-B6F5-C626FE133EF2}" destId="{B41C0BE6-45DA-4E72-8064-14CA787584DA}" srcOrd="0" destOrd="0" presId="urn:microsoft.com/office/officeart/2005/8/layout/orgChart1"/>
    <dgm:cxn modelId="{D3C049E3-87F6-4109-85E9-C93DC0B806B7}" srcId="{575DA60F-D860-422E-9BCB-6CC2FB0929AE}" destId="{FB55A8AD-ACB8-45F6-A13F-8C9FDF54F5E3}" srcOrd="1" destOrd="0" parTransId="{70E0E3B2-33B6-43E4-9B3E-0680BEF54571}" sibTransId="{5468ECF7-B923-4BE9-8666-D0E4504140AE}"/>
    <dgm:cxn modelId="{21C57FFA-AC3A-48D6-9E95-969C43522E20}" type="presOf" srcId="{575DA60F-D860-422E-9BCB-6CC2FB0929AE}" destId="{9AF2812D-C813-4E5E-9ECF-A80B06780BAD}" srcOrd="0" destOrd="0" presId="urn:microsoft.com/office/officeart/2005/8/layout/orgChart1"/>
    <dgm:cxn modelId="{835243FC-0989-49A9-A1D7-56116E0265A4}" type="presOf" srcId="{5F14971A-8C74-4A49-A21F-80C902B0473D}" destId="{30553A36-5BC0-44A8-9DC4-F2DB1BBDE6BA}" srcOrd="1" destOrd="0" presId="urn:microsoft.com/office/officeart/2005/8/layout/orgChart1"/>
    <dgm:cxn modelId="{38C276FE-E7D0-4E63-BDF3-31FD9EE81EE3}" type="presOf" srcId="{FB55A8AD-ACB8-45F6-A13F-8C9FDF54F5E3}" destId="{C57FAA81-66AC-4477-B564-D24A3A3B6C48}" srcOrd="0" destOrd="0" presId="urn:microsoft.com/office/officeart/2005/8/layout/orgChart1"/>
    <dgm:cxn modelId="{E2B5F8FC-A6DB-4042-86FA-D47BAED3D766}" type="presParOf" srcId="{C9241ED1-7F4B-4BB0-97A5-123A138C105F}" destId="{60FB3190-EC16-4412-9574-A7CEE4EC1A7D}" srcOrd="0" destOrd="0" presId="urn:microsoft.com/office/officeart/2005/8/layout/orgChart1"/>
    <dgm:cxn modelId="{0778EAD4-8D50-4E7B-8B31-351B396F304C}" type="presParOf" srcId="{60FB3190-EC16-4412-9574-A7CEE4EC1A7D}" destId="{C6AF3DFC-BA4B-44A9-A9E4-2EC03CF8EE28}" srcOrd="0" destOrd="0" presId="urn:microsoft.com/office/officeart/2005/8/layout/orgChart1"/>
    <dgm:cxn modelId="{D4DED381-27FF-4E93-B818-149ED2D91DC2}" type="presParOf" srcId="{C6AF3DFC-BA4B-44A9-A9E4-2EC03CF8EE28}" destId="{9AF2812D-C813-4E5E-9ECF-A80B06780BAD}" srcOrd="0" destOrd="0" presId="urn:microsoft.com/office/officeart/2005/8/layout/orgChart1"/>
    <dgm:cxn modelId="{28BF57CD-F80A-45FB-B02C-48EA4B56CFF6}" type="presParOf" srcId="{C6AF3DFC-BA4B-44A9-A9E4-2EC03CF8EE28}" destId="{16CBCEC4-FCA6-4DFB-B071-D0C8E0403666}" srcOrd="1" destOrd="0" presId="urn:microsoft.com/office/officeart/2005/8/layout/orgChart1"/>
    <dgm:cxn modelId="{96FA8D68-D12D-4281-8BFC-CE8DE7CD7304}" type="presParOf" srcId="{60FB3190-EC16-4412-9574-A7CEE4EC1A7D}" destId="{DE1999D8-907F-427E-89C8-96CA0E9605E7}" srcOrd="1" destOrd="0" presId="urn:microsoft.com/office/officeart/2005/8/layout/orgChart1"/>
    <dgm:cxn modelId="{7225C9C7-EEFD-4950-B491-A11CB0DF015D}" type="presParOf" srcId="{DE1999D8-907F-427E-89C8-96CA0E9605E7}" destId="{1A7319DA-A6C7-4CF9-BC33-EC805DD9C39C}" srcOrd="0" destOrd="0" presId="urn:microsoft.com/office/officeart/2005/8/layout/orgChart1"/>
    <dgm:cxn modelId="{1A345DD0-AB56-4049-BACF-514B85BAEB35}" type="presParOf" srcId="{DE1999D8-907F-427E-89C8-96CA0E9605E7}" destId="{ADEC3642-5CFD-4D48-9812-482057419050}" srcOrd="1" destOrd="0" presId="urn:microsoft.com/office/officeart/2005/8/layout/orgChart1"/>
    <dgm:cxn modelId="{0F1B1C59-3D3F-405F-9E21-335BFA4E13B1}" type="presParOf" srcId="{ADEC3642-5CFD-4D48-9812-482057419050}" destId="{BF436C14-D28D-4BE1-A8A5-4F9D539185A5}" srcOrd="0" destOrd="0" presId="urn:microsoft.com/office/officeart/2005/8/layout/orgChart1"/>
    <dgm:cxn modelId="{77026C39-5DF6-4139-BF40-2F8C0BC68975}" type="presParOf" srcId="{BF436C14-D28D-4BE1-A8A5-4F9D539185A5}" destId="{D24F62AD-71A9-472F-B949-C1A2A24FCC11}" srcOrd="0" destOrd="0" presId="urn:microsoft.com/office/officeart/2005/8/layout/orgChart1"/>
    <dgm:cxn modelId="{5B66DA3E-C7F6-4FDE-92CD-9E6DF2862116}" type="presParOf" srcId="{BF436C14-D28D-4BE1-A8A5-4F9D539185A5}" destId="{D1A281DC-25DF-4D62-B9C0-64D82E749000}" srcOrd="1" destOrd="0" presId="urn:microsoft.com/office/officeart/2005/8/layout/orgChart1"/>
    <dgm:cxn modelId="{B9605F74-8630-4B54-846F-FC2FE4DC792E}" type="presParOf" srcId="{ADEC3642-5CFD-4D48-9812-482057419050}" destId="{49223E8E-D741-4688-9E30-001B0B32DBF4}" srcOrd="1" destOrd="0" presId="urn:microsoft.com/office/officeart/2005/8/layout/orgChart1"/>
    <dgm:cxn modelId="{27EAD2F0-3F2D-47A3-953F-B91597FD2BA4}" type="presParOf" srcId="{ADEC3642-5CFD-4D48-9812-482057419050}" destId="{5865A331-48DE-44AD-875E-B1971BCD10F8}" srcOrd="2" destOrd="0" presId="urn:microsoft.com/office/officeart/2005/8/layout/orgChart1"/>
    <dgm:cxn modelId="{F575C603-BA04-47BE-8F0D-F9EAA9D5EA2D}" type="presParOf" srcId="{DE1999D8-907F-427E-89C8-96CA0E9605E7}" destId="{13D88A74-082B-45A4-A787-A0533F5E0608}" srcOrd="2" destOrd="0" presId="urn:microsoft.com/office/officeart/2005/8/layout/orgChart1"/>
    <dgm:cxn modelId="{1C4BF4C9-CFED-40BD-8472-46DBB0DC4BE2}" type="presParOf" srcId="{DE1999D8-907F-427E-89C8-96CA0E9605E7}" destId="{93FD5676-04CB-4491-83E2-4525E0B247A3}" srcOrd="3" destOrd="0" presId="urn:microsoft.com/office/officeart/2005/8/layout/orgChart1"/>
    <dgm:cxn modelId="{8A461040-26C2-469E-9333-7AAFE2EBE0E9}" type="presParOf" srcId="{93FD5676-04CB-4491-83E2-4525E0B247A3}" destId="{F9A47AAD-E580-46B1-B4C7-DA0CF3AA8389}" srcOrd="0" destOrd="0" presId="urn:microsoft.com/office/officeart/2005/8/layout/orgChart1"/>
    <dgm:cxn modelId="{4D56C772-6A61-4B17-A3AC-C8C597CF2471}" type="presParOf" srcId="{F9A47AAD-E580-46B1-B4C7-DA0CF3AA8389}" destId="{C57FAA81-66AC-4477-B564-D24A3A3B6C48}" srcOrd="0" destOrd="0" presId="urn:microsoft.com/office/officeart/2005/8/layout/orgChart1"/>
    <dgm:cxn modelId="{80958381-8EA8-4FAC-9A6D-4429E34A227A}" type="presParOf" srcId="{F9A47AAD-E580-46B1-B4C7-DA0CF3AA8389}" destId="{009F3C49-71A7-439B-954B-FED6F3BC169A}" srcOrd="1" destOrd="0" presId="urn:microsoft.com/office/officeart/2005/8/layout/orgChart1"/>
    <dgm:cxn modelId="{0CCA37C1-33C2-4077-92CF-BBAA1CBA8416}" type="presParOf" srcId="{93FD5676-04CB-4491-83E2-4525E0B247A3}" destId="{EB3DCBAD-D835-42D9-8126-B03DADA7236C}" srcOrd="1" destOrd="0" presId="urn:microsoft.com/office/officeart/2005/8/layout/orgChart1"/>
    <dgm:cxn modelId="{3D37C571-A266-4282-9886-ADAC40EE2676}" type="presParOf" srcId="{93FD5676-04CB-4491-83E2-4525E0B247A3}" destId="{9C0D3971-E071-4EAC-8C68-59A004B10B1A}" srcOrd="2" destOrd="0" presId="urn:microsoft.com/office/officeart/2005/8/layout/orgChart1"/>
    <dgm:cxn modelId="{BCDD01B1-1041-456F-9FC8-0E1E0EA3E412}" type="presParOf" srcId="{DE1999D8-907F-427E-89C8-96CA0E9605E7}" destId="{87B48C85-E47D-4DDD-AF96-70F8D446F142}" srcOrd="4" destOrd="0" presId="urn:microsoft.com/office/officeart/2005/8/layout/orgChart1"/>
    <dgm:cxn modelId="{BC51F0D4-F660-4F54-A681-C03DDAFF7DD5}" type="presParOf" srcId="{DE1999D8-907F-427E-89C8-96CA0E9605E7}" destId="{B5D7161B-796F-4E6D-B3E3-77D82CE7838A}" srcOrd="5" destOrd="0" presId="urn:microsoft.com/office/officeart/2005/8/layout/orgChart1"/>
    <dgm:cxn modelId="{303639D5-AD46-4542-A738-CBE4AACF1382}" type="presParOf" srcId="{B5D7161B-796F-4E6D-B3E3-77D82CE7838A}" destId="{735449AE-7C38-4A83-A3B0-DBFAA1F8525C}" srcOrd="0" destOrd="0" presId="urn:microsoft.com/office/officeart/2005/8/layout/orgChart1"/>
    <dgm:cxn modelId="{98D6FCC8-C56E-403B-B060-416B7358012F}" type="presParOf" srcId="{735449AE-7C38-4A83-A3B0-DBFAA1F8525C}" destId="{C16C5B51-1E6A-485F-9824-8406ABE70CBC}" srcOrd="0" destOrd="0" presId="urn:microsoft.com/office/officeart/2005/8/layout/orgChart1"/>
    <dgm:cxn modelId="{100D22C6-02DB-4CE4-A4D7-E4B50DDB88DF}" type="presParOf" srcId="{735449AE-7C38-4A83-A3B0-DBFAA1F8525C}" destId="{30553A36-5BC0-44A8-9DC4-F2DB1BBDE6BA}" srcOrd="1" destOrd="0" presId="urn:microsoft.com/office/officeart/2005/8/layout/orgChart1"/>
    <dgm:cxn modelId="{056E32D9-C102-450D-8E36-676179A3D4C6}" type="presParOf" srcId="{B5D7161B-796F-4E6D-B3E3-77D82CE7838A}" destId="{C77BBB03-C667-423A-91CB-1183536998F9}" srcOrd="1" destOrd="0" presId="urn:microsoft.com/office/officeart/2005/8/layout/orgChart1"/>
    <dgm:cxn modelId="{12B8637C-D979-4B48-8DBD-DC1124EDF465}" type="presParOf" srcId="{B5D7161B-796F-4E6D-B3E3-77D82CE7838A}" destId="{82430E3B-AEAA-40DC-B956-F4F24F53ED35}" srcOrd="2" destOrd="0" presId="urn:microsoft.com/office/officeart/2005/8/layout/orgChart1"/>
    <dgm:cxn modelId="{59536284-F16B-484B-AA89-54F00E9909DE}" type="presParOf" srcId="{DE1999D8-907F-427E-89C8-96CA0E9605E7}" destId="{B41C0BE6-45DA-4E72-8064-14CA787584DA}" srcOrd="6" destOrd="0" presId="urn:microsoft.com/office/officeart/2005/8/layout/orgChart1"/>
    <dgm:cxn modelId="{B5B1A281-72D3-4B14-9806-A6658924C3ED}" type="presParOf" srcId="{DE1999D8-907F-427E-89C8-96CA0E9605E7}" destId="{16F5D4D4-80D3-42DF-A242-036753FC4730}" srcOrd="7" destOrd="0" presId="urn:microsoft.com/office/officeart/2005/8/layout/orgChart1"/>
    <dgm:cxn modelId="{4126EDB8-260D-4378-898F-5B781B437582}" type="presParOf" srcId="{16F5D4D4-80D3-42DF-A242-036753FC4730}" destId="{D9AB9831-EB7D-44E3-8F0B-51788E4D93F7}" srcOrd="0" destOrd="0" presId="urn:microsoft.com/office/officeart/2005/8/layout/orgChart1"/>
    <dgm:cxn modelId="{867DC91B-C603-4890-AFF9-C4A84525CA66}" type="presParOf" srcId="{D9AB9831-EB7D-44E3-8F0B-51788E4D93F7}" destId="{89005075-D933-4834-8FB5-4C68871D0732}" srcOrd="0" destOrd="0" presId="urn:microsoft.com/office/officeart/2005/8/layout/orgChart1"/>
    <dgm:cxn modelId="{387E8E59-0D4A-42CA-8333-1BC0B1E8CE6F}" type="presParOf" srcId="{D9AB9831-EB7D-44E3-8F0B-51788E4D93F7}" destId="{C9248BA6-2B9B-432B-A871-B3C449B8CACA}" srcOrd="1" destOrd="0" presId="urn:microsoft.com/office/officeart/2005/8/layout/orgChart1"/>
    <dgm:cxn modelId="{057A3DC6-7596-403D-B7D7-75A0F88D632B}" type="presParOf" srcId="{16F5D4D4-80D3-42DF-A242-036753FC4730}" destId="{E4F362EF-1EA3-4694-87EA-9B44451219B6}" srcOrd="1" destOrd="0" presId="urn:microsoft.com/office/officeart/2005/8/layout/orgChart1"/>
    <dgm:cxn modelId="{53911960-5CDB-46BE-86F9-85D0CCCDD7DE}" type="presParOf" srcId="{16F5D4D4-80D3-42DF-A242-036753FC4730}" destId="{FE36C531-EEF9-432C-8B85-067102354CD2}" srcOrd="2" destOrd="0" presId="urn:microsoft.com/office/officeart/2005/8/layout/orgChart1"/>
    <dgm:cxn modelId="{62048A54-FACB-4C5D-BF57-82ECE798AD6E}" type="presParOf" srcId="{60FB3190-EC16-4412-9574-A7CEE4EC1A7D}" destId="{B9A4DDBD-7154-4DC8-8370-01CF530CCE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1C0BE6-45DA-4E72-8064-14CA787584DA}">
      <dsp:nvSpPr>
        <dsp:cNvPr id="0" name=""/>
        <dsp:cNvSpPr/>
      </dsp:nvSpPr>
      <dsp:spPr>
        <a:xfrm>
          <a:off x="1847850" y="503314"/>
          <a:ext cx="1447247" cy="167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25"/>
              </a:lnTo>
              <a:lnTo>
                <a:pt x="1447247" y="83725"/>
              </a:lnTo>
              <a:lnTo>
                <a:pt x="1447247" y="1674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48C85-E47D-4DDD-AF96-70F8D446F142}">
      <dsp:nvSpPr>
        <dsp:cNvPr id="0" name=""/>
        <dsp:cNvSpPr/>
      </dsp:nvSpPr>
      <dsp:spPr>
        <a:xfrm>
          <a:off x="1847850" y="503314"/>
          <a:ext cx="482415" cy="1674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725"/>
              </a:lnTo>
              <a:lnTo>
                <a:pt x="482415" y="83725"/>
              </a:lnTo>
              <a:lnTo>
                <a:pt x="482415" y="1674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D88A74-082B-45A4-A787-A0533F5E0608}">
      <dsp:nvSpPr>
        <dsp:cNvPr id="0" name=""/>
        <dsp:cNvSpPr/>
      </dsp:nvSpPr>
      <dsp:spPr>
        <a:xfrm>
          <a:off x="1365434" y="503314"/>
          <a:ext cx="482415" cy="167450"/>
        </a:xfrm>
        <a:custGeom>
          <a:avLst/>
          <a:gdLst/>
          <a:ahLst/>
          <a:cxnLst/>
          <a:rect l="0" t="0" r="0" b="0"/>
          <a:pathLst>
            <a:path>
              <a:moveTo>
                <a:pt x="482415" y="0"/>
              </a:moveTo>
              <a:lnTo>
                <a:pt x="482415" y="83725"/>
              </a:lnTo>
              <a:lnTo>
                <a:pt x="0" y="83725"/>
              </a:lnTo>
              <a:lnTo>
                <a:pt x="0" y="1674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319DA-A6C7-4CF9-BC33-EC805DD9C39C}">
      <dsp:nvSpPr>
        <dsp:cNvPr id="0" name=""/>
        <dsp:cNvSpPr/>
      </dsp:nvSpPr>
      <dsp:spPr>
        <a:xfrm>
          <a:off x="400602" y="503314"/>
          <a:ext cx="1447247" cy="167450"/>
        </a:xfrm>
        <a:custGeom>
          <a:avLst/>
          <a:gdLst/>
          <a:ahLst/>
          <a:cxnLst/>
          <a:rect l="0" t="0" r="0" b="0"/>
          <a:pathLst>
            <a:path>
              <a:moveTo>
                <a:pt x="1447247" y="0"/>
              </a:moveTo>
              <a:lnTo>
                <a:pt x="1447247" y="83725"/>
              </a:lnTo>
              <a:lnTo>
                <a:pt x="0" y="83725"/>
              </a:lnTo>
              <a:lnTo>
                <a:pt x="0" y="1674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F2812D-C813-4E5E-9ECF-A80B06780BAD}">
      <dsp:nvSpPr>
        <dsp:cNvPr id="0" name=""/>
        <dsp:cNvSpPr/>
      </dsp:nvSpPr>
      <dsp:spPr>
        <a:xfrm>
          <a:off x="936626" y="104624"/>
          <a:ext cx="1822447" cy="398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图书管理系统</a:t>
          </a:r>
        </a:p>
      </dsp:txBody>
      <dsp:txXfrm>
        <a:off x="936626" y="104624"/>
        <a:ext cx="1822447" cy="398690"/>
      </dsp:txXfrm>
    </dsp:sp>
    <dsp:sp modelId="{D24F62AD-71A9-472F-B949-C1A2A24FCC11}">
      <dsp:nvSpPr>
        <dsp:cNvPr id="0" name=""/>
        <dsp:cNvSpPr/>
      </dsp:nvSpPr>
      <dsp:spPr>
        <a:xfrm>
          <a:off x="1911" y="670765"/>
          <a:ext cx="797381" cy="398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增加图书</a:t>
          </a:r>
        </a:p>
      </dsp:txBody>
      <dsp:txXfrm>
        <a:off x="1911" y="670765"/>
        <a:ext cx="797381" cy="398690"/>
      </dsp:txXfrm>
    </dsp:sp>
    <dsp:sp modelId="{C57FAA81-66AC-4477-B564-D24A3A3B6C48}">
      <dsp:nvSpPr>
        <dsp:cNvPr id="0" name=""/>
        <dsp:cNvSpPr/>
      </dsp:nvSpPr>
      <dsp:spPr>
        <a:xfrm>
          <a:off x="966743" y="670765"/>
          <a:ext cx="797381" cy="398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删除图书</a:t>
          </a:r>
        </a:p>
      </dsp:txBody>
      <dsp:txXfrm>
        <a:off x="966743" y="670765"/>
        <a:ext cx="797381" cy="398690"/>
      </dsp:txXfrm>
    </dsp:sp>
    <dsp:sp modelId="{C16C5B51-1E6A-485F-9824-8406ABE70CBC}">
      <dsp:nvSpPr>
        <dsp:cNvPr id="0" name=""/>
        <dsp:cNvSpPr/>
      </dsp:nvSpPr>
      <dsp:spPr>
        <a:xfrm>
          <a:off x="1931575" y="670765"/>
          <a:ext cx="797381" cy="398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修改图书</a:t>
          </a:r>
        </a:p>
      </dsp:txBody>
      <dsp:txXfrm>
        <a:off x="1931575" y="670765"/>
        <a:ext cx="797381" cy="398690"/>
      </dsp:txXfrm>
    </dsp:sp>
    <dsp:sp modelId="{89005075-D933-4834-8FB5-4C68871D0732}">
      <dsp:nvSpPr>
        <dsp:cNvPr id="0" name=""/>
        <dsp:cNvSpPr/>
      </dsp:nvSpPr>
      <dsp:spPr>
        <a:xfrm>
          <a:off x="2896406" y="670765"/>
          <a:ext cx="797381" cy="398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查询图书</a:t>
          </a:r>
        </a:p>
      </dsp:txBody>
      <dsp:txXfrm>
        <a:off x="2896406" y="670765"/>
        <a:ext cx="797381" cy="39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CDEB19F-4829-4594-866C-D8661AD597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83867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572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549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23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85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边界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软件类型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功能模型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行为模型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42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8350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边界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软件类型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功能模型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行为模型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105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边界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软件类型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数据模型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功能模型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行为模型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UI</a:t>
            </a:r>
            <a:r>
              <a:rPr lang="zh-CN" altLang="en-US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设计</a:t>
            </a:r>
            <a:endParaRPr lang="en-US" altLang="zh-CN" sz="90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942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5215E4-2C84-4C41-968F-614B7160057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3659559"/>
      </p:ext>
    </p:extLst>
  </p:cSld>
  <p:clrMapOvr>
    <a:masterClrMapping/>
  </p:clrMapOvr>
  <p:transition spd="med"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FEC407-D7D0-4B7F-A054-73F2BE058C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065324"/>
      </p:ext>
    </p:extLst>
  </p:cSld>
  <p:clrMapOvr>
    <a:masterClrMapping/>
  </p:clrMapOvr>
  <p:transition spd="med"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A4223F-153E-4E9D-BAFF-C51C6A9A623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131312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17600" y="1905000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08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9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A88D2-F805-4057-81F3-8871767ACE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508147"/>
      </p:ext>
    </p:extLst>
  </p:cSld>
  <p:clrMapOvr>
    <a:masterClrMapping/>
  </p:clrMapOvr>
  <p:transition spd="med"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E0528F-2C2E-4D71-85FD-F040BC1FE04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880381"/>
      </p:ext>
    </p:extLst>
  </p:cSld>
  <p:clrMapOvr>
    <a:masterClrMapping/>
  </p:clrMapOvr>
  <p:transition spd="med"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CDA53A-7EE4-47DD-AB0D-C04848C4D56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821394"/>
      </p:ext>
    </p:extLst>
  </p:cSld>
  <p:clrMapOvr>
    <a:masterClrMapping/>
  </p:clrMapOvr>
  <p:transition spd="med"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420D65-E87D-4CD2-99C8-F04D045D656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6229765"/>
      </p:ext>
    </p:extLst>
  </p:cSld>
  <p:clrMapOvr>
    <a:masterClrMapping/>
  </p:clrMapOvr>
  <p:transition spd="med"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732709-293E-4409-8236-FAF92276162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0944193"/>
      </p:ext>
    </p:extLst>
  </p:cSld>
  <p:clrMapOvr>
    <a:masterClrMapping/>
  </p:clrMapOvr>
  <p:transition spd="med"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B29F8E-8C6F-44BB-905B-5149D634F00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449326"/>
      </p:ext>
    </p:extLst>
  </p:cSld>
  <p:clrMapOvr>
    <a:masterClrMapping/>
  </p:clrMapOvr>
  <p:transition spd="med"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71909-2022-49E6-9487-A43DBB5AB92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271924"/>
      </p:ext>
    </p:extLst>
  </p:cSld>
  <p:clrMapOvr>
    <a:masterClrMapping/>
  </p:clrMapOvr>
  <p:transition spd="med"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0D8163-850D-46F1-9AD3-76C704048CD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154034"/>
      </p:ext>
    </p:extLst>
  </p:cSld>
  <p:clrMapOvr>
    <a:masterClrMapping/>
  </p:clrMapOvr>
  <p:transition spd="med"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7FA04E-C551-45FB-A6C0-96C11901201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596419"/>
      </p:ext>
    </p:extLst>
  </p:cSld>
  <p:clrMapOvr>
    <a:masterClrMapping/>
  </p:clrMapOvr>
  <p:transition spd="med"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CA4223F-153E-4E9D-BAFF-C51C6A9A623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09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</p:sldLayoutIdLst>
  <p:transition spd="med">
    <p:pull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ongwang@cug.edu.c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ditage.cn/insights/en/node/224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microsoft.com/office/2007/relationships/diagramDrawing" Target="../diagrams/drawin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个人介绍</a:t>
            </a:r>
          </a:p>
        </p:txBody>
      </p:sp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60A1C2F-0F9C-430F-A038-BC7AC3C5BDF6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zh-CN" sz="1400" b="0"/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2753FF9-390E-45E2-7AE7-86A0C9D31194}"/>
              </a:ext>
            </a:extLst>
          </p:cNvPr>
          <p:cNvSpPr>
            <a:spLocks noGrp="1"/>
          </p:cNvSpPr>
          <p:nvPr/>
        </p:nvSpPr>
        <p:spPr bwMode="auto">
          <a:xfrm>
            <a:off x="1981200" y="1915318"/>
            <a:ext cx="8229600" cy="30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王 勇</a:t>
            </a: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Tel:	18602730899</a:t>
            </a: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Email:	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yongwang@cug.edu.cn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QQ:344626782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办公室：计算机学院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645</a:t>
            </a: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地理信息系统、遥感影像分析处理</a:t>
            </a: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大型复杂系统、智能软件系统开发与运维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3.1.4.3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编写文档</a:t>
            </a:r>
          </a:p>
        </p:txBody>
      </p:sp>
      <p:sp>
        <p:nvSpPr>
          <p:cNvPr id="2242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158836" y="2143162"/>
            <a:ext cx="5233309" cy="185387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编制需求分析文档：将所收集的用户需求编写成需求规格说明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6566579-47AD-42E8-B4DB-5CCF65AA4CDD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zh-CN" sz="1400" b="0"/>
          </a:p>
        </p:txBody>
      </p:sp>
      <p:pic>
        <p:nvPicPr>
          <p:cNvPr id="12293" name="Picture 4" descr="j029198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161157"/>
            <a:ext cx="2787650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3143673" y="5661248"/>
            <a:ext cx="5750293" cy="6771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例子：需求分析过程文档</a:t>
            </a:r>
          </a:p>
        </p:txBody>
      </p:sp>
    </p:spTree>
  </p:cSld>
  <p:clrMapOvr>
    <a:masterClrMapping/>
  </p:clrMapOvr>
  <p:transition spd="med">
    <p:pull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3.1.4.4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需求评审</a:t>
            </a:r>
          </a:p>
        </p:txBody>
      </p:sp>
      <p:sp>
        <p:nvSpPr>
          <p:cNvPr id="2242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83834" y="2586198"/>
            <a:ext cx="6048670" cy="132556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需求评审：评审需求规格说明，确保与用户达成共识。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6566579-47AD-42E8-B4DB-5CCF65AA4CDD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zh-CN" sz="1400" b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95B3C6-AC9E-4707-A7BC-9700973A0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59496" y="2420888"/>
            <a:ext cx="248427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1895"/>
      </p:ext>
    </p:extLst>
  </p:cSld>
  <p:clrMapOvr>
    <a:masterClrMapping/>
  </p:clrMapOvr>
  <p:transition spd="med">
    <p:pull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2766219"/>
            <a:ext cx="7886700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软件需求分析调查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32C568-E46A-4DDE-B386-C6712714A776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4055838121"/>
      </p:ext>
    </p:extLst>
  </p:cSld>
  <p:clrMapOvr>
    <a:masterClrMapping/>
  </p:clrMapOvr>
  <p:transition spd="med">
    <p:pull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软件需求分析调查</a:t>
            </a:r>
          </a:p>
        </p:txBody>
      </p:sp>
      <p:sp>
        <p:nvSpPr>
          <p:cNvPr id="1331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59496" y="2012464"/>
            <a:ext cx="8683973" cy="4176713"/>
          </a:xfrm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）调查方式：</a:t>
            </a:r>
          </a:p>
          <a:p>
            <a:pPr marL="857250" lvl="1" indent="-514350" algn="just">
              <a:lnSpc>
                <a:spcPct val="110000"/>
              </a:lnSpc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会谈、询问：围绕软件目标提出具体问题</a:t>
            </a:r>
          </a:p>
          <a:p>
            <a:pPr marL="857250" lvl="1" indent="-514350" algn="just">
              <a:lnSpc>
                <a:spcPct val="110000"/>
              </a:lnSpc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参观</a:t>
            </a:r>
          </a:p>
          <a:p>
            <a:pPr marL="857250" lvl="1" indent="-514350" algn="just">
              <a:lnSpc>
                <a:spcPct val="110000"/>
              </a:lnSpc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调查表：经过仔细考虑的书面回答可能比会谈中的回答更加准确</a:t>
            </a:r>
          </a:p>
          <a:p>
            <a:pPr marL="857250" lvl="1" indent="-514350" algn="just">
              <a:lnSpc>
                <a:spcPct val="110000"/>
              </a:lnSpc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收集分析客户使用的各种表格、有关工作责任、工作流程、工作规范、相关数据标准、业务标准的各种文字资料</a:t>
            </a:r>
          </a:p>
          <a:p>
            <a:pPr marL="857250" lvl="1" indent="-514350" algn="just">
              <a:lnSpc>
                <a:spcPct val="110000"/>
              </a:lnSpc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专题报告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marL="857250" lvl="1" indent="-514350" algn="just">
              <a:lnSpc>
                <a:spcPct val="110000"/>
              </a:lnSpc>
              <a:buFont typeface="+mj-ea"/>
              <a:buAutoNum type="circleNumDbPlain"/>
            </a:pP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软件原型系统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CB3D550-E35A-4A31-A640-C296818A244D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zh-CN" sz="1400" b="0"/>
          </a:p>
        </p:txBody>
      </p:sp>
      <p:pic>
        <p:nvPicPr>
          <p:cNvPr id="13317" name="Picture 4" descr="j029912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504" y="4221088"/>
            <a:ext cx="1082387" cy="177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软件需求分析调查</a:t>
            </a:r>
          </a:p>
        </p:txBody>
      </p:sp>
      <p:sp>
        <p:nvSpPr>
          <p:cNvPr id="1536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09800" y="1899628"/>
            <a:ext cx="7772400" cy="4805104"/>
          </a:xfrm>
        </p:spPr>
        <p:txBody>
          <a:bodyPr>
            <a:normAutofit fontScale="85000" lnSpcReduction="20000"/>
          </a:bodyPr>
          <a:lstStyle/>
          <a:p>
            <a:pPr marL="0" indent="0" eaLnBrk="1" hangingPunct="1">
              <a:buNone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）调查内容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用户类型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用户范围及其应用期限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用户应用深度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用户数量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用户基本现状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组织机构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数据：内容、分类和评价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目前有哪些软硬件、分属哪些部门</a:t>
            </a:r>
          </a:p>
          <a:p>
            <a:pPr marL="971550" lvl="1" indent="-51435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目前的缺陷，网络功能如何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marL="971550" lvl="1" indent="-514350">
              <a:buFont typeface="+mj-ea"/>
              <a:buAutoNum type="circleNumDbPlain"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/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391BAB1-BCD6-48DB-B648-9BBDC5C60A88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zh-CN" sz="1400" b="0"/>
          </a:p>
        </p:txBody>
      </p:sp>
      <p:pic>
        <p:nvPicPr>
          <p:cNvPr id="15365" name="Picture 5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889" y="1697931"/>
            <a:ext cx="2411975" cy="24491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2766219"/>
            <a:ext cx="7886700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结构化分析建模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32C568-E46A-4DDE-B386-C6712714A776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3309962892"/>
      </p:ext>
    </p:extLst>
  </p:cSld>
  <p:clrMapOvr>
    <a:masterClrMapping/>
  </p:clrMapOvr>
  <p:transition spd="med">
    <p:pull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12063" y="1599935"/>
            <a:ext cx="10041737" cy="776629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zh-CN" altLang="en-US" sz="3200" b="1" dirty="0"/>
              <a:t>模型</a:t>
            </a:r>
            <a:r>
              <a:rPr lang="en-US" altLang="zh-CN" sz="3200" b="1" dirty="0"/>
              <a:t>:</a:t>
            </a:r>
            <a:endParaRPr lang="zh-CN" altLang="en-US" sz="3200" b="1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BB869AC-EDCE-4697-82FC-965F9F2D16CE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400" b="0"/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468" y="2347863"/>
            <a:ext cx="2532063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581" y="2420888"/>
            <a:ext cx="262413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2536" name="Rectangle 7"/>
          <p:cNvSpPr>
            <a:spLocks noChangeArrowheads="1"/>
          </p:cNvSpPr>
          <p:nvPr/>
        </p:nvSpPr>
        <p:spPr bwMode="auto">
          <a:xfrm>
            <a:off x="1517502" y="1475196"/>
            <a:ext cx="2616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0">
                <a:latin typeface="宋体" pitchFamily="2" charset="-122"/>
              </a:rPr>
              <a:t> </a:t>
            </a:r>
            <a:endParaRPr lang="en-US" altLang="zh-CN" sz="2400" b="0">
              <a:latin typeface="Times New Roman" pitchFamily="18" charset="0"/>
            </a:endParaRPr>
          </a:p>
        </p:txBody>
      </p:sp>
      <p:sp>
        <p:nvSpPr>
          <p:cNvPr id="22537" name="TextBox 10"/>
          <p:cNvSpPr txBox="1">
            <a:spLocks noChangeArrowheads="1"/>
          </p:cNvSpPr>
          <p:nvPr/>
        </p:nvSpPr>
        <p:spPr bwMode="auto">
          <a:xfrm>
            <a:off x="2279576" y="5923514"/>
            <a:ext cx="7993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i="1" dirty="0"/>
              <a:t>为了更好地理解问题，人们常常采用建立模型的方法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5E7DD32-2819-4F0B-ED53-0DE891C381D2}"/>
              </a:ext>
            </a:extLst>
          </p:cNvPr>
          <p:cNvSpPr txBox="1">
            <a:spLocks noChangeArrowheads="1"/>
          </p:cNvSpPr>
          <p:nvPr/>
        </p:nvSpPr>
        <p:spPr>
          <a:xfrm>
            <a:off x="2639616" y="1477675"/>
            <a:ext cx="8405878" cy="4548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就是为理解事务而对事务做出的一种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抽象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，是对事物一种无歧义的表示。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000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模型可以通过一组图形符号和组成符号的规则组成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64A10B-91C2-C73B-10CD-630401A9C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555" y="7591"/>
            <a:ext cx="9937104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3.3.1</a:t>
            </a:r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结构化的分析建模概念</a:t>
            </a:r>
          </a:p>
        </p:txBody>
      </p:sp>
    </p:spTree>
  </p:cSld>
  <p:clrMapOvr>
    <a:masterClrMapping/>
  </p:clrMapOvr>
  <p:transition spd="med">
    <p:pull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A46BA2-E54F-457C-9802-58EC622D65D7}"/>
              </a:ext>
            </a:extLst>
          </p:cNvPr>
          <p:cNvSpPr/>
          <p:nvPr/>
        </p:nvSpPr>
        <p:spPr>
          <a:xfrm>
            <a:off x="1672859" y="127591"/>
            <a:ext cx="10377375" cy="6606363"/>
          </a:xfrm>
          <a:prstGeom prst="rect">
            <a:avLst/>
          </a:prstGeom>
          <a:noFill/>
          <a:ln w="19050">
            <a:solidFill>
              <a:srgbClr val="071F6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07A4AF94-0FD7-4143-9576-E3C1C546E0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23603" y="290987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7B28FD-91E6-4569-BFF9-245FA4ACBD2F}"/>
              </a:ext>
            </a:extLst>
          </p:cNvPr>
          <p:cNvCxnSpPr>
            <a:cxnSpLocks/>
          </p:cNvCxnSpPr>
          <p:nvPr/>
        </p:nvCxnSpPr>
        <p:spPr>
          <a:xfrm>
            <a:off x="2112335" y="773652"/>
            <a:ext cx="2634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8ED8F0-71EA-48EA-AF12-0B78E0043474}"/>
              </a:ext>
            </a:extLst>
          </p:cNvPr>
          <p:cNvGrpSpPr/>
          <p:nvPr/>
        </p:nvGrpSpPr>
        <p:grpSpPr>
          <a:xfrm>
            <a:off x="70887" y="132277"/>
            <a:ext cx="1360935" cy="1531136"/>
            <a:chOff x="53162" y="120474"/>
            <a:chExt cx="988805" cy="1148352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156A3C8-BAEF-4FB6-886E-5CB4C45F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27" y="120474"/>
              <a:ext cx="887822" cy="91953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81874F9-7D90-4B31-87EF-0E67C494D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62" y="1047778"/>
              <a:ext cx="988805" cy="221048"/>
            </a:xfrm>
            <a:prstGeom prst="rect">
              <a:avLst/>
            </a:prstGeom>
          </p:spPr>
        </p:pic>
      </p:grp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3129489-A6F2-47E7-B485-A12F4870A5BE}"/>
              </a:ext>
            </a:extLst>
          </p:cNvPr>
          <p:cNvSpPr/>
          <p:nvPr/>
        </p:nvSpPr>
        <p:spPr>
          <a:xfrm>
            <a:off x="2061249" y="1476854"/>
            <a:ext cx="9187028" cy="1679404"/>
          </a:xfrm>
          <a:prstGeom prst="roundRect">
            <a:avLst/>
          </a:prstGeom>
          <a:noFill/>
          <a:ln w="28575"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70C230-F999-499C-9DA7-3D23BB7D0B77}"/>
              </a:ext>
            </a:extLst>
          </p:cNvPr>
          <p:cNvSpPr/>
          <p:nvPr/>
        </p:nvSpPr>
        <p:spPr>
          <a:xfrm>
            <a:off x="2112338" y="870529"/>
            <a:ext cx="2137932" cy="523812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问题描述</a:t>
            </a:r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35EA0F86-3770-4FB7-8E2A-BBF948FC824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69037" y="928039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3951DA2C-781D-4809-AB71-DC0949F090C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535121" y="2454306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BCF7258-F3CE-4AB4-8A53-BF51EB345620}"/>
              </a:ext>
            </a:extLst>
          </p:cNvPr>
          <p:cNvSpPr/>
          <p:nvPr/>
        </p:nvSpPr>
        <p:spPr>
          <a:xfrm>
            <a:off x="4656465" y="3268507"/>
            <a:ext cx="6591808" cy="1402365"/>
          </a:xfrm>
          <a:prstGeom prst="roundRect">
            <a:avLst/>
          </a:prstGeom>
          <a:noFill/>
          <a:ln w="28575"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65BE99B-54D8-4A71-8A4E-4DA6908493FA}"/>
              </a:ext>
            </a:extLst>
          </p:cNvPr>
          <p:cNvSpPr/>
          <p:nvPr/>
        </p:nvSpPr>
        <p:spPr>
          <a:xfrm>
            <a:off x="2061249" y="4670875"/>
            <a:ext cx="2137932" cy="523812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建模</a:t>
            </a: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B27C5E95-666A-4C08-9005-79197D4EFB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23382" y="4720130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BBE06966-35F8-4045-91B2-B6D1A0AB4084}"/>
              </a:ext>
            </a:extLst>
          </p:cNvPr>
          <p:cNvSpPr/>
          <p:nvPr/>
        </p:nvSpPr>
        <p:spPr>
          <a:xfrm>
            <a:off x="4682721" y="4825462"/>
            <a:ext cx="6565552" cy="1558405"/>
          </a:xfrm>
          <a:prstGeom prst="roundRect">
            <a:avLst/>
          </a:prstGeom>
          <a:noFill/>
          <a:ln w="28575"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90AE27-5A11-4E86-9428-C91C860F1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433" y="1565120"/>
            <a:ext cx="1675412" cy="15172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AAEA78-B070-47D5-B4E6-070F5BC419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0186" y="1565122"/>
            <a:ext cx="1846281" cy="14640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7C806B-B59F-40A3-A1A7-B9C0C2136E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7274" y="1576662"/>
            <a:ext cx="1991044" cy="140009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00C4BC9-6D7B-4F3B-8F16-0289AA600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0597" y="1544881"/>
            <a:ext cx="1849072" cy="1400096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D95DE30D-B8F1-407D-BAA4-2E7169CD22DC}"/>
              </a:ext>
            </a:extLst>
          </p:cNvPr>
          <p:cNvSpPr/>
          <p:nvPr/>
        </p:nvSpPr>
        <p:spPr>
          <a:xfrm>
            <a:off x="2095698" y="3286034"/>
            <a:ext cx="2137932" cy="523812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抽象</a:t>
            </a:r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A6A55FB3-3B0D-4028-828C-65B91D87CFD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57831" y="3335289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AF026E3-08C2-4E68-85E0-8A6498085A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98746" y="3347591"/>
            <a:ext cx="5417932" cy="119968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6EF6639-D149-40B4-9497-7B47F1C238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0549" y="4932781"/>
            <a:ext cx="6183051" cy="126482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3596866-A145-052F-97E6-5190EB963717}"/>
              </a:ext>
            </a:extLst>
          </p:cNvPr>
          <p:cNvSpPr txBox="1"/>
          <p:nvPr/>
        </p:nvSpPr>
        <p:spPr>
          <a:xfrm>
            <a:off x="2187654" y="287651"/>
            <a:ext cx="172354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抽象与建模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5B8145-ADE1-927D-E66B-3C01A66FD1A1}"/>
              </a:ext>
            </a:extLst>
          </p:cNvPr>
          <p:cNvSpPr/>
          <p:nvPr/>
        </p:nvSpPr>
        <p:spPr>
          <a:xfrm>
            <a:off x="0" y="1969413"/>
            <a:ext cx="1460205" cy="798624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33" b="1" dirty="0">
                <a:solidFill>
                  <a:schemeClr val="bg1"/>
                </a:solidFill>
              </a:rPr>
              <a:t>抽象与建模</a:t>
            </a:r>
          </a:p>
        </p:txBody>
      </p:sp>
    </p:spTree>
    <p:extLst>
      <p:ext uri="{BB962C8B-B14F-4D97-AF65-F5344CB8AC3E}">
        <p14:creationId xmlns:p14="http://schemas.microsoft.com/office/powerpoint/2010/main" val="2734195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A46BA2-E54F-457C-9802-58EC622D65D7}"/>
              </a:ext>
            </a:extLst>
          </p:cNvPr>
          <p:cNvSpPr/>
          <p:nvPr/>
        </p:nvSpPr>
        <p:spPr>
          <a:xfrm>
            <a:off x="1672859" y="127591"/>
            <a:ext cx="10377375" cy="6606363"/>
          </a:xfrm>
          <a:prstGeom prst="rect">
            <a:avLst/>
          </a:prstGeom>
          <a:noFill/>
          <a:ln w="19050">
            <a:solidFill>
              <a:srgbClr val="071F6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07A4AF94-0FD7-4143-9576-E3C1C546E0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23603" y="290987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7B28FD-91E6-4569-BFF9-245FA4ACBD2F}"/>
              </a:ext>
            </a:extLst>
          </p:cNvPr>
          <p:cNvCxnSpPr>
            <a:cxnSpLocks/>
          </p:cNvCxnSpPr>
          <p:nvPr/>
        </p:nvCxnSpPr>
        <p:spPr>
          <a:xfrm>
            <a:off x="2112335" y="773652"/>
            <a:ext cx="2634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8ED8F0-71EA-48EA-AF12-0B78E0043474}"/>
              </a:ext>
            </a:extLst>
          </p:cNvPr>
          <p:cNvGrpSpPr/>
          <p:nvPr/>
        </p:nvGrpSpPr>
        <p:grpSpPr>
          <a:xfrm>
            <a:off x="70887" y="132277"/>
            <a:ext cx="1360935" cy="1531136"/>
            <a:chOff x="53162" y="120474"/>
            <a:chExt cx="988805" cy="1148352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156A3C8-BAEF-4FB6-886E-5CB4C45F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27" y="120474"/>
              <a:ext cx="887822" cy="91953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81874F9-7D90-4B31-87EF-0E67C494D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62" y="1047778"/>
              <a:ext cx="988805" cy="221048"/>
            </a:xfrm>
            <a:prstGeom prst="rect">
              <a:avLst/>
            </a:prstGeom>
          </p:spPr>
        </p:pic>
      </p:grp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BCF7258-F3CE-4AB4-8A53-BF51EB345620}"/>
              </a:ext>
            </a:extLst>
          </p:cNvPr>
          <p:cNvSpPr/>
          <p:nvPr/>
        </p:nvSpPr>
        <p:spPr>
          <a:xfrm>
            <a:off x="4656465" y="1304244"/>
            <a:ext cx="6591808" cy="881329"/>
          </a:xfrm>
          <a:prstGeom prst="roundRect">
            <a:avLst/>
          </a:prstGeom>
          <a:noFill/>
          <a:ln w="28575"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65BE99B-54D8-4A71-8A4E-4DA6908493FA}"/>
              </a:ext>
            </a:extLst>
          </p:cNvPr>
          <p:cNvSpPr/>
          <p:nvPr/>
        </p:nvSpPr>
        <p:spPr>
          <a:xfrm>
            <a:off x="2061249" y="3570209"/>
            <a:ext cx="2137932" cy="523812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建模</a:t>
            </a: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B27C5E95-666A-4C08-9005-79197D4EFB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23382" y="3619463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BBE06966-35F8-4045-91B2-B6D1A0AB4084}"/>
              </a:ext>
            </a:extLst>
          </p:cNvPr>
          <p:cNvSpPr/>
          <p:nvPr/>
        </p:nvSpPr>
        <p:spPr>
          <a:xfrm>
            <a:off x="4682721" y="2321997"/>
            <a:ext cx="6565552" cy="4061873"/>
          </a:xfrm>
          <a:prstGeom prst="roundRect">
            <a:avLst/>
          </a:prstGeom>
          <a:noFill/>
          <a:ln w="28575"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95DE30D-B8F1-407D-BAA4-2E7169CD22DC}"/>
              </a:ext>
            </a:extLst>
          </p:cNvPr>
          <p:cNvSpPr/>
          <p:nvPr/>
        </p:nvSpPr>
        <p:spPr>
          <a:xfrm>
            <a:off x="2095698" y="1321767"/>
            <a:ext cx="2137932" cy="523812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抽象</a:t>
            </a:r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A6A55FB3-3B0D-4028-828C-65B91D87CFD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57831" y="1371022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5442AE-D3F1-46D4-96B3-650BF9F47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629" y="2455333"/>
            <a:ext cx="5651904" cy="3765072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4AFB2B9B-B176-4942-859D-1CF4F5A652A3}"/>
              </a:ext>
            </a:extLst>
          </p:cNvPr>
          <p:cNvSpPr txBox="1"/>
          <p:nvPr/>
        </p:nvSpPr>
        <p:spPr>
          <a:xfrm>
            <a:off x="5015880" y="1321767"/>
            <a:ext cx="5770653" cy="89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城区范围、地铁线路、地铁站、江河湖泊</a:t>
            </a:r>
            <a:endParaRPr lang="zh-CN" altLang="zh-CN" sz="2400" dirty="0"/>
          </a:p>
          <a:p>
            <a:pPr>
              <a:lnSpc>
                <a:spcPct val="130000"/>
              </a:lnSpc>
            </a:pP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F9B788-E46F-D2C2-5697-281F44214722}"/>
              </a:ext>
            </a:extLst>
          </p:cNvPr>
          <p:cNvSpPr txBox="1"/>
          <p:nvPr/>
        </p:nvSpPr>
        <p:spPr>
          <a:xfrm>
            <a:off x="2187654" y="287651"/>
            <a:ext cx="172354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抽象与建模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C3921D-1C2D-6309-10E2-C0D7EB77069A}"/>
              </a:ext>
            </a:extLst>
          </p:cNvPr>
          <p:cNvSpPr/>
          <p:nvPr/>
        </p:nvSpPr>
        <p:spPr>
          <a:xfrm>
            <a:off x="0" y="1969413"/>
            <a:ext cx="1460205" cy="798624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33" b="1" dirty="0">
                <a:solidFill>
                  <a:schemeClr val="bg1"/>
                </a:solidFill>
              </a:rPr>
              <a:t>抽象与建模</a:t>
            </a:r>
          </a:p>
        </p:txBody>
      </p:sp>
    </p:spTree>
    <p:extLst>
      <p:ext uri="{BB962C8B-B14F-4D97-AF65-F5344CB8AC3E}">
        <p14:creationId xmlns:p14="http://schemas.microsoft.com/office/powerpoint/2010/main" val="168406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A46BA2-E54F-457C-9802-58EC622D65D7}"/>
              </a:ext>
            </a:extLst>
          </p:cNvPr>
          <p:cNvSpPr/>
          <p:nvPr/>
        </p:nvSpPr>
        <p:spPr>
          <a:xfrm>
            <a:off x="1672859" y="127591"/>
            <a:ext cx="10377375" cy="6606363"/>
          </a:xfrm>
          <a:prstGeom prst="rect">
            <a:avLst/>
          </a:prstGeom>
          <a:noFill/>
          <a:ln w="19050">
            <a:solidFill>
              <a:srgbClr val="071F6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07A4AF94-0FD7-4143-9576-E3C1C546E0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23603" y="290987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7B28FD-91E6-4569-BFF9-245FA4ACBD2F}"/>
              </a:ext>
            </a:extLst>
          </p:cNvPr>
          <p:cNvCxnSpPr>
            <a:cxnSpLocks/>
          </p:cNvCxnSpPr>
          <p:nvPr/>
        </p:nvCxnSpPr>
        <p:spPr>
          <a:xfrm>
            <a:off x="2112335" y="773652"/>
            <a:ext cx="2634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8ED8F0-71EA-48EA-AF12-0B78E0043474}"/>
              </a:ext>
            </a:extLst>
          </p:cNvPr>
          <p:cNvGrpSpPr/>
          <p:nvPr/>
        </p:nvGrpSpPr>
        <p:grpSpPr>
          <a:xfrm>
            <a:off x="70887" y="132277"/>
            <a:ext cx="1360935" cy="1531136"/>
            <a:chOff x="53162" y="120474"/>
            <a:chExt cx="988805" cy="1148352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156A3C8-BAEF-4FB6-886E-5CB4C45F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27" y="120474"/>
              <a:ext cx="887822" cy="91953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81874F9-7D90-4B31-87EF-0E67C494D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62" y="1047778"/>
              <a:ext cx="988805" cy="221048"/>
            </a:xfrm>
            <a:prstGeom prst="rect">
              <a:avLst/>
            </a:prstGeom>
          </p:spPr>
        </p:pic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09EC481-F52E-4702-891D-8EB2622E61CF}"/>
              </a:ext>
            </a:extLst>
          </p:cNvPr>
          <p:cNvSpPr txBox="1"/>
          <p:nvPr/>
        </p:nvSpPr>
        <p:spPr>
          <a:xfrm>
            <a:off x="2187654" y="287651"/>
            <a:ext cx="172354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抽象与建模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33B4F9-005D-4FCD-A38A-76CE2E7B2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399" y="2454948"/>
            <a:ext cx="4018437" cy="2622739"/>
          </a:xfrm>
          <a:prstGeom prst="rect">
            <a:avLst/>
          </a:prstGeom>
        </p:spPr>
      </p:pic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3129489-A6F2-47E7-B485-A12F4870A5BE}"/>
              </a:ext>
            </a:extLst>
          </p:cNvPr>
          <p:cNvSpPr/>
          <p:nvPr/>
        </p:nvSpPr>
        <p:spPr>
          <a:xfrm>
            <a:off x="2061249" y="1476852"/>
            <a:ext cx="9600593" cy="795680"/>
          </a:xfrm>
          <a:prstGeom prst="roundRect">
            <a:avLst/>
          </a:prstGeom>
          <a:noFill/>
          <a:ln w="28575"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F906BDC-D4A8-42BE-ADA8-F5C24025C8BE}"/>
              </a:ext>
            </a:extLst>
          </p:cNvPr>
          <p:cNvSpPr txBox="1"/>
          <p:nvPr/>
        </p:nvSpPr>
        <p:spPr>
          <a:xfrm>
            <a:off x="2332908" y="1634584"/>
            <a:ext cx="9057273" cy="1261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小明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分钟分钟可以跑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公里，</a:t>
            </a:r>
            <a:r>
              <a:rPr lang="en-US" altLang="zh-CN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分钟小明可以跑多少公里？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400" dirty="0"/>
          </a:p>
          <a:p>
            <a:pPr>
              <a:lnSpc>
                <a:spcPct val="130000"/>
              </a:lnSpc>
            </a:pP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70C230-F999-499C-9DA7-3D23BB7D0B77}"/>
              </a:ext>
            </a:extLst>
          </p:cNvPr>
          <p:cNvSpPr/>
          <p:nvPr/>
        </p:nvSpPr>
        <p:spPr>
          <a:xfrm>
            <a:off x="2112338" y="870529"/>
            <a:ext cx="2137932" cy="523812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问题描述</a:t>
            </a:r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35EA0F86-3770-4FB7-8E2A-BBF948FC824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69037" y="928039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68E78EF-7442-4F90-8B5E-E8EB5FD9202D}"/>
              </a:ext>
            </a:extLst>
          </p:cNvPr>
          <p:cNvSpPr/>
          <p:nvPr/>
        </p:nvSpPr>
        <p:spPr>
          <a:xfrm>
            <a:off x="2155522" y="2409027"/>
            <a:ext cx="2137932" cy="523812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抽象</a:t>
            </a:r>
          </a:p>
        </p:txBody>
      </p: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3951DA2C-781D-4809-AB71-DC0949F090C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12221" y="2466538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BCF7258-F3CE-4AB4-8A53-BF51EB345620}"/>
              </a:ext>
            </a:extLst>
          </p:cNvPr>
          <p:cNvSpPr/>
          <p:nvPr/>
        </p:nvSpPr>
        <p:spPr>
          <a:xfrm>
            <a:off x="2112338" y="3008549"/>
            <a:ext cx="5318409" cy="1546812"/>
          </a:xfrm>
          <a:prstGeom prst="roundRect">
            <a:avLst/>
          </a:prstGeom>
          <a:noFill/>
          <a:ln w="28575"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8413F26-192D-474F-B0FB-26775FACC22B}"/>
              </a:ext>
            </a:extLst>
          </p:cNvPr>
          <p:cNvSpPr txBox="1"/>
          <p:nvPr/>
        </p:nvSpPr>
        <p:spPr>
          <a:xfrm>
            <a:off x="2383995" y="3115481"/>
            <a:ext cx="4871011" cy="1485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速度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2400" dirty="0"/>
              <a:t>表示运动的快慢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位移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r>
              <a:rPr lang="zh-CN" altLang="en-US" sz="2400" dirty="0"/>
              <a:t>初位置到末位置的距离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时间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：运动时间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65BE99B-54D8-4A71-8A4E-4DA6908493FA}"/>
              </a:ext>
            </a:extLst>
          </p:cNvPr>
          <p:cNvSpPr/>
          <p:nvPr/>
        </p:nvSpPr>
        <p:spPr>
          <a:xfrm>
            <a:off x="2177291" y="4600759"/>
            <a:ext cx="2137932" cy="523812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建模</a:t>
            </a: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B27C5E95-666A-4C08-9005-79197D4EFB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39424" y="4650014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BBE06966-35F8-4045-91B2-B6D1A0AB4084}"/>
              </a:ext>
            </a:extLst>
          </p:cNvPr>
          <p:cNvSpPr/>
          <p:nvPr/>
        </p:nvSpPr>
        <p:spPr>
          <a:xfrm>
            <a:off x="2112335" y="5231063"/>
            <a:ext cx="3228071" cy="1204520"/>
          </a:xfrm>
          <a:prstGeom prst="roundRect">
            <a:avLst/>
          </a:prstGeom>
          <a:noFill/>
          <a:ln w="28575"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3E09D26-B60B-48F7-9B9B-49EF5C25FBCC}"/>
              </a:ext>
            </a:extLst>
          </p:cNvPr>
          <p:cNvSpPr txBox="1"/>
          <p:nvPr/>
        </p:nvSpPr>
        <p:spPr>
          <a:xfrm>
            <a:off x="2394523" y="5263963"/>
            <a:ext cx="4871011" cy="100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v=s/t</a:t>
            </a:r>
            <a:endParaRPr lang="en-US" altLang="zh-CN" sz="2400" dirty="0"/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pitchFamily="34" charset="-122"/>
              </a:rPr>
              <a:t>s=</a:t>
            </a:r>
            <a:r>
              <a:rPr lang="en-US" altLang="zh-CN" sz="2400" dirty="0" err="1">
                <a:latin typeface="Arial" panose="020B0604020202020204" pitchFamily="34" charset="0"/>
                <a:ea typeface="微软雅黑" panose="020B0503020204020204" pitchFamily="34" charset="-122"/>
              </a:rPr>
              <a:t>vt</a:t>
            </a: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A77D75-FDE3-4CA6-BD06-DE76DEF1661D}"/>
              </a:ext>
            </a:extLst>
          </p:cNvPr>
          <p:cNvSpPr/>
          <p:nvPr/>
        </p:nvSpPr>
        <p:spPr>
          <a:xfrm>
            <a:off x="0" y="1969413"/>
            <a:ext cx="1460205" cy="798624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33" b="1" dirty="0">
                <a:solidFill>
                  <a:schemeClr val="bg1"/>
                </a:solidFill>
              </a:rPr>
              <a:t>抽象与建模</a:t>
            </a:r>
          </a:p>
        </p:txBody>
      </p:sp>
    </p:spTree>
    <p:extLst>
      <p:ext uri="{BB962C8B-B14F-4D97-AF65-F5344CB8AC3E}">
        <p14:creationId xmlns:p14="http://schemas.microsoft.com/office/powerpoint/2010/main" val="405878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 需求分析</a:t>
            </a:r>
          </a:p>
        </p:txBody>
      </p:sp>
      <p:sp>
        <p:nvSpPr>
          <p:cNvPr id="5124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287688" y="2132732"/>
            <a:ext cx="6259016" cy="2592536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．需求分析的基本概念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．如何获取需求</a:t>
            </a:r>
          </a:p>
          <a:p>
            <a:pPr algn="just">
              <a:buNone/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．结构化需求分析建模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F73A74-80E3-44A0-B6CD-610255A17C3E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zh-CN" sz="1400" b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66577F-2A7A-4D72-8EFC-0410146FB35A}"/>
              </a:ext>
            </a:extLst>
          </p:cNvPr>
          <p:cNvSpPr/>
          <p:nvPr/>
        </p:nvSpPr>
        <p:spPr>
          <a:xfrm>
            <a:off x="9977727" y="56624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7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A46BA2-E54F-457C-9802-58EC622D65D7}"/>
              </a:ext>
            </a:extLst>
          </p:cNvPr>
          <p:cNvSpPr/>
          <p:nvPr/>
        </p:nvSpPr>
        <p:spPr>
          <a:xfrm>
            <a:off x="1672859" y="127591"/>
            <a:ext cx="10377375" cy="6606363"/>
          </a:xfrm>
          <a:prstGeom prst="rect">
            <a:avLst/>
          </a:prstGeom>
          <a:noFill/>
          <a:ln w="19050">
            <a:solidFill>
              <a:srgbClr val="071F6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07A4AF94-0FD7-4143-9576-E3C1C546E0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23603" y="290987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7B28FD-91E6-4569-BFF9-245FA4ACBD2F}"/>
              </a:ext>
            </a:extLst>
          </p:cNvPr>
          <p:cNvCxnSpPr>
            <a:cxnSpLocks/>
          </p:cNvCxnSpPr>
          <p:nvPr/>
        </p:nvCxnSpPr>
        <p:spPr>
          <a:xfrm>
            <a:off x="2112335" y="773652"/>
            <a:ext cx="2634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8ED8F0-71EA-48EA-AF12-0B78E0043474}"/>
              </a:ext>
            </a:extLst>
          </p:cNvPr>
          <p:cNvGrpSpPr/>
          <p:nvPr/>
        </p:nvGrpSpPr>
        <p:grpSpPr>
          <a:xfrm>
            <a:off x="70887" y="132277"/>
            <a:ext cx="1360935" cy="1531136"/>
            <a:chOff x="53162" y="120474"/>
            <a:chExt cx="988805" cy="1148352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156A3C8-BAEF-4FB6-886E-5CB4C45F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27" y="120474"/>
              <a:ext cx="887822" cy="91953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81874F9-7D90-4B31-87EF-0E67C494D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62" y="1047778"/>
              <a:ext cx="988805" cy="221048"/>
            </a:xfrm>
            <a:prstGeom prst="rect">
              <a:avLst/>
            </a:prstGeom>
          </p:spPr>
        </p:pic>
      </p:grp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23129489-A6F2-47E7-B485-A12F4870A5BE}"/>
              </a:ext>
            </a:extLst>
          </p:cNvPr>
          <p:cNvSpPr/>
          <p:nvPr/>
        </p:nvSpPr>
        <p:spPr>
          <a:xfrm>
            <a:off x="2061249" y="1476852"/>
            <a:ext cx="9600593" cy="795680"/>
          </a:xfrm>
          <a:prstGeom prst="roundRect">
            <a:avLst/>
          </a:prstGeom>
          <a:noFill/>
          <a:ln w="28575"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F906BDC-D4A8-42BE-ADA8-F5C24025C8BE}"/>
              </a:ext>
            </a:extLst>
          </p:cNvPr>
          <p:cNvSpPr txBox="1"/>
          <p:nvPr/>
        </p:nvSpPr>
        <p:spPr>
          <a:xfrm>
            <a:off x="2332908" y="1468596"/>
            <a:ext cx="9057273" cy="1630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图书管理系统中，管理员可以通过系统管理图书馆全部图书，读者可以通过系统查阅图书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zh-CN" sz="2400" dirty="0"/>
          </a:p>
          <a:p>
            <a:pPr>
              <a:lnSpc>
                <a:spcPct val="130000"/>
              </a:lnSpc>
            </a:pPr>
            <a:endParaRPr lang="zh-CN" altLang="en-US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470C230-F999-499C-9DA7-3D23BB7D0B77}"/>
              </a:ext>
            </a:extLst>
          </p:cNvPr>
          <p:cNvSpPr/>
          <p:nvPr/>
        </p:nvSpPr>
        <p:spPr>
          <a:xfrm>
            <a:off x="2112338" y="870529"/>
            <a:ext cx="2137932" cy="523812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问题描述</a:t>
            </a:r>
          </a:p>
        </p:txBody>
      </p:sp>
      <p:sp>
        <p:nvSpPr>
          <p:cNvPr id="63" name="等腰三角形 62">
            <a:extLst>
              <a:ext uri="{FF2B5EF4-FFF2-40B4-BE49-F238E27FC236}">
                <a16:creationId xmlns:a16="http://schemas.microsoft.com/office/drawing/2014/main" id="{35EA0F86-3770-4FB7-8E2A-BBF948FC824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69037" y="928039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68E78EF-7442-4F90-8B5E-E8EB5FD9202D}"/>
              </a:ext>
            </a:extLst>
          </p:cNvPr>
          <p:cNvSpPr/>
          <p:nvPr/>
        </p:nvSpPr>
        <p:spPr>
          <a:xfrm>
            <a:off x="2155522" y="2409027"/>
            <a:ext cx="2137932" cy="523812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功能抽象</a:t>
            </a:r>
          </a:p>
        </p:txBody>
      </p:sp>
      <p:sp>
        <p:nvSpPr>
          <p:cNvPr id="65" name="等腰三角形 64">
            <a:extLst>
              <a:ext uri="{FF2B5EF4-FFF2-40B4-BE49-F238E27FC236}">
                <a16:creationId xmlns:a16="http://schemas.microsoft.com/office/drawing/2014/main" id="{3951DA2C-781D-4809-AB71-DC0949F090C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12221" y="2466538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ABCF7258-F3CE-4AB4-8A53-BF51EB345620}"/>
              </a:ext>
            </a:extLst>
          </p:cNvPr>
          <p:cNvSpPr/>
          <p:nvPr/>
        </p:nvSpPr>
        <p:spPr>
          <a:xfrm>
            <a:off x="2112338" y="3008549"/>
            <a:ext cx="3238599" cy="757768"/>
          </a:xfrm>
          <a:prstGeom prst="roundRect">
            <a:avLst/>
          </a:prstGeom>
          <a:noFill/>
          <a:ln w="28575"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8413F26-192D-474F-B0FB-26775FACC22B}"/>
              </a:ext>
            </a:extLst>
          </p:cNvPr>
          <p:cNvSpPr txBox="1"/>
          <p:nvPr/>
        </p:nvSpPr>
        <p:spPr>
          <a:xfrm>
            <a:off x="2383998" y="3115482"/>
            <a:ext cx="2362479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增、删、改、查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65BE99B-54D8-4A71-8A4E-4DA6908493FA}"/>
              </a:ext>
            </a:extLst>
          </p:cNvPr>
          <p:cNvSpPr/>
          <p:nvPr/>
        </p:nvSpPr>
        <p:spPr>
          <a:xfrm>
            <a:off x="2187657" y="4000878"/>
            <a:ext cx="2137932" cy="523812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功能建模</a:t>
            </a:r>
          </a:p>
        </p:txBody>
      </p:sp>
      <p:sp>
        <p:nvSpPr>
          <p:cNvPr id="69" name="等腰三角形 68">
            <a:extLst>
              <a:ext uri="{FF2B5EF4-FFF2-40B4-BE49-F238E27FC236}">
                <a16:creationId xmlns:a16="http://schemas.microsoft.com/office/drawing/2014/main" id="{B27C5E95-666A-4C08-9005-79197D4EFB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149790" y="4050133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BBE06966-35F8-4045-91B2-B6D1A0AB4084}"/>
              </a:ext>
            </a:extLst>
          </p:cNvPr>
          <p:cNvSpPr/>
          <p:nvPr/>
        </p:nvSpPr>
        <p:spPr>
          <a:xfrm>
            <a:off x="2122866" y="4648200"/>
            <a:ext cx="3973137" cy="1632816"/>
          </a:xfrm>
          <a:prstGeom prst="roundRect">
            <a:avLst/>
          </a:prstGeom>
          <a:noFill/>
          <a:ln w="28575"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511CD7E-4410-468E-9870-9E501F87BC71}"/>
              </a:ext>
            </a:extLst>
          </p:cNvPr>
          <p:cNvSpPr/>
          <p:nvPr/>
        </p:nvSpPr>
        <p:spPr>
          <a:xfrm>
            <a:off x="6249541" y="2409027"/>
            <a:ext cx="2606596" cy="523812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    数据</a:t>
            </a:r>
            <a:r>
              <a:rPr lang="en-US" altLang="zh-CN" sz="2400" dirty="0"/>
              <a:t>(</a:t>
            </a:r>
            <a:r>
              <a:rPr lang="zh-CN" altLang="en-US" sz="2400" dirty="0"/>
              <a:t>对象</a:t>
            </a:r>
            <a:r>
              <a:rPr lang="en-US" altLang="zh-CN" sz="2400" dirty="0"/>
              <a:t>)</a:t>
            </a:r>
            <a:r>
              <a:rPr lang="zh-CN" altLang="en-US" sz="2400" dirty="0"/>
              <a:t>抽象</a:t>
            </a:r>
          </a:p>
        </p:txBody>
      </p: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D573D6DE-0B46-47C4-BE60-B8886CB35F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06239" y="2466538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F5A0359-A2DC-462F-8BC8-AB988B18B53D}"/>
              </a:ext>
            </a:extLst>
          </p:cNvPr>
          <p:cNvSpPr/>
          <p:nvPr/>
        </p:nvSpPr>
        <p:spPr>
          <a:xfrm>
            <a:off x="6249541" y="3027643"/>
            <a:ext cx="4657998" cy="757768"/>
          </a:xfrm>
          <a:prstGeom prst="roundRect">
            <a:avLst/>
          </a:prstGeom>
          <a:noFill/>
          <a:ln w="28575"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846601-59EE-4CC1-AB12-683D9282DF79}"/>
              </a:ext>
            </a:extLst>
          </p:cNvPr>
          <p:cNvSpPr txBox="1"/>
          <p:nvPr/>
        </p:nvSpPr>
        <p:spPr>
          <a:xfrm>
            <a:off x="6293209" y="3135166"/>
            <a:ext cx="4657998" cy="525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管理员、读者、图书和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图书目录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58ED7A4-6859-4F31-A55B-47A4877A1E44}"/>
              </a:ext>
            </a:extLst>
          </p:cNvPr>
          <p:cNvGraphicFramePr/>
          <p:nvPr/>
        </p:nvGraphicFramePr>
        <p:xfrm>
          <a:off x="2206630" y="4739751"/>
          <a:ext cx="3695700" cy="1174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5E77DBB3-66AA-4185-BAE8-8207F7C82F85}"/>
              </a:ext>
            </a:extLst>
          </p:cNvPr>
          <p:cNvSpPr/>
          <p:nvPr/>
        </p:nvSpPr>
        <p:spPr>
          <a:xfrm>
            <a:off x="6391357" y="4048566"/>
            <a:ext cx="2137932" cy="523812"/>
          </a:xfrm>
          <a:prstGeom prst="rect">
            <a:avLst/>
          </a:prstGeom>
          <a:solidFill>
            <a:srgbClr val="919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数据建模</a:t>
            </a:r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FF07538D-6704-4904-BE0C-8E1D90940FB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53490" y="4097821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FA45BDA7-A35D-4C97-B327-8644433E2794}"/>
              </a:ext>
            </a:extLst>
          </p:cNvPr>
          <p:cNvSpPr/>
          <p:nvPr/>
        </p:nvSpPr>
        <p:spPr>
          <a:xfrm>
            <a:off x="6299203" y="4622800"/>
            <a:ext cx="4269607" cy="1632816"/>
          </a:xfrm>
          <a:prstGeom prst="roundRect">
            <a:avLst/>
          </a:prstGeom>
          <a:noFill/>
          <a:ln w="28575">
            <a:solidFill>
              <a:srgbClr val="071F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D376A9-E1DE-4E0D-AF94-24365544D9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5394" y="4721661"/>
            <a:ext cx="3369983" cy="14351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54212D7-9E02-9A24-19FA-F4E36B0E3C63}"/>
              </a:ext>
            </a:extLst>
          </p:cNvPr>
          <p:cNvSpPr txBox="1"/>
          <p:nvPr/>
        </p:nvSpPr>
        <p:spPr>
          <a:xfrm>
            <a:off x="2187654" y="287651"/>
            <a:ext cx="1723549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抽象与建模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A7D39E-5C0B-EE97-166A-9EAF2BA77397}"/>
              </a:ext>
            </a:extLst>
          </p:cNvPr>
          <p:cNvSpPr/>
          <p:nvPr/>
        </p:nvSpPr>
        <p:spPr>
          <a:xfrm>
            <a:off x="0" y="1969413"/>
            <a:ext cx="1460205" cy="798624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33" b="1" dirty="0">
                <a:solidFill>
                  <a:schemeClr val="bg1"/>
                </a:solidFill>
              </a:rPr>
              <a:t>抽象与建模</a:t>
            </a:r>
          </a:p>
        </p:txBody>
      </p:sp>
    </p:spTree>
    <p:extLst>
      <p:ext uri="{BB962C8B-B14F-4D97-AF65-F5344CB8AC3E}">
        <p14:creationId xmlns:p14="http://schemas.microsoft.com/office/powerpoint/2010/main" val="356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294516"/>
            <a:ext cx="10154344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3.3.1</a:t>
            </a:r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结构化的分析建模概念</a:t>
            </a:r>
          </a:p>
        </p:txBody>
      </p:sp>
      <p:sp>
        <p:nvSpPr>
          <p:cNvPr id="1843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99456" y="1778644"/>
            <a:ext cx="6480720" cy="4548188"/>
          </a:xfrm>
        </p:spPr>
        <p:txBody>
          <a:bodyPr>
            <a:noAutofit/>
          </a:bodyPr>
          <a:lstStyle/>
          <a:p>
            <a:pPr algn="just"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需求分析是发现、求精、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建模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、规格说明和复审的过程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传统的软件工程方法学使用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结构化分析技术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完成分析用户需求的工作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结构化是把软件系统功能当作一个大模块，根据分析与设计的不同要求，进行</a:t>
            </a: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模块分解或者组合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把整个系统开发过程分成若干阶段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，每个阶段进行若干活动，完成一个或多个任务，形成符合需求的软件产品。</a:t>
            </a:r>
          </a:p>
          <a:p>
            <a:pPr algn="just" eaLnBrk="1" hangingPunct="1"/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/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933AC99-3FDD-4A6F-B864-625A55752DB7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400" b="0"/>
          </a:p>
        </p:txBody>
      </p:sp>
      <p:pic>
        <p:nvPicPr>
          <p:cNvPr id="5" name="Picture 5" descr="结构化">
            <a:extLst>
              <a:ext uri="{FF2B5EF4-FFF2-40B4-BE49-F238E27FC236}">
                <a16:creationId xmlns:a16="http://schemas.microsoft.com/office/drawing/2014/main" id="{2290AE88-A9F4-4D70-B270-EE291871F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673" y="2152699"/>
            <a:ext cx="4069802" cy="312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724FF1D2-3B9C-4E9E-AE7D-69B353858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224" y="5500592"/>
            <a:ext cx="39543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采用“自顶向下，逐步求精”</a:t>
            </a:r>
            <a:endParaRPr lang="zh-CN" altLang="en-US" sz="2000" b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511DF4CF-B18D-4B8E-A6F8-7DB8F4BE9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260649"/>
            <a:ext cx="8119814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3.3.1</a:t>
            </a:r>
            <a:r>
              <a:rPr lang="zh-CN" altLang="en-US" sz="5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结构化的分析建模概念</a:t>
            </a: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CF5B091-D3F8-49DF-A2A3-E24EFA9379D7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400" b="0"/>
          </a:p>
        </p:txBody>
      </p:sp>
      <p:sp>
        <p:nvSpPr>
          <p:cNvPr id="24579" name="Oval 5"/>
          <p:cNvSpPr>
            <a:spLocks noChangeArrowheads="1"/>
          </p:cNvSpPr>
          <p:nvPr/>
        </p:nvSpPr>
        <p:spPr bwMode="auto">
          <a:xfrm>
            <a:off x="3359151" y="1628776"/>
            <a:ext cx="5184775" cy="4824413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4580" name="Oval 6"/>
          <p:cNvSpPr>
            <a:spLocks noChangeArrowheads="1"/>
          </p:cNvSpPr>
          <p:nvPr/>
        </p:nvSpPr>
        <p:spPr bwMode="auto">
          <a:xfrm>
            <a:off x="4224338" y="2420938"/>
            <a:ext cx="3384550" cy="316865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24581" name="Oval 7"/>
          <p:cNvSpPr>
            <a:spLocks noChangeArrowheads="1"/>
          </p:cNvSpPr>
          <p:nvPr/>
        </p:nvSpPr>
        <p:spPr bwMode="auto">
          <a:xfrm>
            <a:off x="5232401" y="3357563"/>
            <a:ext cx="1368425" cy="12239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数据字典</a:t>
            </a:r>
          </a:p>
        </p:txBody>
      </p:sp>
      <p:sp>
        <p:nvSpPr>
          <p:cNvPr id="24582" name="Line 8"/>
          <p:cNvSpPr>
            <a:spLocks noChangeShapeType="1"/>
          </p:cNvSpPr>
          <p:nvPr/>
        </p:nvSpPr>
        <p:spPr bwMode="auto">
          <a:xfrm flipH="1">
            <a:off x="3648075" y="4149725"/>
            <a:ext cx="1582738" cy="935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" name="Line 9"/>
          <p:cNvSpPr>
            <a:spLocks noChangeShapeType="1"/>
          </p:cNvSpPr>
          <p:nvPr/>
        </p:nvSpPr>
        <p:spPr bwMode="auto">
          <a:xfrm>
            <a:off x="6527801" y="4149725"/>
            <a:ext cx="1584325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4" name="Line 10"/>
          <p:cNvSpPr>
            <a:spLocks noChangeShapeType="1"/>
          </p:cNvSpPr>
          <p:nvPr/>
        </p:nvSpPr>
        <p:spPr bwMode="auto">
          <a:xfrm>
            <a:off x="5880100" y="1628775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 rot="-2169275">
            <a:off x="4270375" y="3103564"/>
            <a:ext cx="17732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实体关系</a:t>
            </a: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 rot="2581504">
            <a:off x="5951538" y="3179764"/>
            <a:ext cx="187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数据流图</a:t>
            </a:r>
          </a:p>
        </p:txBody>
      </p:sp>
      <p:sp>
        <p:nvSpPr>
          <p:cNvPr id="27659" name="Text Box 13"/>
          <p:cNvSpPr txBox="1">
            <a:spLocks noChangeArrowheads="1"/>
          </p:cNvSpPr>
          <p:nvPr/>
        </p:nvSpPr>
        <p:spPr bwMode="auto">
          <a:xfrm>
            <a:off x="4872038" y="4724401"/>
            <a:ext cx="215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状态转换图</a:t>
            </a:r>
          </a:p>
        </p:txBody>
      </p:sp>
      <p:sp>
        <p:nvSpPr>
          <p:cNvPr id="24588" name="Text Box 14"/>
          <p:cNvSpPr txBox="1">
            <a:spLocks noChangeArrowheads="1"/>
          </p:cNvSpPr>
          <p:nvPr/>
        </p:nvSpPr>
        <p:spPr bwMode="auto">
          <a:xfrm>
            <a:off x="4872039" y="5734051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控制规格说明</a:t>
            </a:r>
          </a:p>
        </p:txBody>
      </p:sp>
      <p:sp>
        <p:nvSpPr>
          <p:cNvPr id="24589" name="Text Box 15"/>
          <p:cNvSpPr txBox="1">
            <a:spLocks noChangeArrowheads="1"/>
          </p:cNvSpPr>
          <p:nvPr/>
        </p:nvSpPr>
        <p:spPr bwMode="auto">
          <a:xfrm rot="-2914962">
            <a:off x="3005933" y="2632870"/>
            <a:ext cx="2770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/>
              <a:t>数据对象描述</a:t>
            </a:r>
          </a:p>
        </p:txBody>
      </p:sp>
      <p:sp>
        <p:nvSpPr>
          <p:cNvPr id="24590" name="Text Box 16"/>
          <p:cNvSpPr txBox="1">
            <a:spLocks noChangeArrowheads="1"/>
          </p:cNvSpPr>
          <p:nvPr/>
        </p:nvSpPr>
        <p:spPr bwMode="auto">
          <a:xfrm rot="3651316">
            <a:off x="6593682" y="2967832"/>
            <a:ext cx="252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0"/>
              <a:t>处理规格说明</a:t>
            </a:r>
          </a:p>
        </p:txBody>
      </p:sp>
      <p:sp>
        <p:nvSpPr>
          <p:cNvPr id="16" name="椭圆 15"/>
          <p:cNvSpPr>
            <a:spLocks noChangeArrowheads="1"/>
          </p:cNvSpPr>
          <p:nvPr/>
        </p:nvSpPr>
        <p:spPr bwMode="auto">
          <a:xfrm>
            <a:off x="2640014" y="1773238"/>
            <a:ext cx="3240087" cy="2735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4925" algn="ctr">
            <a:solidFill>
              <a:srgbClr val="00B050"/>
            </a:solidFill>
            <a:prstDash val="sysDash"/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7" name="椭圆 16"/>
          <p:cNvSpPr>
            <a:spLocks noChangeArrowheads="1"/>
          </p:cNvSpPr>
          <p:nvPr/>
        </p:nvSpPr>
        <p:spPr bwMode="auto">
          <a:xfrm>
            <a:off x="6024564" y="1773238"/>
            <a:ext cx="3240087" cy="2735262"/>
          </a:xfrm>
          <a:prstGeom prst="ellipse">
            <a:avLst/>
          </a:prstGeom>
          <a:solidFill>
            <a:schemeClr val="accent1">
              <a:alpha val="0"/>
            </a:schemeClr>
          </a:solidFill>
          <a:ln w="34925" algn="ctr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4224339" y="4121150"/>
            <a:ext cx="3240087" cy="2736850"/>
          </a:xfrm>
          <a:prstGeom prst="ellipse">
            <a:avLst/>
          </a:prstGeom>
          <a:solidFill>
            <a:schemeClr val="accent1">
              <a:alpha val="0"/>
            </a:schemeClr>
          </a:solidFill>
          <a:ln w="34925" algn="ctr">
            <a:solidFill>
              <a:srgbClr val="002060"/>
            </a:solidFill>
            <a:prstDash val="sysDash"/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/>
      <p:bldP spid="27658" grpId="0"/>
      <p:bldP spid="27659" grpId="0"/>
      <p:bldP spid="16" grpId="0" animBg="1"/>
      <p:bldP spid="17" grpId="0" animBg="1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</a:p>
        </p:txBody>
      </p:sp>
      <p:sp>
        <p:nvSpPr>
          <p:cNvPr id="256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48111" y="2005012"/>
            <a:ext cx="10225136" cy="4351338"/>
          </a:xfrm>
        </p:spPr>
        <p:txBody>
          <a:bodyPr/>
          <a:lstStyle/>
          <a:p>
            <a:pPr marL="990600" lvl="1" indent="-5334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通常使用实体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关系图（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）来建立数据模型</a:t>
            </a:r>
          </a:p>
          <a:p>
            <a:pPr marL="990600" lvl="1" indent="-5334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ER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图中包含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实体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三种基本成分</a:t>
            </a:r>
          </a:p>
          <a:p>
            <a:pPr marL="990600" lvl="1" indent="-5334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6C9DDE2-F942-439D-895C-FABE7BD65BE1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400" b="0"/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FC16D37-EF45-155A-7F8F-F5710B05F017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356992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SzPct val="110000"/>
              <a:buNone/>
            </a:pPr>
            <a:r>
              <a:rPr lang="en-US" altLang="zh-CN" sz="3200" i="1" dirty="0">
                <a:latin typeface="微软雅黑" pitchFamily="34" charset="-122"/>
                <a:ea typeface="微软雅黑" pitchFamily="34" charset="-122"/>
              </a:rPr>
              <a:t>*</a:t>
            </a:r>
            <a:r>
              <a:rPr lang="zh-CN" altLang="en-US" sz="3200" i="1" dirty="0">
                <a:latin typeface="微软雅黑" pitchFamily="34" charset="-122"/>
                <a:ea typeface="微软雅黑" pitchFamily="34" charset="-122"/>
              </a:rPr>
              <a:t>实体即数据对象用矩形框表示</a:t>
            </a:r>
          </a:p>
          <a:p>
            <a:pPr lvl="1" algn="just">
              <a:buSzPct val="110000"/>
              <a:buFont typeface="Wingdings" pitchFamily="2" charset="2"/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2CDC5A6-BC09-14A4-4DFA-238049C66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704" y="4192847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/>
                </a:solidFill>
              </a:rPr>
              <a:t>教师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E05F5874-3177-B761-F48C-09F0FE92A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40" y="4221682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/>
                </a:solidFill>
              </a:rPr>
              <a:t>学生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A2C26DE-4098-88F3-F71E-DC2004800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203" y="5589562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bg1"/>
                </a:solidFill>
              </a:rPr>
              <a:t>课程</a:t>
            </a:r>
          </a:p>
        </p:txBody>
      </p:sp>
    </p:spTree>
  </p:cSld>
  <p:clrMapOvr>
    <a:masterClrMapping/>
  </p:clrMapOvr>
  <p:transition spd="med">
    <p:pull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</a:p>
        </p:txBody>
      </p:sp>
      <p:sp>
        <p:nvSpPr>
          <p:cNvPr id="2765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343472" y="1916113"/>
            <a:ext cx="8780016" cy="4114800"/>
          </a:xfrm>
        </p:spPr>
        <p:txBody>
          <a:bodyPr/>
          <a:lstStyle/>
          <a:p>
            <a:pPr lvl="1" algn="just" eaLnBrk="1" hangingPunct="1"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关系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数据对象彼此之间的连接方式称为关系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用连接实体的菱形表示关系</a:t>
            </a:r>
          </a:p>
          <a:p>
            <a:pPr lvl="1" algn="just" eaLnBrk="1" hangingPunct="1">
              <a:buSzPct val="110000"/>
              <a:buFont typeface="Wingdings" pitchFamily="2" charset="2"/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4CB9116-1D62-409C-8936-11176D39558D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kumimoji="0" lang="en-US" altLang="zh-CN" sz="1400" b="0"/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3066856" y="3429002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教师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7283451" y="3429001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学生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5195888" y="5646561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课程</a:t>
            </a:r>
          </a:p>
        </p:txBody>
      </p:sp>
      <p:sp>
        <p:nvSpPr>
          <p:cNvPr id="27656" name="AutoShape 7"/>
          <p:cNvSpPr>
            <a:spLocks noChangeArrowheads="1"/>
          </p:cNvSpPr>
          <p:nvPr/>
        </p:nvSpPr>
        <p:spPr bwMode="auto">
          <a:xfrm>
            <a:off x="4079875" y="4619449"/>
            <a:ext cx="1366838" cy="647700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教</a:t>
            </a:r>
          </a:p>
        </p:txBody>
      </p:sp>
      <p:sp>
        <p:nvSpPr>
          <p:cNvPr id="27657" name="AutoShape 8"/>
          <p:cNvSpPr>
            <a:spLocks noChangeArrowheads="1"/>
          </p:cNvSpPr>
          <p:nvPr/>
        </p:nvSpPr>
        <p:spPr bwMode="auto">
          <a:xfrm>
            <a:off x="6600826" y="4763912"/>
            <a:ext cx="1438275" cy="576263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学</a:t>
            </a:r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4223792" y="4149727"/>
            <a:ext cx="432346" cy="469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 flipV="1">
            <a:off x="7319963" y="4187649"/>
            <a:ext cx="432346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4800601" y="5267150"/>
            <a:ext cx="646113" cy="3794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 flipV="1">
            <a:off x="6745289" y="5321121"/>
            <a:ext cx="538161" cy="325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</a:p>
        </p:txBody>
      </p:sp>
      <p:sp>
        <p:nvSpPr>
          <p:cNvPr id="2867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51088" y="1916113"/>
            <a:ext cx="7772400" cy="4114800"/>
          </a:xfrm>
        </p:spPr>
        <p:txBody>
          <a:bodyPr/>
          <a:lstStyle/>
          <a:p>
            <a:pPr lvl="1" algn="just" eaLnBrk="1" hangingPunct="1">
              <a:buSzPct val="110000"/>
              <a:buFont typeface="Wingdings" pitchFamily="2" charset="2"/>
              <a:buBlip>
                <a:blip r:embed="rId2"/>
              </a:buBlip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关系</a:t>
            </a:r>
          </a:p>
          <a:p>
            <a:pPr lvl="1" algn="just" eaLnBrk="1" hangingPunct="1">
              <a:buSzPct val="110000"/>
              <a:buFont typeface="Wingdings" pitchFamily="2" charset="2"/>
              <a:buNone/>
            </a:pP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1       1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N      M:N</a:t>
            </a:r>
          </a:p>
          <a:p>
            <a:pPr lvl="1" algn="just" eaLnBrk="1" hangingPunct="1">
              <a:buSzPct val="110000"/>
              <a:buFont typeface="Wingdings" pitchFamily="2" charset="2"/>
              <a:buNone/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6ABF008-D4E7-4275-8EEC-F4D780FA73C9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kumimoji="0" lang="en-US" altLang="zh-CN" sz="1400" b="0"/>
          </a:p>
        </p:txBody>
      </p:sp>
      <p:sp>
        <p:nvSpPr>
          <p:cNvPr id="28677" name="Rectangle 4"/>
          <p:cNvSpPr>
            <a:spLocks noChangeArrowheads="1"/>
          </p:cNvSpPr>
          <p:nvPr/>
        </p:nvSpPr>
        <p:spPr bwMode="auto">
          <a:xfrm>
            <a:off x="2998789" y="3357564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bg1"/>
                </a:solidFill>
              </a:rPr>
              <a:t>教师</a:t>
            </a:r>
          </a:p>
        </p:txBody>
      </p:sp>
      <p:sp>
        <p:nvSpPr>
          <p:cNvPr id="28678" name="Rectangle 5"/>
          <p:cNvSpPr>
            <a:spLocks noChangeArrowheads="1"/>
          </p:cNvSpPr>
          <p:nvPr/>
        </p:nvSpPr>
        <p:spPr bwMode="auto">
          <a:xfrm>
            <a:off x="7967664" y="3140076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学生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5230814" y="5229226"/>
            <a:ext cx="18002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课程</a:t>
            </a:r>
          </a:p>
        </p:txBody>
      </p:sp>
      <p:sp>
        <p:nvSpPr>
          <p:cNvPr id="28680" name="AutoShape 7"/>
          <p:cNvSpPr>
            <a:spLocks noChangeArrowheads="1"/>
          </p:cNvSpPr>
          <p:nvPr/>
        </p:nvSpPr>
        <p:spPr bwMode="auto">
          <a:xfrm>
            <a:off x="4008439" y="4437063"/>
            <a:ext cx="1368425" cy="576262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教</a:t>
            </a:r>
          </a:p>
        </p:txBody>
      </p:sp>
      <p:sp>
        <p:nvSpPr>
          <p:cNvPr id="28681" name="AutoShape 8"/>
          <p:cNvSpPr>
            <a:spLocks noChangeArrowheads="1"/>
          </p:cNvSpPr>
          <p:nvPr/>
        </p:nvSpPr>
        <p:spPr bwMode="auto">
          <a:xfrm>
            <a:off x="6743700" y="4292601"/>
            <a:ext cx="1943100" cy="720725"/>
          </a:xfrm>
          <a:prstGeom prst="flowChartDecis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bg1"/>
                </a:solidFill>
              </a:rPr>
              <a:t>学</a:t>
            </a:r>
          </a:p>
        </p:txBody>
      </p:sp>
      <p:sp>
        <p:nvSpPr>
          <p:cNvPr id="28682" name="Line 9"/>
          <p:cNvSpPr>
            <a:spLocks noChangeShapeType="1"/>
          </p:cNvSpPr>
          <p:nvPr/>
        </p:nvSpPr>
        <p:spPr bwMode="auto">
          <a:xfrm>
            <a:off x="4151314" y="4076701"/>
            <a:ext cx="50482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3" name="Line 10"/>
          <p:cNvSpPr>
            <a:spLocks noChangeShapeType="1"/>
          </p:cNvSpPr>
          <p:nvPr/>
        </p:nvSpPr>
        <p:spPr bwMode="auto">
          <a:xfrm flipV="1">
            <a:off x="7680326" y="3860800"/>
            <a:ext cx="5746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4" name="Line 11"/>
          <p:cNvSpPr>
            <a:spLocks noChangeShapeType="1"/>
          </p:cNvSpPr>
          <p:nvPr/>
        </p:nvSpPr>
        <p:spPr bwMode="auto">
          <a:xfrm>
            <a:off x="4727575" y="5013325"/>
            <a:ext cx="12255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5" name="Line 12"/>
          <p:cNvSpPr>
            <a:spLocks noChangeShapeType="1"/>
          </p:cNvSpPr>
          <p:nvPr/>
        </p:nvSpPr>
        <p:spPr bwMode="auto">
          <a:xfrm flipV="1">
            <a:off x="6383338" y="5013325"/>
            <a:ext cx="122555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86" name="Text Box 13"/>
          <p:cNvSpPr txBox="1">
            <a:spLocks noChangeArrowheads="1"/>
          </p:cNvSpPr>
          <p:nvPr/>
        </p:nvSpPr>
        <p:spPr bwMode="auto">
          <a:xfrm>
            <a:off x="4872038" y="37893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1</a:t>
            </a:r>
          </a:p>
        </p:txBody>
      </p:sp>
      <p:sp>
        <p:nvSpPr>
          <p:cNvPr id="28687" name="Text Box 14"/>
          <p:cNvSpPr txBox="1">
            <a:spLocks noChangeArrowheads="1"/>
          </p:cNvSpPr>
          <p:nvPr/>
        </p:nvSpPr>
        <p:spPr bwMode="auto">
          <a:xfrm>
            <a:off x="5662613" y="47244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N</a:t>
            </a:r>
          </a:p>
        </p:txBody>
      </p:sp>
      <p:sp>
        <p:nvSpPr>
          <p:cNvPr id="28688" name="Text Box 15"/>
          <p:cNvSpPr txBox="1">
            <a:spLocks noChangeArrowheads="1"/>
          </p:cNvSpPr>
          <p:nvPr/>
        </p:nvSpPr>
        <p:spPr bwMode="auto">
          <a:xfrm>
            <a:off x="8183563" y="38608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N</a:t>
            </a:r>
          </a:p>
        </p:txBody>
      </p:sp>
      <p:sp>
        <p:nvSpPr>
          <p:cNvPr id="28689" name="Text Box 16"/>
          <p:cNvSpPr txBox="1">
            <a:spLocks noChangeArrowheads="1"/>
          </p:cNvSpPr>
          <p:nvPr/>
        </p:nvSpPr>
        <p:spPr bwMode="auto">
          <a:xfrm>
            <a:off x="6194425" y="47752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M</a:t>
            </a:r>
          </a:p>
        </p:txBody>
      </p:sp>
    </p:spTree>
  </p:cSld>
  <p:clrMapOvr>
    <a:masterClrMapping/>
  </p:clrMapOvr>
  <p:transition spd="med">
    <p:pull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关系图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2420938"/>
            <a:ext cx="759460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19"/>
          <p:cNvSpPr txBox="1">
            <a:spLocks noChangeArrowheads="1"/>
          </p:cNvSpPr>
          <p:nvPr/>
        </p:nvSpPr>
        <p:spPr bwMode="auto">
          <a:xfrm>
            <a:off x="2279577" y="1763713"/>
            <a:ext cx="2808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0" dirty="0">
                <a:latin typeface="微软雅黑" pitchFamily="34" charset="-122"/>
                <a:ea typeface="微软雅黑" pitchFamily="34" charset="-122"/>
              </a:rPr>
              <a:t>属性</a:t>
            </a:r>
          </a:p>
        </p:txBody>
      </p:sp>
    </p:spTree>
  </p:cSld>
  <p:clrMapOvr>
    <a:masterClrMapping/>
  </p:clrMapOvr>
  <p:transition spd="med">
    <p:pull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487B8637-5F1D-7C4B-3E59-1700AC84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0" cy="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32" indent="-285744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2971" indent="-228594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160" indent="-228594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349" indent="-228594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537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726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8914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47C0235-9886-4531-BD6E-073734092DCC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kumimoji="0" lang="en-US" altLang="zh-CN" sz="1400" b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87FFBCC-4E8E-267F-0512-4AF00ADF8B41}"/>
              </a:ext>
            </a:extLst>
          </p:cNvPr>
          <p:cNvGrpSpPr/>
          <p:nvPr/>
        </p:nvGrpSpPr>
        <p:grpSpPr>
          <a:xfrm>
            <a:off x="70887" y="132277"/>
            <a:ext cx="1360935" cy="1531136"/>
            <a:chOff x="53162" y="120474"/>
            <a:chExt cx="988805" cy="114835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5365A73-B000-2002-D15C-6BABE7A16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27" y="120474"/>
              <a:ext cx="887822" cy="91953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4391B35-F151-E5A7-1026-8EE76372A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62" y="1047778"/>
              <a:ext cx="988805" cy="221048"/>
            </a:xfrm>
            <a:prstGeom prst="rect">
              <a:avLst/>
            </a:prstGeom>
          </p:spPr>
        </p:pic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9768F39-F7F1-BD81-4224-204F10604448}"/>
              </a:ext>
            </a:extLst>
          </p:cNvPr>
          <p:cNvSpPr/>
          <p:nvPr/>
        </p:nvSpPr>
        <p:spPr>
          <a:xfrm>
            <a:off x="1672859" y="127591"/>
            <a:ext cx="10377375" cy="6606363"/>
          </a:xfrm>
          <a:prstGeom prst="rect">
            <a:avLst/>
          </a:prstGeom>
          <a:noFill/>
          <a:ln w="19050">
            <a:solidFill>
              <a:srgbClr val="071F6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B7B4154-79BB-C236-249D-A43E9F82CE5C}"/>
              </a:ext>
            </a:extLst>
          </p:cNvPr>
          <p:cNvSpPr/>
          <p:nvPr/>
        </p:nvSpPr>
        <p:spPr>
          <a:xfrm>
            <a:off x="1" y="2967693"/>
            <a:ext cx="1460204" cy="79862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b="1" dirty="0">
                <a:solidFill>
                  <a:schemeClr val="bg1"/>
                </a:solidFill>
              </a:rPr>
              <a:t>结构化分析建模</a:t>
            </a:r>
          </a:p>
        </p:txBody>
      </p:sp>
      <p:pic>
        <p:nvPicPr>
          <p:cNvPr id="6" name="pic">
            <a:extLst>
              <a:ext uri="{FF2B5EF4-FFF2-40B4-BE49-F238E27FC236}">
                <a16:creationId xmlns:a16="http://schemas.microsoft.com/office/drawing/2014/main" id="{7C93C393-6E04-EA9B-AE84-258090F5F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8314" y="291253"/>
            <a:ext cx="7501684" cy="611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78638"/>
      </p:ext>
    </p:extLst>
  </p:cSld>
  <p:clrMapOvr>
    <a:masterClrMapping/>
  </p:clrMapOvr>
  <p:transition spd="med">
    <p:pull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072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551384" y="2241550"/>
            <a:ext cx="10226352" cy="4114800"/>
          </a:xfrm>
        </p:spPr>
        <p:txBody>
          <a:bodyPr>
            <a:normAutofit/>
          </a:bodyPr>
          <a:lstStyle/>
          <a:p>
            <a:pPr marL="1371600" lvl="2" indent="-4572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数据流图（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</a:rPr>
              <a:t>DFD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）是一种图形化技术，它描绘信息流和数据从输入到输出的过程所经受的变换</a:t>
            </a:r>
          </a:p>
          <a:p>
            <a:pPr marL="1371600" lvl="2" indent="-4572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数据流图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没有具体的物理元素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，它只是描述信息在软件中流动和被处理的情况</a:t>
            </a:r>
          </a:p>
          <a:p>
            <a:pPr marL="1371600" lvl="2" indent="-4572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数据流图是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系统逻辑功能的图形表示</a:t>
            </a: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FAD10A8-DD53-4458-9CAF-8ACAE14235AA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kumimoji="0" lang="en-US" altLang="zh-CN" sz="1400"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35360" y="2132856"/>
            <a:ext cx="10654796" cy="4114800"/>
          </a:xfrm>
        </p:spPr>
        <p:txBody>
          <a:bodyPr>
            <a:normAutofit/>
          </a:bodyPr>
          <a:lstStyle/>
          <a:p>
            <a:pPr marL="1371600" lvl="2" indent="-4572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可以在任何抽象层次上，使用数据流图表示系统或软件</a:t>
            </a:r>
          </a:p>
          <a:p>
            <a:pPr marL="1371600" lvl="2" indent="-4572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层次越低表现出的信息流细节和功能细节就越多</a:t>
            </a:r>
          </a:p>
          <a:p>
            <a:pPr marL="1371600" lvl="2" indent="-4572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数据流图提供了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功能建模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机制，也提供了信息流建模机制</a:t>
            </a: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DBD3CB-EE72-4B92-9383-63128C0C70DC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152650" y="2766219"/>
            <a:ext cx="7886700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软件需求分析概念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32C568-E46A-4DDE-B386-C6712714A776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2493943788"/>
      </p:ext>
    </p:extLst>
  </p:cSld>
  <p:clrMapOvr>
    <a:masterClrMapping/>
  </p:clrMapOvr>
  <p:transition spd="med">
    <p:pull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27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51088" y="1916113"/>
            <a:ext cx="7772400" cy="4114800"/>
          </a:xfrm>
        </p:spPr>
        <p:txBody>
          <a:bodyPr/>
          <a:lstStyle/>
          <a:p>
            <a:pPr marL="990600" lvl="1" indent="-533400" algn="just">
              <a:buSzPct val="110000"/>
              <a:buBlip>
                <a:blip r:embed="rId2"/>
              </a:buBlip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数据流图符号</a:t>
            </a:r>
          </a:p>
          <a:p>
            <a:pPr marL="990600" lvl="1" indent="-533400" algn="just">
              <a:buSzPct val="110000"/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38377A3-241D-45D3-8E5A-2FACB32BF512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kumimoji="0" lang="en-US" altLang="zh-CN" sz="1400" b="0"/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89" y="3213101"/>
            <a:ext cx="6840537" cy="16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379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51088" y="1916113"/>
            <a:ext cx="7772400" cy="4114800"/>
          </a:xfrm>
        </p:spPr>
        <p:txBody>
          <a:bodyPr/>
          <a:lstStyle/>
          <a:p>
            <a:pPr marL="990600" lvl="1" indent="-533400" algn="just">
              <a:buSzPct val="110000"/>
              <a:buBlip>
                <a:blip r:embed="rId2"/>
              </a:buBlip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数据流图符号</a:t>
            </a:r>
          </a:p>
          <a:p>
            <a:pPr marL="990600" lvl="1" indent="-533400" algn="just">
              <a:buSzPct val="110000"/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buSzPct val="110000"/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39D3547-CF8D-4A0A-8388-FB27BB5923CF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kumimoji="0" lang="en-US" altLang="zh-CN" sz="1400" b="0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3000375" y="3141664"/>
            <a:ext cx="10795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3071813" y="3716338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9" name="AutoShape 8"/>
          <p:cNvSpPr>
            <a:spLocks noChangeArrowheads="1"/>
          </p:cNvSpPr>
          <p:nvPr/>
        </p:nvSpPr>
        <p:spPr bwMode="auto">
          <a:xfrm>
            <a:off x="4151313" y="3141664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3800" name="Line 9"/>
          <p:cNvSpPr>
            <a:spLocks noChangeShapeType="1"/>
          </p:cNvSpPr>
          <p:nvPr/>
        </p:nvSpPr>
        <p:spPr bwMode="auto">
          <a:xfrm>
            <a:off x="5087938" y="3573463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2711450" y="27813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2684463" y="37163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5591175" y="29972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3804" name="Line 13"/>
          <p:cNvSpPr>
            <a:spLocks noChangeShapeType="1"/>
          </p:cNvSpPr>
          <p:nvPr/>
        </p:nvSpPr>
        <p:spPr bwMode="auto">
          <a:xfrm>
            <a:off x="6673850" y="3213100"/>
            <a:ext cx="10795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5" name="Line 14"/>
          <p:cNvSpPr>
            <a:spLocks noChangeShapeType="1"/>
          </p:cNvSpPr>
          <p:nvPr/>
        </p:nvSpPr>
        <p:spPr bwMode="auto">
          <a:xfrm flipV="1">
            <a:off x="6745288" y="3787775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6" name="AutoShape 15"/>
          <p:cNvSpPr>
            <a:spLocks noChangeArrowheads="1"/>
          </p:cNvSpPr>
          <p:nvPr/>
        </p:nvSpPr>
        <p:spPr bwMode="auto">
          <a:xfrm>
            <a:off x="7824788" y="3213101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3807" name="Line 16"/>
          <p:cNvSpPr>
            <a:spLocks noChangeShapeType="1"/>
          </p:cNvSpPr>
          <p:nvPr/>
        </p:nvSpPr>
        <p:spPr bwMode="auto">
          <a:xfrm>
            <a:off x="8761413" y="3644900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8" name="Text Box 17"/>
          <p:cNvSpPr txBox="1">
            <a:spLocks noChangeArrowheads="1"/>
          </p:cNvSpPr>
          <p:nvPr/>
        </p:nvSpPr>
        <p:spPr bwMode="auto">
          <a:xfrm>
            <a:off x="6384925" y="28527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3809" name="Text Box 18"/>
          <p:cNvSpPr txBox="1">
            <a:spLocks noChangeArrowheads="1"/>
          </p:cNvSpPr>
          <p:nvPr/>
        </p:nvSpPr>
        <p:spPr bwMode="auto">
          <a:xfrm>
            <a:off x="6357938" y="37877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3810" name="Text Box 19"/>
          <p:cNvSpPr txBox="1">
            <a:spLocks noChangeArrowheads="1"/>
          </p:cNvSpPr>
          <p:nvPr/>
        </p:nvSpPr>
        <p:spPr bwMode="auto">
          <a:xfrm>
            <a:off x="9264650" y="30686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3811" name="Text Box 20"/>
          <p:cNvSpPr txBox="1">
            <a:spLocks noChangeArrowheads="1"/>
          </p:cNvSpPr>
          <p:nvPr/>
        </p:nvSpPr>
        <p:spPr bwMode="auto">
          <a:xfrm>
            <a:off x="3143250" y="32845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*</a:t>
            </a:r>
          </a:p>
        </p:txBody>
      </p:sp>
      <p:sp>
        <p:nvSpPr>
          <p:cNvPr id="33812" name="Text Box 21"/>
          <p:cNvSpPr txBox="1">
            <a:spLocks noChangeArrowheads="1"/>
          </p:cNvSpPr>
          <p:nvPr/>
        </p:nvSpPr>
        <p:spPr bwMode="auto">
          <a:xfrm>
            <a:off x="6816725" y="33575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+</a:t>
            </a:r>
          </a:p>
        </p:txBody>
      </p:sp>
      <p:sp>
        <p:nvSpPr>
          <p:cNvPr id="33813" name="Line 22"/>
          <p:cNvSpPr>
            <a:spLocks noChangeShapeType="1"/>
          </p:cNvSpPr>
          <p:nvPr/>
        </p:nvSpPr>
        <p:spPr bwMode="auto">
          <a:xfrm>
            <a:off x="3216275" y="4941889"/>
            <a:ext cx="10795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4" name="Line 23"/>
          <p:cNvSpPr>
            <a:spLocks noChangeShapeType="1"/>
          </p:cNvSpPr>
          <p:nvPr/>
        </p:nvSpPr>
        <p:spPr bwMode="auto">
          <a:xfrm flipV="1">
            <a:off x="3287713" y="5516563"/>
            <a:ext cx="10080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5" name="AutoShape 24"/>
          <p:cNvSpPr>
            <a:spLocks noChangeArrowheads="1"/>
          </p:cNvSpPr>
          <p:nvPr/>
        </p:nvSpPr>
        <p:spPr bwMode="auto">
          <a:xfrm>
            <a:off x="4367213" y="4941889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3816" name="Line 25"/>
          <p:cNvSpPr>
            <a:spLocks noChangeShapeType="1"/>
          </p:cNvSpPr>
          <p:nvPr/>
        </p:nvSpPr>
        <p:spPr bwMode="auto">
          <a:xfrm>
            <a:off x="5303838" y="53736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7" name="Text Box 26"/>
          <p:cNvSpPr txBox="1">
            <a:spLocks noChangeArrowheads="1"/>
          </p:cNvSpPr>
          <p:nvPr/>
        </p:nvSpPr>
        <p:spPr bwMode="auto">
          <a:xfrm>
            <a:off x="2927350" y="45815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3818" name="Text Box 27"/>
          <p:cNvSpPr txBox="1">
            <a:spLocks noChangeArrowheads="1"/>
          </p:cNvSpPr>
          <p:nvPr/>
        </p:nvSpPr>
        <p:spPr bwMode="auto">
          <a:xfrm>
            <a:off x="2900363" y="55165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3819" name="Text Box 28"/>
          <p:cNvSpPr txBox="1">
            <a:spLocks noChangeArrowheads="1"/>
          </p:cNvSpPr>
          <p:nvPr/>
        </p:nvSpPr>
        <p:spPr bwMode="auto">
          <a:xfrm>
            <a:off x="5807075" y="47974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3820" name="Text Box 29"/>
          <p:cNvSpPr txBox="1">
            <a:spLocks noChangeArrowheads="1"/>
          </p:cNvSpPr>
          <p:nvPr/>
        </p:nvSpPr>
        <p:spPr bwMode="auto">
          <a:xfrm>
            <a:off x="3359150" y="50847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⊕</a:t>
            </a:r>
          </a:p>
        </p:txBody>
      </p:sp>
    </p:spTree>
  </p:cSld>
  <p:clrMapOvr>
    <a:masterClrMapping/>
  </p:clrMapOvr>
  <p:transition spd="med">
    <p:pull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482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51088" y="1916113"/>
            <a:ext cx="7772400" cy="4114800"/>
          </a:xfrm>
        </p:spPr>
        <p:txBody>
          <a:bodyPr/>
          <a:lstStyle/>
          <a:p>
            <a:pPr marL="990600" lvl="1" indent="-533400" algn="just">
              <a:buSzPct val="110000"/>
              <a:buBlip>
                <a:blip r:embed="rId2"/>
              </a:buBlip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数据流图符号</a:t>
            </a:r>
          </a:p>
          <a:p>
            <a:pPr marL="990600" lvl="1" indent="-533400" algn="just">
              <a:buSzPct val="110000"/>
              <a:buNone/>
            </a:pPr>
            <a:endParaRPr lang="zh-CN" altLang="en-US" sz="32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buSzPct val="110000"/>
              <a:buNone/>
            </a:pP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12544EE-DFEF-4A2E-A4DB-A1D5D4DD1C33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kumimoji="0" lang="en-US" altLang="zh-CN" sz="1400" b="0"/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3000375" y="36449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>
            <a:off x="5016500" y="3789364"/>
            <a:ext cx="10795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3" name="AutoShape 6"/>
          <p:cNvSpPr>
            <a:spLocks noChangeArrowheads="1"/>
          </p:cNvSpPr>
          <p:nvPr/>
        </p:nvSpPr>
        <p:spPr bwMode="auto">
          <a:xfrm>
            <a:off x="4151313" y="3141664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 flipV="1">
            <a:off x="5016500" y="3141664"/>
            <a:ext cx="8636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25" name="Text Box 8"/>
          <p:cNvSpPr txBox="1">
            <a:spLocks noChangeArrowheads="1"/>
          </p:cNvSpPr>
          <p:nvPr/>
        </p:nvSpPr>
        <p:spPr bwMode="auto">
          <a:xfrm>
            <a:off x="2927350" y="31416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591175" y="40767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4827" name="Text Box 18"/>
          <p:cNvSpPr txBox="1">
            <a:spLocks noChangeArrowheads="1"/>
          </p:cNvSpPr>
          <p:nvPr/>
        </p:nvSpPr>
        <p:spPr bwMode="auto">
          <a:xfrm>
            <a:off x="5303838" y="3500438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*</a:t>
            </a:r>
          </a:p>
        </p:txBody>
      </p:sp>
      <p:sp>
        <p:nvSpPr>
          <p:cNvPr id="34828" name="Text Box 26"/>
          <p:cNvSpPr txBox="1">
            <a:spLocks noChangeArrowheads="1"/>
          </p:cNvSpPr>
          <p:nvPr/>
        </p:nvSpPr>
        <p:spPr bwMode="auto">
          <a:xfrm>
            <a:off x="6167438" y="44370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4829" name="Text Box 27"/>
          <p:cNvSpPr txBox="1">
            <a:spLocks noChangeArrowheads="1"/>
          </p:cNvSpPr>
          <p:nvPr/>
        </p:nvSpPr>
        <p:spPr bwMode="auto">
          <a:xfrm>
            <a:off x="5880100" y="50593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⊕</a:t>
            </a:r>
          </a:p>
        </p:txBody>
      </p:sp>
      <p:sp>
        <p:nvSpPr>
          <p:cNvPr id="34830" name="Text Box 28"/>
          <p:cNvSpPr txBox="1">
            <a:spLocks noChangeArrowheads="1"/>
          </p:cNvSpPr>
          <p:nvPr/>
        </p:nvSpPr>
        <p:spPr bwMode="auto">
          <a:xfrm>
            <a:off x="5591175" y="27082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4831" name="Line 29"/>
          <p:cNvSpPr>
            <a:spLocks noChangeShapeType="1"/>
          </p:cNvSpPr>
          <p:nvPr/>
        </p:nvSpPr>
        <p:spPr bwMode="auto">
          <a:xfrm>
            <a:off x="6600825" y="36449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2" name="Line 30"/>
          <p:cNvSpPr>
            <a:spLocks noChangeShapeType="1"/>
          </p:cNvSpPr>
          <p:nvPr/>
        </p:nvSpPr>
        <p:spPr bwMode="auto">
          <a:xfrm>
            <a:off x="8616950" y="3789364"/>
            <a:ext cx="10795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3" name="AutoShape 31"/>
          <p:cNvSpPr>
            <a:spLocks noChangeArrowheads="1"/>
          </p:cNvSpPr>
          <p:nvPr/>
        </p:nvSpPr>
        <p:spPr bwMode="auto">
          <a:xfrm>
            <a:off x="7751763" y="3141664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4834" name="Line 32"/>
          <p:cNvSpPr>
            <a:spLocks noChangeShapeType="1"/>
          </p:cNvSpPr>
          <p:nvPr/>
        </p:nvSpPr>
        <p:spPr bwMode="auto">
          <a:xfrm flipV="1">
            <a:off x="8616950" y="3141664"/>
            <a:ext cx="8636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35" name="Text Box 33"/>
          <p:cNvSpPr txBox="1">
            <a:spLocks noChangeArrowheads="1"/>
          </p:cNvSpPr>
          <p:nvPr/>
        </p:nvSpPr>
        <p:spPr bwMode="auto">
          <a:xfrm>
            <a:off x="6527800" y="31416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4836" name="Text Box 34"/>
          <p:cNvSpPr txBox="1">
            <a:spLocks noChangeArrowheads="1"/>
          </p:cNvSpPr>
          <p:nvPr/>
        </p:nvSpPr>
        <p:spPr bwMode="auto">
          <a:xfrm>
            <a:off x="9191625" y="40767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4837" name="Text Box 35"/>
          <p:cNvSpPr txBox="1">
            <a:spLocks noChangeArrowheads="1"/>
          </p:cNvSpPr>
          <p:nvPr/>
        </p:nvSpPr>
        <p:spPr bwMode="auto">
          <a:xfrm>
            <a:off x="8904288" y="33575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+</a:t>
            </a:r>
          </a:p>
        </p:txBody>
      </p:sp>
      <p:sp>
        <p:nvSpPr>
          <p:cNvPr id="34838" name="Text Box 37"/>
          <p:cNvSpPr txBox="1">
            <a:spLocks noChangeArrowheads="1"/>
          </p:cNvSpPr>
          <p:nvPr/>
        </p:nvSpPr>
        <p:spPr bwMode="auto">
          <a:xfrm>
            <a:off x="9191625" y="27082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  <p:sp>
        <p:nvSpPr>
          <p:cNvPr id="34839" name="Line 38"/>
          <p:cNvSpPr>
            <a:spLocks noChangeShapeType="1"/>
          </p:cNvSpPr>
          <p:nvPr/>
        </p:nvSpPr>
        <p:spPr bwMode="auto">
          <a:xfrm>
            <a:off x="3575050" y="52038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0" name="Line 39"/>
          <p:cNvSpPr>
            <a:spLocks noChangeShapeType="1"/>
          </p:cNvSpPr>
          <p:nvPr/>
        </p:nvSpPr>
        <p:spPr bwMode="auto">
          <a:xfrm>
            <a:off x="5519738" y="5419726"/>
            <a:ext cx="107950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1" name="AutoShape 40"/>
          <p:cNvSpPr>
            <a:spLocks noChangeArrowheads="1"/>
          </p:cNvSpPr>
          <p:nvPr/>
        </p:nvSpPr>
        <p:spPr bwMode="auto">
          <a:xfrm>
            <a:off x="4656138" y="4772026"/>
            <a:ext cx="863600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34842" name="Line 41"/>
          <p:cNvSpPr>
            <a:spLocks noChangeShapeType="1"/>
          </p:cNvSpPr>
          <p:nvPr/>
        </p:nvSpPr>
        <p:spPr bwMode="auto">
          <a:xfrm flipV="1">
            <a:off x="5519738" y="4914900"/>
            <a:ext cx="86360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843" name="Text Box 42"/>
          <p:cNvSpPr txBox="1">
            <a:spLocks noChangeArrowheads="1"/>
          </p:cNvSpPr>
          <p:nvPr/>
        </p:nvSpPr>
        <p:spPr bwMode="auto">
          <a:xfrm>
            <a:off x="2855913" y="527526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A</a:t>
            </a:r>
          </a:p>
        </p:txBody>
      </p:sp>
      <p:sp>
        <p:nvSpPr>
          <p:cNvPr id="34844" name="Text Box 43"/>
          <p:cNvSpPr txBox="1">
            <a:spLocks noChangeArrowheads="1"/>
          </p:cNvSpPr>
          <p:nvPr/>
        </p:nvSpPr>
        <p:spPr bwMode="auto">
          <a:xfrm>
            <a:off x="6240463" y="58515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C</a:t>
            </a:r>
          </a:p>
        </p:txBody>
      </p:sp>
      <p:sp>
        <p:nvSpPr>
          <p:cNvPr id="34845" name="Text Box 46"/>
          <p:cNvSpPr txBox="1">
            <a:spLocks noChangeArrowheads="1"/>
          </p:cNvSpPr>
          <p:nvPr/>
        </p:nvSpPr>
        <p:spPr bwMode="auto">
          <a:xfrm>
            <a:off x="8328025" y="400367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/>
              <a:t>B</a:t>
            </a:r>
          </a:p>
        </p:txBody>
      </p:sp>
    </p:spTree>
  </p:cSld>
  <p:clrMapOvr>
    <a:masterClrMapping/>
  </p:clrMapOvr>
  <p:transition spd="med">
    <p:pull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 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584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271464" y="1985483"/>
            <a:ext cx="10082336" cy="4114800"/>
          </a:xfrm>
        </p:spPr>
        <p:txBody>
          <a:bodyPr>
            <a:noAutofit/>
          </a:bodyPr>
          <a:lstStyle/>
          <a:p>
            <a:pPr marL="990600" lvl="1" indent="-533400" algn="just">
              <a:lnSpc>
                <a:spcPct val="100000"/>
              </a:lnSpc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一家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工厂采购部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每天需要一张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定货报表</a:t>
            </a:r>
            <a:endParaRPr lang="en-US" altLang="zh-CN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lnSpc>
                <a:spcPct val="100000"/>
              </a:lnSpc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对于每个需要定货的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零件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，应该列出下述数据：零件编号、零件名称、定货数量、目前价格和供应者。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lnSpc>
                <a:spcPct val="100000"/>
              </a:lnSpc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当某种零件的库存数量少于库存临界值时，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仓库管理员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通知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采购员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定货</a:t>
            </a:r>
          </a:p>
          <a:p>
            <a:pPr marL="990600" lvl="1" indent="-533400" algn="just">
              <a:lnSpc>
                <a:spcPct val="100000"/>
              </a:lnSpc>
              <a:buSzPct val="110000"/>
              <a:buNone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lnSpc>
                <a:spcPct val="100000"/>
              </a:lnSpc>
              <a:buSzPct val="110000"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24E5301-2965-438D-AEAC-5590EF9FDAE7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kumimoji="0" lang="en-US" altLang="zh-CN" sz="1400" b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pic>
        <p:nvPicPr>
          <p:cNvPr id="3686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9651" y="2060576"/>
            <a:ext cx="7858125" cy="1800225"/>
          </a:xfrm>
          <a:noFill/>
        </p:spPr>
      </p:pic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182CE98-201F-4B3E-A26F-249276DEAF22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kumimoji="0" lang="en-US" altLang="zh-CN" sz="1400" b="0"/>
          </a:p>
        </p:txBody>
      </p:sp>
      <p:sp>
        <p:nvSpPr>
          <p:cNvPr id="36869" name="TextBox 6"/>
          <p:cNvSpPr txBox="1">
            <a:spLocks noChangeArrowheads="1"/>
          </p:cNvSpPr>
          <p:nvPr/>
        </p:nvSpPr>
        <p:spPr bwMode="auto">
          <a:xfrm>
            <a:off x="3071814" y="4365625"/>
            <a:ext cx="4103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微软雅黑" pitchFamily="34" charset="-122"/>
                <a:ea typeface="微软雅黑" pitchFamily="34" charset="-122"/>
              </a:rPr>
              <a:t>确定数据流的起点和终点</a:t>
            </a:r>
          </a:p>
        </p:txBody>
      </p:sp>
      <p:pic>
        <p:nvPicPr>
          <p:cNvPr id="36870" name="图片 5" descr="12N91L95360-32GZ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4941889"/>
            <a:ext cx="1074738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88024" y="2668850"/>
            <a:ext cx="8278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事务</a:t>
            </a:r>
          </a:p>
        </p:txBody>
      </p:sp>
    </p:spTree>
  </p:cSld>
  <p:clrMapOvr>
    <a:masterClrMapping/>
  </p:clrMapOvr>
  <p:transition spd="med">
    <p:pull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数据流图例子</a:t>
            </a:r>
          </a:p>
        </p:txBody>
      </p:sp>
      <p:pic>
        <p:nvPicPr>
          <p:cNvPr id="3789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3089" y="1773239"/>
            <a:ext cx="8429625" cy="3455987"/>
          </a:xfrm>
          <a:noFill/>
        </p:spPr>
      </p:pic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C857BD5-F2F3-4CDF-9C92-AE0BF75173C9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kumimoji="0" lang="en-US" altLang="zh-CN" sz="1400" b="0"/>
          </a:p>
        </p:txBody>
      </p:sp>
      <p:sp>
        <p:nvSpPr>
          <p:cNvPr id="37892" name="TextBox 6"/>
          <p:cNvSpPr txBox="1">
            <a:spLocks noChangeArrowheads="1"/>
          </p:cNvSpPr>
          <p:nvPr/>
        </p:nvSpPr>
        <p:spPr bwMode="auto">
          <a:xfrm>
            <a:off x="3287714" y="5426076"/>
            <a:ext cx="6408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微软雅黑" pitchFamily="34" charset="-122"/>
                <a:ea typeface="微软雅黑" pitchFamily="34" charset="-122"/>
              </a:rPr>
              <a:t>将定货系统分解：事物处理和产生报表</a:t>
            </a:r>
            <a:endParaRPr lang="en-US" altLang="zh-CN" sz="2800" b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0168" y="3501008"/>
            <a:ext cx="647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事务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52952" y="3414144"/>
            <a:ext cx="647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事务</a:t>
            </a:r>
          </a:p>
        </p:txBody>
      </p:sp>
    </p:spTree>
  </p:cSld>
  <p:clrMapOvr>
    <a:masterClrMapping/>
  </p:clrMapOvr>
  <p:transition spd="med">
    <p:pull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pic>
        <p:nvPicPr>
          <p:cNvPr id="3891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536" y="1773660"/>
            <a:ext cx="8604250" cy="3311525"/>
          </a:xfrm>
          <a:noFill/>
        </p:spPr>
      </p:pic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EF90D60-C961-4508-8FC3-B51F8FB5FDA2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kumimoji="0" lang="en-US" altLang="zh-CN" sz="1400" b="0"/>
          </a:p>
        </p:txBody>
      </p:sp>
      <p:sp>
        <p:nvSpPr>
          <p:cNvPr id="38916" name="TextBox 6"/>
          <p:cNvSpPr txBox="1">
            <a:spLocks noChangeArrowheads="1"/>
          </p:cNvSpPr>
          <p:nvPr/>
        </p:nvSpPr>
        <p:spPr bwMode="auto">
          <a:xfrm>
            <a:off x="3287714" y="5300664"/>
            <a:ext cx="684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>
                <a:latin typeface="微软雅黑" pitchFamily="34" charset="-122"/>
                <a:ea typeface="微软雅黑" pitchFamily="34" charset="-122"/>
              </a:rPr>
              <a:t>将事物处理分解：更新库存和处理定货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9800" y="3356424"/>
            <a:ext cx="46734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事务</a:t>
            </a:r>
          </a:p>
        </p:txBody>
      </p:sp>
    </p:spTree>
  </p:cSld>
  <p:clrMapOvr>
    <a:masterClrMapping/>
  </p:clrMapOvr>
  <p:transition spd="med">
    <p:pull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数据流图</a:t>
            </a:r>
          </a:p>
        </p:txBody>
      </p:sp>
      <p:sp>
        <p:nvSpPr>
          <p:cNvPr id="399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75520" y="2217041"/>
            <a:ext cx="9289032" cy="4114800"/>
          </a:xfrm>
        </p:spPr>
        <p:txBody>
          <a:bodyPr>
            <a:normAutofit/>
          </a:bodyPr>
          <a:lstStyle/>
          <a:p>
            <a:pPr marL="990600" lvl="1" indent="-533400" algn="just">
              <a:lnSpc>
                <a:spcPct val="100000"/>
              </a:lnSpc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通常数据流图忽略出错处理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lnSpc>
                <a:spcPct val="100000"/>
              </a:lnSpc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不绘制出现某个数据流的条件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lnSpc>
                <a:spcPct val="100000"/>
              </a:lnSpc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数据流图考虑“做什么”，而不考虑“如何去做”</a:t>
            </a: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lnSpc>
                <a:spcPct val="100000"/>
              </a:lnSpc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请记住分层绘制数据流图</a:t>
            </a:r>
          </a:p>
          <a:p>
            <a:pPr marL="990600" lvl="1" indent="-533400" algn="just">
              <a:lnSpc>
                <a:spcPct val="100000"/>
              </a:lnSpc>
              <a:buSzPct val="110000"/>
              <a:buNone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lnSpc>
                <a:spcPct val="100000"/>
              </a:lnSpc>
              <a:buSzPct val="110000"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6951ADF-64FB-4B6A-8D37-9BDBA0AEF549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B5285B7-0B86-4E77-9928-D318942C4C82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kumimoji="0" lang="en-US" altLang="zh-CN" sz="1400" b="0"/>
          </a:p>
        </p:txBody>
      </p:sp>
      <p:sp>
        <p:nvSpPr>
          <p:cNvPr id="54276" name="TextBox 4"/>
          <p:cNvSpPr txBox="1">
            <a:spLocks noChangeArrowheads="1"/>
          </p:cNvSpPr>
          <p:nvPr/>
        </p:nvSpPr>
        <p:spPr bwMode="auto">
          <a:xfrm>
            <a:off x="1775520" y="1784668"/>
            <a:ext cx="885748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u"/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为方便储户，某银行拟开发计算机储蓄系统。储户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填写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存款单或取款单由业务人员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键入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系统。</a:t>
            </a:r>
            <a:endParaRPr lang="en-US" altLang="zh-CN" sz="2800" b="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u"/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如果是存款，系统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记录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存款人姓名、住址、身份证号、存款类型、存款日期、到期日期、利率及密码等信息，并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打印出存款单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给储户。</a:t>
            </a:r>
            <a:endParaRPr lang="en-US" altLang="zh-CN" sz="2800" b="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Wingdings" pitchFamily="2" charset="2"/>
              <a:buChar char="u"/>
            </a:pP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如果是取款，系统首先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核对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储户密码，若密码正确，则系统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计算利息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en-US" sz="2800" b="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打印出利息清单</a:t>
            </a:r>
            <a:r>
              <a:rPr lang="zh-CN" altLang="en-US" sz="2800" b="0" dirty="0">
                <a:latin typeface="微软雅黑" pitchFamily="34" charset="-122"/>
                <a:ea typeface="微软雅黑" pitchFamily="34" charset="-122"/>
              </a:rPr>
              <a:t>给用户。</a:t>
            </a:r>
          </a:p>
        </p:txBody>
      </p:sp>
    </p:spTree>
    <p:extLst>
      <p:ext uri="{BB962C8B-B14F-4D97-AF65-F5344CB8AC3E}">
        <p14:creationId xmlns:p14="http://schemas.microsoft.com/office/powerpoint/2010/main" val="1359339503"/>
      </p:ext>
    </p:extLst>
  </p:cSld>
  <p:clrMapOvr>
    <a:masterClrMapping/>
  </p:clrMapOvr>
  <p:transition spd="med">
    <p:pull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  <p:graphicFrame>
        <p:nvGraphicFramePr>
          <p:cNvPr id="5632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4438906"/>
              </p:ext>
            </p:extLst>
          </p:nvPr>
        </p:nvGraphicFramePr>
        <p:xfrm>
          <a:off x="911424" y="1484784"/>
          <a:ext cx="9811028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7479365" imgH="2552381" progId="Photoshop.Image.8">
                  <p:embed/>
                </p:oleObj>
              </mc:Choice>
              <mc:Fallback>
                <p:oleObj name="Image" r:id="rId2" imgW="7479365" imgH="2552381" progId="Photoshop.Image.8">
                  <p:embed/>
                  <p:pic>
                    <p:nvPicPr>
                      <p:cNvPr id="563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1484784"/>
                        <a:ext cx="9811028" cy="3888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D0CA048-08FC-4900-B638-EF09113335EE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kumimoji="0" lang="en-US" altLang="zh-CN" sz="1400" b="0"/>
          </a:p>
        </p:txBody>
      </p:sp>
    </p:spTree>
    <p:extLst>
      <p:ext uri="{BB962C8B-B14F-4D97-AF65-F5344CB8AC3E}">
        <p14:creationId xmlns:p14="http://schemas.microsoft.com/office/powerpoint/2010/main" val="453175967"/>
      </p:ext>
    </p:extLst>
  </p:cSld>
  <p:clrMapOvr>
    <a:masterClrMapping/>
  </p:clrMapOvr>
  <p:transition spd="med">
    <p:pull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3.1.1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软件需求分析定义</a:t>
            </a:r>
          </a:p>
        </p:txBody>
      </p:sp>
      <p:sp>
        <p:nvSpPr>
          <p:cNvPr id="614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775520" y="2274720"/>
            <a:ext cx="9433048" cy="3458536"/>
          </a:xfrm>
        </p:spPr>
        <p:txBody>
          <a:bodyPr/>
          <a:lstStyle/>
          <a:p>
            <a:pPr lvl="1" eaLnBrk="1" hangingPunct="1">
              <a:lnSpc>
                <a:spcPct val="10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需求分析是系统研发的基础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是对用户进行深入细致的调查基础上进行的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是通过与系统潜在用户进行书面或口头交流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将收集的信息根据系统软件设计的要求归纳整理后，得到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对系统概略的描述</a:t>
            </a: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D32C568-E46A-4DDE-B386-C6712714A776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392459"/>
              </p:ext>
            </p:extLst>
          </p:nvPr>
        </p:nvGraphicFramePr>
        <p:xfrm>
          <a:off x="551384" y="1110897"/>
          <a:ext cx="10840761" cy="51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7466667" imgH="3530159" progId="Photoshop.Image.8">
                  <p:embed/>
                </p:oleObj>
              </mc:Choice>
              <mc:Fallback>
                <p:oleObj name="Image" r:id="rId2" imgW="7466667" imgH="3530159" progId="Photoshop.Image.8">
                  <p:embed/>
                  <p:pic>
                    <p:nvPicPr>
                      <p:cNvPr id="55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4" y="1110897"/>
                        <a:ext cx="10840761" cy="5126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DE887E9-C422-4368-A68C-D8DBD91A4515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400" b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>
                <a:latin typeface="微软雅黑" pitchFamily="34" charset="-122"/>
                <a:ea typeface="微软雅黑" pitchFamily="34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1360090246"/>
      </p:ext>
    </p:extLst>
  </p:cSld>
  <p:clrMapOvr>
    <a:masterClrMapping/>
  </p:clrMapOvr>
  <p:transition spd="med">
    <p:pull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内容占位符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487488" y="1877877"/>
            <a:ext cx="9722296" cy="4114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⑴由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企业或个人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向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教育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基金会提出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捐助请求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，经身份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确认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后被接受，对捐助人进行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登记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授予捐助证书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，捐款存入银行。</a:t>
            </a:r>
          </a:p>
          <a:p>
            <a:pPr algn="just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⑵由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中小学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教育单位提出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用款申请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，在进行相应的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合法性校验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后做出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支出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algn="just">
              <a:lnSpc>
                <a:spcPct val="120000"/>
              </a:lnSpc>
            </a:pP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⑶每月给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教育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基金会的理事会一份财政状况</a:t>
            </a:r>
            <a:r>
              <a:rPr lang="zh-CN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报表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，列出本月的收入和支出情况和资金余额。</a:t>
            </a:r>
          </a:p>
          <a:p>
            <a:pPr algn="just">
              <a:lnSpc>
                <a:spcPct val="120000"/>
              </a:lnSpc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53A6B5C-B1DB-4291-8B99-24A5DC95AF40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400" b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0E06EA-5D1C-4CB0-914C-8AD428D8C904}"/>
              </a:ext>
            </a:extLst>
          </p:cNvPr>
          <p:cNvSpPr txBox="1">
            <a:spLocks noChangeArrowheads="1"/>
          </p:cNvSpPr>
          <p:nvPr/>
        </p:nvSpPr>
        <p:spPr>
          <a:xfrm>
            <a:off x="2152650" y="188641"/>
            <a:ext cx="7886700" cy="1325563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spcAft>
                <a:spcPct val="0"/>
              </a:spcAft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案例</a:t>
            </a: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390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A46BA2-E54F-457C-9802-58EC622D65D7}"/>
              </a:ext>
            </a:extLst>
          </p:cNvPr>
          <p:cNvSpPr/>
          <p:nvPr/>
        </p:nvSpPr>
        <p:spPr>
          <a:xfrm>
            <a:off x="1672859" y="127591"/>
            <a:ext cx="10377375" cy="6606363"/>
          </a:xfrm>
          <a:prstGeom prst="rect">
            <a:avLst/>
          </a:prstGeom>
          <a:noFill/>
          <a:ln w="19050">
            <a:solidFill>
              <a:srgbClr val="071F6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07A4AF94-0FD7-4143-9576-E3C1C546E0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23603" y="290987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7B28FD-91E6-4569-BFF9-245FA4ACBD2F}"/>
              </a:ext>
            </a:extLst>
          </p:cNvPr>
          <p:cNvCxnSpPr>
            <a:cxnSpLocks/>
          </p:cNvCxnSpPr>
          <p:nvPr/>
        </p:nvCxnSpPr>
        <p:spPr>
          <a:xfrm>
            <a:off x="2112335" y="773652"/>
            <a:ext cx="2634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8ED8F0-71EA-48EA-AF12-0B78E0043474}"/>
              </a:ext>
            </a:extLst>
          </p:cNvPr>
          <p:cNvGrpSpPr/>
          <p:nvPr/>
        </p:nvGrpSpPr>
        <p:grpSpPr>
          <a:xfrm>
            <a:off x="70887" y="132277"/>
            <a:ext cx="1360935" cy="1531136"/>
            <a:chOff x="53162" y="120474"/>
            <a:chExt cx="988805" cy="1148352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156A3C8-BAEF-4FB6-886E-5CB4C45F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27" y="120474"/>
              <a:ext cx="887822" cy="91953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81874F9-7D90-4B31-87EF-0E67C494D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62" y="1047778"/>
              <a:ext cx="988805" cy="221048"/>
            </a:xfrm>
            <a:prstGeom prst="rect">
              <a:avLst/>
            </a:prstGeom>
          </p:spPr>
        </p:pic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09EC481-F52E-4702-891D-8EB2622E61CF}"/>
              </a:ext>
            </a:extLst>
          </p:cNvPr>
          <p:cNvSpPr txBox="1"/>
          <p:nvPr/>
        </p:nvSpPr>
        <p:spPr>
          <a:xfrm>
            <a:off x="2187654" y="287651"/>
            <a:ext cx="891591" cy="532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>
                <a:latin typeface="微软雅黑" panose="020B0503020204020204" pitchFamily="34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</a:rPr>
              <a:t>案例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D3AD56-BB33-0CB9-10E0-470DB7234FE2}"/>
              </a:ext>
            </a:extLst>
          </p:cNvPr>
          <p:cNvSpPr txBox="1"/>
          <p:nvPr/>
        </p:nvSpPr>
        <p:spPr>
          <a:xfrm>
            <a:off x="2702795" y="994405"/>
            <a:ext cx="6281407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67" dirty="0">
                <a:latin typeface="Arial" panose="020B0604020202020204" pitchFamily="34" charset="0"/>
                <a:ea typeface="微软雅黑" panose="020B0503020204020204" pitchFamily="34" charset="-122"/>
              </a:rPr>
              <a:t>基金会基金管理系统</a:t>
            </a:r>
            <a:r>
              <a:rPr lang="en-US" altLang="zh-CN" sz="2667" dirty="0">
                <a:latin typeface="Arial" panose="020B0604020202020204" pitchFamily="34" charset="0"/>
                <a:ea typeface="微软雅黑" panose="020B0503020204020204" pitchFamily="34" charset="-122"/>
              </a:rPr>
              <a:t>——</a:t>
            </a:r>
            <a:r>
              <a:rPr lang="zh-CN" altLang="en-US" sz="2667" dirty="0">
                <a:latin typeface="Arial" panose="020B0604020202020204" pitchFamily="34" charset="0"/>
                <a:ea typeface="微软雅黑" panose="020B0503020204020204" pitchFamily="34" charset="-122"/>
              </a:rPr>
              <a:t>背景意义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BB454B-7E43-83F6-7095-6B68DCD10AE5}"/>
              </a:ext>
            </a:extLst>
          </p:cNvPr>
          <p:cNvSpPr txBox="1"/>
          <p:nvPr/>
        </p:nvSpPr>
        <p:spPr>
          <a:xfrm>
            <a:off x="2423592" y="1700762"/>
            <a:ext cx="922155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在我国有限的经济力量条件下办学，只靠国家的投资是不够的，教育经费不足不是短时期能够解决的。根据我国国情，建立基金制度，多渠道集资办教育，是个相当长时间的任务，也是深化教育改革的重要内容，它是提高人民群众文化生活水平的物质基础，是促进教育事业发展的重要条件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2021年04月，中国教育发展基金会颁布了《中国教育发展基金会捐赠资金和物资管理办法》，进一步规范中国教育发展基金会对捐赠资金和物资的管理，确保捐赠方、受益方和基金会的合法权益。XX基金会经过近几年发展，为XX地区教育事业的发展提供了较为稳定的资金来源做出巨大贡献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随着基金会业务不断深入和发展，越来越需要建立一套信息信息化系统，对捐款信息和用款信息进行数字化管理，提升对捐赠资金落实使用管理水平，监督和规划资金使用情况。该系统的建设，是落实《中国教育发展基金会捐赠资金和物资管理办法》》的最重要的体现。</a:t>
            </a:r>
          </a:p>
        </p:txBody>
      </p:sp>
    </p:spTree>
    <p:extLst>
      <p:ext uri="{BB962C8B-B14F-4D97-AF65-F5344CB8AC3E}">
        <p14:creationId xmlns:p14="http://schemas.microsoft.com/office/powerpoint/2010/main" val="96034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</a:p>
        </p:txBody>
      </p:sp>
      <p:sp>
        <p:nvSpPr>
          <p:cNvPr id="419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79376" y="2368947"/>
            <a:ext cx="9937104" cy="4114800"/>
          </a:xfrm>
        </p:spPr>
        <p:txBody>
          <a:bodyPr>
            <a:normAutofit/>
          </a:bodyPr>
          <a:lstStyle/>
          <a:p>
            <a:pPr marL="1485900" lvl="2" indent="-5715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状态转换图通过描绘系统的状态以及引起系统状态的事件，来表示系统的行为</a:t>
            </a:r>
          </a:p>
          <a:p>
            <a:pPr marL="1485900" lvl="2" indent="-5715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状态转换图提供了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行为建模机制</a:t>
            </a:r>
          </a:p>
          <a:p>
            <a:pPr marL="1028700" lvl="1" indent="-5715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u"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784A357-CD51-4BCF-BDFF-40EE57BE9DE8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</a:p>
        </p:txBody>
      </p:sp>
      <p:sp>
        <p:nvSpPr>
          <p:cNvPr id="4301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425329" y="1816125"/>
            <a:ext cx="9495207" cy="4114800"/>
          </a:xfrm>
        </p:spPr>
        <p:txBody>
          <a:bodyPr>
            <a:normAutofit/>
          </a:bodyPr>
          <a:lstStyle/>
          <a:p>
            <a:pPr marL="990600" lvl="1" indent="-533400" algn="just">
              <a:buSzPct val="11000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状态</a:t>
            </a:r>
          </a:p>
          <a:p>
            <a:pPr marL="1485900" lvl="2" indent="-571500" algn="just">
              <a:buSzPct val="110000"/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一个状态代表系统的一种行为模式</a:t>
            </a:r>
          </a:p>
          <a:p>
            <a:pPr marL="1485900" lvl="2" indent="-571500" algn="just">
              <a:buSzPct val="110000"/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在状态转换图中，包括：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初态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终态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中间状态</a:t>
            </a:r>
          </a:p>
          <a:p>
            <a:pPr marL="990600" lvl="1" indent="-533400" algn="just">
              <a:buSzPct val="110000"/>
              <a:buNone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buSzPct val="110000"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7AF84C6-FF20-42C5-A10C-7A16E4F4ED2E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kumimoji="0" lang="en-US" altLang="zh-CN" sz="1400" b="0"/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9123F67-6FFB-B2DF-4693-FD9DB4FFC4FD}"/>
              </a:ext>
            </a:extLst>
          </p:cNvPr>
          <p:cNvSpPr txBox="1">
            <a:spLocks noChangeArrowheads="1"/>
          </p:cNvSpPr>
          <p:nvPr/>
        </p:nvSpPr>
        <p:spPr>
          <a:xfrm>
            <a:off x="1523492" y="4086238"/>
            <a:ext cx="9830308" cy="258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90600" lvl="1" indent="-533400" algn="just">
              <a:lnSpc>
                <a:spcPct val="100000"/>
              </a:lnSpc>
              <a:buSzPct val="110000"/>
              <a:buFont typeface="Arial" panose="020B0604020202020204" pitchFamily="34" charset="0"/>
              <a:buBlip>
                <a:blip r:embed="rId2"/>
              </a:buBlip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事件</a:t>
            </a:r>
          </a:p>
          <a:p>
            <a:pPr marL="1485900" lvl="2" indent="-5715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事件是某个特定时刻发生的事情</a:t>
            </a:r>
          </a:p>
          <a:p>
            <a:pPr marL="1485900" lvl="2" indent="-571500" algn="just">
              <a:lnSpc>
                <a:spcPct val="100000"/>
              </a:lnSpc>
              <a:buSzPct val="110000"/>
              <a:buFont typeface="Wingdings" panose="05000000000000000000" pitchFamily="2" charset="2"/>
              <a:buChar char="l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他是引起系统从一个状态转换成另一个状态的外界事件的抽象</a:t>
            </a:r>
          </a:p>
          <a:p>
            <a:pPr marL="990600" lvl="1" indent="-533400" algn="just">
              <a:lnSpc>
                <a:spcPct val="100000"/>
              </a:lnSpc>
              <a:buSzPct val="110000"/>
              <a:buFont typeface="Arial" panose="020B0604020202020204" pitchFamily="34" charset="0"/>
              <a:buNone/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lnSpc>
                <a:spcPct val="100000"/>
              </a:lnSpc>
              <a:buSzPct val="110000"/>
              <a:buFont typeface="Arial" panose="020B0604020202020204" pitchFamily="34" charset="0"/>
              <a:buNone/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</a:p>
        </p:txBody>
      </p:sp>
      <p:sp>
        <p:nvSpPr>
          <p:cNvPr id="4506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51088" y="1916114"/>
            <a:ext cx="7772400" cy="720725"/>
          </a:xfrm>
        </p:spPr>
        <p:txBody>
          <a:bodyPr/>
          <a:lstStyle/>
          <a:p>
            <a:pPr marL="990600" lvl="1" indent="-533400" algn="just">
              <a:buSzPct val="110000"/>
              <a:buBlip>
                <a:blip r:embed="rId2"/>
              </a:buBlip>
            </a:pPr>
            <a:r>
              <a:rPr lang="zh-CN" altLang="en-US" sz="3200">
                <a:latin typeface="微软雅黑" pitchFamily="34" charset="-122"/>
                <a:ea typeface="微软雅黑" pitchFamily="34" charset="-122"/>
              </a:rPr>
              <a:t>符号</a:t>
            </a:r>
          </a:p>
          <a:p>
            <a:pPr marL="990600" lvl="1" indent="-533400" algn="just">
              <a:buSzPct val="110000"/>
              <a:buNone/>
            </a:pPr>
            <a:endParaRPr lang="zh-CN" altLang="en-US" sz="3200">
              <a:latin typeface="微软雅黑" pitchFamily="34" charset="-122"/>
              <a:ea typeface="微软雅黑" pitchFamily="34" charset="-122"/>
            </a:endParaRPr>
          </a:p>
          <a:p>
            <a:pPr marL="990600" lvl="1" indent="-533400" algn="just">
              <a:buSzPct val="110000"/>
              <a:buNone/>
            </a:pPr>
            <a:endParaRPr lang="en-US" altLang="zh-CN" sz="32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B68E2CF9-F8DF-4BBA-8ACC-BD7974784B69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400" b="0"/>
          </a:p>
        </p:txBody>
      </p:sp>
      <p:sp>
        <p:nvSpPr>
          <p:cNvPr id="45061" name="Oval 4"/>
          <p:cNvSpPr>
            <a:spLocks noChangeArrowheads="1"/>
          </p:cNvSpPr>
          <p:nvPr/>
        </p:nvSpPr>
        <p:spPr bwMode="auto">
          <a:xfrm>
            <a:off x="3071813" y="378936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>
            <a:off x="3287714" y="3905250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3" name="AutoShape 6"/>
          <p:cNvSpPr>
            <a:spLocks noChangeArrowheads="1"/>
          </p:cNvSpPr>
          <p:nvPr/>
        </p:nvSpPr>
        <p:spPr bwMode="auto">
          <a:xfrm>
            <a:off x="4872038" y="3141663"/>
            <a:ext cx="1079500" cy="165576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>
            <a:off x="4872038" y="36449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5" name="Text Box 8"/>
          <p:cNvSpPr txBox="1">
            <a:spLocks noChangeArrowheads="1"/>
          </p:cNvSpPr>
          <p:nvPr/>
        </p:nvSpPr>
        <p:spPr bwMode="auto">
          <a:xfrm>
            <a:off x="4943476" y="3168650"/>
            <a:ext cx="100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状态</a:t>
            </a:r>
            <a:r>
              <a:rPr lang="en-US" altLang="zh-CN" sz="2400" b="0"/>
              <a:t>1</a:t>
            </a:r>
          </a:p>
        </p:txBody>
      </p:sp>
      <p:sp>
        <p:nvSpPr>
          <p:cNvPr id="45066" name="AutoShape 9"/>
          <p:cNvSpPr>
            <a:spLocks noChangeArrowheads="1"/>
          </p:cNvSpPr>
          <p:nvPr/>
        </p:nvSpPr>
        <p:spPr bwMode="auto">
          <a:xfrm>
            <a:off x="7032625" y="3141663"/>
            <a:ext cx="1079500" cy="1655762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>
            <a:off x="7032625" y="3644900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68" name="Text Box 11"/>
          <p:cNvSpPr txBox="1">
            <a:spLocks noChangeArrowheads="1"/>
          </p:cNvSpPr>
          <p:nvPr/>
        </p:nvSpPr>
        <p:spPr bwMode="auto">
          <a:xfrm>
            <a:off x="7104063" y="3168650"/>
            <a:ext cx="1008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状态</a:t>
            </a:r>
            <a:r>
              <a:rPr lang="en-US" altLang="zh-CN" sz="2400" b="0"/>
              <a:t>2</a:t>
            </a:r>
          </a:p>
        </p:txBody>
      </p:sp>
      <p:sp>
        <p:nvSpPr>
          <p:cNvPr id="45069" name="Line 12"/>
          <p:cNvSpPr>
            <a:spLocks noChangeShapeType="1"/>
          </p:cNvSpPr>
          <p:nvPr/>
        </p:nvSpPr>
        <p:spPr bwMode="auto">
          <a:xfrm>
            <a:off x="5951539" y="3933825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0" name="Line 13"/>
          <p:cNvSpPr>
            <a:spLocks noChangeShapeType="1"/>
          </p:cNvSpPr>
          <p:nvPr/>
        </p:nvSpPr>
        <p:spPr bwMode="auto">
          <a:xfrm>
            <a:off x="8112126" y="3933825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071" name="Oval 14"/>
          <p:cNvSpPr>
            <a:spLocks noChangeArrowheads="1"/>
          </p:cNvSpPr>
          <p:nvPr/>
        </p:nvSpPr>
        <p:spPr bwMode="auto">
          <a:xfrm>
            <a:off x="9191626" y="3644901"/>
            <a:ext cx="576263" cy="5762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5072" name="Oval 15"/>
          <p:cNvSpPr>
            <a:spLocks noChangeArrowheads="1"/>
          </p:cNvSpPr>
          <p:nvPr/>
        </p:nvSpPr>
        <p:spPr bwMode="auto">
          <a:xfrm>
            <a:off x="9363075" y="3833813"/>
            <a:ext cx="215900" cy="2159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45073" name="Text Box 16"/>
          <p:cNvSpPr txBox="1">
            <a:spLocks noChangeArrowheads="1"/>
          </p:cNvSpPr>
          <p:nvPr/>
        </p:nvSpPr>
        <p:spPr bwMode="auto">
          <a:xfrm>
            <a:off x="3646489" y="3357564"/>
            <a:ext cx="936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事件</a:t>
            </a:r>
            <a:r>
              <a:rPr lang="en-US" altLang="zh-CN" sz="2400" b="0"/>
              <a:t>1</a:t>
            </a:r>
          </a:p>
        </p:txBody>
      </p:sp>
      <p:sp>
        <p:nvSpPr>
          <p:cNvPr id="45074" name="Text Box 17"/>
          <p:cNvSpPr txBox="1">
            <a:spLocks noChangeArrowheads="1"/>
          </p:cNvSpPr>
          <p:nvPr/>
        </p:nvSpPr>
        <p:spPr bwMode="auto">
          <a:xfrm>
            <a:off x="6024564" y="3357564"/>
            <a:ext cx="936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事件</a:t>
            </a:r>
            <a:r>
              <a:rPr lang="en-US" altLang="zh-CN" sz="2400" b="0"/>
              <a:t>2</a:t>
            </a:r>
          </a:p>
        </p:txBody>
      </p:sp>
      <p:sp>
        <p:nvSpPr>
          <p:cNvPr id="45075" name="Text Box 18"/>
          <p:cNvSpPr txBox="1">
            <a:spLocks noChangeArrowheads="1"/>
          </p:cNvSpPr>
          <p:nvPr/>
        </p:nvSpPr>
        <p:spPr bwMode="auto">
          <a:xfrm>
            <a:off x="8256589" y="3357564"/>
            <a:ext cx="936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/>
              <a:t>事件</a:t>
            </a:r>
            <a:r>
              <a:rPr lang="en-US" altLang="zh-CN" sz="2400" b="0"/>
              <a:t>3</a:t>
            </a:r>
          </a:p>
        </p:txBody>
      </p:sp>
      <p:sp>
        <p:nvSpPr>
          <p:cNvPr id="45076" name="TextBox 20"/>
          <p:cNvSpPr txBox="1">
            <a:spLocks noChangeArrowheads="1"/>
          </p:cNvSpPr>
          <p:nvPr/>
        </p:nvSpPr>
        <p:spPr bwMode="auto">
          <a:xfrm>
            <a:off x="4367808" y="5373686"/>
            <a:ext cx="5905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0" i="1" dirty="0">
                <a:latin typeface="微软雅黑" pitchFamily="34" charset="-122"/>
                <a:ea typeface="微软雅黑" pitchFamily="34" charset="-122"/>
              </a:rPr>
              <a:t>电梯状态例子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696105C-07B4-E0E7-B722-226234F229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38" y="4712892"/>
            <a:ext cx="2091827" cy="1829196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B1D10BF5-F06C-4899-ACFF-6BA3D728D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状态转换图</a:t>
            </a:r>
          </a:p>
        </p:txBody>
      </p:sp>
      <p:pic>
        <p:nvPicPr>
          <p:cNvPr id="46083" name="内容占位符 4" descr="elevato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0013" y="1700214"/>
            <a:ext cx="7192962" cy="4371975"/>
          </a:xfrm>
        </p:spPr>
      </p:pic>
      <p:sp>
        <p:nvSpPr>
          <p:cNvPr id="4608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5AB23C28-0675-4C6C-809C-D55123BD82AB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kumimoji="0" lang="en-US" altLang="zh-CN" sz="1400" b="0"/>
          </a:p>
        </p:txBody>
      </p:sp>
      <p:pic>
        <p:nvPicPr>
          <p:cNvPr id="74754" name="Picture 2" descr="C:\Program Files (x86)\Microsoft Office\MEDIA\OFFICE12\Bullets\BD10297_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276475"/>
            <a:ext cx="287337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43386E-6 L 0.30729 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29 0.00023 L 0.30729 0.2835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233 0.30181 L 0.36233 -0.0312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29 -0.02081 L 0.30729 0.3122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29 0.3358 L 0.05729 0.335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4710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695400" y="2011377"/>
            <a:ext cx="10515600" cy="3971925"/>
          </a:xfrm>
        </p:spPr>
        <p:txBody>
          <a:bodyPr>
            <a:noAutofit/>
          </a:bodyPr>
          <a:lstStyle/>
          <a:p>
            <a:pPr marL="1028700" lvl="1" indent="-571500" algn="just">
              <a:lnSpc>
                <a:spcPct val="100000"/>
              </a:lnSpc>
              <a:buClr>
                <a:srgbClr val="0000FF"/>
              </a:buClr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数据字典是关于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数据信息的集合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，为描述结构化分析过程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定义对象的内容</a:t>
            </a:r>
          </a:p>
          <a:p>
            <a:pPr marL="1028700" lvl="1" indent="-571500" algn="just">
              <a:lnSpc>
                <a:spcPct val="100000"/>
              </a:lnSpc>
              <a:buClr>
                <a:srgbClr val="0000FF"/>
              </a:buClr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是所有与系统相关的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数据元素的有组织的列表</a:t>
            </a:r>
          </a:p>
          <a:p>
            <a:pPr marL="1028700" lvl="1" indent="-571500" algn="just">
              <a:lnSpc>
                <a:spcPct val="100000"/>
              </a:lnSpc>
              <a:buClr>
                <a:srgbClr val="0000FF"/>
              </a:buClr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数据字典描述在数据模型、功能模型和行为模型中出现的数据对象和控制信息的特性，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给出这些对象的精确定义</a:t>
            </a:r>
          </a:p>
          <a:p>
            <a:pPr algn="just" eaLnBrk="1" hangingPunct="1">
              <a:lnSpc>
                <a:spcPct val="100000"/>
              </a:lnSpc>
              <a:buClr>
                <a:srgbClr val="0000FF"/>
              </a:buClr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algn="just" eaLnBrk="1" hangingPunct="1">
              <a:lnSpc>
                <a:spcPct val="100000"/>
              </a:lnSpc>
              <a:buClr>
                <a:srgbClr val="0000FF"/>
              </a:buClr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marL="1028700" lvl="1" indent="-571500" algn="just">
              <a:lnSpc>
                <a:spcPct val="100000"/>
              </a:lnSpc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00000"/>
              </a:lnSpc>
            </a:pPr>
            <a:endParaRPr lang="en-US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D9E9B2B-7749-42D9-9C1B-FF8D1C404B31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5018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2186219"/>
            <a:ext cx="10945216" cy="4187825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数据字典与其他描述方法一起构成了系统的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逻辑模型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 algn="just">
              <a:lnSpc>
                <a:spcPct val="150000"/>
              </a:lnSpc>
              <a:buClr>
                <a:srgbClr val="0000FF"/>
              </a:buClr>
              <a:buFont typeface="+mj-ea"/>
              <a:buAutoNum type="circleNumDbPlain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字典最重要的用途都是供人查询，解释条目；</a:t>
            </a:r>
          </a:p>
          <a:p>
            <a:pPr marL="971550" lvl="1" indent="-514350" algn="just">
              <a:lnSpc>
                <a:spcPct val="150000"/>
              </a:lnSpc>
              <a:buClr>
                <a:srgbClr val="0000FF"/>
              </a:buClr>
              <a:buFont typeface="+mj-ea"/>
              <a:buAutoNum type="circleNumDbPlain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有助于改进不同的开发人员之间的通信；</a:t>
            </a:r>
          </a:p>
          <a:p>
            <a:pPr marL="971550" lvl="1" indent="-514350" algn="just">
              <a:lnSpc>
                <a:spcPct val="150000"/>
              </a:lnSpc>
              <a:buClr>
                <a:srgbClr val="0000FF"/>
              </a:buClr>
              <a:buFont typeface="+mj-ea"/>
              <a:buAutoNum type="circleNumDbPlain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是存储文件或数据库设计的基础 ；</a:t>
            </a:r>
          </a:p>
          <a:p>
            <a:pPr marL="971550" lvl="1" indent="-514350" algn="just">
              <a:lnSpc>
                <a:spcPct val="150000"/>
              </a:lnSpc>
              <a:buClr>
                <a:srgbClr val="0000FF"/>
              </a:buClr>
              <a:buFont typeface="+mj-ea"/>
              <a:buAutoNum type="circleNumDbPlain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在实施阶段，还可参照数据字典描述数据；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71550" lvl="1" indent="-514350" algn="just">
              <a:lnSpc>
                <a:spcPct val="150000"/>
              </a:lnSpc>
              <a:buClr>
                <a:srgbClr val="0000FF"/>
              </a:buClr>
              <a:buFont typeface="+mj-ea"/>
              <a:buAutoNum type="circleNumDbPlain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数据字典可以引导分析员细化系统需求。</a:t>
            </a:r>
          </a:p>
          <a:p>
            <a:pPr algn="just" eaLnBrk="1" hangingPunct="1">
              <a:lnSpc>
                <a:spcPct val="90000"/>
              </a:lnSpc>
              <a:buClr>
                <a:srgbClr val="0000FF"/>
              </a:buClr>
              <a:buFont typeface="Wingdings" pitchFamily="2" charset="2"/>
              <a:buChar char="ü"/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09D3F00-0FDE-4E97-B799-5EC3B6118105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graphicFrame>
        <p:nvGraphicFramePr>
          <p:cNvPr id="201731" name="Group 3"/>
          <p:cNvGraphicFramePr>
            <a:graphicFrameLocks noGrp="1"/>
          </p:cNvGraphicFramePr>
          <p:nvPr>
            <p:ph type="tbl" idx="1"/>
          </p:nvPr>
        </p:nvGraphicFramePr>
        <p:xfrm>
          <a:off x="2362200" y="1905001"/>
          <a:ext cx="7772400" cy="4114801"/>
        </p:xfrm>
        <a:graphic>
          <a:graphicData uri="http://schemas.openxmlformats.org/drawingml/2006/table">
            <a:tbl>
              <a:tblPr/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由。。。组成（定义为。。。）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8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和（顺序关系的连接）例，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x=a+b 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由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组成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{}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重复  例，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x={a+b}  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是由零次或多次重复的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与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组成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34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[/]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可选择（选一个）例，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x=[a/b]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表示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由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中选择一个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18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（）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defRPr kumimoji="1" sz="28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0000"/>
                        <a:buFont typeface="Wingdings" pitchFamily="2" charset="2"/>
                        <a:defRPr kumimoji="1" sz="2400" b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95000"/>
                        <a:buFont typeface="Wingdings" pitchFamily="2" charset="2"/>
                        <a:defRPr kumimoji="1" sz="2000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Tahoma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可选（也可不选）例，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x=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（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） 表示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是任选的，可在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X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中出现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次或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EC09345-2BD7-450F-AABB-4866D552EAB8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软件需求目标</a:t>
            </a:r>
          </a:p>
        </p:txBody>
      </p:sp>
      <p:sp>
        <p:nvSpPr>
          <p:cNvPr id="717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99456" y="2204864"/>
            <a:ext cx="7848872" cy="5013176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软件需求分析的目标是深入描述软件的①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功能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和②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非功能性需求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确定软件的③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约束</a:t>
            </a:r>
          </a:p>
          <a:p>
            <a:pPr lvl="1" eaLnBrk="1" hangingPunct="1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确定与其他系统④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细节</a:t>
            </a: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F607E2D-5FA4-4F79-A4C9-A4CD6782515D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zh-CN" sz="1400" b="0"/>
          </a:p>
        </p:txBody>
      </p:sp>
      <p:pic>
        <p:nvPicPr>
          <p:cNvPr id="7173" name="Picture 4" descr="j02330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2234208"/>
            <a:ext cx="1656184" cy="1944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62200" y="1700214"/>
            <a:ext cx="7772400" cy="4548187"/>
          </a:xfrm>
        </p:spPr>
        <p:txBody>
          <a:bodyPr/>
          <a:lstStyle/>
          <a:p>
            <a:pPr marL="533400" indent="-533400" algn="just"/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数据流条目</a:t>
            </a:r>
          </a:p>
          <a:p>
            <a:pPr marL="533400" indent="-533400" algn="just">
              <a:buNone/>
            </a:pPr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  <a:p>
            <a:pPr marL="533400" indent="-533400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  <a:p>
            <a:pPr marL="533400" indent="-533400"/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6E2BC9C-5E46-4602-8E5B-2DE92F4D3152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kumimoji="0" lang="en-US" altLang="zh-CN" sz="1400" b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2279650" y="2349501"/>
            <a:ext cx="8064500" cy="3959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数据流名：注册申请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简述：每学期开学需要学生注册登记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别名：无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组成：注册申请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学号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入学日期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注册日期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数据量：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2000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次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开学一周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峰值：第一周每天下午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00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00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点有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300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次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注释：到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2019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年还将增加到</a:t>
            </a:r>
            <a:r>
              <a:rPr kumimoji="0" lang="en-US" altLang="zh-CN" sz="2800" b="0" dirty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kumimoji="0" lang="zh-CN" altLang="en-US" sz="2800" b="0" dirty="0">
                <a:latin typeface="微软雅黑" pitchFamily="34" charset="-122"/>
                <a:ea typeface="微软雅黑" pitchFamily="34" charset="-122"/>
              </a:rPr>
              <a:t>人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800" b="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pull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5120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62200" y="1689622"/>
            <a:ext cx="7772400" cy="803275"/>
          </a:xfrm>
        </p:spPr>
        <p:txBody>
          <a:bodyPr/>
          <a:lstStyle/>
          <a:p>
            <a:pPr algn="just" eaLnBrk="1" hangingPunct="1"/>
            <a:r>
              <a:rPr lang="en-US" altLang="zh-CN" sz="2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</a:rPr>
              <a:t>文件条目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8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5C466D0-C191-4F41-B7F2-388ED2294B29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kumimoji="0" lang="en-US" altLang="zh-CN" sz="1400" b="0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1703388" y="2276475"/>
            <a:ext cx="8856662" cy="3200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文件名：成绩档案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简述：包括所有在册学生各门课程的考试成绩和学分信息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别名：无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组成：成绩档案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=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学号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姓名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课程名称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考试成绩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学分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数据量：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2000*6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次考试结束一周内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峰值：学期最后一周每天下午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00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00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点有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2000*6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次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注释：到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2019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年还将增加到</a:t>
            </a:r>
            <a:r>
              <a:rPr kumimoji="0" lang="en-US" altLang="zh-CN" sz="2600" dirty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kumimoji="0" lang="zh-CN" altLang="en-US" sz="2600" dirty="0">
                <a:latin typeface="微软雅黑" pitchFamily="34" charset="-122"/>
                <a:ea typeface="微软雅黑" pitchFamily="34" charset="-122"/>
              </a:rPr>
              <a:t>人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6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3.3.5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数据字典</a:t>
            </a:r>
          </a:p>
        </p:txBody>
      </p:sp>
      <p:sp>
        <p:nvSpPr>
          <p:cNvPr id="5222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362200" y="1700213"/>
            <a:ext cx="7772400" cy="876300"/>
          </a:xfrm>
        </p:spPr>
        <p:txBody>
          <a:bodyPr/>
          <a:lstStyle/>
          <a:p>
            <a:pPr algn="just" eaLnBrk="1" hangingPunct="1"/>
            <a:r>
              <a:rPr lang="en-US" altLang="zh-CN" sz="280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>
                <a:latin typeface="微软雅黑" pitchFamily="34" charset="-122"/>
                <a:ea typeface="微软雅黑" pitchFamily="34" charset="-122"/>
              </a:rPr>
              <a:t>数据项条目</a:t>
            </a:r>
          </a:p>
          <a:p>
            <a:pPr lvl="1" eaLnBrk="1" hangingPunct="1">
              <a:spcBef>
                <a:spcPct val="0"/>
              </a:spcBef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lvl="1" algn="just" eaLnBrk="1" hangingPunct="1">
              <a:buFont typeface="Wingdings" pitchFamily="2" charset="2"/>
              <a:buNone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zh-CN" altLang="en-US" sz="2800">
              <a:latin typeface="微软雅黑" pitchFamily="34" charset="-122"/>
              <a:ea typeface="微软雅黑" pitchFamily="34" charset="-122"/>
            </a:endParaRPr>
          </a:p>
          <a:p>
            <a:pPr eaLnBrk="1" hangingPunct="1"/>
            <a:endParaRPr lang="en-US" altLang="zh-CN" sz="28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CE851C3-0BDF-466E-B948-78DB63DC6BC7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kumimoji="0" lang="en-US" altLang="zh-CN" sz="1400" b="0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2589214" y="2276476"/>
            <a:ext cx="7035179" cy="3673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名称：学号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简述：每个在校学生的学生编号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别名：无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组成：学号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= </a:t>
            </a:r>
            <a:r>
              <a:rPr kumimoji="0"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 + XX + </a:t>
            </a:r>
            <a:r>
              <a:rPr kumimoji="0" lang="en-US" altLang="zh-CN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XXX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                    </a:t>
            </a:r>
            <a:r>
              <a:rPr kumimoji="0"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年级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专业 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+</a:t>
            </a:r>
            <a:r>
              <a:rPr kumimoji="0" lang="zh-CN" altLang="en-US" sz="2800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序号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值类型：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位数字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取值范围：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注释：到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2019</a:t>
            </a: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年还将增加到</a:t>
            </a:r>
            <a:r>
              <a:rPr kumimoji="0" lang="en-US" altLang="zh-CN" sz="2800" dirty="0">
                <a:latin typeface="微软雅黑" pitchFamily="34" charset="-122"/>
                <a:ea typeface="微软雅黑" pitchFamily="34" charset="-122"/>
              </a:rPr>
              <a:t>3000</a:t>
            </a:r>
            <a:r>
              <a:rPr kumimoji="0" lang="zh-CN" altLang="en-US" sz="2800" dirty="0">
                <a:latin typeface="微软雅黑" pitchFamily="34" charset="-122"/>
                <a:ea typeface="微软雅黑" pitchFamily="34" charset="-122"/>
              </a:rPr>
              <a:t>人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800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A46BA2-E54F-457C-9802-58EC622D65D7}"/>
              </a:ext>
            </a:extLst>
          </p:cNvPr>
          <p:cNvSpPr/>
          <p:nvPr/>
        </p:nvSpPr>
        <p:spPr>
          <a:xfrm>
            <a:off x="1672859" y="127591"/>
            <a:ext cx="10377375" cy="6606363"/>
          </a:xfrm>
          <a:prstGeom prst="rect">
            <a:avLst/>
          </a:prstGeom>
          <a:noFill/>
          <a:ln w="19050">
            <a:solidFill>
              <a:srgbClr val="071F6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07A4AF94-0FD7-4143-9576-E3C1C546E0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23603" y="290987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7B28FD-91E6-4569-BFF9-245FA4ACBD2F}"/>
              </a:ext>
            </a:extLst>
          </p:cNvPr>
          <p:cNvCxnSpPr>
            <a:cxnSpLocks/>
          </p:cNvCxnSpPr>
          <p:nvPr/>
        </p:nvCxnSpPr>
        <p:spPr>
          <a:xfrm>
            <a:off x="2112335" y="773652"/>
            <a:ext cx="2634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8ED8F0-71EA-48EA-AF12-0B78E0043474}"/>
              </a:ext>
            </a:extLst>
          </p:cNvPr>
          <p:cNvGrpSpPr/>
          <p:nvPr/>
        </p:nvGrpSpPr>
        <p:grpSpPr>
          <a:xfrm>
            <a:off x="70887" y="132277"/>
            <a:ext cx="1360935" cy="1531136"/>
            <a:chOff x="53162" y="120474"/>
            <a:chExt cx="988805" cy="1148352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156A3C8-BAEF-4FB6-886E-5CB4C45F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27" y="120474"/>
              <a:ext cx="887822" cy="91953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81874F9-7D90-4B31-87EF-0E67C494D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62" y="1047778"/>
              <a:ext cx="988805" cy="221048"/>
            </a:xfrm>
            <a:prstGeom prst="rect">
              <a:avLst/>
            </a:prstGeom>
          </p:spPr>
        </p:pic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09EC481-F52E-4702-891D-8EB2622E61CF}"/>
              </a:ext>
            </a:extLst>
          </p:cNvPr>
          <p:cNvSpPr txBox="1"/>
          <p:nvPr/>
        </p:nvSpPr>
        <p:spPr>
          <a:xfrm>
            <a:off x="2187654" y="287651"/>
            <a:ext cx="1415772" cy="525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实训案例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73461E1-32D3-2D50-5909-1235D38830E2}"/>
              </a:ext>
            </a:extLst>
          </p:cNvPr>
          <p:cNvSpPr/>
          <p:nvPr/>
        </p:nvSpPr>
        <p:spPr>
          <a:xfrm>
            <a:off x="-5" y="4165629"/>
            <a:ext cx="1460207" cy="798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b="1" dirty="0">
                <a:solidFill>
                  <a:schemeClr val="bg1"/>
                </a:solidFill>
              </a:rPr>
              <a:t>一个案例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99DD1E-2AC1-E05F-0045-47A8096E7177}"/>
              </a:ext>
            </a:extLst>
          </p:cNvPr>
          <p:cNvSpPr txBox="1"/>
          <p:nvPr/>
        </p:nvSpPr>
        <p:spPr>
          <a:xfrm>
            <a:off x="2096109" y="1012083"/>
            <a:ext cx="4513551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67" dirty="0">
                <a:latin typeface="Arial" panose="020B0604020202020204" pitchFamily="34" charset="0"/>
                <a:ea typeface="微软雅黑" panose="020B0503020204020204" pitchFamily="34" charset="-122"/>
              </a:rPr>
              <a:t>二次压降检测仪检定系统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8D013E-0E2A-5BC5-6B05-BAF9A1D26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593" y="1831791"/>
            <a:ext cx="4241423" cy="384597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F99355-CDC6-866B-AE12-24E79E5CEDB9}"/>
              </a:ext>
            </a:extLst>
          </p:cNvPr>
          <p:cNvSpPr txBox="1"/>
          <p:nvPr/>
        </p:nvSpPr>
        <p:spPr>
          <a:xfrm>
            <a:off x="6646473" y="1124744"/>
            <a:ext cx="5259167" cy="484619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现有的检定系统仅是一台检定仪器，在数据输入、结果数据采集过程中十分不方便。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80990" indent="-38099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拟开发一套二次压降检测仪检定软件系统。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80990" indent="-38099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一方面可以通过该系统进行灵活的数据输入；另一方面，通过采集设备自动采集实验结果。将整个实验数据存储在计算机中，提升设备检定工作的工作效率与质量</a:t>
            </a:r>
          </a:p>
        </p:txBody>
      </p:sp>
    </p:spTree>
    <p:extLst>
      <p:ext uri="{BB962C8B-B14F-4D97-AF65-F5344CB8AC3E}">
        <p14:creationId xmlns:p14="http://schemas.microsoft.com/office/powerpoint/2010/main" val="34815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AA46BA2-E54F-457C-9802-58EC622D65D7}"/>
              </a:ext>
            </a:extLst>
          </p:cNvPr>
          <p:cNvSpPr/>
          <p:nvPr/>
        </p:nvSpPr>
        <p:spPr>
          <a:xfrm>
            <a:off x="1672859" y="127591"/>
            <a:ext cx="10377375" cy="6606363"/>
          </a:xfrm>
          <a:prstGeom prst="rect">
            <a:avLst/>
          </a:prstGeom>
          <a:noFill/>
          <a:ln w="19050">
            <a:solidFill>
              <a:srgbClr val="071F65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07A4AF94-0FD7-4143-9576-E3C1C546E0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23603" y="290987"/>
            <a:ext cx="523812" cy="42530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121917" tIns="60959" rIns="121917" bIns="60959" anchor="ctr"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endParaRPr lang="zh-CN" altLang="zh-CN" sz="2400">
              <a:solidFill>
                <a:srgbClr val="FFFFFF"/>
              </a:solidFill>
              <a:sym typeface="微软雅黑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07B28FD-91E6-4569-BFF9-245FA4ACBD2F}"/>
              </a:ext>
            </a:extLst>
          </p:cNvPr>
          <p:cNvCxnSpPr>
            <a:cxnSpLocks/>
          </p:cNvCxnSpPr>
          <p:nvPr/>
        </p:nvCxnSpPr>
        <p:spPr>
          <a:xfrm>
            <a:off x="2112335" y="773652"/>
            <a:ext cx="26341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B8ED8F0-71EA-48EA-AF12-0B78E0043474}"/>
              </a:ext>
            </a:extLst>
          </p:cNvPr>
          <p:cNvGrpSpPr/>
          <p:nvPr/>
        </p:nvGrpSpPr>
        <p:grpSpPr>
          <a:xfrm>
            <a:off x="70887" y="132277"/>
            <a:ext cx="1360935" cy="1531136"/>
            <a:chOff x="53162" y="120474"/>
            <a:chExt cx="988805" cy="1148352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156A3C8-BAEF-4FB6-886E-5CB4C45F5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27" y="120474"/>
              <a:ext cx="887822" cy="91953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081874F9-7D90-4B31-87EF-0E67C494D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62" y="1047778"/>
              <a:ext cx="988805" cy="221048"/>
            </a:xfrm>
            <a:prstGeom prst="rect">
              <a:avLst/>
            </a:prstGeom>
          </p:spPr>
        </p:pic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D09EC481-F52E-4702-891D-8EB2622E61CF}"/>
              </a:ext>
            </a:extLst>
          </p:cNvPr>
          <p:cNvSpPr txBox="1"/>
          <p:nvPr/>
        </p:nvSpPr>
        <p:spPr>
          <a:xfrm>
            <a:off x="2187654" y="287651"/>
            <a:ext cx="1415772" cy="5320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微软雅黑" panose="020B0503020204020204" pitchFamily="34" charset="-122"/>
              </a:rPr>
              <a:t>实训案例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73461E1-32D3-2D50-5909-1235D38830E2}"/>
              </a:ext>
            </a:extLst>
          </p:cNvPr>
          <p:cNvSpPr/>
          <p:nvPr/>
        </p:nvSpPr>
        <p:spPr>
          <a:xfrm>
            <a:off x="-5" y="4165629"/>
            <a:ext cx="1460207" cy="798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33" b="1" dirty="0">
                <a:solidFill>
                  <a:schemeClr val="bg1"/>
                </a:solidFill>
              </a:rPr>
              <a:t>一个案例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99DD1E-2AC1-E05F-0045-47A8096E7177}"/>
              </a:ext>
            </a:extLst>
          </p:cNvPr>
          <p:cNvSpPr txBox="1"/>
          <p:nvPr/>
        </p:nvSpPr>
        <p:spPr>
          <a:xfrm>
            <a:off x="2112335" y="1027828"/>
            <a:ext cx="4513551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667" dirty="0">
                <a:latin typeface="Arial" panose="020B0604020202020204" pitchFamily="34" charset="0"/>
                <a:ea typeface="微软雅黑" panose="020B0503020204020204" pitchFamily="34" charset="-122"/>
              </a:rPr>
              <a:t>二次压降检测仪检定系统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F99355-CDC6-866B-AE12-24E79E5CEDB9}"/>
              </a:ext>
            </a:extLst>
          </p:cNvPr>
          <p:cNvSpPr txBox="1"/>
          <p:nvPr/>
        </p:nvSpPr>
        <p:spPr>
          <a:xfrm>
            <a:off x="7001679" y="1027828"/>
            <a:ext cx="4440771" cy="538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0990" indent="-38099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检测员接入二次压降检测仪器。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80990" indent="-38099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检测员输入检测设备与实验数据信息进行实验</a:t>
            </a:r>
            <a:r>
              <a:rPr lang="zh-CN" altLang="en-US" sz="1867" dirty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en-US" altLang="zh-CN" sz="1867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80990" indent="-38099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当实验完成，结果现实在二次压降检测仪器屏幕后，对屏幕图像进行采集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80990" indent="-38099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867" dirty="0">
                <a:latin typeface="Arial" panose="020B0604020202020204" pitchFamily="34" charset="0"/>
                <a:ea typeface="微软雅黑" panose="020B0503020204020204" pitchFamily="34" charset="-122"/>
              </a:rPr>
              <a:t>对采集图像进行文字识别与规格化后对结果数据进行存储</a:t>
            </a:r>
            <a:endParaRPr lang="en-US" altLang="zh-CN" sz="1867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80990" indent="-38099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pitchFamily="34" charset="-122"/>
              </a:rPr>
              <a:t>检测员打印检测报告</a:t>
            </a: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80990" indent="-380990">
              <a:lnSpc>
                <a:spcPct val="130000"/>
              </a:lnSpc>
              <a:buFont typeface="Wingdings" panose="05000000000000000000" pitchFamily="2" charset="2"/>
              <a:buChar char="u"/>
            </a:pPr>
            <a:r>
              <a:rPr lang="zh-CN" altLang="en-US" sz="1867" dirty="0">
                <a:latin typeface="Arial" panose="020B0604020202020204" pitchFamily="34" charset="0"/>
                <a:ea typeface="微软雅黑" panose="020B0503020204020204" pitchFamily="34" charset="-122"/>
              </a:rPr>
              <a:t>检测员查询检测信息</a:t>
            </a:r>
            <a:endParaRPr lang="en-US" altLang="zh-CN" sz="1867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80990" indent="-380990">
              <a:lnSpc>
                <a:spcPct val="130000"/>
              </a:lnSpc>
              <a:buFont typeface="Wingdings" panose="05000000000000000000" pitchFamily="2" charset="2"/>
              <a:buChar char="u"/>
            </a:pPr>
            <a:endParaRPr lang="en-US" altLang="zh-CN" sz="1867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8C29D7-F97C-E020-158D-83282D4F7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978" y="1758630"/>
            <a:ext cx="4541913" cy="414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2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6554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631504" y="1968075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200" dirty="0"/>
              <a:t>张海藩</a:t>
            </a:r>
            <a:r>
              <a:rPr lang="en-US" altLang="zh-CN" sz="3200" dirty="0"/>
              <a:t>, </a:t>
            </a:r>
            <a:r>
              <a:rPr lang="zh-CN" altLang="en-US" sz="3200" dirty="0"/>
              <a:t>软件工程</a:t>
            </a:r>
            <a:r>
              <a:rPr lang="en-US" altLang="zh-CN" sz="3200" dirty="0"/>
              <a:t>,</a:t>
            </a:r>
            <a:r>
              <a:rPr lang="zh-CN" altLang="en-US" sz="3200" dirty="0"/>
              <a:t>人民邮电出版社</a:t>
            </a:r>
          </a:p>
          <a:p>
            <a:pPr eaLnBrk="1" hangingPunct="1"/>
            <a:r>
              <a:rPr lang="zh-CN" altLang="en-US" sz="3200" dirty="0"/>
              <a:t>软件过程改进</a:t>
            </a:r>
          </a:p>
          <a:p>
            <a:pPr eaLnBrk="1" hangingPunct="1"/>
            <a:r>
              <a:rPr lang="en-US" altLang="zh-CN" sz="3200" dirty="0"/>
              <a:t>CMM</a:t>
            </a:r>
          </a:p>
          <a:p>
            <a:pPr eaLnBrk="1" hangingPunct="1"/>
            <a:r>
              <a:rPr lang="zh-CN" altLang="en-US" sz="3200" dirty="0"/>
              <a:t>面向对象的软件工程</a:t>
            </a:r>
          </a:p>
          <a:p>
            <a:pPr eaLnBrk="1" hangingPunct="1"/>
            <a:r>
              <a:rPr lang="zh-CN" altLang="en-US" sz="3200" dirty="0"/>
              <a:t>软件配置管理</a:t>
            </a:r>
          </a:p>
          <a:p>
            <a:pPr eaLnBrk="1" hangingPunct="1"/>
            <a:r>
              <a:rPr lang="en-US" altLang="zh-CN" sz="3200" dirty="0"/>
              <a:t>Internet</a:t>
            </a:r>
          </a:p>
        </p:txBody>
      </p:sp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47FA45F-1502-451B-9879-A25FB233EFEB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kumimoji="0" lang="en-US" altLang="zh-CN" sz="1400" b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FBE3FC-EB59-4F91-AE4D-A11D15F1C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2564904"/>
            <a:ext cx="2476190" cy="3314286"/>
          </a:xfrm>
          <a:prstGeom prst="rect">
            <a:avLst/>
          </a:prstGeom>
        </p:spPr>
      </p:pic>
    </p:spTree>
  </p:cSld>
  <p:clrMapOvr>
    <a:masterClrMapping/>
  </p:clrMapOvr>
  <p:transition spd="med"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3.1.3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软件需求分析任务</a:t>
            </a: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14730" y="6125656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2AAA03ED-C631-43AB-97D4-0542B4A35717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zh-CN" sz="1400" b="0"/>
          </a:p>
        </p:txBody>
      </p:sp>
      <p:sp>
        <p:nvSpPr>
          <p:cNvPr id="8197" name="Oval 4"/>
          <p:cNvSpPr>
            <a:spLocks noChangeArrowheads="1"/>
          </p:cNvSpPr>
          <p:nvPr/>
        </p:nvSpPr>
        <p:spPr bwMode="auto">
          <a:xfrm>
            <a:off x="3936305" y="2982406"/>
            <a:ext cx="1752600" cy="990600"/>
          </a:xfrm>
          <a:prstGeom prst="ellipse">
            <a:avLst/>
          </a:prstGeom>
          <a:gradFill rotWithShape="0">
            <a:gsLst>
              <a:gs pos="0">
                <a:srgbClr val="99CC00"/>
              </a:gs>
              <a:gs pos="50000">
                <a:srgbClr val="475E00"/>
              </a:gs>
              <a:gs pos="100000">
                <a:srgbClr val="99CC0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solidFill>
                  <a:schemeClr val="bg1"/>
                </a:solidFill>
                <a:latin typeface="Arial" charset="0"/>
              </a:rPr>
              <a:t>当前系统</a:t>
            </a:r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4007743" y="4638169"/>
            <a:ext cx="1752600" cy="990600"/>
          </a:xfrm>
          <a:prstGeom prst="ellipse">
            <a:avLst/>
          </a:prstGeom>
          <a:gradFill rotWithShape="0">
            <a:gsLst>
              <a:gs pos="0">
                <a:srgbClr val="99CC00"/>
              </a:gs>
              <a:gs pos="50000">
                <a:srgbClr val="475E00"/>
              </a:gs>
              <a:gs pos="100000">
                <a:srgbClr val="99CC0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solidFill>
                  <a:schemeClr val="bg1"/>
                </a:solidFill>
                <a:latin typeface="Arial" charset="0"/>
              </a:rPr>
              <a:t>目标系统</a:t>
            </a:r>
          </a:p>
        </p:txBody>
      </p:sp>
      <p:sp>
        <p:nvSpPr>
          <p:cNvPr id="8199" name="AutoShape 6"/>
          <p:cNvSpPr>
            <a:spLocks noChangeArrowheads="1"/>
          </p:cNvSpPr>
          <p:nvPr/>
        </p:nvSpPr>
        <p:spPr bwMode="auto">
          <a:xfrm>
            <a:off x="5807968" y="3053844"/>
            <a:ext cx="990600" cy="609600"/>
          </a:xfrm>
          <a:prstGeom prst="rightArrow">
            <a:avLst>
              <a:gd name="adj1" fmla="val 50000"/>
              <a:gd name="adj2" fmla="val 4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Arial" charset="0"/>
              </a:rPr>
              <a:t>模型化</a:t>
            </a:r>
          </a:p>
        </p:txBody>
      </p:sp>
      <p:sp>
        <p:nvSpPr>
          <p:cNvPr id="8200" name="AutoShape 8"/>
          <p:cNvSpPr>
            <a:spLocks noChangeArrowheads="1"/>
          </p:cNvSpPr>
          <p:nvPr/>
        </p:nvSpPr>
        <p:spPr bwMode="auto">
          <a:xfrm>
            <a:off x="5807968" y="3558669"/>
            <a:ext cx="990600" cy="609600"/>
          </a:xfrm>
          <a:prstGeom prst="rightArrow">
            <a:avLst>
              <a:gd name="adj1" fmla="val 50000"/>
              <a:gd name="adj2" fmla="val 406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Arial" charset="0"/>
              </a:rPr>
              <a:t>抽象化</a:t>
            </a:r>
          </a:p>
        </p:txBody>
      </p:sp>
      <p:sp>
        <p:nvSpPr>
          <p:cNvPr id="8201" name="AutoShape 9"/>
          <p:cNvSpPr>
            <a:spLocks noChangeArrowheads="1"/>
          </p:cNvSpPr>
          <p:nvPr/>
        </p:nvSpPr>
        <p:spPr bwMode="auto">
          <a:xfrm>
            <a:off x="7176393" y="3198306"/>
            <a:ext cx="1295400" cy="76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8000"/>
              </a:gs>
              <a:gs pos="50000">
                <a:srgbClr val="3B3B00"/>
              </a:gs>
              <a:gs pos="100000">
                <a:srgbClr val="80800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solidFill>
                  <a:schemeClr val="bg1"/>
                </a:solidFill>
                <a:latin typeface="Arial" charset="0"/>
              </a:rPr>
              <a:t>逻辑模型</a:t>
            </a:r>
          </a:p>
        </p:txBody>
      </p:sp>
      <p:sp>
        <p:nvSpPr>
          <p:cNvPr id="8202" name="AutoShape 11"/>
          <p:cNvSpPr>
            <a:spLocks noChangeArrowheads="1"/>
          </p:cNvSpPr>
          <p:nvPr/>
        </p:nvSpPr>
        <p:spPr bwMode="auto">
          <a:xfrm>
            <a:off x="7247830" y="4709606"/>
            <a:ext cx="1295400" cy="762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8000"/>
              </a:gs>
              <a:gs pos="50000">
                <a:srgbClr val="3B3B00"/>
              </a:gs>
              <a:gs pos="100000">
                <a:srgbClr val="808000"/>
              </a:gs>
            </a:gsLst>
            <a:lin ang="5400000" scaled="1"/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solidFill>
                  <a:schemeClr val="bg1"/>
                </a:solidFill>
                <a:latin typeface="Arial" charset="0"/>
              </a:rPr>
              <a:t>逻辑模型</a:t>
            </a:r>
          </a:p>
        </p:txBody>
      </p:sp>
      <p:sp>
        <p:nvSpPr>
          <p:cNvPr id="8203" name="AutoShape 12"/>
          <p:cNvSpPr>
            <a:spLocks noChangeArrowheads="1"/>
          </p:cNvSpPr>
          <p:nvPr/>
        </p:nvSpPr>
        <p:spPr bwMode="auto">
          <a:xfrm>
            <a:off x="5807968" y="5142994"/>
            <a:ext cx="914400" cy="533400"/>
          </a:xfrm>
          <a:prstGeom prst="lef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Arial" charset="0"/>
              </a:rPr>
              <a:t>具体化</a:t>
            </a:r>
          </a:p>
        </p:txBody>
      </p:sp>
      <p:sp>
        <p:nvSpPr>
          <p:cNvPr id="8204" name="AutoShape 13"/>
          <p:cNvSpPr>
            <a:spLocks noChangeArrowheads="1"/>
          </p:cNvSpPr>
          <p:nvPr/>
        </p:nvSpPr>
        <p:spPr bwMode="auto">
          <a:xfrm>
            <a:off x="5807968" y="4638169"/>
            <a:ext cx="914400" cy="533400"/>
          </a:xfrm>
          <a:prstGeom prst="lef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Arial" charset="0"/>
              </a:rPr>
              <a:t>实例化</a:t>
            </a:r>
          </a:p>
        </p:txBody>
      </p:sp>
      <p:sp>
        <p:nvSpPr>
          <p:cNvPr id="8205" name="AutoShape 14"/>
          <p:cNvSpPr>
            <a:spLocks noChangeArrowheads="1"/>
          </p:cNvSpPr>
          <p:nvPr/>
        </p:nvSpPr>
        <p:spPr bwMode="auto">
          <a:xfrm>
            <a:off x="5807968" y="2045781"/>
            <a:ext cx="4876800" cy="3962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8206" name="AutoShape 15"/>
          <p:cNvSpPr>
            <a:spLocks noChangeArrowheads="1"/>
          </p:cNvSpPr>
          <p:nvPr/>
        </p:nvSpPr>
        <p:spPr bwMode="auto">
          <a:xfrm>
            <a:off x="8508305" y="3487231"/>
            <a:ext cx="685800" cy="1752600"/>
          </a:xfrm>
          <a:prstGeom prst="curvedLeftArrow">
            <a:avLst>
              <a:gd name="adj1" fmla="val 51111"/>
              <a:gd name="adj2" fmla="val 102222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000" b="0">
                <a:latin typeface="Arial" charset="0"/>
              </a:rPr>
              <a:t>导出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 b="0">
              <a:latin typeface="Arial" charset="0"/>
            </a:endParaRPr>
          </a:p>
        </p:txBody>
      </p:sp>
      <p:sp>
        <p:nvSpPr>
          <p:cNvPr id="8207" name="Line 16"/>
          <p:cNvSpPr>
            <a:spLocks noChangeShapeType="1"/>
          </p:cNvSpPr>
          <p:nvPr/>
        </p:nvSpPr>
        <p:spPr bwMode="auto">
          <a:xfrm>
            <a:off x="5838130" y="4253994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7285930" y="2348994"/>
            <a:ext cx="19065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①</a:t>
            </a:r>
            <a:r>
              <a:rPr kumimoji="0" lang="zh-CN" altLang="en-US" sz="2400">
                <a:solidFill>
                  <a:srgbClr val="FF0000"/>
                </a:solidFill>
                <a:latin typeface="Arial" charset="0"/>
              </a:rPr>
              <a:t>理解需求</a:t>
            </a:r>
          </a:p>
        </p:txBody>
      </p:sp>
      <p:sp>
        <p:nvSpPr>
          <p:cNvPr id="8209" name="Text Box 18"/>
          <p:cNvSpPr txBox="1">
            <a:spLocks noChangeArrowheads="1"/>
          </p:cNvSpPr>
          <p:nvPr/>
        </p:nvSpPr>
        <p:spPr bwMode="auto">
          <a:xfrm>
            <a:off x="7362131" y="5473194"/>
            <a:ext cx="1901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zh-CN" altLang="en-US" sz="24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②</a:t>
            </a:r>
            <a:r>
              <a:rPr kumimoji="0" lang="zh-CN" altLang="en-US" sz="2400">
                <a:solidFill>
                  <a:srgbClr val="FF0000"/>
                </a:solidFill>
                <a:latin typeface="Arial" charset="0"/>
              </a:rPr>
              <a:t>表达需求</a:t>
            </a:r>
          </a:p>
        </p:txBody>
      </p:sp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5447605" y="4350832"/>
            <a:ext cx="1728788" cy="1584325"/>
          </a:xfrm>
          <a:prstGeom prst="ellipse">
            <a:avLst/>
          </a:prstGeom>
          <a:solidFill>
            <a:schemeClr val="accent1">
              <a:alpha val="1294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9" name="椭圆 18"/>
          <p:cNvSpPr>
            <a:spLocks noChangeArrowheads="1"/>
          </p:cNvSpPr>
          <p:nvPr/>
        </p:nvSpPr>
        <p:spPr bwMode="auto">
          <a:xfrm>
            <a:off x="5600005" y="2990345"/>
            <a:ext cx="1728788" cy="1584325"/>
          </a:xfrm>
          <a:prstGeom prst="ellipse">
            <a:avLst/>
          </a:prstGeom>
          <a:solidFill>
            <a:schemeClr val="accent1">
              <a:alpha val="12941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pic>
        <p:nvPicPr>
          <p:cNvPr id="8212" name="Picture 18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256" y="3345944"/>
            <a:ext cx="1619250" cy="1644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3.1.4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软件需求分析过程</a:t>
            </a:r>
          </a:p>
        </p:txBody>
      </p:sp>
      <p:sp>
        <p:nvSpPr>
          <p:cNvPr id="220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07568" y="2791990"/>
            <a:ext cx="4752528" cy="2979961"/>
          </a:xfrm>
        </p:spPr>
        <p:txBody>
          <a:bodyPr>
            <a:normAutofit/>
          </a:bodyPr>
          <a:lstStyle/>
          <a:p>
            <a:pPr marL="857250" lvl="1" indent="-514350">
              <a:buFont typeface="+mj-ea"/>
              <a:buAutoNum type="circleNumDbPlain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问题识别</a:t>
            </a:r>
          </a:p>
          <a:p>
            <a:pPr marL="857250" lvl="1" indent="-514350">
              <a:buFont typeface="+mj-ea"/>
              <a:buAutoNum type="circleNumDbPlain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分析与综合</a:t>
            </a:r>
          </a:p>
          <a:p>
            <a:pPr marL="857250" lvl="1" indent="-514350">
              <a:buFont typeface="+mj-ea"/>
              <a:buAutoNum type="circleNumDbPlain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编制需求文档</a:t>
            </a:r>
          </a:p>
          <a:p>
            <a:pPr marL="857250" lvl="1" indent="-514350">
              <a:buFont typeface="+mj-ea"/>
              <a:buAutoNum type="circleNumDbPlain"/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需求评审</a:t>
            </a: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9F13F39-FD98-4735-8EDD-2F7E70EE68CD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zh-CN" sz="1400" b="0"/>
          </a:p>
        </p:txBody>
      </p:sp>
      <p:pic>
        <p:nvPicPr>
          <p:cNvPr id="9221" name="Picture 4" descr="j02920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989" y="2791990"/>
            <a:ext cx="2569222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567C08B3-CC1B-493F-98C5-D9C84F350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3.1.4.1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问题识别</a:t>
            </a:r>
          </a:p>
        </p:txBody>
      </p:sp>
      <p:sp>
        <p:nvSpPr>
          <p:cNvPr id="2222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79576" y="2276872"/>
            <a:ext cx="8640960" cy="3240584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确定用户所期望的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软件类型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获取每个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用户的需求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了解实际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用户任务和目标</a:t>
            </a:r>
            <a:endParaRPr lang="en-US" altLang="zh-CN" sz="36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以及这些任务所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支持的业务需求</a:t>
            </a: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3257AC9-7F6D-4020-AEE7-6700319D7AEE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zh-CN" sz="1400" b="0"/>
          </a:p>
        </p:txBody>
      </p:sp>
    </p:spTree>
  </p:cSld>
  <p:clrMapOvr>
    <a:masterClrMapping/>
  </p:clrMapOvr>
  <p:transition spd="med">
    <p:pull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fontAlgn="base">
              <a:spcAft>
                <a:spcPct val="0"/>
              </a:spcAft>
            </a:pPr>
            <a: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3.1.4.2</a:t>
            </a: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分析与综合</a:t>
            </a:r>
          </a:p>
        </p:txBody>
      </p:sp>
      <p:sp>
        <p:nvSpPr>
          <p:cNvPr id="2232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19545" y="1968500"/>
            <a:ext cx="9937104" cy="4752975"/>
          </a:xfrm>
        </p:spPr>
        <p:txBody>
          <a:bodyPr>
            <a:normAutofit/>
          </a:bodyPr>
          <a:lstStyle/>
          <a:p>
            <a:pPr lvl="1" eaLnBrk="1" hangingPunct="1"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分析是把事物分解为各个部分、侧面、属性，分别加以研究。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是认识事物整体的必要阶段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综合是把事物各个部分、侧面、属性按内在联系有机地统一为整体，以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掌握事物的本质和规律</a:t>
            </a: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分析与综合是互相渗透和转化的，在分析基础上综合，在综合指导下分析。</a:t>
            </a:r>
            <a:endParaRPr lang="en-US" altLang="zh-CN" sz="3200" dirty="0">
              <a:latin typeface="微软雅黑" pitchFamily="34" charset="-122"/>
              <a:ea typeface="微软雅黑" pitchFamily="34" charset="-122"/>
            </a:endParaRPr>
          </a:p>
          <a:p>
            <a:pPr lvl="1" eaLnBrk="1" hangingPunct="1"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</a:rPr>
              <a:t>分析与综合，循环往复，推动认识的深化和发展。</a:t>
            </a:r>
            <a:r>
              <a:rPr lang="zh-CN" altLang="en-US" sz="3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软件开发迭代的意义所在！</a:t>
            </a: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28DC339-FFBB-4D2D-BD1D-204A6D54C068}" type="slidenum">
              <a:rPr kumimoji="0" lang="en-US" altLang="zh-CN" sz="1400" b="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zh-CN" sz="1400" b="0"/>
          </a:p>
        </p:txBody>
      </p:sp>
      <p:pic>
        <p:nvPicPr>
          <p:cNvPr id="11269" name="Picture 5" descr="C:\Program Files (x86)\Microsoft Office\MEDIA\OFFICE12\Bullets\BD10263_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1412876"/>
            <a:ext cx="35877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u"/>
  </p:transition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7613</TotalTime>
  <Words>2320</Words>
  <Application>Microsoft Office PowerPoint</Application>
  <PresentationFormat>宽屏</PresentationFormat>
  <Paragraphs>418</Paragraphs>
  <Slides>55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6" baseType="lpstr">
      <vt:lpstr>华文细黑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Wingdings</vt:lpstr>
      <vt:lpstr>Office 主题​​</vt:lpstr>
      <vt:lpstr>Image</vt:lpstr>
      <vt:lpstr>个人介绍</vt:lpstr>
      <vt:lpstr>第3章 需求分析</vt:lpstr>
      <vt:lpstr>3.1软件需求分析概念</vt:lpstr>
      <vt:lpstr>3.1.1软件需求分析定义</vt:lpstr>
      <vt:lpstr>3.1.2软件需求目标</vt:lpstr>
      <vt:lpstr>3.1.3软件需求分析任务</vt:lpstr>
      <vt:lpstr>3.1.4软件需求分析过程</vt:lpstr>
      <vt:lpstr>3.1.4.1问题识别</vt:lpstr>
      <vt:lpstr>3.1.4.2分析与综合</vt:lpstr>
      <vt:lpstr>3.1.4.3编写文档</vt:lpstr>
      <vt:lpstr>3.1.4.4需求评审</vt:lpstr>
      <vt:lpstr>3.2软件需求分析调查</vt:lpstr>
      <vt:lpstr>3.2软件需求分析调查</vt:lpstr>
      <vt:lpstr>3.2软件需求分析调查</vt:lpstr>
      <vt:lpstr>3.3结构化分析建模</vt:lpstr>
      <vt:lpstr>3.3.1结构化的分析建模概念</vt:lpstr>
      <vt:lpstr>PowerPoint 演示文稿</vt:lpstr>
      <vt:lpstr>PowerPoint 演示文稿</vt:lpstr>
      <vt:lpstr>PowerPoint 演示文稿</vt:lpstr>
      <vt:lpstr>PowerPoint 演示文稿</vt:lpstr>
      <vt:lpstr>3.3.1结构化的分析建模概念</vt:lpstr>
      <vt:lpstr>3.3.1结构化的分析建模概念</vt:lpstr>
      <vt:lpstr>3.3.2实体-关系图</vt:lpstr>
      <vt:lpstr>3.3.2实体-关系图</vt:lpstr>
      <vt:lpstr>3.3.2实体-关系图</vt:lpstr>
      <vt:lpstr>3.3.2实体-关系图</vt:lpstr>
      <vt:lpstr>PowerPoint 演示文稿</vt:lpstr>
      <vt:lpstr>3.3.3数据流图</vt:lpstr>
      <vt:lpstr>3.3.3数据流图</vt:lpstr>
      <vt:lpstr>3.3.3数据流图</vt:lpstr>
      <vt:lpstr>3.3.3数据流图</vt:lpstr>
      <vt:lpstr>3.3.3数据流图</vt:lpstr>
      <vt:lpstr>3.3.3 数据流图</vt:lpstr>
      <vt:lpstr>3.3.3数据流图</vt:lpstr>
      <vt:lpstr>3.3.3数据流图例子</vt:lpstr>
      <vt:lpstr>3.3.3数据流图</vt:lpstr>
      <vt:lpstr>3.3.3数据流图</vt:lpstr>
      <vt:lpstr>案例-1</vt:lpstr>
      <vt:lpstr>例子</vt:lpstr>
      <vt:lpstr>例子</vt:lpstr>
      <vt:lpstr>PowerPoint 演示文稿</vt:lpstr>
      <vt:lpstr>PowerPoint 演示文稿</vt:lpstr>
      <vt:lpstr>3.3.4状态转换图</vt:lpstr>
      <vt:lpstr>3.3.4状态转换图</vt:lpstr>
      <vt:lpstr>3.3.4状态转换图</vt:lpstr>
      <vt:lpstr>3.3.4状态转换图</vt:lpstr>
      <vt:lpstr>3.3.5数据字典</vt:lpstr>
      <vt:lpstr>3.3.5数据字典</vt:lpstr>
      <vt:lpstr>3.3.5数据字典</vt:lpstr>
      <vt:lpstr>3.3.5数据字典</vt:lpstr>
      <vt:lpstr>3.3.5数据字典</vt:lpstr>
      <vt:lpstr>3.3.5数据字典</vt:lpstr>
      <vt:lpstr>PowerPoint 演示文稿</vt:lpstr>
      <vt:lpstr>PowerPoint 演示文稿</vt:lpstr>
      <vt:lpstr>参考资料</vt:lpstr>
    </vt:vector>
  </TitlesOfParts>
  <Company>cug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Jeffrey wang</dc:creator>
  <cp:lastModifiedBy>勇 刘</cp:lastModifiedBy>
  <cp:revision>807</cp:revision>
  <dcterms:created xsi:type="dcterms:W3CDTF">2003-10-08T08:19:31Z</dcterms:created>
  <dcterms:modified xsi:type="dcterms:W3CDTF">2023-10-12T12:56:25Z</dcterms:modified>
</cp:coreProperties>
</file>