
<file path=[Content_Types].xml><?xml version="1.0" encoding="utf-8"?>
<Types xmlns="http://schemas.openxmlformats.org/package/2006/content-types">
  <Default Extension="bin" ContentType="application/vnd.openxmlformats-officedocument.oleObject"/>
  <Default Extension="com&amp;app=2002&amp;size=f9999,10000&amp;q=a80&amp;n=0&amp;g=0n&amp;fmt=jpeg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45" r:id="rId2"/>
    <p:sldId id="2328" r:id="rId3"/>
    <p:sldId id="2373" r:id="rId4"/>
    <p:sldId id="2354" r:id="rId5"/>
    <p:sldId id="2370" r:id="rId6"/>
    <p:sldId id="2371" r:id="rId7"/>
    <p:sldId id="2285" r:id="rId8"/>
    <p:sldId id="257" r:id="rId9"/>
    <p:sldId id="258" r:id="rId10"/>
    <p:sldId id="261" r:id="rId11"/>
    <p:sldId id="263" r:id="rId12"/>
    <p:sldId id="2322" r:id="rId13"/>
    <p:sldId id="2323" r:id="rId14"/>
    <p:sldId id="2351" r:id="rId15"/>
    <p:sldId id="2352" r:id="rId16"/>
    <p:sldId id="2353" r:id="rId17"/>
    <p:sldId id="2362" r:id="rId18"/>
    <p:sldId id="2363" r:id="rId19"/>
    <p:sldId id="2364" r:id="rId20"/>
    <p:sldId id="2365" r:id="rId21"/>
    <p:sldId id="2367" r:id="rId22"/>
    <p:sldId id="2355" r:id="rId23"/>
    <p:sldId id="2356" r:id="rId24"/>
    <p:sldId id="2347" r:id="rId25"/>
    <p:sldId id="2357" r:id="rId26"/>
    <p:sldId id="2358" r:id="rId27"/>
    <p:sldId id="2369" r:id="rId28"/>
    <p:sldId id="2359" r:id="rId29"/>
    <p:sldId id="2360" r:id="rId30"/>
    <p:sldId id="1542" r:id="rId31"/>
    <p:sldId id="1556" r:id="rId32"/>
    <p:sldId id="1543" r:id="rId33"/>
    <p:sldId id="1544" r:id="rId34"/>
    <p:sldId id="1545" r:id="rId35"/>
    <p:sldId id="1546" r:id="rId36"/>
    <p:sldId id="1547" r:id="rId37"/>
    <p:sldId id="1548" r:id="rId38"/>
    <p:sldId id="1496" r:id="rId39"/>
    <p:sldId id="1497" r:id="rId40"/>
    <p:sldId id="1491" r:id="rId41"/>
    <p:sldId id="1498" r:id="rId42"/>
    <p:sldId id="1499" r:id="rId43"/>
    <p:sldId id="1500" r:id="rId44"/>
    <p:sldId id="1501" r:id="rId45"/>
    <p:sldId id="1502" r:id="rId46"/>
    <p:sldId id="1503" r:id="rId47"/>
    <p:sldId id="1504" r:id="rId48"/>
    <p:sldId id="1509" r:id="rId49"/>
    <p:sldId id="1505" r:id="rId50"/>
    <p:sldId id="1506" r:id="rId51"/>
    <p:sldId id="1507" r:id="rId52"/>
    <p:sldId id="1517" r:id="rId53"/>
    <p:sldId id="1510" r:id="rId54"/>
    <p:sldId id="1511" r:id="rId55"/>
    <p:sldId id="2374" r:id="rId56"/>
    <p:sldId id="2375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6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0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03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5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02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6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61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19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4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00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43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88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7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41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0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72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39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64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08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62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35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1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88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45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7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687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406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208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94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58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28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19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80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681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56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1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92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682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88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683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760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820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4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6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1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4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7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com&amp;app=2002&amp;size=f9999,10000&amp;q=a80&amp;n=0&amp;g=0n&amp;fmt=jpeg"/><Relationship Id="rId4" Type="http://schemas.openxmlformats.org/officeDocument/2006/relationships/image" Target="../media/image18.com&amp;app=2002&amp;size=f9999,10000&amp;q=a80&amp;n=0&amp;g=0n&amp;fmt=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4" name="文本占位符 28674">
            <a:extLst>
              <a:ext uri="{FF2B5EF4-FFF2-40B4-BE49-F238E27FC236}">
                <a16:creationId xmlns:a16="http://schemas.microsoft.com/office/drawing/2014/main" id="{E901637C-0B61-4568-AD3D-AEF843D3DBC7}"/>
              </a:ext>
            </a:extLst>
          </p:cNvPr>
          <p:cNvSpPr txBox="1">
            <a:spLocks/>
          </p:cNvSpPr>
          <p:nvPr/>
        </p:nvSpPr>
        <p:spPr>
          <a:xfrm>
            <a:off x="1833489" y="809670"/>
            <a:ext cx="8229600" cy="646068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判定定理</a:t>
            </a:r>
            <a:r>
              <a:rPr lang="en-US" altLang="zh-CN" sz="2400" noProof="1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noProof="1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的证明</a:t>
            </a:r>
            <a:endParaRPr lang="zh-CN" altLang="en-US" noProof="1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fontAlgn="base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200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8229" y="948038"/>
            <a:ext cx="7363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每一对结点的度数之和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不小于</a:t>
            </a:r>
            <a:r>
              <a:rPr kumimoji="1"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n–1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中有一条</a:t>
            </a:r>
            <a:r>
              <a:rPr kumimoji="1"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哈密尔顿路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714" y="162626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证明思路：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4628" y="2005175"/>
            <a:ext cx="55258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fontAlgn="base">
              <a:lnSpc>
                <a:spcPct val="150000"/>
              </a:lnSpc>
            </a:pP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）首先证明满足条件时，该图为连通图</a:t>
            </a:r>
            <a:r>
              <a:rPr lang="zh-CN" altLang="en-US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486" y="2625952"/>
            <a:ext cx="7024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）任取图中一条路，反复扩充该路，直至所有结点加入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3489" y="3244334"/>
            <a:ext cx="6322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① 反复对当前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两端点加入和它们相邻且不在通路上的点；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59110" y="3741412"/>
            <a:ext cx="6904614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fontAlgn="base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② 直至无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外结点与当前通路端点相邻时，证明当前该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上结点必存在环；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4199" y="4708867"/>
            <a:ext cx="6096000" cy="4609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fontAlgn="base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破开环，加入新结点，构成新的路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7958056" y="3244334"/>
            <a:ext cx="4210066" cy="1468638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7940723" y="4795905"/>
            <a:ext cx="4287915" cy="16137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74198" y="5311736"/>
            <a:ext cx="6681627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fontAlgn="base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由结点的度数关系可知该过程一定成立。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重复以上过程，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直至加入图中所有结点。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206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79B513-25C5-4766-95D6-0D04CD16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348" y="889720"/>
            <a:ext cx="9070705" cy="281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设图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阶图，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每一对结点的度数之和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不小于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n–1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中有一条哈密尔顿路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1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的每一对不相邻的结点的度数之和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不小于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n≥3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为一哈密尔顿图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defRPr/>
            </a:pP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类似的命题还有：</a:t>
            </a: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defRPr/>
            </a:pP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“若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的每一对结点的度数之和不小于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n≥3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为一哈密尔顿图。”，</a:t>
            </a: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defRPr/>
            </a:pP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“若图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s-ES_tradnl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，且任意结点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度数</a:t>
            </a:r>
            <a:r>
              <a:rPr lang="en-US" altLang="zh-CN" sz="18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lang="es-ES_tradnl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是哈密尔顿图。”</a:t>
            </a: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7296" y="3777578"/>
            <a:ext cx="9239869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这些命题都可作为判定哈密尔顿图的充分条件，但并非必要条件。  </a:t>
            </a: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677847" y="4571167"/>
            <a:ext cx="1838325" cy="173926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2113526" y="4357440"/>
            <a:ext cx="2396638" cy="20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54352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9" name="内容占位符 24578">
            <a:extLst>
              <a:ext uri="{FF2B5EF4-FFF2-40B4-BE49-F238E27FC236}">
                <a16:creationId xmlns:a16="http://schemas.microsoft.com/office/drawing/2014/main" id="{301D8186-C629-4F2D-9AE4-9B480B8F0395}"/>
              </a:ext>
            </a:extLst>
          </p:cNvPr>
          <p:cNvSpPr txBox="1">
            <a:spLocks/>
          </p:cNvSpPr>
          <p:nvPr/>
        </p:nvSpPr>
        <p:spPr>
          <a:xfrm>
            <a:off x="2181497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哈密尔顿图性质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Microsoft YaHei" panose="020B0503020204020204" charset="-122"/>
                <a:ea typeface="Microsoft YaHei" panose="020B0503020204020204" charset="-122"/>
              </a:rPr>
              <a:t>若图G=(V，E) 具有哈密尔顿回路，则对于结点集V的每一个非空子集S均有</a:t>
            </a:r>
            <a:r>
              <a:rPr lang="el-GR" altLang="en-US" sz="2000" u="sng">
                <a:latin typeface="Microsoft YaHei" panose="020B0503020204020204" charset="-122"/>
                <a:ea typeface="Microsoft YaHei" panose="020B0503020204020204" charset="-122"/>
              </a:rPr>
              <a:t>ω</a:t>
            </a:r>
            <a:r>
              <a:rPr lang="zh-CN" altLang="en-US" sz="2000" u="sng">
                <a:latin typeface="Microsoft YaHei" panose="020B0503020204020204" charset="-122"/>
                <a:ea typeface="Microsoft YaHei" panose="020B0503020204020204" charset="-122"/>
              </a:rPr>
              <a:t>(G－S)≤|S|</a:t>
            </a:r>
            <a:r>
              <a:rPr lang="zh-CN" altLang="en-US" sz="2000">
                <a:latin typeface="Microsoft YaHei" panose="020B0503020204020204" charset="-122"/>
                <a:ea typeface="Microsoft YaHei" panose="020B0503020204020204" charset="-122"/>
              </a:rPr>
              <a:t>成立。其中</a:t>
            </a:r>
            <a:r>
              <a:rPr lang="el-GR" altLang="en-US" sz="2000">
                <a:latin typeface="Microsoft YaHei" panose="020B0503020204020204" charset="-122"/>
                <a:ea typeface="Microsoft YaHei" panose="020B0503020204020204" charset="-122"/>
              </a:rPr>
              <a:t>ω</a:t>
            </a:r>
            <a:r>
              <a:rPr lang="zh-CN" altLang="en-US" sz="2000">
                <a:latin typeface="Microsoft YaHei" panose="020B0503020204020204" charset="-122"/>
                <a:ea typeface="Microsoft YaHei" panose="020B0503020204020204" charset="-122"/>
              </a:rPr>
              <a:t>(G－S)是G－S中连通分支数。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——哈密尔顿图的</a:t>
            </a:r>
            <a:r>
              <a:rPr lang="zh-CN" altLang="en-US" sz="2000" b="1">
                <a:solidFill>
                  <a:srgbClr val="006666"/>
                </a:solidFill>
                <a:latin typeface="Microsoft YaHei" panose="020B0503020204020204" charset="-122"/>
                <a:ea typeface="Microsoft YaHei" panose="020B0503020204020204" charset="-122"/>
              </a:rPr>
              <a:t>必要条件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——也是判定</a:t>
            </a:r>
            <a:r>
              <a:rPr lang="zh-CN" altLang="en-US" sz="20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非</a:t>
            </a:r>
            <a:r>
              <a:rPr lang="zh-CN" altLang="en-US" sz="2000" b="1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哈密尔顿图的</a:t>
            </a:r>
            <a:r>
              <a:rPr lang="zh-CN" altLang="en-US" sz="2000" b="1">
                <a:solidFill>
                  <a:srgbClr val="006666"/>
                </a:solidFill>
                <a:latin typeface="Microsoft YaHei" panose="020B0503020204020204" charset="-122"/>
                <a:ea typeface="Microsoft YaHei" panose="020B0503020204020204" charset="-122"/>
              </a:rPr>
              <a:t>充分条件</a:t>
            </a:r>
          </a:p>
          <a:p>
            <a:pPr marL="0" indent="0"/>
            <a:endParaRPr lang="zh-CN" altLang="en-US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36421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658E22-EA70-470E-ACC9-FB52533D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090" y="1881142"/>
            <a:ext cx="7447915" cy="37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568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32215CE2-9947-42FA-A279-186A84F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060902"/>
            <a:ext cx="9015281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是哈密顿图，则对于任意非空真子集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V(G)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，均有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ω(G-S)≤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｜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其中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, ω(G-S)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中去掉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中的结点及与这些结点关联的边后得到的图之分图数目。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上述定理同时提供了一个判定非哈密尔顿图的充分条件，因为对于割点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构成的子集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S={2}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ω(G-S)=2</a:t>
            </a:r>
            <a:r>
              <a:rPr kumimoji="1" lang="es-ES_tradn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kumimoji="1" lang="zh-CN" altLang="es-ES_tradn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。事实上有如下命题：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包含一割点，则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不是哈密尔顿图。  </a:t>
            </a:r>
          </a:p>
        </p:txBody>
      </p:sp>
    </p:spTree>
    <p:extLst>
      <p:ext uri="{BB962C8B-B14F-4D97-AF65-F5344CB8AC3E}">
        <p14:creationId xmlns:p14="http://schemas.microsoft.com/office/powerpoint/2010/main" val="174586273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6" name="Group 147">
            <a:extLst>
              <a:ext uri="{FF2B5EF4-FFF2-40B4-BE49-F238E27FC236}">
                <a16:creationId xmlns:a16="http://schemas.microsoft.com/office/drawing/2014/main" id="{9BA7893D-16C7-473C-9807-5A595315373E}"/>
              </a:ext>
            </a:extLst>
          </p:cNvPr>
          <p:cNvGrpSpPr>
            <a:grpSpLocks/>
          </p:cNvGrpSpPr>
          <p:nvPr/>
        </p:nvGrpSpPr>
        <p:grpSpPr bwMode="auto">
          <a:xfrm>
            <a:off x="1796143" y="1733550"/>
            <a:ext cx="7467600" cy="3295650"/>
            <a:chOff x="936" y="2160"/>
            <a:chExt cx="4704" cy="2076"/>
          </a:xfrm>
        </p:grpSpPr>
        <p:grpSp>
          <p:nvGrpSpPr>
            <p:cNvPr id="8" name="Group 85">
              <a:extLst>
                <a:ext uri="{FF2B5EF4-FFF2-40B4-BE49-F238E27FC236}">
                  <a16:creationId xmlns:a16="http://schemas.microsoft.com/office/drawing/2014/main" id="{3CBB61D6-2948-4BA0-B84D-24803D5E8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" y="2160"/>
              <a:ext cx="2340" cy="2076"/>
              <a:chOff x="3360" y="1380"/>
              <a:chExt cx="2340" cy="2076"/>
            </a:xfrm>
          </p:grpSpPr>
          <p:sp>
            <p:nvSpPr>
              <p:cNvPr id="26" name="Text Box 86">
                <a:extLst>
                  <a:ext uri="{FF2B5EF4-FFF2-40B4-BE49-F238E27FC236}">
                    <a16:creationId xmlns:a16="http://schemas.microsoft.com/office/drawing/2014/main" id="{D9766959-773F-4F0F-AEA3-93F6F0761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3" y="326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zh-CN" altLang="en-US" sz="2000" b="0" dirty="0"/>
                  <a:t>(</a:t>
                </a:r>
                <a:r>
                  <a:rPr lang="en-US" altLang="zh-CN" sz="2000" b="0" dirty="0"/>
                  <a:t>a)</a:t>
                </a:r>
              </a:p>
            </p:txBody>
          </p:sp>
          <p:grpSp>
            <p:nvGrpSpPr>
              <p:cNvPr id="27" name="Group 87">
                <a:extLst>
                  <a:ext uri="{FF2B5EF4-FFF2-40B4-BE49-F238E27FC236}">
                    <a16:creationId xmlns:a16="http://schemas.microsoft.com/office/drawing/2014/main" id="{2AD84276-18E1-4B21-B2EB-85EFB87FC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6" y="1586"/>
                <a:ext cx="1953" cy="1711"/>
                <a:chOff x="3546" y="1586"/>
                <a:chExt cx="1953" cy="1711"/>
              </a:xfrm>
            </p:grpSpPr>
            <p:sp>
              <p:nvSpPr>
                <p:cNvPr id="37" name="Oval 88">
                  <a:extLst>
                    <a:ext uri="{FF2B5EF4-FFF2-40B4-BE49-F238E27FC236}">
                      <a16:creationId xmlns:a16="http://schemas.microsoft.com/office/drawing/2014/main" id="{7571AC8A-2F25-482B-B63F-066A79017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3" y="3005"/>
                  <a:ext cx="91" cy="91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89">
                  <a:extLst>
                    <a:ext uri="{FF2B5EF4-FFF2-40B4-BE49-F238E27FC236}">
                      <a16:creationId xmlns:a16="http://schemas.microsoft.com/office/drawing/2014/main" id="{3A71E93C-3EC1-4E7A-94F8-4974D7CA9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9" y="1989"/>
                  <a:ext cx="91" cy="91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90">
                  <a:extLst>
                    <a:ext uri="{FF2B5EF4-FFF2-40B4-BE49-F238E27FC236}">
                      <a16:creationId xmlns:a16="http://schemas.microsoft.com/office/drawing/2014/main" id="{76A3C4F2-8AB7-41DF-9924-BD5CD6A35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0" y="3005"/>
                  <a:ext cx="91" cy="91"/>
                </a:xfrm>
                <a:prstGeom prst="ellipse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91">
                  <a:extLst>
                    <a:ext uri="{FF2B5EF4-FFF2-40B4-BE49-F238E27FC236}">
                      <a16:creationId xmlns:a16="http://schemas.microsoft.com/office/drawing/2014/main" id="{3B3D86C1-2576-4B7F-ABF6-8B869E227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" y="2837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Oval 92">
                  <a:extLst>
                    <a:ext uri="{FF2B5EF4-FFF2-40B4-BE49-F238E27FC236}">
                      <a16:creationId xmlns:a16="http://schemas.microsoft.com/office/drawing/2014/main" id="{25B3C609-727F-424B-AFED-D28ABD8A2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2840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93">
                  <a:extLst>
                    <a:ext uri="{FF2B5EF4-FFF2-40B4-BE49-F238E27FC236}">
                      <a16:creationId xmlns:a16="http://schemas.microsoft.com/office/drawing/2014/main" id="{530DD966-1F13-4783-B4D2-761ADA0CC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8" y="2331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Oval 94">
                  <a:extLst>
                    <a:ext uri="{FF2B5EF4-FFF2-40B4-BE49-F238E27FC236}">
                      <a16:creationId xmlns:a16="http://schemas.microsoft.com/office/drawing/2014/main" id="{8B138935-3682-45FE-885F-0E5EC4C494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8" y="3200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Oval 95">
                  <a:extLst>
                    <a:ext uri="{FF2B5EF4-FFF2-40B4-BE49-F238E27FC236}">
                      <a16:creationId xmlns:a16="http://schemas.microsoft.com/office/drawing/2014/main" id="{2D375AE7-F733-4F5C-9132-DC1B787C58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3206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96">
                  <a:extLst>
                    <a:ext uri="{FF2B5EF4-FFF2-40B4-BE49-F238E27FC236}">
                      <a16:creationId xmlns:a16="http://schemas.microsoft.com/office/drawing/2014/main" id="{025EBF0F-EEB6-4C0C-AD1D-CF5424609E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8" y="1586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97">
                  <a:extLst>
                    <a:ext uri="{FF2B5EF4-FFF2-40B4-BE49-F238E27FC236}">
                      <a16:creationId xmlns:a16="http://schemas.microsoft.com/office/drawing/2014/main" id="{8FD75377-3AB5-4B3B-AC8A-E22EECE4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" y="2412"/>
                  <a:ext cx="249" cy="435"/>
                </a:xfrm>
                <a:custGeom>
                  <a:avLst/>
                  <a:gdLst>
                    <a:gd name="T0" fmla="*/ 249 w 249"/>
                    <a:gd name="T1" fmla="*/ 0 h 435"/>
                    <a:gd name="T2" fmla="*/ 0 w 249"/>
                    <a:gd name="T3" fmla="*/ 435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9" h="435">
                      <a:moveTo>
                        <a:pt x="249" y="0"/>
                      </a:moveTo>
                      <a:lnTo>
                        <a:pt x="0" y="435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98">
                  <a:extLst>
                    <a:ext uri="{FF2B5EF4-FFF2-40B4-BE49-F238E27FC236}">
                      <a16:creationId xmlns:a16="http://schemas.microsoft.com/office/drawing/2014/main" id="{FF956DF1-C05A-49A8-A312-418CC84F9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7" y="2418"/>
                  <a:ext cx="237" cy="426"/>
                </a:xfrm>
                <a:custGeom>
                  <a:avLst/>
                  <a:gdLst>
                    <a:gd name="T0" fmla="*/ 0 w 237"/>
                    <a:gd name="T1" fmla="*/ 0 h 426"/>
                    <a:gd name="T2" fmla="*/ 237 w 237"/>
                    <a:gd name="T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7" h="426">
                      <a:moveTo>
                        <a:pt x="0" y="0"/>
                      </a:moveTo>
                      <a:lnTo>
                        <a:pt x="237" y="426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99">
                  <a:extLst>
                    <a:ext uri="{FF2B5EF4-FFF2-40B4-BE49-F238E27FC236}">
                      <a16:creationId xmlns:a16="http://schemas.microsoft.com/office/drawing/2014/main" id="{ADA5FFE4-8424-4A01-8C4B-BBCA5B529B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" y="2889"/>
                  <a:ext cx="498" cy="1"/>
                </a:xfrm>
                <a:custGeom>
                  <a:avLst/>
                  <a:gdLst>
                    <a:gd name="T0" fmla="*/ 0 w 498"/>
                    <a:gd name="T1" fmla="*/ 0 h 1"/>
                    <a:gd name="T2" fmla="*/ 498 w 49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8" h="1">
                      <a:moveTo>
                        <a:pt x="0" y="0"/>
                      </a:moveTo>
                      <a:lnTo>
                        <a:pt x="498" y="0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00">
                  <a:extLst>
                    <a:ext uri="{FF2B5EF4-FFF2-40B4-BE49-F238E27FC236}">
                      <a16:creationId xmlns:a16="http://schemas.microsoft.com/office/drawing/2014/main" id="{83F8589D-E9D6-4966-9A3E-FF9E1E683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" y="2064"/>
                  <a:ext cx="543" cy="945"/>
                </a:xfrm>
                <a:custGeom>
                  <a:avLst/>
                  <a:gdLst>
                    <a:gd name="T0" fmla="*/ 543 w 543"/>
                    <a:gd name="T1" fmla="*/ 0 h 945"/>
                    <a:gd name="T2" fmla="*/ 0 w 543"/>
                    <a:gd name="T3" fmla="*/ 945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43" h="945">
                      <a:moveTo>
                        <a:pt x="543" y="0"/>
                      </a:moveTo>
                      <a:lnTo>
                        <a:pt x="0" y="945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1">
                  <a:extLst>
                    <a:ext uri="{FF2B5EF4-FFF2-40B4-BE49-F238E27FC236}">
                      <a16:creationId xmlns:a16="http://schemas.microsoft.com/office/drawing/2014/main" id="{168FE611-7284-42EE-9315-F2CFDE77A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8" y="3072"/>
                  <a:ext cx="1095" cy="1"/>
                </a:xfrm>
                <a:custGeom>
                  <a:avLst/>
                  <a:gdLst>
                    <a:gd name="T0" fmla="*/ 0 w 1095"/>
                    <a:gd name="T1" fmla="*/ 0 h 1"/>
                    <a:gd name="T2" fmla="*/ 1095 w 109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95" h="1">
                      <a:moveTo>
                        <a:pt x="0" y="0"/>
                      </a:moveTo>
                      <a:lnTo>
                        <a:pt x="1095" y="0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02">
                  <a:extLst>
                    <a:ext uri="{FF2B5EF4-FFF2-40B4-BE49-F238E27FC236}">
                      <a16:creationId xmlns:a16="http://schemas.microsoft.com/office/drawing/2014/main" id="{F7383AAE-51D3-40BF-A175-2B85031FF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" y="2064"/>
                  <a:ext cx="555" cy="945"/>
                </a:xfrm>
                <a:custGeom>
                  <a:avLst/>
                  <a:gdLst>
                    <a:gd name="T0" fmla="*/ 0 w 555"/>
                    <a:gd name="T1" fmla="*/ 0 h 945"/>
                    <a:gd name="T2" fmla="*/ 555 w 555"/>
                    <a:gd name="T3" fmla="*/ 945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55" h="945">
                      <a:moveTo>
                        <a:pt x="0" y="0"/>
                      </a:moveTo>
                      <a:lnTo>
                        <a:pt x="555" y="945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03">
                  <a:extLst>
                    <a:ext uri="{FF2B5EF4-FFF2-40B4-BE49-F238E27FC236}">
                      <a16:creationId xmlns:a16="http://schemas.microsoft.com/office/drawing/2014/main" id="{F0DD6123-A378-4EE5-B369-D7F8130141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3" y="2382"/>
                  <a:ext cx="516" cy="636"/>
                </a:xfrm>
                <a:custGeom>
                  <a:avLst/>
                  <a:gdLst>
                    <a:gd name="T0" fmla="*/ 516 w 516"/>
                    <a:gd name="T1" fmla="*/ 0 h 636"/>
                    <a:gd name="T2" fmla="*/ 0 w 516"/>
                    <a:gd name="T3" fmla="*/ 636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16" h="636">
                      <a:moveTo>
                        <a:pt x="516" y="0"/>
                      </a:moveTo>
                      <a:lnTo>
                        <a:pt x="0" y="636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4">
                  <a:extLst>
                    <a:ext uri="{FF2B5EF4-FFF2-40B4-BE49-F238E27FC236}">
                      <a16:creationId xmlns:a16="http://schemas.microsoft.com/office/drawing/2014/main" id="{5363FD28-DB36-4FAB-ABB6-130BBC9FDA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" y="2079"/>
                  <a:ext cx="294" cy="768"/>
                </a:xfrm>
                <a:custGeom>
                  <a:avLst/>
                  <a:gdLst>
                    <a:gd name="T0" fmla="*/ 294 w 294"/>
                    <a:gd name="T1" fmla="*/ 0 h 768"/>
                    <a:gd name="T2" fmla="*/ 0 w 294"/>
                    <a:gd name="T3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4" h="768">
                      <a:moveTo>
                        <a:pt x="294" y="0"/>
                      </a:moveTo>
                      <a:lnTo>
                        <a:pt x="0" y="768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5">
                  <a:extLst>
                    <a:ext uri="{FF2B5EF4-FFF2-40B4-BE49-F238E27FC236}">
                      <a16:creationId xmlns:a16="http://schemas.microsoft.com/office/drawing/2014/main" id="{66F672BD-C68C-4AD3-A9FA-9B64AA0D8F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" y="2040"/>
                  <a:ext cx="900" cy="1176"/>
                </a:xfrm>
                <a:custGeom>
                  <a:avLst/>
                  <a:gdLst>
                    <a:gd name="T0" fmla="*/ 900 w 900"/>
                    <a:gd name="T1" fmla="*/ 0 h 1176"/>
                    <a:gd name="T2" fmla="*/ 0 w 900"/>
                    <a:gd name="T3" fmla="*/ 1176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00" h="1176">
                      <a:moveTo>
                        <a:pt x="900" y="0"/>
                      </a:moveTo>
                      <a:lnTo>
                        <a:pt x="0" y="1176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06">
                  <a:extLst>
                    <a:ext uri="{FF2B5EF4-FFF2-40B4-BE49-F238E27FC236}">
                      <a16:creationId xmlns:a16="http://schemas.microsoft.com/office/drawing/2014/main" id="{344E986E-6CC7-4AF0-A0FD-F34A0D10B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2922"/>
                  <a:ext cx="816" cy="129"/>
                </a:xfrm>
                <a:custGeom>
                  <a:avLst/>
                  <a:gdLst>
                    <a:gd name="T0" fmla="*/ 0 w 816"/>
                    <a:gd name="T1" fmla="*/ 0 h 129"/>
                    <a:gd name="T2" fmla="*/ 816 w 816"/>
                    <a:gd name="T3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16" h="129">
                      <a:moveTo>
                        <a:pt x="0" y="0"/>
                      </a:moveTo>
                      <a:lnTo>
                        <a:pt x="816" y="129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07">
                  <a:extLst>
                    <a:ext uri="{FF2B5EF4-FFF2-40B4-BE49-F238E27FC236}">
                      <a16:creationId xmlns:a16="http://schemas.microsoft.com/office/drawing/2014/main" id="{6A290439-5195-4D6A-83EC-0C4FD37D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919"/>
                  <a:ext cx="816" cy="132"/>
                </a:xfrm>
                <a:custGeom>
                  <a:avLst/>
                  <a:gdLst>
                    <a:gd name="T0" fmla="*/ 816 w 816"/>
                    <a:gd name="T1" fmla="*/ 9 h 132"/>
                    <a:gd name="T2" fmla="*/ 804 w 816"/>
                    <a:gd name="T3" fmla="*/ 0 h 132"/>
                    <a:gd name="T4" fmla="*/ 0 w 816"/>
                    <a:gd name="T5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6" h="132">
                      <a:moveTo>
                        <a:pt x="816" y="9"/>
                      </a:moveTo>
                      <a:lnTo>
                        <a:pt x="804" y="0"/>
                      </a:lnTo>
                      <a:lnTo>
                        <a:pt x="0" y="132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08">
                  <a:extLst>
                    <a:ext uri="{FF2B5EF4-FFF2-40B4-BE49-F238E27FC236}">
                      <a16:creationId xmlns:a16="http://schemas.microsoft.com/office/drawing/2014/main" id="{FDF8EDE5-00BA-4FDF-8D71-D67661150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3" y="3090"/>
                  <a:ext cx="1467" cy="192"/>
                </a:xfrm>
                <a:custGeom>
                  <a:avLst/>
                  <a:gdLst>
                    <a:gd name="T0" fmla="*/ 0 w 1467"/>
                    <a:gd name="T1" fmla="*/ 0 h 192"/>
                    <a:gd name="T2" fmla="*/ 1467 w 1467"/>
                    <a:gd name="T3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67" h="192">
                      <a:moveTo>
                        <a:pt x="0" y="0"/>
                      </a:moveTo>
                      <a:lnTo>
                        <a:pt x="1467" y="192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09">
                  <a:extLst>
                    <a:ext uri="{FF2B5EF4-FFF2-40B4-BE49-F238E27FC236}">
                      <a16:creationId xmlns:a16="http://schemas.microsoft.com/office/drawing/2014/main" id="{21F93F22-03DD-4914-8C93-BC22ED3A2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8" y="3090"/>
                  <a:ext cx="1479" cy="198"/>
                </a:xfrm>
                <a:custGeom>
                  <a:avLst/>
                  <a:gdLst>
                    <a:gd name="T0" fmla="*/ 1479 w 1479"/>
                    <a:gd name="T1" fmla="*/ 0 h 198"/>
                    <a:gd name="T2" fmla="*/ 0 w 1479"/>
                    <a:gd name="T3" fmla="*/ 19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79" h="198">
                      <a:moveTo>
                        <a:pt x="1479" y="0"/>
                      </a:moveTo>
                      <a:lnTo>
                        <a:pt x="0" y="198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10">
                  <a:extLst>
                    <a:ext uri="{FF2B5EF4-FFF2-40B4-BE49-F238E27FC236}">
                      <a16:creationId xmlns:a16="http://schemas.microsoft.com/office/drawing/2014/main" id="{04CE91D3-D8D0-4394-8A11-241BCACDEB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2" y="2385"/>
                  <a:ext cx="516" cy="627"/>
                </a:xfrm>
                <a:custGeom>
                  <a:avLst/>
                  <a:gdLst>
                    <a:gd name="T0" fmla="*/ 0 w 516"/>
                    <a:gd name="T1" fmla="*/ 0 h 627"/>
                    <a:gd name="T2" fmla="*/ 516 w 516"/>
                    <a:gd name="T3" fmla="*/ 627 h 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16" h="627">
                      <a:moveTo>
                        <a:pt x="0" y="0"/>
                      </a:moveTo>
                      <a:lnTo>
                        <a:pt x="516" y="627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11">
                  <a:extLst>
                    <a:ext uri="{FF2B5EF4-FFF2-40B4-BE49-F238E27FC236}">
                      <a16:creationId xmlns:a16="http://schemas.microsoft.com/office/drawing/2014/main" id="{BFA8612E-1AB6-4E52-9850-5F89A08EA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2" y="1641"/>
                  <a:ext cx="567" cy="1368"/>
                </a:xfrm>
                <a:custGeom>
                  <a:avLst/>
                  <a:gdLst>
                    <a:gd name="T0" fmla="*/ 0 w 567"/>
                    <a:gd name="T1" fmla="*/ 0 h 1368"/>
                    <a:gd name="T2" fmla="*/ 567 w 567"/>
                    <a:gd name="T3" fmla="*/ 1368 h 1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67" h="1368">
                      <a:moveTo>
                        <a:pt x="0" y="0"/>
                      </a:moveTo>
                      <a:lnTo>
                        <a:pt x="567" y="1368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12">
                  <a:extLst>
                    <a:ext uri="{FF2B5EF4-FFF2-40B4-BE49-F238E27FC236}">
                      <a16:creationId xmlns:a16="http://schemas.microsoft.com/office/drawing/2014/main" id="{C5D36AFA-8E2B-4768-BA68-4FF262CC1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1" y="1638"/>
                  <a:ext cx="561" cy="1371"/>
                </a:xfrm>
                <a:custGeom>
                  <a:avLst/>
                  <a:gdLst>
                    <a:gd name="T0" fmla="*/ 561 w 561"/>
                    <a:gd name="T1" fmla="*/ 0 h 1371"/>
                    <a:gd name="T2" fmla="*/ 0 w 561"/>
                    <a:gd name="T3" fmla="*/ 1371 h 1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61" h="1371">
                      <a:moveTo>
                        <a:pt x="561" y="0"/>
                      </a:moveTo>
                      <a:lnTo>
                        <a:pt x="0" y="1371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3">
                  <a:extLst>
                    <a:ext uri="{FF2B5EF4-FFF2-40B4-BE49-F238E27FC236}">
                      <a16:creationId xmlns:a16="http://schemas.microsoft.com/office/drawing/2014/main" id="{55E384BB-FF24-4ED5-9D61-200436096F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6" y="2034"/>
                  <a:ext cx="912" cy="1179"/>
                </a:xfrm>
                <a:custGeom>
                  <a:avLst/>
                  <a:gdLst>
                    <a:gd name="T0" fmla="*/ 0 w 912"/>
                    <a:gd name="T1" fmla="*/ 0 h 1179"/>
                    <a:gd name="T2" fmla="*/ 912 w 912"/>
                    <a:gd name="T3" fmla="*/ 1179 h 1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12" h="1179">
                      <a:moveTo>
                        <a:pt x="0" y="0"/>
                      </a:moveTo>
                      <a:lnTo>
                        <a:pt x="912" y="1179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14">
                  <a:extLst>
                    <a:ext uri="{FF2B5EF4-FFF2-40B4-BE49-F238E27FC236}">
                      <a16:creationId xmlns:a16="http://schemas.microsoft.com/office/drawing/2014/main" id="{145AC6EE-6C43-409E-B196-20B64ADC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5" y="2079"/>
                  <a:ext cx="285" cy="765"/>
                </a:xfrm>
                <a:custGeom>
                  <a:avLst/>
                  <a:gdLst>
                    <a:gd name="T0" fmla="*/ 0 w 285"/>
                    <a:gd name="T1" fmla="*/ 0 h 765"/>
                    <a:gd name="T2" fmla="*/ 285 w 285"/>
                    <a:gd name="T3" fmla="*/ 765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85" h="765">
                      <a:moveTo>
                        <a:pt x="0" y="0"/>
                      </a:moveTo>
                      <a:lnTo>
                        <a:pt x="285" y="765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15">
                  <a:extLst>
                    <a:ext uri="{FF2B5EF4-FFF2-40B4-BE49-F238E27FC236}">
                      <a16:creationId xmlns:a16="http://schemas.microsoft.com/office/drawing/2014/main" id="{B1EEC199-16A8-43DC-B703-72159E7D8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" y="3075"/>
                  <a:ext cx="255" cy="156"/>
                </a:xfrm>
                <a:custGeom>
                  <a:avLst/>
                  <a:gdLst>
                    <a:gd name="T0" fmla="*/ 255 w 255"/>
                    <a:gd name="T1" fmla="*/ 0 h 156"/>
                    <a:gd name="T2" fmla="*/ 0 w 255"/>
                    <a:gd name="T3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5" h="156">
                      <a:moveTo>
                        <a:pt x="255" y="0"/>
                      </a:moveTo>
                      <a:lnTo>
                        <a:pt x="0" y="156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16">
                  <a:extLst>
                    <a:ext uri="{FF2B5EF4-FFF2-40B4-BE49-F238E27FC236}">
                      <a16:creationId xmlns:a16="http://schemas.microsoft.com/office/drawing/2014/main" id="{F04D160C-5129-4B7C-A984-3D08E2C2C1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1" y="2910"/>
                  <a:ext cx="207" cy="120"/>
                </a:xfrm>
                <a:custGeom>
                  <a:avLst/>
                  <a:gdLst>
                    <a:gd name="T0" fmla="*/ 207 w 207"/>
                    <a:gd name="T1" fmla="*/ 0 h 120"/>
                    <a:gd name="T2" fmla="*/ 0 w 207"/>
                    <a:gd name="T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7" h="120">
                      <a:moveTo>
                        <a:pt x="207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17">
                  <a:extLst>
                    <a:ext uri="{FF2B5EF4-FFF2-40B4-BE49-F238E27FC236}">
                      <a16:creationId xmlns:a16="http://schemas.microsoft.com/office/drawing/2014/main" id="{7600CFC6-A534-464C-B9E1-5EA3B7CBA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7" y="3078"/>
                  <a:ext cx="258" cy="150"/>
                </a:xfrm>
                <a:custGeom>
                  <a:avLst/>
                  <a:gdLst>
                    <a:gd name="T0" fmla="*/ 0 w 258"/>
                    <a:gd name="T1" fmla="*/ 0 h 150"/>
                    <a:gd name="T2" fmla="*/ 258 w 258"/>
                    <a:gd name="T3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8" h="150">
                      <a:moveTo>
                        <a:pt x="0" y="0"/>
                      </a:moveTo>
                      <a:lnTo>
                        <a:pt x="258" y="150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18">
                  <a:extLst>
                    <a:ext uri="{FF2B5EF4-FFF2-40B4-BE49-F238E27FC236}">
                      <a16:creationId xmlns:a16="http://schemas.microsoft.com/office/drawing/2014/main" id="{7B541BAE-9E41-4B57-B888-61D000B245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9" y="2907"/>
                  <a:ext cx="213" cy="126"/>
                </a:xfrm>
                <a:custGeom>
                  <a:avLst/>
                  <a:gdLst>
                    <a:gd name="T0" fmla="*/ 0 w 213"/>
                    <a:gd name="T1" fmla="*/ 0 h 126"/>
                    <a:gd name="T2" fmla="*/ 213 w 213"/>
                    <a:gd name="T3" fmla="*/ 12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3" h="126">
                      <a:moveTo>
                        <a:pt x="0" y="0"/>
                      </a:moveTo>
                      <a:lnTo>
                        <a:pt x="213" y="126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19">
                  <a:extLst>
                    <a:ext uri="{FF2B5EF4-FFF2-40B4-BE49-F238E27FC236}">
                      <a16:creationId xmlns:a16="http://schemas.microsoft.com/office/drawing/2014/main" id="{BD92BD67-23B8-4541-89B5-3551F91B6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2085"/>
                  <a:ext cx="1" cy="249"/>
                </a:xfrm>
                <a:custGeom>
                  <a:avLst/>
                  <a:gdLst>
                    <a:gd name="T0" fmla="*/ 0 w 1"/>
                    <a:gd name="T1" fmla="*/ 0 h 249"/>
                    <a:gd name="T2" fmla="*/ 0 w 1"/>
                    <a:gd name="T3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49">
                      <a:moveTo>
                        <a:pt x="0" y="0"/>
                      </a:moveTo>
                      <a:lnTo>
                        <a:pt x="0" y="249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0">
                  <a:extLst>
                    <a:ext uri="{FF2B5EF4-FFF2-40B4-BE49-F238E27FC236}">
                      <a16:creationId xmlns:a16="http://schemas.microsoft.com/office/drawing/2014/main" id="{D9B0D8E9-E0CC-4FA1-872C-CEC6AB08E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680"/>
                  <a:ext cx="1" cy="309"/>
                </a:xfrm>
                <a:custGeom>
                  <a:avLst/>
                  <a:gdLst>
                    <a:gd name="T0" fmla="*/ 0 w 1"/>
                    <a:gd name="T1" fmla="*/ 0 h 309"/>
                    <a:gd name="T2" fmla="*/ 0 w 1"/>
                    <a:gd name="T3" fmla="*/ 309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309">
                      <a:moveTo>
                        <a:pt x="0" y="0"/>
                      </a:moveTo>
                      <a:lnTo>
                        <a:pt x="0" y="309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Text Box 121">
                <a:extLst>
                  <a:ext uri="{FF2B5EF4-FFF2-40B4-BE49-F238E27FC236}">
                    <a16:creationId xmlns:a16="http://schemas.microsoft.com/office/drawing/2014/main" id="{D3717CC2-9CAF-4C56-A550-C7F3E126B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2" y="1380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1</a:t>
                </a:r>
                <a:endParaRPr lang="en-US" altLang="zh-CN" sz="2000" b="0"/>
              </a:p>
            </p:txBody>
          </p:sp>
          <p:sp>
            <p:nvSpPr>
              <p:cNvPr id="29" name="Text Box 122">
                <a:extLst>
                  <a:ext uri="{FF2B5EF4-FFF2-40B4-BE49-F238E27FC236}">
                    <a16:creationId xmlns:a16="http://schemas.microsoft.com/office/drawing/2014/main" id="{289DB960-9484-4397-A8CE-4F8F8DE17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14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2</a:t>
                </a:r>
                <a:endParaRPr lang="en-US" altLang="zh-CN" sz="2000" b="0"/>
              </a:p>
            </p:txBody>
          </p:sp>
          <p:sp>
            <p:nvSpPr>
              <p:cNvPr id="30" name="Text Box 123">
                <a:extLst>
                  <a:ext uri="{FF2B5EF4-FFF2-40B4-BE49-F238E27FC236}">
                    <a16:creationId xmlns:a16="http://schemas.microsoft.com/office/drawing/2014/main" id="{102C256F-D732-481E-80EA-DA4187F24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7" y="314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3</a:t>
                </a:r>
                <a:endParaRPr lang="en-US" altLang="zh-CN" sz="2000" b="0"/>
              </a:p>
            </p:txBody>
          </p:sp>
          <p:sp>
            <p:nvSpPr>
              <p:cNvPr id="31" name="Text Box 124">
                <a:extLst>
                  <a:ext uri="{FF2B5EF4-FFF2-40B4-BE49-F238E27FC236}">
                    <a16:creationId xmlns:a16="http://schemas.microsoft.com/office/drawing/2014/main" id="{96A6CEC6-5688-4C9C-B9FD-0FB0EDB61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8" y="187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4</a:t>
                </a:r>
                <a:endParaRPr lang="en-US" altLang="zh-CN" sz="2000" b="0"/>
              </a:p>
            </p:txBody>
          </p:sp>
          <p:sp>
            <p:nvSpPr>
              <p:cNvPr id="32" name="Text Box 125">
                <a:extLst>
                  <a:ext uri="{FF2B5EF4-FFF2-40B4-BE49-F238E27FC236}">
                    <a16:creationId xmlns:a16="http://schemas.microsoft.com/office/drawing/2014/main" id="{FE06C03C-E38D-4D03-B9D5-C7EAED073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2" y="2880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5</a:t>
                </a:r>
                <a:endParaRPr lang="en-US" altLang="zh-CN" sz="2000" b="0"/>
              </a:p>
            </p:txBody>
          </p:sp>
          <p:sp>
            <p:nvSpPr>
              <p:cNvPr id="33" name="Text Box 126">
                <a:extLst>
                  <a:ext uri="{FF2B5EF4-FFF2-40B4-BE49-F238E27FC236}">
                    <a16:creationId xmlns:a16="http://schemas.microsoft.com/office/drawing/2014/main" id="{15BFA357-BBC3-416C-B800-82CE26DF3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9" y="290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6</a:t>
                </a:r>
                <a:endParaRPr lang="en-US" altLang="zh-CN" sz="2000" b="0"/>
              </a:p>
            </p:txBody>
          </p:sp>
          <p:sp>
            <p:nvSpPr>
              <p:cNvPr id="34" name="Text Box 127">
                <a:extLst>
                  <a:ext uri="{FF2B5EF4-FFF2-40B4-BE49-F238E27FC236}">
                    <a16:creationId xmlns:a16="http://schemas.microsoft.com/office/drawing/2014/main" id="{BB404B54-082F-4CA7-8DA3-93F3925C0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0" y="238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7</a:t>
                </a:r>
                <a:endParaRPr lang="en-US" altLang="zh-CN" sz="2000" b="0"/>
              </a:p>
            </p:txBody>
          </p:sp>
          <p:sp>
            <p:nvSpPr>
              <p:cNvPr id="35" name="Text Box 128">
                <a:extLst>
                  <a:ext uri="{FF2B5EF4-FFF2-40B4-BE49-F238E27FC236}">
                    <a16:creationId xmlns:a16="http://schemas.microsoft.com/office/drawing/2014/main" id="{1804BAB9-1895-49D7-906A-BFFCB228F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3" y="2700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8</a:t>
                </a:r>
                <a:endParaRPr lang="en-US" altLang="zh-CN" sz="2000" b="0"/>
              </a:p>
            </p:txBody>
          </p:sp>
          <p:sp>
            <p:nvSpPr>
              <p:cNvPr id="36" name="Text Box 129">
                <a:extLst>
                  <a:ext uri="{FF2B5EF4-FFF2-40B4-BE49-F238E27FC236}">
                    <a16:creationId xmlns:a16="http://schemas.microsoft.com/office/drawing/2014/main" id="{007F5759-5393-4540-81F8-65C6C46E0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6" y="2700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9</a:t>
                </a:r>
                <a:endParaRPr lang="en-US" altLang="zh-CN" sz="2000" b="0"/>
              </a:p>
            </p:txBody>
          </p:sp>
        </p:grpSp>
        <p:grpSp>
          <p:nvGrpSpPr>
            <p:cNvPr id="9" name="Group 130">
              <a:extLst>
                <a:ext uri="{FF2B5EF4-FFF2-40B4-BE49-F238E27FC236}">
                  <a16:creationId xmlns:a16="http://schemas.microsoft.com/office/drawing/2014/main" id="{7A87CA33-5CE7-491D-A275-6B653B7292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2160"/>
              <a:ext cx="2340" cy="2076"/>
              <a:chOff x="3276" y="624"/>
              <a:chExt cx="2340" cy="2076"/>
            </a:xfrm>
          </p:grpSpPr>
          <p:sp>
            <p:nvSpPr>
              <p:cNvPr id="10" name="Text Box 131">
                <a:extLst>
                  <a:ext uri="{FF2B5EF4-FFF2-40B4-BE49-F238E27FC236}">
                    <a16:creationId xmlns:a16="http://schemas.microsoft.com/office/drawing/2014/main" id="{37DA0B23-4AA6-4028-818A-5BD20D162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" y="250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zh-CN" altLang="en-US" sz="2000" b="0"/>
                  <a:t>(</a:t>
                </a:r>
                <a:r>
                  <a:rPr lang="en-US" altLang="zh-CN" sz="2000" b="0"/>
                  <a:t>b)</a:t>
                </a:r>
              </a:p>
            </p:txBody>
          </p:sp>
          <p:sp>
            <p:nvSpPr>
              <p:cNvPr id="11" name="Oval 132">
                <a:extLst>
                  <a:ext uri="{FF2B5EF4-FFF2-40B4-BE49-F238E27FC236}">
                    <a16:creationId xmlns:a16="http://schemas.microsoft.com/office/drawing/2014/main" id="{57F7A70B-89C7-45D1-9F21-5CBF9AD38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2081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33">
                <a:extLst>
                  <a:ext uri="{FF2B5EF4-FFF2-40B4-BE49-F238E27FC236}">
                    <a16:creationId xmlns:a16="http://schemas.microsoft.com/office/drawing/2014/main" id="{82D78C85-F0CF-4EA7-A736-8794372F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208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34">
                <a:extLst>
                  <a:ext uri="{FF2B5EF4-FFF2-40B4-BE49-F238E27FC236}">
                    <a16:creationId xmlns:a16="http://schemas.microsoft.com/office/drawing/2014/main" id="{34B588CE-7123-4600-BCB8-49806B59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" y="157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35">
                <a:extLst>
                  <a:ext uri="{FF2B5EF4-FFF2-40B4-BE49-F238E27FC236}">
                    <a16:creationId xmlns:a16="http://schemas.microsoft.com/office/drawing/2014/main" id="{DE74A056-3435-49A9-A991-56384CABC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244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136">
                <a:extLst>
                  <a:ext uri="{FF2B5EF4-FFF2-40B4-BE49-F238E27FC236}">
                    <a16:creationId xmlns:a16="http://schemas.microsoft.com/office/drawing/2014/main" id="{A151B0BA-C42D-4611-83B4-0F81496F3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" y="2450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137">
                <a:extLst>
                  <a:ext uri="{FF2B5EF4-FFF2-40B4-BE49-F238E27FC236}">
                    <a16:creationId xmlns:a16="http://schemas.microsoft.com/office/drawing/2014/main" id="{97698622-A20F-4429-A239-9015FC96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" y="830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8">
                <a:extLst>
                  <a:ext uri="{FF2B5EF4-FFF2-40B4-BE49-F238E27FC236}">
                    <a16:creationId xmlns:a16="http://schemas.microsoft.com/office/drawing/2014/main" id="{883A4C1C-1A23-4D48-A89E-1F7F54A2D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1656"/>
                <a:ext cx="249" cy="435"/>
              </a:xfrm>
              <a:custGeom>
                <a:avLst/>
                <a:gdLst>
                  <a:gd name="T0" fmla="*/ 249 w 249"/>
                  <a:gd name="T1" fmla="*/ 0 h 435"/>
                  <a:gd name="T2" fmla="*/ 0 w 249"/>
                  <a:gd name="T3" fmla="*/ 43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9" h="435">
                    <a:moveTo>
                      <a:pt x="249" y="0"/>
                    </a:moveTo>
                    <a:lnTo>
                      <a:pt x="0" y="435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39">
                <a:extLst>
                  <a:ext uri="{FF2B5EF4-FFF2-40B4-BE49-F238E27FC236}">
                    <a16:creationId xmlns:a16="http://schemas.microsoft.com/office/drawing/2014/main" id="{6BC685DB-C877-4C7F-AA85-6B9B42118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" y="1662"/>
                <a:ext cx="237" cy="426"/>
              </a:xfrm>
              <a:custGeom>
                <a:avLst/>
                <a:gdLst>
                  <a:gd name="T0" fmla="*/ 0 w 237"/>
                  <a:gd name="T1" fmla="*/ 0 h 426"/>
                  <a:gd name="T2" fmla="*/ 237 w 237"/>
                  <a:gd name="T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7" h="426">
                    <a:moveTo>
                      <a:pt x="0" y="0"/>
                    </a:moveTo>
                    <a:lnTo>
                      <a:pt x="237" y="426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40">
                <a:extLst>
                  <a:ext uri="{FF2B5EF4-FFF2-40B4-BE49-F238E27FC236}">
                    <a16:creationId xmlns:a16="http://schemas.microsoft.com/office/drawing/2014/main" id="{D4D32FF7-D809-4056-8E74-48F1CBA48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2133"/>
                <a:ext cx="498" cy="1"/>
              </a:xfrm>
              <a:custGeom>
                <a:avLst/>
                <a:gdLst>
                  <a:gd name="T0" fmla="*/ 0 w 498"/>
                  <a:gd name="T1" fmla="*/ 0 h 1"/>
                  <a:gd name="T2" fmla="*/ 498 w 49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8" h="1">
                    <a:moveTo>
                      <a:pt x="0" y="0"/>
                    </a:moveTo>
                    <a:lnTo>
                      <a:pt x="498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141">
                <a:extLst>
                  <a:ext uri="{FF2B5EF4-FFF2-40B4-BE49-F238E27FC236}">
                    <a16:creationId xmlns:a16="http://schemas.microsoft.com/office/drawing/2014/main" id="{A06ED465-0323-4127-B166-BB7B3E6CB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62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1</a:t>
                </a:r>
                <a:endParaRPr lang="en-US" altLang="zh-CN" sz="2000" b="0"/>
              </a:p>
            </p:txBody>
          </p:sp>
          <p:sp>
            <p:nvSpPr>
              <p:cNvPr id="21" name="Text Box 142">
                <a:extLst>
                  <a:ext uri="{FF2B5EF4-FFF2-40B4-BE49-F238E27FC236}">
                    <a16:creationId xmlns:a16="http://schemas.microsoft.com/office/drawing/2014/main" id="{8B65FC05-125B-45B1-9D55-F07F9C7B9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" y="238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2</a:t>
                </a:r>
                <a:endParaRPr lang="en-US" altLang="zh-CN" sz="2000" b="0"/>
              </a:p>
            </p:txBody>
          </p:sp>
          <p:sp>
            <p:nvSpPr>
              <p:cNvPr id="22" name="Text Box 143">
                <a:extLst>
                  <a:ext uri="{FF2B5EF4-FFF2-40B4-BE49-F238E27FC236}">
                    <a16:creationId xmlns:a16="http://schemas.microsoft.com/office/drawing/2014/main" id="{F10EB98A-9A8D-4D0F-8D58-863E8C04B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3" y="238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3</a:t>
                </a:r>
                <a:endParaRPr lang="en-US" altLang="zh-CN" sz="2000" b="0"/>
              </a:p>
            </p:txBody>
          </p:sp>
          <p:sp>
            <p:nvSpPr>
              <p:cNvPr id="23" name="Text Box 144">
                <a:extLst>
                  <a:ext uri="{FF2B5EF4-FFF2-40B4-BE49-F238E27FC236}">
                    <a16:creationId xmlns:a16="http://schemas.microsoft.com/office/drawing/2014/main" id="{D36A46E4-E0A5-44BC-B669-32FA5D6CB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" y="1632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7</a:t>
                </a:r>
                <a:endParaRPr lang="en-US" altLang="zh-CN" sz="2000" b="0"/>
              </a:p>
            </p:txBody>
          </p:sp>
          <p:sp>
            <p:nvSpPr>
              <p:cNvPr id="24" name="Text Box 145">
                <a:extLst>
                  <a:ext uri="{FF2B5EF4-FFF2-40B4-BE49-F238E27FC236}">
                    <a16:creationId xmlns:a16="http://schemas.microsoft.com/office/drawing/2014/main" id="{DAB11F64-44CF-4477-827D-A549CAB58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194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8</a:t>
                </a:r>
                <a:endParaRPr lang="en-US" altLang="zh-CN" sz="2000" b="0"/>
              </a:p>
            </p:txBody>
          </p:sp>
          <p:sp>
            <p:nvSpPr>
              <p:cNvPr id="25" name="Text Box 146">
                <a:extLst>
                  <a:ext uri="{FF2B5EF4-FFF2-40B4-BE49-F238E27FC236}">
                    <a16:creationId xmlns:a16="http://schemas.microsoft.com/office/drawing/2014/main" id="{52021519-35C5-48E7-8A54-3C78B4D17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944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pPr algn="ctr"/>
                <a:r>
                  <a:rPr lang="en-US" altLang="zh-CN" sz="2000" b="0" i="1"/>
                  <a:t>v</a:t>
                </a:r>
                <a:r>
                  <a:rPr lang="en-US" altLang="zh-CN" sz="2000" b="0" baseline="-25000"/>
                  <a:t>9</a:t>
                </a:r>
                <a:endParaRPr lang="en-US" altLang="zh-CN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8527610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0FB90A36-C630-4B34-8604-0F2B18CC90E5}"/>
              </a:ext>
            </a:extLst>
          </p:cNvPr>
          <p:cNvGrpSpPr>
            <a:grpSpLocks/>
          </p:cNvGrpSpPr>
          <p:nvPr/>
        </p:nvGrpSpPr>
        <p:grpSpPr bwMode="auto">
          <a:xfrm>
            <a:off x="1999631" y="2019300"/>
            <a:ext cx="7315200" cy="2819400"/>
            <a:chOff x="960" y="2160"/>
            <a:chExt cx="4608" cy="1776"/>
          </a:xfrm>
        </p:grpSpPr>
        <p:grpSp>
          <p:nvGrpSpPr>
            <p:cNvPr id="7" name="Group 94">
              <a:extLst>
                <a:ext uri="{FF2B5EF4-FFF2-40B4-BE49-F238E27FC236}">
                  <a16:creationId xmlns:a16="http://schemas.microsoft.com/office/drawing/2014/main" id="{B98B86EA-C664-4B56-BF54-C53351DCA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176"/>
              <a:ext cx="1381" cy="1520"/>
              <a:chOff x="2592" y="2176"/>
              <a:chExt cx="1381" cy="1520"/>
            </a:xfrm>
          </p:grpSpPr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7A5C67A5-7C42-4F8B-9CA3-E0012DE0B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" y="2710"/>
                <a:ext cx="183" cy="57"/>
              </a:xfrm>
              <a:custGeom>
                <a:avLst/>
                <a:gdLst>
                  <a:gd name="T0" fmla="*/ 0 w 183"/>
                  <a:gd name="T1" fmla="*/ 0 h 57"/>
                  <a:gd name="T2" fmla="*/ 183 w 183"/>
                  <a:gd name="T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3" h="57">
                    <a:moveTo>
                      <a:pt x="0" y="0"/>
                    </a:moveTo>
                    <a:lnTo>
                      <a:pt x="183" y="57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B7B87399-53A7-46DD-BE89-A8598F2E7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3" y="3265"/>
                <a:ext cx="111" cy="150"/>
              </a:xfrm>
              <a:custGeom>
                <a:avLst/>
                <a:gdLst>
                  <a:gd name="T0" fmla="*/ 0 w 111"/>
                  <a:gd name="T1" fmla="*/ 150 h 150"/>
                  <a:gd name="T2" fmla="*/ 111 w 111"/>
                  <a:gd name="T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1" h="150">
                    <a:moveTo>
                      <a:pt x="0" y="150"/>
                    </a:moveTo>
                    <a:lnTo>
                      <a:pt x="111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Oval 13">
                <a:extLst>
                  <a:ext uri="{FF2B5EF4-FFF2-40B4-BE49-F238E27FC236}">
                    <a16:creationId xmlns:a16="http://schemas.microsoft.com/office/drawing/2014/main" id="{BADE2D79-DD31-46AC-BDE6-340DC8DBE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2176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14">
                <a:extLst>
                  <a:ext uri="{FF2B5EF4-FFF2-40B4-BE49-F238E27FC236}">
                    <a16:creationId xmlns:a16="http://schemas.microsoft.com/office/drawing/2014/main" id="{708265CD-B775-417E-9214-66F27DF60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2461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15">
                <a:extLst>
                  <a:ext uri="{FF2B5EF4-FFF2-40B4-BE49-F238E27FC236}">
                    <a16:creationId xmlns:a16="http://schemas.microsoft.com/office/drawing/2014/main" id="{C86086C2-A08D-4ADA-8F73-DC261F53C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" y="273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16">
                <a:extLst>
                  <a:ext uri="{FF2B5EF4-FFF2-40B4-BE49-F238E27FC236}">
                    <a16:creationId xmlns:a16="http://schemas.microsoft.com/office/drawing/2014/main" id="{0EDB65DD-11CE-44F6-B36C-BC3FDE8D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46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17">
                <a:extLst>
                  <a:ext uri="{FF2B5EF4-FFF2-40B4-BE49-F238E27FC236}">
                    <a16:creationId xmlns:a16="http://schemas.microsoft.com/office/drawing/2014/main" id="{43B83EEB-5369-4F7B-8771-1F3F52EBF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2731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18">
                <a:extLst>
                  <a:ext uri="{FF2B5EF4-FFF2-40B4-BE49-F238E27FC236}">
                    <a16:creationId xmlns:a16="http://schemas.microsoft.com/office/drawing/2014/main" id="{9272399F-EF1B-430D-B864-E465DFE49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2640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9">
                <a:extLst>
                  <a:ext uri="{FF2B5EF4-FFF2-40B4-BE49-F238E27FC236}">
                    <a16:creationId xmlns:a16="http://schemas.microsoft.com/office/drawing/2014/main" id="{8AAB49DD-C0DF-4890-B1B8-E3781AB1C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3403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20">
                <a:extLst>
                  <a:ext uri="{FF2B5EF4-FFF2-40B4-BE49-F238E27FC236}">
                    <a16:creationId xmlns:a16="http://schemas.microsoft.com/office/drawing/2014/main" id="{1F29351A-6131-486B-90CA-EB369B2C8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406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21">
                <a:extLst>
                  <a:ext uri="{FF2B5EF4-FFF2-40B4-BE49-F238E27FC236}">
                    <a16:creationId xmlns:a16="http://schemas.microsoft.com/office/drawing/2014/main" id="{99C972B0-20E2-4DCD-A122-86BF4C1D3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3180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22">
                <a:extLst>
                  <a:ext uri="{FF2B5EF4-FFF2-40B4-BE49-F238E27FC236}">
                    <a16:creationId xmlns:a16="http://schemas.microsoft.com/office/drawing/2014/main" id="{D781BA2C-9D94-416B-9194-B669A3AA9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" y="317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D7D179E9-DA44-4053-B5BF-4D70BD584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" y="2740"/>
                <a:ext cx="219" cy="693"/>
              </a:xfrm>
              <a:custGeom>
                <a:avLst/>
                <a:gdLst>
                  <a:gd name="T0" fmla="*/ 0 w 219"/>
                  <a:gd name="T1" fmla="*/ 0 h 693"/>
                  <a:gd name="T2" fmla="*/ 219 w 219"/>
                  <a:gd name="T3" fmla="*/ 693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9" h="693">
                    <a:moveTo>
                      <a:pt x="0" y="0"/>
                    </a:moveTo>
                    <a:lnTo>
                      <a:pt x="219" y="693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03E54C89-A6DC-40D5-9022-5A30B032F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8" y="2515"/>
                <a:ext cx="222" cy="684"/>
              </a:xfrm>
              <a:custGeom>
                <a:avLst/>
                <a:gdLst>
                  <a:gd name="T0" fmla="*/ 222 w 222"/>
                  <a:gd name="T1" fmla="*/ 0 h 684"/>
                  <a:gd name="T2" fmla="*/ 0 w 222"/>
                  <a:gd name="T3" fmla="*/ 68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684">
                    <a:moveTo>
                      <a:pt x="222" y="0"/>
                    </a:moveTo>
                    <a:lnTo>
                      <a:pt x="0" y="684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67C5A6FC-628D-43F4-87D6-CC6205AA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" y="2509"/>
                <a:ext cx="219" cy="684"/>
              </a:xfrm>
              <a:custGeom>
                <a:avLst/>
                <a:gdLst>
                  <a:gd name="T0" fmla="*/ 0 w 219"/>
                  <a:gd name="T1" fmla="*/ 0 h 684"/>
                  <a:gd name="T2" fmla="*/ 219 w 219"/>
                  <a:gd name="T3" fmla="*/ 68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9" h="684">
                    <a:moveTo>
                      <a:pt x="0" y="0"/>
                    </a:moveTo>
                    <a:lnTo>
                      <a:pt x="219" y="684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4FA64825-A308-4E8F-A8E6-F60F34F84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2827"/>
                <a:ext cx="582" cy="417"/>
              </a:xfrm>
              <a:custGeom>
                <a:avLst/>
                <a:gdLst>
                  <a:gd name="T0" fmla="*/ 0 w 582"/>
                  <a:gd name="T1" fmla="*/ 0 h 417"/>
                  <a:gd name="T2" fmla="*/ 582 w 582"/>
                  <a:gd name="T3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2" h="417">
                    <a:moveTo>
                      <a:pt x="0" y="0"/>
                    </a:moveTo>
                    <a:lnTo>
                      <a:pt x="582" y="417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Text Box 35">
                <a:extLst>
                  <a:ext uri="{FF2B5EF4-FFF2-40B4-BE49-F238E27FC236}">
                    <a16:creationId xmlns:a16="http://schemas.microsoft.com/office/drawing/2014/main" id="{BF55F2CC-113C-4A33-9363-639BC5232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504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lang="zh-CN" altLang="en-US" sz="2000" b="0"/>
                  <a:t>(</a:t>
                </a:r>
                <a:r>
                  <a:rPr lang="en-US" altLang="zh-CN" sz="2000" b="0"/>
                  <a:t>b)</a:t>
                </a:r>
              </a:p>
            </p:txBody>
          </p:sp>
        </p:grpSp>
        <p:grpSp>
          <p:nvGrpSpPr>
            <p:cNvPr id="8" name="Group 37">
              <a:extLst>
                <a:ext uri="{FF2B5EF4-FFF2-40B4-BE49-F238E27FC236}">
                  <a16:creationId xmlns:a16="http://schemas.microsoft.com/office/drawing/2014/main" id="{D256E57D-504C-42B2-8241-9E9FB4BAF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160"/>
              <a:ext cx="1381" cy="1520"/>
              <a:chOff x="1140" y="2160"/>
              <a:chExt cx="1381" cy="1520"/>
            </a:xfrm>
          </p:grpSpPr>
          <p:grpSp>
            <p:nvGrpSpPr>
              <p:cNvPr id="25" name="Group 38">
                <a:extLst>
                  <a:ext uri="{FF2B5EF4-FFF2-40B4-BE49-F238E27FC236}">
                    <a16:creationId xmlns:a16="http://schemas.microsoft.com/office/drawing/2014/main" id="{83858B95-93D6-4BC0-A589-E1DF58F14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0" y="2160"/>
                <a:ext cx="1381" cy="1321"/>
                <a:chOff x="1140" y="2355"/>
                <a:chExt cx="1381" cy="1321"/>
              </a:xfrm>
            </p:grpSpPr>
            <p:sp>
              <p:nvSpPr>
                <p:cNvPr id="27" name="Freeform 39">
                  <a:extLst>
                    <a:ext uri="{FF2B5EF4-FFF2-40B4-BE49-F238E27FC236}">
                      <a16:creationId xmlns:a16="http://schemas.microsoft.com/office/drawing/2014/main" id="{8B6DEE10-8726-41C9-BE24-84B16020E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2451"/>
                  <a:ext cx="1" cy="189"/>
                </a:xfrm>
                <a:custGeom>
                  <a:avLst/>
                  <a:gdLst>
                    <a:gd name="T0" fmla="*/ 0 w 1"/>
                    <a:gd name="T1" fmla="*/ 0 h 189"/>
                    <a:gd name="T2" fmla="*/ 0 w 1"/>
                    <a:gd name="T3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89">
                      <a:moveTo>
                        <a:pt x="0" y="0"/>
                      </a:moveTo>
                      <a:lnTo>
                        <a:pt x="0" y="189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40">
                  <a:extLst>
                    <a:ext uri="{FF2B5EF4-FFF2-40B4-BE49-F238E27FC236}">
                      <a16:creationId xmlns:a16="http://schemas.microsoft.com/office/drawing/2014/main" id="{4697194B-C1B9-4E6F-B18A-9C38C973C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3" y="2883"/>
                  <a:ext cx="177" cy="57"/>
                </a:xfrm>
                <a:custGeom>
                  <a:avLst/>
                  <a:gdLst>
                    <a:gd name="T0" fmla="*/ 0 w 177"/>
                    <a:gd name="T1" fmla="*/ 57 h 57"/>
                    <a:gd name="T2" fmla="*/ 177 w 177"/>
                    <a:gd name="T3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7" h="57">
                      <a:moveTo>
                        <a:pt x="0" y="57"/>
                      </a:moveTo>
                      <a:lnTo>
                        <a:pt x="177" y="0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41">
                  <a:extLst>
                    <a:ext uri="{FF2B5EF4-FFF2-40B4-BE49-F238E27FC236}">
                      <a16:creationId xmlns:a16="http://schemas.microsoft.com/office/drawing/2014/main" id="{86025129-A6F4-4B0D-AAB9-FD632976F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3" y="2889"/>
                  <a:ext cx="183" cy="57"/>
                </a:xfrm>
                <a:custGeom>
                  <a:avLst/>
                  <a:gdLst>
                    <a:gd name="T0" fmla="*/ 0 w 183"/>
                    <a:gd name="T1" fmla="*/ 0 h 57"/>
                    <a:gd name="T2" fmla="*/ 183 w 183"/>
                    <a:gd name="T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3" h="57">
                      <a:moveTo>
                        <a:pt x="0" y="0"/>
                      </a:moveTo>
                      <a:lnTo>
                        <a:pt x="183" y="57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42">
                  <a:extLst>
                    <a:ext uri="{FF2B5EF4-FFF2-40B4-BE49-F238E27FC236}">
                      <a16:creationId xmlns:a16="http://schemas.microsoft.com/office/drawing/2014/main" id="{A9099B03-866C-49BB-8EBA-C7F9FA84F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1" y="3444"/>
                  <a:ext cx="111" cy="150"/>
                </a:xfrm>
                <a:custGeom>
                  <a:avLst/>
                  <a:gdLst>
                    <a:gd name="T0" fmla="*/ 0 w 111"/>
                    <a:gd name="T1" fmla="*/ 150 h 150"/>
                    <a:gd name="T2" fmla="*/ 111 w 111"/>
                    <a:gd name="T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1" h="150">
                      <a:moveTo>
                        <a:pt x="0" y="150"/>
                      </a:moveTo>
                      <a:lnTo>
                        <a:pt x="111" y="0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43">
                  <a:extLst>
                    <a:ext uri="{FF2B5EF4-FFF2-40B4-BE49-F238E27FC236}">
                      <a16:creationId xmlns:a16="http://schemas.microsoft.com/office/drawing/2014/main" id="{5183001A-11AF-4BDE-B6AD-287294263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4" y="3438"/>
                  <a:ext cx="111" cy="162"/>
                </a:xfrm>
                <a:custGeom>
                  <a:avLst/>
                  <a:gdLst>
                    <a:gd name="T0" fmla="*/ 0 w 111"/>
                    <a:gd name="T1" fmla="*/ 0 h 162"/>
                    <a:gd name="T2" fmla="*/ 111 w 111"/>
                    <a:gd name="T3" fmla="*/ 16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1" h="162">
                      <a:moveTo>
                        <a:pt x="0" y="0"/>
                      </a:moveTo>
                      <a:lnTo>
                        <a:pt x="111" y="162"/>
                      </a:lnTo>
                    </a:path>
                  </a:pathLst>
                </a:custGeom>
                <a:noFill/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Oval 44">
                  <a:extLst>
                    <a:ext uri="{FF2B5EF4-FFF2-40B4-BE49-F238E27FC236}">
                      <a16:creationId xmlns:a16="http://schemas.microsoft.com/office/drawing/2014/main" id="{5366BDFC-8AC0-4BF8-9F82-B9093B6A7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8" y="2355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45">
                  <a:extLst>
                    <a:ext uri="{FF2B5EF4-FFF2-40B4-BE49-F238E27FC236}">
                      <a16:creationId xmlns:a16="http://schemas.microsoft.com/office/drawing/2014/main" id="{9C7DB275-79AA-4D01-8F39-3E9FBA4339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8" y="2640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Oval 46">
                  <a:extLst>
                    <a:ext uri="{FF2B5EF4-FFF2-40B4-BE49-F238E27FC236}">
                      <a16:creationId xmlns:a16="http://schemas.microsoft.com/office/drawing/2014/main" id="{0E9690AF-82EB-485C-8607-DCA83286D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3" y="2913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Oval 47">
                  <a:extLst>
                    <a:ext uri="{FF2B5EF4-FFF2-40B4-BE49-F238E27FC236}">
                      <a16:creationId xmlns:a16="http://schemas.microsoft.com/office/drawing/2014/main" id="{8DA0A233-6CA0-4148-B205-54936D584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0" y="2825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48">
                  <a:extLst>
                    <a:ext uri="{FF2B5EF4-FFF2-40B4-BE49-F238E27FC236}">
                      <a16:creationId xmlns:a16="http://schemas.microsoft.com/office/drawing/2014/main" id="{E46B3DE2-86BA-45D7-B621-83E6A6C22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3" y="2910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49">
                  <a:extLst>
                    <a:ext uri="{FF2B5EF4-FFF2-40B4-BE49-F238E27FC236}">
                      <a16:creationId xmlns:a16="http://schemas.microsoft.com/office/drawing/2014/main" id="{5D2DA51A-96D3-43E1-92BC-46D2D2102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0" y="2819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50">
                  <a:extLst>
                    <a:ext uri="{FF2B5EF4-FFF2-40B4-BE49-F238E27FC236}">
                      <a16:creationId xmlns:a16="http://schemas.microsoft.com/office/drawing/2014/main" id="{4ED8288E-2680-4518-8165-2F875DA72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9" y="3582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51">
                  <a:extLst>
                    <a:ext uri="{FF2B5EF4-FFF2-40B4-BE49-F238E27FC236}">
                      <a16:creationId xmlns:a16="http://schemas.microsoft.com/office/drawing/2014/main" id="{B374CF91-C06E-474F-B379-1990C0CDA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3585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52">
                  <a:extLst>
                    <a:ext uri="{FF2B5EF4-FFF2-40B4-BE49-F238E27FC236}">
                      <a16:creationId xmlns:a16="http://schemas.microsoft.com/office/drawing/2014/main" id="{8F58E7F4-ACB0-4549-946D-9DFC29C51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4" y="3359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Oval 53">
                  <a:extLst>
                    <a:ext uri="{FF2B5EF4-FFF2-40B4-BE49-F238E27FC236}">
                      <a16:creationId xmlns:a16="http://schemas.microsoft.com/office/drawing/2014/main" id="{190F381D-549A-49F7-8C07-48770B5AC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2" y="3353"/>
                  <a:ext cx="91" cy="9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54">
                  <a:extLst>
                    <a:ext uri="{FF2B5EF4-FFF2-40B4-BE49-F238E27FC236}">
                      <a16:creationId xmlns:a16="http://schemas.microsoft.com/office/drawing/2014/main" id="{DA5E2FC4-A482-4BFE-8DA2-F5B167A18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" y="2403"/>
                  <a:ext cx="588" cy="429"/>
                </a:xfrm>
                <a:custGeom>
                  <a:avLst/>
                  <a:gdLst>
                    <a:gd name="T0" fmla="*/ 588 w 588"/>
                    <a:gd name="T1" fmla="*/ 0 h 429"/>
                    <a:gd name="T2" fmla="*/ 0 w 588"/>
                    <a:gd name="T3" fmla="*/ 429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8" h="429">
                      <a:moveTo>
                        <a:pt x="588" y="0"/>
                      </a:moveTo>
                      <a:lnTo>
                        <a:pt x="0" y="429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Freeform 55">
                  <a:extLst>
                    <a:ext uri="{FF2B5EF4-FFF2-40B4-BE49-F238E27FC236}">
                      <a16:creationId xmlns:a16="http://schemas.microsoft.com/office/drawing/2014/main" id="{E22B7A87-C2E0-47E9-A8D4-489E0C1C5B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" y="2919"/>
                  <a:ext cx="219" cy="693"/>
                </a:xfrm>
                <a:custGeom>
                  <a:avLst/>
                  <a:gdLst>
                    <a:gd name="T0" fmla="*/ 0 w 219"/>
                    <a:gd name="T1" fmla="*/ 0 h 693"/>
                    <a:gd name="T2" fmla="*/ 219 w 219"/>
                    <a:gd name="T3" fmla="*/ 693 h 6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9" h="693">
                      <a:moveTo>
                        <a:pt x="0" y="0"/>
                      </a:moveTo>
                      <a:lnTo>
                        <a:pt x="219" y="693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56">
                  <a:extLst>
                    <a:ext uri="{FF2B5EF4-FFF2-40B4-BE49-F238E27FC236}">
                      <a16:creationId xmlns:a16="http://schemas.microsoft.com/office/drawing/2014/main" id="{D89BCBD4-2614-4DE4-886B-85EDD1D59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0" y="3657"/>
                  <a:ext cx="723" cy="1"/>
                </a:xfrm>
                <a:custGeom>
                  <a:avLst/>
                  <a:gdLst>
                    <a:gd name="T0" fmla="*/ 0 w 723"/>
                    <a:gd name="T1" fmla="*/ 0 h 1"/>
                    <a:gd name="T2" fmla="*/ 723 w 7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23" h="1">
                      <a:moveTo>
                        <a:pt x="0" y="0"/>
                      </a:moveTo>
                      <a:lnTo>
                        <a:pt x="723" y="0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7">
                  <a:extLst>
                    <a:ext uri="{FF2B5EF4-FFF2-40B4-BE49-F238E27FC236}">
                      <a16:creationId xmlns:a16="http://schemas.microsoft.com/office/drawing/2014/main" id="{F3A347E0-940D-4426-8FBF-E59526F22C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" y="2907"/>
                  <a:ext cx="225" cy="705"/>
                </a:xfrm>
                <a:custGeom>
                  <a:avLst/>
                  <a:gdLst>
                    <a:gd name="T0" fmla="*/ 225 w 225"/>
                    <a:gd name="T1" fmla="*/ 0 h 705"/>
                    <a:gd name="T2" fmla="*/ 0 w 225"/>
                    <a:gd name="T3" fmla="*/ 705 h 7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25" h="705">
                      <a:moveTo>
                        <a:pt x="225" y="0"/>
                      </a:moveTo>
                      <a:lnTo>
                        <a:pt x="0" y="705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8">
                  <a:extLst>
                    <a:ext uri="{FF2B5EF4-FFF2-40B4-BE49-F238E27FC236}">
                      <a16:creationId xmlns:a16="http://schemas.microsoft.com/office/drawing/2014/main" id="{5E244587-79E6-45CE-90D6-D0E3B2221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8" y="2400"/>
                  <a:ext cx="579" cy="426"/>
                </a:xfrm>
                <a:custGeom>
                  <a:avLst/>
                  <a:gdLst>
                    <a:gd name="T0" fmla="*/ 0 w 579"/>
                    <a:gd name="T1" fmla="*/ 0 h 426"/>
                    <a:gd name="T2" fmla="*/ 579 w 579"/>
                    <a:gd name="T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79" h="426">
                      <a:moveTo>
                        <a:pt x="0" y="0"/>
                      </a:moveTo>
                      <a:lnTo>
                        <a:pt x="579" y="426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59">
                  <a:extLst>
                    <a:ext uri="{FF2B5EF4-FFF2-40B4-BE49-F238E27FC236}">
                      <a16:creationId xmlns:a16="http://schemas.microsoft.com/office/drawing/2014/main" id="{05C7BB75-3392-44FD-9EAF-3FB32FDC1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6" y="2694"/>
                  <a:ext cx="222" cy="684"/>
                </a:xfrm>
                <a:custGeom>
                  <a:avLst/>
                  <a:gdLst>
                    <a:gd name="T0" fmla="*/ 222 w 222"/>
                    <a:gd name="T1" fmla="*/ 0 h 684"/>
                    <a:gd name="T2" fmla="*/ 0 w 222"/>
                    <a:gd name="T3" fmla="*/ 684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22" h="684">
                      <a:moveTo>
                        <a:pt x="222" y="0"/>
                      </a:moveTo>
                      <a:lnTo>
                        <a:pt x="0" y="684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60">
                  <a:extLst>
                    <a:ext uri="{FF2B5EF4-FFF2-40B4-BE49-F238E27FC236}">
                      <a16:creationId xmlns:a16="http://schemas.microsoft.com/office/drawing/2014/main" id="{B2337667-FF7A-4BEE-A066-576D6049A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4" y="2688"/>
                  <a:ext cx="219" cy="684"/>
                </a:xfrm>
                <a:custGeom>
                  <a:avLst/>
                  <a:gdLst>
                    <a:gd name="T0" fmla="*/ 0 w 219"/>
                    <a:gd name="T1" fmla="*/ 0 h 684"/>
                    <a:gd name="T2" fmla="*/ 219 w 219"/>
                    <a:gd name="T3" fmla="*/ 684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9" h="684">
                      <a:moveTo>
                        <a:pt x="0" y="0"/>
                      </a:moveTo>
                      <a:lnTo>
                        <a:pt x="219" y="684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1">
                  <a:extLst>
                    <a:ext uri="{FF2B5EF4-FFF2-40B4-BE49-F238E27FC236}">
                      <a16:creationId xmlns:a16="http://schemas.microsoft.com/office/drawing/2014/main" id="{33516B02-D4A4-4264-97BC-9E4535806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3" y="2919"/>
                  <a:ext cx="726" cy="1"/>
                </a:xfrm>
                <a:custGeom>
                  <a:avLst/>
                  <a:gdLst>
                    <a:gd name="T0" fmla="*/ 0 w 726"/>
                    <a:gd name="T1" fmla="*/ 0 h 1"/>
                    <a:gd name="T2" fmla="*/ 726 w 7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26" h="1">
                      <a:moveTo>
                        <a:pt x="0" y="0"/>
                      </a:moveTo>
                      <a:lnTo>
                        <a:pt x="726" y="0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62">
                  <a:extLst>
                    <a:ext uri="{FF2B5EF4-FFF2-40B4-BE49-F238E27FC236}">
                      <a16:creationId xmlns:a16="http://schemas.microsoft.com/office/drawing/2014/main" id="{8448EF1C-14ED-400A-8AAB-83A9F59AF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8" y="3000"/>
                  <a:ext cx="582" cy="429"/>
                </a:xfrm>
                <a:custGeom>
                  <a:avLst/>
                  <a:gdLst>
                    <a:gd name="T0" fmla="*/ 582 w 582"/>
                    <a:gd name="T1" fmla="*/ 0 h 429"/>
                    <a:gd name="T2" fmla="*/ 0 w 582"/>
                    <a:gd name="T3" fmla="*/ 429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2" h="429">
                      <a:moveTo>
                        <a:pt x="582" y="0"/>
                      </a:moveTo>
                      <a:lnTo>
                        <a:pt x="0" y="429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Freeform 63">
                  <a:extLst>
                    <a:ext uri="{FF2B5EF4-FFF2-40B4-BE49-F238E27FC236}">
                      <a16:creationId xmlns:a16="http://schemas.microsoft.com/office/drawing/2014/main" id="{0612E7A8-CFDB-46FD-80F5-56847C814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6" y="3006"/>
                  <a:ext cx="582" cy="417"/>
                </a:xfrm>
                <a:custGeom>
                  <a:avLst/>
                  <a:gdLst>
                    <a:gd name="T0" fmla="*/ 0 w 582"/>
                    <a:gd name="T1" fmla="*/ 0 h 417"/>
                    <a:gd name="T2" fmla="*/ 582 w 582"/>
                    <a:gd name="T3" fmla="*/ 417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2" h="417">
                      <a:moveTo>
                        <a:pt x="0" y="0"/>
                      </a:moveTo>
                      <a:lnTo>
                        <a:pt x="582" y="417"/>
                      </a:lnTo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BF31DC89-8459-4366-ABD4-8F67AC79B2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4" y="3488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lang="zh-CN" altLang="en-US" sz="2000" b="0"/>
                  <a:t>(</a:t>
                </a:r>
                <a:r>
                  <a:rPr lang="en-US" altLang="zh-CN" sz="2000" b="0"/>
                  <a:t>a)</a:t>
                </a:r>
              </a:p>
            </p:txBody>
          </p:sp>
        </p:grpSp>
        <p:grpSp>
          <p:nvGrpSpPr>
            <p:cNvPr id="9" name="Group 95">
              <a:extLst>
                <a:ext uri="{FF2B5EF4-FFF2-40B4-BE49-F238E27FC236}">
                  <a16:creationId xmlns:a16="http://schemas.microsoft.com/office/drawing/2014/main" id="{32221AA5-9E03-4D91-90EC-BBD01D495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7" y="2176"/>
              <a:ext cx="1381" cy="1520"/>
              <a:chOff x="4187" y="2176"/>
              <a:chExt cx="1381" cy="1520"/>
            </a:xfrm>
          </p:grpSpPr>
          <p:sp>
            <p:nvSpPr>
              <p:cNvPr id="11" name="Freeform 67">
                <a:extLst>
                  <a:ext uri="{FF2B5EF4-FFF2-40B4-BE49-F238E27FC236}">
                    <a16:creationId xmlns:a16="http://schemas.microsoft.com/office/drawing/2014/main" id="{D97EDFBC-4923-420A-B450-269AFA33C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0" y="2272"/>
                <a:ext cx="1" cy="189"/>
              </a:xfrm>
              <a:custGeom>
                <a:avLst/>
                <a:gdLst>
                  <a:gd name="T0" fmla="*/ 0 w 1"/>
                  <a:gd name="T1" fmla="*/ 0 h 189"/>
                  <a:gd name="T2" fmla="*/ 0 w 1"/>
                  <a:gd name="T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89">
                    <a:moveTo>
                      <a:pt x="0" y="0"/>
                    </a:moveTo>
                    <a:lnTo>
                      <a:pt x="0" y="18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72">
                <a:extLst>
                  <a:ext uri="{FF2B5EF4-FFF2-40B4-BE49-F238E27FC236}">
                    <a16:creationId xmlns:a16="http://schemas.microsoft.com/office/drawing/2014/main" id="{09C68602-A0C3-49F9-9632-5C7972981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176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73">
                <a:extLst>
                  <a:ext uri="{FF2B5EF4-FFF2-40B4-BE49-F238E27FC236}">
                    <a16:creationId xmlns:a16="http://schemas.microsoft.com/office/drawing/2014/main" id="{F71609AB-6677-493A-9EF6-65CE71EF2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461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74">
                <a:extLst>
                  <a:ext uri="{FF2B5EF4-FFF2-40B4-BE49-F238E27FC236}">
                    <a16:creationId xmlns:a16="http://schemas.microsoft.com/office/drawing/2014/main" id="{46E3642B-0003-4A9C-93B4-C5EA792C3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73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75">
                <a:extLst>
                  <a:ext uri="{FF2B5EF4-FFF2-40B4-BE49-F238E27FC236}">
                    <a16:creationId xmlns:a16="http://schemas.microsoft.com/office/drawing/2014/main" id="{749A1F4F-7599-4D03-8F05-96B8F0E87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2646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76">
                <a:extLst>
                  <a:ext uri="{FF2B5EF4-FFF2-40B4-BE49-F238E27FC236}">
                    <a16:creationId xmlns:a16="http://schemas.microsoft.com/office/drawing/2014/main" id="{FD3F7091-AA89-41E7-87FD-7265AC78E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0" y="2731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77">
                <a:extLst>
                  <a:ext uri="{FF2B5EF4-FFF2-40B4-BE49-F238E27FC236}">
                    <a16:creationId xmlns:a16="http://schemas.microsoft.com/office/drawing/2014/main" id="{3C909A4C-7CAA-4D62-9346-B3D292BB6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7" y="2640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Oval 78">
                <a:extLst>
                  <a:ext uri="{FF2B5EF4-FFF2-40B4-BE49-F238E27FC236}">
                    <a16:creationId xmlns:a16="http://schemas.microsoft.com/office/drawing/2014/main" id="{DD57AD19-4136-47FD-9318-EDE7C3271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403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79">
                <a:extLst>
                  <a:ext uri="{FF2B5EF4-FFF2-40B4-BE49-F238E27FC236}">
                    <a16:creationId xmlns:a16="http://schemas.microsoft.com/office/drawing/2014/main" id="{638427A7-4B60-4632-9C65-4F5A55AC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1" y="3406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80">
                <a:extLst>
                  <a:ext uri="{FF2B5EF4-FFF2-40B4-BE49-F238E27FC236}">
                    <a16:creationId xmlns:a16="http://schemas.microsoft.com/office/drawing/2014/main" id="{78E5B900-4A14-44BC-B4AE-D72A05375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1" y="3180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81">
                <a:extLst>
                  <a:ext uri="{FF2B5EF4-FFF2-40B4-BE49-F238E27FC236}">
                    <a16:creationId xmlns:a16="http://schemas.microsoft.com/office/drawing/2014/main" id="{82539AC0-198E-45A5-9DCA-ACC503A44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9" y="3174"/>
                <a:ext cx="91" cy="91"/>
              </a:xfrm>
              <a:prstGeom prst="ellipse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84">
                <a:extLst>
                  <a:ext uri="{FF2B5EF4-FFF2-40B4-BE49-F238E27FC236}">
                    <a16:creationId xmlns:a16="http://schemas.microsoft.com/office/drawing/2014/main" id="{6405B788-A6DE-4456-9760-10EA231CF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7" y="3478"/>
                <a:ext cx="723" cy="1"/>
              </a:xfrm>
              <a:custGeom>
                <a:avLst/>
                <a:gdLst>
                  <a:gd name="T0" fmla="*/ 0 w 723"/>
                  <a:gd name="T1" fmla="*/ 0 h 1"/>
                  <a:gd name="T2" fmla="*/ 723 w 72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3" h="1">
                    <a:moveTo>
                      <a:pt x="0" y="0"/>
                    </a:moveTo>
                    <a:lnTo>
                      <a:pt x="723" y="0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89">
                <a:extLst>
                  <a:ext uri="{FF2B5EF4-FFF2-40B4-BE49-F238E27FC236}">
                    <a16:creationId xmlns:a16="http://schemas.microsoft.com/office/drawing/2014/main" id="{CF6D4A54-22F9-4DE4-9CBF-71B8816B4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2740"/>
                <a:ext cx="726" cy="1"/>
              </a:xfrm>
              <a:custGeom>
                <a:avLst/>
                <a:gdLst>
                  <a:gd name="T0" fmla="*/ 0 w 726"/>
                  <a:gd name="T1" fmla="*/ 0 h 1"/>
                  <a:gd name="T2" fmla="*/ 726 w 72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6" h="1">
                    <a:moveTo>
                      <a:pt x="0" y="0"/>
                    </a:moveTo>
                    <a:lnTo>
                      <a:pt x="726" y="0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92">
                <a:extLst>
                  <a:ext uri="{FF2B5EF4-FFF2-40B4-BE49-F238E27FC236}">
                    <a16:creationId xmlns:a16="http://schemas.microsoft.com/office/drawing/2014/main" id="{A0589BA4-B76C-4FA8-B080-285FD145E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1" y="3504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lang="zh-CN" altLang="en-US" sz="2000" b="0"/>
                  <a:t>(</a:t>
                </a:r>
                <a:r>
                  <a:rPr lang="en-US" altLang="zh-CN" sz="2000" b="0"/>
                  <a:t>c)</a:t>
                </a:r>
              </a:p>
            </p:txBody>
          </p:sp>
        </p:grpSp>
        <p:sp>
          <p:nvSpPr>
            <p:cNvPr id="10" name="Text Box 96">
              <a:extLst>
                <a:ext uri="{FF2B5EF4-FFF2-40B4-BE49-F238E27FC236}">
                  <a16:creationId xmlns:a16="http://schemas.microsoft.com/office/drawing/2014/main" id="{A299B6D6-4F3E-4199-A97A-6B8042C48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744"/>
              <a:ext cx="1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2000" b="0" dirty="0"/>
                <a:t>P-</a:t>
              </a:r>
              <a:r>
                <a:rPr lang="zh-CN" altLang="en-US" sz="2000" b="0" dirty="0"/>
                <a:t>图及其子图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295195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04C7BA5-8238-40CA-B39D-CE2BA482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7" y="615312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二分图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3B7C91C-AE24-4FE6-9AD2-B1B9DCDE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8" name="Group 104">
            <a:extLst>
              <a:ext uri="{FF2B5EF4-FFF2-40B4-BE49-F238E27FC236}">
                <a16:creationId xmlns:a16="http://schemas.microsoft.com/office/drawing/2014/main" id="{89D6E2C2-F565-4567-8869-6328DF9EF8B3}"/>
              </a:ext>
            </a:extLst>
          </p:cNvPr>
          <p:cNvGrpSpPr>
            <a:grpSpLocks/>
          </p:cNvGrpSpPr>
          <p:nvPr/>
        </p:nvGrpSpPr>
        <p:grpSpPr bwMode="auto">
          <a:xfrm>
            <a:off x="1481870" y="1833995"/>
            <a:ext cx="8583612" cy="2016125"/>
            <a:chOff x="295" y="1706"/>
            <a:chExt cx="5407" cy="1270"/>
          </a:xfrm>
        </p:grpSpPr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10F9521C-F446-4EDF-A07C-1832D4509E2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3" y="1706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605C2A1A-4EE7-4BAC-A0DB-516FA03F5FA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40" y="170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3A857144-EDAD-4912-9CAD-B2B30160BD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37" y="170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B9C1727-5F3B-464C-B4C9-5808D47BD3A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5" y="25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07137353-8C4D-45E4-B1C2-D287F66F469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8" y="2555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035CB780-498C-4D28-9984-BB5A5E9F828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81" y="2555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4B28AD83-2E30-43B4-B17C-5F5DF8415D2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3" y="25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D96C8FA2-C4EC-47BE-861E-E063D60314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6" y="1989"/>
              <a:ext cx="137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B4F4373-E81B-4C88-B51B-9C5A6E574A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25" y="1989"/>
              <a:ext cx="137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1E8040A3-7B2A-4011-8AEF-F219665302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1" y="1989"/>
              <a:ext cx="131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DBAA4C5-9995-4217-90D4-C25A6B3D83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83" y="1989"/>
              <a:ext cx="138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7C918FB4-4910-4453-BB65-0094E3452D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82" y="1989"/>
              <a:ext cx="141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DE59F0B-2CDB-4B42-9349-DA7DF7765B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1" y="1989"/>
              <a:ext cx="408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6712B63-5847-4B47-9D17-2F88550AFE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7" y="1989"/>
              <a:ext cx="69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BA6691C-DC60-47CA-94DF-E86E17359F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49" y="1989"/>
              <a:ext cx="40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616C6F83-7FA0-43E8-BCBB-853B20EAB40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89" y="278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(a)</a:t>
              </a:r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6DC9D0E0-6A98-4DB0-BF1B-50C6483CA3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" y="1945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FA1DCE67-2079-4736-971A-B9267804C9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0" y="1945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3688D161-0F33-4CC7-A381-6AE9489452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5" y="1945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0E89EB14-A8C4-4230-8C65-B283E98CE6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" y="257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1D30A05A-A881-4834-A7CA-A5ADF4F3C2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" y="257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A74B5E5E-7FDF-4922-A329-664A9E4541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" y="257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457F1D5F-95A7-43D0-BB75-5FFD46434C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2" y="257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D69BDE5F-A066-4082-9C41-36E02D7BED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07" y="2106"/>
              <a:ext cx="499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42E143D4-7BB0-4A09-AE25-290FEEF696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15" y="2106"/>
              <a:ext cx="499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D97EED7E-EE52-40BC-985D-83E076408CA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79" y="1879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B098D8A2-BC19-4F08-809C-8F99492F41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70" y="170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DF95A052-E883-487D-B1AA-AFB411BC68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52" y="1879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0E72A231-C3F6-4DE5-AD58-1A23DEAD43C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79" y="237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98623D07-3BFF-4070-A21E-30F5858181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70" y="2518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B807B5D6-8EE1-4C24-995B-3F935178A79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52" y="237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2B457C17-3E9F-47A1-9837-1DAF5EADC3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52" y="1950"/>
              <a:ext cx="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2064FDF-AC81-4485-A529-BE3B6F5FDA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868" y="1950"/>
              <a:ext cx="272" cy="1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844FA24F-8C7E-4371-B397-D4CAF63272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61" y="1940"/>
              <a:ext cx="272" cy="1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59296EE-9E2C-444F-ADE2-936D182C6E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8" y="2372"/>
              <a:ext cx="272" cy="1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18BEBAD9-BAD2-42A9-B7D6-DB3B05B00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61" y="2372"/>
              <a:ext cx="272" cy="1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63336180-12A6-4E9B-9A91-77E0D6A422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94" y="2125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83DBE891-3606-4E81-AA35-F95E0450FF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07" y="2125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Oval 44">
              <a:extLst>
                <a:ext uri="{FF2B5EF4-FFF2-40B4-BE49-F238E27FC236}">
                  <a16:creationId xmlns:a16="http://schemas.microsoft.com/office/drawing/2014/main" id="{A4E5928B-6BFD-42D2-8DB3-BD73B4941F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7" y="2092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id="{BFC549D9-879A-41A7-BAE1-C0FE6264BF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2" y="1919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2AA5B2FF-707D-4561-9FAE-9AA2CF9FFB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88" y="2092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47">
              <a:extLst>
                <a:ext uri="{FF2B5EF4-FFF2-40B4-BE49-F238E27FC236}">
                  <a16:creationId xmlns:a16="http://schemas.microsoft.com/office/drawing/2014/main" id="{D1CA2DAF-BD49-4D27-A043-E6E28F2C0C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7" y="2367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48">
              <a:extLst>
                <a:ext uri="{FF2B5EF4-FFF2-40B4-BE49-F238E27FC236}">
                  <a16:creationId xmlns:a16="http://schemas.microsoft.com/office/drawing/2014/main" id="{0AFB1E31-B524-476F-A2BC-34840E3B18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2" y="2533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49">
              <a:extLst>
                <a:ext uri="{FF2B5EF4-FFF2-40B4-BE49-F238E27FC236}">
                  <a16:creationId xmlns:a16="http://schemas.microsoft.com/office/drawing/2014/main" id="{DF3100CA-28C2-47B8-A061-B2F54BC39A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88" y="2367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86C45C74-7C2C-4B5E-914E-E50C67A12F8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27" y="278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(d)</a:t>
              </a: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B606E54B-1B47-4C9F-B0F0-B6DC7225F4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54" y="1989"/>
              <a:ext cx="131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CD32D226-1B19-45AE-9C8A-D870979E23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52" y="1989"/>
              <a:ext cx="138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6566983D-A897-4774-8D15-37D5A7CB6B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694" y="1989"/>
              <a:ext cx="138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FE916DB5-E590-4C5C-A593-08D73DD623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002" y="1989"/>
              <a:ext cx="138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7A215E0F-16B9-4D82-ABC5-1DFC402B8E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714" y="1989"/>
              <a:ext cx="408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56">
              <a:extLst>
                <a:ext uri="{FF2B5EF4-FFF2-40B4-BE49-F238E27FC236}">
                  <a16:creationId xmlns:a16="http://schemas.microsoft.com/office/drawing/2014/main" id="{8B04253D-ECD7-40EB-AB22-1892339714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62" y="278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(b)</a:t>
              </a:r>
            </a:p>
          </p:txBody>
        </p:sp>
        <p:sp>
          <p:nvSpPr>
            <p:cNvPr id="60" name="Oval 57">
              <a:extLst>
                <a:ext uri="{FF2B5EF4-FFF2-40B4-BE49-F238E27FC236}">
                  <a16:creationId xmlns:a16="http://schemas.microsoft.com/office/drawing/2014/main" id="{66C075A2-A444-4E0A-8445-F2F005A001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6" y="1945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Oval 58">
              <a:extLst>
                <a:ext uri="{FF2B5EF4-FFF2-40B4-BE49-F238E27FC236}">
                  <a16:creationId xmlns:a16="http://schemas.microsoft.com/office/drawing/2014/main" id="{05420E95-617B-46F6-AD87-45C2AB6F57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" y="1945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Oval 59">
              <a:extLst>
                <a:ext uri="{FF2B5EF4-FFF2-40B4-BE49-F238E27FC236}">
                  <a16:creationId xmlns:a16="http://schemas.microsoft.com/office/drawing/2014/main" id="{09708BFF-5BD2-4099-9FC5-A494380D82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8" y="257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60">
              <a:extLst>
                <a:ext uri="{FF2B5EF4-FFF2-40B4-BE49-F238E27FC236}">
                  <a16:creationId xmlns:a16="http://schemas.microsoft.com/office/drawing/2014/main" id="{5FF195F1-D508-42F9-A322-E5F48B81D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4" y="257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Oval 61">
              <a:extLst>
                <a:ext uri="{FF2B5EF4-FFF2-40B4-BE49-F238E27FC236}">
                  <a16:creationId xmlns:a16="http://schemas.microsoft.com/office/drawing/2014/main" id="{D0E57C0D-3A84-4D7B-9D51-88BC8D29CA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60" y="257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62">
              <a:extLst>
                <a:ext uri="{FF2B5EF4-FFF2-40B4-BE49-F238E27FC236}">
                  <a16:creationId xmlns:a16="http://schemas.microsoft.com/office/drawing/2014/main" id="{7CC99EC2-3DB5-41CB-88F4-1F1F5C8F7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67" y="1706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66" name="Text Box 63">
              <a:extLst>
                <a:ext uri="{FF2B5EF4-FFF2-40B4-BE49-F238E27FC236}">
                  <a16:creationId xmlns:a16="http://schemas.microsoft.com/office/drawing/2014/main" id="{313FEB4C-BBBD-4D47-B17D-F769CA88064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78" y="170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1F3654CD-6425-4436-83DE-F7DF0C7373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69" y="1989"/>
              <a:ext cx="392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Text Box 65">
              <a:extLst>
                <a:ext uri="{FF2B5EF4-FFF2-40B4-BE49-F238E27FC236}">
                  <a16:creationId xmlns:a16="http://schemas.microsoft.com/office/drawing/2014/main" id="{42590E47-4E3A-4153-A7D2-F240AF7C599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15" y="25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69" name="Text Box 66">
              <a:extLst>
                <a:ext uri="{FF2B5EF4-FFF2-40B4-BE49-F238E27FC236}">
                  <a16:creationId xmlns:a16="http://schemas.microsoft.com/office/drawing/2014/main" id="{B5E5222A-D544-4542-9BC1-ADF1244870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06" y="25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70" name="Text Box 67">
              <a:extLst>
                <a:ext uri="{FF2B5EF4-FFF2-40B4-BE49-F238E27FC236}">
                  <a16:creationId xmlns:a16="http://schemas.microsoft.com/office/drawing/2014/main" id="{056D321E-1BF0-49AE-95F2-D67CA38A37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98" y="25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482D4C91-5A16-436E-88E4-DCCA4A006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73" y="1989"/>
              <a:ext cx="653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6720AAD9-99B0-430E-BC17-7BE0B01286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52" y="1989"/>
              <a:ext cx="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1155640B-2B98-4ED9-9AB5-558DAE2A8F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60" y="1989"/>
              <a:ext cx="336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DD722D8A-5F7E-464D-9FBE-7F340EC24F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54" y="1989"/>
              <a:ext cx="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28768C05-6DFF-4684-9C3A-DF11425BD9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03" y="1989"/>
              <a:ext cx="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DAD538BA-3682-47D2-BE55-1C00F9405C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59" y="1989"/>
              <a:ext cx="332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2FD7F232-2256-462E-BDEB-A50E7E9142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78" y="1989"/>
              <a:ext cx="657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E5D25332-2252-4F37-9A66-50DA5980DD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12" y="1989"/>
              <a:ext cx="331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76">
              <a:extLst>
                <a:ext uri="{FF2B5EF4-FFF2-40B4-BE49-F238E27FC236}">
                  <a16:creationId xmlns:a16="http://schemas.microsoft.com/office/drawing/2014/main" id="{5FD67B88-EBE9-41AE-83D2-6652C573F6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64" y="278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(c)</a:t>
              </a:r>
            </a:p>
          </p:txBody>
        </p:sp>
        <p:sp>
          <p:nvSpPr>
            <p:cNvPr id="80" name="Oval 77">
              <a:extLst>
                <a:ext uri="{FF2B5EF4-FFF2-40B4-BE49-F238E27FC236}">
                  <a16:creationId xmlns:a16="http://schemas.microsoft.com/office/drawing/2014/main" id="{791C0A60-ABEA-4A35-870F-BBD71D3F8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2" y="1945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Oval 78">
              <a:extLst>
                <a:ext uri="{FF2B5EF4-FFF2-40B4-BE49-F238E27FC236}">
                  <a16:creationId xmlns:a16="http://schemas.microsoft.com/office/drawing/2014/main" id="{C3FCFCB2-369D-4624-A8B8-4E28E07A59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1" y="1945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Oval 79">
              <a:extLst>
                <a:ext uri="{FF2B5EF4-FFF2-40B4-BE49-F238E27FC236}">
                  <a16:creationId xmlns:a16="http://schemas.microsoft.com/office/drawing/2014/main" id="{5A589E30-5FCD-4231-BDA2-664EAAACCF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30" y="1945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Oval 80">
              <a:extLst>
                <a:ext uri="{FF2B5EF4-FFF2-40B4-BE49-F238E27FC236}">
                  <a16:creationId xmlns:a16="http://schemas.microsoft.com/office/drawing/2014/main" id="{5057EE79-C9F3-4E17-8870-6C0F323024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2" y="257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Oval 81">
              <a:extLst>
                <a:ext uri="{FF2B5EF4-FFF2-40B4-BE49-F238E27FC236}">
                  <a16:creationId xmlns:a16="http://schemas.microsoft.com/office/drawing/2014/main" id="{FCBCAFF7-134D-4248-97B7-0D9F307842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1" y="257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Oval 82">
              <a:extLst>
                <a:ext uri="{FF2B5EF4-FFF2-40B4-BE49-F238E27FC236}">
                  <a16:creationId xmlns:a16="http://schemas.microsoft.com/office/drawing/2014/main" id="{710223E5-5F14-4303-AFB4-8DE12B88C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30" y="257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C4A3988A-50E6-474B-98A3-C8747F2258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16" y="1989"/>
              <a:ext cx="331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Text Box 84">
              <a:extLst>
                <a:ext uri="{FF2B5EF4-FFF2-40B4-BE49-F238E27FC236}">
                  <a16:creationId xmlns:a16="http://schemas.microsoft.com/office/drawing/2014/main" id="{8729432D-C2A8-4A8A-B3EB-693B1FB705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40" y="1706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88" name="Text Box 85">
              <a:extLst>
                <a:ext uri="{FF2B5EF4-FFF2-40B4-BE49-F238E27FC236}">
                  <a16:creationId xmlns:a16="http://schemas.microsoft.com/office/drawing/2014/main" id="{88FA657E-B7F8-47BE-87A8-F5AF185E48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89" y="1706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89" name="Text Box 86">
              <a:extLst>
                <a:ext uri="{FF2B5EF4-FFF2-40B4-BE49-F238E27FC236}">
                  <a16:creationId xmlns:a16="http://schemas.microsoft.com/office/drawing/2014/main" id="{D96004CA-7187-41EC-9386-C5C41F33993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8" y="170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9C477BB4-56C1-44D6-B493-6F3E722DE1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40" y="25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3C84686C-99BD-4F14-A0FC-E5CD9A12EC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89" y="25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848065D9-2993-4C11-A185-654596CC931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8" y="2555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EE0496C1-878A-4C24-A69D-1C177C23C8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95" y="2249"/>
              <a:ext cx="4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Text Box 91">
              <a:extLst>
                <a:ext uri="{FF2B5EF4-FFF2-40B4-BE49-F238E27FC236}">
                  <a16:creationId xmlns:a16="http://schemas.microsoft.com/office/drawing/2014/main" id="{152F4F5B-31BD-446A-8C99-A7D1FABD67C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59" y="170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95" name="Text Box 92">
              <a:extLst>
                <a:ext uri="{FF2B5EF4-FFF2-40B4-BE49-F238E27FC236}">
                  <a16:creationId xmlns:a16="http://schemas.microsoft.com/office/drawing/2014/main" id="{A8F3F097-1A00-4019-848B-E2E198C4ACB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520" y="2116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96" name="Text Box 93">
              <a:extLst>
                <a:ext uri="{FF2B5EF4-FFF2-40B4-BE49-F238E27FC236}">
                  <a16:creationId xmlns:a16="http://schemas.microsoft.com/office/drawing/2014/main" id="{9EB8544E-9D7D-43AD-B2B8-119D77EA6CF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95" y="2116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97" name="Text Box 94">
              <a:extLst>
                <a:ext uri="{FF2B5EF4-FFF2-40B4-BE49-F238E27FC236}">
                  <a16:creationId xmlns:a16="http://schemas.microsoft.com/office/drawing/2014/main" id="{AD1765F2-B1AB-43D6-9C20-DF25B0025A6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59" y="2518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FF0A4CFE-42E4-42B6-85D8-1157BECF86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92" y="1950"/>
              <a:ext cx="227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AAF2C4E-F30F-4866-AC1B-1697624EF0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59" y="1950"/>
              <a:ext cx="226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E3812E17-4976-47C3-BD8C-98B8780DC1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92" y="2269"/>
              <a:ext cx="227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E3A6FED1-7CDA-4202-A45D-588A244BDA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259" y="2269"/>
              <a:ext cx="226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Oval 99">
              <a:extLst>
                <a:ext uri="{FF2B5EF4-FFF2-40B4-BE49-F238E27FC236}">
                  <a16:creationId xmlns:a16="http://schemas.microsoft.com/office/drawing/2014/main" id="{68AA489D-9044-4E77-AF7B-9B3996B2F4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6" y="2226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Oval 100">
              <a:extLst>
                <a:ext uri="{FF2B5EF4-FFF2-40B4-BE49-F238E27FC236}">
                  <a16:creationId xmlns:a16="http://schemas.microsoft.com/office/drawing/2014/main" id="{D9DDE8BA-8FB2-4B54-ADDE-EF7AAF95E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6" y="1919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Oval 101">
              <a:extLst>
                <a:ext uri="{FF2B5EF4-FFF2-40B4-BE49-F238E27FC236}">
                  <a16:creationId xmlns:a16="http://schemas.microsoft.com/office/drawing/2014/main" id="{9428783F-28CA-47F4-97A9-27B22A28FF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77" y="2226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Oval 102">
              <a:extLst>
                <a:ext uri="{FF2B5EF4-FFF2-40B4-BE49-F238E27FC236}">
                  <a16:creationId xmlns:a16="http://schemas.microsoft.com/office/drawing/2014/main" id="{817D89FF-808D-4DB7-93A4-F9F66BB67D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1" y="2533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Text Box 103">
              <a:extLst>
                <a:ext uri="{FF2B5EF4-FFF2-40B4-BE49-F238E27FC236}">
                  <a16:creationId xmlns:a16="http://schemas.microsoft.com/office/drawing/2014/main" id="{BE6728E0-4D1E-484E-BD46-14DFE170E00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12" y="278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(e)</a:t>
              </a: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68F7BE0-3BB5-4546-88FB-0236489E432A}"/>
              </a:ext>
            </a:extLst>
          </p:cNvPr>
          <p:cNvSpPr txBox="1"/>
          <p:nvPr/>
        </p:nvSpPr>
        <p:spPr>
          <a:xfrm>
            <a:off x="1776411" y="4876567"/>
            <a:ext cx="80001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= &lt;V, E&gt;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为二分图的充分必要条件是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的所有回路的长度均为偶数。</a:t>
            </a:r>
          </a:p>
        </p:txBody>
      </p:sp>
    </p:spTree>
    <p:extLst>
      <p:ext uri="{BB962C8B-B14F-4D97-AF65-F5344CB8AC3E}">
        <p14:creationId xmlns:p14="http://schemas.microsoft.com/office/powerpoint/2010/main" val="4087407532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04C7BA5-8238-40CA-B39D-CE2BA482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7" y="615312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二分图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3B7C91C-AE24-4FE6-9AD2-B1B9DCDE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EAEE6383-BF26-42C6-A887-0F5842D5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95" y="1333080"/>
            <a:ext cx="9964127" cy="20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定义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在二分图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 = &lt;V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E,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中，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= {v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…,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，若存在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的子集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E’ = {(v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’)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’)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’)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，其中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’,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’, …,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’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中的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不同的结点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，则称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的子图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G’ = &lt;V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E’,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为从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的一个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完全匹配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(Complete Matching)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2485907223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04C7BA5-8238-40CA-B39D-CE2BA482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7" y="615312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二分图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3B7C91C-AE24-4FE6-9AD2-B1B9DCDE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108" name="Group 109">
            <a:extLst>
              <a:ext uri="{FF2B5EF4-FFF2-40B4-BE49-F238E27FC236}">
                <a16:creationId xmlns:a16="http://schemas.microsoft.com/office/drawing/2014/main" id="{CF7A0923-4542-4FBB-AA8F-507E1C0296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6849" y="3791805"/>
            <a:ext cx="1966913" cy="2614612"/>
            <a:chOff x="3038" y="1662"/>
            <a:chExt cx="918" cy="1220"/>
          </a:xfrm>
        </p:grpSpPr>
        <p:sp>
          <p:nvSpPr>
            <p:cNvPr id="109" name="Line 6">
              <a:extLst>
                <a:ext uri="{FF2B5EF4-FFF2-40B4-BE49-F238E27FC236}">
                  <a16:creationId xmlns:a16="http://schemas.microsoft.com/office/drawing/2014/main" id="{33341929-25EE-48A9-A013-68141CA605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7" y="1941"/>
              <a:ext cx="1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7">
              <a:extLst>
                <a:ext uri="{FF2B5EF4-FFF2-40B4-BE49-F238E27FC236}">
                  <a16:creationId xmlns:a16="http://schemas.microsoft.com/office/drawing/2014/main" id="{48F9082B-76DD-40DE-A705-139E00CBE6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96" y="1941"/>
              <a:ext cx="1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24017BE4-B904-4863-BE55-A3940D40D5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305" y="1942"/>
              <a:ext cx="276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39D86E92-15D0-47A6-8C17-AFC3150C80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328" y="1934"/>
              <a:ext cx="526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Text Box 10">
              <a:extLst>
                <a:ext uri="{FF2B5EF4-FFF2-40B4-BE49-F238E27FC236}">
                  <a16:creationId xmlns:a16="http://schemas.microsoft.com/office/drawing/2014/main" id="{21AEBB61-C7C8-4F39-BE01-4F73B37A34A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60" y="2740"/>
              <a:ext cx="27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(b)</a:t>
              </a:r>
            </a:p>
          </p:txBody>
        </p:sp>
        <p:sp>
          <p:nvSpPr>
            <p:cNvPr id="114" name="Line 11">
              <a:extLst>
                <a:ext uri="{FF2B5EF4-FFF2-40B4-BE49-F238E27FC236}">
                  <a16:creationId xmlns:a16="http://schemas.microsoft.com/office/drawing/2014/main" id="{6B671387-B804-4D4D-AF36-C1DCAC11DD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585" y="1941"/>
              <a:ext cx="276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Text Box 12">
              <a:extLst>
                <a:ext uri="{FF2B5EF4-FFF2-40B4-BE49-F238E27FC236}">
                  <a16:creationId xmlns:a16="http://schemas.microsoft.com/office/drawing/2014/main" id="{BF76FCD2-8C02-4484-955E-4EDD837184B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0" y="1662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16" name="Text Box 13">
              <a:extLst>
                <a:ext uri="{FF2B5EF4-FFF2-40B4-BE49-F238E27FC236}">
                  <a16:creationId xmlns:a16="http://schemas.microsoft.com/office/drawing/2014/main" id="{3DF91F89-A6C8-43B2-9647-B1B379E015F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07" y="1662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17" name="Text Box 14">
              <a:extLst>
                <a:ext uri="{FF2B5EF4-FFF2-40B4-BE49-F238E27FC236}">
                  <a16:creationId xmlns:a16="http://schemas.microsoft.com/office/drawing/2014/main" id="{88041ADF-E8A3-486A-A15D-93BCD086864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74" y="1662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118" name="Text Box 15">
              <a:extLst>
                <a:ext uri="{FF2B5EF4-FFF2-40B4-BE49-F238E27FC236}">
                  <a16:creationId xmlns:a16="http://schemas.microsoft.com/office/drawing/2014/main" id="{82653808-EB48-4885-A70C-4D4759CA40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0" y="2545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119" name="Text Box 16">
              <a:extLst>
                <a:ext uri="{FF2B5EF4-FFF2-40B4-BE49-F238E27FC236}">
                  <a16:creationId xmlns:a16="http://schemas.microsoft.com/office/drawing/2014/main" id="{E0594662-E71D-4CFC-B54F-AF5D1025A6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07" y="2545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120" name="Text Box 17">
              <a:extLst>
                <a:ext uri="{FF2B5EF4-FFF2-40B4-BE49-F238E27FC236}">
                  <a16:creationId xmlns:a16="http://schemas.microsoft.com/office/drawing/2014/main" id="{3492E4ED-9CC8-4AAC-8441-DA202EB3A0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74" y="2545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121" name="Text Box 18">
              <a:extLst>
                <a:ext uri="{FF2B5EF4-FFF2-40B4-BE49-F238E27FC236}">
                  <a16:creationId xmlns:a16="http://schemas.microsoft.com/office/drawing/2014/main" id="{67E39EB7-7EA7-4A6E-8B39-E1E8ACE557D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38" y="179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46835C2-60CC-4F80-ADE4-4DBF1AE91EF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38" y="2415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23" name="Oval 20">
              <a:extLst>
                <a:ext uri="{FF2B5EF4-FFF2-40B4-BE49-F238E27FC236}">
                  <a16:creationId xmlns:a16="http://schemas.microsoft.com/office/drawing/2014/main" id="{AFFE9581-0915-47F9-8AFF-D3D261D948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8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Oval 21">
              <a:extLst>
                <a:ext uri="{FF2B5EF4-FFF2-40B4-BE49-F238E27FC236}">
                  <a16:creationId xmlns:a16="http://schemas.microsoft.com/office/drawing/2014/main" id="{C6BB25D1-824C-493A-A653-A9E8C505C0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3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Oval 22">
              <a:extLst>
                <a:ext uri="{FF2B5EF4-FFF2-40B4-BE49-F238E27FC236}">
                  <a16:creationId xmlns:a16="http://schemas.microsoft.com/office/drawing/2014/main" id="{5FF03E0D-2AFC-401D-BB94-98EED247A5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5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Oval 23">
              <a:extLst>
                <a:ext uri="{FF2B5EF4-FFF2-40B4-BE49-F238E27FC236}">
                  <a16:creationId xmlns:a16="http://schemas.microsoft.com/office/drawing/2014/main" id="{AD55324C-AA73-48C3-9CDC-1DE67E33C0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0" y="2523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Oval 24">
              <a:extLst>
                <a:ext uri="{FF2B5EF4-FFF2-40B4-BE49-F238E27FC236}">
                  <a16:creationId xmlns:a16="http://schemas.microsoft.com/office/drawing/2014/main" id="{737269D2-512D-4C40-B33D-205926D5AB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52" y="2523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Oval 25">
              <a:extLst>
                <a:ext uri="{FF2B5EF4-FFF2-40B4-BE49-F238E27FC236}">
                  <a16:creationId xmlns:a16="http://schemas.microsoft.com/office/drawing/2014/main" id="{6EE88D89-D0D2-4383-9637-E448DDA8FE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5" y="2523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107">
            <a:extLst>
              <a:ext uri="{FF2B5EF4-FFF2-40B4-BE49-F238E27FC236}">
                <a16:creationId xmlns:a16="http://schemas.microsoft.com/office/drawing/2014/main" id="{DCB015CE-E89A-4038-81C7-9A9039FAD2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31437" y="3788630"/>
            <a:ext cx="3103562" cy="2617787"/>
            <a:chOff x="158" y="1661"/>
            <a:chExt cx="1448" cy="1221"/>
          </a:xfrm>
        </p:grpSpPr>
        <p:sp>
          <p:nvSpPr>
            <p:cNvPr id="130" name="Text Box 26">
              <a:extLst>
                <a:ext uri="{FF2B5EF4-FFF2-40B4-BE49-F238E27FC236}">
                  <a16:creationId xmlns:a16="http://schemas.microsoft.com/office/drawing/2014/main" id="{1B14DCD1-92D4-41BF-B5C7-C36C1F2ED24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4" y="166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31" name="Text Box 27">
              <a:extLst>
                <a:ext uri="{FF2B5EF4-FFF2-40B4-BE49-F238E27FC236}">
                  <a16:creationId xmlns:a16="http://schemas.microsoft.com/office/drawing/2014/main" id="{FF23EEEB-9277-4CBA-82F5-D8FB0564372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17" y="1661"/>
              <a:ext cx="18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32" name="Text Box 28">
              <a:extLst>
                <a:ext uri="{FF2B5EF4-FFF2-40B4-BE49-F238E27FC236}">
                  <a16:creationId xmlns:a16="http://schemas.microsoft.com/office/drawing/2014/main" id="{8E7553CA-1ABC-4A44-A3A1-EAF549C74AD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99" y="166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133" name="Text Box 29">
              <a:extLst>
                <a:ext uri="{FF2B5EF4-FFF2-40B4-BE49-F238E27FC236}">
                  <a16:creationId xmlns:a16="http://schemas.microsoft.com/office/drawing/2014/main" id="{736E95F4-00AE-4C41-A7AB-DF717F50D05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2" y="2544"/>
              <a:ext cx="18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134" name="Text Box 30">
              <a:extLst>
                <a:ext uri="{FF2B5EF4-FFF2-40B4-BE49-F238E27FC236}">
                  <a16:creationId xmlns:a16="http://schemas.microsoft.com/office/drawing/2014/main" id="{62E6FA9B-459B-4B0A-A249-0727FE1BDD2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5" y="2544"/>
              <a:ext cx="18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135" name="Text Box 31">
              <a:extLst>
                <a:ext uri="{FF2B5EF4-FFF2-40B4-BE49-F238E27FC236}">
                  <a16:creationId xmlns:a16="http://schemas.microsoft.com/office/drawing/2014/main" id="{14B03D2D-7F26-4CCB-B0EC-74662B6CE72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58" y="2544"/>
              <a:ext cx="18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136" name="Text Box 32">
              <a:extLst>
                <a:ext uri="{FF2B5EF4-FFF2-40B4-BE49-F238E27FC236}">
                  <a16:creationId xmlns:a16="http://schemas.microsoft.com/office/drawing/2014/main" id="{F9A0B89A-44DC-4A5C-BDB4-C59118DD9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41" y="2544"/>
              <a:ext cx="18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8</a:t>
              </a:r>
              <a:endParaRPr lang="en-US" altLang="zh-CN" sz="2000" b="1"/>
            </a:p>
          </p:txBody>
        </p:sp>
        <p:sp>
          <p:nvSpPr>
            <p:cNvPr id="137" name="Line 33">
              <a:extLst>
                <a:ext uri="{FF2B5EF4-FFF2-40B4-BE49-F238E27FC236}">
                  <a16:creationId xmlns:a16="http://schemas.microsoft.com/office/drawing/2014/main" id="{7A771ECA-5C8D-4152-A66E-1FB24B97AF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3" y="1951"/>
              <a:ext cx="137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Line 34">
              <a:extLst>
                <a:ext uri="{FF2B5EF4-FFF2-40B4-BE49-F238E27FC236}">
                  <a16:creationId xmlns:a16="http://schemas.microsoft.com/office/drawing/2014/main" id="{D5FBFB13-FFE7-49A8-9910-A0E1E0BFA1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08" y="1951"/>
              <a:ext cx="41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59E68AA7-565B-4D12-B44F-2C70831AA9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7" y="1951"/>
              <a:ext cx="41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AC6D26E0-7B61-4A0B-9FA4-58B7F96672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84" y="1951"/>
              <a:ext cx="137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5877C086-F63F-4023-B934-81BD09B0A1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7" y="1951"/>
              <a:ext cx="962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38">
              <a:extLst>
                <a:ext uri="{FF2B5EF4-FFF2-40B4-BE49-F238E27FC236}">
                  <a16:creationId xmlns:a16="http://schemas.microsoft.com/office/drawing/2014/main" id="{66830B43-39DD-41E4-994A-2FC06104A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6" y="1936"/>
              <a:ext cx="69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501EF69C-7F7A-4D12-A522-1A14B55485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61" y="1951"/>
              <a:ext cx="40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43A8FD26-A019-4F44-8E30-731C2BA52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22" y="1951"/>
              <a:ext cx="41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Text Box 41">
              <a:extLst>
                <a:ext uri="{FF2B5EF4-FFF2-40B4-BE49-F238E27FC236}">
                  <a16:creationId xmlns:a16="http://schemas.microsoft.com/office/drawing/2014/main" id="{BDA6F29D-73B4-41C4-A589-0D165293F8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49" y="2740"/>
              <a:ext cx="27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(c)</a:t>
              </a:r>
            </a:p>
          </p:txBody>
        </p:sp>
        <p:sp>
          <p:nvSpPr>
            <p:cNvPr id="146" name="Text Box 42">
              <a:extLst>
                <a:ext uri="{FF2B5EF4-FFF2-40B4-BE49-F238E27FC236}">
                  <a16:creationId xmlns:a16="http://schemas.microsoft.com/office/drawing/2014/main" id="{23CF4CED-306A-4153-9E99-FFF34B9618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1" y="1663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147" name="Text Box 43">
              <a:extLst>
                <a:ext uri="{FF2B5EF4-FFF2-40B4-BE49-F238E27FC236}">
                  <a16:creationId xmlns:a16="http://schemas.microsoft.com/office/drawing/2014/main" id="{22765055-CDAD-4689-9BED-F9915693F1F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25" y="2545"/>
              <a:ext cx="18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9</a:t>
              </a:r>
              <a:endParaRPr lang="en-US" altLang="zh-CN" sz="2000" b="1"/>
            </a:p>
          </p:txBody>
        </p:sp>
        <p:sp>
          <p:nvSpPr>
            <p:cNvPr id="148" name="Line 44">
              <a:extLst>
                <a:ext uri="{FF2B5EF4-FFF2-40B4-BE49-F238E27FC236}">
                  <a16:creationId xmlns:a16="http://schemas.microsoft.com/office/drawing/2014/main" id="{D2E68A88-511E-448A-BAFB-D9CE1D83B7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97" y="1937"/>
              <a:ext cx="690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Text Box 45">
              <a:extLst>
                <a:ext uri="{FF2B5EF4-FFF2-40B4-BE49-F238E27FC236}">
                  <a16:creationId xmlns:a16="http://schemas.microsoft.com/office/drawing/2014/main" id="{917DDA30-08F7-424B-834A-6A1134B7E61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8" y="178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50" name="Text Box 46">
              <a:extLst>
                <a:ext uri="{FF2B5EF4-FFF2-40B4-BE49-F238E27FC236}">
                  <a16:creationId xmlns:a16="http://schemas.microsoft.com/office/drawing/2014/main" id="{514A1C68-103C-4E8B-8DE1-A20C638A5BA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8" y="2405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51" name="Line 47">
              <a:extLst>
                <a:ext uri="{FF2B5EF4-FFF2-40B4-BE49-F238E27FC236}">
                  <a16:creationId xmlns:a16="http://schemas.microsoft.com/office/drawing/2014/main" id="{541DE4CE-5170-4CF4-BE7F-521DA482A0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0" y="1951"/>
              <a:ext cx="962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37720764-A07D-4FCF-BF25-5CB67CFCEF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Oval 49">
              <a:extLst>
                <a:ext uri="{FF2B5EF4-FFF2-40B4-BE49-F238E27FC236}">
                  <a16:creationId xmlns:a16="http://schemas.microsoft.com/office/drawing/2014/main" id="{955D6362-65F1-4D3B-8592-F207C9422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9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Oval 50">
              <a:extLst>
                <a:ext uri="{FF2B5EF4-FFF2-40B4-BE49-F238E27FC236}">
                  <a16:creationId xmlns:a16="http://schemas.microsoft.com/office/drawing/2014/main" id="{46B2A266-B021-42AE-8C70-334BFD1826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0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Oval 51">
              <a:extLst>
                <a:ext uri="{FF2B5EF4-FFF2-40B4-BE49-F238E27FC236}">
                  <a16:creationId xmlns:a16="http://schemas.microsoft.com/office/drawing/2014/main" id="{EE41E80A-F5B4-4DE5-8A7F-1E9DDF81D2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Oval 52">
              <a:extLst>
                <a:ext uri="{FF2B5EF4-FFF2-40B4-BE49-F238E27FC236}">
                  <a16:creationId xmlns:a16="http://schemas.microsoft.com/office/drawing/2014/main" id="{26067C7E-FDA1-42ED-985F-CF86C04EE5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1" y="2524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Oval 53">
              <a:extLst>
                <a:ext uri="{FF2B5EF4-FFF2-40B4-BE49-F238E27FC236}">
                  <a16:creationId xmlns:a16="http://schemas.microsoft.com/office/drawing/2014/main" id="{1A912A45-1C5A-465B-BB8E-624230AAD9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" name="Oval 54">
              <a:extLst>
                <a:ext uri="{FF2B5EF4-FFF2-40B4-BE49-F238E27FC236}">
                  <a16:creationId xmlns:a16="http://schemas.microsoft.com/office/drawing/2014/main" id="{1C96F68F-A5BF-4053-9949-8C7BA566F1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0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Oval 55">
              <a:extLst>
                <a:ext uri="{FF2B5EF4-FFF2-40B4-BE49-F238E27FC236}">
                  <a16:creationId xmlns:a16="http://schemas.microsoft.com/office/drawing/2014/main" id="{35CDF37D-2DD8-4E0A-8EC0-383107058E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2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0" name="Oval 56">
              <a:extLst>
                <a:ext uri="{FF2B5EF4-FFF2-40B4-BE49-F238E27FC236}">
                  <a16:creationId xmlns:a16="http://schemas.microsoft.com/office/drawing/2014/main" id="{65FFFF00-1A0A-49E7-A4D5-DD65A64B3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5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1" name="Group 108">
            <a:extLst>
              <a:ext uri="{FF2B5EF4-FFF2-40B4-BE49-F238E27FC236}">
                <a16:creationId xmlns:a16="http://schemas.microsoft.com/office/drawing/2014/main" id="{14A3E91D-A201-4E42-B346-0BC4FBD425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10137" y="3788630"/>
            <a:ext cx="2460625" cy="2617787"/>
            <a:chOff x="1748" y="1661"/>
            <a:chExt cx="1148" cy="1221"/>
          </a:xfrm>
        </p:grpSpPr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2D249278-6115-4482-9982-B49CB21EC5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74" y="1964"/>
              <a:ext cx="128" cy="572"/>
            </a:xfrm>
            <a:custGeom>
              <a:avLst/>
              <a:gdLst>
                <a:gd name="T0" fmla="*/ 160 w 160"/>
                <a:gd name="T1" fmla="*/ 0 h 716"/>
                <a:gd name="T2" fmla="*/ 0 w 160"/>
                <a:gd name="T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0" h="716">
                  <a:moveTo>
                    <a:pt x="160" y="0"/>
                  </a:moveTo>
                  <a:lnTo>
                    <a:pt x="0" y="71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09711B13-9056-4CB4-BB2B-966D4F036C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75" y="1954"/>
              <a:ext cx="137" cy="582"/>
            </a:xfrm>
            <a:custGeom>
              <a:avLst/>
              <a:gdLst>
                <a:gd name="T0" fmla="*/ 0 w 171"/>
                <a:gd name="T1" fmla="*/ 0 h 729"/>
                <a:gd name="T2" fmla="*/ 171 w 171"/>
                <a:gd name="T3" fmla="*/ 72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" h="729">
                  <a:moveTo>
                    <a:pt x="0" y="0"/>
                  </a:moveTo>
                  <a:lnTo>
                    <a:pt x="171" y="72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Text Box 59">
              <a:extLst>
                <a:ext uri="{FF2B5EF4-FFF2-40B4-BE49-F238E27FC236}">
                  <a16:creationId xmlns:a16="http://schemas.microsoft.com/office/drawing/2014/main" id="{A654FD6C-9FD5-43E4-B334-4CD4C1FEB12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00" y="166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65" name="Text Box 60">
              <a:extLst>
                <a:ext uri="{FF2B5EF4-FFF2-40B4-BE49-F238E27FC236}">
                  <a16:creationId xmlns:a16="http://schemas.microsoft.com/office/drawing/2014/main" id="{8335F694-AB2F-4D5E-9583-7102812CFDD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72" y="166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66" name="Text Box 61">
              <a:extLst>
                <a:ext uri="{FF2B5EF4-FFF2-40B4-BE49-F238E27FC236}">
                  <a16:creationId xmlns:a16="http://schemas.microsoft.com/office/drawing/2014/main" id="{FB86037A-A852-45FE-9532-724542C31D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43" y="166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167" name="Text Box 62">
              <a:extLst>
                <a:ext uri="{FF2B5EF4-FFF2-40B4-BE49-F238E27FC236}">
                  <a16:creationId xmlns:a16="http://schemas.microsoft.com/office/drawing/2014/main" id="{C1C91D99-9830-4387-8FC2-0E364A91BF7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36" y="2544"/>
              <a:ext cx="18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168" name="Text Box 63">
              <a:extLst>
                <a:ext uri="{FF2B5EF4-FFF2-40B4-BE49-F238E27FC236}">
                  <a16:creationId xmlns:a16="http://schemas.microsoft.com/office/drawing/2014/main" id="{7105A89D-1AB4-4E21-9D1E-5915CBBA32E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07" y="2544"/>
              <a:ext cx="18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169" name="Text Box 64">
              <a:extLst>
                <a:ext uri="{FF2B5EF4-FFF2-40B4-BE49-F238E27FC236}">
                  <a16:creationId xmlns:a16="http://schemas.microsoft.com/office/drawing/2014/main" id="{004E23EC-EABC-4B29-938B-1933AB2211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79" y="2544"/>
              <a:ext cx="18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8</a:t>
              </a:r>
              <a:endParaRPr lang="en-US" altLang="zh-CN" sz="2000" b="1"/>
            </a:p>
          </p:txBody>
        </p:sp>
        <p:sp>
          <p:nvSpPr>
            <p:cNvPr id="170" name="Freeform 65">
              <a:extLst>
                <a:ext uri="{FF2B5EF4-FFF2-40B4-BE49-F238E27FC236}">
                  <a16:creationId xmlns:a16="http://schemas.microsoft.com/office/drawing/2014/main" id="{B7FBB1E0-8DBA-4B04-AC83-B79764A16E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1" y="1946"/>
              <a:ext cx="664" cy="584"/>
            </a:xfrm>
            <a:custGeom>
              <a:avLst/>
              <a:gdLst>
                <a:gd name="T0" fmla="*/ 0 w 830"/>
                <a:gd name="T1" fmla="*/ 0 h 731"/>
                <a:gd name="T2" fmla="*/ 830 w 830"/>
                <a:gd name="T3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731">
                  <a:moveTo>
                    <a:pt x="0" y="0"/>
                  </a:moveTo>
                  <a:lnTo>
                    <a:pt x="830" y="73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" name="Freeform 66">
              <a:extLst>
                <a:ext uri="{FF2B5EF4-FFF2-40B4-BE49-F238E27FC236}">
                  <a16:creationId xmlns:a16="http://schemas.microsoft.com/office/drawing/2014/main" id="{2547FC21-F7B7-4C30-B81F-3ABF3C9A25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23" y="1946"/>
              <a:ext cx="399" cy="578"/>
            </a:xfrm>
            <a:custGeom>
              <a:avLst/>
              <a:gdLst>
                <a:gd name="T0" fmla="*/ 498 w 498"/>
                <a:gd name="T1" fmla="*/ 0 h 723"/>
                <a:gd name="T2" fmla="*/ 0 w 498"/>
                <a:gd name="T3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723">
                  <a:moveTo>
                    <a:pt x="498" y="0"/>
                  </a:moveTo>
                  <a:lnTo>
                    <a:pt x="0" y="723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" name="Freeform 67">
              <a:extLst>
                <a:ext uri="{FF2B5EF4-FFF2-40B4-BE49-F238E27FC236}">
                  <a16:creationId xmlns:a16="http://schemas.microsoft.com/office/drawing/2014/main" id="{47FF23BF-B21D-404F-97F3-A0DDB3DFC3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57" y="1947"/>
              <a:ext cx="137" cy="583"/>
            </a:xfrm>
            <a:custGeom>
              <a:avLst/>
              <a:gdLst>
                <a:gd name="T0" fmla="*/ 0 w 171"/>
                <a:gd name="T1" fmla="*/ 0 h 729"/>
                <a:gd name="T2" fmla="*/ 171 w 171"/>
                <a:gd name="T3" fmla="*/ 72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" h="729">
                  <a:moveTo>
                    <a:pt x="0" y="0"/>
                  </a:moveTo>
                  <a:lnTo>
                    <a:pt x="171" y="72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" name="Text Box 68">
              <a:extLst>
                <a:ext uri="{FF2B5EF4-FFF2-40B4-BE49-F238E27FC236}">
                  <a16:creationId xmlns:a16="http://schemas.microsoft.com/office/drawing/2014/main" id="{41AB6AD4-3107-4C3E-8CD6-D36D5C845D6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99" y="2740"/>
              <a:ext cx="27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(a)</a:t>
              </a:r>
            </a:p>
          </p:txBody>
        </p:sp>
        <p:sp>
          <p:nvSpPr>
            <p:cNvPr id="174" name="Text Box 69">
              <a:extLst>
                <a:ext uri="{FF2B5EF4-FFF2-40B4-BE49-F238E27FC236}">
                  <a16:creationId xmlns:a16="http://schemas.microsoft.com/office/drawing/2014/main" id="{5041F37A-608B-4233-A87F-D34E92A4BCB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15" y="1663"/>
              <a:ext cx="18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175" name="Freeform 70">
              <a:extLst>
                <a:ext uri="{FF2B5EF4-FFF2-40B4-BE49-F238E27FC236}">
                  <a16:creationId xmlns:a16="http://schemas.microsoft.com/office/drawing/2014/main" id="{43B71E4C-A2B5-4879-82AB-E46F904C27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47" y="1951"/>
              <a:ext cx="649" cy="585"/>
            </a:xfrm>
            <a:custGeom>
              <a:avLst/>
              <a:gdLst>
                <a:gd name="T0" fmla="*/ 812 w 812"/>
                <a:gd name="T1" fmla="*/ 0 h 731"/>
                <a:gd name="T2" fmla="*/ 0 w 812"/>
                <a:gd name="T3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2" h="731">
                  <a:moveTo>
                    <a:pt x="812" y="0"/>
                  </a:moveTo>
                  <a:lnTo>
                    <a:pt x="0" y="73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6" name="Text Box 71">
              <a:extLst>
                <a:ext uri="{FF2B5EF4-FFF2-40B4-BE49-F238E27FC236}">
                  <a16:creationId xmlns:a16="http://schemas.microsoft.com/office/drawing/2014/main" id="{51FFFE71-E666-4178-9570-FE4843106CA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48" y="1781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77" name="Text Box 72">
              <a:extLst>
                <a:ext uri="{FF2B5EF4-FFF2-40B4-BE49-F238E27FC236}">
                  <a16:creationId xmlns:a16="http://schemas.microsoft.com/office/drawing/2014/main" id="{196129B1-5F00-4C96-9A86-08C93249D51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48" y="2405"/>
              <a:ext cx="18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78" name="Oval 73">
              <a:extLst>
                <a:ext uri="{FF2B5EF4-FFF2-40B4-BE49-F238E27FC236}">
                  <a16:creationId xmlns:a16="http://schemas.microsoft.com/office/drawing/2014/main" id="{28D6B227-AA30-49A8-B333-E525F9836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4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" name="Oval 74">
              <a:extLst>
                <a:ext uri="{FF2B5EF4-FFF2-40B4-BE49-F238E27FC236}">
                  <a16:creationId xmlns:a16="http://schemas.microsoft.com/office/drawing/2014/main" id="{A01678C0-969A-49E8-8C7F-F60E088045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6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0" name="Oval 75">
              <a:extLst>
                <a:ext uri="{FF2B5EF4-FFF2-40B4-BE49-F238E27FC236}">
                  <a16:creationId xmlns:a16="http://schemas.microsoft.com/office/drawing/2014/main" id="{DACE4599-AAA3-4EDF-A101-086817D0B3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09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" name="Oval 76">
              <a:extLst>
                <a:ext uri="{FF2B5EF4-FFF2-40B4-BE49-F238E27FC236}">
                  <a16:creationId xmlns:a16="http://schemas.microsoft.com/office/drawing/2014/main" id="{C5020082-3FE7-4E99-8062-7CF014957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0" y="2523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2" name="Oval 77">
              <a:extLst>
                <a:ext uri="{FF2B5EF4-FFF2-40B4-BE49-F238E27FC236}">
                  <a16:creationId xmlns:a16="http://schemas.microsoft.com/office/drawing/2014/main" id="{868836BA-1F35-46DE-B231-FF82AFB9A9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3" y="2523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Oval 78">
              <a:extLst>
                <a:ext uri="{FF2B5EF4-FFF2-40B4-BE49-F238E27FC236}">
                  <a16:creationId xmlns:a16="http://schemas.microsoft.com/office/drawing/2014/main" id="{F18C276F-6AA1-4A85-BDA0-08F8A646DB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5" y="2523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Oval 79">
              <a:extLst>
                <a:ext uri="{FF2B5EF4-FFF2-40B4-BE49-F238E27FC236}">
                  <a16:creationId xmlns:a16="http://schemas.microsoft.com/office/drawing/2014/main" id="{39B98455-799E-432E-A39E-8F9CF21013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2" y="1912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" name="Freeform 80">
              <a:extLst>
                <a:ext uri="{FF2B5EF4-FFF2-40B4-BE49-F238E27FC236}">
                  <a16:creationId xmlns:a16="http://schemas.microsoft.com/office/drawing/2014/main" id="{B614D273-0175-4A15-9C5F-7DBF584D4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7" y="1964"/>
              <a:ext cx="128" cy="572"/>
            </a:xfrm>
            <a:custGeom>
              <a:avLst/>
              <a:gdLst>
                <a:gd name="T0" fmla="*/ 160 w 160"/>
                <a:gd name="T1" fmla="*/ 0 h 716"/>
                <a:gd name="T2" fmla="*/ 0 w 160"/>
                <a:gd name="T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0" h="716">
                  <a:moveTo>
                    <a:pt x="160" y="0"/>
                  </a:moveTo>
                  <a:lnTo>
                    <a:pt x="0" y="71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" name="Rectangle 3">
            <a:extLst>
              <a:ext uri="{FF2B5EF4-FFF2-40B4-BE49-F238E27FC236}">
                <a16:creationId xmlns:a16="http://schemas.microsoft.com/office/drawing/2014/main" id="{0D238B48-DE33-4A71-A4DF-82A5A4B5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00" y="1402553"/>
            <a:ext cx="10034465" cy="239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在二分图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 = &lt;V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 E,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中，若存在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的单射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，使得对任意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v∈V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，都有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(v, f(v))∈E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，则存在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的匹配。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由单射的性质知，不是所有的二分图都有匹配，存在匹配的必要条件是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|V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| ≤ |V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然而，这个条件并不是充分条件。 </a:t>
            </a:r>
          </a:p>
        </p:txBody>
      </p:sp>
    </p:spTree>
    <p:extLst>
      <p:ext uri="{BB962C8B-B14F-4D97-AF65-F5344CB8AC3E}">
        <p14:creationId xmlns:p14="http://schemas.microsoft.com/office/powerpoint/2010/main" val="2382988919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7A5A99-1B61-46C8-AB05-84A22A8E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277848"/>
            <a:ext cx="10197737" cy="49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97196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04C7BA5-8238-40CA-B39D-CE2BA482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7" y="615312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二分图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3B7C91C-AE24-4FE6-9AD2-B1B9DCDE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563F41CF-3CB2-4AA8-900B-8A2702641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873" y="1706929"/>
            <a:ext cx="8705649" cy="19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霍尔定理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二分图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 = &lt;V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 E, 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中存在从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的匹配的充分必要条件是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中任意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个结点至少与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个结点相邻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 = 1, 2, …, |V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定理中的条件通常称为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相异性条件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(Diversity Condition)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86" name="Group 4">
            <a:extLst>
              <a:ext uri="{FF2B5EF4-FFF2-40B4-BE49-F238E27FC236}">
                <a16:creationId xmlns:a16="http://schemas.microsoft.com/office/drawing/2014/main" id="{3C1475C6-0D3B-4268-BCE8-E68DA8A78B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5883" y="4073697"/>
            <a:ext cx="2163762" cy="2386532"/>
            <a:chOff x="3038" y="1662"/>
            <a:chExt cx="918" cy="1012"/>
          </a:xfrm>
        </p:grpSpPr>
        <p:sp>
          <p:nvSpPr>
            <p:cNvPr id="87" name="Line 5">
              <a:extLst>
                <a:ext uri="{FF2B5EF4-FFF2-40B4-BE49-F238E27FC236}">
                  <a16:creationId xmlns:a16="http://schemas.microsoft.com/office/drawing/2014/main" id="{B2A0C16E-0834-4707-B893-1EA3C6F9ED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7" y="1941"/>
              <a:ext cx="1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AB5CFC1D-EDC6-434F-BC77-B4B608C8A1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96" y="1941"/>
              <a:ext cx="1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7EC736BE-85B1-4CBF-841C-3BBF82D9C6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305" y="1942"/>
              <a:ext cx="276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50D2BBAC-E7CB-4F78-9C09-E103E3563D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328" y="1934"/>
              <a:ext cx="526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62FA2B2A-F1B7-4D50-9EAC-5B3C005E90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585" y="1941"/>
              <a:ext cx="276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Text Box 11">
              <a:extLst>
                <a:ext uri="{FF2B5EF4-FFF2-40B4-BE49-F238E27FC236}">
                  <a16:creationId xmlns:a16="http://schemas.microsoft.com/office/drawing/2014/main" id="{6FF5F44C-3AEC-4778-87D4-F531384828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0" y="1662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94" name="Text Box 12">
              <a:extLst>
                <a:ext uri="{FF2B5EF4-FFF2-40B4-BE49-F238E27FC236}">
                  <a16:creationId xmlns:a16="http://schemas.microsoft.com/office/drawing/2014/main" id="{921607C3-7744-4072-80FD-7533D18BD32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07" y="1662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95" name="Text Box 13">
              <a:extLst>
                <a:ext uri="{FF2B5EF4-FFF2-40B4-BE49-F238E27FC236}">
                  <a16:creationId xmlns:a16="http://schemas.microsoft.com/office/drawing/2014/main" id="{62201628-E5EA-401D-A580-A34752C51F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74" y="1662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96" name="Text Box 14">
              <a:extLst>
                <a:ext uri="{FF2B5EF4-FFF2-40B4-BE49-F238E27FC236}">
                  <a16:creationId xmlns:a16="http://schemas.microsoft.com/office/drawing/2014/main" id="{A09B654D-5B90-45F4-94B0-5B19D7D337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0" y="2545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97" name="Text Box 15">
              <a:extLst>
                <a:ext uri="{FF2B5EF4-FFF2-40B4-BE49-F238E27FC236}">
                  <a16:creationId xmlns:a16="http://schemas.microsoft.com/office/drawing/2014/main" id="{8E25C71A-00C7-4AC5-A79C-35C46B1190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07" y="2545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98" name="Text Box 16">
              <a:extLst>
                <a:ext uri="{FF2B5EF4-FFF2-40B4-BE49-F238E27FC236}">
                  <a16:creationId xmlns:a16="http://schemas.microsoft.com/office/drawing/2014/main" id="{4675503A-867D-407F-89FC-CD97BAB8C38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74" y="2545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99" name="Text Box 17">
              <a:extLst>
                <a:ext uri="{FF2B5EF4-FFF2-40B4-BE49-F238E27FC236}">
                  <a16:creationId xmlns:a16="http://schemas.microsoft.com/office/drawing/2014/main" id="{5236F8EB-311D-4038-84C1-B49D402350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38" y="1791"/>
              <a:ext cx="18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00" name="Text Box 18">
              <a:extLst>
                <a:ext uri="{FF2B5EF4-FFF2-40B4-BE49-F238E27FC236}">
                  <a16:creationId xmlns:a16="http://schemas.microsoft.com/office/drawing/2014/main" id="{555446C3-D92B-45A9-B23C-A5667A96D79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38" y="2415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01" name="Oval 19">
              <a:extLst>
                <a:ext uri="{FF2B5EF4-FFF2-40B4-BE49-F238E27FC236}">
                  <a16:creationId xmlns:a16="http://schemas.microsoft.com/office/drawing/2014/main" id="{B7E39A88-23E7-4877-9F13-058424FE79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8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Oval 20">
              <a:extLst>
                <a:ext uri="{FF2B5EF4-FFF2-40B4-BE49-F238E27FC236}">
                  <a16:creationId xmlns:a16="http://schemas.microsoft.com/office/drawing/2014/main" id="{A92C0081-F6AC-4F82-AD2C-B0C9353FBB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3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Oval 21">
              <a:extLst>
                <a:ext uri="{FF2B5EF4-FFF2-40B4-BE49-F238E27FC236}">
                  <a16:creationId xmlns:a16="http://schemas.microsoft.com/office/drawing/2014/main" id="{D66E7B9A-EEDF-4DC1-82B0-71D4AE7E03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5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Oval 22">
              <a:extLst>
                <a:ext uri="{FF2B5EF4-FFF2-40B4-BE49-F238E27FC236}">
                  <a16:creationId xmlns:a16="http://schemas.microsoft.com/office/drawing/2014/main" id="{591EB586-B342-4E1E-A9D8-A8F5CA1ED4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0" y="2523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Oval 23">
              <a:extLst>
                <a:ext uri="{FF2B5EF4-FFF2-40B4-BE49-F238E27FC236}">
                  <a16:creationId xmlns:a16="http://schemas.microsoft.com/office/drawing/2014/main" id="{41673543-8EAE-49B5-A3EB-58CAD51420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52" y="2523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Oval 24">
              <a:extLst>
                <a:ext uri="{FF2B5EF4-FFF2-40B4-BE49-F238E27FC236}">
                  <a16:creationId xmlns:a16="http://schemas.microsoft.com/office/drawing/2014/main" id="{E375A4B8-F8B0-4D50-A082-EE835EC8A1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5" y="2523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7" name="Group 25">
            <a:extLst>
              <a:ext uri="{FF2B5EF4-FFF2-40B4-BE49-F238E27FC236}">
                <a16:creationId xmlns:a16="http://schemas.microsoft.com/office/drawing/2014/main" id="{F6A6E1E6-3F74-4357-935E-CC8797C4D7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0123" y="4033889"/>
            <a:ext cx="3414713" cy="2389576"/>
            <a:chOff x="158" y="1661"/>
            <a:chExt cx="1448" cy="1013"/>
          </a:xfrm>
        </p:grpSpPr>
        <p:sp>
          <p:nvSpPr>
            <p:cNvPr id="186" name="Text Box 26">
              <a:extLst>
                <a:ext uri="{FF2B5EF4-FFF2-40B4-BE49-F238E27FC236}">
                  <a16:creationId xmlns:a16="http://schemas.microsoft.com/office/drawing/2014/main" id="{E9F41AE4-4561-4E90-8899-F926DF22A0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4" y="1661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88" name="Text Box 27">
              <a:extLst>
                <a:ext uri="{FF2B5EF4-FFF2-40B4-BE49-F238E27FC236}">
                  <a16:creationId xmlns:a16="http://schemas.microsoft.com/office/drawing/2014/main" id="{17A1FF33-E54D-482D-BB98-9DA24C0E681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17" y="1661"/>
              <a:ext cx="1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89" name="Text Box 28">
              <a:extLst>
                <a:ext uri="{FF2B5EF4-FFF2-40B4-BE49-F238E27FC236}">
                  <a16:creationId xmlns:a16="http://schemas.microsoft.com/office/drawing/2014/main" id="{C24E7544-7689-4A10-B868-0A9DB3CA91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99" y="1661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190" name="Text Box 29">
              <a:extLst>
                <a:ext uri="{FF2B5EF4-FFF2-40B4-BE49-F238E27FC236}">
                  <a16:creationId xmlns:a16="http://schemas.microsoft.com/office/drawing/2014/main" id="{DCABE133-04E9-4A1A-AC65-BD7F29FC69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2" y="2544"/>
              <a:ext cx="1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191" name="Text Box 30">
              <a:extLst>
                <a:ext uri="{FF2B5EF4-FFF2-40B4-BE49-F238E27FC236}">
                  <a16:creationId xmlns:a16="http://schemas.microsoft.com/office/drawing/2014/main" id="{9E96E92E-F100-40B3-BBBC-509D320B6A6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5" y="2544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192" name="Text Box 31">
              <a:extLst>
                <a:ext uri="{FF2B5EF4-FFF2-40B4-BE49-F238E27FC236}">
                  <a16:creationId xmlns:a16="http://schemas.microsoft.com/office/drawing/2014/main" id="{FCE80DF7-8257-4900-BB4B-A07AD206200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58" y="2544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193" name="Text Box 32">
              <a:extLst>
                <a:ext uri="{FF2B5EF4-FFF2-40B4-BE49-F238E27FC236}">
                  <a16:creationId xmlns:a16="http://schemas.microsoft.com/office/drawing/2014/main" id="{60B8C97E-F312-4216-9D74-4B1FC8669D4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41" y="2544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8</a:t>
              </a:r>
              <a:endParaRPr lang="en-US" altLang="zh-CN" sz="2000" b="1"/>
            </a:p>
          </p:txBody>
        </p:sp>
        <p:sp>
          <p:nvSpPr>
            <p:cNvPr id="194" name="Line 33">
              <a:extLst>
                <a:ext uri="{FF2B5EF4-FFF2-40B4-BE49-F238E27FC236}">
                  <a16:creationId xmlns:a16="http://schemas.microsoft.com/office/drawing/2014/main" id="{58D654A5-16DB-4EF7-BB24-5911C7FE06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3" y="1951"/>
              <a:ext cx="137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" name="Line 34">
              <a:extLst>
                <a:ext uri="{FF2B5EF4-FFF2-40B4-BE49-F238E27FC236}">
                  <a16:creationId xmlns:a16="http://schemas.microsoft.com/office/drawing/2014/main" id="{0723E0B9-2A0E-469A-B50C-5D1A1C58C8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08" y="1951"/>
              <a:ext cx="41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35">
              <a:extLst>
                <a:ext uri="{FF2B5EF4-FFF2-40B4-BE49-F238E27FC236}">
                  <a16:creationId xmlns:a16="http://schemas.microsoft.com/office/drawing/2014/main" id="{B7188AFE-EE41-45D2-BC55-578AB4CC03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7" y="1951"/>
              <a:ext cx="41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Line 36">
              <a:extLst>
                <a:ext uri="{FF2B5EF4-FFF2-40B4-BE49-F238E27FC236}">
                  <a16:creationId xmlns:a16="http://schemas.microsoft.com/office/drawing/2014/main" id="{4C019282-30FB-4DB9-976D-97D01559E0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84" y="1951"/>
              <a:ext cx="137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" name="Line 37">
              <a:extLst>
                <a:ext uri="{FF2B5EF4-FFF2-40B4-BE49-F238E27FC236}">
                  <a16:creationId xmlns:a16="http://schemas.microsoft.com/office/drawing/2014/main" id="{3AB22B1A-1BC8-4055-AE51-C8417B95FC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57" y="1951"/>
              <a:ext cx="962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9" name="Line 38">
              <a:extLst>
                <a:ext uri="{FF2B5EF4-FFF2-40B4-BE49-F238E27FC236}">
                  <a16:creationId xmlns:a16="http://schemas.microsoft.com/office/drawing/2014/main" id="{5AF10775-0510-4B28-8822-489CB927DA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6" y="1936"/>
              <a:ext cx="69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0" name="Line 39">
              <a:extLst>
                <a:ext uri="{FF2B5EF4-FFF2-40B4-BE49-F238E27FC236}">
                  <a16:creationId xmlns:a16="http://schemas.microsoft.com/office/drawing/2014/main" id="{12FA219B-FAFE-4B16-B78E-1A9C813FC9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61" y="1951"/>
              <a:ext cx="40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1" name="Line 40">
              <a:extLst>
                <a:ext uri="{FF2B5EF4-FFF2-40B4-BE49-F238E27FC236}">
                  <a16:creationId xmlns:a16="http://schemas.microsoft.com/office/drawing/2014/main" id="{4E569D3B-C18E-4F34-A515-7D4A2CE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22" y="1951"/>
              <a:ext cx="418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3" name="Text Box 42">
              <a:extLst>
                <a:ext uri="{FF2B5EF4-FFF2-40B4-BE49-F238E27FC236}">
                  <a16:creationId xmlns:a16="http://schemas.microsoft.com/office/drawing/2014/main" id="{628E735D-8D9F-45CF-98E5-30E15786E12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1" y="1663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204" name="Text Box 43">
              <a:extLst>
                <a:ext uri="{FF2B5EF4-FFF2-40B4-BE49-F238E27FC236}">
                  <a16:creationId xmlns:a16="http://schemas.microsoft.com/office/drawing/2014/main" id="{35FF6CD0-6A80-4A91-AFB3-5B5DF7D7DDC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25" y="2545"/>
              <a:ext cx="1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9</a:t>
              </a:r>
              <a:endParaRPr lang="en-US" altLang="zh-CN" sz="2000" b="1"/>
            </a:p>
          </p:txBody>
        </p:sp>
        <p:sp>
          <p:nvSpPr>
            <p:cNvPr id="205" name="Line 44">
              <a:extLst>
                <a:ext uri="{FF2B5EF4-FFF2-40B4-BE49-F238E27FC236}">
                  <a16:creationId xmlns:a16="http://schemas.microsoft.com/office/drawing/2014/main" id="{F691696D-51C4-4A4A-841E-059505396F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97" y="1937"/>
              <a:ext cx="690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" name="Text Box 45">
              <a:extLst>
                <a:ext uri="{FF2B5EF4-FFF2-40B4-BE49-F238E27FC236}">
                  <a16:creationId xmlns:a16="http://schemas.microsoft.com/office/drawing/2014/main" id="{E7D331F7-ACAF-4873-A228-D214A1FCBA5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8" y="1781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207" name="Text Box 46">
              <a:extLst>
                <a:ext uri="{FF2B5EF4-FFF2-40B4-BE49-F238E27FC236}">
                  <a16:creationId xmlns:a16="http://schemas.microsoft.com/office/drawing/2014/main" id="{4CF70C4F-536C-4CA3-893A-BBAE952438D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8" y="2405"/>
              <a:ext cx="1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208" name="Line 47">
              <a:extLst>
                <a:ext uri="{FF2B5EF4-FFF2-40B4-BE49-F238E27FC236}">
                  <a16:creationId xmlns:a16="http://schemas.microsoft.com/office/drawing/2014/main" id="{F65CD861-647A-4548-8B96-0BE2AD6C74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00" y="1951"/>
              <a:ext cx="962" cy="5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" name="Oval 48">
              <a:extLst>
                <a:ext uri="{FF2B5EF4-FFF2-40B4-BE49-F238E27FC236}">
                  <a16:creationId xmlns:a16="http://schemas.microsoft.com/office/drawing/2014/main" id="{07DF514A-1A59-4AB9-BBDD-B5BD578715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" name="Oval 49">
              <a:extLst>
                <a:ext uri="{FF2B5EF4-FFF2-40B4-BE49-F238E27FC236}">
                  <a16:creationId xmlns:a16="http://schemas.microsoft.com/office/drawing/2014/main" id="{4E4E1482-10DB-436D-A74B-BCE382EF14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9" y="1910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" name="Oval 50">
              <a:extLst>
                <a:ext uri="{FF2B5EF4-FFF2-40B4-BE49-F238E27FC236}">
                  <a16:creationId xmlns:a16="http://schemas.microsoft.com/office/drawing/2014/main" id="{EB62CFBC-E31D-41E1-A140-4C7A320EBE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0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2" name="Oval 51">
              <a:extLst>
                <a:ext uri="{FF2B5EF4-FFF2-40B4-BE49-F238E27FC236}">
                  <a16:creationId xmlns:a16="http://schemas.microsoft.com/office/drawing/2014/main" id="{A361FE9B-B869-4BFF-8BC5-B59F3007F0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3" name="Oval 52">
              <a:extLst>
                <a:ext uri="{FF2B5EF4-FFF2-40B4-BE49-F238E27FC236}">
                  <a16:creationId xmlns:a16="http://schemas.microsoft.com/office/drawing/2014/main" id="{82EBCA68-EF48-40DF-AA00-EDEBEE689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1" y="2524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4" name="Oval 53">
              <a:extLst>
                <a:ext uri="{FF2B5EF4-FFF2-40B4-BE49-F238E27FC236}">
                  <a16:creationId xmlns:a16="http://schemas.microsoft.com/office/drawing/2014/main" id="{06F2659C-2E72-472C-906B-ABA1B94F74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36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Oval 54">
              <a:extLst>
                <a:ext uri="{FF2B5EF4-FFF2-40B4-BE49-F238E27FC236}">
                  <a16:creationId xmlns:a16="http://schemas.microsoft.com/office/drawing/2014/main" id="{627886EA-90D9-443F-9A93-641A925531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0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Oval 55">
              <a:extLst>
                <a:ext uri="{FF2B5EF4-FFF2-40B4-BE49-F238E27FC236}">
                  <a16:creationId xmlns:a16="http://schemas.microsoft.com/office/drawing/2014/main" id="{B02DF088-ABD3-4366-8E06-EF7102923C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2" y="1910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7" name="Oval 56">
              <a:extLst>
                <a:ext uri="{FF2B5EF4-FFF2-40B4-BE49-F238E27FC236}">
                  <a16:creationId xmlns:a16="http://schemas.microsoft.com/office/drawing/2014/main" id="{40E8C3F3-0A58-4C4D-BFFE-FC73FC4541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5" y="2524"/>
              <a:ext cx="45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343202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04C7BA5-8238-40CA-B39D-CE2BA482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7" y="615312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二分图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3B7C91C-AE24-4FE6-9AD2-B1B9DCDE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563F41CF-3CB2-4AA8-900B-8A2702641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058" y="1551937"/>
            <a:ext cx="8705649" cy="123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霍尔定理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二分图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 = &lt;V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 E, V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中存在从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的匹配的充分必要条件是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中任意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个结点至少与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个结点相邻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 = 1, 2, …, |V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定理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11.4.2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中的条件通常称为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相异性条件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(Diversity Condition)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628FA57-5814-46A1-97E7-9E2225D7E147}"/>
              </a:ext>
            </a:extLst>
          </p:cNvPr>
          <p:cNvSpPr txBox="1"/>
          <p:nvPr/>
        </p:nvSpPr>
        <p:spPr>
          <a:xfrm>
            <a:off x="1717456" y="3340818"/>
            <a:ext cx="7661005" cy="204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定理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 = &lt;V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,E,V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是一个二分图。如果满足条件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中每个结点至少关联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条边；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中每个结点至多关联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条边；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中存在从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的匹配。其中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为正整数。</a:t>
            </a:r>
          </a:p>
        </p:txBody>
      </p:sp>
    </p:spTree>
    <p:extLst>
      <p:ext uri="{BB962C8B-B14F-4D97-AF65-F5344CB8AC3E}">
        <p14:creationId xmlns:p14="http://schemas.microsoft.com/office/powerpoint/2010/main" val="1040365915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0243">
            <a:extLst>
              <a:ext uri="{FF2B5EF4-FFF2-40B4-BE49-F238E27FC236}">
                <a16:creationId xmlns:a16="http://schemas.microsoft.com/office/drawing/2014/main" id="{876C5746-46FC-4079-BCBC-4A122A932794}"/>
              </a:ext>
            </a:extLst>
          </p:cNvPr>
          <p:cNvSpPr txBox="1">
            <a:spLocks/>
          </p:cNvSpPr>
          <p:nvPr/>
        </p:nvSpPr>
        <p:spPr>
          <a:xfrm>
            <a:off x="2075104" y="1364956"/>
            <a:ext cx="7772400" cy="4495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平面图（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planar graph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）：平面嵌入</a:t>
            </a: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面（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regions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有界面、外部面（无界面）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边界（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boundary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）、度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/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次（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degree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极大平面图</a:t>
            </a:r>
          </a:p>
        </p:txBody>
      </p:sp>
      <p:graphicFrame>
        <p:nvGraphicFramePr>
          <p:cNvPr id="5" name="对象 11267">
            <a:extLst>
              <a:ext uri="{FF2B5EF4-FFF2-40B4-BE49-F238E27FC236}">
                <a16:creationId xmlns:a16="http://schemas.microsoft.com/office/drawing/2014/main" id="{09B63C3F-1B18-45A5-92A5-29EE47ED3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8223" y="2984384"/>
          <a:ext cx="4190470" cy="221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57575" imgH="2400300" progId="PBrush">
                  <p:embed/>
                </p:oleObj>
              </mc:Choice>
              <mc:Fallback>
                <p:oleObj r:id="rId4" imgW="3457575" imgH="2400300" progId="PBrush">
                  <p:embed/>
                  <p:pic>
                    <p:nvPicPr>
                      <p:cNvPr id="5" name="对象 11267">
                        <a:extLst>
                          <a:ext uri="{FF2B5EF4-FFF2-40B4-BE49-F238E27FC236}">
                            <a16:creationId xmlns:a16="http://schemas.microsoft.com/office/drawing/2014/main" id="{09B63C3F-1B18-45A5-92A5-29EE47ED38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8223" y="2984384"/>
                        <a:ext cx="4190470" cy="22170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04C7BA5-8238-40CA-B39D-CE2BA482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7" y="615312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平面图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3B7C91C-AE24-4FE6-9AD2-B1B9DCDED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10839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5362">
            <a:extLst>
              <a:ext uri="{FF2B5EF4-FFF2-40B4-BE49-F238E27FC236}">
                <a16:creationId xmlns:a16="http://schemas.microsoft.com/office/drawing/2014/main" id="{3BBF487D-7BEE-4634-BDD1-47D4FA7834A9}"/>
              </a:ext>
            </a:extLst>
          </p:cNvPr>
          <p:cNvSpPr txBox="1">
            <a:spLocks/>
          </p:cNvSpPr>
          <p:nvPr/>
        </p:nvSpPr>
        <p:spPr>
          <a:xfrm>
            <a:off x="664845" y="1307465"/>
            <a:ext cx="7521575" cy="11430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4767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一个有限平面图，面的次数之和等于其边数的两倍。</a:t>
            </a:r>
          </a:p>
          <a:p>
            <a:pPr marL="447675" indent="-447675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447675" indent="-447675">
              <a:buFont typeface="Arial" panose="020B0604020202020204" pitchFamily="34" charset="0"/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327336-D007-4E7F-BCE5-80BDF62B63BD}"/>
              </a:ext>
            </a:extLst>
          </p:cNvPr>
          <p:cNvSpPr/>
          <p:nvPr/>
        </p:nvSpPr>
        <p:spPr>
          <a:xfrm>
            <a:off x="739775" y="3057525"/>
            <a:ext cx="7664450" cy="187371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Font typeface="Symbol" panose="05050102010706020507" pitchFamily="2" charset="2"/>
              <a:buNone/>
            </a:pPr>
            <a:r>
              <a:rPr lang="en-US" altLang="zh-CN" sz="2400" b="0" dirty="0">
                <a:solidFill>
                  <a:srgbClr val="3333FF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 (</a:t>
            </a:r>
            <a:r>
              <a:rPr lang="zh-CN" altLang="en-US" sz="2400" b="0" dirty="0">
                <a:solidFill>
                  <a:srgbClr val="3333FF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欧拉定理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)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设有一个连通平面图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，共有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个结点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条边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f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个面，则</a:t>
            </a:r>
          </a:p>
          <a:p>
            <a:pPr marL="457200" indent="-457200" algn="ctr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Font typeface="Symbol" panose="05050102010706020507" pitchFamily="2" charset="2"/>
              <a:buNone/>
            </a:pPr>
            <a:r>
              <a:rPr lang="en-US" altLang="zh-CN" sz="2400" b="0" i="1" dirty="0" err="1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n-m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+f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＝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</p:txBody>
      </p:sp>
      <p:sp>
        <p:nvSpPr>
          <p:cNvPr id="6" name="文本占位符 16386">
            <a:extLst>
              <a:ext uri="{FF2B5EF4-FFF2-40B4-BE49-F238E27FC236}">
                <a16:creationId xmlns:a16="http://schemas.microsoft.com/office/drawing/2014/main" id="{42D5E64C-6BBD-4B16-9A0F-43DE555AB5E0}"/>
              </a:ext>
            </a:extLst>
          </p:cNvPr>
          <p:cNvSpPr txBox="1">
            <a:spLocks/>
          </p:cNvSpPr>
          <p:nvPr/>
        </p:nvSpPr>
        <p:spPr>
          <a:xfrm>
            <a:off x="631825" y="5638800"/>
            <a:ext cx="7772400" cy="121920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None/>
            </a:pPr>
            <a:r>
              <a:rPr lang="en-US" altLang="zh-CN" sz="2400" noProof="1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设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为有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个结点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条边的连通平面图，若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n≥3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，则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m≤3n-6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 fontAlgn="base">
              <a:buFont typeface="Arial" panose="020B0604020202020204" pitchFamily="34" charset="0"/>
              <a:buNone/>
            </a:pP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65722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6FB2EA-B67F-4F6A-85D7-3F3CEAA49BB4}"/>
              </a:ext>
            </a:extLst>
          </p:cNvPr>
          <p:cNvSpPr/>
          <p:nvPr/>
        </p:nvSpPr>
        <p:spPr>
          <a:xfrm>
            <a:off x="1571625" y="606919"/>
            <a:ext cx="78795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注意到图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是简单图，无平行边、无自环，因而图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中的每个区域都至少由三条边围成，故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　　诸区域边界边数总和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18" charset="2"/>
              </a:rPr>
              <a:t>3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18" charset="2"/>
              </a:rPr>
              <a:t>f</a:t>
            </a:r>
            <a:endParaRPr lang="en-US" altLang="zh-CN" sz="2400" dirty="0">
              <a:effectLst>
                <a:outerShdw blurRad="38100" dist="38100" dir="2700000">
                  <a:srgbClr val="C0C0C0"/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又因为一条边至多是两个区域的公共边界，故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　　诸区域边界边数总和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2m</a:t>
            </a:r>
            <a:endParaRPr lang="zh-CN" altLang="en-US" sz="2400" dirty="0">
              <a:effectLst>
                <a:outerShdw blurRad="38100" dist="38100" dir="2700000">
                  <a:srgbClr val="C0C0C0"/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所以 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2m 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18" charset="2"/>
              </a:rPr>
              <a:t>3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，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于是 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f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18" charset="2"/>
              </a:rPr>
              <a:t>   m 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endParaRPr lang="en-US" altLang="zh-CN" sz="2400" dirty="0">
              <a:effectLst>
                <a:outerShdw blurRad="38100" dist="38100" dir="2700000">
                  <a:srgbClr val="C0C0C0"/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代入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Euler</a:t>
            </a:r>
            <a:r>
              <a:rPr lang="zh-CN" altLang="en-US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公式 </a:t>
            </a:r>
            <a:r>
              <a:rPr lang="en-US" altLang="zh-CN" sz="2400" dirty="0" err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n-m+f</a:t>
            </a:r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=2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EBC4F4-EAFF-464C-BAAA-01C7DB1D3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827" y="4014740"/>
          <a:ext cx="24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469800" progId="Equation.3">
                  <p:embed/>
                </p:oleObj>
              </mc:Choice>
              <mc:Fallback>
                <p:oleObj name="Equation" r:id="rId4" imgW="164880" imgH="469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7EBC4F4-EAFF-464C-BAAA-01C7DB1D3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827" y="4014740"/>
                        <a:ext cx="24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3FE8D3E-FC84-4739-BACD-529F3A12C69C}"/>
              </a:ext>
            </a:extLst>
          </p:cNvPr>
          <p:cNvSpPr/>
          <p:nvPr/>
        </p:nvSpPr>
        <p:spPr>
          <a:xfrm>
            <a:off x="1490954" y="5169364"/>
            <a:ext cx="6096000" cy="11337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得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n-m+   m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2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，即 3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n-3m+2m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6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从而有 3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n-m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6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，所以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3n-6 。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0E89371-C042-4A3C-AD8B-7198E7242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1477" y="5266318"/>
          <a:ext cx="24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469800" progId="Equation.3">
                  <p:embed/>
                </p:oleObj>
              </mc:Choice>
              <mc:Fallback>
                <p:oleObj name="Equation" r:id="rId4" imgW="164880" imgH="469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90E89371-C042-4A3C-AD8B-7198E7242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477" y="5266318"/>
                        <a:ext cx="24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781045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169981BE-D4D4-4473-A496-432EA52685DC}"/>
              </a:ext>
            </a:extLst>
          </p:cNvPr>
          <p:cNvGrpSpPr>
            <a:grpSpLocks/>
          </p:cNvGrpSpPr>
          <p:nvPr/>
        </p:nvGrpSpPr>
        <p:grpSpPr bwMode="auto">
          <a:xfrm>
            <a:off x="2929710" y="897309"/>
            <a:ext cx="1603214" cy="1494200"/>
            <a:chOff x="3840" y="576"/>
            <a:chExt cx="1378" cy="1554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9B879D13-D5DE-4889-95EB-6EE55044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576"/>
              <a:ext cx="90" cy="9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4FE6A4F1-9625-47BE-94D1-D3EA4162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051"/>
              <a:ext cx="90" cy="9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6DBFF8D-5A1C-41E4-B4B8-636A7599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049"/>
              <a:ext cx="90" cy="9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2D64878D-CA99-4BF6-9F84-67780A36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1820"/>
              <a:ext cx="89" cy="9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F6849663-E191-4E86-90E3-5B889F732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1808"/>
              <a:ext cx="90" cy="9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820DB2A2-DC17-4090-946A-1827E2F64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636"/>
              <a:ext cx="579" cy="419"/>
            </a:xfrm>
            <a:custGeom>
              <a:avLst/>
              <a:gdLst>
                <a:gd name="T0" fmla="*/ 579 w 579"/>
                <a:gd name="T1" fmla="*/ 0 h 419"/>
                <a:gd name="T2" fmla="*/ 0 w 579"/>
                <a:gd name="T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9" h="419">
                  <a:moveTo>
                    <a:pt x="579" y="0"/>
                  </a:moveTo>
                  <a:lnTo>
                    <a:pt x="0" y="419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71F7E23-5D66-42CC-B1C8-64EC044DC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636"/>
              <a:ext cx="579" cy="423"/>
            </a:xfrm>
            <a:custGeom>
              <a:avLst/>
              <a:gdLst>
                <a:gd name="T0" fmla="*/ 0 w 579"/>
                <a:gd name="T1" fmla="*/ 0 h 423"/>
                <a:gd name="T2" fmla="*/ 579 w 579"/>
                <a:gd name="T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9" h="423">
                  <a:moveTo>
                    <a:pt x="0" y="0"/>
                  </a:moveTo>
                  <a:lnTo>
                    <a:pt x="579" y="423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C79C2DA-51CD-4161-9B57-801BF115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1" y="1140"/>
              <a:ext cx="210" cy="684"/>
            </a:xfrm>
            <a:custGeom>
              <a:avLst/>
              <a:gdLst>
                <a:gd name="T0" fmla="*/ 210 w 210"/>
                <a:gd name="T1" fmla="*/ 0 h 684"/>
                <a:gd name="T2" fmla="*/ 0 w 210"/>
                <a:gd name="T3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684">
                  <a:moveTo>
                    <a:pt x="210" y="0"/>
                  </a:moveTo>
                  <a:lnTo>
                    <a:pt x="0" y="68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26CC5F-3357-4356-A392-A71A9F1D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884"/>
              <a:ext cx="707" cy="1"/>
            </a:xfrm>
            <a:custGeom>
              <a:avLst/>
              <a:gdLst>
                <a:gd name="T0" fmla="*/ 0 w 707"/>
                <a:gd name="T1" fmla="*/ 0 h 1"/>
                <a:gd name="T2" fmla="*/ 707 w 70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7" h="1">
                  <a:moveTo>
                    <a:pt x="0" y="0"/>
                  </a:moveTo>
                  <a:lnTo>
                    <a:pt x="707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CCB213F-448F-4466-986C-3B5CCE4B8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1140"/>
              <a:ext cx="222" cy="696"/>
            </a:xfrm>
            <a:custGeom>
              <a:avLst/>
              <a:gdLst>
                <a:gd name="T0" fmla="*/ 0 w 222"/>
                <a:gd name="T1" fmla="*/ 0 h 696"/>
                <a:gd name="T2" fmla="*/ 222 w 222"/>
                <a:gd name="T3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696">
                  <a:moveTo>
                    <a:pt x="0" y="0"/>
                  </a:moveTo>
                  <a:lnTo>
                    <a:pt x="222" y="69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47EB436-352C-4946-BC5B-69D9AECA3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1134"/>
              <a:ext cx="957" cy="717"/>
            </a:xfrm>
            <a:custGeom>
              <a:avLst/>
              <a:gdLst>
                <a:gd name="T0" fmla="*/ 0 w 957"/>
                <a:gd name="T1" fmla="*/ 717 h 717"/>
                <a:gd name="T2" fmla="*/ 957 w 957"/>
                <a:gd name="T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7" h="717">
                  <a:moveTo>
                    <a:pt x="0" y="717"/>
                  </a:moveTo>
                  <a:lnTo>
                    <a:pt x="957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22C4609-793D-4F79-8C10-7E3C89731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1938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r>
                <a:rPr lang="en-US" altLang="zh-CN" sz="2000" i="1" dirty="0"/>
                <a:t>K</a:t>
              </a:r>
              <a:r>
                <a:rPr lang="en-US" altLang="zh-CN" sz="2000" b="0" baseline="-25000" dirty="0"/>
                <a:t>5</a:t>
              </a: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4831ABD-C71F-45ED-A07A-8F98F7D88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666"/>
              <a:ext cx="366" cy="1158"/>
            </a:xfrm>
            <a:custGeom>
              <a:avLst/>
              <a:gdLst>
                <a:gd name="T0" fmla="*/ 366 w 366"/>
                <a:gd name="T1" fmla="*/ 0 h 1158"/>
                <a:gd name="T2" fmla="*/ 0 w 366"/>
                <a:gd name="T3" fmla="*/ 1158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158">
                  <a:moveTo>
                    <a:pt x="366" y="0"/>
                  </a:moveTo>
                  <a:lnTo>
                    <a:pt x="0" y="1158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E11BA662-ABFE-42F9-BD3A-DF1BFE3B3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1089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D1DC1F29-9FBC-4FFF-9BF6-11BD18C93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663"/>
              <a:ext cx="381" cy="1146"/>
            </a:xfrm>
            <a:custGeom>
              <a:avLst/>
              <a:gdLst>
                <a:gd name="T0" fmla="*/ 0 w 381"/>
                <a:gd name="T1" fmla="*/ 0 h 1146"/>
                <a:gd name="T2" fmla="*/ 381 w 381"/>
                <a:gd name="T3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1" h="1146">
                  <a:moveTo>
                    <a:pt x="0" y="0"/>
                  </a:moveTo>
                  <a:lnTo>
                    <a:pt x="381" y="114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00D3BBA-0FDD-4688-A735-23139B479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1131"/>
              <a:ext cx="972" cy="708"/>
            </a:xfrm>
            <a:custGeom>
              <a:avLst/>
              <a:gdLst>
                <a:gd name="T0" fmla="*/ 0 w 972"/>
                <a:gd name="T1" fmla="*/ 0 h 708"/>
                <a:gd name="T2" fmla="*/ 972 w 972"/>
                <a:gd name="T3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2" h="708">
                  <a:moveTo>
                    <a:pt x="0" y="0"/>
                  </a:moveTo>
                  <a:lnTo>
                    <a:pt x="972" y="708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80C124-AB1A-4C0B-B54E-B7394D730F0F}"/>
              </a:ext>
            </a:extLst>
          </p:cNvPr>
          <p:cNvSpPr/>
          <p:nvPr/>
        </p:nvSpPr>
        <p:spPr>
          <a:xfrm>
            <a:off x="6244699" y="1342364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n=5，m=10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C56789-1B38-4D57-8714-5D2AA92E24AA}"/>
              </a:ext>
            </a:extLst>
          </p:cNvPr>
          <p:cNvSpPr/>
          <p:nvPr/>
        </p:nvSpPr>
        <p:spPr>
          <a:xfrm>
            <a:off x="6222822" y="2146949"/>
            <a:ext cx="4031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m=10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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9=3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5-6=3n-6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4D869252-9258-4A7B-B799-A3F23BC74067}"/>
              </a:ext>
            </a:extLst>
          </p:cNvPr>
          <p:cNvGrpSpPr>
            <a:grpSpLocks/>
          </p:cNvGrpSpPr>
          <p:nvPr/>
        </p:nvGrpSpPr>
        <p:grpSpPr bwMode="auto">
          <a:xfrm>
            <a:off x="3139659" y="3022478"/>
            <a:ext cx="1350217" cy="1357791"/>
            <a:chOff x="4416" y="2256"/>
            <a:chExt cx="952" cy="1053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D1EFEF3-A5EA-4928-B610-68F7DFE51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56"/>
              <a:ext cx="91" cy="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0BB376E5-8A2E-41E2-9883-8596934B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81"/>
              <a:ext cx="91" cy="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E16E2545-F9A4-476C-BF65-38769CB51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5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93D9724A-CA56-4D85-B864-48DE9F3F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56"/>
              <a:ext cx="91" cy="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B12F0EB4-19DB-4BA1-A123-D6FF922E9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81"/>
              <a:ext cx="91" cy="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2A7F3F38-21AC-4740-8958-3D95FBE3F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352"/>
              <a:ext cx="1" cy="630"/>
            </a:xfrm>
            <a:custGeom>
              <a:avLst/>
              <a:gdLst>
                <a:gd name="T0" fmla="*/ 0 w 1"/>
                <a:gd name="T1" fmla="*/ 0 h 630"/>
                <a:gd name="T2" fmla="*/ 0 w 1"/>
                <a:gd name="T3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30">
                  <a:moveTo>
                    <a:pt x="0" y="0"/>
                  </a:moveTo>
                  <a:lnTo>
                    <a:pt x="0" y="63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5BE3CE-AA27-4C13-8AFA-E0B0A1196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" y="2256"/>
              <a:ext cx="91" cy="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2">
              <a:extLst>
                <a:ext uri="{FF2B5EF4-FFF2-40B4-BE49-F238E27FC236}">
                  <a16:creationId xmlns:a16="http://schemas.microsoft.com/office/drawing/2014/main" id="{F39DC75A-9D84-4CDC-8FFA-21D8B394E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" y="2981"/>
              <a:ext cx="91" cy="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2C46B80B-010F-4DFB-9326-1E060D829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5" y="235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528769CB-11F4-4ED6-A47E-CA04D5AB0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313"/>
              <a:ext cx="774" cy="699"/>
            </a:xfrm>
            <a:custGeom>
              <a:avLst/>
              <a:gdLst>
                <a:gd name="T0" fmla="*/ 0 w 774"/>
                <a:gd name="T1" fmla="*/ 0 h 699"/>
                <a:gd name="T2" fmla="*/ 774 w 774"/>
                <a:gd name="T3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699">
                  <a:moveTo>
                    <a:pt x="0" y="0"/>
                  </a:moveTo>
                  <a:lnTo>
                    <a:pt x="774" y="699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B3C0C3D-8144-440B-8A24-623CF21D3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2322"/>
              <a:ext cx="771" cy="702"/>
            </a:xfrm>
            <a:custGeom>
              <a:avLst/>
              <a:gdLst>
                <a:gd name="T0" fmla="*/ 0 w 771"/>
                <a:gd name="T1" fmla="*/ 702 h 702"/>
                <a:gd name="T2" fmla="*/ 771 w 771"/>
                <a:gd name="T3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1" h="702">
                  <a:moveTo>
                    <a:pt x="0" y="702"/>
                  </a:moveTo>
                  <a:lnTo>
                    <a:pt x="77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52D7C14F-7CD1-42E6-9280-32FF2F8A4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343"/>
              <a:ext cx="378" cy="651"/>
            </a:xfrm>
            <a:custGeom>
              <a:avLst/>
              <a:gdLst>
                <a:gd name="T0" fmla="*/ 0 w 378"/>
                <a:gd name="T1" fmla="*/ 0 h 651"/>
                <a:gd name="T2" fmla="*/ 378 w 378"/>
                <a:gd name="T3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651">
                  <a:moveTo>
                    <a:pt x="0" y="0"/>
                  </a:moveTo>
                  <a:lnTo>
                    <a:pt x="378" y="65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6A0956AA-7146-4B67-A1F3-1F5DD937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" y="2334"/>
              <a:ext cx="375" cy="660"/>
            </a:xfrm>
            <a:custGeom>
              <a:avLst/>
              <a:gdLst>
                <a:gd name="T0" fmla="*/ 375 w 375"/>
                <a:gd name="T1" fmla="*/ 0 h 660"/>
                <a:gd name="T2" fmla="*/ 0 w 375"/>
                <a:gd name="T3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660">
                  <a:moveTo>
                    <a:pt x="375" y="0"/>
                  </a:moveTo>
                  <a:lnTo>
                    <a:pt x="0" y="66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5A4AB9EE-4622-4269-9E3F-3437023D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" y="2340"/>
              <a:ext cx="375" cy="651"/>
            </a:xfrm>
            <a:custGeom>
              <a:avLst/>
              <a:gdLst>
                <a:gd name="T0" fmla="*/ 0 w 375"/>
                <a:gd name="T1" fmla="*/ 0 h 651"/>
                <a:gd name="T2" fmla="*/ 375 w 375"/>
                <a:gd name="T3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651">
                  <a:moveTo>
                    <a:pt x="0" y="0"/>
                  </a:moveTo>
                  <a:lnTo>
                    <a:pt x="375" y="651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6067164F-5B45-4338-B877-9E0FC582F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" y="2346"/>
              <a:ext cx="363" cy="654"/>
            </a:xfrm>
            <a:custGeom>
              <a:avLst/>
              <a:gdLst>
                <a:gd name="T0" fmla="*/ 0 w 363"/>
                <a:gd name="T1" fmla="*/ 654 h 654"/>
                <a:gd name="T2" fmla="*/ 363 w 363"/>
                <a:gd name="T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3" h="654">
                  <a:moveTo>
                    <a:pt x="0" y="654"/>
                  </a:moveTo>
                  <a:lnTo>
                    <a:pt x="363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FE9431B8-1792-4955-B9D7-60614E75F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17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K</a:t>
              </a:r>
              <a:r>
                <a:rPr lang="en-US" altLang="zh-CN" sz="2000" b="0" baseline="-25000" dirty="0">
                  <a:solidFill>
                    <a:srgbClr val="000000"/>
                  </a:solidFill>
                </a:rPr>
                <a:t>3,3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50F5F0E0-6392-433A-B0F3-5F77683B50AE}"/>
              </a:ext>
            </a:extLst>
          </p:cNvPr>
          <p:cNvSpPr/>
          <p:nvPr/>
        </p:nvSpPr>
        <p:spPr>
          <a:xfrm>
            <a:off x="6096000" y="2988552"/>
            <a:ext cx="3926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m=9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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12=3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6-6=3n-6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E26E16-4930-49CB-B400-82D050E8B25A}"/>
              </a:ext>
            </a:extLst>
          </p:cNvPr>
          <p:cNvSpPr/>
          <p:nvPr/>
        </p:nvSpPr>
        <p:spPr>
          <a:xfrm>
            <a:off x="6617801" y="387808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54350B6E-D420-4B60-A88A-91A9E0F21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823373"/>
            <a:ext cx="8064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是一个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(n, m)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简单连通平面图，若每个面的次数至少为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k(k≥3)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，则有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</a:t>
            </a:r>
          </a:p>
        </p:txBody>
      </p:sp>
      <p:graphicFrame>
        <p:nvGraphicFramePr>
          <p:cNvPr id="44" name="Object 4">
            <a:extLst>
              <a:ext uri="{FF2B5EF4-FFF2-40B4-BE49-F238E27FC236}">
                <a16:creationId xmlns:a16="http://schemas.microsoft.com/office/drawing/2014/main" id="{95E7DF9A-8136-4D08-B995-F678272C1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631446"/>
              </p:ext>
            </p:extLst>
          </p:nvPr>
        </p:nvGraphicFramePr>
        <p:xfrm>
          <a:off x="5934198" y="5377204"/>
          <a:ext cx="254158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393480" progId="Equation.DSMT4">
                  <p:embed/>
                </p:oleObj>
              </mc:Choice>
              <mc:Fallback>
                <p:oleObj name="Equation" r:id="rId4" imgW="1002960" imgH="393480" progId="Equation.DSMT4">
                  <p:embed/>
                  <p:pic>
                    <p:nvPicPr>
                      <p:cNvPr id="1474564" name="Object 4">
                        <a:extLst>
                          <a:ext uri="{FF2B5EF4-FFF2-40B4-BE49-F238E27FC236}">
                            <a16:creationId xmlns:a16="http://schemas.microsoft.com/office/drawing/2014/main" id="{87C318E2-980F-42D8-8F1F-28DB7BBD8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198" y="5377204"/>
                        <a:ext cx="2541587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88968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7410">
            <a:extLst>
              <a:ext uri="{FF2B5EF4-FFF2-40B4-BE49-F238E27FC236}">
                <a16:creationId xmlns:a16="http://schemas.microsoft.com/office/drawing/2014/main" id="{64EAF1D7-9DE3-4692-9368-789228884F67}"/>
              </a:ext>
            </a:extLst>
          </p:cNvPr>
          <p:cNvSpPr txBox="1">
            <a:spLocks/>
          </p:cNvSpPr>
          <p:nvPr/>
        </p:nvSpPr>
        <p:spPr>
          <a:xfrm>
            <a:off x="1571625" y="1455738"/>
            <a:ext cx="8766175" cy="103759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（Kuratowski’s Theorem）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图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是平面图，当且仅当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400" baseline="-25000"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与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400" baseline="-25000">
                <a:latin typeface="Microsoft YaHei" panose="020B0503020204020204" charset="-122"/>
                <a:ea typeface="Microsoft YaHei" panose="020B0503020204020204" charset="-122"/>
              </a:rPr>
              <a:t>3,3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的任何细分图都不是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的子图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9D6AD-47CF-4C8F-B73A-B43EA97C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725" y="2925128"/>
            <a:ext cx="6121400" cy="267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7412" descr="Image8">
            <a:extLst>
              <a:ext uri="{FF2B5EF4-FFF2-40B4-BE49-F238E27FC236}">
                <a16:creationId xmlns:a16="http://schemas.microsoft.com/office/drawing/2014/main" id="{6731C739-2778-45B2-9BDE-9FEE6677A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00" y="3141028"/>
            <a:ext cx="1800225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17415">
            <a:extLst>
              <a:ext uri="{FF2B5EF4-FFF2-40B4-BE49-F238E27FC236}">
                <a16:creationId xmlns:a16="http://schemas.microsoft.com/office/drawing/2014/main" id="{68551385-8E5A-4494-9FDC-1B4DAAAC0223}"/>
              </a:ext>
            </a:extLst>
          </p:cNvPr>
          <p:cNvSpPr txBox="1"/>
          <p:nvPr/>
        </p:nvSpPr>
        <p:spPr>
          <a:xfrm>
            <a:off x="2417763" y="5393691"/>
            <a:ext cx="138366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2" charset="0"/>
                <a:ea typeface="SimSun" panose="02010600030101010101" pitchFamily="2" charset="-122"/>
              </a:rPr>
              <a:t>Peterson</a:t>
            </a:r>
            <a:r>
              <a:rPr lang="zh-CN" altLang="en-US" sz="2000">
                <a:solidFill>
                  <a:srgbClr val="3333FF"/>
                </a:solidFill>
                <a:latin typeface="Times New Roman" panose="02020603050405020304" pitchFamily="2" charset="0"/>
                <a:ea typeface="SimSun" panose="02010600030101010101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4429325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7410">
            <a:extLst>
              <a:ext uri="{FF2B5EF4-FFF2-40B4-BE49-F238E27FC236}">
                <a16:creationId xmlns:a16="http://schemas.microsoft.com/office/drawing/2014/main" id="{64EAF1D7-9DE3-4692-9368-789228884F67}"/>
              </a:ext>
            </a:extLst>
          </p:cNvPr>
          <p:cNvSpPr txBox="1">
            <a:spLocks/>
          </p:cNvSpPr>
          <p:nvPr/>
        </p:nvSpPr>
        <p:spPr>
          <a:xfrm>
            <a:off x="1571625" y="936943"/>
            <a:ext cx="8766175" cy="103759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（Kuratowski’s Theorem）</a:t>
            </a:r>
            <a:r>
              <a:rPr lang="zh-CN" altLang="en-US" sz="2400" dirty="0">
                <a:solidFill>
                  <a:srgbClr val="0000FF"/>
                </a:solidFill>
              </a:rPr>
              <a:t>一个图是平面图的充分必要条件是它的任何子图都不可能收缩为</a:t>
            </a:r>
            <a:r>
              <a:rPr lang="en-US" altLang="zh-CN" sz="2400" dirty="0">
                <a:solidFill>
                  <a:srgbClr val="0000FF"/>
                </a:solidFill>
              </a:rPr>
              <a:t>K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5</a:t>
            </a:r>
            <a:r>
              <a:rPr lang="zh-CN" altLang="en-US" sz="2400" dirty="0">
                <a:solidFill>
                  <a:srgbClr val="0000FF"/>
                </a:solidFill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</a:rPr>
              <a:t>K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3,3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</p:txBody>
      </p:sp>
      <p:grpSp>
        <p:nvGrpSpPr>
          <p:cNvPr id="8" name="Group 119">
            <a:extLst>
              <a:ext uri="{FF2B5EF4-FFF2-40B4-BE49-F238E27FC236}">
                <a16:creationId xmlns:a16="http://schemas.microsoft.com/office/drawing/2014/main" id="{B9DDD4D0-0F3A-4D16-B823-3918AAF68759}"/>
              </a:ext>
            </a:extLst>
          </p:cNvPr>
          <p:cNvGrpSpPr>
            <a:grpSpLocks/>
          </p:cNvGrpSpPr>
          <p:nvPr/>
        </p:nvGrpSpPr>
        <p:grpSpPr bwMode="auto">
          <a:xfrm>
            <a:off x="514512" y="2109534"/>
            <a:ext cx="2846388" cy="2852737"/>
            <a:chOff x="340" y="1344"/>
            <a:chExt cx="1793" cy="1797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D342FF2F-1AF4-4474-B511-FBC1F4B259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29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B98494B4-BD5E-4C9A-BA0C-1E9FB42E94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04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85700AE3-DFE6-4CE7-AD74-0CA6A973F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60" y="2686"/>
              <a:ext cx="156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54E7FFA1-4341-42AD-A6A4-0784584D9B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2" y="2274"/>
              <a:ext cx="272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BE8DD6AA-708B-437C-9129-9F8FAA0CFC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637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790E6358-06D6-45AE-8633-A66738F62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0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4BDAAB1-F403-4EA7-865C-4BBC2D51D1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6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D5F0A854-0995-4396-9F16-3455ECBBE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0" y="164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0D641ED9-03C4-4993-A226-9CE6EF4A33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8" y="222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10D090AB-8321-4109-B058-6B093F3166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8" y="1692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88745A89-DCF9-4A18-9E52-9E4C47B736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9" y="2265"/>
              <a:ext cx="13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EDF212B0-3934-4B8E-BB63-B680C94B11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81" y="2022"/>
              <a:ext cx="217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8CB760B8-2C23-48E3-A088-CF2F4AF0E9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1" y="2028"/>
              <a:ext cx="217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B4DE8321-C999-4838-BDF2-3B30C6385E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018" y="2261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74923F2B-2E67-40D2-91A1-EBF63EAC9D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26" y="2266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0817A21F-CD90-4179-AE36-7556202177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14" y="1727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9451B5B-D1B1-45BE-9B4A-86A5EE0EF4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03" y="2687"/>
              <a:ext cx="191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664C0344-F50D-4A1C-B2D4-FAC16AEF54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2" y="222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0A8ACE59-9350-41E5-B858-99B7612CC5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4" y="222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1CAEC7AE-09CF-4267-9F73-31ABF1A5AF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" y="2222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5636CA78-8B28-4D37-A1B6-208F599DC1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00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FC57EBC-1C92-463F-BBF9-B1C21EC98E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0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1CE89A09-63F9-4799-8723-92ABC149E6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1" y="291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ED931429-DF9F-474A-A732-C0902FF06C9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75" y="291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3E7F5BA2-AA8C-4A18-81D3-8189750DA1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60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8EC7625C-8D7F-4499-9F04-3A13BE8759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" y="183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5E15D5C9-247C-4D88-AB91-AA5EFED2B02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8" y="2218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AC786AE0-A175-46E1-949D-F98E1DFAB75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90" y="262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4345EFF4-CE09-4AA9-B541-DB6580513F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" y="2632"/>
              <a:ext cx="2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3E329224-DD94-4BE3-BE1E-DE99464407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78" y="2229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F43501F7-C8CE-4057-A148-A1F4932DA9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5" y="2650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DDAA56DD-EA77-4E31-8E4D-1B355F317D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" y="2636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4BEA8E99-2CDC-4BAC-B9EB-EBD273C7E2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" y="197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121">
            <a:extLst>
              <a:ext uri="{FF2B5EF4-FFF2-40B4-BE49-F238E27FC236}">
                <a16:creationId xmlns:a16="http://schemas.microsoft.com/office/drawing/2014/main" id="{72653427-7B81-437D-AE32-2EC1BECD110A}"/>
              </a:ext>
            </a:extLst>
          </p:cNvPr>
          <p:cNvGrpSpPr>
            <a:grpSpLocks/>
          </p:cNvGrpSpPr>
          <p:nvPr/>
        </p:nvGrpSpPr>
        <p:grpSpPr bwMode="auto">
          <a:xfrm>
            <a:off x="4204676" y="2161854"/>
            <a:ext cx="2338136" cy="2310824"/>
            <a:chOff x="4516" y="1344"/>
            <a:chExt cx="1793" cy="1796"/>
          </a:xfrm>
        </p:grpSpPr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00D02290-B091-48A2-BBE2-EE50847483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812" y="2260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62">
              <a:extLst>
                <a:ext uri="{FF2B5EF4-FFF2-40B4-BE49-F238E27FC236}">
                  <a16:creationId xmlns:a16="http://schemas.microsoft.com/office/drawing/2014/main" id="{D3B5B772-09CD-4F1C-BD49-8C45512E4B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05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63">
              <a:extLst>
                <a:ext uri="{FF2B5EF4-FFF2-40B4-BE49-F238E27FC236}">
                  <a16:creationId xmlns:a16="http://schemas.microsoft.com/office/drawing/2014/main" id="{0D2872AD-9B1F-4159-954B-CC11F3AAF0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81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64">
              <a:extLst>
                <a:ext uri="{FF2B5EF4-FFF2-40B4-BE49-F238E27FC236}">
                  <a16:creationId xmlns:a16="http://schemas.microsoft.com/office/drawing/2014/main" id="{C8071BBA-290D-4A4A-8A10-60FBB6693E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636" y="2686"/>
              <a:ext cx="156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65">
              <a:extLst>
                <a:ext uri="{FF2B5EF4-FFF2-40B4-BE49-F238E27FC236}">
                  <a16:creationId xmlns:a16="http://schemas.microsoft.com/office/drawing/2014/main" id="{2FA1207F-1F96-45A7-8B5B-25D50A6CAA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78" y="227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66">
              <a:extLst>
                <a:ext uri="{FF2B5EF4-FFF2-40B4-BE49-F238E27FC236}">
                  <a16:creationId xmlns:a16="http://schemas.microsoft.com/office/drawing/2014/main" id="{B0EABB8C-A2E3-44E1-90BF-F14DDCEC83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813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73B98C3-F99D-411C-B03C-268F4EAA9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7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43EA5923-0A97-4441-9071-EF38E625B8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73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B6D589F9-B638-42D5-BC43-74554C823E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6" y="1649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C1D8F884-52AD-46AC-BC4C-9F013620C3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64" y="222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71">
              <a:extLst>
                <a:ext uri="{FF2B5EF4-FFF2-40B4-BE49-F238E27FC236}">
                  <a16:creationId xmlns:a16="http://schemas.microsoft.com/office/drawing/2014/main" id="{4AC89FEF-1165-4795-A7EB-31980D457A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675" y="1692"/>
              <a:ext cx="680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5E6E7E09-6456-4111-BDF2-3AE095533C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95" y="226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74">
              <a:extLst>
                <a:ext uri="{FF2B5EF4-FFF2-40B4-BE49-F238E27FC236}">
                  <a16:creationId xmlns:a16="http://schemas.microsoft.com/office/drawing/2014/main" id="{D3AC54AB-2F81-48F0-BD82-4D31D88B1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157" y="2022"/>
              <a:ext cx="217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75">
              <a:extLst>
                <a:ext uri="{FF2B5EF4-FFF2-40B4-BE49-F238E27FC236}">
                  <a16:creationId xmlns:a16="http://schemas.microsoft.com/office/drawing/2014/main" id="{DFA013AA-88ED-4E75-9417-D7BA43A64A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17" y="2028"/>
              <a:ext cx="218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76">
              <a:extLst>
                <a:ext uri="{FF2B5EF4-FFF2-40B4-BE49-F238E27FC236}">
                  <a16:creationId xmlns:a16="http://schemas.microsoft.com/office/drawing/2014/main" id="{B7B29468-4605-4DC7-A994-5C44294B18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194" y="2261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77">
              <a:extLst>
                <a:ext uri="{FF2B5EF4-FFF2-40B4-BE49-F238E27FC236}">
                  <a16:creationId xmlns:a16="http://schemas.microsoft.com/office/drawing/2014/main" id="{09E5B1D6-F60D-415A-B196-71AD9B67C1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02" y="2266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78">
              <a:extLst>
                <a:ext uri="{FF2B5EF4-FFF2-40B4-BE49-F238E27FC236}">
                  <a16:creationId xmlns:a16="http://schemas.microsoft.com/office/drawing/2014/main" id="{5525A42D-1B1A-4262-8F1D-6A1698EB3F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90" y="1727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79">
              <a:extLst>
                <a:ext uri="{FF2B5EF4-FFF2-40B4-BE49-F238E27FC236}">
                  <a16:creationId xmlns:a16="http://schemas.microsoft.com/office/drawing/2014/main" id="{9CE20813-4F75-4AFD-9473-A4CCCD5D1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79" y="2687"/>
              <a:ext cx="191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Oval 80">
              <a:extLst>
                <a:ext uri="{FF2B5EF4-FFF2-40B4-BE49-F238E27FC236}">
                  <a16:creationId xmlns:a16="http://schemas.microsoft.com/office/drawing/2014/main" id="{2A8824E0-297A-4063-9CA1-A459159F6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68" y="222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Oval 81">
              <a:extLst>
                <a:ext uri="{FF2B5EF4-FFF2-40B4-BE49-F238E27FC236}">
                  <a16:creationId xmlns:a16="http://schemas.microsoft.com/office/drawing/2014/main" id="{D4C464EF-2EB1-4E4C-BF37-0671D14C5A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0" y="222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82">
              <a:extLst>
                <a:ext uri="{FF2B5EF4-FFF2-40B4-BE49-F238E27FC236}">
                  <a16:creationId xmlns:a16="http://schemas.microsoft.com/office/drawing/2014/main" id="{1B6FAFE7-601A-4CAC-B7E4-20AB9898E6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9" y="222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Text Box 83">
              <a:extLst>
                <a:ext uri="{FF2B5EF4-FFF2-40B4-BE49-F238E27FC236}">
                  <a16:creationId xmlns:a16="http://schemas.microsoft.com/office/drawing/2014/main" id="{C08EEF3A-C153-47AC-8CD6-8BDB33FF8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76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65" name="Text Box 84">
              <a:extLst>
                <a:ext uri="{FF2B5EF4-FFF2-40B4-BE49-F238E27FC236}">
                  <a16:creationId xmlns:a16="http://schemas.microsoft.com/office/drawing/2014/main" id="{F2FCA060-F06C-4F87-9217-CDF38DBED5B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16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66" name="Text Box 85">
              <a:extLst>
                <a:ext uri="{FF2B5EF4-FFF2-40B4-BE49-F238E27FC236}">
                  <a16:creationId xmlns:a16="http://schemas.microsoft.com/office/drawing/2014/main" id="{816AFC7A-7A6C-41CC-BB5B-7DAAFAE7C5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67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67" name="Text Box 86">
              <a:extLst>
                <a:ext uri="{FF2B5EF4-FFF2-40B4-BE49-F238E27FC236}">
                  <a16:creationId xmlns:a16="http://schemas.microsoft.com/office/drawing/2014/main" id="{B388698C-CD10-4C46-955B-F215A16195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51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68" name="Text Box 87">
              <a:extLst>
                <a:ext uri="{FF2B5EF4-FFF2-40B4-BE49-F238E27FC236}">
                  <a16:creationId xmlns:a16="http://schemas.microsoft.com/office/drawing/2014/main" id="{1490A8A6-28F2-4C9D-82BB-EE3E88E41B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37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v</a:t>
              </a:r>
              <a:r>
                <a:rPr lang="en-US" altLang="zh-CN" b="1" baseline="-25000" dirty="0"/>
                <a:t>5</a:t>
              </a:r>
              <a:endParaRPr lang="en-US" altLang="zh-CN" b="1" dirty="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D02573E7-46FD-423A-9C87-0A1DDFC63E7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58" y="1831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70" name="Text Box 89">
              <a:extLst>
                <a:ext uri="{FF2B5EF4-FFF2-40B4-BE49-F238E27FC236}">
                  <a16:creationId xmlns:a16="http://schemas.microsoft.com/office/drawing/2014/main" id="{18D26D4F-1F20-4BE4-9F35-C4712C1F1B2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85" y="2218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71" name="Text Box 90">
              <a:extLst>
                <a:ext uri="{FF2B5EF4-FFF2-40B4-BE49-F238E27FC236}">
                  <a16:creationId xmlns:a16="http://schemas.microsoft.com/office/drawing/2014/main" id="{FDEC92C1-8E7F-413C-9E47-46CB964C4A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67" y="262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u</a:t>
              </a:r>
              <a:r>
                <a:rPr lang="en-US" altLang="zh-CN" b="1" baseline="-25000" dirty="0"/>
                <a:t>3</a:t>
              </a:r>
              <a:endParaRPr lang="en-US" altLang="zh-CN" b="1" dirty="0"/>
            </a:p>
          </p:txBody>
        </p:sp>
        <p:sp>
          <p:nvSpPr>
            <p:cNvPr id="72" name="Text Box 91">
              <a:extLst>
                <a:ext uri="{FF2B5EF4-FFF2-40B4-BE49-F238E27FC236}">
                  <a16:creationId xmlns:a16="http://schemas.microsoft.com/office/drawing/2014/main" id="{2FDAB313-9828-4A91-967F-8ABA8586D76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62" y="2632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73" name="Text Box 92">
              <a:extLst>
                <a:ext uri="{FF2B5EF4-FFF2-40B4-BE49-F238E27FC236}">
                  <a16:creationId xmlns:a16="http://schemas.microsoft.com/office/drawing/2014/main" id="{E6D2CF78-C2CA-46EC-8253-52F6EF7BD4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55" y="2229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74" name="Oval 93">
              <a:extLst>
                <a:ext uri="{FF2B5EF4-FFF2-40B4-BE49-F238E27FC236}">
                  <a16:creationId xmlns:a16="http://schemas.microsoft.com/office/drawing/2014/main" id="{7A1968D4-5B72-4293-936C-67124B12E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1" y="2650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Oval 94">
              <a:extLst>
                <a:ext uri="{FF2B5EF4-FFF2-40B4-BE49-F238E27FC236}">
                  <a16:creationId xmlns:a16="http://schemas.microsoft.com/office/drawing/2014/main" id="{1C91A735-7DB2-488B-BCCD-341BF1A8C5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88" y="2636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Oval 95">
              <a:extLst>
                <a:ext uri="{FF2B5EF4-FFF2-40B4-BE49-F238E27FC236}">
                  <a16:creationId xmlns:a16="http://schemas.microsoft.com/office/drawing/2014/main" id="{880EA21A-8200-48C2-898F-164A86FE0B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5" y="197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Group 120">
            <a:extLst>
              <a:ext uri="{FF2B5EF4-FFF2-40B4-BE49-F238E27FC236}">
                <a16:creationId xmlns:a16="http://schemas.microsoft.com/office/drawing/2014/main" id="{C1A94F98-A044-4942-B087-B4C699B5212A}"/>
              </a:ext>
            </a:extLst>
          </p:cNvPr>
          <p:cNvGrpSpPr>
            <a:grpSpLocks/>
          </p:cNvGrpSpPr>
          <p:nvPr/>
        </p:nvGrpSpPr>
        <p:grpSpPr bwMode="auto">
          <a:xfrm>
            <a:off x="7703275" y="2101596"/>
            <a:ext cx="2846387" cy="2851150"/>
            <a:chOff x="2428" y="1344"/>
            <a:chExt cx="1793" cy="1796"/>
          </a:xfrm>
        </p:grpSpPr>
        <p:sp>
          <p:nvSpPr>
            <p:cNvPr id="78" name="Text Box 40">
              <a:extLst>
                <a:ext uri="{FF2B5EF4-FFF2-40B4-BE49-F238E27FC236}">
                  <a16:creationId xmlns:a16="http://schemas.microsoft.com/office/drawing/2014/main" id="{2508F071-9B90-4516-971D-188E81C4EC5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63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79" name="Line 41">
              <a:extLst>
                <a:ext uri="{FF2B5EF4-FFF2-40B4-BE49-F238E27FC236}">
                  <a16:creationId xmlns:a16="http://schemas.microsoft.com/office/drawing/2014/main" id="{72BF49A4-BAE3-42E9-8D0E-864623E9E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7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42">
              <a:extLst>
                <a:ext uri="{FF2B5EF4-FFF2-40B4-BE49-F238E27FC236}">
                  <a16:creationId xmlns:a16="http://schemas.microsoft.com/office/drawing/2014/main" id="{D8321377-8AD7-4C1D-8BA8-DE56B03C69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92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43">
              <a:extLst>
                <a:ext uri="{FF2B5EF4-FFF2-40B4-BE49-F238E27FC236}">
                  <a16:creationId xmlns:a16="http://schemas.microsoft.com/office/drawing/2014/main" id="{BD69F6AE-8AC3-435F-9719-707E60234B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90" y="2274"/>
              <a:ext cx="272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44">
              <a:extLst>
                <a:ext uri="{FF2B5EF4-FFF2-40B4-BE49-F238E27FC236}">
                  <a16:creationId xmlns:a16="http://schemas.microsoft.com/office/drawing/2014/main" id="{658BAF4B-38A3-45A8-8A7C-DFB498F317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25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Oval 45">
              <a:extLst>
                <a:ext uri="{FF2B5EF4-FFF2-40B4-BE49-F238E27FC236}">
                  <a16:creationId xmlns:a16="http://schemas.microsoft.com/office/drawing/2014/main" id="{C32809C3-ED53-4FA1-92F4-8C6F2414AE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8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Oval 46">
              <a:extLst>
                <a:ext uri="{FF2B5EF4-FFF2-40B4-BE49-F238E27FC236}">
                  <a16:creationId xmlns:a16="http://schemas.microsoft.com/office/drawing/2014/main" id="{C7881517-6094-47EF-B174-F18E7F2522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8" y="164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Oval 47">
              <a:extLst>
                <a:ext uri="{FF2B5EF4-FFF2-40B4-BE49-F238E27FC236}">
                  <a16:creationId xmlns:a16="http://schemas.microsoft.com/office/drawing/2014/main" id="{FD77D1D8-2D8A-494D-96F4-66879DA4E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6" y="222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48">
              <a:extLst>
                <a:ext uri="{FF2B5EF4-FFF2-40B4-BE49-F238E27FC236}">
                  <a16:creationId xmlns:a16="http://schemas.microsoft.com/office/drawing/2014/main" id="{E72F9A0F-6D87-481B-8761-1383233162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586" y="1692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50">
              <a:extLst>
                <a:ext uri="{FF2B5EF4-FFF2-40B4-BE49-F238E27FC236}">
                  <a16:creationId xmlns:a16="http://schemas.microsoft.com/office/drawing/2014/main" id="{9348DBB2-B656-46F2-B4C0-5EA370999E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07" y="2265"/>
              <a:ext cx="13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51">
              <a:extLst>
                <a:ext uri="{FF2B5EF4-FFF2-40B4-BE49-F238E27FC236}">
                  <a16:creationId xmlns:a16="http://schemas.microsoft.com/office/drawing/2014/main" id="{2B98E549-D3DA-41F5-94BD-0647A1A7E0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79" y="1709"/>
              <a:ext cx="408" cy="1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52">
              <a:extLst>
                <a:ext uri="{FF2B5EF4-FFF2-40B4-BE49-F238E27FC236}">
                  <a16:creationId xmlns:a16="http://schemas.microsoft.com/office/drawing/2014/main" id="{E17288A9-FAAD-4A2B-885E-2E6942ACC9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0" y="1709"/>
              <a:ext cx="408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53">
              <a:extLst>
                <a:ext uri="{FF2B5EF4-FFF2-40B4-BE49-F238E27FC236}">
                  <a16:creationId xmlns:a16="http://schemas.microsoft.com/office/drawing/2014/main" id="{A5285EDA-1215-4158-B5B4-664E584AF9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91" y="2280"/>
              <a:ext cx="1089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54">
              <a:extLst>
                <a:ext uri="{FF2B5EF4-FFF2-40B4-BE49-F238E27FC236}">
                  <a16:creationId xmlns:a16="http://schemas.microsoft.com/office/drawing/2014/main" id="{8A4A93F4-C21E-4DDF-A5D8-F22128E374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96" y="2266"/>
              <a:ext cx="1088" cy="7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Oval 55">
              <a:extLst>
                <a:ext uri="{FF2B5EF4-FFF2-40B4-BE49-F238E27FC236}">
                  <a16:creationId xmlns:a16="http://schemas.microsoft.com/office/drawing/2014/main" id="{57C275F8-6311-4609-9C5C-19F34E072E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0" y="2222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Text Box 56">
              <a:extLst>
                <a:ext uri="{FF2B5EF4-FFF2-40B4-BE49-F238E27FC236}">
                  <a16:creationId xmlns:a16="http://schemas.microsoft.com/office/drawing/2014/main" id="{70C2586F-13D0-4119-B580-EB95E602D1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88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w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94" name="Text Box 57">
              <a:extLst>
                <a:ext uri="{FF2B5EF4-FFF2-40B4-BE49-F238E27FC236}">
                  <a16:creationId xmlns:a16="http://schemas.microsoft.com/office/drawing/2014/main" id="{96A9791B-3050-4383-82F1-5B814DAF3C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8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95" name="Text Box 58">
              <a:extLst>
                <a:ext uri="{FF2B5EF4-FFF2-40B4-BE49-F238E27FC236}">
                  <a16:creationId xmlns:a16="http://schemas.microsoft.com/office/drawing/2014/main" id="{C0A9DDBD-350F-403F-AC6C-251FAF5CE94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79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w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96" name="Text Box 59">
              <a:extLst>
                <a:ext uri="{FF2B5EF4-FFF2-40B4-BE49-F238E27FC236}">
                  <a16:creationId xmlns:a16="http://schemas.microsoft.com/office/drawing/2014/main" id="{68BCD97B-217E-4100-A412-1EE6EB5F43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48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97" name="Oval 60">
              <a:extLst>
                <a:ext uri="{FF2B5EF4-FFF2-40B4-BE49-F238E27FC236}">
                  <a16:creationId xmlns:a16="http://schemas.microsoft.com/office/drawing/2014/main" id="{F2F58EE7-80CD-4423-A11D-7CE491FEF4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84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8" name="Group 122">
            <a:extLst>
              <a:ext uri="{FF2B5EF4-FFF2-40B4-BE49-F238E27FC236}">
                <a16:creationId xmlns:a16="http://schemas.microsoft.com/office/drawing/2014/main" id="{92624C2B-75E0-4942-AA6C-F55CEB9F8696}"/>
              </a:ext>
            </a:extLst>
          </p:cNvPr>
          <p:cNvGrpSpPr>
            <a:grpSpLocks/>
          </p:cNvGrpSpPr>
          <p:nvPr/>
        </p:nvGrpSpPr>
        <p:grpSpPr bwMode="auto">
          <a:xfrm>
            <a:off x="4121822" y="4622547"/>
            <a:ext cx="2068566" cy="1924300"/>
            <a:chOff x="6604" y="1344"/>
            <a:chExt cx="1793" cy="1796"/>
          </a:xfrm>
        </p:grpSpPr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0C9CFFBE-5981-45CF-8AF4-62A2A6DB6D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92" y="2015"/>
              <a:ext cx="408" cy="9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92C8AD11-D2EE-449F-8C02-3DF095FBBE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93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EA3A9ACC-F639-4476-9BF8-514A9411BC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069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DEA5FF2C-7051-42BE-85D9-E4E8C82FA9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66" y="227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BE71EB4-D91F-442A-8AC0-FC4CAF277C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901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Oval 101">
              <a:extLst>
                <a:ext uri="{FF2B5EF4-FFF2-40B4-BE49-F238E27FC236}">
                  <a16:creationId xmlns:a16="http://schemas.microsoft.com/office/drawing/2014/main" id="{2AC54F8E-76E6-4FA9-9B41-D30FE8C45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15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Oval 102">
              <a:extLst>
                <a:ext uri="{FF2B5EF4-FFF2-40B4-BE49-F238E27FC236}">
                  <a16:creationId xmlns:a16="http://schemas.microsoft.com/office/drawing/2014/main" id="{CD9B4F82-B9B1-4F1E-B3E1-11972BAC5D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61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Oval 103">
              <a:extLst>
                <a:ext uri="{FF2B5EF4-FFF2-40B4-BE49-F238E27FC236}">
                  <a16:creationId xmlns:a16="http://schemas.microsoft.com/office/drawing/2014/main" id="{D42418B6-AE46-4FBF-9B86-3E3BD14849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44" y="1649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Oval 104">
              <a:extLst>
                <a:ext uri="{FF2B5EF4-FFF2-40B4-BE49-F238E27FC236}">
                  <a16:creationId xmlns:a16="http://schemas.microsoft.com/office/drawing/2014/main" id="{6829EE29-B8EA-4070-B530-76795225F8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52" y="222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39798D10-492C-4ED8-AB85-A0D201A508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763" y="1692"/>
              <a:ext cx="680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882C9C95-252A-43B2-9C97-B94AE916E2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064" y="2009"/>
              <a:ext cx="408" cy="9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BB469F6C-0552-4EA8-A535-01E31EDFCE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064" y="2261"/>
              <a:ext cx="1088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B02B63D9-4FDA-4DE1-8DD0-A1DD9EF8B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72" y="2266"/>
              <a:ext cx="1089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AB5697CB-A293-4930-A7E3-D72565B762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78" y="1727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EEED9B59-A3EE-41D8-BFE7-A6900D346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7" y="222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Text Box 112">
              <a:extLst>
                <a:ext uri="{FF2B5EF4-FFF2-40B4-BE49-F238E27FC236}">
                  <a16:creationId xmlns:a16="http://schemas.microsoft.com/office/drawing/2014/main" id="{1616398E-9CD1-4AC1-A008-6DF40E5B846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64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15" name="Text Box 113">
              <a:extLst>
                <a:ext uri="{FF2B5EF4-FFF2-40B4-BE49-F238E27FC236}">
                  <a16:creationId xmlns:a16="http://schemas.microsoft.com/office/drawing/2014/main" id="{3B0D208B-B079-4751-B26D-DFA1E7D0B20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04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w</a:t>
              </a:r>
              <a:r>
                <a:rPr lang="en-US" altLang="zh-CN" b="1" baseline="-25000" dirty="0"/>
                <a:t>2</a:t>
              </a:r>
              <a:endParaRPr lang="en-US" altLang="zh-CN" b="1" dirty="0"/>
            </a:p>
          </p:txBody>
        </p:sp>
        <p:sp>
          <p:nvSpPr>
            <p:cNvPr id="116" name="Text Box 114">
              <a:extLst>
                <a:ext uri="{FF2B5EF4-FFF2-40B4-BE49-F238E27FC236}">
                  <a16:creationId xmlns:a16="http://schemas.microsoft.com/office/drawing/2014/main" id="{A0CA0C36-1806-4F09-99BF-5FD9B4C82BE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855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w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117" name="Text Box 115">
              <a:extLst>
                <a:ext uri="{FF2B5EF4-FFF2-40B4-BE49-F238E27FC236}">
                  <a16:creationId xmlns:a16="http://schemas.microsoft.com/office/drawing/2014/main" id="{49ACAF60-35AD-4F52-B664-CA8E75840A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39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118" name="Text Box 116">
              <a:extLst>
                <a:ext uri="{FF2B5EF4-FFF2-40B4-BE49-F238E27FC236}">
                  <a16:creationId xmlns:a16="http://schemas.microsoft.com/office/drawing/2014/main" id="{62848B2C-33DA-40AF-80D4-0A42AAD498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25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119" name="Text Box 117">
              <a:extLst>
                <a:ext uri="{FF2B5EF4-FFF2-40B4-BE49-F238E27FC236}">
                  <a16:creationId xmlns:a16="http://schemas.microsoft.com/office/drawing/2014/main" id="{50D3649E-945D-450B-81AE-050B9C0C90F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546" y="1831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u</a:t>
              </a:r>
              <a:r>
                <a:rPr lang="en-US" altLang="zh-CN" b="1" baseline="-25000" dirty="0"/>
                <a:t>1</a:t>
              </a:r>
              <a:endParaRPr lang="en-US" altLang="zh-CN" b="1" dirty="0"/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BBDA555C-4BE4-4CD9-B647-07553A3F50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43" y="197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046757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21506">
            <a:extLst>
              <a:ext uri="{FF2B5EF4-FFF2-40B4-BE49-F238E27FC236}">
                <a16:creationId xmlns:a16="http://schemas.microsoft.com/office/drawing/2014/main" id="{A0C6B1B7-B962-4BD8-8A9F-5C667B726C60}"/>
              </a:ext>
            </a:extLst>
          </p:cNvPr>
          <p:cNvSpPr txBox="1">
            <a:spLocks/>
          </p:cNvSpPr>
          <p:nvPr/>
        </p:nvSpPr>
        <p:spPr>
          <a:xfrm>
            <a:off x="1717457" y="1082675"/>
            <a:ext cx="7772400" cy="21336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四色猜想</a:t>
            </a:r>
            <a:r>
              <a:rPr lang="en-US" altLang="zh-CN">
                <a:latin typeface="Microsoft YaHei" panose="020B0503020204020204" charset="-122"/>
                <a:ea typeface="Microsoft YaHei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四色定理</a:t>
            </a: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6C4DCF-32A9-45C2-9136-77EBAEE81AB3}"/>
              </a:ext>
            </a:extLst>
          </p:cNvPr>
          <p:cNvSpPr/>
          <p:nvPr/>
        </p:nvSpPr>
        <p:spPr>
          <a:xfrm>
            <a:off x="6365657" y="2282825"/>
            <a:ext cx="3341370" cy="329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</a:pPr>
            <a:r>
              <a:rPr lang="zh-CN" altLang="en-US" sz="2000" b="0" strike="noStrike" noProof="1">
                <a:solidFill>
                  <a:srgbClr val="003399"/>
                </a:solidFill>
                <a:effectLst/>
                <a:latin typeface="Microsoft YaHei" panose="020B0503020204020204" charset="-122"/>
                <a:ea typeface="Microsoft YaHei" panose="020B0503020204020204" charset="-122"/>
                <a:cs typeface="+mn-ea"/>
              </a:rPr>
              <a:t>对于地图的着色问题，可以归纳为对于平面图的结点着色问题，因此四色问题可以归结为要证明对于任何一个平面图，一定可以用四种颜色，对于它的结点进行着色，使得邻接的结点都有不同的颜色。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C7C72B-F10E-4973-97BD-18E1CFFD1796}"/>
              </a:ext>
            </a:extLst>
          </p:cNvPr>
          <p:cNvSpPr txBox="1"/>
          <p:nvPr/>
        </p:nvSpPr>
        <p:spPr>
          <a:xfrm>
            <a:off x="1844457" y="1804670"/>
            <a:ext cx="1114408" cy="341632"/>
          </a:xfrm>
          <a:prstGeom prst="rect">
            <a:avLst/>
          </a:prstGeom>
          <a:solidFill>
            <a:schemeClr val="folHlink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Symbol" panose="05050102010706020507" pitchFamily="2" charset="2"/>
            </a:pPr>
            <a:r>
              <a:rPr lang="zh-CN" altLang="en-US" b="1" dirty="0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SimHei" panose="02010609060101010101" pitchFamily="2" charset="-122"/>
              </a:rPr>
              <a:t>对二分图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FD78BD-BA59-4452-BA30-6A44154F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97" y="2414270"/>
            <a:ext cx="3923665" cy="2095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93181-8C51-497D-986F-F271C129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677" y="4784725"/>
            <a:ext cx="383794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191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22530">
            <a:extLst>
              <a:ext uri="{FF2B5EF4-FFF2-40B4-BE49-F238E27FC236}">
                <a16:creationId xmlns:a16="http://schemas.microsoft.com/office/drawing/2014/main" id="{69834961-8BBD-488F-A0CF-B20EAD925734}"/>
              </a:ext>
            </a:extLst>
          </p:cNvPr>
          <p:cNvSpPr txBox="1">
            <a:spLocks/>
          </p:cNvSpPr>
          <p:nvPr/>
        </p:nvSpPr>
        <p:spPr>
          <a:xfrm>
            <a:off x="2204551" y="1099744"/>
            <a:ext cx="8444230" cy="12954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图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的色数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(Chromatic Number)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如果图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G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在着色时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最少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用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n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种颜色</a:t>
            </a:r>
            <a:r>
              <a:rPr lang="en-US" altLang="zh-CN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(n-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可着色</a:t>
            </a:r>
            <a:r>
              <a:rPr lang="en-US" altLang="zh-CN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)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，称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G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为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n</a:t>
            </a:r>
            <a:r>
              <a:rPr lang="en-US" altLang="zh-CN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-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色的。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3399"/>
              </a:solidFill>
              <a:latin typeface="Microsoft YaHei" panose="020B0503020204020204" charset="-122"/>
              <a:ea typeface="Microsoft YaHei" panose="020B0503020204020204" charset="-122"/>
              <a:cs typeface="Comic Sans MS" panose="030F0702030302020204" charset="0"/>
            </a:endParaRPr>
          </a:p>
          <a:p>
            <a:pPr marL="0" indent="0"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文本占位符 24578">
            <a:extLst>
              <a:ext uri="{FF2B5EF4-FFF2-40B4-BE49-F238E27FC236}">
                <a16:creationId xmlns:a16="http://schemas.microsoft.com/office/drawing/2014/main" id="{492E6B2E-7DFE-4997-9035-1E41153D3CA0}"/>
              </a:ext>
            </a:extLst>
          </p:cNvPr>
          <p:cNvSpPr txBox="1">
            <a:spLocks/>
          </p:cNvSpPr>
          <p:nvPr/>
        </p:nvSpPr>
        <p:spPr>
          <a:xfrm>
            <a:off x="2532450" y="2905387"/>
            <a:ext cx="8524240" cy="4495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五色定理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   任意平面图至多是</a:t>
            </a:r>
            <a:r>
              <a:rPr lang="en-US" altLang="zh-CN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zh-CN" altLang="en-US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－可着色的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四色定理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？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   任意平面图至多是</a:t>
            </a:r>
            <a:r>
              <a:rPr lang="en-US" altLang="zh-CN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－可着色的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lang="zh-CN" altLang="en-US" dirty="0">
              <a:solidFill>
                <a:srgbClr val="FF0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274481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BAC0FE-EB30-4E4D-B7B2-417456055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79" y="1282889"/>
            <a:ext cx="9919063" cy="46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8566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3144711" y="2644170"/>
            <a:ext cx="5902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代数结构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Algebraic Structure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1377878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727DE5-AC4E-43EF-AB30-9899AA5C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47" y="1572126"/>
            <a:ext cx="2313184" cy="26389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6196F0-C591-4323-B5F8-DAA98BE9D9E9}"/>
              </a:ext>
            </a:extLst>
          </p:cNvPr>
          <p:cNvSpPr txBox="1"/>
          <p:nvPr/>
        </p:nvSpPr>
        <p:spPr>
          <a:xfrm>
            <a:off x="2197768" y="4490774"/>
            <a:ext cx="23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阿贝尔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Niels Henrik Abel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9E7397-FB6B-48A3-964B-4D284BB26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59" y="1451809"/>
            <a:ext cx="2627257" cy="27592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83F9DB-0F32-45A2-BE73-29D1A696A270}"/>
              </a:ext>
            </a:extLst>
          </p:cNvPr>
          <p:cNvSpPr txBox="1"/>
          <p:nvPr/>
        </p:nvSpPr>
        <p:spPr>
          <a:xfrm>
            <a:off x="6184495" y="4490774"/>
            <a:ext cx="23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伽罗瓦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Évariste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Galois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F7BD74-BBA1-473A-818E-358AA9BDB7CD}"/>
              </a:ext>
            </a:extLst>
          </p:cNvPr>
          <p:cNvSpPr txBox="1"/>
          <p:nvPr/>
        </p:nvSpPr>
        <p:spPr>
          <a:xfrm>
            <a:off x="2716685" y="5392764"/>
            <a:ext cx="12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1802-1829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091759-F534-4EF5-9717-FD5B1E7140D9}"/>
              </a:ext>
            </a:extLst>
          </p:cNvPr>
          <p:cNvSpPr txBox="1"/>
          <p:nvPr/>
        </p:nvSpPr>
        <p:spPr>
          <a:xfrm>
            <a:off x="6703412" y="5392764"/>
            <a:ext cx="12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1811-1832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054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4646C-2A47-4F31-95A3-C42A9E3B0F61}"/>
              </a:ext>
            </a:extLst>
          </p:cNvPr>
          <p:cNvSpPr txBox="1"/>
          <p:nvPr/>
        </p:nvSpPr>
        <p:spPr>
          <a:xfrm>
            <a:off x="1686267" y="870963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代数运算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09815-7832-4347-9285-D890496B93B4}"/>
              </a:ext>
            </a:extLst>
          </p:cNvPr>
          <p:cNvSpPr txBox="1"/>
          <p:nvPr/>
        </p:nvSpPr>
        <p:spPr>
          <a:xfrm>
            <a:off x="1571625" y="1542128"/>
            <a:ext cx="8634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是一个非空集合。如果有一个法则，它对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唯一确定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与它们对应，则称这个法则是集合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二元运算。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775860-6DFE-43AA-8E0C-0B1125622A1A}"/>
              </a:ext>
            </a:extLst>
          </p:cNvPr>
          <p:cNvSpPr txBox="1"/>
          <p:nvPr/>
        </p:nvSpPr>
        <p:spPr>
          <a:xfrm>
            <a:off x="1529636" y="3176847"/>
            <a:ext cx="9132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是一个非空集合。如果有一个法则，它对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个有序元素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唯一确定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与它们对应，则称这个法则是集合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元运算。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7B8223-EDEA-491B-BFDB-7ED04C53F527}"/>
              </a:ext>
            </a:extLst>
          </p:cNvPr>
          <p:cNvSpPr/>
          <p:nvPr/>
        </p:nvSpPr>
        <p:spPr>
          <a:xfrm>
            <a:off x="1571624" y="4921970"/>
            <a:ext cx="9283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元运算，非空集合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，如果对于每一个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在运算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下是封闭的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在集合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上是封闭的。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02356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A41F49-2BD8-4167-ABA4-C25E3582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65" y="1061424"/>
            <a:ext cx="1482725" cy="1008062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集合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？</a:t>
            </a:r>
            <a:b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运算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？</a:t>
            </a:r>
          </a:p>
        </p:txBody>
      </p:sp>
      <p:sp>
        <p:nvSpPr>
          <p:cNvPr id="6" name="下箭头 45060">
            <a:extLst>
              <a:ext uri="{FF2B5EF4-FFF2-40B4-BE49-F238E27FC236}">
                <a16:creationId xmlns:a16="http://schemas.microsoft.com/office/drawing/2014/main" id="{564D0F12-2B3B-434F-B0A8-FD949DD95D7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46031" y="1170167"/>
            <a:ext cx="546100" cy="790575"/>
          </a:xfrm>
          <a:prstGeom prst="downArrow">
            <a:avLst>
              <a:gd name="adj1" fmla="val 50000"/>
              <a:gd name="adj2" fmla="val 361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765B81-DD88-40EC-BDD9-CA156359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72" y="1292404"/>
            <a:ext cx="3176587" cy="576262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代数结构？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〈S;O〉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21F0F8-7494-4FAD-A510-12E9DB50A82C}"/>
              </a:ext>
            </a:extLst>
          </p:cNvPr>
          <p:cNvSpPr/>
          <p:nvPr/>
        </p:nvSpPr>
        <p:spPr>
          <a:xfrm>
            <a:off x="1283653" y="3163560"/>
            <a:ext cx="10192486" cy="252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代数系统　代数结构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(algebra structure)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一个代数系统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代数结构，简称代数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是如下的一个有序元组：       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A=(X; 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(1)X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是一个任意集合；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(m1)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304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974C5F-0D5B-456B-BF36-AA5C329609E9}"/>
              </a:ext>
            </a:extLst>
          </p:cNvPr>
          <p:cNvSpPr/>
          <p:nvPr/>
        </p:nvSpPr>
        <p:spPr>
          <a:xfrm>
            <a:off x="780070" y="1377782"/>
            <a:ext cx="11204897" cy="4883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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是有限集合时，称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有限代数结构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是无限集合时，称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无限代数结构；</a:t>
            </a:r>
          </a:p>
          <a:p>
            <a:pPr lvl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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在一个代数系统中运算的集合不能是空的，必须至少有一个</a:t>
            </a: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上的运算。代数系统中各个运算的元</a:t>
            </a: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kumimoji="1"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数可能是不一样的，即每个运算都有自己的运算元数；</a:t>
            </a: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对于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运算我们主要讨论运算的封闭性；另外还要讨论运算的许多性质；</a:t>
            </a:r>
          </a:p>
          <a:p>
            <a:pPr lvl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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我们离散数学研究的代数系统</a:t>
            </a:r>
            <a:r>
              <a:rPr kumimoji="1" lang="zh-CN" altLang="en-US" sz="28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主要包含一些以一元、二元为主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的运算。</a:t>
            </a:r>
          </a:p>
        </p:txBody>
      </p:sp>
    </p:spTree>
    <p:extLst>
      <p:ext uri="{BB962C8B-B14F-4D97-AF65-F5344CB8AC3E}">
        <p14:creationId xmlns:p14="http://schemas.microsoft.com/office/powerpoint/2010/main" val="3033551069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5211C9-960B-4BD3-94A3-C0375FAB4B66}"/>
              </a:ext>
            </a:extLst>
          </p:cNvPr>
          <p:cNvSpPr/>
          <p:nvPr/>
        </p:nvSpPr>
        <p:spPr>
          <a:xfrm>
            <a:off x="2623198" y="1292404"/>
            <a:ext cx="3751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&lt;I; +&gt;,  &lt;I;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&lt;I; +,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&gt;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3C0858-3356-49F2-B1A1-FE53D32AE6ED}"/>
              </a:ext>
            </a:extLst>
          </p:cNvPr>
          <p:cNvSpPr/>
          <p:nvPr/>
        </p:nvSpPr>
        <p:spPr>
          <a:xfrm>
            <a:off x="2707239" y="2458152"/>
            <a:ext cx="3253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{T,F}; ┐,∧,∨〉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72BC42-DDE8-459F-94FB-BA56C1B21924}"/>
              </a:ext>
            </a:extLst>
          </p:cNvPr>
          <p:cNvSpPr/>
          <p:nvPr/>
        </p:nvSpPr>
        <p:spPr>
          <a:xfrm>
            <a:off x="2868469" y="3623900"/>
            <a:ext cx="146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〈N,-〉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2C21-03EB-4CD5-956C-EE7B7C6CEF0A}"/>
              </a:ext>
            </a:extLst>
          </p:cNvPr>
          <p:cNvSpPr/>
          <p:nvPr/>
        </p:nvSpPr>
        <p:spPr>
          <a:xfrm>
            <a:off x="4819431" y="36239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〈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÷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FAE66F-61D1-40F1-AE05-CF715EE1EDE4}"/>
              </a:ext>
            </a:extLst>
          </p:cNvPr>
          <p:cNvSpPr/>
          <p:nvPr/>
        </p:nvSpPr>
        <p:spPr>
          <a:xfrm>
            <a:off x="2623198" y="4674630"/>
            <a:ext cx="1521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(2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X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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9CB92C-A596-4017-B339-620564227DBA}"/>
              </a:ext>
            </a:extLst>
          </p:cNvPr>
          <p:cNvSpPr/>
          <p:nvPr/>
        </p:nvSpPr>
        <p:spPr>
          <a:xfrm>
            <a:off x="4964014" y="4629438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(2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X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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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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153101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82BF8-F4A5-4FE6-9AA7-8E3645737385}"/>
              </a:ext>
            </a:extLst>
          </p:cNvPr>
          <p:cNvSpPr/>
          <p:nvPr/>
        </p:nvSpPr>
        <p:spPr>
          <a:xfrm>
            <a:off x="2087460" y="1172882"/>
            <a:ext cx="801707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(X,*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{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，定义运算  *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</a:t>
            </a:r>
          </a:p>
        </p:txBody>
      </p:sp>
      <p:graphicFrame>
        <p:nvGraphicFramePr>
          <p:cNvPr id="5" name="Group 103">
            <a:extLst>
              <a:ext uri="{FF2B5EF4-FFF2-40B4-BE49-F238E27FC236}">
                <a16:creationId xmlns:a16="http://schemas.microsoft.com/office/drawing/2014/main" id="{FC8DE81B-A462-46C2-9DE4-8FEA47D8D62B}"/>
              </a:ext>
            </a:extLst>
          </p:cNvPr>
          <p:cNvGraphicFramePr>
            <a:graphicFrameLocks noGrp="1"/>
          </p:cNvGraphicFramePr>
          <p:nvPr/>
        </p:nvGraphicFramePr>
        <p:xfrm>
          <a:off x="4358080" y="2586053"/>
          <a:ext cx="2514600" cy="223113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422686653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6789767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    d    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469752"/>
                  </a:ext>
                </a:extLst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    d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    d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c    b    a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c    b    a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3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436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EE0623-D83D-44F9-ADB7-641B57D4E41C}"/>
              </a:ext>
            </a:extLst>
          </p:cNvPr>
          <p:cNvSpPr/>
          <p:nvPr/>
        </p:nvSpPr>
        <p:spPr>
          <a:xfrm>
            <a:off x="2259435" y="1103401"/>
            <a:ext cx="6876176" cy="195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X 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ABA17A-A785-407F-9C2D-84823281A731}"/>
              </a:ext>
            </a:extLst>
          </p:cNvPr>
          <p:cNvSpPr/>
          <p:nvPr/>
        </p:nvSpPr>
        <p:spPr>
          <a:xfrm>
            <a:off x="472666" y="3143775"/>
            <a:ext cx="9853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其中：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(a)=b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(a)=b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(b)=b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(b)=b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(b)=a</a:t>
            </a:r>
          </a:p>
        </p:txBody>
      </p:sp>
      <p:graphicFrame>
        <p:nvGraphicFramePr>
          <p:cNvPr id="21" name="Group 64">
            <a:extLst>
              <a:ext uri="{FF2B5EF4-FFF2-40B4-BE49-F238E27FC236}">
                <a16:creationId xmlns:a16="http://schemas.microsoft.com/office/drawing/2014/main" id="{6411B79B-DC52-44F4-BF4D-0BAC74CF144E}"/>
              </a:ext>
            </a:extLst>
          </p:cNvPr>
          <p:cNvGraphicFramePr>
            <a:graphicFrameLocks noGrp="1"/>
          </p:cNvGraphicFramePr>
          <p:nvPr/>
        </p:nvGraphicFramePr>
        <p:xfrm>
          <a:off x="7872981" y="2634842"/>
          <a:ext cx="4319019" cy="2901892"/>
        </p:xfrm>
        <a:graphic>
          <a:graphicData uri="http://schemas.openxmlformats.org/drawingml/2006/table">
            <a:tbl>
              <a:tblPr/>
              <a:tblGrid>
                <a:gridCol w="916155">
                  <a:extLst>
                    <a:ext uri="{9D8B030D-6E8A-4147-A177-3AD203B41FA5}">
                      <a16:colId xmlns:a16="http://schemas.microsoft.com/office/drawing/2014/main" val="1807385019"/>
                    </a:ext>
                  </a:extLst>
                </a:gridCol>
                <a:gridCol w="3402864">
                  <a:extLst>
                    <a:ext uri="{9D8B030D-6E8A-4147-A177-3AD203B41FA5}">
                      <a16:colId xmlns:a16="http://schemas.microsoft.com/office/drawing/2014/main" val="3675324458"/>
                    </a:ext>
                  </a:extLst>
                </a:gridCol>
              </a:tblGrid>
              <a:tr h="669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49596"/>
                  </a:ext>
                </a:extLst>
              </a:tr>
              <a:tr h="2232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567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5C35B6-4884-45AE-A570-A38766C99457}"/>
              </a:ext>
            </a:extLst>
          </p:cNvPr>
          <p:cNvSpPr/>
          <p:nvPr/>
        </p:nvSpPr>
        <p:spPr>
          <a:xfrm>
            <a:off x="1641956" y="969176"/>
            <a:ext cx="9456679" cy="131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时钟代数</a:t>
            </a:r>
            <a:r>
              <a:rPr lang="en-US" altLang="zh-CN" sz="2800" dirty="0"/>
              <a:t>(X, </a:t>
            </a:r>
            <a:r>
              <a:rPr lang="en-US" altLang="zh-CN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/>
              <a:t>)</a:t>
            </a:r>
            <a:r>
              <a:rPr lang="zh-CN" altLang="en-US" sz="2800" dirty="0"/>
              <a:t>是代数系统。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　这里：</a:t>
            </a:r>
            <a:r>
              <a:rPr lang="en-US" altLang="zh-CN" sz="2800" dirty="0"/>
              <a:t>X={a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 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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n </a:t>
            </a:r>
            <a:r>
              <a:rPr lang="en-US" altLang="zh-CN" sz="2800" dirty="0"/>
              <a:t>}</a:t>
            </a:r>
            <a:r>
              <a:rPr lang="zh-CN" altLang="en-US" sz="2800" dirty="0"/>
              <a:t>，定义运算 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zh-CN" altLang="en-US" sz="2800" dirty="0"/>
              <a:t> </a:t>
            </a:r>
            <a:r>
              <a:rPr lang="en-US" altLang="zh-CN" sz="2800" b="1" dirty="0"/>
              <a:t>:</a:t>
            </a:r>
            <a:r>
              <a:rPr lang="en-US" altLang="zh-CN" sz="2800" dirty="0"/>
              <a:t> X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X </a:t>
            </a:r>
          </a:p>
        </p:txBody>
      </p:sp>
      <p:pic>
        <p:nvPicPr>
          <p:cNvPr id="5" name="Picture 1028">
            <a:extLst>
              <a:ext uri="{FF2B5EF4-FFF2-40B4-BE49-F238E27FC236}">
                <a16:creationId xmlns:a16="http://schemas.microsoft.com/office/drawing/2014/main" id="{3D2E15D4-2372-4704-ACE2-2AE8DD2A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2855052"/>
            <a:ext cx="3325101" cy="108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1C1EE8-3951-445F-BCE9-91E53F845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549" y="2608709"/>
            <a:ext cx="3676190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4247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5E45F2-22F9-4FC1-B1A3-0927BF457449}"/>
              </a:ext>
            </a:extLst>
          </p:cNvPr>
          <p:cNvSpPr/>
          <p:nvPr/>
        </p:nvSpPr>
        <p:spPr>
          <a:xfrm>
            <a:off x="1571624" y="1515606"/>
            <a:ext cx="918306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代数系统的性质一般是由代数系统中所具有的运算的个数，每个运算的元数，以及每个运算所具有的性质决定的。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因此研究一个代数系统，主要是研究代数系统中每个运算所具有的性质。</a:t>
            </a:r>
          </a:p>
        </p:txBody>
      </p:sp>
    </p:spTree>
    <p:extLst>
      <p:ext uri="{BB962C8B-B14F-4D97-AF65-F5344CB8AC3E}">
        <p14:creationId xmlns:p14="http://schemas.microsoft.com/office/powerpoint/2010/main" val="2541891381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5A17C800-241B-4A93-8639-677019E0363C}"/>
              </a:ext>
            </a:extLst>
          </p:cNvPr>
          <p:cNvSpPr txBox="1">
            <a:spLocks/>
          </p:cNvSpPr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特殊图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pecial Graph</a:t>
            </a:r>
          </a:p>
        </p:txBody>
      </p:sp>
    </p:spTree>
    <p:extLst>
      <p:ext uri="{BB962C8B-B14F-4D97-AF65-F5344CB8AC3E}">
        <p14:creationId xmlns:p14="http://schemas.microsoft.com/office/powerpoint/2010/main" val="2666052979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F63290-B538-4EE7-A8EB-882E59DA42B9}"/>
              </a:ext>
            </a:extLst>
          </p:cNvPr>
          <p:cNvSpPr/>
          <p:nvPr/>
        </p:nvSpPr>
        <p:spPr>
          <a:xfrm>
            <a:off x="1493495" y="1546337"/>
            <a:ext cx="9205009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上的二元运算。则我们称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E667BC-7983-44F7-B6BF-D99E3A53477F}"/>
              </a:ext>
            </a:extLst>
          </p:cNvPr>
          <p:cNvSpPr/>
          <p:nvPr/>
        </p:nvSpPr>
        <p:spPr>
          <a:xfrm>
            <a:off x="1751013" y="4408292"/>
            <a:ext cx="831069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结合律改变的是运算的先后次序；交换律改变的是运算对象的位置顺序。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前者是对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而言；后者是对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运算对象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而言。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为此二元运算的结合律和交换律是两个根本不同的概念。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D494-E1EA-4B75-9519-D309BA82FEB3}"/>
              </a:ext>
            </a:extLst>
          </p:cNvPr>
          <p:cNvSpPr txBox="1"/>
          <p:nvPr/>
        </p:nvSpPr>
        <p:spPr>
          <a:xfrm>
            <a:off x="1686267" y="870963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运算性质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2166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DB04F6-E6E5-4ECC-BBE0-5B6C0E81D81B}"/>
              </a:ext>
            </a:extLst>
          </p:cNvPr>
          <p:cNvSpPr/>
          <p:nvPr/>
        </p:nvSpPr>
        <p:spPr>
          <a:xfrm>
            <a:off x="2074876" y="978684"/>
            <a:ext cx="72201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/>
              <a:t>在代数系统</a:t>
            </a:r>
            <a:r>
              <a:rPr lang="en-US" altLang="zh-CN" sz="2800" dirty="0"/>
              <a:t>(I,+,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)</a:t>
            </a:r>
            <a:r>
              <a:rPr lang="zh-CN" altLang="en-US" sz="2800" dirty="0"/>
              <a:t>中，二元运算加法</a:t>
            </a:r>
            <a:r>
              <a:rPr lang="en-US" altLang="zh-CN" sz="2800" dirty="0"/>
              <a:t>+</a:t>
            </a:r>
            <a:r>
              <a:rPr lang="zh-CN" altLang="en-US" sz="2800" dirty="0"/>
              <a:t>和乘法</a:t>
            </a:r>
            <a:r>
              <a:rPr lang="zh-CN" altLang="en-US" sz="2800" dirty="0">
                <a:sym typeface="Symbol" panose="05050102010706020507" pitchFamily="18" charset="2"/>
              </a:rPr>
              <a:t></a:t>
            </a:r>
            <a:r>
              <a:rPr lang="zh-CN" altLang="en-US" sz="2800" dirty="0"/>
              <a:t>都满足结合律和交换律。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56A9B8-84FB-4480-8031-BCF03602F83F}"/>
              </a:ext>
            </a:extLst>
          </p:cNvPr>
          <p:cNvSpPr/>
          <p:nvPr/>
        </p:nvSpPr>
        <p:spPr>
          <a:xfrm>
            <a:off x="2074876" y="23423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在代数系统 </a:t>
            </a:r>
            <a:r>
              <a:rPr lang="en-US" altLang="zh-CN" sz="2800" dirty="0"/>
              <a:t>(2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</a:t>
            </a:r>
            <a:r>
              <a:rPr lang="en-US" altLang="zh-CN" sz="2800" dirty="0">
                <a:sym typeface="Symbol" panose="05050102010706020507" pitchFamily="18" charset="2"/>
              </a:rPr>
              <a:t> 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 </a:t>
            </a:r>
            <a:r>
              <a:rPr lang="en-US" altLang="zh-CN" sz="2800" dirty="0"/>
              <a:t>) </a:t>
            </a:r>
            <a:r>
              <a:rPr lang="zh-CN" altLang="en-US" sz="2800" dirty="0"/>
              <a:t>中，二元运算交</a:t>
            </a:r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zh-CN" altLang="en-US" sz="2800" dirty="0"/>
              <a:t>和并</a:t>
            </a:r>
            <a:r>
              <a:rPr lang="zh-CN" altLang="en-US" sz="2800" dirty="0">
                <a:sym typeface="Symbol" panose="05050102010706020507" pitchFamily="18" charset="2"/>
              </a:rPr>
              <a:t></a:t>
            </a:r>
            <a:r>
              <a:rPr lang="zh-CN" altLang="en-US" sz="2800" dirty="0"/>
              <a:t>都满足结合律和交换律。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28B00D-285D-40A7-885A-5420B08A69A0}"/>
              </a:ext>
            </a:extLst>
          </p:cNvPr>
          <p:cNvSpPr/>
          <p:nvPr/>
        </p:nvSpPr>
        <p:spPr>
          <a:xfrm>
            <a:off x="2074876" y="3949010"/>
            <a:ext cx="8818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在代数系统</a:t>
            </a:r>
            <a:r>
              <a:rPr lang="en-US" altLang="zh-CN" sz="2800" dirty="0"/>
              <a:t>(I,-)</a:t>
            </a:r>
            <a:r>
              <a:rPr lang="zh-CN" altLang="en-US" sz="2800" dirty="0"/>
              <a:t>中，减法运算</a:t>
            </a:r>
            <a:r>
              <a:rPr lang="en-US" altLang="zh-CN" sz="2800" dirty="0"/>
              <a:t>-</a:t>
            </a:r>
            <a:r>
              <a:rPr lang="zh-CN" altLang="en-US" sz="2800" dirty="0"/>
              <a:t>不满足结合律和交换律。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DF343C-5E32-4AD9-AA72-902323828399}"/>
              </a:ext>
            </a:extLst>
          </p:cNvPr>
          <p:cNvSpPr/>
          <p:nvPr/>
        </p:nvSpPr>
        <p:spPr>
          <a:xfrm>
            <a:off x="3199001" y="5003356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sz="2800" dirty="0"/>
              <a:t>(3-2)-1=0≠2=3-(2-1)</a:t>
            </a: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sz="2800" dirty="0"/>
              <a:t>        3-2 =1≠-1= 2-3</a:t>
            </a:r>
          </a:p>
        </p:txBody>
      </p:sp>
    </p:spTree>
    <p:extLst>
      <p:ext uri="{BB962C8B-B14F-4D97-AF65-F5344CB8AC3E}">
        <p14:creationId xmlns:p14="http://schemas.microsoft.com/office/powerpoint/2010/main" val="259955162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972519-9D6B-42C0-978E-54083A7F34E9}"/>
              </a:ext>
            </a:extLst>
          </p:cNvPr>
          <p:cNvSpPr/>
          <p:nvPr/>
        </p:nvSpPr>
        <p:spPr>
          <a:xfrm>
            <a:off x="1675511" y="1014675"/>
            <a:ext cx="8508723" cy="32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消去律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(cancellation law)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称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运算满足消去律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22352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B506E1-DD9D-48DE-82E9-4EE5B7F4E3DD}"/>
              </a:ext>
            </a:extLst>
          </p:cNvPr>
          <p:cNvSpPr/>
          <p:nvPr/>
        </p:nvSpPr>
        <p:spPr>
          <a:xfrm>
            <a:off x="1655426" y="1215672"/>
            <a:ext cx="99801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在代数系统</a:t>
            </a:r>
            <a:r>
              <a:rPr lang="en-US" altLang="zh-CN" sz="2800" dirty="0"/>
              <a:t>(I,+,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)</a:t>
            </a:r>
            <a:r>
              <a:rPr lang="zh-CN" altLang="en-US" sz="2800" dirty="0"/>
              <a:t>中，加法</a:t>
            </a:r>
            <a:r>
              <a:rPr lang="en-US" altLang="zh-CN" sz="2800" dirty="0"/>
              <a:t>+</a:t>
            </a:r>
            <a:r>
              <a:rPr lang="zh-CN" altLang="en-US" sz="2800" dirty="0"/>
              <a:t>满足消去律；乘法</a:t>
            </a:r>
            <a:r>
              <a:rPr lang="zh-CN" altLang="en-US" sz="2800" dirty="0">
                <a:sym typeface="Symbol" panose="05050102010706020507" pitchFamily="18" charset="2"/>
              </a:rPr>
              <a:t></a:t>
            </a:r>
            <a:r>
              <a:rPr lang="zh-CN" altLang="en-US" sz="2800" dirty="0"/>
              <a:t>不满足消去律。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4D5441-EC35-45B1-9D65-ED733246B82F}"/>
              </a:ext>
            </a:extLst>
          </p:cNvPr>
          <p:cNvSpPr/>
          <p:nvPr/>
        </p:nvSpPr>
        <p:spPr>
          <a:xfrm>
            <a:off x="1571625" y="2585519"/>
            <a:ext cx="4039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在代数系统 </a:t>
            </a:r>
            <a:r>
              <a:rPr lang="en-US" altLang="zh-CN" sz="2800" dirty="0"/>
              <a:t>(2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)</a:t>
            </a:r>
            <a:r>
              <a:rPr lang="zh-CN" altLang="en-US" sz="2800" dirty="0"/>
              <a:t>中，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0DB228-5DEB-4CB8-8B60-04C7A57E52F8}"/>
              </a:ext>
            </a:extLst>
          </p:cNvPr>
          <p:cNvSpPr/>
          <p:nvPr/>
        </p:nvSpPr>
        <p:spPr>
          <a:xfrm>
            <a:off x="5380577" y="2608276"/>
            <a:ext cx="3967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zh-CN" altLang="en-US" sz="2800" dirty="0"/>
              <a:t>和</a:t>
            </a:r>
            <a:r>
              <a:rPr lang="zh-CN" altLang="en-US" sz="2800" dirty="0">
                <a:sym typeface="Symbol" panose="05050102010706020507" pitchFamily="18" charset="2"/>
              </a:rPr>
              <a:t></a:t>
            </a:r>
            <a:r>
              <a:rPr lang="zh-CN" altLang="en-US" sz="2800" dirty="0"/>
              <a:t>都不满足消去律。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6835DB-C09A-4349-9945-B1F4861AC233}"/>
              </a:ext>
            </a:extLst>
          </p:cNvPr>
          <p:cNvSpPr/>
          <p:nvPr/>
        </p:nvSpPr>
        <p:spPr>
          <a:xfrm>
            <a:off x="1237813" y="4118377"/>
            <a:ext cx="10397716" cy="176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en-US" altLang="zh-CN" sz="2400" dirty="0"/>
              <a:t>X={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}, 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b,c</a:t>
            </a:r>
            <a:r>
              <a:rPr lang="en-US" altLang="zh-CN" sz="2400" dirty="0"/>
              <a:t>}, 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={b}, 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={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}</a:t>
            </a:r>
            <a:r>
              <a:rPr lang="zh-CN" altLang="en-US" sz="2400" dirty="0"/>
              <a:t>，   则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S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S</a:t>
            </a:r>
            <a:r>
              <a:rPr lang="en-US" altLang="zh-CN" sz="2400" baseline="-25000" dirty="0"/>
              <a:t>4</a:t>
            </a:r>
            <a:r>
              <a:rPr lang="en-US" altLang="zh-CN" sz="2400" dirty="0">
                <a:sym typeface="Symbol" panose="05050102010706020507" pitchFamily="18" charset="2"/>
              </a:rPr>
              <a:t>2</a:t>
            </a:r>
            <a:r>
              <a:rPr lang="en-US" altLang="zh-CN" sz="2400" baseline="30000" dirty="0">
                <a:sym typeface="Symbol" panose="05050102010706020507" pitchFamily="18" charset="2"/>
              </a:rPr>
              <a:t>X </a:t>
            </a:r>
            <a:r>
              <a:rPr lang="zh-CN" altLang="en-US" sz="2400" dirty="0"/>
              <a:t>。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dirty="0"/>
              <a:t>    由于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={b}= S</a:t>
            </a:r>
            <a:r>
              <a:rPr lang="en-US" altLang="zh-CN" sz="2400" baseline="-25000" dirty="0"/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，但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，故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zh-CN" altLang="en-US" sz="2400" dirty="0"/>
              <a:t>不满足消去律。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dirty="0"/>
              <a:t>    由于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}= S</a:t>
            </a:r>
            <a:r>
              <a:rPr lang="en-US" altLang="zh-CN" sz="2400" baseline="-25000" dirty="0"/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</a:t>
            </a:r>
            <a:r>
              <a:rPr lang="zh-CN" altLang="en-US" sz="2400" dirty="0"/>
              <a:t>，但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，故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zh-CN" altLang="en-US" sz="2400" dirty="0"/>
              <a:t>不满足消去律。</a:t>
            </a:r>
          </a:p>
        </p:txBody>
      </p:sp>
    </p:spTree>
    <p:extLst>
      <p:ext uri="{BB962C8B-B14F-4D97-AF65-F5344CB8AC3E}">
        <p14:creationId xmlns:p14="http://schemas.microsoft.com/office/powerpoint/2010/main" val="359823735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D55F2-8F14-4644-8D00-9ED4CF89317A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/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分配律</a:t>
            </a:r>
            <a:r>
              <a:rPr lang="en-US" altLang="zh-CN" sz="2400" dirty="0">
                <a:solidFill>
                  <a:srgbClr val="C00000"/>
                </a:solidFill>
              </a:rPr>
              <a:t>(distributive law)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X,</a:t>
            </a:r>
            <a:r>
              <a:rPr lang="en-US" altLang="zh-CN" sz="2400" dirty="0">
                <a:latin typeface="宋体" panose="02010600030101010101" pitchFamily="2" charset="-122"/>
              </a:rPr>
              <a:t>*,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是代数系统，*和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宋体" panose="02010600030101010101" pitchFamily="2" charset="-122"/>
              </a:rPr>
              <a:t>是</a:t>
            </a:r>
            <a:r>
              <a:rPr lang="en-US" altLang="zh-CN" sz="24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上的两个二元运算。</a:t>
            </a:r>
            <a:endParaRPr lang="zh-CN" altLang="en-US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</a:rPr>
              <a:t>称*运算对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宋体" panose="02010600030101010101" pitchFamily="2" charset="-122"/>
              </a:rPr>
              <a:t>运算满足分配律</a:t>
            </a:r>
            <a:r>
              <a:rPr lang="zh-CN" altLang="en-US" sz="2400" dirty="0"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a)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 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 z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z 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/>
              <a:t>          b)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 z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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z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ym typeface="Symbol" panose="05050102010706020507" pitchFamily="18" charset="2"/>
              </a:rPr>
              <a:t>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</a:rPr>
              <a:t>称运算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宋体" panose="02010600030101010101" pitchFamily="2" charset="-122"/>
              </a:rPr>
              <a:t>对运算*满足分配律</a:t>
            </a:r>
            <a:r>
              <a:rPr lang="zh-CN" altLang="en-US" sz="2400" dirty="0"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a)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ym typeface="Symbol" panose="05050102010706020507" pitchFamily="18" charset="2"/>
              </a:rPr>
              <a:t>z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 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(</a:t>
            </a:r>
            <a:r>
              <a:rPr lang="en-US" altLang="zh-CN" sz="2400" i="1" dirty="0"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 z 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         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en-US" altLang="zh-CN" sz="2400" dirty="0"/>
              <a:t>b)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ym typeface="Symbol" panose="05050102010706020507" pitchFamily="18" charset="2"/>
              </a:rPr>
              <a:t> </a:t>
            </a:r>
            <a:r>
              <a:rPr lang="en-US" altLang="zh-CN" sz="2400" i="1" dirty="0">
                <a:sym typeface="Symbol" panose="05050102010706020507" pitchFamily="18" charset="2"/>
              </a:rPr>
              <a:t> z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 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(</a:t>
            </a:r>
            <a:r>
              <a:rPr lang="en-US" altLang="zh-CN" sz="2400" i="1" dirty="0">
                <a:sym typeface="Symbol" panose="05050102010706020507" pitchFamily="18" charset="2"/>
              </a:rPr>
              <a:t>z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38809241"/>
      </p:ext>
    </p:ext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EDEA6-514A-4821-85DE-17A4D7B84C22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533400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1400" dirty="0"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在代数系统</a:t>
            </a:r>
            <a:r>
              <a:rPr lang="en-US" altLang="zh-CN" sz="2400" dirty="0">
                <a:latin typeface="宋体" panose="02010600030101010101" pitchFamily="2" charset="-122"/>
              </a:rPr>
              <a:t>(I,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</a:rPr>
              <a:t>乘法对加法满足分配律。因为 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宋体" panose="02010600030101010101" pitchFamily="2" charset="-122"/>
              </a:rPr>
              <a:t>a,b,c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I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a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 err="1"/>
              <a:t>+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ym typeface="Symbol" panose="05050102010706020507" pitchFamily="18" charset="2"/>
              </a:rPr>
              <a:t>)=(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ab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+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ac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加法对乘法不满足分配律。因为对于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2,3,5I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23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56</a:t>
            </a:r>
            <a:r>
              <a:rPr lang="en-US" altLang="zh-CN" sz="2400" dirty="0">
                <a:sym typeface="Symbol" panose="05050102010706020507" pitchFamily="18" charset="2"/>
              </a:rPr>
              <a:t>=(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sym typeface="Symbol" panose="05050102010706020507" pitchFamily="18" charset="2"/>
              </a:rPr>
              <a:t>)  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在代数系统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(2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,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,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满足分配律，因为 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ym typeface="Symbol" panose="05050102010706020507" pitchFamily="18" charset="2"/>
              </a:rPr>
              <a:t>A,B,C2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ym typeface="Symbol" panose="05050102010706020507" pitchFamily="18" charset="2"/>
              </a:rPr>
              <a:t>A(BC)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(AB)(AC)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满足分配律，因为 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ym typeface="Symbol" panose="05050102010706020507" pitchFamily="18" charset="2"/>
              </a:rPr>
              <a:t>A,B,C2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ym typeface="Symbol" panose="05050102010706020507" pitchFamily="18" charset="2"/>
              </a:rPr>
              <a:t>A(BC)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(AB)(AC)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以上两例的两个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二元运算都满足交换律，因此两个等式只要有一个成立即可。</a:t>
            </a:r>
          </a:p>
        </p:txBody>
      </p:sp>
    </p:spTree>
    <p:extLst>
      <p:ext uri="{BB962C8B-B14F-4D97-AF65-F5344CB8AC3E}">
        <p14:creationId xmlns:p14="http://schemas.microsoft.com/office/powerpoint/2010/main" val="360076817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7895F-7743-4B86-B2BD-7B2ED35EFF8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/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吸收律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X,</a:t>
            </a:r>
            <a:r>
              <a:rPr lang="en-US" altLang="zh-CN" sz="2400" dirty="0">
                <a:latin typeface="宋体" panose="02010600030101010101" pitchFamily="2" charset="-122"/>
              </a:rPr>
              <a:t>*,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是代数系统，*和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宋体" panose="02010600030101010101" pitchFamily="2" charset="-122"/>
              </a:rPr>
              <a:t>是</a:t>
            </a:r>
            <a:r>
              <a:rPr lang="en-US" altLang="zh-CN" sz="24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上的两个二元运算。</a:t>
            </a:r>
            <a:endParaRPr lang="zh-CN" altLang="en-US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</a:rPr>
              <a:t>称*运算对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宋体" panose="02010600030101010101" pitchFamily="2" charset="-122"/>
              </a:rPr>
              <a:t>运算满足吸收律</a:t>
            </a:r>
            <a:r>
              <a:rPr lang="zh-CN" altLang="en-US" sz="2400" dirty="0"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a)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 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 y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x)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/>
              <a:t>          b)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sym typeface="Symbol" panose="05050102010706020507" pitchFamily="18" charset="2"/>
              </a:rPr>
              <a:t> 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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x)</a:t>
            </a:r>
            <a:r>
              <a:rPr lang="zh-CN" altLang="en-US" sz="2400" dirty="0">
                <a:sym typeface="Symbol" panose="05050102010706020507" pitchFamily="18" charset="2"/>
              </a:rPr>
              <a:t>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</a:rPr>
              <a:t>称运算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宋体" panose="02010600030101010101" pitchFamily="2" charset="-122"/>
              </a:rPr>
              <a:t>对运算*满足吸收律</a:t>
            </a:r>
            <a:r>
              <a:rPr lang="zh-CN" altLang="en-US" sz="2400" dirty="0"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a)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ym typeface="Symbol" panose="05050102010706020507" pitchFamily="18" charset="2"/>
              </a:rPr>
              <a:t>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=x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         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en-US" altLang="zh-CN" sz="2400" dirty="0"/>
              <a:t>b) 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</a:t>
            </a:r>
            <a:r>
              <a:rPr lang="en-US" altLang="zh-CN" sz="2400" i="1" dirty="0">
                <a:sym typeface="Symbol" panose="05050102010706020507" pitchFamily="18" charset="2"/>
              </a:rPr>
              <a:t> 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x) 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660490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70CFD-670B-4694-848C-859155C12251}"/>
              </a:ext>
            </a:extLst>
          </p:cNvPr>
          <p:cNvSpPr txBox="1"/>
          <p:nvPr/>
        </p:nvSpPr>
        <p:spPr>
          <a:xfrm>
            <a:off x="2382473" y="1124125"/>
            <a:ext cx="3984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&lt;P(A)</a:t>
            </a:r>
            <a:r>
              <a:rPr lang="zh-CN" altLang="en-US" sz="2800" dirty="0"/>
              <a:t>；∩，∪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r>
              <a:rPr lang="en-US" altLang="zh-CN" sz="2800" dirty="0"/>
              <a:t>U</a:t>
            </a:r>
            <a:r>
              <a:rPr lang="zh-CN" altLang="en-US" sz="2800" dirty="0"/>
              <a:t>和∩ 满足 吸收率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&lt;{0,1}, </a:t>
            </a:r>
            <a:r>
              <a:rPr lang="zh-CN" altLang="en-US" dirty="0"/>
              <a:t>∧，</a:t>
            </a:r>
            <a:r>
              <a:rPr lang="en-US" altLang="zh-CN" dirty="0"/>
              <a:t>V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∧和</a:t>
            </a:r>
            <a:r>
              <a:rPr lang="en-US" altLang="zh-CN" sz="2800" dirty="0"/>
              <a:t>V</a:t>
            </a:r>
            <a:r>
              <a:rPr lang="zh-CN" altLang="en-US" sz="2800" dirty="0"/>
              <a:t> 满足 吸收率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2457979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7895F-7743-4B86-B2BD-7B2ED35EFF8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/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幂等律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幂等元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x*x=x)</a:t>
            </a: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如果某些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x*x=x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为*运算的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幂等元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1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D93C95-009C-47BF-BDFD-345915A9213C}"/>
              </a:ext>
            </a:extLst>
          </p:cNvPr>
          <p:cNvSpPr txBox="1"/>
          <p:nvPr/>
        </p:nvSpPr>
        <p:spPr>
          <a:xfrm>
            <a:off x="1686267" y="1000016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特殊元素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9A07D-42EC-43EF-BCFB-E1148B293CF1}"/>
              </a:ext>
            </a:extLst>
          </p:cNvPr>
          <p:cNvSpPr/>
          <p:nvPr/>
        </p:nvSpPr>
        <p:spPr>
          <a:xfrm>
            <a:off x="1686267" y="1584791"/>
            <a:ext cx="9787157" cy="2801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　零元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(identity element, zero element)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。则称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96497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6CB798-207A-46F1-9FF5-3F18CEE7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58" y="1310358"/>
            <a:ext cx="916628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Tahoma" panose="020B0604030504040204" pitchFamily="34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给定无孤立点图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，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	若存在一条回路，经过图中的每边一次且仅一次，该回路称为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欧拉回路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(Euler Circuit),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称该图为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欧拉图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	若存在一条迹，经过图中每边一次且仅一次，该条路称为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欧拉迹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(Euler Trail)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，称该图为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半欧拉图。</a:t>
            </a:r>
          </a:p>
        </p:txBody>
      </p:sp>
    </p:spTree>
    <p:extLst>
      <p:ext uri="{BB962C8B-B14F-4D97-AF65-F5344CB8AC3E}">
        <p14:creationId xmlns:p14="http://schemas.microsoft.com/office/powerpoint/2010/main" val="40311249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F2A85-5CEE-4CC5-B43D-490E7713C56E}"/>
              </a:ext>
            </a:extLst>
          </p:cNvPr>
          <p:cNvSpPr txBox="1">
            <a:spLocks noChangeArrowheads="1"/>
          </p:cNvSpPr>
          <p:nvPr/>
        </p:nvSpPr>
        <p:spPr>
          <a:xfrm>
            <a:off x="1006679" y="2806372"/>
            <a:ext cx="1046946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中，加法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，乘法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中，关于加法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无零元，乘法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的零元是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的零元是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，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的零元是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C789EB-9DBF-432C-858D-AECCA8649614}"/>
              </a:ext>
            </a:extLst>
          </p:cNvPr>
          <p:cNvSpPr/>
          <p:nvPr/>
        </p:nvSpPr>
        <p:spPr>
          <a:xfrm>
            <a:off x="1869975" y="1194128"/>
            <a:ext cx="1303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F21448-7AB1-4668-A9D4-E1F0E60490AF}"/>
              </a:ext>
            </a:extLst>
          </p:cNvPr>
          <p:cNvSpPr/>
          <p:nvPr/>
        </p:nvSpPr>
        <p:spPr>
          <a:xfrm>
            <a:off x="3819449" y="1194128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9026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347E5D-9986-42F6-9054-5F657865944B}"/>
              </a:ext>
            </a:extLst>
          </p:cNvPr>
          <p:cNvSpPr/>
          <p:nvPr/>
        </p:nvSpPr>
        <p:spPr>
          <a:xfrm>
            <a:off x="1571625" y="932518"/>
            <a:ext cx="6873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　可逆性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(inverse element , invertibility)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549A296-BCC4-43A4-9569-538EB434C2D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4" y="1662859"/>
            <a:ext cx="9149505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,*,e)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是关于*运算有单位元。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对于某一元素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某个元素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关于*运算的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，并称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关于*运算是可逆的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(invertible)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，同时称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是关于*运算的可逆元；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称：　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*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上是可逆的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 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=e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中的每个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是关于*运算的可逆元 。</a:t>
            </a:r>
          </a:p>
        </p:txBody>
      </p:sp>
    </p:spTree>
    <p:extLst>
      <p:ext uri="{BB962C8B-B14F-4D97-AF65-F5344CB8AC3E}">
        <p14:creationId xmlns:p14="http://schemas.microsoft.com/office/powerpoint/2010/main" val="350201870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21F3F-1C30-44F9-BCB1-D7E31008D464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775673"/>
            <a:ext cx="7634287" cy="5040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a,b,c,d,e,f,g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上的二元运算，*运算的运算表。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从表可知，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是关于*运算的单位元。由于有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b*e=e*b=a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b*f=f*b=a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b*g=g*b=a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逆元，即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的逆元不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唯一。原因在于*运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算不满足结合律。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e*b*g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16">
            <a:extLst>
              <a:ext uri="{FF2B5EF4-FFF2-40B4-BE49-F238E27FC236}">
                <a16:creationId xmlns:a16="http://schemas.microsoft.com/office/drawing/2014/main" id="{40C3D839-E1E0-43FB-85D9-89AC92F4BD15}"/>
              </a:ext>
            </a:extLst>
          </p:cNvPr>
          <p:cNvGraphicFramePr>
            <a:graphicFrameLocks/>
          </p:cNvGraphicFramePr>
          <p:nvPr/>
        </p:nvGraphicFramePr>
        <p:xfrm>
          <a:off x="5815783" y="1976002"/>
          <a:ext cx="4598988" cy="3240090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398906378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54076183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03589626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69817207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15783151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424547137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126740538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564897458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22370"/>
                  </a:ext>
                </a:extLst>
              </a:tr>
              <a:tr h="32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0157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221602"/>
                  </a:ext>
                </a:extLst>
              </a:tr>
              <a:tr h="420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145014"/>
                  </a:ext>
                </a:extLst>
              </a:tr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889800"/>
                  </a:ext>
                </a:extLst>
              </a:tr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9528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97513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2045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71C186-A328-496E-AD73-ADE71A167133}"/>
              </a:ext>
            </a:extLst>
          </p:cNvPr>
          <p:cNvSpPr/>
          <p:nvPr/>
        </p:nvSpPr>
        <p:spPr>
          <a:xfrm>
            <a:off x="4868411" y="5908610"/>
            <a:ext cx="6096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当不满足结合律时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逆元的情况变得极为复杂；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结合律的验证有时是十分困难。</a:t>
            </a:r>
          </a:p>
        </p:txBody>
      </p:sp>
    </p:spTree>
    <p:extLst>
      <p:ext uri="{BB962C8B-B14F-4D97-AF65-F5344CB8AC3E}">
        <p14:creationId xmlns:p14="http://schemas.microsoft.com/office/powerpoint/2010/main" val="346766712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DFF8A8-00DE-4306-9F9C-74921C480383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384183"/>
            <a:ext cx="76200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的逆元是其本身。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每个元素关于＋都有逆元。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乘法的单位元是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的逆元是其本身。除了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以外，每个元素关于都无逆元。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,,)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的单位元是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的逆元是其本身。除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外每个元素关于都无逆元 ；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的单位元是，的逆元是其本身。除外每个元素关于都无逆元。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03835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80EDE-188A-46B3-9E95-0C2468E4F6FF}"/>
              </a:ext>
            </a:extLst>
          </p:cNvPr>
          <p:cNvSpPr txBox="1">
            <a:spLocks noChangeArrowheads="1"/>
          </p:cNvSpPr>
          <p:nvPr/>
        </p:nvSpPr>
        <p:spPr>
          <a:xfrm>
            <a:off x="1240227" y="237309"/>
            <a:ext cx="10309815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单位元和零元是对整个代数系统而言。即在一个代数系统中，对某个二元运算来说，只可能有一个单位元，同样也只可能有一个零元。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　　而逆元是对代数系统中的每个元素而言的。现在讨论的是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中的某个元素对某个二元运算是否有逆元的问题。当然关于逆元的讨论，只能在二元运算有单位元的前提下进行，即单位元的存在是讨论逆元的先决条件，否则逆元问题无从谈起。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从定义可以看出，如果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的逆元，则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的逆元。这两者的关系是同时成立的。另外如果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有逆元存在，则称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是可逆元。当知道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有逆元存在时，并不一定知道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的逆元究竟是谁。 因此可逆元的概念是元素本身的性质，而逆元的概念则是两个元素之间的关系，并且这两个元素可能是相同的，也可能是不相同的。</a:t>
            </a:r>
          </a:p>
        </p:txBody>
      </p:sp>
    </p:spTree>
    <p:extLst>
      <p:ext uri="{BB962C8B-B14F-4D97-AF65-F5344CB8AC3E}">
        <p14:creationId xmlns:p14="http://schemas.microsoft.com/office/powerpoint/2010/main" val="943053503"/>
      </p:ext>
    </p:extLst>
  </p:cSld>
  <p:clrMapOvr>
    <a:masterClrMapping/>
  </p:clrMapOvr>
  <p:transition spd="slow" advTm="0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972519-9D6B-42C0-978E-54083A7F34E9}"/>
              </a:ext>
            </a:extLst>
          </p:cNvPr>
          <p:cNvSpPr/>
          <p:nvPr/>
        </p:nvSpPr>
        <p:spPr>
          <a:xfrm>
            <a:off x="1675511" y="1014675"/>
            <a:ext cx="8508723" cy="32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消去律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(cancellation law)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称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运算满足消去律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AF61C3-2083-41D3-BA4C-09721046A14A}"/>
              </a:ext>
            </a:extLst>
          </p:cNvPr>
          <p:cNvSpPr txBox="1"/>
          <p:nvPr/>
        </p:nvSpPr>
        <p:spPr>
          <a:xfrm>
            <a:off x="2566853" y="4849747"/>
            <a:ext cx="6143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x(y)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可消去元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57351"/>
      </p:ext>
    </p:extLst>
  </p:cSld>
  <p:clrMapOvr>
    <a:masterClrMapping/>
  </p:clrMapOvr>
  <p:transition spd="slow" advTm="0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B60837-33AF-4732-878B-5750239CFFA4}"/>
              </a:ext>
            </a:extLst>
          </p:cNvPr>
          <p:cNvSpPr txBox="1">
            <a:spLocks noChangeArrowheads="1"/>
          </p:cNvSpPr>
          <p:nvPr/>
        </p:nvSpPr>
        <p:spPr>
          <a:xfrm>
            <a:off x="1667986" y="1147894"/>
            <a:ext cx="8856027" cy="489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 = {f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(x)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ax+b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| a≠0, a,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b∈R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是实数， 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上关于函数的复合运算 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&lt;G,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）如有幺元计算之；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）如有零元计算之；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）如有幂等元，计算出这些幂等元；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中的哪些元有逆元，并计算这些元的逆元。</a:t>
            </a:r>
          </a:p>
        </p:txBody>
      </p:sp>
    </p:spTree>
    <p:extLst>
      <p:ext uri="{BB962C8B-B14F-4D97-AF65-F5344CB8AC3E}">
        <p14:creationId xmlns:p14="http://schemas.microsoft.com/office/powerpoint/2010/main" val="247116316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55F30-06B7-41CA-96D9-DCA96FA6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044124"/>
            <a:ext cx="8569325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是欧拉图当且仅当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是连通的且每个结点的度数为偶数。</a:t>
            </a:r>
          </a:p>
          <a:p>
            <a:pPr algn="just"/>
            <a:r>
              <a:rPr kumimoji="0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 证明</a:t>
            </a:r>
            <a:r>
              <a:rPr kumimoji="0"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 先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证必要条件：设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是欧拉图。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的一个欧拉回路。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      当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的任一结点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通过关联于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的两条边。若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次，则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通过关联于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2k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条边。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是欧拉回路。因此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通过关联于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2k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条边即是关联于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的所有边且互不相同，即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的度数为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2k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。由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的任意性，必要性得证。</a:t>
            </a:r>
            <a:r>
              <a:rPr lang="zh-CN" altLang="en-US" dirty="0">
                <a:latin typeface="宋体" panose="02010600030101010101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9653727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FB2466-F468-4976-A1D3-351179B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243" y="1539074"/>
            <a:ext cx="76739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Tahoma" panose="020B0604030504040204" pitchFamily="34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连通图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是半欧拉图，当且仅当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pitchFamily="34" charset="0"/>
              </a:rPr>
              <a:t>恰有两个奇数度结点。且图中的欧拉迹一定始于一个奇数度结点而止于另一个奇数度结点。</a:t>
            </a:r>
          </a:p>
          <a:p>
            <a:pPr algn="just"/>
            <a:r>
              <a:rPr lang="zh-CN" altLang="en-US" sz="1000" dirty="0">
                <a:ea typeface="黑体" panose="02010609060101010101" pitchFamily="49" charset="-122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144250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A2A276-4E96-4F88-B76F-F2BF25922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94" y="4515288"/>
            <a:ext cx="10453527" cy="226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宋体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给定图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，若存在一个环经过图中的每一个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结点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恰好一次， 这个环称作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哈密尔顿环（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H-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环），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具有哈密尔顿环的图称为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哈密尔顿图（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H-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图）。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若存在一条路，经过图中的每一个结点恰好一次，这条路称作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哈密尔顿路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(H-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路），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Times New Roman" panose="02020603050405020304" pitchFamily="18" charset="0"/>
              </a:rPr>
              <a:t>具有哈密尔顿路的图称为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Times New Roman" panose="02020603050405020304" pitchFamily="18" charset="0"/>
              </a:rPr>
              <a:t>半哈密尔顿图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。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DBB8446-7665-47CA-9881-EB51964A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7" y="615312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哈密尔顿图</a:t>
            </a:r>
          </a:p>
        </p:txBody>
      </p:sp>
      <p:grpSp>
        <p:nvGrpSpPr>
          <p:cNvPr id="13" name="Group 216">
            <a:extLst>
              <a:ext uri="{FF2B5EF4-FFF2-40B4-BE49-F238E27FC236}">
                <a16:creationId xmlns:a16="http://schemas.microsoft.com/office/drawing/2014/main" id="{0B19F363-2F16-47C8-9365-5B7770B66ACC}"/>
              </a:ext>
            </a:extLst>
          </p:cNvPr>
          <p:cNvGrpSpPr>
            <a:grpSpLocks/>
          </p:cNvGrpSpPr>
          <p:nvPr/>
        </p:nvGrpSpPr>
        <p:grpSpPr bwMode="auto">
          <a:xfrm>
            <a:off x="2430080" y="1574529"/>
            <a:ext cx="2246313" cy="2984500"/>
            <a:chOff x="1104" y="1835"/>
            <a:chExt cx="1415" cy="1880"/>
          </a:xfrm>
        </p:grpSpPr>
        <p:grpSp>
          <p:nvGrpSpPr>
            <p:cNvPr id="68" name="Group 215">
              <a:extLst>
                <a:ext uri="{FF2B5EF4-FFF2-40B4-BE49-F238E27FC236}">
                  <a16:creationId xmlns:a16="http://schemas.microsoft.com/office/drawing/2014/main" id="{2E2CC6B4-A7AF-41B0-BBBC-0EE79A378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835"/>
              <a:ext cx="1415" cy="1449"/>
              <a:chOff x="1104" y="1835"/>
              <a:chExt cx="1415" cy="1449"/>
            </a:xfrm>
          </p:grpSpPr>
          <p:sp>
            <p:nvSpPr>
              <p:cNvPr id="70" name="Freeform 23">
                <a:extLst>
                  <a:ext uri="{FF2B5EF4-FFF2-40B4-BE49-F238E27FC236}">
                    <a16:creationId xmlns:a16="http://schemas.microsoft.com/office/drawing/2014/main" id="{9221956E-6E68-427F-BE7E-A92469D8D73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1461" y="1835"/>
                <a:ext cx="288" cy="216"/>
              </a:xfrm>
              <a:custGeom>
                <a:avLst/>
                <a:gdLst>
                  <a:gd name="T0" fmla="*/ 288 w 288"/>
                  <a:gd name="T1" fmla="*/ 0 h 216"/>
                  <a:gd name="T2" fmla="*/ 0 w 288"/>
                  <a:gd name="T3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8" h="216">
                    <a:moveTo>
                      <a:pt x="288" y="0"/>
                    </a:moveTo>
                    <a:lnTo>
                      <a:pt x="0" y="216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24">
                <a:extLst>
                  <a:ext uri="{FF2B5EF4-FFF2-40B4-BE49-F238E27FC236}">
                    <a16:creationId xmlns:a16="http://schemas.microsoft.com/office/drawing/2014/main" id="{7A8D209F-6318-4CC8-86E6-C2AE4F7BAC6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1232" y="2006"/>
                <a:ext cx="108" cy="345"/>
              </a:xfrm>
              <a:custGeom>
                <a:avLst/>
                <a:gdLst>
                  <a:gd name="T0" fmla="*/ 108 w 108"/>
                  <a:gd name="T1" fmla="*/ 0 h 345"/>
                  <a:gd name="T2" fmla="*/ 0 w 108"/>
                  <a:gd name="T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" h="345">
                    <a:moveTo>
                      <a:pt x="108" y="0"/>
                    </a:moveTo>
                    <a:lnTo>
                      <a:pt x="0" y="345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5">
                <a:extLst>
                  <a:ext uri="{FF2B5EF4-FFF2-40B4-BE49-F238E27FC236}">
                    <a16:creationId xmlns:a16="http://schemas.microsoft.com/office/drawing/2014/main" id="{D74B6322-F62A-48F3-B4D5-784ECB6F071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1104" y="2379"/>
                <a:ext cx="114" cy="345"/>
              </a:xfrm>
              <a:custGeom>
                <a:avLst/>
                <a:gdLst>
                  <a:gd name="T0" fmla="*/ 0 w 114"/>
                  <a:gd name="T1" fmla="*/ 0 h 345"/>
                  <a:gd name="T2" fmla="*/ 114 w 114"/>
                  <a:gd name="T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345">
                    <a:moveTo>
                      <a:pt x="0" y="0"/>
                    </a:moveTo>
                    <a:lnTo>
                      <a:pt x="114" y="345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26">
                <a:extLst>
                  <a:ext uri="{FF2B5EF4-FFF2-40B4-BE49-F238E27FC236}">
                    <a16:creationId xmlns:a16="http://schemas.microsoft.com/office/drawing/2014/main" id="{B1D02DC9-1540-46C5-9285-AD872CFB9C9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1137" y="2823"/>
                <a:ext cx="300" cy="219"/>
              </a:xfrm>
              <a:custGeom>
                <a:avLst/>
                <a:gdLst>
                  <a:gd name="T0" fmla="*/ 0 w 300"/>
                  <a:gd name="T1" fmla="*/ 0 h 219"/>
                  <a:gd name="T2" fmla="*/ 300 w 300"/>
                  <a:gd name="T3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219">
                    <a:moveTo>
                      <a:pt x="0" y="0"/>
                    </a:moveTo>
                    <a:lnTo>
                      <a:pt x="300" y="21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27">
                <a:extLst>
                  <a:ext uri="{FF2B5EF4-FFF2-40B4-BE49-F238E27FC236}">
                    <a16:creationId xmlns:a16="http://schemas.microsoft.com/office/drawing/2014/main" id="{3DE7933A-607F-4902-A70B-B9CE040065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1423" y="3170"/>
                <a:ext cx="360" cy="3"/>
              </a:xfrm>
              <a:custGeom>
                <a:avLst/>
                <a:gdLst>
                  <a:gd name="T0" fmla="*/ 0 w 360"/>
                  <a:gd name="T1" fmla="*/ 0 h 3"/>
                  <a:gd name="T2" fmla="*/ 360 w 360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">
                    <a:moveTo>
                      <a:pt x="0" y="0"/>
                    </a:moveTo>
                    <a:lnTo>
                      <a:pt x="360" y="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28">
                <a:extLst>
                  <a:ext uri="{FF2B5EF4-FFF2-40B4-BE49-F238E27FC236}">
                    <a16:creationId xmlns:a16="http://schemas.microsoft.com/office/drawing/2014/main" id="{7D4CF5D4-A63D-400C-831C-B0283F66BEC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1858" y="3071"/>
                <a:ext cx="303" cy="213"/>
              </a:xfrm>
              <a:custGeom>
                <a:avLst/>
                <a:gdLst>
                  <a:gd name="T0" fmla="*/ 303 w 303"/>
                  <a:gd name="T1" fmla="*/ 0 h 213"/>
                  <a:gd name="T2" fmla="*/ 0 w 303"/>
                  <a:gd name="T3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3" h="213">
                    <a:moveTo>
                      <a:pt x="303" y="0"/>
                    </a:moveTo>
                    <a:lnTo>
                      <a:pt x="0" y="21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31C5E8B8-8C50-4790-9A50-AA9F5EDBC3A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2277" y="2764"/>
                <a:ext cx="117" cy="354"/>
              </a:xfrm>
              <a:custGeom>
                <a:avLst/>
                <a:gdLst>
                  <a:gd name="T0" fmla="*/ 117 w 117"/>
                  <a:gd name="T1" fmla="*/ 0 h 354"/>
                  <a:gd name="T2" fmla="*/ 0 w 117"/>
                  <a:gd name="T3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7" h="354">
                    <a:moveTo>
                      <a:pt x="117" y="0"/>
                    </a:moveTo>
                    <a:lnTo>
                      <a:pt x="0" y="354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30">
                <a:extLst>
                  <a:ext uri="{FF2B5EF4-FFF2-40B4-BE49-F238E27FC236}">
                    <a16:creationId xmlns:a16="http://schemas.microsoft.com/office/drawing/2014/main" id="{B84794A5-F9C7-43AB-913C-FDEE9010278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2405" y="2382"/>
                <a:ext cx="114" cy="354"/>
              </a:xfrm>
              <a:custGeom>
                <a:avLst/>
                <a:gdLst>
                  <a:gd name="T0" fmla="*/ 0 w 114"/>
                  <a:gd name="T1" fmla="*/ 0 h 354"/>
                  <a:gd name="T2" fmla="*/ 114 w 114"/>
                  <a:gd name="T3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354">
                    <a:moveTo>
                      <a:pt x="0" y="0"/>
                    </a:moveTo>
                    <a:lnTo>
                      <a:pt x="114" y="354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6A238D4A-163C-4562-8ED0-1CCC246F0A8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2187" y="2064"/>
                <a:ext cx="300" cy="222"/>
              </a:xfrm>
              <a:custGeom>
                <a:avLst/>
                <a:gdLst>
                  <a:gd name="T0" fmla="*/ 0 w 300"/>
                  <a:gd name="T1" fmla="*/ 0 h 222"/>
                  <a:gd name="T2" fmla="*/ 300 w 300"/>
                  <a:gd name="T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222">
                    <a:moveTo>
                      <a:pt x="0" y="0"/>
                    </a:moveTo>
                    <a:lnTo>
                      <a:pt x="300" y="22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A54B4A91-9C07-4630-ADBC-A31A9C3339D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">
                <a:off x="1817" y="1941"/>
                <a:ext cx="378" cy="1"/>
              </a:xfrm>
              <a:custGeom>
                <a:avLst/>
                <a:gdLst>
                  <a:gd name="T0" fmla="*/ 0 w 378"/>
                  <a:gd name="T1" fmla="*/ 0 h 1"/>
                  <a:gd name="T2" fmla="*/ 378 w 37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8" h="1">
                    <a:moveTo>
                      <a:pt x="0" y="0"/>
                    </a:moveTo>
                    <a:lnTo>
                      <a:pt x="378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Oval 33">
                <a:extLst>
                  <a:ext uri="{FF2B5EF4-FFF2-40B4-BE49-F238E27FC236}">
                    <a16:creationId xmlns:a16="http://schemas.microsoft.com/office/drawing/2014/main" id="{B8C6BB2A-732B-454D-9B62-D1BCA622F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2435" y="2319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Oval 34">
                <a:extLst>
                  <a:ext uri="{FF2B5EF4-FFF2-40B4-BE49-F238E27FC236}">
                    <a16:creationId xmlns:a16="http://schemas.microsoft.com/office/drawing/2014/main" id="{F65727A3-412F-4C06-B66F-0CB40F515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2434" y="2742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Oval 35">
                <a:extLst>
                  <a:ext uri="{FF2B5EF4-FFF2-40B4-BE49-F238E27FC236}">
                    <a16:creationId xmlns:a16="http://schemas.microsoft.com/office/drawing/2014/main" id="{9B2D68E3-21E8-466B-B15F-0D231D38C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2184" y="3083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Oval 36">
                <a:extLst>
                  <a:ext uri="{FF2B5EF4-FFF2-40B4-BE49-F238E27FC236}">
                    <a16:creationId xmlns:a16="http://schemas.microsoft.com/office/drawing/2014/main" id="{876F4D45-66C9-496E-BDBD-E5A546942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1384" y="1984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Oval 37">
                <a:extLst>
                  <a:ext uri="{FF2B5EF4-FFF2-40B4-BE49-F238E27FC236}">
                    <a16:creationId xmlns:a16="http://schemas.microsoft.com/office/drawing/2014/main" id="{51AC3629-4A54-4247-9562-04725C087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2183" y="1979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Oval 38">
                <a:extLst>
                  <a:ext uri="{FF2B5EF4-FFF2-40B4-BE49-F238E27FC236}">
                    <a16:creationId xmlns:a16="http://schemas.microsoft.com/office/drawing/2014/main" id="{8EBA1C49-3CB8-492A-8AC7-292994D5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1780" y="1851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39">
                <a:extLst>
                  <a:ext uri="{FF2B5EF4-FFF2-40B4-BE49-F238E27FC236}">
                    <a16:creationId xmlns:a16="http://schemas.microsoft.com/office/drawing/2014/main" id="{80C395EE-72AD-4880-A8A7-5F5D4D610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1780" y="3210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Oval 40">
                <a:extLst>
                  <a:ext uri="{FF2B5EF4-FFF2-40B4-BE49-F238E27FC236}">
                    <a16:creationId xmlns:a16="http://schemas.microsoft.com/office/drawing/2014/main" id="{AAB5C4AE-4F90-44E2-8A5D-AE887768B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1140" y="2734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Oval 41">
                <a:extLst>
                  <a:ext uri="{FF2B5EF4-FFF2-40B4-BE49-F238E27FC236}">
                    <a16:creationId xmlns:a16="http://schemas.microsoft.com/office/drawing/2014/main" id="{321D1794-30A7-4EDD-AFEE-9907D2168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1381" y="3081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42">
                <a:extLst>
                  <a:ext uri="{FF2B5EF4-FFF2-40B4-BE49-F238E27FC236}">
                    <a16:creationId xmlns:a16="http://schemas.microsoft.com/office/drawing/2014/main" id="{631FD5D9-8F74-4B9C-89BD-D25DED148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1141" y="2322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90">
                <a:extLst>
                  <a:ext uri="{FF2B5EF4-FFF2-40B4-BE49-F238E27FC236}">
                    <a16:creationId xmlns:a16="http://schemas.microsoft.com/office/drawing/2014/main" id="{7B38F65F-DB6F-408B-B638-B7B77B369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81" y="2736"/>
                <a:ext cx="288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Oval 157">
                <a:extLst>
                  <a:ext uri="{FF2B5EF4-FFF2-40B4-BE49-F238E27FC236}">
                    <a16:creationId xmlns:a16="http://schemas.microsoft.com/office/drawing/2014/main" id="{ABA6808D-4EBF-46F6-90D8-5A50A2416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8" y="2112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Oval 158">
                <a:extLst>
                  <a:ext uri="{FF2B5EF4-FFF2-40B4-BE49-F238E27FC236}">
                    <a16:creationId xmlns:a16="http://schemas.microsoft.com/office/drawing/2014/main" id="{2A9E065B-DA82-484D-AB71-106322221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349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160">
                <a:extLst>
                  <a:ext uri="{FF2B5EF4-FFF2-40B4-BE49-F238E27FC236}">
                    <a16:creationId xmlns:a16="http://schemas.microsoft.com/office/drawing/2014/main" id="{0FECC37A-37B3-4822-931C-1E0F02809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2348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Oval 161">
                <a:extLst>
                  <a:ext uri="{FF2B5EF4-FFF2-40B4-BE49-F238E27FC236}">
                    <a16:creationId xmlns:a16="http://schemas.microsoft.com/office/drawing/2014/main" id="{1D2E1370-B3A5-471E-9358-7BBFA40CE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733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162">
                <a:extLst>
                  <a:ext uri="{FF2B5EF4-FFF2-40B4-BE49-F238E27FC236}">
                    <a16:creationId xmlns:a16="http://schemas.microsoft.com/office/drawing/2014/main" id="{192AD5D3-0BDC-4720-AAAF-F6603F408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2727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Freeform 163">
                <a:extLst>
                  <a:ext uri="{FF2B5EF4-FFF2-40B4-BE49-F238E27FC236}">
                    <a16:creationId xmlns:a16="http://schemas.microsoft.com/office/drawing/2014/main" id="{D4ADE58E-E83C-4090-BD4A-C5C0BC211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7" y="2147"/>
                <a:ext cx="285" cy="204"/>
              </a:xfrm>
              <a:custGeom>
                <a:avLst/>
                <a:gdLst>
                  <a:gd name="T0" fmla="*/ 285 w 285"/>
                  <a:gd name="T1" fmla="*/ 0 h 204"/>
                  <a:gd name="T2" fmla="*/ 0 w 285"/>
                  <a:gd name="T3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5" h="204">
                    <a:moveTo>
                      <a:pt x="285" y="0"/>
                    </a:moveTo>
                    <a:lnTo>
                      <a:pt x="0" y="204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64">
                <a:extLst>
                  <a:ext uri="{FF2B5EF4-FFF2-40B4-BE49-F238E27FC236}">
                    <a16:creationId xmlns:a16="http://schemas.microsoft.com/office/drawing/2014/main" id="{9B33BEFE-D49F-4691-B9EA-874C80655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2144"/>
                <a:ext cx="285" cy="204"/>
              </a:xfrm>
              <a:custGeom>
                <a:avLst/>
                <a:gdLst>
                  <a:gd name="T0" fmla="*/ 0 w 285"/>
                  <a:gd name="T1" fmla="*/ 0 h 204"/>
                  <a:gd name="T2" fmla="*/ 285 w 285"/>
                  <a:gd name="T3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5" h="204">
                    <a:moveTo>
                      <a:pt x="0" y="0"/>
                    </a:moveTo>
                    <a:lnTo>
                      <a:pt x="285" y="204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65">
                <a:extLst>
                  <a:ext uri="{FF2B5EF4-FFF2-40B4-BE49-F238E27FC236}">
                    <a16:creationId xmlns:a16="http://schemas.microsoft.com/office/drawing/2014/main" id="{C03195AA-2F23-4F99-9163-6FCAF5321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2402"/>
                <a:ext cx="105" cy="339"/>
              </a:xfrm>
              <a:custGeom>
                <a:avLst/>
                <a:gdLst>
                  <a:gd name="T0" fmla="*/ 105 w 105"/>
                  <a:gd name="T1" fmla="*/ 0 h 339"/>
                  <a:gd name="T2" fmla="*/ 0 w 105"/>
                  <a:gd name="T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" h="339">
                    <a:moveTo>
                      <a:pt x="105" y="0"/>
                    </a:moveTo>
                    <a:lnTo>
                      <a:pt x="0" y="339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166">
                <a:extLst>
                  <a:ext uri="{FF2B5EF4-FFF2-40B4-BE49-F238E27FC236}">
                    <a16:creationId xmlns:a16="http://schemas.microsoft.com/office/drawing/2014/main" id="{5DC0BA7A-63B9-4CDF-807B-A9B442B7A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" y="2765"/>
                <a:ext cx="351" cy="3"/>
              </a:xfrm>
              <a:custGeom>
                <a:avLst/>
                <a:gdLst>
                  <a:gd name="T0" fmla="*/ 0 w 351"/>
                  <a:gd name="T1" fmla="*/ 0 h 3"/>
                  <a:gd name="T2" fmla="*/ 351 w 351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1" h="3">
                    <a:moveTo>
                      <a:pt x="0" y="0"/>
                    </a:moveTo>
                    <a:lnTo>
                      <a:pt x="351" y="3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167">
                <a:extLst>
                  <a:ext uri="{FF2B5EF4-FFF2-40B4-BE49-F238E27FC236}">
                    <a16:creationId xmlns:a16="http://schemas.microsoft.com/office/drawing/2014/main" id="{3BD1FF71-254B-42E9-8622-155D85E64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5" y="2396"/>
                <a:ext cx="111" cy="345"/>
              </a:xfrm>
              <a:custGeom>
                <a:avLst/>
                <a:gdLst>
                  <a:gd name="T0" fmla="*/ 0 w 111"/>
                  <a:gd name="T1" fmla="*/ 0 h 345"/>
                  <a:gd name="T2" fmla="*/ 111 w 111"/>
                  <a:gd name="T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1" h="345">
                    <a:moveTo>
                      <a:pt x="0" y="0"/>
                    </a:moveTo>
                    <a:lnTo>
                      <a:pt x="111" y="345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Oval 193">
                <a:extLst>
                  <a:ext uri="{FF2B5EF4-FFF2-40B4-BE49-F238E27FC236}">
                    <a16:creationId xmlns:a16="http://schemas.microsoft.com/office/drawing/2014/main" id="{FC1664E5-F197-40DC-B796-76D3B6807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617" y="2943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Oval 194">
                <a:extLst>
                  <a:ext uri="{FF2B5EF4-FFF2-40B4-BE49-F238E27FC236}">
                    <a16:creationId xmlns:a16="http://schemas.microsoft.com/office/drawing/2014/main" id="{C796DCF0-EBE4-40C1-A03C-AEB1B8F88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941" y="2706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196">
                <a:extLst>
                  <a:ext uri="{FF2B5EF4-FFF2-40B4-BE49-F238E27FC236}">
                    <a16:creationId xmlns:a16="http://schemas.microsoft.com/office/drawing/2014/main" id="{A53F8768-E734-4A78-999A-10B0C3824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296" y="2707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Oval 197">
                <a:extLst>
                  <a:ext uri="{FF2B5EF4-FFF2-40B4-BE49-F238E27FC236}">
                    <a16:creationId xmlns:a16="http://schemas.microsoft.com/office/drawing/2014/main" id="{4F42E9F3-6E3C-4979-A988-C87CC3147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812" y="2322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Oval 198">
                <a:extLst>
                  <a:ext uri="{FF2B5EF4-FFF2-40B4-BE49-F238E27FC236}">
                    <a16:creationId xmlns:a16="http://schemas.microsoft.com/office/drawing/2014/main" id="{BA64FEBC-FB99-4982-9B71-71ECD47A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416" y="2328"/>
                <a:ext cx="45" cy="45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Freeform 199">
                <a:extLst>
                  <a:ext uri="{FF2B5EF4-FFF2-40B4-BE49-F238E27FC236}">
                    <a16:creationId xmlns:a16="http://schemas.microsoft.com/office/drawing/2014/main" id="{F8CBCD76-DB53-4A21-828E-A2EE023A8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" y="2754"/>
                <a:ext cx="288" cy="204"/>
              </a:xfrm>
              <a:custGeom>
                <a:avLst/>
                <a:gdLst>
                  <a:gd name="T0" fmla="*/ 0 w 288"/>
                  <a:gd name="T1" fmla="*/ 0 h 204"/>
                  <a:gd name="T2" fmla="*/ 288 w 288"/>
                  <a:gd name="T3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8" h="204">
                    <a:moveTo>
                      <a:pt x="0" y="0"/>
                    </a:moveTo>
                    <a:lnTo>
                      <a:pt x="288" y="204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200">
                <a:extLst>
                  <a:ext uri="{FF2B5EF4-FFF2-40B4-BE49-F238E27FC236}">
                    <a16:creationId xmlns:a16="http://schemas.microsoft.com/office/drawing/2014/main" id="{7F56D555-354F-4FBF-BA45-4335D4A1D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2754"/>
                <a:ext cx="288" cy="213"/>
              </a:xfrm>
              <a:custGeom>
                <a:avLst/>
                <a:gdLst>
                  <a:gd name="T0" fmla="*/ 288 w 288"/>
                  <a:gd name="T1" fmla="*/ 0 h 213"/>
                  <a:gd name="T2" fmla="*/ 0 w 288"/>
                  <a:gd name="T3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8" h="213">
                    <a:moveTo>
                      <a:pt x="288" y="0"/>
                    </a:moveTo>
                    <a:lnTo>
                      <a:pt x="0" y="21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201">
                <a:extLst>
                  <a:ext uri="{FF2B5EF4-FFF2-40B4-BE49-F238E27FC236}">
                    <a16:creationId xmlns:a16="http://schemas.microsoft.com/office/drawing/2014/main" id="{B2426824-7D32-4CFA-9575-F21F13660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2364"/>
                <a:ext cx="117" cy="345"/>
              </a:xfrm>
              <a:custGeom>
                <a:avLst/>
                <a:gdLst>
                  <a:gd name="T0" fmla="*/ 0 w 117"/>
                  <a:gd name="T1" fmla="*/ 0 h 345"/>
                  <a:gd name="T2" fmla="*/ 117 w 117"/>
                  <a:gd name="T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7" h="345">
                    <a:moveTo>
                      <a:pt x="0" y="0"/>
                    </a:moveTo>
                    <a:lnTo>
                      <a:pt x="117" y="345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202">
                <a:extLst>
                  <a:ext uri="{FF2B5EF4-FFF2-40B4-BE49-F238E27FC236}">
                    <a16:creationId xmlns:a16="http://schemas.microsoft.com/office/drawing/2014/main" id="{5552E3AF-5A4C-4A83-991D-7297BE24E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" y="2376"/>
                <a:ext cx="108" cy="333"/>
              </a:xfrm>
              <a:custGeom>
                <a:avLst/>
                <a:gdLst>
                  <a:gd name="T0" fmla="*/ 108 w 108"/>
                  <a:gd name="T1" fmla="*/ 0 h 333"/>
                  <a:gd name="T2" fmla="*/ 0 w 108"/>
                  <a:gd name="T3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" h="333">
                    <a:moveTo>
                      <a:pt x="108" y="0"/>
                    </a:moveTo>
                    <a:lnTo>
                      <a:pt x="0" y="33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203">
                <a:extLst>
                  <a:ext uri="{FF2B5EF4-FFF2-40B4-BE49-F238E27FC236}">
                    <a16:creationId xmlns:a16="http://schemas.microsoft.com/office/drawing/2014/main" id="{1FEB256D-3EC3-488F-B9B4-AEE4C575A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2340"/>
                <a:ext cx="342" cy="3"/>
              </a:xfrm>
              <a:custGeom>
                <a:avLst/>
                <a:gdLst>
                  <a:gd name="T0" fmla="*/ 0 w 342"/>
                  <a:gd name="T1" fmla="*/ 3 h 3"/>
                  <a:gd name="T2" fmla="*/ 342 w 342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2" h="3">
                    <a:moveTo>
                      <a:pt x="0" y="3"/>
                    </a:moveTo>
                    <a:lnTo>
                      <a:pt x="342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204">
                <a:extLst>
                  <a:ext uri="{FF2B5EF4-FFF2-40B4-BE49-F238E27FC236}">
                    <a16:creationId xmlns:a16="http://schemas.microsoft.com/office/drawing/2014/main" id="{38C9B0B8-8053-4F9D-9093-4B59C1D7B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1904"/>
                <a:ext cx="156" cy="208"/>
              </a:xfrm>
              <a:custGeom>
                <a:avLst/>
                <a:gdLst>
                  <a:gd name="T0" fmla="*/ 0 w 156"/>
                  <a:gd name="T1" fmla="*/ 0 h 208"/>
                  <a:gd name="T2" fmla="*/ 156 w 156"/>
                  <a:gd name="T3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208">
                    <a:moveTo>
                      <a:pt x="0" y="0"/>
                    </a:moveTo>
                    <a:lnTo>
                      <a:pt x="156" y="20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205">
                <a:extLst>
                  <a:ext uri="{FF2B5EF4-FFF2-40B4-BE49-F238E27FC236}">
                    <a16:creationId xmlns:a16="http://schemas.microsoft.com/office/drawing/2014/main" id="{3C9A6541-6028-4A9C-85DC-DF975A054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2352"/>
                <a:ext cx="132" cy="16"/>
              </a:xfrm>
              <a:custGeom>
                <a:avLst/>
                <a:gdLst>
                  <a:gd name="T0" fmla="*/ 0 w 132"/>
                  <a:gd name="T1" fmla="*/ 16 h 16"/>
                  <a:gd name="T2" fmla="*/ 132 w 132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2" h="16">
                    <a:moveTo>
                      <a:pt x="0" y="16"/>
                    </a:moveTo>
                    <a:lnTo>
                      <a:pt x="132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206">
                <a:extLst>
                  <a:ext uri="{FF2B5EF4-FFF2-40B4-BE49-F238E27FC236}">
                    <a16:creationId xmlns:a16="http://schemas.microsoft.com/office/drawing/2014/main" id="{CBA9143F-1DA4-43E0-AECC-B7907D45C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" y="2352"/>
                <a:ext cx="428" cy="24"/>
              </a:xfrm>
              <a:custGeom>
                <a:avLst/>
                <a:gdLst>
                  <a:gd name="T0" fmla="*/ 0 w 428"/>
                  <a:gd name="T1" fmla="*/ 0 h 24"/>
                  <a:gd name="T2" fmla="*/ 428 w 428"/>
                  <a:gd name="T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8" h="24">
                    <a:moveTo>
                      <a:pt x="0" y="0"/>
                    </a:moveTo>
                    <a:lnTo>
                      <a:pt x="428" y="24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207">
                <a:extLst>
                  <a:ext uri="{FF2B5EF4-FFF2-40B4-BE49-F238E27FC236}">
                    <a16:creationId xmlns:a16="http://schemas.microsoft.com/office/drawing/2014/main" id="{0EB05E7C-B203-402A-848E-F49993505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776"/>
                <a:ext cx="332" cy="312"/>
              </a:xfrm>
              <a:custGeom>
                <a:avLst/>
                <a:gdLst>
                  <a:gd name="T0" fmla="*/ 332 w 332"/>
                  <a:gd name="T1" fmla="*/ 0 h 312"/>
                  <a:gd name="T2" fmla="*/ 0 w 332"/>
                  <a:gd name="T3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2" h="312">
                    <a:moveTo>
                      <a:pt x="332" y="0"/>
                    </a:moveTo>
                    <a:lnTo>
                      <a:pt x="0" y="31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208">
                <a:extLst>
                  <a:ext uri="{FF2B5EF4-FFF2-40B4-BE49-F238E27FC236}">
                    <a16:creationId xmlns:a16="http://schemas.microsoft.com/office/drawing/2014/main" id="{E6F02A79-96D9-4BC8-8362-6C5EFBDEE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2776"/>
                <a:ext cx="32" cy="308"/>
              </a:xfrm>
              <a:custGeom>
                <a:avLst/>
                <a:gdLst>
                  <a:gd name="T0" fmla="*/ 0 w 32"/>
                  <a:gd name="T1" fmla="*/ 0 h 308"/>
                  <a:gd name="T2" fmla="*/ 32 w 32"/>
                  <a:gd name="T3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308">
                    <a:moveTo>
                      <a:pt x="0" y="0"/>
                    </a:moveTo>
                    <a:lnTo>
                      <a:pt x="32" y="30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209">
                <a:extLst>
                  <a:ext uri="{FF2B5EF4-FFF2-40B4-BE49-F238E27FC236}">
                    <a16:creationId xmlns:a16="http://schemas.microsoft.com/office/drawing/2014/main" id="{A1EE9687-908D-4513-83C4-08F8374C0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" y="2024"/>
                <a:ext cx="336" cy="304"/>
              </a:xfrm>
              <a:custGeom>
                <a:avLst/>
                <a:gdLst>
                  <a:gd name="T0" fmla="*/ 0 w 336"/>
                  <a:gd name="T1" fmla="*/ 304 h 304"/>
                  <a:gd name="T2" fmla="*/ 336 w 336"/>
                  <a:gd name="T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304">
                    <a:moveTo>
                      <a:pt x="0" y="304"/>
                    </a:moveTo>
                    <a:lnTo>
                      <a:pt x="336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210">
                <a:extLst>
                  <a:ext uri="{FF2B5EF4-FFF2-40B4-BE49-F238E27FC236}">
                    <a16:creationId xmlns:a16="http://schemas.microsoft.com/office/drawing/2014/main" id="{C6DFFE3D-4826-459A-9F31-98D7B63D7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" y="2028"/>
                <a:ext cx="24" cy="304"/>
              </a:xfrm>
              <a:custGeom>
                <a:avLst/>
                <a:gdLst>
                  <a:gd name="T0" fmla="*/ 0 w 24"/>
                  <a:gd name="T1" fmla="*/ 0 h 304"/>
                  <a:gd name="T2" fmla="*/ 24 w 24"/>
                  <a:gd name="T3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304">
                    <a:moveTo>
                      <a:pt x="0" y="0"/>
                    </a:moveTo>
                    <a:lnTo>
                      <a:pt x="24" y="304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211">
                <a:extLst>
                  <a:ext uri="{FF2B5EF4-FFF2-40B4-BE49-F238E27FC236}">
                    <a16:creationId xmlns:a16="http://schemas.microsoft.com/office/drawing/2014/main" id="{1821D09C-5BF2-46E6-AD13-271C7C0F5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" y="2736"/>
                <a:ext cx="112" cy="16"/>
              </a:xfrm>
              <a:custGeom>
                <a:avLst/>
                <a:gdLst>
                  <a:gd name="T0" fmla="*/ 0 w 112"/>
                  <a:gd name="T1" fmla="*/ 16 h 16"/>
                  <a:gd name="T2" fmla="*/ 112 w 112"/>
                  <a:gd name="T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2" h="16">
                    <a:moveTo>
                      <a:pt x="0" y="16"/>
                    </a:moveTo>
                    <a:lnTo>
                      <a:pt x="112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212">
                <a:extLst>
                  <a:ext uri="{FF2B5EF4-FFF2-40B4-BE49-F238E27FC236}">
                    <a16:creationId xmlns:a16="http://schemas.microsoft.com/office/drawing/2014/main" id="{B716F772-F473-4FDB-8035-88E996721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2992"/>
                <a:ext cx="144" cy="220"/>
              </a:xfrm>
              <a:custGeom>
                <a:avLst/>
                <a:gdLst>
                  <a:gd name="T0" fmla="*/ 0 w 144"/>
                  <a:gd name="T1" fmla="*/ 0 h 220"/>
                  <a:gd name="T2" fmla="*/ 144 w 144"/>
                  <a:gd name="T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4" h="220">
                    <a:moveTo>
                      <a:pt x="0" y="0"/>
                    </a:moveTo>
                    <a:lnTo>
                      <a:pt x="144" y="22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213">
                <a:extLst>
                  <a:ext uri="{FF2B5EF4-FFF2-40B4-BE49-F238E27FC236}">
                    <a16:creationId xmlns:a16="http://schemas.microsoft.com/office/drawing/2014/main" id="{10B27357-0B4A-4B23-8124-B1C158C37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2736"/>
                <a:ext cx="456" cy="36"/>
              </a:xfrm>
              <a:custGeom>
                <a:avLst/>
                <a:gdLst>
                  <a:gd name="T0" fmla="*/ 0 w 456"/>
                  <a:gd name="T1" fmla="*/ 0 h 36"/>
                  <a:gd name="T2" fmla="*/ 456 w 456"/>
                  <a:gd name="T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6" h="36">
                    <a:moveTo>
                      <a:pt x="0" y="0"/>
                    </a:moveTo>
                    <a:lnTo>
                      <a:pt x="456" y="36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Text Box 214">
              <a:extLst>
                <a:ext uri="{FF2B5EF4-FFF2-40B4-BE49-F238E27FC236}">
                  <a16:creationId xmlns:a16="http://schemas.microsoft.com/office/drawing/2014/main" id="{E967D00B-EBC2-42B5-8A23-B0650C955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3327"/>
              <a:ext cx="8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2000" b="0" dirty="0"/>
                <a:t>正十二面体</a:t>
              </a:r>
            </a:p>
            <a:p>
              <a:r>
                <a:rPr lang="zh-CN" altLang="en-US" sz="2000" b="0" dirty="0"/>
                <a:t>　   </a:t>
              </a:r>
            </a:p>
          </p:txBody>
        </p:sp>
      </p:grpSp>
      <p:grpSp>
        <p:nvGrpSpPr>
          <p:cNvPr id="14" name="Group 320">
            <a:extLst>
              <a:ext uri="{FF2B5EF4-FFF2-40B4-BE49-F238E27FC236}">
                <a16:creationId xmlns:a16="http://schemas.microsoft.com/office/drawing/2014/main" id="{B7181AC2-E087-4927-829F-383F13743665}"/>
              </a:ext>
            </a:extLst>
          </p:cNvPr>
          <p:cNvGrpSpPr>
            <a:grpSpLocks/>
          </p:cNvGrpSpPr>
          <p:nvPr/>
        </p:nvGrpSpPr>
        <p:grpSpPr bwMode="auto">
          <a:xfrm>
            <a:off x="6174257" y="1527730"/>
            <a:ext cx="2362200" cy="3140075"/>
            <a:chOff x="3420" y="1392"/>
            <a:chExt cx="1488" cy="1978"/>
          </a:xfrm>
        </p:grpSpPr>
        <p:grpSp>
          <p:nvGrpSpPr>
            <p:cNvPr id="15" name="Group 317">
              <a:extLst>
                <a:ext uri="{FF2B5EF4-FFF2-40B4-BE49-F238E27FC236}">
                  <a16:creationId xmlns:a16="http://schemas.microsoft.com/office/drawing/2014/main" id="{C4743553-A50B-4E7A-887F-A62944438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" y="1392"/>
              <a:ext cx="1382" cy="1324"/>
              <a:chOff x="2627" y="2832"/>
              <a:chExt cx="1382" cy="1324"/>
            </a:xfrm>
          </p:grpSpPr>
          <p:sp>
            <p:nvSpPr>
              <p:cNvPr id="17" name="Line 136">
                <a:extLst>
                  <a:ext uri="{FF2B5EF4-FFF2-40B4-BE49-F238E27FC236}">
                    <a16:creationId xmlns:a16="http://schemas.microsoft.com/office/drawing/2014/main" id="{6AA5B7EA-66AB-4A6D-B792-28EE0EC82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76" y="2832"/>
                <a:ext cx="294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234">
                <a:extLst>
                  <a:ext uri="{FF2B5EF4-FFF2-40B4-BE49-F238E27FC236}">
                    <a16:creationId xmlns:a16="http://schemas.microsoft.com/office/drawing/2014/main" id="{FA8DC386-0F7D-4E4C-B4EC-0D708EA88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05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235">
                <a:extLst>
                  <a:ext uri="{FF2B5EF4-FFF2-40B4-BE49-F238E27FC236}">
                    <a16:creationId xmlns:a16="http://schemas.microsoft.com/office/drawing/2014/main" id="{4698E60B-E12F-4293-9C29-C33C2C55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37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36">
                <a:extLst>
                  <a:ext uri="{FF2B5EF4-FFF2-40B4-BE49-F238E27FC236}">
                    <a16:creationId xmlns:a16="http://schemas.microsoft.com/office/drawing/2014/main" id="{B99F7A6C-980C-4490-8FF2-1D62C6B09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3368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237">
                <a:extLst>
                  <a:ext uri="{FF2B5EF4-FFF2-40B4-BE49-F238E27FC236}">
                    <a16:creationId xmlns:a16="http://schemas.microsoft.com/office/drawing/2014/main" id="{CD3915D0-78E7-40B1-BC73-BC566A6E4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3876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238">
                <a:extLst>
                  <a:ext uri="{FF2B5EF4-FFF2-40B4-BE49-F238E27FC236}">
                    <a16:creationId xmlns:a16="http://schemas.microsoft.com/office/drawing/2014/main" id="{14BA0CE6-18F8-43C9-AF8E-59ACB9F9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387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240">
                <a:extLst>
                  <a:ext uri="{FF2B5EF4-FFF2-40B4-BE49-F238E27FC236}">
                    <a16:creationId xmlns:a16="http://schemas.microsoft.com/office/drawing/2014/main" id="{A5AB8D30-47E1-4336-B8CB-926C20609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5" y="283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241">
                <a:extLst>
                  <a:ext uri="{FF2B5EF4-FFF2-40B4-BE49-F238E27FC236}">
                    <a16:creationId xmlns:a16="http://schemas.microsoft.com/office/drawing/2014/main" id="{E0B364BB-2A5D-495C-B6A5-F48C7A47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" y="3300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242">
                <a:extLst>
                  <a:ext uri="{FF2B5EF4-FFF2-40B4-BE49-F238E27FC236}">
                    <a16:creationId xmlns:a16="http://schemas.microsoft.com/office/drawing/2014/main" id="{F6945F25-92FA-4722-A300-8F7608D90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30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243">
                <a:extLst>
                  <a:ext uri="{FF2B5EF4-FFF2-40B4-BE49-F238E27FC236}">
                    <a16:creationId xmlns:a16="http://schemas.microsoft.com/office/drawing/2014/main" id="{E9981A8E-9EC6-42C5-8B6F-B08B6C9F4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" y="406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44">
                <a:extLst>
                  <a:ext uri="{FF2B5EF4-FFF2-40B4-BE49-F238E27FC236}">
                    <a16:creationId xmlns:a16="http://schemas.microsoft.com/office/drawing/2014/main" id="{6574BF01-7E8A-4E9A-A2CB-816411DEF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5" y="406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229">
                <a:extLst>
                  <a:ext uri="{FF2B5EF4-FFF2-40B4-BE49-F238E27FC236}">
                    <a16:creationId xmlns:a16="http://schemas.microsoft.com/office/drawing/2014/main" id="{D4CA7E11-9AE5-4DAA-8228-FC5D8B954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333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30">
                <a:extLst>
                  <a:ext uri="{FF2B5EF4-FFF2-40B4-BE49-F238E27FC236}">
                    <a16:creationId xmlns:a16="http://schemas.microsoft.com/office/drawing/2014/main" id="{6A850655-3213-43C0-9215-B5F41C19F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3332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231">
                <a:extLst>
                  <a:ext uri="{FF2B5EF4-FFF2-40B4-BE49-F238E27FC236}">
                    <a16:creationId xmlns:a16="http://schemas.microsoft.com/office/drawing/2014/main" id="{F1673631-B724-45A0-9726-5788A557C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3587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232">
                <a:extLst>
                  <a:ext uri="{FF2B5EF4-FFF2-40B4-BE49-F238E27FC236}">
                    <a16:creationId xmlns:a16="http://schemas.microsoft.com/office/drawing/2014/main" id="{4E18AEB6-8D74-4587-861A-460D4409A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3587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233">
                <a:extLst>
                  <a:ext uri="{FF2B5EF4-FFF2-40B4-BE49-F238E27FC236}">
                    <a16:creationId xmlns:a16="http://schemas.microsoft.com/office/drawing/2014/main" id="{8D2A10FE-7729-4472-B02C-57CB9CCFF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737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257">
                <a:extLst>
                  <a:ext uri="{FF2B5EF4-FFF2-40B4-BE49-F238E27FC236}">
                    <a16:creationId xmlns:a16="http://schemas.microsoft.com/office/drawing/2014/main" id="{B422E0C4-0A9A-44BE-B5C8-557C0EF7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" y="3414"/>
                <a:ext cx="54" cy="174"/>
              </a:xfrm>
              <a:custGeom>
                <a:avLst/>
                <a:gdLst>
                  <a:gd name="T0" fmla="*/ 54 w 54"/>
                  <a:gd name="T1" fmla="*/ 0 h 174"/>
                  <a:gd name="T2" fmla="*/ 0 w 54"/>
                  <a:gd name="T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" h="174">
                    <a:moveTo>
                      <a:pt x="54" y="0"/>
                    </a:moveTo>
                    <a:lnTo>
                      <a:pt x="0" y="174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58">
                <a:extLst>
                  <a:ext uri="{FF2B5EF4-FFF2-40B4-BE49-F238E27FC236}">
                    <a16:creationId xmlns:a16="http://schemas.microsoft.com/office/drawing/2014/main" id="{71C9DF92-9CE4-4E6D-88A9-28B7EC46B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3674"/>
                <a:ext cx="150" cy="100"/>
              </a:xfrm>
              <a:custGeom>
                <a:avLst/>
                <a:gdLst>
                  <a:gd name="T0" fmla="*/ 0 w 150"/>
                  <a:gd name="T1" fmla="*/ 0 h 100"/>
                  <a:gd name="T2" fmla="*/ 150 w 150"/>
                  <a:gd name="T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" h="100">
                    <a:moveTo>
                      <a:pt x="0" y="0"/>
                    </a:moveTo>
                    <a:lnTo>
                      <a:pt x="150" y="10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59">
                <a:extLst>
                  <a:ext uri="{FF2B5EF4-FFF2-40B4-BE49-F238E27FC236}">
                    <a16:creationId xmlns:a16="http://schemas.microsoft.com/office/drawing/2014/main" id="{53B16512-BE6A-4393-AB1E-8B2FF360E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" y="3676"/>
                <a:ext cx="142" cy="102"/>
              </a:xfrm>
              <a:custGeom>
                <a:avLst/>
                <a:gdLst>
                  <a:gd name="T0" fmla="*/ 142 w 142"/>
                  <a:gd name="T1" fmla="*/ 0 h 102"/>
                  <a:gd name="T2" fmla="*/ 0 w 142"/>
                  <a:gd name="T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2" h="102">
                    <a:moveTo>
                      <a:pt x="142" y="0"/>
                    </a:moveTo>
                    <a:lnTo>
                      <a:pt x="0" y="102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260">
                <a:extLst>
                  <a:ext uri="{FF2B5EF4-FFF2-40B4-BE49-F238E27FC236}">
                    <a16:creationId xmlns:a16="http://schemas.microsoft.com/office/drawing/2014/main" id="{A415687C-71A5-4A18-9A5D-A3ED190F9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" y="3416"/>
                <a:ext cx="48" cy="170"/>
              </a:xfrm>
              <a:custGeom>
                <a:avLst/>
                <a:gdLst>
                  <a:gd name="T0" fmla="*/ 0 w 48"/>
                  <a:gd name="T1" fmla="*/ 0 h 170"/>
                  <a:gd name="T2" fmla="*/ 48 w 48"/>
                  <a:gd name="T3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170">
                    <a:moveTo>
                      <a:pt x="0" y="0"/>
                    </a:moveTo>
                    <a:lnTo>
                      <a:pt x="48" y="170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261">
                <a:extLst>
                  <a:ext uri="{FF2B5EF4-FFF2-40B4-BE49-F238E27FC236}">
                    <a16:creationId xmlns:a16="http://schemas.microsoft.com/office/drawing/2014/main" id="{93F13044-6DCE-42D6-93DF-1FDC27789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" y="3356"/>
                <a:ext cx="188" cy="1"/>
              </a:xfrm>
              <a:custGeom>
                <a:avLst/>
                <a:gdLst>
                  <a:gd name="T0" fmla="*/ 0 w 188"/>
                  <a:gd name="T1" fmla="*/ 0 h 1"/>
                  <a:gd name="T2" fmla="*/ 188 w 18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8" h="1">
                    <a:moveTo>
                      <a:pt x="0" y="0"/>
                    </a:moveTo>
                    <a:lnTo>
                      <a:pt x="188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82">
                <a:extLst>
                  <a:ext uri="{FF2B5EF4-FFF2-40B4-BE49-F238E27FC236}">
                    <a16:creationId xmlns:a16="http://schemas.microsoft.com/office/drawing/2014/main" id="{B8B0BB3B-94B0-4E2D-8EE2-8FAAB1711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3476"/>
                <a:ext cx="56" cy="172"/>
              </a:xfrm>
              <a:custGeom>
                <a:avLst/>
                <a:gdLst>
                  <a:gd name="T0" fmla="*/ 0 w 56"/>
                  <a:gd name="T1" fmla="*/ 0 h 172"/>
                  <a:gd name="T2" fmla="*/ 56 w 56"/>
                  <a:gd name="T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" h="172">
                    <a:moveTo>
                      <a:pt x="0" y="0"/>
                    </a:moveTo>
                    <a:lnTo>
                      <a:pt x="56" y="172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283">
                <a:extLst>
                  <a:ext uri="{FF2B5EF4-FFF2-40B4-BE49-F238E27FC236}">
                    <a16:creationId xmlns:a16="http://schemas.microsoft.com/office/drawing/2014/main" id="{337608F3-D50D-491F-9E4D-8BBCEA64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4" y="3932"/>
                <a:ext cx="176" cy="16"/>
              </a:xfrm>
              <a:custGeom>
                <a:avLst/>
                <a:gdLst>
                  <a:gd name="T0" fmla="*/ 0 w 176"/>
                  <a:gd name="T1" fmla="*/ 0 h 16"/>
                  <a:gd name="T2" fmla="*/ 176 w 176"/>
                  <a:gd name="T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6" h="16">
                    <a:moveTo>
                      <a:pt x="0" y="0"/>
                    </a:moveTo>
                    <a:lnTo>
                      <a:pt x="176" y="16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84">
                <a:extLst>
                  <a:ext uri="{FF2B5EF4-FFF2-40B4-BE49-F238E27FC236}">
                    <a16:creationId xmlns:a16="http://schemas.microsoft.com/office/drawing/2014/main" id="{E976F3FE-071F-4261-9771-B73603A21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" y="3464"/>
                <a:ext cx="68" cy="180"/>
              </a:xfrm>
              <a:custGeom>
                <a:avLst/>
                <a:gdLst>
                  <a:gd name="T0" fmla="*/ 68 w 68"/>
                  <a:gd name="T1" fmla="*/ 0 h 180"/>
                  <a:gd name="T2" fmla="*/ 0 w 68"/>
                  <a:gd name="T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180">
                    <a:moveTo>
                      <a:pt x="68" y="0"/>
                    </a:moveTo>
                    <a:lnTo>
                      <a:pt x="0" y="180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85">
                <a:extLst>
                  <a:ext uri="{FF2B5EF4-FFF2-40B4-BE49-F238E27FC236}">
                    <a16:creationId xmlns:a16="http://schemas.microsoft.com/office/drawing/2014/main" id="{50452AD5-327C-4849-960A-D3F162403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108"/>
                <a:ext cx="152" cy="128"/>
              </a:xfrm>
              <a:custGeom>
                <a:avLst/>
                <a:gdLst>
                  <a:gd name="T0" fmla="*/ 0 w 152"/>
                  <a:gd name="T1" fmla="*/ 0 h 128"/>
                  <a:gd name="T2" fmla="*/ 152 w 152"/>
                  <a:gd name="T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2" h="128">
                    <a:moveTo>
                      <a:pt x="0" y="0"/>
                    </a:moveTo>
                    <a:lnTo>
                      <a:pt x="152" y="128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86">
                <a:extLst>
                  <a:ext uri="{FF2B5EF4-FFF2-40B4-BE49-F238E27FC236}">
                    <a16:creationId xmlns:a16="http://schemas.microsoft.com/office/drawing/2014/main" id="{74DDBE73-0E32-4934-BC2D-9EB11A32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" y="3112"/>
                <a:ext cx="144" cy="108"/>
              </a:xfrm>
              <a:custGeom>
                <a:avLst/>
                <a:gdLst>
                  <a:gd name="T0" fmla="*/ 144 w 144"/>
                  <a:gd name="T1" fmla="*/ 0 h 108"/>
                  <a:gd name="T2" fmla="*/ 0 w 144"/>
                  <a:gd name="T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4" h="108">
                    <a:moveTo>
                      <a:pt x="144" y="0"/>
                    </a:moveTo>
                    <a:lnTo>
                      <a:pt x="0" y="108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87">
                <a:extLst>
                  <a:ext uri="{FF2B5EF4-FFF2-40B4-BE49-F238E27FC236}">
                    <a16:creationId xmlns:a16="http://schemas.microsoft.com/office/drawing/2014/main" id="{94FA5222-560C-46DA-A328-500BABF01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3404"/>
                <a:ext cx="216" cy="668"/>
              </a:xfrm>
              <a:custGeom>
                <a:avLst/>
                <a:gdLst>
                  <a:gd name="T0" fmla="*/ 0 w 216"/>
                  <a:gd name="T1" fmla="*/ 0 h 668"/>
                  <a:gd name="T2" fmla="*/ 216 w 216"/>
                  <a:gd name="T3" fmla="*/ 668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" h="668">
                    <a:moveTo>
                      <a:pt x="0" y="0"/>
                    </a:moveTo>
                    <a:lnTo>
                      <a:pt x="216" y="668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88">
                <a:extLst>
                  <a:ext uri="{FF2B5EF4-FFF2-40B4-BE49-F238E27FC236}">
                    <a16:creationId xmlns:a16="http://schemas.microsoft.com/office/drawing/2014/main" id="{ED6446F1-9A51-4104-A09C-84B58DBA8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4112"/>
                <a:ext cx="704" cy="1"/>
              </a:xfrm>
              <a:custGeom>
                <a:avLst/>
                <a:gdLst>
                  <a:gd name="T0" fmla="*/ 0 w 704"/>
                  <a:gd name="T1" fmla="*/ 0 h 1"/>
                  <a:gd name="T2" fmla="*/ 704 w 7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4" h="1">
                    <a:moveTo>
                      <a:pt x="0" y="0"/>
                    </a:moveTo>
                    <a:lnTo>
                      <a:pt x="704" y="0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89">
                <a:extLst>
                  <a:ext uri="{FF2B5EF4-FFF2-40B4-BE49-F238E27FC236}">
                    <a16:creationId xmlns:a16="http://schemas.microsoft.com/office/drawing/2014/main" id="{FBE0551E-6223-4D09-9DEF-BE368CCA3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" y="3396"/>
                <a:ext cx="212" cy="684"/>
              </a:xfrm>
              <a:custGeom>
                <a:avLst/>
                <a:gdLst>
                  <a:gd name="T0" fmla="*/ 212 w 212"/>
                  <a:gd name="T1" fmla="*/ 0 h 684"/>
                  <a:gd name="T2" fmla="*/ 0 w 212"/>
                  <a:gd name="T3" fmla="*/ 68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2" h="684">
                    <a:moveTo>
                      <a:pt x="212" y="0"/>
                    </a:moveTo>
                    <a:lnTo>
                      <a:pt x="0" y="684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90">
                <a:extLst>
                  <a:ext uri="{FF2B5EF4-FFF2-40B4-BE49-F238E27FC236}">
                    <a16:creationId xmlns:a16="http://schemas.microsoft.com/office/drawing/2014/main" id="{6321CECF-CCBF-4C2A-8EA9-506C5F16F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2880"/>
                <a:ext cx="584" cy="424"/>
              </a:xfrm>
              <a:custGeom>
                <a:avLst/>
                <a:gdLst>
                  <a:gd name="T0" fmla="*/ 0 w 584"/>
                  <a:gd name="T1" fmla="*/ 0 h 424"/>
                  <a:gd name="T2" fmla="*/ 584 w 584"/>
                  <a:gd name="T3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4" h="424">
                    <a:moveTo>
                      <a:pt x="0" y="0"/>
                    </a:moveTo>
                    <a:lnTo>
                      <a:pt x="584" y="424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91">
                <a:extLst>
                  <a:ext uri="{FF2B5EF4-FFF2-40B4-BE49-F238E27FC236}">
                    <a16:creationId xmlns:a16="http://schemas.microsoft.com/office/drawing/2014/main" id="{307DB7DB-98BA-47BA-AD94-4DC31BEF1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2880"/>
                <a:ext cx="580" cy="432"/>
              </a:xfrm>
              <a:custGeom>
                <a:avLst/>
                <a:gdLst>
                  <a:gd name="T0" fmla="*/ 580 w 580"/>
                  <a:gd name="T1" fmla="*/ 0 h 432"/>
                  <a:gd name="T2" fmla="*/ 0 w 580"/>
                  <a:gd name="T3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0" h="432">
                    <a:moveTo>
                      <a:pt x="58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92">
                <a:extLst>
                  <a:ext uri="{FF2B5EF4-FFF2-40B4-BE49-F238E27FC236}">
                    <a16:creationId xmlns:a16="http://schemas.microsoft.com/office/drawing/2014/main" id="{952CBB8A-A2DD-41F7-80CB-057D0CA39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3368"/>
                <a:ext cx="116" cy="40"/>
              </a:xfrm>
              <a:custGeom>
                <a:avLst/>
                <a:gdLst>
                  <a:gd name="T0" fmla="*/ 0 w 116"/>
                  <a:gd name="T1" fmla="*/ 0 h 40"/>
                  <a:gd name="T2" fmla="*/ 116 w 116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" h="40">
                    <a:moveTo>
                      <a:pt x="0" y="0"/>
                    </a:moveTo>
                    <a:lnTo>
                      <a:pt x="116" y="40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3">
                <a:extLst>
                  <a:ext uri="{FF2B5EF4-FFF2-40B4-BE49-F238E27FC236}">
                    <a16:creationId xmlns:a16="http://schemas.microsoft.com/office/drawing/2014/main" id="{7B3BA332-BAD4-4E9B-AABA-0B3900BAE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3360"/>
                <a:ext cx="132" cy="36"/>
              </a:xfrm>
              <a:custGeom>
                <a:avLst/>
                <a:gdLst>
                  <a:gd name="T0" fmla="*/ 0 w 132"/>
                  <a:gd name="T1" fmla="*/ 36 h 36"/>
                  <a:gd name="T2" fmla="*/ 132 w 132"/>
                  <a:gd name="T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2" h="36">
                    <a:moveTo>
                      <a:pt x="0" y="36"/>
                    </a:moveTo>
                    <a:lnTo>
                      <a:pt x="132" y="0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94">
                <a:extLst>
                  <a:ext uri="{FF2B5EF4-FFF2-40B4-BE49-F238E27FC236}">
                    <a16:creationId xmlns:a16="http://schemas.microsoft.com/office/drawing/2014/main" id="{B43339B8-4FD3-4F18-B542-6FA45DF35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3960"/>
                <a:ext cx="80" cy="112"/>
              </a:xfrm>
              <a:custGeom>
                <a:avLst/>
                <a:gdLst>
                  <a:gd name="T0" fmla="*/ 80 w 80"/>
                  <a:gd name="T1" fmla="*/ 0 h 112"/>
                  <a:gd name="T2" fmla="*/ 0 w 80"/>
                  <a:gd name="T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" h="112">
                    <a:moveTo>
                      <a:pt x="80" y="0"/>
                    </a:moveTo>
                    <a:lnTo>
                      <a:pt x="0" y="112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295">
                <a:extLst>
                  <a:ext uri="{FF2B5EF4-FFF2-40B4-BE49-F238E27FC236}">
                    <a16:creationId xmlns:a16="http://schemas.microsoft.com/office/drawing/2014/main" id="{7F0CA44E-E187-4A16-A96A-E520D860C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3964"/>
                <a:ext cx="76" cy="108"/>
              </a:xfrm>
              <a:custGeom>
                <a:avLst/>
                <a:gdLst>
                  <a:gd name="T0" fmla="*/ 0 w 76"/>
                  <a:gd name="T1" fmla="*/ 0 h 108"/>
                  <a:gd name="T2" fmla="*/ 76 w 76"/>
                  <a:gd name="T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6" h="108">
                    <a:moveTo>
                      <a:pt x="0" y="0"/>
                    </a:moveTo>
                    <a:lnTo>
                      <a:pt x="76" y="108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Oval 297">
                <a:extLst>
                  <a:ext uri="{FF2B5EF4-FFF2-40B4-BE49-F238E27FC236}">
                    <a16:creationId xmlns:a16="http://schemas.microsoft.com/office/drawing/2014/main" id="{2471B865-D1B0-44EE-9B83-A90BBBFCD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19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298">
                <a:extLst>
                  <a:ext uri="{FF2B5EF4-FFF2-40B4-BE49-F238E27FC236}">
                    <a16:creationId xmlns:a16="http://schemas.microsoft.com/office/drawing/2014/main" id="{F8280514-5EA7-4008-AA38-31C6ACDF5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321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302">
                <a:extLst>
                  <a:ext uri="{FF2B5EF4-FFF2-40B4-BE49-F238E27FC236}">
                    <a16:creationId xmlns:a16="http://schemas.microsoft.com/office/drawing/2014/main" id="{5A066DCA-4123-41B5-95EE-C7E151C94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3638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303">
                <a:extLst>
                  <a:ext uri="{FF2B5EF4-FFF2-40B4-BE49-F238E27FC236}">
                    <a16:creationId xmlns:a16="http://schemas.microsoft.com/office/drawing/2014/main" id="{49AB0C8D-2805-4F9E-BE05-12D0E3FEB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633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305">
                <a:extLst>
                  <a:ext uri="{FF2B5EF4-FFF2-40B4-BE49-F238E27FC236}">
                    <a16:creationId xmlns:a16="http://schemas.microsoft.com/office/drawing/2014/main" id="{18834D3C-7BFB-42BD-8F69-FDCF6158B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" y="388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Freeform 306">
                <a:extLst>
                  <a:ext uri="{FF2B5EF4-FFF2-40B4-BE49-F238E27FC236}">
                    <a16:creationId xmlns:a16="http://schemas.microsoft.com/office/drawing/2014/main" id="{CBFD9296-8B58-489F-9DE0-38E2229A4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" y="3932"/>
                <a:ext cx="164" cy="20"/>
              </a:xfrm>
              <a:custGeom>
                <a:avLst/>
                <a:gdLst>
                  <a:gd name="T0" fmla="*/ 0 w 164"/>
                  <a:gd name="T1" fmla="*/ 20 h 20"/>
                  <a:gd name="T2" fmla="*/ 164 w 164"/>
                  <a:gd name="T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4" h="20">
                    <a:moveTo>
                      <a:pt x="0" y="20"/>
                    </a:moveTo>
                    <a:lnTo>
                      <a:pt x="164" y="0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307">
                <a:extLst>
                  <a:ext uri="{FF2B5EF4-FFF2-40B4-BE49-F238E27FC236}">
                    <a16:creationId xmlns:a16="http://schemas.microsoft.com/office/drawing/2014/main" id="{0054E374-CDFA-45D2-8DA1-D1D925A61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3280"/>
                <a:ext cx="140" cy="100"/>
              </a:xfrm>
              <a:custGeom>
                <a:avLst/>
                <a:gdLst>
                  <a:gd name="T0" fmla="*/ 140 w 140"/>
                  <a:gd name="T1" fmla="*/ 0 h 100"/>
                  <a:gd name="T2" fmla="*/ 0 w 140"/>
                  <a:gd name="T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0" h="100">
                    <a:moveTo>
                      <a:pt x="140" y="0"/>
                    </a:moveTo>
                    <a:lnTo>
                      <a:pt x="0" y="10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08">
                <a:extLst>
                  <a:ext uri="{FF2B5EF4-FFF2-40B4-BE49-F238E27FC236}">
                    <a16:creationId xmlns:a16="http://schemas.microsoft.com/office/drawing/2014/main" id="{74700AEB-7DF6-458B-BD5F-67B90E4B4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" y="3296"/>
                <a:ext cx="136" cy="80"/>
              </a:xfrm>
              <a:custGeom>
                <a:avLst/>
                <a:gdLst>
                  <a:gd name="T0" fmla="*/ 0 w 136"/>
                  <a:gd name="T1" fmla="*/ 0 h 80"/>
                  <a:gd name="T2" fmla="*/ 136 w 136"/>
                  <a:gd name="T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6" h="80">
                    <a:moveTo>
                      <a:pt x="0" y="0"/>
                    </a:moveTo>
                    <a:lnTo>
                      <a:pt x="136" y="8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309">
                <a:extLst>
                  <a:ext uri="{FF2B5EF4-FFF2-40B4-BE49-F238E27FC236}">
                    <a16:creationId xmlns:a16="http://schemas.microsoft.com/office/drawing/2014/main" id="{F9FCF297-CFFF-4B0B-805A-8A8588783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" y="3736"/>
                <a:ext cx="52" cy="160"/>
              </a:xfrm>
              <a:custGeom>
                <a:avLst/>
                <a:gdLst>
                  <a:gd name="T0" fmla="*/ 0 w 52"/>
                  <a:gd name="T1" fmla="*/ 0 h 160"/>
                  <a:gd name="T2" fmla="*/ 52 w 52"/>
                  <a:gd name="T3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" h="160">
                    <a:moveTo>
                      <a:pt x="0" y="0"/>
                    </a:moveTo>
                    <a:lnTo>
                      <a:pt x="52" y="16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310">
                <a:extLst>
                  <a:ext uri="{FF2B5EF4-FFF2-40B4-BE49-F238E27FC236}">
                    <a16:creationId xmlns:a16="http://schemas.microsoft.com/office/drawing/2014/main" id="{223B2B14-A55A-4B3C-B7C8-551F31EE0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0" y="3728"/>
                <a:ext cx="36" cy="176"/>
              </a:xfrm>
              <a:custGeom>
                <a:avLst/>
                <a:gdLst>
                  <a:gd name="T0" fmla="*/ 36 w 36"/>
                  <a:gd name="T1" fmla="*/ 0 h 176"/>
                  <a:gd name="T2" fmla="*/ 0 w 36"/>
                  <a:gd name="T3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176">
                    <a:moveTo>
                      <a:pt x="3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311">
                <a:extLst>
                  <a:ext uri="{FF2B5EF4-FFF2-40B4-BE49-F238E27FC236}">
                    <a16:creationId xmlns:a16="http://schemas.microsoft.com/office/drawing/2014/main" id="{EF088AE1-0F86-40BA-A4FD-0F313F855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2928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312">
                <a:extLst>
                  <a:ext uri="{FF2B5EF4-FFF2-40B4-BE49-F238E27FC236}">
                    <a16:creationId xmlns:a16="http://schemas.microsoft.com/office/drawing/2014/main" id="{95791501-86F9-489F-BCC5-1C3B3CD6D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" y="3832"/>
                <a:ext cx="1" cy="56"/>
              </a:xfrm>
              <a:custGeom>
                <a:avLst/>
                <a:gdLst>
                  <a:gd name="T0" fmla="*/ 0 w 1"/>
                  <a:gd name="T1" fmla="*/ 0 h 56"/>
                  <a:gd name="T2" fmla="*/ 1 w 1"/>
                  <a:gd name="T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6">
                    <a:moveTo>
                      <a:pt x="0" y="0"/>
                    </a:moveTo>
                    <a:lnTo>
                      <a:pt x="1" y="56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313">
                <a:extLst>
                  <a:ext uri="{FF2B5EF4-FFF2-40B4-BE49-F238E27FC236}">
                    <a16:creationId xmlns:a16="http://schemas.microsoft.com/office/drawing/2014/main" id="{0B6C7F21-85CE-484F-830E-60D7DE3F2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3652"/>
                <a:ext cx="64" cy="24"/>
              </a:xfrm>
              <a:custGeom>
                <a:avLst/>
                <a:gdLst>
                  <a:gd name="T0" fmla="*/ 0 w 64"/>
                  <a:gd name="T1" fmla="*/ 24 h 24"/>
                  <a:gd name="T2" fmla="*/ 64 w 64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4" h="24">
                    <a:moveTo>
                      <a:pt x="0" y="24"/>
                    </a:moveTo>
                    <a:lnTo>
                      <a:pt x="64" y="0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314">
                <a:extLst>
                  <a:ext uri="{FF2B5EF4-FFF2-40B4-BE49-F238E27FC236}">
                    <a16:creationId xmlns:a16="http://schemas.microsoft.com/office/drawing/2014/main" id="{066096D5-C13C-4E59-9141-9BDFE4659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288"/>
                <a:ext cx="44" cy="56"/>
              </a:xfrm>
              <a:custGeom>
                <a:avLst/>
                <a:gdLst>
                  <a:gd name="T0" fmla="*/ 0 w 44"/>
                  <a:gd name="T1" fmla="*/ 0 h 56"/>
                  <a:gd name="T2" fmla="*/ 44 w 44"/>
                  <a:gd name="T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" h="56">
                    <a:moveTo>
                      <a:pt x="0" y="0"/>
                    </a:moveTo>
                    <a:lnTo>
                      <a:pt x="44" y="56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315">
                <a:extLst>
                  <a:ext uri="{FF2B5EF4-FFF2-40B4-BE49-F238E27FC236}">
                    <a16:creationId xmlns:a16="http://schemas.microsoft.com/office/drawing/2014/main" id="{5E44C53E-3E05-4165-B072-308562904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" y="3300"/>
                <a:ext cx="36" cy="48"/>
              </a:xfrm>
              <a:custGeom>
                <a:avLst/>
                <a:gdLst>
                  <a:gd name="T0" fmla="*/ 36 w 36"/>
                  <a:gd name="T1" fmla="*/ 0 h 48"/>
                  <a:gd name="T2" fmla="*/ 0 w 36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8">
                    <a:moveTo>
                      <a:pt x="36" y="0"/>
                    </a:moveTo>
                    <a:lnTo>
                      <a:pt x="0" y="48"/>
                    </a:lnTo>
                  </a:path>
                </a:pathLst>
              </a:cu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316">
                <a:extLst>
                  <a:ext uri="{FF2B5EF4-FFF2-40B4-BE49-F238E27FC236}">
                    <a16:creationId xmlns:a16="http://schemas.microsoft.com/office/drawing/2014/main" id="{B350C1DD-6DF3-4F99-9786-C429F660E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" y="3652"/>
                <a:ext cx="48" cy="16"/>
              </a:xfrm>
              <a:custGeom>
                <a:avLst/>
                <a:gdLst>
                  <a:gd name="T0" fmla="*/ 0 w 48"/>
                  <a:gd name="T1" fmla="*/ 0 h 16"/>
                  <a:gd name="T2" fmla="*/ 48 w 48"/>
                  <a:gd name="T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16">
                    <a:moveTo>
                      <a:pt x="0" y="0"/>
                    </a:moveTo>
                    <a:lnTo>
                      <a:pt x="48" y="16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Text Box 319">
              <a:extLst>
                <a:ext uri="{FF2B5EF4-FFF2-40B4-BE49-F238E27FC236}">
                  <a16:creationId xmlns:a16="http://schemas.microsoft.com/office/drawing/2014/main" id="{BE66872B-BA14-4346-947E-123695AE4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788"/>
              <a:ext cx="148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r>
                <a:rPr lang="zh-CN" altLang="en-US" sz="2000" b="0" dirty="0"/>
                <a:t>正十二面体的平面展开图及其哈密尔顿</a:t>
              </a:r>
              <a:r>
                <a:rPr lang="zh-CN" altLang="en-US" sz="2000" b="0" dirty="0">
                  <a:solidFill>
                    <a:srgbClr val="000000"/>
                  </a:solidFill>
                </a:rPr>
                <a:t>环</a:t>
              </a:r>
              <a:endParaRPr lang="zh-CN" altLang="en-US" sz="2000" b="0" dirty="0"/>
            </a:p>
            <a:p>
              <a:r>
                <a:rPr lang="zh-CN" altLang="en-US" sz="2000" b="0" dirty="0"/>
                <a:t>               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909585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79B513-25C5-4766-95D6-0D04CD16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898575"/>
            <a:ext cx="8569325" cy="281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阶图，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每一对结点的度数之和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不小于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n–1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中有一条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哈密尔顿路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每一对不相邻的结点的度数之和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不小于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n≥3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哈密尔顿图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1694" y="3986518"/>
            <a:ext cx="10941590" cy="2166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类似的命题还有：</a:t>
            </a:r>
            <a:endParaRPr kumimoji="1"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“若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的每一对结点的度数之和不小于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n≥3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为一哈密尔顿图。”，</a:t>
            </a:r>
            <a:endParaRPr kumimoji="1"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“若图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，且任意结点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度数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是哈密尔顿图。”</a:t>
            </a:r>
            <a:endParaRPr kumimoji="1"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这些命题都可作为判定哈密尔顿图的充分条件，但并非必要条件。  </a:t>
            </a:r>
          </a:p>
        </p:txBody>
      </p:sp>
    </p:spTree>
    <p:extLst>
      <p:ext uri="{BB962C8B-B14F-4D97-AF65-F5344CB8AC3E}">
        <p14:creationId xmlns:p14="http://schemas.microsoft.com/office/powerpoint/2010/main" val="1873343597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5162</Words>
  <Application>Microsoft Office PowerPoint</Application>
  <PresentationFormat>宽屏</PresentationFormat>
  <Paragraphs>633</Paragraphs>
  <Slides>56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5" baseType="lpstr">
      <vt:lpstr>Microsoft YaHei Light</vt:lpstr>
      <vt:lpstr>等线</vt:lpstr>
      <vt:lpstr>等线 Light</vt:lpstr>
      <vt:lpstr>黑体</vt:lpstr>
      <vt:lpstr>KaiTi</vt:lpstr>
      <vt:lpstr>楷体_GB2312</vt:lpstr>
      <vt:lpstr>宋体</vt:lpstr>
      <vt:lpstr>Microsoft YaHei</vt:lpstr>
      <vt:lpstr>Microsoft YaHei</vt:lpstr>
      <vt:lpstr>Arial</vt:lpstr>
      <vt:lpstr>Arial Black</vt:lpstr>
      <vt:lpstr>Comic Sans MS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76</cp:revision>
  <dcterms:created xsi:type="dcterms:W3CDTF">2021-11-05T13:12:46Z</dcterms:created>
  <dcterms:modified xsi:type="dcterms:W3CDTF">2022-11-25T05:35:39Z</dcterms:modified>
</cp:coreProperties>
</file>