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445" r:id="rId2"/>
    <p:sldId id="1288" r:id="rId3"/>
    <p:sldId id="1348" r:id="rId4"/>
    <p:sldId id="1349" r:id="rId5"/>
    <p:sldId id="1350" r:id="rId6"/>
    <p:sldId id="1325" r:id="rId7"/>
    <p:sldId id="1360" r:id="rId8"/>
    <p:sldId id="1361" r:id="rId9"/>
    <p:sldId id="1362" r:id="rId10"/>
    <p:sldId id="1342" r:id="rId11"/>
    <p:sldId id="1344" r:id="rId12"/>
    <p:sldId id="1363" r:id="rId13"/>
    <p:sldId id="1353" r:id="rId14"/>
    <p:sldId id="1356" r:id="rId15"/>
    <p:sldId id="1358" r:id="rId16"/>
    <p:sldId id="1355" r:id="rId17"/>
    <p:sldId id="1364" r:id="rId18"/>
    <p:sldId id="1357" r:id="rId19"/>
    <p:sldId id="1365" r:id="rId20"/>
    <p:sldId id="1359" r:id="rId21"/>
    <p:sldId id="1366" r:id="rId22"/>
    <p:sldId id="1367" r:id="rId23"/>
    <p:sldId id="1368" r:id="rId24"/>
    <p:sldId id="1369" r:id="rId25"/>
    <p:sldId id="1370" r:id="rId26"/>
    <p:sldId id="1371" r:id="rId27"/>
    <p:sldId id="1400" r:id="rId28"/>
    <p:sldId id="1372" r:id="rId29"/>
    <p:sldId id="1373" r:id="rId30"/>
    <p:sldId id="1374" r:id="rId31"/>
    <p:sldId id="1375" r:id="rId32"/>
    <p:sldId id="1377" r:id="rId33"/>
    <p:sldId id="1378" r:id="rId34"/>
    <p:sldId id="1399" r:id="rId35"/>
    <p:sldId id="1398" r:id="rId36"/>
    <p:sldId id="1397" r:id="rId37"/>
    <p:sldId id="1379" r:id="rId38"/>
    <p:sldId id="1380" r:id="rId39"/>
    <p:sldId id="1381" r:id="rId40"/>
    <p:sldId id="1382" r:id="rId41"/>
    <p:sldId id="1395" r:id="rId42"/>
    <p:sldId id="1383" r:id="rId43"/>
    <p:sldId id="1385" r:id="rId44"/>
    <p:sldId id="1396" r:id="rId45"/>
    <p:sldId id="1384" r:id="rId46"/>
    <p:sldId id="1386" r:id="rId47"/>
    <p:sldId id="1388" r:id="rId48"/>
    <p:sldId id="1389" r:id="rId49"/>
    <p:sldId id="1390" r:id="rId50"/>
    <p:sldId id="1391" r:id="rId51"/>
    <p:sldId id="1392" r:id="rId52"/>
    <p:sldId id="1393" r:id="rId53"/>
    <p:sldId id="1394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58CD0-EFD1-4D27-A427-70167095FD10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1D47A-F619-4A5B-A8DF-B8BE879F9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76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2214FF63-7E78-4CEA-B78B-294BDB7C41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999858BC-515F-4514-A470-A99FA05D1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DB2CFB14-3F96-47B7-9206-1409F9E89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22AA93-F3F5-44B4-89DC-39F3993E743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79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69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921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931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864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384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174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496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289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09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356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78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8870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22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290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3027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8240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3507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7256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6002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6042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824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2673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0438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4947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5602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312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0345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121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9952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9699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7848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750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455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7492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061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9638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5771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9030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8612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827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6169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3173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947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9582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1084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0491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3711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15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300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823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481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731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6E42D-8E1F-4161-92FC-798002BD6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38D7EA-6BDB-4E64-B964-80168CE37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B6C0B8-A32B-4878-B781-603CA377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034E1-D035-43F7-B64D-29398828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B4D6F-9FE4-4AD6-8337-0FE1B658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33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1C7E0-3A75-4623-9D79-2EC44EB9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79C279-1369-407F-963C-3FDABB3B3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AB553-602F-4D34-9454-6212EA2F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2D560-2717-478A-957B-EFA01113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9566A-D4B7-4359-930C-6E605905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88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0FD482-6518-4B73-B8B4-737A92FE8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189D8D-031B-4157-A964-232795122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1B225-C513-4598-8A7C-52A744EC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43814-5EB6-47BE-BCA3-2B92BA01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C6707-C37E-4D0E-B58E-FFC34946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423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D73D5CAC-F429-4F2F-9F7B-6223C359040B}"/>
              </a:ext>
            </a:extLst>
          </p:cNvPr>
          <p:cNvSpPr txBox="1"/>
          <p:nvPr userDrawn="1"/>
        </p:nvSpPr>
        <p:spPr>
          <a:xfrm>
            <a:off x="76200" y="117475"/>
            <a:ext cx="1701800" cy="676275"/>
          </a:xfrm>
          <a:prstGeom prst="rect">
            <a:avLst/>
          </a:prstGeom>
          <a:noFill/>
        </p:spPr>
        <p:txBody>
          <a:bodyPr lIns="121900" tIns="60949" rIns="121900" bIns="60949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598" b="1" spc="-150" dirty="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598" b="1" spc="-150" dirty="0">
              <a:solidFill>
                <a:schemeClr val="accent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44DE135-33BF-4676-B43F-8AA62673A58B}"/>
              </a:ext>
            </a:extLst>
          </p:cNvPr>
          <p:cNvCxnSpPr/>
          <p:nvPr userDrawn="1"/>
        </p:nvCxnSpPr>
        <p:spPr>
          <a:xfrm>
            <a:off x="1562100" y="693738"/>
            <a:ext cx="106299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053564"/>
      </p:ext>
    </p:extLst>
  </p:cSld>
  <p:clrMapOvr>
    <a:masterClrMapping/>
  </p:clrMapOvr>
  <p:transition spd="slow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B075D-15DC-42AC-93A2-6A06B06E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4E679-C3AD-4C33-B06C-91BDD767E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B38F1-C445-4800-90A5-8F3ED061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1018E-22E1-4D4F-A56D-10C1E62E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D2562-0CCF-4227-85A9-AFD35B0E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7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192B2-AC57-485E-9E3F-B7B8C905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58D281-194B-468B-ADBA-76A4E2385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9BCE0-002E-42ED-B7C2-261D43E9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EF642-B6DE-4777-8064-A39FFF8F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4A94A4-38F0-4C2B-ADFE-D02E2B1A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76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DB952-D4D5-4F3B-830A-67B71D6E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57EF1-6F7D-43F5-BE79-67D16A90B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181AE9-5B3A-45EC-8869-29C393E4F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75487C-7666-44DE-80EE-2902D9B4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E3EDC2-3316-4B5C-A95A-0A39BECD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53D2A1-3261-49CC-BA76-3E398676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04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F3126-81EA-4C17-9D21-7D9EFAC3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55D8D7-9261-44FB-96B7-5B9D93CC5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81393F-A933-46B1-B8AE-5B752A523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6D282E-4854-4A45-9EBC-6D406339D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4A79BF-2110-4A4A-A27C-3064D7DEA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97EF3B-A447-4A59-B47E-60D3E1B9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260F99-31D5-491C-8D88-3FBFBEFA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8E84E-BD81-4EE1-BFDF-4680C8F0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97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80B8-CAFF-4186-813A-E935D303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707CB1-D86D-4955-AA11-EC433699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3060BF-8F34-4402-8824-20704BA5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20C4CC-E83E-4E13-AAC4-6236B53B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76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7E5E81-960E-452B-BEEC-237A76587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28A7DE-E2FD-4DCD-88D4-9461A95F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D45A2C-4D06-4ADE-A257-8FD50395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53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F57E0-C81E-4CD1-AD98-8E486CB6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B00199-6F84-4A59-8899-E8B2E6DE5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090C66-7379-460F-9033-E6814CA81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EF1194-1784-48F1-B41C-D7101B2E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ECE248-CB85-4EB4-8EAB-B63C1C9F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F506F9-F269-4A99-9F79-36580B84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7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A2D68-F164-431A-B045-FF32FD8F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88AEBE-7DD1-4AB2-88CB-65DD42C06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5E8435-B02C-45D8-8560-2C62BF681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6AF48E-D282-434B-B1B1-A60EEBEE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2310E0-45D2-4D33-B87B-87A037DA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3DB1FD-3803-4744-81A6-2E12760C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54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F79C98-3199-4C9B-9161-434E02C1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1E81D8-ADFF-4204-A1B1-03575868F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5A6F5-C2B7-426F-8FB9-A73AD3EFA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A7D63-D7B8-4F0E-B9CF-2A3E3830BAA8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2A0E02-245B-4209-85B4-765107BCA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4894D-1E88-4F89-8FD8-4C353DC3E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4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6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">
            <a:extLst>
              <a:ext uri="{FF2B5EF4-FFF2-40B4-BE49-F238E27FC236}">
                <a16:creationId xmlns:a16="http://schemas.microsoft.com/office/drawing/2014/main" id="{13E189C7-8218-4052-85AE-E01EC1124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3073">
            <a:extLst>
              <a:ext uri="{FF2B5EF4-FFF2-40B4-BE49-F238E27FC236}">
                <a16:creationId xmlns:a16="http://schemas.microsoft.com/office/drawing/2014/main" id="{F7D2571E-1D87-457C-8CCC-C3C98F94D652}"/>
              </a:ext>
            </a:extLst>
          </p:cNvPr>
          <p:cNvSpPr>
            <a:spLocks noGrp="1"/>
          </p:cNvSpPr>
          <p:nvPr/>
        </p:nvSpPr>
        <p:spPr>
          <a:xfrm>
            <a:off x="2390775" y="3140075"/>
            <a:ext cx="7772400" cy="9509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noProof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charset="-122"/>
                <a:ea typeface="KaiTi" panose="02010609060101010101" charset="-122"/>
                <a:cs typeface="Times New Roman" panose="02020603050405020304" pitchFamily="2" charset="0"/>
              </a:rPr>
              <a:t>离散数学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noProof="1">
                <a:solidFill>
                  <a:srgbClr val="0066FF"/>
                </a:solidFill>
                <a:latin typeface="Arial Black" panose="020B0A04020102020204" charset="0"/>
                <a:ea typeface="+mn-ea"/>
                <a:cs typeface="Times New Roman" panose="02020603050405020304" pitchFamily="2" charset="0"/>
              </a:rPr>
              <a:t>Discrete Mathematics</a:t>
            </a:r>
          </a:p>
        </p:txBody>
      </p:sp>
      <p:sp>
        <p:nvSpPr>
          <p:cNvPr id="4100" name="矩形 3074">
            <a:extLst>
              <a:ext uri="{FF2B5EF4-FFF2-40B4-BE49-F238E27FC236}">
                <a16:creationId xmlns:a16="http://schemas.microsoft.com/office/drawing/2014/main" id="{AA238628-3C73-45C1-88BF-CA2DFF4F68C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485900" y="4337050"/>
            <a:ext cx="910431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计算机学院 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吴亦奇  </a:t>
            </a:r>
            <a:r>
              <a:rPr lang="en-US" altLang="zh-CN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wuyq</a:t>
            </a:r>
            <a:r>
              <a:rPr lang="zh-CN" altLang="en-US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@cug.edu.cn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101" name="内容占位符 3076">
            <a:extLst>
              <a:ext uri="{FF2B5EF4-FFF2-40B4-BE49-F238E27FC236}">
                <a16:creationId xmlns:a16="http://schemas.microsoft.com/office/drawing/2014/main" id="{31156996-2154-42A9-9D69-9E3C40E3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052513"/>
            <a:ext cx="9137650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21093"/>
      </p:ext>
    </p:extLst>
  </p:cSld>
  <p:clrMapOvr>
    <a:masterClrMapping/>
  </p:clrMapOvr>
  <p:transition spd="slow" advTm="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BDACAF-96C7-4F20-B40D-7DCBD9C3384F}"/>
              </a:ext>
            </a:extLst>
          </p:cNvPr>
          <p:cNvSpPr txBox="1"/>
          <p:nvPr/>
        </p:nvSpPr>
        <p:spPr>
          <a:xfrm>
            <a:off x="1639180" y="738188"/>
            <a:ext cx="646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关系的运算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6DE0B6-AFAF-4716-BE89-5B2AA55A79A9}"/>
              </a:ext>
            </a:extLst>
          </p:cNvPr>
          <p:cNvSpPr txBox="1"/>
          <p:nvPr/>
        </p:nvSpPr>
        <p:spPr>
          <a:xfrm>
            <a:off x="927021" y="6041608"/>
            <a:ext cx="9149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对任何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bb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c)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37776E-E055-46F4-A317-E259817EEE5D}"/>
              </a:ext>
            </a:extLst>
          </p:cNvPr>
          <p:cNvSpPr/>
          <p:nvPr/>
        </p:nvSpPr>
        <p:spPr>
          <a:xfrm>
            <a:off x="995014" y="1978958"/>
            <a:ext cx="1020197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对任何两个二元关系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×C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aAcC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bb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c)}A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×C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的复合关系；记作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的运算叫做关系的复合运算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DEDD8F-EBB9-4DBD-9C64-DA1D79358C5B}"/>
              </a:ext>
            </a:extLst>
          </p:cNvPr>
          <p:cNvSpPr txBox="1"/>
          <p:nvPr/>
        </p:nvSpPr>
        <p:spPr>
          <a:xfrm>
            <a:off x="1394623" y="1341223"/>
            <a:ext cx="5828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复合关系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(Composite Operation)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217632"/>
      </p:ext>
    </p:extLst>
  </p:cSld>
  <p:clrMapOvr>
    <a:masterClrMapping/>
  </p:clrMapOvr>
  <p:transition spd="slow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CCAFF01-8FDF-468A-8648-389C13D510A9}"/>
              </a:ext>
            </a:extLst>
          </p:cNvPr>
          <p:cNvSpPr/>
          <p:nvPr/>
        </p:nvSpPr>
        <p:spPr>
          <a:xfrm>
            <a:off x="1982297" y="926250"/>
            <a:ext cx="911549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R,R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A×B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B×C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C×D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，这里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是四个非空的集合。则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=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　　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(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(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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(S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保序性：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结合律：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T) = 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S)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左分配律：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∪ 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   右分配律：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= 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T) ∪ 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左分配不等式：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∩S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)∩(R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右分配不等式：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∩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T)∩(S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224872"/>
      </p:ext>
    </p:extLst>
  </p:cSld>
  <p:clrMapOvr>
    <a:masterClrMapping/>
  </p:clrMapOvr>
  <p:transition spd="slow" advTm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C9F20F3-A0D2-48B9-A59D-0F50A088A561}"/>
              </a:ext>
            </a:extLst>
          </p:cNvPr>
          <p:cNvSpPr/>
          <p:nvPr/>
        </p:nvSpPr>
        <p:spPr>
          <a:xfrm>
            <a:off x="1662556" y="1020829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关系矩阵的合成运算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52100C9-8BFC-4298-AFAB-3C8C065657BC}"/>
              </a:ext>
            </a:extLst>
          </p:cNvPr>
          <p:cNvSpPr/>
          <p:nvPr/>
        </p:nvSpPr>
        <p:spPr>
          <a:xfrm>
            <a:off x="1937512" y="1669500"/>
            <a:ext cx="935762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A×B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B×C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是两个二元关系，其合成关系为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。这里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B={b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C={c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并设它们的关系矩阵分别为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m×l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l×n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o 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则有：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o 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r>
              <a: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其中：令　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   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(1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6EC26DB-A9C1-49AE-B5FA-B31ED2D00F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3917" y="4724781"/>
          <a:ext cx="381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40" imgH="406080" progId="Equation.DSMT4">
                  <p:embed/>
                </p:oleObj>
              </mc:Choice>
              <mc:Fallback>
                <p:oleObj name="Equation" r:id="rId4" imgW="190440" imgH="4060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6EC26DB-A9C1-49AE-B5FA-B31ED2D00F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917" y="4724781"/>
                        <a:ext cx="381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7196589"/>
      </p:ext>
    </p:extLst>
  </p:cSld>
  <p:clrMapOvr>
    <a:masterClrMapping/>
  </p:clrMapOvr>
  <p:transition spd="slow" advTm="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341613-08E6-4B6F-991B-684F3BBCE284}"/>
              </a:ext>
            </a:extLst>
          </p:cNvPr>
          <p:cNvSpPr/>
          <p:nvPr/>
        </p:nvSpPr>
        <p:spPr>
          <a:xfrm>
            <a:off x="1751013" y="1148215"/>
            <a:ext cx="93062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关系的复合幂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(nth power)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设二元关系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。这里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是一个非空的集合，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是自然数集。规定：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特别地：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D869476-071B-43F2-9D87-672E1AED60C3}"/>
              </a:ext>
            </a:extLst>
          </p:cNvPr>
          <p:cNvSpPr/>
          <p:nvPr/>
        </p:nvSpPr>
        <p:spPr>
          <a:xfrm>
            <a:off x="1437070" y="4029718"/>
            <a:ext cx="853659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设二元关系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A×A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,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是一个非空的集合，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是自然数集。则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交换律：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m+n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特别地：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R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交换律：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800" baseline="300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800" baseline="300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411551"/>
      </p:ext>
    </p:extLst>
  </p:cSld>
  <p:clrMapOvr>
    <a:masterClrMapping/>
  </p:clrMapOvr>
  <p:transition spd="slow" advTm="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272EC6-0F02-43D7-8EE5-3898482EA38E}"/>
              </a:ext>
            </a:extLst>
          </p:cNvPr>
          <p:cNvSpPr txBox="1"/>
          <p:nvPr/>
        </p:nvSpPr>
        <p:spPr>
          <a:xfrm>
            <a:off x="1571625" y="787793"/>
            <a:ext cx="329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关系的逆运算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A8EF270-5A76-4EA4-BD9B-22A8D4E2C0B4}"/>
              </a:ext>
            </a:extLst>
          </p:cNvPr>
          <p:cNvSpPr/>
          <p:nvPr/>
        </p:nvSpPr>
        <p:spPr>
          <a:xfrm>
            <a:off x="2363844" y="1588628"/>
            <a:ext cx="7128811" cy="325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是两个非空的集合。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将二元关系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BaAa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b}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B×A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的逆关系，记为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这种从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的运算叫做关系的逆运算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978E5E2-7BCC-4408-9B66-39485A43A792}"/>
              </a:ext>
            </a:extLst>
          </p:cNvPr>
          <p:cNvSpPr/>
          <p:nvPr/>
        </p:nvSpPr>
        <p:spPr>
          <a:xfrm>
            <a:off x="2363844" y="5269372"/>
            <a:ext cx="7885330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显然，对任何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B×A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；并且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　　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98171"/>
      </p:ext>
    </p:extLst>
  </p:cSld>
  <p:clrMapOvr>
    <a:masterClrMapping/>
  </p:clrMapOvr>
  <p:transition spd="slow" advTm="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E312BA9-E27E-4AE9-B674-629FF54288E1}"/>
              </a:ext>
            </a:extLst>
          </p:cNvPr>
          <p:cNvSpPr/>
          <p:nvPr/>
        </p:nvSpPr>
        <p:spPr>
          <a:xfrm>
            <a:off x="1751013" y="1004510"/>
            <a:ext cx="93665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逆运算基本定理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设两个关系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，这里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是两个非空的集合。则有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反身律：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=R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保序性：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　　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　　 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(5)(X×Y)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=Y×X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(6)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交换律：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)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　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（逆与余的）；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分配律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(9)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鞋袜律：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336460"/>
      </p:ext>
    </p:extLst>
  </p:cSld>
  <p:clrMapOvr>
    <a:masterClrMapping/>
  </p:clrMapOvr>
  <p:transition spd="slow" advTm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6AB72A-3D66-4E12-A48F-B6D734DED388}"/>
              </a:ext>
            </a:extLst>
          </p:cNvPr>
          <p:cNvSpPr txBox="1"/>
          <p:nvPr/>
        </p:nvSpPr>
        <p:spPr>
          <a:xfrm>
            <a:off x="1751012" y="738188"/>
            <a:ext cx="646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关系的性质</a:t>
            </a:r>
          </a:p>
        </p:txBody>
      </p:sp>
      <p:sp>
        <p:nvSpPr>
          <p:cNvPr id="5" name="内容占位符 50178">
            <a:extLst>
              <a:ext uri="{FF2B5EF4-FFF2-40B4-BE49-F238E27FC236}">
                <a16:creationId xmlns:a16="http://schemas.microsoft.com/office/drawing/2014/main" id="{A700869D-3796-4887-ACB4-6DF0C2EF8ED1}"/>
              </a:ext>
            </a:extLst>
          </p:cNvPr>
          <p:cNvSpPr txBox="1">
            <a:spLocks/>
          </p:cNvSpPr>
          <p:nvPr/>
        </p:nvSpPr>
        <p:spPr>
          <a:xfrm>
            <a:off x="1981200" y="1540049"/>
            <a:ext cx="8229600" cy="452596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altLang="en-US" sz="3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自反性(</a:t>
            </a:r>
            <a:r>
              <a:rPr lang="en-US" altLang="x-none" sz="3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Reflexivity</a:t>
            </a:r>
            <a:r>
              <a:rPr lang="zh-CN" altLang="en-US" sz="3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60000"/>
              </a:lnSpc>
            </a:pPr>
            <a:r>
              <a:rPr lang="zh-CN" altLang="en-US" sz="3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反自反性(</a:t>
            </a:r>
            <a:r>
              <a:rPr lang="en-US" altLang="x-none" sz="3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Anti-reflexivity</a:t>
            </a:r>
            <a:r>
              <a:rPr lang="zh-CN" altLang="en-US" sz="3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60000"/>
              </a:lnSpc>
            </a:pPr>
            <a:r>
              <a:rPr lang="zh-CN" altLang="en-US" sz="3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对称性(</a:t>
            </a:r>
            <a:r>
              <a:rPr lang="en-US" altLang="x-none" sz="3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Symmetry</a:t>
            </a:r>
            <a:r>
              <a:rPr lang="zh-CN" altLang="en-US" sz="3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60000"/>
              </a:lnSpc>
            </a:pPr>
            <a:r>
              <a:rPr lang="zh-CN" altLang="en-US" sz="3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反对称性(</a:t>
            </a:r>
            <a:r>
              <a:rPr lang="en-US" altLang="x-none" sz="3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Anti-symmetry</a:t>
            </a:r>
            <a:r>
              <a:rPr lang="zh-CN" altLang="en-US" sz="3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60000"/>
              </a:lnSpc>
            </a:pPr>
            <a:r>
              <a:rPr lang="zh-CN" altLang="en-US" sz="3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传递性(</a:t>
            </a:r>
            <a:r>
              <a:rPr lang="en-US" altLang="x-none" sz="3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Transitivity</a:t>
            </a:r>
            <a:r>
              <a:rPr lang="zh-CN" altLang="en-US" sz="32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32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70400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51202">
            <a:extLst>
              <a:ext uri="{FF2B5EF4-FFF2-40B4-BE49-F238E27FC236}">
                <a16:creationId xmlns:a16="http://schemas.microsoft.com/office/drawing/2014/main" id="{9A822A2E-AA21-4FF6-863E-B27519CAD81A}"/>
              </a:ext>
            </a:extLst>
          </p:cNvPr>
          <p:cNvSpPr txBox="1">
            <a:spLocks/>
          </p:cNvSpPr>
          <p:nvPr/>
        </p:nvSpPr>
        <p:spPr>
          <a:xfrm>
            <a:off x="1534600" y="542303"/>
            <a:ext cx="9787532" cy="452596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A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u="sng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自反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的(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Reflexive),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x( </a:t>
            </a:r>
            <a:r>
              <a:rPr lang="en-US" altLang="x-none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xA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 </a:t>
            </a:r>
            <a:r>
              <a:rPr lang="en-US" altLang="x-none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xRx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)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.</a:t>
            </a:r>
          </a:p>
          <a:p>
            <a:pPr>
              <a:lnSpc>
                <a:spcPct val="155000"/>
              </a:lnSpc>
              <a:buNone/>
            </a:pP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非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自反的 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 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x( </a:t>
            </a:r>
            <a:r>
              <a:rPr lang="en-US" altLang="x-none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xA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  </a:t>
            </a:r>
            <a:r>
              <a:rPr lang="en-US" altLang="x-none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xRx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)</a:t>
            </a:r>
          </a:p>
          <a:p>
            <a:pPr>
              <a:lnSpc>
                <a:spcPct val="15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性质：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是自反的</a:t>
            </a:r>
          </a:p>
          <a:p>
            <a:pPr>
              <a:lnSpc>
                <a:spcPct val="15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 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I</a:t>
            </a:r>
            <a:r>
              <a:rPr lang="en-US" altLang="x-non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R</a:t>
            </a:r>
          </a:p>
          <a:p>
            <a:pPr>
              <a:lnSpc>
                <a:spcPct val="15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 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M( R 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主对角线上的元素全为1</a:t>
            </a:r>
          </a:p>
          <a:p>
            <a:pPr>
              <a:lnSpc>
                <a:spcPct val="15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 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G( R 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的每个顶点处均有环.   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2654F50-A86A-4851-B5C7-2F35C1720F4D}"/>
              </a:ext>
            </a:extLst>
          </p:cNvPr>
          <p:cNvGrpSpPr/>
          <p:nvPr/>
        </p:nvGrpSpPr>
        <p:grpSpPr>
          <a:xfrm>
            <a:off x="6780224" y="1914318"/>
            <a:ext cx="4797790" cy="1363825"/>
            <a:chOff x="0" y="0"/>
            <a:chExt cx="3900" cy="1200"/>
          </a:xfrm>
        </p:grpSpPr>
        <p:sp>
          <p:nvSpPr>
            <p:cNvPr id="6" name="椭圆 51204">
              <a:extLst>
                <a:ext uri="{FF2B5EF4-FFF2-40B4-BE49-F238E27FC236}">
                  <a16:creationId xmlns:a16="http://schemas.microsoft.com/office/drawing/2014/main" id="{032426B2-DBD2-4BF9-950A-7558815E188D}"/>
                </a:ext>
              </a:extLst>
            </p:cNvPr>
            <p:cNvSpPr/>
            <p:nvPr/>
          </p:nvSpPr>
          <p:spPr>
            <a:xfrm>
              <a:off x="728" y="336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7" name="椭圆 51205">
              <a:extLst>
                <a:ext uri="{FF2B5EF4-FFF2-40B4-BE49-F238E27FC236}">
                  <a16:creationId xmlns:a16="http://schemas.microsoft.com/office/drawing/2014/main" id="{84CD8557-5D21-4E05-AE8F-EF116EB3A4D3}"/>
                </a:ext>
              </a:extLst>
            </p:cNvPr>
            <p:cNvSpPr/>
            <p:nvPr/>
          </p:nvSpPr>
          <p:spPr>
            <a:xfrm>
              <a:off x="312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8" name="椭圆 51206">
              <a:extLst>
                <a:ext uri="{FF2B5EF4-FFF2-40B4-BE49-F238E27FC236}">
                  <a16:creationId xmlns:a16="http://schemas.microsoft.com/office/drawing/2014/main" id="{0B8F7060-623E-4C0B-A38C-F565E4835B6C}"/>
                </a:ext>
              </a:extLst>
            </p:cNvPr>
            <p:cNvSpPr/>
            <p:nvPr/>
          </p:nvSpPr>
          <p:spPr>
            <a:xfrm>
              <a:off x="1196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9" name="椭圆 51207">
              <a:extLst>
                <a:ext uri="{FF2B5EF4-FFF2-40B4-BE49-F238E27FC236}">
                  <a16:creationId xmlns:a16="http://schemas.microsoft.com/office/drawing/2014/main" id="{71BACEAB-C175-4AE8-9C84-1552B8DC715B}"/>
                </a:ext>
              </a:extLst>
            </p:cNvPr>
            <p:cNvSpPr/>
            <p:nvPr/>
          </p:nvSpPr>
          <p:spPr>
            <a:xfrm>
              <a:off x="2912" y="336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0" name="椭圆 51208">
              <a:extLst>
                <a:ext uri="{FF2B5EF4-FFF2-40B4-BE49-F238E27FC236}">
                  <a16:creationId xmlns:a16="http://schemas.microsoft.com/office/drawing/2014/main" id="{1073315D-4813-4431-9348-D33E54C41B05}"/>
                </a:ext>
              </a:extLst>
            </p:cNvPr>
            <p:cNvSpPr/>
            <p:nvPr/>
          </p:nvSpPr>
          <p:spPr>
            <a:xfrm>
              <a:off x="2496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1" name="椭圆 51209">
              <a:extLst>
                <a:ext uri="{FF2B5EF4-FFF2-40B4-BE49-F238E27FC236}">
                  <a16:creationId xmlns:a16="http://schemas.microsoft.com/office/drawing/2014/main" id="{2EFE31F8-005E-4820-B8FD-6E8A4E124E57}"/>
                </a:ext>
              </a:extLst>
            </p:cNvPr>
            <p:cNvSpPr/>
            <p:nvPr/>
          </p:nvSpPr>
          <p:spPr>
            <a:xfrm>
              <a:off x="3380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2" name="椭圆 51210">
              <a:extLst>
                <a:ext uri="{FF2B5EF4-FFF2-40B4-BE49-F238E27FC236}">
                  <a16:creationId xmlns:a16="http://schemas.microsoft.com/office/drawing/2014/main" id="{CDDF23B7-EFFD-4D4F-8954-D5F828B61EFE}"/>
                </a:ext>
              </a:extLst>
            </p:cNvPr>
            <p:cNvSpPr/>
            <p:nvPr/>
          </p:nvSpPr>
          <p:spPr>
            <a:xfrm>
              <a:off x="624" y="0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3" name="直接连接符 51211">
              <a:extLst>
                <a:ext uri="{FF2B5EF4-FFF2-40B4-BE49-F238E27FC236}">
                  <a16:creationId xmlns:a16="http://schemas.microsoft.com/office/drawing/2014/main" id="{C9B8EA28-025C-4BAC-8F51-EFB1E00038AB}"/>
                </a:ext>
              </a:extLst>
            </p:cNvPr>
            <p:cNvSpPr/>
            <p:nvPr/>
          </p:nvSpPr>
          <p:spPr>
            <a:xfrm>
              <a:off x="780" y="0"/>
              <a:ext cx="1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4" name="椭圆 51212">
              <a:extLst>
                <a:ext uri="{FF2B5EF4-FFF2-40B4-BE49-F238E27FC236}">
                  <a16:creationId xmlns:a16="http://schemas.microsoft.com/office/drawing/2014/main" id="{02E64F5F-B25C-454A-95CE-277466AFBB3C}"/>
                </a:ext>
              </a:extLst>
            </p:cNvPr>
            <p:cNvSpPr/>
            <p:nvPr/>
          </p:nvSpPr>
          <p:spPr>
            <a:xfrm>
              <a:off x="0" y="864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5" name="直接连接符 51213">
              <a:extLst>
                <a:ext uri="{FF2B5EF4-FFF2-40B4-BE49-F238E27FC236}">
                  <a16:creationId xmlns:a16="http://schemas.microsoft.com/office/drawing/2014/main" id="{0F91A9F8-0E11-4104-A36A-D4EA742AE729}"/>
                </a:ext>
              </a:extLst>
            </p:cNvPr>
            <p:cNvSpPr/>
            <p:nvPr/>
          </p:nvSpPr>
          <p:spPr>
            <a:xfrm>
              <a:off x="156" y="864"/>
              <a:ext cx="1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6" name="椭圆 51214">
              <a:extLst>
                <a:ext uri="{FF2B5EF4-FFF2-40B4-BE49-F238E27FC236}">
                  <a16:creationId xmlns:a16="http://schemas.microsoft.com/office/drawing/2014/main" id="{45E6B117-2124-460C-9E00-D1F188D9CDC5}"/>
                </a:ext>
              </a:extLst>
            </p:cNvPr>
            <p:cNvSpPr/>
            <p:nvPr/>
          </p:nvSpPr>
          <p:spPr>
            <a:xfrm>
              <a:off x="1352" y="864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7" name="直接连接符 51215">
              <a:extLst>
                <a:ext uri="{FF2B5EF4-FFF2-40B4-BE49-F238E27FC236}">
                  <a16:creationId xmlns:a16="http://schemas.microsoft.com/office/drawing/2014/main" id="{1F65D9D9-E2AB-472A-855D-E11446864A5D}"/>
                </a:ext>
              </a:extLst>
            </p:cNvPr>
            <p:cNvSpPr/>
            <p:nvPr/>
          </p:nvSpPr>
          <p:spPr>
            <a:xfrm>
              <a:off x="1508" y="864"/>
              <a:ext cx="1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8" name="椭圆 51216">
              <a:extLst>
                <a:ext uri="{FF2B5EF4-FFF2-40B4-BE49-F238E27FC236}">
                  <a16:creationId xmlns:a16="http://schemas.microsoft.com/office/drawing/2014/main" id="{DA0709D2-852D-4CA5-A900-94EA22ED1C6C}"/>
                </a:ext>
              </a:extLst>
            </p:cNvPr>
            <p:cNvSpPr/>
            <p:nvPr/>
          </p:nvSpPr>
          <p:spPr>
            <a:xfrm>
              <a:off x="2808" y="0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9" name="直接连接符 51217">
              <a:extLst>
                <a:ext uri="{FF2B5EF4-FFF2-40B4-BE49-F238E27FC236}">
                  <a16:creationId xmlns:a16="http://schemas.microsoft.com/office/drawing/2014/main" id="{C8364033-D8F3-4CAC-8860-9CFC9073F018}"/>
                </a:ext>
              </a:extLst>
            </p:cNvPr>
            <p:cNvSpPr/>
            <p:nvPr/>
          </p:nvSpPr>
          <p:spPr>
            <a:xfrm>
              <a:off x="2964" y="0"/>
              <a:ext cx="1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0" name="椭圆 51218">
              <a:extLst>
                <a:ext uri="{FF2B5EF4-FFF2-40B4-BE49-F238E27FC236}">
                  <a16:creationId xmlns:a16="http://schemas.microsoft.com/office/drawing/2014/main" id="{EBDF9B04-E7E2-471C-8D15-0089E996B7C9}"/>
                </a:ext>
              </a:extLst>
            </p:cNvPr>
            <p:cNvSpPr/>
            <p:nvPr/>
          </p:nvSpPr>
          <p:spPr>
            <a:xfrm>
              <a:off x="3536" y="864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1" name="直接连接符 51219">
              <a:extLst>
                <a:ext uri="{FF2B5EF4-FFF2-40B4-BE49-F238E27FC236}">
                  <a16:creationId xmlns:a16="http://schemas.microsoft.com/office/drawing/2014/main" id="{97A40C8C-2D01-4ED1-A750-3396287957E0}"/>
                </a:ext>
              </a:extLst>
            </p:cNvPr>
            <p:cNvSpPr/>
            <p:nvPr/>
          </p:nvSpPr>
          <p:spPr>
            <a:xfrm>
              <a:off x="3692" y="864"/>
              <a:ext cx="1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2" name="直接连接符 51220">
              <a:extLst>
                <a:ext uri="{FF2B5EF4-FFF2-40B4-BE49-F238E27FC236}">
                  <a16:creationId xmlns:a16="http://schemas.microsoft.com/office/drawing/2014/main" id="{F7F7BCF2-83ED-4DE9-9913-945931FCED2B}"/>
                </a:ext>
              </a:extLst>
            </p:cNvPr>
            <p:cNvSpPr/>
            <p:nvPr/>
          </p:nvSpPr>
          <p:spPr>
            <a:xfrm flipV="1">
              <a:off x="416" y="480"/>
              <a:ext cx="364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3" name="直接连接符 51221">
              <a:extLst>
                <a:ext uri="{FF2B5EF4-FFF2-40B4-BE49-F238E27FC236}">
                  <a16:creationId xmlns:a16="http://schemas.microsoft.com/office/drawing/2014/main" id="{69237C08-981A-4D33-91E5-11B1D6A98BE8}"/>
                </a:ext>
              </a:extLst>
            </p:cNvPr>
            <p:cNvSpPr/>
            <p:nvPr/>
          </p:nvSpPr>
          <p:spPr>
            <a:xfrm>
              <a:off x="416" y="1056"/>
              <a:ext cx="78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4" name="直接连接符 51222">
              <a:extLst>
                <a:ext uri="{FF2B5EF4-FFF2-40B4-BE49-F238E27FC236}">
                  <a16:creationId xmlns:a16="http://schemas.microsoft.com/office/drawing/2014/main" id="{2DAA100A-2A63-4612-86AB-CBF5F273C026}"/>
                </a:ext>
              </a:extLst>
            </p:cNvPr>
            <p:cNvSpPr/>
            <p:nvPr/>
          </p:nvSpPr>
          <p:spPr>
            <a:xfrm>
              <a:off x="3016" y="432"/>
              <a:ext cx="416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5" name="直接连接符 51223">
              <a:extLst>
                <a:ext uri="{FF2B5EF4-FFF2-40B4-BE49-F238E27FC236}">
                  <a16:creationId xmlns:a16="http://schemas.microsoft.com/office/drawing/2014/main" id="{2165DE3C-6C86-45EA-9599-9F196B8EF4C1}"/>
                </a:ext>
              </a:extLst>
            </p:cNvPr>
            <p:cNvSpPr/>
            <p:nvPr/>
          </p:nvSpPr>
          <p:spPr>
            <a:xfrm flipH="1">
              <a:off x="2600" y="432"/>
              <a:ext cx="312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6" name="直接连接符 51224">
              <a:extLst>
                <a:ext uri="{FF2B5EF4-FFF2-40B4-BE49-F238E27FC236}">
                  <a16:creationId xmlns:a16="http://schemas.microsoft.com/office/drawing/2014/main" id="{23F808A3-70FF-456C-8055-8776773E97C5}"/>
                </a:ext>
              </a:extLst>
            </p:cNvPr>
            <p:cNvSpPr/>
            <p:nvPr/>
          </p:nvSpPr>
          <p:spPr>
            <a:xfrm>
              <a:off x="2600" y="1056"/>
              <a:ext cx="78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C2D57046-27B2-4D8B-9A59-3EB564CD02E7}"/>
              </a:ext>
            </a:extLst>
          </p:cNvPr>
          <p:cNvSpPr/>
          <p:nvPr/>
        </p:nvSpPr>
        <p:spPr>
          <a:xfrm>
            <a:off x="1534600" y="5189410"/>
            <a:ext cx="69942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Symbol" panose="05050102010706020507" pitchFamily="18" charset="2"/>
              </a:rPr>
              <a:t> 显然，对于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自反关系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Symbol" panose="05050102010706020507" pitchFamily="18" charset="2"/>
              </a:rPr>
              <a:t>R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Symbol" panose="05050102010706020507" pitchFamily="18" charset="2"/>
              </a:rPr>
              <a:t>， 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Symbol" panose="05050102010706020507" pitchFamily="18" charset="2"/>
              </a:rPr>
              <a:t>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(R) = 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Symbol" panose="05050102010706020507" pitchFamily="18" charset="2"/>
              </a:rPr>
              <a:t>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(R) =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sym typeface="Symbol" panose="05050102010706020507" pitchFamily="18" charset="2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X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8D348E8-15EE-4C96-8106-7B016A32B7FE}"/>
              </a:ext>
            </a:extLst>
          </p:cNvPr>
          <p:cNvSpPr/>
          <p:nvPr/>
        </p:nvSpPr>
        <p:spPr>
          <a:xfrm>
            <a:off x="1671240" y="5827458"/>
            <a:ext cx="82755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n-ea"/>
                <a:sym typeface="Symbol" panose="05050102010706020507" pitchFamily="18" charset="2"/>
              </a:rPr>
              <a:t>常见的</a:t>
            </a:r>
            <a:r>
              <a:rPr lang="zh-CN" altLang="en-US" sz="2800" dirty="0">
                <a:latin typeface="+mn-ea"/>
              </a:rPr>
              <a:t>自反关系有相等关系</a:t>
            </a:r>
            <a:r>
              <a:rPr lang="en-US" altLang="zh-CN" sz="2800" dirty="0">
                <a:latin typeface="+mn-ea"/>
              </a:rPr>
              <a:t>(=)</a:t>
            </a:r>
            <a:r>
              <a:rPr lang="zh-CN" altLang="en-US" sz="2800" dirty="0">
                <a:latin typeface="+mn-ea"/>
              </a:rPr>
              <a:t>，小于等于关系</a:t>
            </a:r>
            <a:r>
              <a:rPr lang="en-US" altLang="zh-CN" sz="2800" dirty="0">
                <a:latin typeface="+mn-ea"/>
              </a:rPr>
              <a:t>(</a:t>
            </a:r>
            <a:r>
              <a:rPr lang="en-US" altLang="zh-CN" sz="2800" dirty="0">
                <a:latin typeface="+mn-ea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+mn-ea"/>
              </a:rPr>
              <a:t>)</a:t>
            </a:r>
            <a:r>
              <a:rPr lang="zh-CN" altLang="en-US" sz="2800" dirty="0">
                <a:latin typeface="+mn-ea"/>
              </a:rPr>
              <a:t>，包含关系</a:t>
            </a:r>
            <a:r>
              <a:rPr lang="en-US" altLang="zh-CN" sz="2800" dirty="0">
                <a:latin typeface="+mn-ea"/>
              </a:rPr>
              <a:t>(</a:t>
            </a:r>
            <a:r>
              <a:rPr lang="en-US" altLang="zh-CN" sz="2800" dirty="0">
                <a:latin typeface="+mn-ea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+mn-ea"/>
              </a:rPr>
              <a:t>)</a:t>
            </a:r>
            <a:r>
              <a:rPr lang="zh-CN" altLang="en-US" sz="2800" dirty="0">
                <a:latin typeface="+mn-ea"/>
              </a:rPr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345258408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7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CF4CD7C-95B8-4F75-9F86-25D59828500D}"/>
              </a:ext>
            </a:extLst>
          </p:cNvPr>
          <p:cNvSpPr/>
          <p:nvPr/>
        </p:nvSpPr>
        <p:spPr>
          <a:xfrm>
            <a:off x="1751013" y="759719"/>
            <a:ext cx="7977427" cy="4547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A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A, 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说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800" u="sng" dirty="0">
                <a:solidFill>
                  <a:srgbClr val="0033CC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反自反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的(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irreflexive), 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如果</a:t>
            </a:r>
          </a:p>
          <a:p>
            <a:pPr algn="ctr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sz="2800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x(</a:t>
            </a:r>
            <a:r>
              <a:rPr lang="en-US" altLang="x-none" sz="2800" dirty="0" err="1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xA</a:t>
            </a:r>
            <a:r>
              <a:rPr lang="en-US" altLang="x-none" sz="2800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 </a:t>
            </a:r>
            <a:r>
              <a:rPr lang="en-US" altLang="x-none" sz="2800" dirty="0" err="1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xRx</a:t>
            </a:r>
            <a:r>
              <a:rPr lang="en-US" altLang="x-none" sz="2800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)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2800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非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反自反的 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 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x( 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xA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 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xRx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性质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  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是反自反的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       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I</a:t>
            </a:r>
            <a:r>
              <a:rPr lang="en-US" altLang="x-none" sz="28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R=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       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M( R )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主对角线上的元素全为0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       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G( R )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的每个顶点处均无环.  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A3454AF-8AB6-409A-9899-F114774017ED}"/>
              </a:ext>
            </a:extLst>
          </p:cNvPr>
          <p:cNvGrpSpPr/>
          <p:nvPr/>
        </p:nvGrpSpPr>
        <p:grpSpPr>
          <a:xfrm>
            <a:off x="7208006" y="2396536"/>
            <a:ext cx="4542692" cy="1770185"/>
            <a:chOff x="0" y="0"/>
            <a:chExt cx="3100" cy="1208"/>
          </a:xfrm>
        </p:grpSpPr>
        <p:sp>
          <p:nvSpPr>
            <p:cNvPr id="28" name="椭圆 52228">
              <a:extLst>
                <a:ext uri="{FF2B5EF4-FFF2-40B4-BE49-F238E27FC236}">
                  <a16:creationId xmlns:a16="http://schemas.microsoft.com/office/drawing/2014/main" id="{D7612CE8-9E1F-4408-B2C2-9D7124246971}"/>
                </a:ext>
              </a:extLst>
            </p:cNvPr>
            <p:cNvSpPr/>
            <p:nvPr/>
          </p:nvSpPr>
          <p:spPr>
            <a:xfrm>
              <a:off x="416" y="32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9" name="椭圆 52229">
              <a:extLst>
                <a:ext uri="{FF2B5EF4-FFF2-40B4-BE49-F238E27FC236}">
                  <a16:creationId xmlns:a16="http://schemas.microsoft.com/office/drawing/2014/main" id="{7588481D-C65D-4F29-8D71-F255CDDA79EB}"/>
                </a:ext>
              </a:extLst>
            </p:cNvPr>
            <p:cNvSpPr/>
            <p:nvPr/>
          </p:nvSpPr>
          <p:spPr>
            <a:xfrm>
              <a:off x="0" y="944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0" name="椭圆 52230">
              <a:extLst>
                <a:ext uri="{FF2B5EF4-FFF2-40B4-BE49-F238E27FC236}">
                  <a16:creationId xmlns:a16="http://schemas.microsoft.com/office/drawing/2014/main" id="{EBA80E7E-9039-4A03-8240-11D2FEA54D93}"/>
                </a:ext>
              </a:extLst>
            </p:cNvPr>
            <p:cNvSpPr/>
            <p:nvPr/>
          </p:nvSpPr>
          <p:spPr>
            <a:xfrm>
              <a:off x="884" y="944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1" name="椭圆 52231">
              <a:extLst>
                <a:ext uri="{FF2B5EF4-FFF2-40B4-BE49-F238E27FC236}">
                  <a16:creationId xmlns:a16="http://schemas.microsoft.com/office/drawing/2014/main" id="{B49E4B16-6741-4E51-B26F-F94A07D7C3E0}"/>
                </a:ext>
              </a:extLst>
            </p:cNvPr>
            <p:cNvSpPr/>
            <p:nvPr/>
          </p:nvSpPr>
          <p:spPr>
            <a:xfrm>
              <a:off x="2112" y="344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2" name="椭圆 52232">
              <a:extLst>
                <a:ext uri="{FF2B5EF4-FFF2-40B4-BE49-F238E27FC236}">
                  <a16:creationId xmlns:a16="http://schemas.microsoft.com/office/drawing/2014/main" id="{6325D3F6-B37F-407F-BCDE-1054AB96E9FD}"/>
                </a:ext>
              </a:extLst>
            </p:cNvPr>
            <p:cNvSpPr/>
            <p:nvPr/>
          </p:nvSpPr>
          <p:spPr>
            <a:xfrm>
              <a:off x="1696" y="968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3" name="椭圆 52233">
              <a:extLst>
                <a:ext uri="{FF2B5EF4-FFF2-40B4-BE49-F238E27FC236}">
                  <a16:creationId xmlns:a16="http://schemas.microsoft.com/office/drawing/2014/main" id="{C821D867-1FDA-4661-A4C9-3F110B518152}"/>
                </a:ext>
              </a:extLst>
            </p:cNvPr>
            <p:cNvSpPr/>
            <p:nvPr/>
          </p:nvSpPr>
          <p:spPr>
            <a:xfrm>
              <a:off x="2580" y="968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4" name="椭圆 52234">
              <a:extLst>
                <a:ext uri="{FF2B5EF4-FFF2-40B4-BE49-F238E27FC236}">
                  <a16:creationId xmlns:a16="http://schemas.microsoft.com/office/drawing/2014/main" id="{C82149E5-10F9-46BA-9452-799987F69E0B}"/>
                </a:ext>
              </a:extLst>
            </p:cNvPr>
            <p:cNvSpPr/>
            <p:nvPr/>
          </p:nvSpPr>
          <p:spPr>
            <a:xfrm>
              <a:off x="2008" y="0"/>
              <a:ext cx="393" cy="3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5" name="直接连接符 52235">
              <a:extLst>
                <a:ext uri="{FF2B5EF4-FFF2-40B4-BE49-F238E27FC236}">
                  <a16:creationId xmlns:a16="http://schemas.microsoft.com/office/drawing/2014/main" id="{D22C61CD-907D-477C-8B92-7F2C81AE0ACF}"/>
                </a:ext>
              </a:extLst>
            </p:cNvPr>
            <p:cNvSpPr/>
            <p:nvPr/>
          </p:nvSpPr>
          <p:spPr>
            <a:xfrm>
              <a:off x="2164" y="8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6" name="椭圆 52236">
              <a:extLst>
                <a:ext uri="{FF2B5EF4-FFF2-40B4-BE49-F238E27FC236}">
                  <a16:creationId xmlns:a16="http://schemas.microsoft.com/office/drawing/2014/main" id="{D850366F-36CD-458C-B470-839DF35C58F0}"/>
                </a:ext>
              </a:extLst>
            </p:cNvPr>
            <p:cNvSpPr/>
            <p:nvPr/>
          </p:nvSpPr>
          <p:spPr>
            <a:xfrm>
              <a:off x="2736" y="872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7" name="直接连接符 52237">
              <a:extLst>
                <a:ext uri="{FF2B5EF4-FFF2-40B4-BE49-F238E27FC236}">
                  <a16:creationId xmlns:a16="http://schemas.microsoft.com/office/drawing/2014/main" id="{B73EA2A6-613D-4FCB-B122-10A303850F19}"/>
                </a:ext>
              </a:extLst>
            </p:cNvPr>
            <p:cNvSpPr/>
            <p:nvPr/>
          </p:nvSpPr>
          <p:spPr>
            <a:xfrm>
              <a:off x="2892" y="872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8" name="直接连接符 52238">
              <a:extLst>
                <a:ext uri="{FF2B5EF4-FFF2-40B4-BE49-F238E27FC236}">
                  <a16:creationId xmlns:a16="http://schemas.microsoft.com/office/drawing/2014/main" id="{06EF47B4-33EF-4EE3-A441-23FC37C31C43}"/>
                </a:ext>
              </a:extLst>
            </p:cNvPr>
            <p:cNvSpPr/>
            <p:nvPr/>
          </p:nvSpPr>
          <p:spPr>
            <a:xfrm flipV="1">
              <a:off x="104" y="464"/>
              <a:ext cx="364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39" name="直接连接符 52239">
              <a:extLst>
                <a:ext uri="{FF2B5EF4-FFF2-40B4-BE49-F238E27FC236}">
                  <a16:creationId xmlns:a16="http://schemas.microsoft.com/office/drawing/2014/main" id="{68EA0545-97C6-4873-932E-C7720007ED42}"/>
                </a:ext>
              </a:extLst>
            </p:cNvPr>
            <p:cNvSpPr/>
            <p:nvPr/>
          </p:nvSpPr>
          <p:spPr>
            <a:xfrm>
              <a:off x="104" y="1040"/>
              <a:ext cx="7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40" name="直接连接符 52240">
              <a:extLst>
                <a:ext uri="{FF2B5EF4-FFF2-40B4-BE49-F238E27FC236}">
                  <a16:creationId xmlns:a16="http://schemas.microsoft.com/office/drawing/2014/main" id="{38C152C5-AECB-442C-8E30-F4C5F5F39577}"/>
                </a:ext>
              </a:extLst>
            </p:cNvPr>
            <p:cNvSpPr/>
            <p:nvPr/>
          </p:nvSpPr>
          <p:spPr>
            <a:xfrm>
              <a:off x="2216" y="440"/>
              <a:ext cx="416" cy="576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41" name="直接连接符 52241">
              <a:extLst>
                <a:ext uri="{FF2B5EF4-FFF2-40B4-BE49-F238E27FC236}">
                  <a16:creationId xmlns:a16="http://schemas.microsoft.com/office/drawing/2014/main" id="{356DAD9F-70DF-4460-B096-CB416292B7FE}"/>
                </a:ext>
              </a:extLst>
            </p:cNvPr>
            <p:cNvSpPr/>
            <p:nvPr/>
          </p:nvSpPr>
          <p:spPr>
            <a:xfrm flipH="1">
              <a:off x="1800" y="440"/>
              <a:ext cx="312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42" name="直接连接符 52242">
              <a:extLst>
                <a:ext uri="{FF2B5EF4-FFF2-40B4-BE49-F238E27FC236}">
                  <a16:creationId xmlns:a16="http://schemas.microsoft.com/office/drawing/2014/main" id="{48E54973-9938-4CFC-BAFF-D8CABE45D009}"/>
                </a:ext>
              </a:extLst>
            </p:cNvPr>
            <p:cNvSpPr/>
            <p:nvPr/>
          </p:nvSpPr>
          <p:spPr>
            <a:xfrm>
              <a:off x="1800" y="1064"/>
              <a:ext cx="7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2BA911B0-3203-4F15-A908-F3C90C7DD352}"/>
              </a:ext>
            </a:extLst>
          </p:cNvPr>
          <p:cNvSpPr/>
          <p:nvPr/>
        </p:nvSpPr>
        <p:spPr>
          <a:xfrm>
            <a:off x="1707906" y="5340727"/>
            <a:ext cx="87761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</a:rPr>
              <a:t>而不相等关系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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</a:rPr>
              <a:t>，小于关系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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</a:rPr>
              <a:t>，真包含关系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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</a:rPr>
              <a:t>等都不是自反关系，它们都</a:t>
            </a:r>
            <a:r>
              <a:rPr lang="zh-CN" altLang="en-US" sz="2800" dirty="0">
                <a:latin typeface="楷体_GB2312" pitchFamily="49" charset="-122"/>
              </a:rPr>
              <a:t>是反自反关系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0475074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1864D42-8651-491F-B4A8-88946CA59D5C}"/>
              </a:ext>
            </a:extLst>
          </p:cNvPr>
          <p:cNvSpPr/>
          <p:nvPr/>
        </p:nvSpPr>
        <p:spPr>
          <a:xfrm>
            <a:off x="1571625" y="1005908"/>
            <a:ext cx="90694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        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自反性和反自反性是关系的两个极端性质；因此，自反关系和反自反关系是两种极端关系；</a:t>
            </a:r>
          </a:p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　　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从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关系矩阵来看：自反关系关系矩阵的对角线上元素全是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；反自反关系关系矩阵的对角线上元素全是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；</a:t>
            </a:r>
          </a:p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        从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关系图来看：自反关系关系图的各结点上全都有自反圈；反自反关系关系图的各结点上全都没有自反圈。</a:t>
            </a:r>
          </a:p>
        </p:txBody>
      </p:sp>
      <p:sp>
        <p:nvSpPr>
          <p:cNvPr id="5" name="椭圆 53250">
            <a:extLst>
              <a:ext uri="{FF2B5EF4-FFF2-40B4-BE49-F238E27FC236}">
                <a16:creationId xmlns:a16="http://schemas.microsoft.com/office/drawing/2014/main" id="{2F91B8FE-4D1F-465F-A2C6-9AED6C43F833}"/>
              </a:ext>
            </a:extLst>
          </p:cNvPr>
          <p:cNvSpPr/>
          <p:nvPr/>
        </p:nvSpPr>
        <p:spPr>
          <a:xfrm>
            <a:off x="3422969" y="4387569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400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" name="椭圆 53251">
            <a:extLst>
              <a:ext uri="{FF2B5EF4-FFF2-40B4-BE49-F238E27FC236}">
                <a16:creationId xmlns:a16="http://schemas.microsoft.com/office/drawing/2014/main" id="{826800F5-CB56-40F6-9F63-AD79DAE6FA9B}"/>
              </a:ext>
            </a:extLst>
          </p:cNvPr>
          <p:cNvSpPr/>
          <p:nvPr/>
        </p:nvSpPr>
        <p:spPr>
          <a:xfrm>
            <a:off x="2813369" y="5301969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400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7" name="椭圆 53252">
            <a:extLst>
              <a:ext uri="{FF2B5EF4-FFF2-40B4-BE49-F238E27FC236}">
                <a16:creationId xmlns:a16="http://schemas.microsoft.com/office/drawing/2014/main" id="{8D27B2EB-DAE8-436F-BE17-7AE1A10133E8}"/>
              </a:ext>
            </a:extLst>
          </p:cNvPr>
          <p:cNvSpPr/>
          <p:nvPr/>
        </p:nvSpPr>
        <p:spPr>
          <a:xfrm>
            <a:off x="4108769" y="5301969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400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8" name="椭圆 53253">
            <a:extLst>
              <a:ext uri="{FF2B5EF4-FFF2-40B4-BE49-F238E27FC236}">
                <a16:creationId xmlns:a16="http://schemas.microsoft.com/office/drawing/2014/main" id="{3C70D143-1791-4928-9F94-3B85F89A413A}"/>
              </a:ext>
            </a:extLst>
          </p:cNvPr>
          <p:cNvSpPr/>
          <p:nvPr/>
        </p:nvSpPr>
        <p:spPr>
          <a:xfrm>
            <a:off x="6013769" y="4387569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400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9" name="椭圆 53254">
            <a:extLst>
              <a:ext uri="{FF2B5EF4-FFF2-40B4-BE49-F238E27FC236}">
                <a16:creationId xmlns:a16="http://schemas.microsoft.com/office/drawing/2014/main" id="{94995F6E-8744-48F3-ADE5-AA9FCCB5B559}"/>
              </a:ext>
            </a:extLst>
          </p:cNvPr>
          <p:cNvSpPr/>
          <p:nvPr/>
        </p:nvSpPr>
        <p:spPr>
          <a:xfrm>
            <a:off x="5404169" y="5301969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400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" name="椭圆 53255">
            <a:extLst>
              <a:ext uri="{FF2B5EF4-FFF2-40B4-BE49-F238E27FC236}">
                <a16:creationId xmlns:a16="http://schemas.microsoft.com/office/drawing/2014/main" id="{59267706-99AC-429E-A970-0A6C6DDB8951}"/>
              </a:ext>
            </a:extLst>
          </p:cNvPr>
          <p:cNvSpPr/>
          <p:nvPr/>
        </p:nvSpPr>
        <p:spPr>
          <a:xfrm>
            <a:off x="6699569" y="5301969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400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1" name="椭圆 53256">
            <a:extLst>
              <a:ext uri="{FF2B5EF4-FFF2-40B4-BE49-F238E27FC236}">
                <a16:creationId xmlns:a16="http://schemas.microsoft.com/office/drawing/2014/main" id="{39DF9440-70E0-4EE9-9496-5ED0B0466686}"/>
              </a:ext>
            </a:extLst>
          </p:cNvPr>
          <p:cNvSpPr/>
          <p:nvPr/>
        </p:nvSpPr>
        <p:spPr>
          <a:xfrm>
            <a:off x="3270569" y="3895200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400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直接连接符 53257">
            <a:extLst>
              <a:ext uri="{FF2B5EF4-FFF2-40B4-BE49-F238E27FC236}">
                <a16:creationId xmlns:a16="http://schemas.microsoft.com/office/drawing/2014/main" id="{93E518F0-717C-4375-B2D5-32E20F5B1C55}"/>
              </a:ext>
            </a:extLst>
          </p:cNvPr>
          <p:cNvSpPr/>
          <p:nvPr/>
        </p:nvSpPr>
        <p:spPr>
          <a:xfrm>
            <a:off x="3499169" y="3895200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3" name="椭圆 53258">
            <a:extLst>
              <a:ext uri="{FF2B5EF4-FFF2-40B4-BE49-F238E27FC236}">
                <a16:creationId xmlns:a16="http://schemas.microsoft.com/office/drawing/2014/main" id="{8B6D9E09-0453-4654-B8F7-C773192FAD75}"/>
              </a:ext>
            </a:extLst>
          </p:cNvPr>
          <p:cNvSpPr/>
          <p:nvPr/>
        </p:nvSpPr>
        <p:spPr>
          <a:xfrm>
            <a:off x="2356169" y="5161292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400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4" name="直接连接符 53259">
            <a:extLst>
              <a:ext uri="{FF2B5EF4-FFF2-40B4-BE49-F238E27FC236}">
                <a16:creationId xmlns:a16="http://schemas.microsoft.com/office/drawing/2014/main" id="{29A04E37-2B01-46EE-B9D3-9659DF631AFA}"/>
              </a:ext>
            </a:extLst>
          </p:cNvPr>
          <p:cNvSpPr/>
          <p:nvPr/>
        </p:nvSpPr>
        <p:spPr>
          <a:xfrm>
            <a:off x="2584769" y="5161292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5" name="椭圆 53260">
            <a:extLst>
              <a:ext uri="{FF2B5EF4-FFF2-40B4-BE49-F238E27FC236}">
                <a16:creationId xmlns:a16="http://schemas.microsoft.com/office/drawing/2014/main" id="{1E2770BF-070F-4A3D-8127-2250FBF69B4D}"/>
              </a:ext>
            </a:extLst>
          </p:cNvPr>
          <p:cNvSpPr/>
          <p:nvPr/>
        </p:nvSpPr>
        <p:spPr>
          <a:xfrm>
            <a:off x="4337369" y="5161292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400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6" name="直接连接符 53261">
            <a:extLst>
              <a:ext uri="{FF2B5EF4-FFF2-40B4-BE49-F238E27FC236}">
                <a16:creationId xmlns:a16="http://schemas.microsoft.com/office/drawing/2014/main" id="{4CBD6A67-21F6-41E1-854F-55572D74804A}"/>
              </a:ext>
            </a:extLst>
          </p:cNvPr>
          <p:cNvSpPr/>
          <p:nvPr/>
        </p:nvSpPr>
        <p:spPr>
          <a:xfrm>
            <a:off x="4565969" y="5161292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7" name="直接连接符 53262">
            <a:extLst>
              <a:ext uri="{FF2B5EF4-FFF2-40B4-BE49-F238E27FC236}">
                <a16:creationId xmlns:a16="http://schemas.microsoft.com/office/drawing/2014/main" id="{D6828A10-D2BF-454C-B577-DE0C41927680}"/>
              </a:ext>
            </a:extLst>
          </p:cNvPr>
          <p:cNvSpPr/>
          <p:nvPr/>
        </p:nvSpPr>
        <p:spPr>
          <a:xfrm flipV="1">
            <a:off x="2965769" y="4598585"/>
            <a:ext cx="533400" cy="8440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8" name="直接连接符 53263">
            <a:extLst>
              <a:ext uri="{FF2B5EF4-FFF2-40B4-BE49-F238E27FC236}">
                <a16:creationId xmlns:a16="http://schemas.microsoft.com/office/drawing/2014/main" id="{C9679032-0FE6-4ECF-ACFA-180B87DFFE36}"/>
              </a:ext>
            </a:extLst>
          </p:cNvPr>
          <p:cNvSpPr/>
          <p:nvPr/>
        </p:nvSpPr>
        <p:spPr>
          <a:xfrm>
            <a:off x="2965769" y="5442646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9" name="直接连接符 53264">
            <a:extLst>
              <a:ext uri="{FF2B5EF4-FFF2-40B4-BE49-F238E27FC236}">
                <a16:creationId xmlns:a16="http://schemas.microsoft.com/office/drawing/2014/main" id="{1B18EA17-7C3F-47EB-BF77-C8FBC26FA199}"/>
              </a:ext>
            </a:extLst>
          </p:cNvPr>
          <p:cNvSpPr/>
          <p:nvPr/>
        </p:nvSpPr>
        <p:spPr>
          <a:xfrm>
            <a:off x="6166169" y="4528246"/>
            <a:ext cx="609600" cy="8440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0" name="直接连接符 53265">
            <a:extLst>
              <a:ext uri="{FF2B5EF4-FFF2-40B4-BE49-F238E27FC236}">
                <a16:creationId xmlns:a16="http://schemas.microsoft.com/office/drawing/2014/main" id="{4BDA42E6-40A4-49D8-85B9-0FE85E5392BA}"/>
              </a:ext>
            </a:extLst>
          </p:cNvPr>
          <p:cNvSpPr/>
          <p:nvPr/>
        </p:nvSpPr>
        <p:spPr>
          <a:xfrm flipH="1">
            <a:off x="5556569" y="4528246"/>
            <a:ext cx="457200" cy="8440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1" name="直接连接符 53266">
            <a:extLst>
              <a:ext uri="{FF2B5EF4-FFF2-40B4-BE49-F238E27FC236}">
                <a16:creationId xmlns:a16="http://schemas.microsoft.com/office/drawing/2014/main" id="{3A0D0616-81AC-40FE-8851-0531DB3BBFC4}"/>
              </a:ext>
            </a:extLst>
          </p:cNvPr>
          <p:cNvSpPr/>
          <p:nvPr/>
        </p:nvSpPr>
        <p:spPr>
          <a:xfrm>
            <a:off x="5556569" y="5442646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2" name="椭圆 53267">
            <a:extLst>
              <a:ext uri="{FF2B5EF4-FFF2-40B4-BE49-F238E27FC236}">
                <a16:creationId xmlns:a16="http://schemas.microsoft.com/office/drawing/2014/main" id="{78A5F707-6C78-43C8-B3FA-94329575B139}"/>
              </a:ext>
            </a:extLst>
          </p:cNvPr>
          <p:cNvSpPr/>
          <p:nvPr/>
        </p:nvSpPr>
        <p:spPr>
          <a:xfrm>
            <a:off x="8223569" y="4387569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400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3" name="椭圆 53268">
            <a:extLst>
              <a:ext uri="{FF2B5EF4-FFF2-40B4-BE49-F238E27FC236}">
                <a16:creationId xmlns:a16="http://schemas.microsoft.com/office/drawing/2014/main" id="{DD1A49A1-F195-4C43-AFA0-B344788B3FA8}"/>
              </a:ext>
            </a:extLst>
          </p:cNvPr>
          <p:cNvSpPr/>
          <p:nvPr/>
        </p:nvSpPr>
        <p:spPr>
          <a:xfrm>
            <a:off x="7613969" y="5301969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400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4" name="椭圆 53269">
            <a:extLst>
              <a:ext uri="{FF2B5EF4-FFF2-40B4-BE49-F238E27FC236}">
                <a16:creationId xmlns:a16="http://schemas.microsoft.com/office/drawing/2014/main" id="{D18120EF-E0A5-43EB-BCB2-F83EE098C6AD}"/>
              </a:ext>
            </a:extLst>
          </p:cNvPr>
          <p:cNvSpPr/>
          <p:nvPr/>
        </p:nvSpPr>
        <p:spPr>
          <a:xfrm>
            <a:off x="8909369" y="5301969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400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5" name="椭圆 53270">
            <a:extLst>
              <a:ext uri="{FF2B5EF4-FFF2-40B4-BE49-F238E27FC236}">
                <a16:creationId xmlns:a16="http://schemas.microsoft.com/office/drawing/2014/main" id="{08526CFA-E56D-4972-9E97-D56589551A9A}"/>
              </a:ext>
            </a:extLst>
          </p:cNvPr>
          <p:cNvSpPr/>
          <p:nvPr/>
        </p:nvSpPr>
        <p:spPr>
          <a:xfrm>
            <a:off x="8071169" y="3895200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400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6" name="直接连接符 53271">
            <a:extLst>
              <a:ext uri="{FF2B5EF4-FFF2-40B4-BE49-F238E27FC236}">
                <a16:creationId xmlns:a16="http://schemas.microsoft.com/office/drawing/2014/main" id="{AD3231DD-B5C3-401E-BB91-FD80AC5ED81F}"/>
              </a:ext>
            </a:extLst>
          </p:cNvPr>
          <p:cNvSpPr/>
          <p:nvPr/>
        </p:nvSpPr>
        <p:spPr>
          <a:xfrm>
            <a:off x="8299769" y="3895200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7" name="椭圆 53272">
            <a:extLst>
              <a:ext uri="{FF2B5EF4-FFF2-40B4-BE49-F238E27FC236}">
                <a16:creationId xmlns:a16="http://schemas.microsoft.com/office/drawing/2014/main" id="{93E50866-4E71-4D00-97E6-3C36904E4CB5}"/>
              </a:ext>
            </a:extLst>
          </p:cNvPr>
          <p:cNvSpPr/>
          <p:nvPr/>
        </p:nvSpPr>
        <p:spPr>
          <a:xfrm>
            <a:off x="9137969" y="5161292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400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8" name="直接连接符 53273">
            <a:extLst>
              <a:ext uri="{FF2B5EF4-FFF2-40B4-BE49-F238E27FC236}">
                <a16:creationId xmlns:a16="http://schemas.microsoft.com/office/drawing/2014/main" id="{F5DB9C86-929E-42F2-8EB7-40CC2ABFF6D6}"/>
              </a:ext>
            </a:extLst>
          </p:cNvPr>
          <p:cNvSpPr/>
          <p:nvPr/>
        </p:nvSpPr>
        <p:spPr>
          <a:xfrm>
            <a:off x="9366569" y="5161292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9" name="直接连接符 53274">
            <a:extLst>
              <a:ext uri="{FF2B5EF4-FFF2-40B4-BE49-F238E27FC236}">
                <a16:creationId xmlns:a16="http://schemas.microsoft.com/office/drawing/2014/main" id="{C87CBB9D-2547-41A2-A855-8B3BA5B59B3B}"/>
              </a:ext>
            </a:extLst>
          </p:cNvPr>
          <p:cNvSpPr/>
          <p:nvPr/>
        </p:nvSpPr>
        <p:spPr>
          <a:xfrm flipV="1">
            <a:off x="7766369" y="4598585"/>
            <a:ext cx="533400" cy="8440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30" name="直接连接符 53275">
            <a:extLst>
              <a:ext uri="{FF2B5EF4-FFF2-40B4-BE49-F238E27FC236}">
                <a16:creationId xmlns:a16="http://schemas.microsoft.com/office/drawing/2014/main" id="{D568C359-0F31-4919-B5AC-D553CB565C77}"/>
              </a:ext>
            </a:extLst>
          </p:cNvPr>
          <p:cNvSpPr/>
          <p:nvPr/>
        </p:nvSpPr>
        <p:spPr>
          <a:xfrm>
            <a:off x="7766369" y="5442646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4AB1E5D-EEB5-404D-9272-0CF6E022B848}"/>
              </a:ext>
            </a:extLst>
          </p:cNvPr>
          <p:cNvSpPr txBox="1"/>
          <p:nvPr/>
        </p:nvSpPr>
        <p:spPr>
          <a:xfrm>
            <a:off x="3118169" y="5864677"/>
            <a:ext cx="838200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Tx/>
            </a:pPr>
            <a:r>
              <a:rPr lang="zh-CN" altLang="en-US" sz="20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自反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A552C09-E724-4D5B-8162-7828A760D41F}"/>
              </a:ext>
            </a:extLst>
          </p:cNvPr>
          <p:cNvSpPr txBox="1"/>
          <p:nvPr/>
        </p:nvSpPr>
        <p:spPr>
          <a:xfrm>
            <a:off x="5632769" y="5935015"/>
            <a:ext cx="1295400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Tx/>
            </a:pPr>
            <a:r>
              <a:rPr lang="zh-CN" altLang="en-US" sz="20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反自反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3F26913-E125-486D-8637-666B7D1860F8}"/>
              </a:ext>
            </a:extLst>
          </p:cNvPr>
          <p:cNvSpPr txBox="1"/>
          <p:nvPr/>
        </p:nvSpPr>
        <p:spPr>
          <a:xfrm>
            <a:off x="7766369" y="5879331"/>
            <a:ext cx="1676400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Tx/>
            </a:pPr>
            <a:r>
              <a:rPr lang="zh-CN" altLang="en-US" sz="20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非自反,   非反自反</a:t>
            </a:r>
          </a:p>
        </p:txBody>
      </p:sp>
    </p:spTree>
    <p:extLst>
      <p:ext uri="{BB962C8B-B14F-4D97-AF65-F5344CB8AC3E}">
        <p14:creationId xmlns:p14="http://schemas.microsoft.com/office/powerpoint/2010/main" val="197802039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80D836C-C6CC-42F7-8855-E7DF8BAA07CD}"/>
              </a:ext>
            </a:extLst>
          </p:cNvPr>
          <p:cNvSpPr/>
          <p:nvPr/>
        </p:nvSpPr>
        <p:spPr>
          <a:xfrm>
            <a:off x="3693605" y="2794770"/>
            <a:ext cx="41969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noProof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Hei" panose="02010609060101010101" pitchFamily="2" charset="-122"/>
              </a:rPr>
              <a:t>关系  </a:t>
            </a:r>
            <a:r>
              <a:rPr lang="en-US" altLang="x-none" sz="48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Relation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27611833"/>
      </p:ext>
    </p:extLst>
  </p:cSld>
  <p:clrMapOvr>
    <a:masterClrMapping/>
  </p:clrMapOvr>
  <p:transition spd="slow" advTm="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789F40-C921-48E2-89B0-DBB680A97DDE}"/>
              </a:ext>
            </a:extLst>
          </p:cNvPr>
          <p:cNvSpPr/>
          <p:nvPr/>
        </p:nvSpPr>
        <p:spPr>
          <a:xfrm>
            <a:off x="1571625" y="1534192"/>
            <a:ext cx="969439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</a:rPr>
              <a:t>设 </a:t>
            </a:r>
            <a:r>
              <a:rPr lang="en-US" altLang="zh-CN" sz="2800" dirty="0"/>
              <a:t>X={</a:t>
            </a:r>
            <a:r>
              <a:rPr lang="en-US" altLang="zh-CN" sz="2800" dirty="0" err="1"/>
              <a:t>a,b,c,d</a:t>
            </a:r>
            <a:r>
              <a:rPr lang="en-US" altLang="zh-CN" sz="2800" dirty="0"/>
              <a:t>}</a:t>
            </a:r>
            <a:r>
              <a:rPr lang="zh-CN" altLang="en-US" sz="2800" dirty="0">
                <a:latin typeface="宋体" panose="02010600030101010101" pitchFamily="2" charset="-122"/>
              </a:rPr>
              <a:t>。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　　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r>
              <a:rPr lang="en-US" altLang="zh-CN" sz="2800" dirty="0"/>
              <a:t>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={&lt;</a:t>
            </a:r>
            <a:r>
              <a:rPr lang="en-US" altLang="zh-CN" sz="2800" dirty="0" err="1"/>
              <a:t>a,b</a:t>
            </a:r>
            <a:r>
              <a:rPr lang="en-US" altLang="zh-CN" sz="2800" dirty="0"/>
              <a:t>&gt;,&lt;</a:t>
            </a:r>
            <a:r>
              <a:rPr lang="en-US" altLang="zh-CN" sz="2800" dirty="0" err="1"/>
              <a:t>a,a</a:t>
            </a:r>
            <a:r>
              <a:rPr lang="en-US" altLang="zh-CN" sz="2800" dirty="0"/>
              <a:t>&gt;,&lt;</a:t>
            </a:r>
            <a:r>
              <a:rPr lang="en-US" altLang="zh-CN" sz="2800" dirty="0" err="1"/>
              <a:t>b,b</a:t>
            </a:r>
            <a:r>
              <a:rPr lang="en-US" altLang="zh-CN" sz="2800" dirty="0"/>
              <a:t>&gt;,&lt;</a:t>
            </a:r>
            <a:r>
              <a:rPr lang="en-US" altLang="zh-CN" sz="2800" dirty="0" err="1"/>
              <a:t>c,d</a:t>
            </a:r>
            <a:r>
              <a:rPr lang="en-US" altLang="zh-CN" sz="2800" dirty="0"/>
              <a:t>&gt;,&lt;</a:t>
            </a:r>
            <a:r>
              <a:rPr lang="en-US" altLang="zh-CN" sz="2800" dirty="0" err="1"/>
              <a:t>c,c</a:t>
            </a:r>
            <a:r>
              <a:rPr lang="en-US" altLang="zh-CN" sz="2800" dirty="0"/>
              <a:t>&gt;,&lt;</a:t>
            </a:r>
            <a:r>
              <a:rPr lang="en-US" altLang="zh-CN" sz="2800" dirty="0" err="1"/>
              <a:t>d,d</a:t>
            </a:r>
            <a:r>
              <a:rPr lang="en-US" altLang="zh-CN" sz="2800" dirty="0"/>
              <a:t>&gt;}</a:t>
            </a:r>
          </a:p>
          <a:p>
            <a:r>
              <a:rPr lang="en-US" altLang="zh-CN" sz="2800" dirty="0"/>
              <a:t>        </a:t>
            </a:r>
          </a:p>
          <a:p>
            <a:r>
              <a:rPr lang="en-US" altLang="zh-CN" sz="2800" dirty="0"/>
              <a:t>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={&lt;</a:t>
            </a:r>
            <a:r>
              <a:rPr lang="en-US" altLang="zh-CN" sz="2800" dirty="0" err="1"/>
              <a:t>a,a</a:t>
            </a:r>
            <a:r>
              <a:rPr lang="en-US" altLang="zh-CN" sz="2800" dirty="0"/>
              <a:t>&gt;,&lt;</a:t>
            </a:r>
            <a:r>
              <a:rPr lang="en-US" altLang="zh-CN" sz="2800" dirty="0" err="1"/>
              <a:t>b,b</a:t>
            </a:r>
            <a:r>
              <a:rPr lang="en-US" altLang="zh-CN" sz="2800" dirty="0"/>
              <a:t>&gt;,&lt;</a:t>
            </a:r>
            <a:r>
              <a:rPr lang="en-US" altLang="zh-CN" sz="2800" dirty="0" err="1"/>
              <a:t>c,c</a:t>
            </a:r>
            <a:r>
              <a:rPr lang="en-US" altLang="zh-CN" sz="2800" dirty="0"/>
              <a:t>&gt;,&lt;</a:t>
            </a:r>
            <a:r>
              <a:rPr lang="en-US" altLang="zh-CN" sz="2800" dirty="0" err="1"/>
              <a:t>d,d</a:t>
            </a:r>
            <a:r>
              <a:rPr lang="en-US" altLang="zh-CN" sz="2800" dirty="0"/>
              <a:t>&gt;}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　</a:t>
            </a:r>
            <a:endParaRPr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7F72CA-A457-420F-86BF-4CE393986448}"/>
              </a:ext>
            </a:extLst>
          </p:cNvPr>
          <p:cNvSpPr/>
          <p:nvPr/>
        </p:nvSpPr>
        <p:spPr>
          <a:xfrm>
            <a:off x="1571625" y="4126324"/>
            <a:ext cx="4908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ea typeface="楷体_GB2312" pitchFamily="49" charset="-122"/>
              </a:rPr>
              <a:t>R</a:t>
            </a:r>
            <a:r>
              <a:rPr lang="en-US" altLang="zh-CN" sz="2800" baseline="-25000" dirty="0">
                <a:ea typeface="楷体_GB2312" pitchFamily="49" charset="-122"/>
              </a:rPr>
              <a:t>3</a:t>
            </a:r>
            <a:r>
              <a:rPr lang="en-US" altLang="zh-CN" sz="2800" dirty="0">
                <a:ea typeface="楷体_GB2312" pitchFamily="49" charset="-122"/>
              </a:rPr>
              <a:t>={&lt;</a:t>
            </a:r>
            <a:r>
              <a:rPr lang="en-US" altLang="zh-CN" sz="2800" dirty="0" err="1">
                <a:ea typeface="楷体_GB2312" pitchFamily="49" charset="-122"/>
              </a:rPr>
              <a:t>a,b</a:t>
            </a:r>
            <a:r>
              <a:rPr lang="en-US" altLang="zh-CN" sz="2800" dirty="0">
                <a:ea typeface="楷体_GB2312" pitchFamily="49" charset="-122"/>
              </a:rPr>
              <a:t>&gt;,&lt;</a:t>
            </a:r>
            <a:r>
              <a:rPr lang="en-US" altLang="zh-CN" sz="2800" dirty="0" err="1">
                <a:ea typeface="楷体_GB2312" pitchFamily="49" charset="-122"/>
              </a:rPr>
              <a:t>a,c</a:t>
            </a:r>
            <a:r>
              <a:rPr lang="en-US" altLang="zh-CN" sz="2800" dirty="0">
                <a:ea typeface="楷体_GB2312" pitchFamily="49" charset="-122"/>
              </a:rPr>
              <a:t>&gt;,&lt;</a:t>
            </a:r>
            <a:r>
              <a:rPr lang="en-US" altLang="zh-CN" sz="2800" dirty="0" err="1">
                <a:ea typeface="楷体_GB2312" pitchFamily="49" charset="-122"/>
              </a:rPr>
              <a:t>a,d</a:t>
            </a:r>
            <a:r>
              <a:rPr lang="en-US" altLang="zh-CN" sz="2800" dirty="0">
                <a:ea typeface="楷体_GB2312" pitchFamily="49" charset="-122"/>
              </a:rPr>
              <a:t>&gt;,&lt;</a:t>
            </a:r>
            <a:r>
              <a:rPr lang="en-US" altLang="zh-CN" sz="2800" dirty="0" err="1">
                <a:ea typeface="楷体_GB2312" pitchFamily="49" charset="-122"/>
              </a:rPr>
              <a:t>c,d</a:t>
            </a:r>
            <a:r>
              <a:rPr lang="en-US" altLang="zh-CN" sz="2800" dirty="0">
                <a:ea typeface="楷体_GB2312" pitchFamily="49" charset="-122"/>
              </a:rPr>
              <a:t>&gt;}</a:t>
            </a:r>
            <a:endParaRPr lang="zh-CN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3D03C6-E14C-426C-B58E-293AAA1E9139}"/>
              </a:ext>
            </a:extLst>
          </p:cNvPr>
          <p:cNvSpPr/>
          <p:nvPr/>
        </p:nvSpPr>
        <p:spPr>
          <a:xfrm>
            <a:off x="8999418" y="2343333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</a:rPr>
              <a:t>自反关系</a:t>
            </a:r>
            <a:endParaRPr lang="zh-CN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EFA0D4-62B2-4C3D-A61D-69F9C215A917}"/>
              </a:ext>
            </a:extLst>
          </p:cNvPr>
          <p:cNvSpPr/>
          <p:nvPr/>
        </p:nvSpPr>
        <p:spPr>
          <a:xfrm>
            <a:off x="9075741" y="316739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</a:rPr>
              <a:t>自反关系</a:t>
            </a:r>
            <a:endParaRPr lang="zh-CN" altLang="en-US" sz="2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48B00EA-2458-4816-B556-6C78C379E4E2}"/>
              </a:ext>
            </a:extLst>
          </p:cNvPr>
          <p:cNvSpPr/>
          <p:nvPr/>
        </p:nvSpPr>
        <p:spPr>
          <a:xfrm>
            <a:off x="8716669" y="4211848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</a:rPr>
              <a:t>反自反关系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1216892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54274">
            <a:extLst>
              <a:ext uri="{FF2B5EF4-FFF2-40B4-BE49-F238E27FC236}">
                <a16:creationId xmlns:a16="http://schemas.microsoft.com/office/drawing/2014/main" id="{A8E64D95-F0F5-4500-BA91-68AF51A91583}"/>
              </a:ext>
            </a:extLst>
          </p:cNvPr>
          <p:cNvSpPr txBox="1">
            <a:spLocks/>
          </p:cNvSpPr>
          <p:nvPr/>
        </p:nvSpPr>
        <p:spPr>
          <a:xfrm>
            <a:off x="1571625" y="738188"/>
            <a:ext cx="8342050" cy="4220308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设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A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A, 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说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是</a:t>
            </a:r>
            <a:r>
              <a:rPr lang="zh-CN" altLang="en-US" u="sng" dirty="0">
                <a:solidFill>
                  <a:srgbClr val="0033CC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对称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的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(Symmetric),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如果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y(</a:t>
            </a:r>
            <a:r>
              <a:rPr lang="en-US" altLang="x-none" dirty="0" err="1">
                <a:solidFill>
                  <a:srgbClr val="A50021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xAyAxRyyRx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)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非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对称 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 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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y(</a:t>
            </a:r>
            <a:r>
              <a:rPr lang="en-US" altLang="x-none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xAyAxRy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</a:t>
            </a:r>
            <a:r>
              <a:rPr lang="en-US" altLang="x-none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yRx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性质:  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是对称的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       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M( R )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是对称的</a:t>
            </a:r>
            <a:endParaRPr lang="en-US" altLang="zh-CN" dirty="0">
              <a:latin typeface="Times New Roman" panose="02020603050405020304" pitchFamily="18" charset="0"/>
              <a:ea typeface="Microsoft YaHei" panose="020B0503020204020204" charset="-122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       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 </a:t>
            </a:r>
            <a:r>
              <a:rPr lang="en-US" altLang="zh-CN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R= R</a:t>
            </a:r>
            <a:r>
              <a:rPr lang="en-US" altLang="zh-CN" baseline="30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-1</a:t>
            </a:r>
            <a:endParaRPr lang="zh-CN" altLang="en-US" dirty="0">
              <a:latin typeface="Times New Roman" panose="02020603050405020304" pitchFamily="18" charset="0"/>
              <a:ea typeface="Microsoft YaHei" panose="020B0503020204020204" charset="-122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       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G( R )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的任何两个顶点之间若有边, 则必有两条方向相反的有向边.   </a:t>
            </a:r>
            <a:endParaRPr lang="en-US" altLang="x-none" dirty="0">
              <a:latin typeface="Times New Roman" panose="02020603050405020304" pitchFamily="18" charset="0"/>
              <a:ea typeface="Microsoft YaHei" panose="020B0503020204020204" charset="-122"/>
              <a:cs typeface="Times New Roman" panose="02020603050405020304" pitchFamily="18" charset="0"/>
              <a:sym typeface="Symbol" panose="05050102010706020507" pitchFamily="2" charset="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801AD4D-C3AD-4D24-A87B-C2CF1A16B99E}"/>
              </a:ext>
            </a:extLst>
          </p:cNvPr>
          <p:cNvGrpSpPr/>
          <p:nvPr/>
        </p:nvGrpSpPr>
        <p:grpSpPr>
          <a:xfrm>
            <a:off x="6984621" y="2896051"/>
            <a:ext cx="4481561" cy="1379920"/>
            <a:chOff x="0" y="0"/>
            <a:chExt cx="3635" cy="1200"/>
          </a:xfrm>
        </p:grpSpPr>
        <p:sp>
          <p:nvSpPr>
            <p:cNvPr id="6" name="椭圆 54276">
              <a:extLst>
                <a:ext uri="{FF2B5EF4-FFF2-40B4-BE49-F238E27FC236}">
                  <a16:creationId xmlns:a16="http://schemas.microsoft.com/office/drawing/2014/main" id="{68E6822F-17AD-41DC-84EE-B711D1C7A6CB}"/>
                </a:ext>
              </a:extLst>
            </p:cNvPr>
            <p:cNvSpPr/>
            <p:nvPr/>
          </p:nvSpPr>
          <p:spPr>
            <a:xfrm>
              <a:off x="728" y="336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7" name="椭圆 54277">
              <a:extLst>
                <a:ext uri="{FF2B5EF4-FFF2-40B4-BE49-F238E27FC236}">
                  <a16:creationId xmlns:a16="http://schemas.microsoft.com/office/drawing/2014/main" id="{C79CA100-83BE-4B80-A3B1-6E6ABE40A1F3}"/>
                </a:ext>
              </a:extLst>
            </p:cNvPr>
            <p:cNvSpPr/>
            <p:nvPr/>
          </p:nvSpPr>
          <p:spPr>
            <a:xfrm>
              <a:off x="312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8" name="椭圆 54278">
              <a:extLst>
                <a:ext uri="{FF2B5EF4-FFF2-40B4-BE49-F238E27FC236}">
                  <a16:creationId xmlns:a16="http://schemas.microsoft.com/office/drawing/2014/main" id="{9C740AED-80D6-4DD0-AAD7-1A0326FB0621}"/>
                </a:ext>
              </a:extLst>
            </p:cNvPr>
            <p:cNvSpPr/>
            <p:nvPr/>
          </p:nvSpPr>
          <p:spPr>
            <a:xfrm>
              <a:off x="1196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9" name="椭圆 54279">
              <a:extLst>
                <a:ext uri="{FF2B5EF4-FFF2-40B4-BE49-F238E27FC236}">
                  <a16:creationId xmlns:a16="http://schemas.microsoft.com/office/drawing/2014/main" id="{07468B36-DCDF-48BE-9AB6-1C1CBCFA289A}"/>
                </a:ext>
              </a:extLst>
            </p:cNvPr>
            <p:cNvSpPr/>
            <p:nvPr/>
          </p:nvSpPr>
          <p:spPr>
            <a:xfrm>
              <a:off x="2647" y="336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0" name="椭圆 54280">
              <a:extLst>
                <a:ext uri="{FF2B5EF4-FFF2-40B4-BE49-F238E27FC236}">
                  <a16:creationId xmlns:a16="http://schemas.microsoft.com/office/drawing/2014/main" id="{69E39793-B8D5-439C-A646-934BB0FFDB44}"/>
                </a:ext>
              </a:extLst>
            </p:cNvPr>
            <p:cNvSpPr/>
            <p:nvPr/>
          </p:nvSpPr>
          <p:spPr>
            <a:xfrm>
              <a:off x="2231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1" name="椭圆 54281">
              <a:extLst>
                <a:ext uri="{FF2B5EF4-FFF2-40B4-BE49-F238E27FC236}">
                  <a16:creationId xmlns:a16="http://schemas.microsoft.com/office/drawing/2014/main" id="{F33E89C8-18FF-431C-95B5-A08173E918D7}"/>
                </a:ext>
              </a:extLst>
            </p:cNvPr>
            <p:cNvSpPr/>
            <p:nvPr/>
          </p:nvSpPr>
          <p:spPr>
            <a:xfrm>
              <a:off x="3115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2" name="椭圆 54282">
              <a:extLst>
                <a:ext uri="{FF2B5EF4-FFF2-40B4-BE49-F238E27FC236}">
                  <a16:creationId xmlns:a16="http://schemas.microsoft.com/office/drawing/2014/main" id="{A76142B4-9FC9-4060-B21D-67C31BC2B9C4}"/>
                </a:ext>
              </a:extLst>
            </p:cNvPr>
            <p:cNvSpPr/>
            <p:nvPr/>
          </p:nvSpPr>
          <p:spPr>
            <a:xfrm>
              <a:off x="624" y="0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3" name="直接连接符 54283">
              <a:extLst>
                <a:ext uri="{FF2B5EF4-FFF2-40B4-BE49-F238E27FC236}">
                  <a16:creationId xmlns:a16="http://schemas.microsoft.com/office/drawing/2014/main" id="{60FA5602-28ED-4169-984E-E0DBA6B26B56}"/>
                </a:ext>
              </a:extLst>
            </p:cNvPr>
            <p:cNvSpPr/>
            <p:nvPr/>
          </p:nvSpPr>
          <p:spPr>
            <a:xfrm>
              <a:off x="780" y="0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4" name="椭圆 54284">
              <a:extLst>
                <a:ext uri="{FF2B5EF4-FFF2-40B4-BE49-F238E27FC236}">
                  <a16:creationId xmlns:a16="http://schemas.microsoft.com/office/drawing/2014/main" id="{BDD98EA5-8D23-425A-B8EC-D1D617C5F5B5}"/>
                </a:ext>
              </a:extLst>
            </p:cNvPr>
            <p:cNvSpPr/>
            <p:nvPr/>
          </p:nvSpPr>
          <p:spPr>
            <a:xfrm>
              <a:off x="0" y="864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5" name="直接连接符 54285">
              <a:extLst>
                <a:ext uri="{FF2B5EF4-FFF2-40B4-BE49-F238E27FC236}">
                  <a16:creationId xmlns:a16="http://schemas.microsoft.com/office/drawing/2014/main" id="{E769A078-0276-44EC-87D3-D93A53BA5FD3}"/>
                </a:ext>
              </a:extLst>
            </p:cNvPr>
            <p:cNvSpPr/>
            <p:nvPr/>
          </p:nvSpPr>
          <p:spPr>
            <a:xfrm>
              <a:off x="156" y="864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6" name="椭圆 54286">
              <a:extLst>
                <a:ext uri="{FF2B5EF4-FFF2-40B4-BE49-F238E27FC236}">
                  <a16:creationId xmlns:a16="http://schemas.microsoft.com/office/drawing/2014/main" id="{BEBD8044-BC63-4A59-9604-A550E6712EBB}"/>
                </a:ext>
              </a:extLst>
            </p:cNvPr>
            <p:cNvSpPr/>
            <p:nvPr/>
          </p:nvSpPr>
          <p:spPr>
            <a:xfrm>
              <a:off x="1352" y="864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7" name="直接连接符 54287">
              <a:extLst>
                <a:ext uri="{FF2B5EF4-FFF2-40B4-BE49-F238E27FC236}">
                  <a16:creationId xmlns:a16="http://schemas.microsoft.com/office/drawing/2014/main" id="{51D4A91B-6A0B-418F-94DC-D4D27CC89FF9}"/>
                </a:ext>
              </a:extLst>
            </p:cNvPr>
            <p:cNvSpPr/>
            <p:nvPr/>
          </p:nvSpPr>
          <p:spPr>
            <a:xfrm>
              <a:off x="1508" y="864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8" name="椭圆 54288">
              <a:extLst>
                <a:ext uri="{FF2B5EF4-FFF2-40B4-BE49-F238E27FC236}">
                  <a16:creationId xmlns:a16="http://schemas.microsoft.com/office/drawing/2014/main" id="{1C1DEFB9-CCC9-4EA2-A863-7EAF5276E0F8}"/>
                </a:ext>
              </a:extLst>
            </p:cNvPr>
            <p:cNvSpPr/>
            <p:nvPr/>
          </p:nvSpPr>
          <p:spPr>
            <a:xfrm>
              <a:off x="2543" y="0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9" name="直接连接符 54289">
              <a:extLst>
                <a:ext uri="{FF2B5EF4-FFF2-40B4-BE49-F238E27FC236}">
                  <a16:creationId xmlns:a16="http://schemas.microsoft.com/office/drawing/2014/main" id="{87792928-1636-441C-8AFA-F50C726E2D32}"/>
                </a:ext>
              </a:extLst>
            </p:cNvPr>
            <p:cNvSpPr/>
            <p:nvPr/>
          </p:nvSpPr>
          <p:spPr>
            <a:xfrm>
              <a:off x="2699" y="0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0" name="椭圆 54290">
              <a:extLst>
                <a:ext uri="{FF2B5EF4-FFF2-40B4-BE49-F238E27FC236}">
                  <a16:creationId xmlns:a16="http://schemas.microsoft.com/office/drawing/2014/main" id="{E8C410DE-05DD-4351-A7AD-DD843F88C087}"/>
                </a:ext>
              </a:extLst>
            </p:cNvPr>
            <p:cNvSpPr/>
            <p:nvPr/>
          </p:nvSpPr>
          <p:spPr>
            <a:xfrm>
              <a:off x="3271" y="864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1" name="直接连接符 54291">
              <a:extLst>
                <a:ext uri="{FF2B5EF4-FFF2-40B4-BE49-F238E27FC236}">
                  <a16:creationId xmlns:a16="http://schemas.microsoft.com/office/drawing/2014/main" id="{3223E1F6-A808-4F52-AE9E-896369914D7C}"/>
                </a:ext>
              </a:extLst>
            </p:cNvPr>
            <p:cNvSpPr/>
            <p:nvPr/>
          </p:nvSpPr>
          <p:spPr>
            <a:xfrm>
              <a:off x="3427" y="864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2" name="直接连接符 54292">
              <a:extLst>
                <a:ext uri="{FF2B5EF4-FFF2-40B4-BE49-F238E27FC236}">
                  <a16:creationId xmlns:a16="http://schemas.microsoft.com/office/drawing/2014/main" id="{96323CB0-6D41-4BAB-9DF0-8DC710EB3522}"/>
                </a:ext>
              </a:extLst>
            </p:cNvPr>
            <p:cNvSpPr/>
            <p:nvPr/>
          </p:nvSpPr>
          <p:spPr>
            <a:xfrm flipV="1">
              <a:off x="416" y="480"/>
              <a:ext cx="364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3" name="直接连接符 54293">
              <a:extLst>
                <a:ext uri="{FF2B5EF4-FFF2-40B4-BE49-F238E27FC236}">
                  <a16:creationId xmlns:a16="http://schemas.microsoft.com/office/drawing/2014/main" id="{13E4E431-9D4A-44C4-95EC-78442BCFD8AB}"/>
                </a:ext>
              </a:extLst>
            </p:cNvPr>
            <p:cNvSpPr/>
            <p:nvPr/>
          </p:nvSpPr>
          <p:spPr>
            <a:xfrm>
              <a:off x="416" y="1056"/>
              <a:ext cx="7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4" name="直接连接符 54294">
              <a:extLst>
                <a:ext uri="{FF2B5EF4-FFF2-40B4-BE49-F238E27FC236}">
                  <a16:creationId xmlns:a16="http://schemas.microsoft.com/office/drawing/2014/main" id="{2FBDE640-45F8-4C1C-A807-659C145E68DD}"/>
                </a:ext>
              </a:extLst>
            </p:cNvPr>
            <p:cNvSpPr/>
            <p:nvPr/>
          </p:nvSpPr>
          <p:spPr>
            <a:xfrm>
              <a:off x="2751" y="432"/>
              <a:ext cx="416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5" name="直接连接符 54295">
              <a:extLst>
                <a:ext uri="{FF2B5EF4-FFF2-40B4-BE49-F238E27FC236}">
                  <a16:creationId xmlns:a16="http://schemas.microsoft.com/office/drawing/2014/main" id="{CC8D4535-6547-43F6-BE58-1A7CE830D76A}"/>
                </a:ext>
              </a:extLst>
            </p:cNvPr>
            <p:cNvSpPr/>
            <p:nvPr/>
          </p:nvSpPr>
          <p:spPr>
            <a:xfrm flipH="1">
              <a:off x="2335" y="432"/>
              <a:ext cx="312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6" name="直接连接符 54296">
              <a:extLst>
                <a:ext uri="{FF2B5EF4-FFF2-40B4-BE49-F238E27FC236}">
                  <a16:creationId xmlns:a16="http://schemas.microsoft.com/office/drawing/2014/main" id="{79FEC1E9-1BC0-4021-B87F-28670E224CF5}"/>
                </a:ext>
              </a:extLst>
            </p:cNvPr>
            <p:cNvSpPr/>
            <p:nvPr/>
          </p:nvSpPr>
          <p:spPr>
            <a:xfrm>
              <a:off x="2335" y="1056"/>
              <a:ext cx="7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7" name="直接连接符 54297">
              <a:extLst>
                <a:ext uri="{FF2B5EF4-FFF2-40B4-BE49-F238E27FC236}">
                  <a16:creationId xmlns:a16="http://schemas.microsoft.com/office/drawing/2014/main" id="{519FE707-59D6-446D-94EC-D8458649FA4C}"/>
                </a:ext>
              </a:extLst>
            </p:cNvPr>
            <p:cNvSpPr/>
            <p:nvPr/>
          </p:nvSpPr>
          <p:spPr>
            <a:xfrm flipH="1">
              <a:off x="416" y="432"/>
              <a:ext cx="312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8" name="直接连接符 54298">
              <a:extLst>
                <a:ext uri="{FF2B5EF4-FFF2-40B4-BE49-F238E27FC236}">
                  <a16:creationId xmlns:a16="http://schemas.microsoft.com/office/drawing/2014/main" id="{3E45DBC3-8DE8-491A-888C-DBDFD235909A}"/>
                </a:ext>
              </a:extLst>
            </p:cNvPr>
            <p:cNvSpPr/>
            <p:nvPr/>
          </p:nvSpPr>
          <p:spPr>
            <a:xfrm flipH="1">
              <a:off x="468" y="1008"/>
              <a:ext cx="7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760312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55298">
            <a:extLst>
              <a:ext uri="{FF2B5EF4-FFF2-40B4-BE49-F238E27FC236}">
                <a16:creationId xmlns:a16="http://schemas.microsoft.com/office/drawing/2014/main" id="{B11C54D0-FAAB-498B-BA11-E6F828C4A285}"/>
              </a:ext>
            </a:extLst>
          </p:cNvPr>
          <p:cNvSpPr txBox="1">
            <a:spLocks/>
          </p:cNvSpPr>
          <p:nvPr/>
        </p:nvSpPr>
        <p:spPr>
          <a:xfrm>
            <a:off x="769058" y="1283677"/>
            <a:ext cx="10157693" cy="4290646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A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u="sng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反对称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(Anti-symmetric),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y(</a:t>
            </a:r>
            <a:r>
              <a:rPr lang="en-US" altLang="x-none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xAyAxRyyRxx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=y)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.</a:t>
            </a:r>
          </a:p>
          <a:p>
            <a:pPr>
              <a:lnSpc>
                <a:spcPct val="145000"/>
              </a:lnSpc>
              <a:buFont typeface="Arial" panose="020B0604020202020204" pitchFamily="34" charset="0"/>
              <a:buNone/>
            </a:pP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反对称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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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y(</a:t>
            </a:r>
            <a:r>
              <a:rPr lang="en-US" altLang="x-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xAyAxRyyRxxy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)</a:t>
            </a:r>
          </a:p>
          <a:p>
            <a:pPr>
              <a:lnSpc>
                <a:spcPct val="14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性质:  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是反对称的</a:t>
            </a:r>
          </a:p>
          <a:p>
            <a:pPr>
              <a:lnSpc>
                <a:spcPct val="145000"/>
              </a:lnSpc>
              <a:buFont typeface="Symbol" panose="05050102010706020507" pitchFamily="18" charset="2"/>
              <a:buChar char="Û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在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M( R 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中, </a:t>
            </a:r>
            <a:r>
              <a:rPr lang="en-US" altLang="x-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j(</a:t>
            </a:r>
            <a:r>
              <a:rPr lang="en-US" altLang="x-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ijr</a:t>
            </a:r>
            <a:r>
              <a:rPr lang="en-US" altLang="x-none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ij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=1r</a:t>
            </a:r>
            <a:r>
              <a:rPr lang="en-US" altLang="x-non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ji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=0)</a:t>
            </a:r>
            <a:b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 在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G( R 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中, 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(</a:t>
            </a:r>
            <a:r>
              <a:rPr lang="en-US" altLang="x-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ij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), 若有有向边&lt;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,</a:t>
            </a:r>
            <a:r>
              <a:rPr lang="en-US" altLang="x-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j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, 则必没有&lt;</a:t>
            </a:r>
            <a:r>
              <a:rPr lang="en-US" altLang="x-none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,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i</a:t>
            </a:r>
            <a:r>
              <a:rPr lang="en-US" altLang="x-none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2" charset="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291A317-53EC-493E-B78A-607D2E823372}"/>
              </a:ext>
            </a:extLst>
          </p:cNvPr>
          <p:cNvGrpSpPr/>
          <p:nvPr/>
        </p:nvGrpSpPr>
        <p:grpSpPr>
          <a:xfrm>
            <a:off x="7348091" y="3006336"/>
            <a:ext cx="4650941" cy="1605191"/>
            <a:chOff x="0" y="0"/>
            <a:chExt cx="3691" cy="1200"/>
          </a:xfrm>
        </p:grpSpPr>
        <p:sp>
          <p:nvSpPr>
            <p:cNvPr id="6" name="椭圆 55300">
              <a:extLst>
                <a:ext uri="{FF2B5EF4-FFF2-40B4-BE49-F238E27FC236}">
                  <a16:creationId xmlns:a16="http://schemas.microsoft.com/office/drawing/2014/main" id="{88C1CC5D-C31D-486A-A0FB-2753CE3B1721}"/>
                </a:ext>
              </a:extLst>
            </p:cNvPr>
            <p:cNvSpPr/>
            <p:nvPr/>
          </p:nvSpPr>
          <p:spPr>
            <a:xfrm>
              <a:off x="728" y="336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7" name="椭圆 55301">
              <a:extLst>
                <a:ext uri="{FF2B5EF4-FFF2-40B4-BE49-F238E27FC236}">
                  <a16:creationId xmlns:a16="http://schemas.microsoft.com/office/drawing/2014/main" id="{5B75B150-ABDE-4DEE-B2FC-A5BA3BF0BAB2}"/>
                </a:ext>
              </a:extLst>
            </p:cNvPr>
            <p:cNvSpPr/>
            <p:nvPr/>
          </p:nvSpPr>
          <p:spPr>
            <a:xfrm>
              <a:off x="312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8" name="椭圆 55302">
              <a:extLst>
                <a:ext uri="{FF2B5EF4-FFF2-40B4-BE49-F238E27FC236}">
                  <a16:creationId xmlns:a16="http://schemas.microsoft.com/office/drawing/2014/main" id="{A8E78BFC-4276-4037-BCF6-D2D30ACBFCFB}"/>
                </a:ext>
              </a:extLst>
            </p:cNvPr>
            <p:cNvSpPr/>
            <p:nvPr/>
          </p:nvSpPr>
          <p:spPr>
            <a:xfrm>
              <a:off x="1196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9" name="椭圆 55303">
              <a:extLst>
                <a:ext uri="{FF2B5EF4-FFF2-40B4-BE49-F238E27FC236}">
                  <a16:creationId xmlns:a16="http://schemas.microsoft.com/office/drawing/2014/main" id="{183BBC13-ED8C-4739-9C4A-92F8D5D849EB}"/>
                </a:ext>
              </a:extLst>
            </p:cNvPr>
            <p:cNvSpPr/>
            <p:nvPr/>
          </p:nvSpPr>
          <p:spPr>
            <a:xfrm>
              <a:off x="2703" y="336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2585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椭圆 55304">
              <a:extLst>
                <a:ext uri="{FF2B5EF4-FFF2-40B4-BE49-F238E27FC236}">
                  <a16:creationId xmlns:a16="http://schemas.microsoft.com/office/drawing/2014/main" id="{7E713876-13AB-45B0-A4C1-B74930690823}"/>
                </a:ext>
              </a:extLst>
            </p:cNvPr>
            <p:cNvSpPr/>
            <p:nvPr/>
          </p:nvSpPr>
          <p:spPr>
            <a:xfrm>
              <a:off x="2287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1" name="椭圆 55305">
              <a:extLst>
                <a:ext uri="{FF2B5EF4-FFF2-40B4-BE49-F238E27FC236}">
                  <a16:creationId xmlns:a16="http://schemas.microsoft.com/office/drawing/2014/main" id="{B9C27AB7-A69F-443B-A0AF-3275F66A1EA2}"/>
                </a:ext>
              </a:extLst>
            </p:cNvPr>
            <p:cNvSpPr/>
            <p:nvPr/>
          </p:nvSpPr>
          <p:spPr>
            <a:xfrm>
              <a:off x="3171" y="96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2" name="椭圆 55306">
              <a:extLst>
                <a:ext uri="{FF2B5EF4-FFF2-40B4-BE49-F238E27FC236}">
                  <a16:creationId xmlns:a16="http://schemas.microsoft.com/office/drawing/2014/main" id="{31BAC6A2-05E8-483F-9485-F2730DF2D17E}"/>
                </a:ext>
              </a:extLst>
            </p:cNvPr>
            <p:cNvSpPr/>
            <p:nvPr/>
          </p:nvSpPr>
          <p:spPr>
            <a:xfrm>
              <a:off x="624" y="0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3" name="直接连接符 55307">
              <a:extLst>
                <a:ext uri="{FF2B5EF4-FFF2-40B4-BE49-F238E27FC236}">
                  <a16:creationId xmlns:a16="http://schemas.microsoft.com/office/drawing/2014/main" id="{D12AF45F-9085-4005-A193-1C7E7516EA59}"/>
                </a:ext>
              </a:extLst>
            </p:cNvPr>
            <p:cNvSpPr/>
            <p:nvPr/>
          </p:nvSpPr>
          <p:spPr>
            <a:xfrm>
              <a:off x="780" y="0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4" name="椭圆 55308">
              <a:extLst>
                <a:ext uri="{FF2B5EF4-FFF2-40B4-BE49-F238E27FC236}">
                  <a16:creationId xmlns:a16="http://schemas.microsoft.com/office/drawing/2014/main" id="{29B906BE-2298-49EB-BCFE-D62EEBF5E5DC}"/>
                </a:ext>
              </a:extLst>
            </p:cNvPr>
            <p:cNvSpPr/>
            <p:nvPr/>
          </p:nvSpPr>
          <p:spPr>
            <a:xfrm>
              <a:off x="0" y="864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5" name="直接连接符 55309">
              <a:extLst>
                <a:ext uri="{FF2B5EF4-FFF2-40B4-BE49-F238E27FC236}">
                  <a16:creationId xmlns:a16="http://schemas.microsoft.com/office/drawing/2014/main" id="{73327FF9-8909-41FA-9E85-30D3B31FDA67}"/>
                </a:ext>
              </a:extLst>
            </p:cNvPr>
            <p:cNvSpPr/>
            <p:nvPr/>
          </p:nvSpPr>
          <p:spPr>
            <a:xfrm>
              <a:off x="156" y="864"/>
              <a:ext cx="0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6" name="椭圆 55310">
              <a:extLst>
                <a:ext uri="{FF2B5EF4-FFF2-40B4-BE49-F238E27FC236}">
                  <a16:creationId xmlns:a16="http://schemas.microsoft.com/office/drawing/2014/main" id="{204D904B-564C-4000-A096-AE223E39EBBE}"/>
                </a:ext>
              </a:extLst>
            </p:cNvPr>
            <p:cNvSpPr/>
            <p:nvPr/>
          </p:nvSpPr>
          <p:spPr>
            <a:xfrm>
              <a:off x="1352" y="864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7" name="直接连接符 55311">
              <a:extLst>
                <a:ext uri="{FF2B5EF4-FFF2-40B4-BE49-F238E27FC236}">
                  <a16:creationId xmlns:a16="http://schemas.microsoft.com/office/drawing/2014/main" id="{FC014BF1-15CE-4372-BFD4-CC71745B206C}"/>
                </a:ext>
              </a:extLst>
            </p:cNvPr>
            <p:cNvSpPr/>
            <p:nvPr/>
          </p:nvSpPr>
          <p:spPr>
            <a:xfrm>
              <a:off x="1508" y="864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8" name="椭圆 55312">
              <a:extLst>
                <a:ext uri="{FF2B5EF4-FFF2-40B4-BE49-F238E27FC236}">
                  <a16:creationId xmlns:a16="http://schemas.microsoft.com/office/drawing/2014/main" id="{24D99BCB-77E7-4F39-85C2-3A6554067DA7}"/>
                </a:ext>
              </a:extLst>
            </p:cNvPr>
            <p:cNvSpPr/>
            <p:nvPr/>
          </p:nvSpPr>
          <p:spPr>
            <a:xfrm>
              <a:off x="2599" y="0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9" name="直接连接符 55313">
              <a:extLst>
                <a:ext uri="{FF2B5EF4-FFF2-40B4-BE49-F238E27FC236}">
                  <a16:creationId xmlns:a16="http://schemas.microsoft.com/office/drawing/2014/main" id="{8C4FE79C-C5F7-4D74-8802-653DC8EEC50C}"/>
                </a:ext>
              </a:extLst>
            </p:cNvPr>
            <p:cNvSpPr/>
            <p:nvPr/>
          </p:nvSpPr>
          <p:spPr>
            <a:xfrm>
              <a:off x="2755" y="0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0" name="椭圆 55314">
              <a:extLst>
                <a:ext uri="{FF2B5EF4-FFF2-40B4-BE49-F238E27FC236}">
                  <a16:creationId xmlns:a16="http://schemas.microsoft.com/office/drawing/2014/main" id="{833095A4-D71C-4B0E-B48D-95132B424D3A}"/>
                </a:ext>
              </a:extLst>
            </p:cNvPr>
            <p:cNvSpPr/>
            <p:nvPr/>
          </p:nvSpPr>
          <p:spPr>
            <a:xfrm>
              <a:off x="3327" y="864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1" name="直接连接符 55315">
              <a:extLst>
                <a:ext uri="{FF2B5EF4-FFF2-40B4-BE49-F238E27FC236}">
                  <a16:creationId xmlns:a16="http://schemas.microsoft.com/office/drawing/2014/main" id="{4A845868-AE24-406E-9366-AE53A4648021}"/>
                </a:ext>
              </a:extLst>
            </p:cNvPr>
            <p:cNvSpPr/>
            <p:nvPr/>
          </p:nvSpPr>
          <p:spPr>
            <a:xfrm>
              <a:off x="3483" y="864"/>
              <a:ext cx="0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2" name="直接连接符 55316">
              <a:extLst>
                <a:ext uri="{FF2B5EF4-FFF2-40B4-BE49-F238E27FC236}">
                  <a16:creationId xmlns:a16="http://schemas.microsoft.com/office/drawing/2014/main" id="{4A956135-F2DE-4960-AD0E-4A227FC23141}"/>
                </a:ext>
              </a:extLst>
            </p:cNvPr>
            <p:cNvSpPr/>
            <p:nvPr/>
          </p:nvSpPr>
          <p:spPr>
            <a:xfrm>
              <a:off x="2807" y="432"/>
              <a:ext cx="416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3" name="直接连接符 55317">
              <a:extLst>
                <a:ext uri="{FF2B5EF4-FFF2-40B4-BE49-F238E27FC236}">
                  <a16:creationId xmlns:a16="http://schemas.microsoft.com/office/drawing/2014/main" id="{43870B01-7C94-4375-ABD4-1CB993F6E03C}"/>
                </a:ext>
              </a:extLst>
            </p:cNvPr>
            <p:cNvSpPr/>
            <p:nvPr/>
          </p:nvSpPr>
          <p:spPr>
            <a:xfrm flipH="1">
              <a:off x="2391" y="432"/>
              <a:ext cx="312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4" name="直接连接符 55318">
              <a:extLst>
                <a:ext uri="{FF2B5EF4-FFF2-40B4-BE49-F238E27FC236}">
                  <a16:creationId xmlns:a16="http://schemas.microsoft.com/office/drawing/2014/main" id="{9077D7E2-7E70-446E-88F8-6B429F3D5542}"/>
                </a:ext>
              </a:extLst>
            </p:cNvPr>
            <p:cNvSpPr/>
            <p:nvPr/>
          </p:nvSpPr>
          <p:spPr>
            <a:xfrm flipH="1">
              <a:off x="416" y="432"/>
              <a:ext cx="312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5" name="直接连接符 55319">
              <a:extLst>
                <a:ext uri="{FF2B5EF4-FFF2-40B4-BE49-F238E27FC236}">
                  <a16:creationId xmlns:a16="http://schemas.microsoft.com/office/drawing/2014/main" id="{2A20AD96-44BF-4367-9625-9BD049AB4B52}"/>
                </a:ext>
              </a:extLst>
            </p:cNvPr>
            <p:cNvSpPr/>
            <p:nvPr/>
          </p:nvSpPr>
          <p:spPr>
            <a:xfrm flipH="1">
              <a:off x="468" y="1008"/>
              <a:ext cx="780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26" name="直接连接符 55320">
              <a:extLst>
                <a:ext uri="{FF2B5EF4-FFF2-40B4-BE49-F238E27FC236}">
                  <a16:creationId xmlns:a16="http://schemas.microsoft.com/office/drawing/2014/main" id="{D16EF231-C58F-460A-82FA-F6685DD484E8}"/>
                </a:ext>
              </a:extLst>
            </p:cNvPr>
            <p:cNvSpPr/>
            <p:nvPr/>
          </p:nvSpPr>
          <p:spPr>
            <a:xfrm flipH="1" flipV="1">
              <a:off x="2859" y="432"/>
              <a:ext cx="416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09709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2B315A-EFF5-446F-8C1A-30EE274A5AD7}"/>
              </a:ext>
            </a:extLst>
          </p:cNvPr>
          <p:cNvSpPr/>
          <p:nvPr/>
        </p:nvSpPr>
        <p:spPr>
          <a:xfrm>
            <a:off x="1041582" y="1087346"/>
            <a:ext cx="10720628" cy="4550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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对称性和反对称性是关系的两个极端性质；因此，对称关系和反对称关系是两种极端关系；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从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关系矩阵来看：对称关系的关系矩阵是对称矩阵。即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</a:t>
            </a:r>
            <a:endParaRPr lang="en-US" altLang="zh-CN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i,j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；反对称关系的关系矩阵满足如下性质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     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 (1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i,j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从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关系图来看：对称关系关系图的结点间若有弧则都是双向弧；反对称关系关系图的结点间若有弧则都是单向弧</a:t>
            </a:r>
          </a:p>
        </p:txBody>
      </p:sp>
    </p:spTree>
    <p:extLst>
      <p:ext uri="{BB962C8B-B14F-4D97-AF65-F5344CB8AC3E}">
        <p14:creationId xmlns:p14="http://schemas.microsoft.com/office/powerpoint/2010/main" val="2783275716"/>
      </p:ext>
    </p:extLst>
  </p:cSld>
  <p:clrMapOvr>
    <a:masterClrMapping/>
  </p:clrMapOvr>
  <p:transition spd="slow" advTm="0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C9A9724-168D-4C88-8748-334035753FB8}"/>
              </a:ext>
            </a:extLst>
          </p:cNvPr>
          <p:cNvSpPr/>
          <p:nvPr/>
        </p:nvSpPr>
        <p:spPr>
          <a:xfrm>
            <a:off x="2041501" y="868468"/>
            <a:ext cx="833266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  常见的</a:t>
            </a:r>
            <a:r>
              <a:rPr lang="zh-CN" altLang="en-US" sz="2800" dirty="0">
                <a:latin typeface="宋体" panose="02010600030101010101" pitchFamily="2" charset="-122"/>
              </a:rPr>
              <a:t>对称关系有相等关系</a:t>
            </a:r>
            <a:r>
              <a:rPr lang="en-US" altLang="zh-CN" sz="2800" dirty="0">
                <a:latin typeface="宋体" panose="02010600030101010101" pitchFamily="2" charset="-122"/>
              </a:rPr>
              <a:t>(=)</a:t>
            </a:r>
            <a:r>
              <a:rPr lang="zh-CN" altLang="en-US" sz="2800" dirty="0">
                <a:latin typeface="宋体" panose="02010600030101010101" pitchFamily="2" charset="-122"/>
              </a:rPr>
              <a:t>，不相等关系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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</a:rPr>
              <a:t>，同余关系，朋友关系，同学关系，同乡关系等；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  而小于等于关系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</a:rPr>
              <a:t>，包含关系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</a:rPr>
              <a:t>，上下级关系，父子关系等都不是对称关系，它们都是反对称关系。</a:t>
            </a:r>
          </a:p>
        </p:txBody>
      </p:sp>
      <p:sp>
        <p:nvSpPr>
          <p:cNvPr id="5" name="椭圆 56322">
            <a:extLst>
              <a:ext uri="{FF2B5EF4-FFF2-40B4-BE49-F238E27FC236}">
                <a16:creationId xmlns:a16="http://schemas.microsoft.com/office/drawing/2014/main" id="{520188A8-2A57-4BEF-96A8-7368447E3F81}"/>
              </a:ext>
            </a:extLst>
          </p:cNvPr>
          <p:cNvSpPr/>
          <p:nvPr/>
        </p:nvSpPr>
        <p:spPr>
          <a:xfrm>
            <a:off x="3357185" y="3249379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" name="椭圆 56323">
            <a:extLst>
              <a:ext uri="{FF2B5EF4-FFF2-40B4-BE49-F238E27FC236}">
                <a16:creationId xmlns:a16="http://schemas.microsoft.com/office/drawing/2014/main" id="{DE61E916-0548-4AB1-A129-96E613A60660}"/>
              </a:ext>
            </a:extLst>
          </p:cNvPr>
          <p:cNvSpPr/>
          <p:nvPr/>
        </p:nvSpPr>
        <p:spPr>
          <a:xfrm>
            <a:off x="2747585" y="4163779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7" name="椭圆 56324">
            <a:extLst>
              <a:ext uri="{FF2B5EF4-FFF2-40B4-BE49-F238E27FC236}">
                <a16:creationId xmlns:a16="http://schemas.microsoft.com/office/drawing/2014/main" id="{118C468E-5F5D-4940-907F-FB1CF8FEEF19}"/>
              </a:ext>
            </a:extLst>
          </p:cNvPr>
          <p:cNvSpPr/>
          <p:nvPr/>
        </p:nvSpPr>
        <p:spPr>
          <a:xfrm>
            <a:off x="4042985" y="4163779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8" name="椭圆 56325">
            <a:extLst>
              <a:ext uri="{FF2B5EF4-FFF2-40B4-BE49-F238E27FC236}">
                <a16:creationId xmlns:a16="http://schemas.microsoft.com/office/drawing/2014/main" id="{5F8AFB21-53C1-471F-AF12-EEDDFADC372F}"/>
              </a:ext>
            </a:extLst>
          </p:cNvPr>
          <p:cNvSpPr/>
          <p:nvPr/>
        </p:nvSpPr>
        <p:spPr>
          <a:xfrm>
            <a:off x="5947985" y="3249379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9" name="椭圆 56326">
            <a:extLst>
              <a:ext uri="{FF2B5EF4-FFF2-40B4-BE49-F238E27FC236}">
                <a16:creationId xmlns:a16="http://schemas.microsoft.com/office/drawing/2014/main" id="{D7B2DAC7-7AF4-4C1A-BBA1-969644E6B02F}"/>
              </a:ext>
            </a:extLst>
          </p:cNvPr>
          <p:cNvSpPr/>
          <p:nvPr/>
        </p:nvSpPr>
        <p:spPr>
          <a:xfrm>
            <a:off x="5338385" y="4163779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" name="椭圆 56327">
            <a:extLst>
              <a:ext uri="{FF2B5EF4-FFF2-40B4-BE49-F238E27FC236}">
                <a16:creationId xmlns:a16="http://schemas.microsoft.com/office/drawing/2014/main" id="{AEDE602A-7800-4DA2-A510-973BA8A88BA7}"/>
              </a:ext>
            </a:extLst>
          </p:cNvPr>
          <p:cNvSpPr/>
          <p:nvPr/>
        </p:nvSpPr>
        <p:spPr>
          <a:xfrm>
            <a:off x="6633785" y="4163779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1" name="椭圆 56328">
            <a:extLst>
              <a:ext uri="{FF2B5EF4-FFF2-40B4-BE49-F238E27FC236}">
                <a16:creationId xmlns:a16="http://schemas.microsoft.com/office/drawing/2014/main" id="{20C98E09-2503-4163-80C5-6D6CF118E616}"/>
              </a:ext>
            </a:extLst>
          </p:cNvPr>
          <p:cNvSpPr/>
          <p:nvPr/>
        </p:nvSpPr>
        <p:spPr>
          <a:xfrm>
            <a:off x="3204785" y="2757010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直接连接符 56329">
            <a:extLst>
              <a:ext uri="{FF2B5EF4-FFF2-40B4-BE49-F238E27FC236}">
                <a16:creationId xmlns:a16="http://schemas.microsoft.com/office/drawing/2014/main" id="{E730444F-2A85-4691-A3EC-D758E55AEB48}"/>
              </a:ext>
            </a:extLst>
          </p:cNvPr>
          <p:cNvSpPr/>
          <p:nvPr/>
        </p:nvSpPr>
        <p:spPr>
          <a:xfrm>
            <a:off x="3433385" y="2757010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3" name="椭圆 56330">
            <a:extLst>
              <a:ext uri="{FF2B5EF4-FFF2-40B4-BE49-F238E27FC236}">
                <a16:creationId xmlns:a16="http://schemas.microsoft.com/office/drawing/2014/main" id="{5B4A243C-BAA4-4732-BFD6-3CEEE77F206D}"/>
              </a:ext>
            </a:extLst>
          </p:cNvPr>
          <p:cNvSpPr/>
          <p:nvPr/>
        </p:nvSpPr>
        <p:spPr>
          <a:xfrm>
            <a:off x="2290385" y="4023103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4" name="直接连接符 56331">
            <a:extLst>
              <a:ext uri="{FF2B5EF4-FFF2-40B4-BE49-F238E27FC236}">
                <a16:creationId xmlns:a16="http://schemas.microsoft.com/office/drawing/2014/main" id="{B0FBE4E9-BAFE-440C-A9B3-D664135217B5}"/>
              </a:ext>
            </a:extLst>
          </p:cNvPr>
          <p:cNvSpPr/>
          <p:nvPr/>
        </p:nvSpPr>
        <p:spPr>
          <a:xfrm>
            <a:off x="2518985" y="4023103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5" name="椭圆 56332">
            <a:extLst>
              <a:ext uri="{FF2B5EF4-FFF2-40B4-BE49-F238E27FC236}">
                <a16:creationId xmlns:a16="http://schemas.microsoft.com/office/drawing/2014/main" id="{A960DE8E-91A1-493C-AE14-A036B73CD8FC}"/>
              </a:ext>
            </a:extLst>
          </p:cNvPr>
          <p:cNvSpPr/>
          <p:nvPr/>
        </p:nvSpPr>
        <p:spPr>
          <a:xfrm>
            <a:off x="4271585" y="4023103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6" name="直接连接符 56333">
            <a:extLst>
              <a:ext uri="{FF2B5EF4-FFF2-40B4-BE49-F238E27FC236}">
                <a16:creationId xmlns:a16="http://schemas.microsoft.com/office/drawing/2014/main" id="{EA24AF34-8239-4ACB-B667-C7B72C12A754}"/>
              </a:ext>
            </a:extLst>
          </p:cNvPr>
          <p:cNvSpPr/>
          <p:nvPr/>
        </p:nvSpPr>
        <p:spPr>
          <a:xfrm>
            <a:off x="4500185" y="4023103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7" name="直接连接符 56334">
            <a:extLst>
              <a:ext uri="{FF2B5EF4-FFF2-40B4-BE49-F238E27FC236}">
                <a16:creationId xmlns:a16="http://schemas.microsoft.com/office/drawing/2014/main" id="{278BD08E-7D95-4D6A-B340-C451A2C4B6F9}"/>
              </a:ext>
            </a:extLst>
          </p:cNvPr>
          <p:cNvSpPr/>
          <p:nvPr/>
        </p:nvSpPr>
        <p:spPr>
          <a:xfrm flipV="1">
            <a:off x="2899985" y="3460395"/>
            <a:ext cx="533400" cy="8440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8" name="直接连接符 56335">
            <a:extLst>
              <a:ext uri="{FF2B5EF4-FFF2-40B4-BE49-F238E27FC236}">
                <a16:creationId xmlns:a16="http://schemas.microsoft.com/office/drawing/2014/main" id="{B237F893-FB80-4480-B749-554531166974}"/>
              </a:ext>
            </a:extLst>
          </p:cNvPr>
          <p:cNvSpPr/>
          <p:nvPr/>
        </p:nvSpPr>
        <p:spPr>
          <a:xfrm>
            <a:off x="2976185" y="4374795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9" name="直接连接符 56336">
            <a:extLst>
              <a:ext uri="{FF2B5EF4-FFF2-40B4-BE49-F238E27FC236}">
                <a16:creationId xmlns:a16="http://schemas.microsoft.com/office/drawing/2014/main" id="{2F0D6D4E-2BBD-4A45-AEA6-5DC75704F9E9}"/>
              </a:ext>
            </a:extLst>
          </p:cNvPr>
          <p:cNvSpPr/>
          <p:nvPr/>
        </p:nvSpPr>
        <p:spPr>
          <a:xfrm>
            <a:off x="6100385" y="3390056"/>
            <a:ext cx="609600" cy="8440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0" name="直接连接符 56337">
            <a:extLst>
              <a:ext uri="{FF2B5EF4-FFF2-40B4-BE49-F238E27FC236}">
                <a16:creationId xmlns:a16="http://schemas.microsoft.com/office/drawing/2014/main" id="{D42DCE9D-A77F-4AEE-BB40-EE1FB937E6A7}"/>
              </a:ext>
            </a:extLst>
          </p:cNvPr>
          <p:cNvSpPr/>
          <p:nvPr/>
        </p:nvSpPr>
        <p:spPr>
          <a:xfrm flipH="1">
            <a:off x="5490785" y="3390056"/>
            <a:ext cx="457200" cy="8440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1" name="椭圆 56338">
            <a:extLst>
              <a:ext uri="{FF2B5EF4-FFF2-40B4-BE49-F238E27FC236}">
                <a16:creationId xmlns:a16="http://schemas.microsoft.com/office/drawing/2014/main" id="{DCC13904-75BF-4D7C-AD89-6575CAA94955}"/>
              </a:ext>
            </a:extLst>
          </p:cNvPr>
          <p:cNvSpPr/>
          <p:nvPr/>
        </p:nvSpPr>
        <p:spPr>
          <a:xfrm>
            <a:off x="8157785" y="3249379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椭圆 56339">
            <a:extLst>
              <a:ext uri="{FF2B5EF4-FFF2-40B4-BE49-F238E27FC236}">
                <a16:creationId xmlns:a16="http://schemas.microsoft.com/office/drawing/2014/main" id="{34991BAD-074F-4C10-91A0-D39C0F5B08A1}"/>
              </a:ext>
            </a:extLst>
          </p:cNvPr>
          <p:cNvSpPr/>
          <p:nvPr/>
        </p:nvSpPr>
        <p:spPr>
          <a:xfrm>
            <a:off x="7548185" y="4163779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3" name="椭圆 56340">
            <a:extLst>
              <a:ext uri="{FF2B5EF4-FFF2-40B4-BE49-F238E27FC236}">
                <a16:creationId xmlns:a16="http://schemas.microsoft.com/office/drawing/2014/main" id="{CC7E08B3-7BBC-4DA5-B216-F69BFB1F9308}"/>
              </a:ext>
            </a:extLst>
          </p:cNvPr>
          <p:cNvSpPr/>
          <p:nvPr/>
        </p:nvSpPr>
        <p:spPr>
          <a:xfrm>
            <a:off x="8843585" y="4163779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4" name="椭圆 56341">
            <a:extLst>
              <a:ext uri="{FF2B5EF4-FFF2-40B4-BE49-F238E27FC236}">
                <a16:creationId xmlns:a16="http://schemas.microsoft.com/office/drawing/2014/main" id="{90FAB7F5-959D-4427-84E3-5034D69699B0}"/>
              </a:ext>
            </a:extLst>
          </p:cNvPr>
          <p:cNvSpPr/>
          <p:nvPr/>
        </p:nvSpPr>
        <p:spPr>
          <a:xfrm>
            <a:off x="8005385" y="2757010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5" name="直接连接符 56342">
            <a:extLst>
              <a:ext uri="{FF2B5EF4-FFF2-40B4-BE49-F238E27FC236}">
                <a16:creationId xmlns:a16="http://schemas.microsoft.com/office/drawing/2014/main" id="{EF393D27-722B-4773-9A69-AE279BD77915}"/>
              </a:ext>
            </a:extLst>
          </p:cNvPr>
          <p:cNvSpPr/>
          <p:nvPr/>
        </p:nvSpPr>
        <p:spPr>
          <a:xfrm>
            <a:off x="8233985" y="2757010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6" name="椭圆 56343">
            <a:extLst>
              <a:ext uri="{FF2B5EF4-FFF2-40B4-BE49-F238E27FC236}">
                <a16:creationId xmlns:a16="http://schemas.microsoft.com/office/drawing/2014/main" id="{B2331EA7-6961-4E13-A0B6-AAEB48A48B81}"/>
              </a:ext>
            </a:extLst>
          </p:cNvPr>
          <p:cNvSpPr/>
          <p:nvPr/>
        </p:nvSpPr>
        <p:spPr>
          <a:xfrm>
            <a:off x="9072185" y="4023103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 b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7" name="直接连接符 56344">
            <a:extLst>
              <a:ext uri="{FF2B5EF4-FFF2-40B4-BE49-F238E27FC236}">
                <a16:creationId xmlns:a16="http://schemas.microsoft.com/office/drawing/2014/main" id="{9C218114-2B2F-493C-B987-731508CB6662}"/>
              </a:ext>
            </a:extLst>
          </p:cNvPr>
          <p:cNvSpPr/>
          <p:nvPr/>
        </p:nvSpPr>
        <p:spPr>
          <a:xfrm>
            <a:off x="9300785" y="4023103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8" name="直接连接符 56345">
            <a:extLst>
              <a:ext uri="{FF2B5EF4-FFF2-40B4-BE49-F238E27FC236}">
                <a16:creationId xmlns:a16="http://schemas.microsoft.com/office/drawing/2014/main" id="{10C26C24-C376-497B-BBF8-18728B8DB167}"/>
              </a:ext>
            </a:extLst>
          </p:cNvPr>
          <p:cNvSpPr/>
          <p:nvPr/>
        </p:nvSpPr>
        <p:spPr>
          <a:xfrm flipV="1">
            <a:off x="7700585" y="3460395"/>
            <a:ext cx="533400" cy="8440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9" name="直接连接符 56346">
            <a:extLst>
              <a:ext uri="{FF2B5EF4-FFF2-40B4-BE49-F238E27FC236}">
                <a16:creationId xmlns:a16="http://schemas.microsoft.com/office/drawing/2014/main" id="{1CC78729-7D5F-4DCE-AAA6-EEDC772717AB}"/>
              </a:ext>
            </a:extLst>
          </p:cNvPr>
          <p:cNvSpPr/>
          <p:nvPr/>
        </p:nvSpPr>
        <p:spPr>
          <a:xfrm>
            <a:off x="7700585" y="4304456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9C23949-3206-4708-B1C2-EDF96CC7C278}"/>
              </a:ext>
            </a:extLst>
          </p:cNvPr>
          <p:cNvSpPr txBox="1"/>
          <p:nvPr/>
        </p:nvSpPr>
        <p:spPr>
          <a:xfrm>
            <a:off x="3052385" y="4534521"/>
            <a:ext cx="838200" cy="4324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Tx/>
            </a:pPr>
            <a:r>
              <a:rPr lang="zh-CN" altLang="en-US" sz="2215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对称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67F2B22-5E56-40F4-BEC8-247A546CA57F}"/>
              </a:ext>
            </a:extLst>
          </p:cNvPr>
          <p:cNvSpPr txBox="1"/>
          <p:nvPr/>
        </p:nvSpPr>
        <p:spPr>
          <a:xfrm>
            <a:off x="5566985" y="4604860"/>
            <a:ext cx="1295400" cy="4324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Tx/>
            </a:pPr>
            <a:r>
              <a:rPr lang="zh-CN" altLang="en-US" sz="2215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反对称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32458BE-2016-46E3-A350-B4B408C33126}"/>
              </a:ext>
            </a:extLst>
          </p:cNvPr>
          <p:cNvSpPr txBox="1"/>
          <p:nvPr/>
        </p:nvSpPr>
        <p:spPr>
          <a:xfrm>
            <a:off x="7700585" y="4549175"/>
            <a:ext cx="1676400" cy="7734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ClrTx/>
            </a:pPr>
            <a:r>
              <a:rPr lang="zh-CN" altLang="en-US" sz="2215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非对称,   非反对称</a:t>
            </a:r>
          </a:p>
        </p:txBody>
      </p:sp>
      <p:sp>
        <p:nvSpPr>
          <p:cNvPr id="33" name="直接连接符 56351">
            <a:extLst>
              <a:ext uri="{FF2B5EF4-FFF2-40B4-BE49-F238E27FC236}">
                <a16:creationId xmlns:a16="http://schemas.microsoft.com/office/drawing/2014/main" id="{DF13AF95-ADAB-47A3-B298-9F2CF004BE93}"/>
              </a:ext>
            </a:extLst>
          </p:cNvPr>
          <p:cNvSpPr/>
          <p:nvPr/>
        </p:nvSpPr>
        <p:spPr>
          <a:xfrm flipH="1">
            <a:off x="2823785" y="3390056"/>
            <a:ext cx="533400" cy="77372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34" name="直接连接符 56352">
            <a:extLst>
              <a:ext uri="{FF2B5EF4-FFF2-40B4-BE49-F238E27FC236}">
                <a16:creationId xmlns:a16="http://schemas.microsoft.com/office/drawing/2014/main" id="{C6554A63-3A92-4599-93FD-88CAD18143ED}"/>
              </a:ext>
            </a:extLst>
          </p:cNvPr>
          <p:cNvSpPr/>
          <p:nvPr/>
        </p:nvSpPr>
        <p:spPr>
          <a:xfrm flipH="1">
            <a:off x="2976185" y="4234118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35" name="直接连接符 56353">
            <a:extLst>
              <a:ext uri="{FF2B5EF4-FFF2-40B4-BE49-F238E27FC236}">
                <a16:creationId xmlns:a16="http://schemas.microsoft.com/office/drawing/2014/main" id="{D243E18D-FAD9-4B6D-B043-8A856414017C}"/>
              </a:ext>
            </a:extLst>
          </p:cNvPr>
          <p:cNvSpPr/>
          <p:nvPr/>
        </p:nvSpPr>
        <p:spPr>
          <a:xfrm flipH="1">
            <a:off x="7624385" y="3390056"/>
            <a:ext cx="533400" cy="77372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6C9A9C7-49FF-446B-B2C4-B69D7201A473}"/>
              </a:ext>
            </a:extLst>
          </p:cNvPr>
          <p:cNvGrpSpPr/>
          <p:nvPr/>
        </p:nvGrpSpPr>
        <p:grpSpPr>
          <a:xfrm>
            <a:off x="3357185" y="5292885"/>
            <a:ext cx="2057400" cy="1266092"/>
            <a:chOff x="0" y="0"/>
            <a:chExt cx="1404" cy="864"/>
          </a:xfrm>
        </p:grpSpPr>
        <p:sp>
          <p:nvSpPr>
            <p:cNvPr id="37" name="椭圆 56355">
              <a:extLst>
                <a:ext uri="{FF2B5EF4-FFF2-40B4-BE49-F238E27FC236}">
                  <a16:creationId xmlns:a16="http://schemas.microsoft.com/office/drawing/2014/main" id="{59EBA571-41F1-4C2D-86F8-BEBB351A10E0}"/>
                </a:ext>
              </a:extLst>
            </p:cNvPr>
            <p:cNvSpPr/>
            <p:nvPr/>
          </p:nvSpPr>
          <p:spPr>
            <a:xfrm>
              <a:off x="416" y="0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 b="0"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38" name="椭圆 56356">
              <a:extLst>
                <a:ext uri="{FF2B5EF4-FFF2-40B4-BE49-F238E27FC236}">
                  <a16:creationId xmlns:a16="http://schemas.microsoft.com/office/drawing/2014/main" id="{953CDDA0-F089-4C7A-85AD-476802C0EFCA}"/>
                </a:ext>
              </a:extLst>
            </p:cNvPr>
            <p:cNvSpPr/>
            <p:nvPr/>
          </p:nvSpPr>
          <p:spPr>
            <a:xfrm>
              <a:off x="0" y="624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 b="0"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39" name="椭圆 56357">
              <a:extLst>
                <a:ext uri="{FF2B5EF4-FFF2-40B4-BE49-F238E27FC236}">
                  <a16:creationId xmlns:a16="http://schemas.microsoft.com/office/drawing/2014/main" id="{C2F1BEFB-1971-4E0A-B113-F2AC9D886419}"/>
                </a:ext>
              </a:extLst>
            </p:cNvPr>
            <p:cNvSpPr/>
            <p:nvPr/>
          </p:nvSpPr>
          <p:spPr>
            <a:xfrm>
              <a:off x="884" y="624"/>
              <a:ext cx="156" cy="144"/>
            </a:xfrm>
            <a:prstGeom prst="ellipse">
              <a:avLst/>
            </a:prstGeom>
            <a:solidFill>
              <a:srgbClr val="4D4D4D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 b="0"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40" name="椭圆 56358">
              <a:extLst>
                <a:ext uri="{FF2B5EF4-FFF2-40B4-BE49-F238E27FC236}">
                  <a16:creationId xmlns:a16="http://schemas.microsoft.com/office/drawing/2014/main" id="{5988F728-11F8-4101-8CF4-87E506B9AE96}"/>
                </a:ext>
              </a:extLst>
            </p:cNvPr>
            <p:cNvSpPr/>
            <p:nvPr/>
          </p:nvSpPr>
          <p:spPr>
            <a:xfrm>
              <a:off x="1040" y="528"/>
              <a:ext cx="364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 b="0"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41" name="直接连接符 56359">
              <a:extLst>
                <a:ext uri="{FF2B5EF4-FFF2-40B4-BE49-F238E27FC236}">
                  <a16:creationId xmlns:a16="http://schemas.microsoft.com/office/drawing/2014/main" id="{CD51BEF5-FF69-49A7-8783-7BF284D98F3D}"/>
                </a:ext>
              </a:extLst>
            </p:cNvPr>
            <p:cNvSpPr/>
            <p:nvPr/>
          </p:nvSpPr>
          <p:spPr>
            <a:xfrm>
              <a:off x="1196" y="528"/>
              <a:ext cx="0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718407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 animBg="1"/>
      <p:bldP spid="34" grpId="0" animBg="1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FE23E77-5614-4BA0-85FD-E2829844BE39}"/>
              </a:ext>
            </a:extLst>
          </p:cNvPr>
          <p:cNvSpPr/>
          <p:nvPr/>
        </p:nvSpPr>
        <p:spPr>
          <a:xfrm>
            <a:off x="2680549" y="83736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X={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b,a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 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a,a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b,b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861928-D27C-4007-A41F-405852FC7416}"/>
              </a:ext>
            </a:extLst>
          </p:cNvPr>
          <p:cNvSpPr/>
          <p:nvPr/>
        </p:nvSpPr>
        <p:spPr>
          <a:xfrm>
            <a:off x="2680549" y="2491873"/>
            <a:ext cx="42819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R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3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={&lt;</a:t>
            </a:r>
            <a:r>
              <a:rPr kumimoji="1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a,b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&gt;,&lt;</a:t>
            </a:r>
            <a:r>
              <a:rPr kumimoji="1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b,a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&gt;,&lt;</a:t>
            </a:r>
            <a:r>
              <a:rPr kumimoji="1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b,c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&gt;}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7FAE32-B597-46B4-84BC-8E1AE6AF6F15}"/>
              </a:ext>
            </a:extLst>
          </p:cNvPr>
          <p:cNvSpPr/>
          <p:nvPr/>
        </p:nvSpPr>
        <p:spPr>
          <a:xfrm>
            <a:off x="2633101" y="3196578"/>
            <a:ext cx="66319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R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4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={&lt;</a:t>
            </a:r>
            <a:r>
              <a:rPr kumimoji="1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a,a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&gt;,&lt;</a:t>
            </a:r>
            <a:r>
              <a:rPr kumimoji="1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a,b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&gt; ,&lt;</a:t>
            </a:r>
            <a:r>
              <a:rPr kumimoji="1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a,c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&gt; ,&lt;</a:t>
            </a:r>
            <a:r>
              <a:rPr kumimoji="1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c,b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&gt; ,&lt;</a:t>
            </a:r>
            <a:r>
              <a:rPr kumimoji="1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c,c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&gt;}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F608FBB-A633-4363-832C-07F77478B4B1}"/>
              </a:ext>
            </a:extLst>
          </p:cNvPr>
          <p:cNvSpPr/>
          <p:nvPr/>
        </p:nvSpPr>
        <p:spPr>
          <a:xfrm>
            <a:off x="2680549" y="3986129"/>
            <a:ext cx="66543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a,a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,&lt;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,&lt;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b,a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,&lt;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c,b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6385FB-0243-4993-8B08-11A4D48ACDA0}"/>
              </a:ext>
            </a:extLst>
          </p:cNvPr>
          <p:cNvSpPr/>
          <p:nvPr/>
        </p:nvSpPr>
        <p:spPr>
          <a:xfrm>
            <a:off x="7081352" y="135342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</a:rPr>
              <a:t>对称关系</a:t>
            </a:r>
            <a:endParaRPr lang="zh-CN" altLang="en-US" sz="2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D1948E-4F01-4905-B103-4FEA22D29C08}"/>
              </a:ext>
            </a:extLst>
          </p:cNvPr>
          <p:cNvSpPr/>
          <p:nvPr/>
        </p:nvSpPr>
        <p:spPr>
          <a:xfrm>
            <a:off x="7081351" y="1828508"/>
            <a:ext cx="38581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</a:rPr>
              <a:t>对称关系</a:t>
            </a:r>
            <a:r>
              <a:rPr lang="en-US" altLang="zh-CN" sz="2800" dirty="0">
                <a:latin typeface="宋体" panose="02010600030101010101" pitchFamily="2" charset="-122"/>
              </a:rPr>
              <a:t>\</a:t>
            </a:r>
            <a:r>
              <a:rPr lang="zh-CN" altLang="en-US" sz="2800" dirty="0">
                <a:latin typeface="宋体" panose="02010600030101010101" pitchFamily="2" charset="-122"/>
              </a:rPr>
              <a:t>反对称关系</a:t>
            </a:r>
            <a:endParaRPr lang="zh-CN" altLang="en-US" sz="2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C61516-2A7A-4B19-9757-EB506F8A7822}"/>
              </a:ext>
            </a:extLst>
          </p:cNvPr>
          <p:cNvSpPr/>
          <p:nvPr/>
        </p:nvSpPr>
        <p:spPr>
          <a:xfrm>
            <a:off x="7081350" y="2526957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</a:rPr>
              <a:t>非对称关系</a:t>
            </a:r>
            <a:endParaRPr lang="zh-CN" altLang="en-US" sz="2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096C2F-1B98-40F2-8594-CC4052368010}"/>
              </a:ext>
            </a:extLst>
          </p:cNvPr>
          <p:cNvSpPr/>
          <p:nvPr/>
        </p:nvSpPr>
        <p:spPr>
          <a:xfrm>
            <a:off x="9265045" y="3227355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</a:rPr>
              <a:t>反对称关系</a:t>
            </a:r>
            <a:endParaRPr lang="zh-CN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C4A02D1-8FB1-4926-98F7-8AF4DE880609}"/>
              </a:ext>
            </a:extLst>
          </p:cNvPr>
          <p:cNvSpPr/>
          <p:nvPr/>
        </p:nvSpPr>
        <p:spPr>
          <a:xfrm>
            <a:off x="9265045" y="4047684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</a:rPr>
              <a:t>非反对称关系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7936072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9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57346">
            <a:extLst>
              <a:ext uri="{FF2B5EF4-FFF2-40B4-BE49-F238E27FC236}">
                <a16:creationId xmlns:a16="http://schemas.microsoft.com/office/drawing/2014/main" id="{91CE29C3-3ECA-440C-8777-EEE869CEE8A9}"/>
              </a:ext>
            </a:extLst>
          </p:cNvPr>
          <p:cNvSpPr txBox="1">
            <a:spLocks/>
          </p:cNvSpPr>
          <p:nvPr/>
        </p:nvSpPr>
        <p:spPr>
          <a:xfrm>
            <a:off x="592057" y="1455738"/>
            <a:ext cx="11321457" cy="4360985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A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A,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说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传递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(Transitive),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如果</a:t>
            </a: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y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z(</a:t>
            </a:r>
            <a:r>
              <a:rPr lang="en-US" altLang="x-none" dirty="0" err="1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xAyAzAxRyyRzxRz</a:t>
            </a:r>
            <a:r>
              <a:rPr lang="en-US" altLang="x-none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).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非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传递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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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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z(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xAyAzAxRyyRz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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xRz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性质: 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是传递的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lnSpc>
                <a:spcPct val="120000"/>
              </a:lnSpc>
              <a:buFont typeface="Symbol" panose="05050102010706020507" pitchFamily="18" charset="2"/>
              <a:buChar char="Û"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在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G( R )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中, 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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, 若有有向边&lt;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,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j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,&lt;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,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k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&gt;,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则必有有向边&lt;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,</a:t>
            </a:r>
            <a:r>
              <a:rPr lang="en-US" altLang="x-none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baseline="-25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k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.  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lnSpc>
                <a:spcPct val="120000"/>
              </a:lnSpc>
              <a:buFont typeface="Symbol" panose="05050102010706020507" pitchFamily="18" charset="2"/>
              <a:buChar char="Û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 R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endParaRPr lang="en-US" altLang="x-none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Symbol" panose="05050102010706020507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0767700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椭圆 58370">
            <a:extLst>
              <a:ext uri="{FF2B5EF4-FFF2-40B4-BE49-F238E27FC236}">
                <a16:creationId xmlns:a16="http://schemas.microsoft.com/office/drawing/2014/main" id="{A43060B6-363F-4A6D-A8B6-086FA5FCA532}"/>
              </a:ext>
            </a:extLst>
          </p:cNvPr>
          <p:cNvSpPr/>
          <p:nvPr/>
        </p:nvSpPr>
        <p:spPr>
          <a:xfrm>
            <a:off x="4069304" y="1956594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5" name="椭圆 58371">
            <a:extLst>
              <a:ext uri="{FF2B5EF4-FFF2-40B4-BE49-F238E27FC236}">
                <a16:creationId xmlns:a16="http://schemas.microsoft.com/office/drawing/2014/main" id="{DDD83932-853B-4D06-BBE3-0D3929204358}"/>
              </a:ext>
            </a:extLst>
          </p:cNvPr>
          <p:cNvSpPr/>
          <p:nvPr/>
        </p:nvSpPr>
        <p:spPr>
          <a:xfrm>
            <a:off x="3459704" y="2870994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6" name="椭圆 58372">
            <a:extLst>
              <a:ext uri="{FF2B5EF4-FFF2-40B4-BE49-F238E27FC236}">
                <a16:creationId xmlns:a16="http://schemas.microsoft.com/office/drawing/2014/main" id="{9A6DB5AD-1F66-45DA-99E8-656E2522D4EA}"/>
              </a:ext>
            </a:extLst>
          </p:cNvPr>
          <p:cNvSpPr/>
          <p:nvPr/>
        </p:nvSpPr>
        <p:spPr>
          <a:xfrm>
            <a:off x="4755104" y="2870994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7" name="椭圆 58373">
            <a:extLst>
              <a:ext uri="{FF2B5EF4-FFF2-40B4-BE49-F238E27FC236}">
                <a16:creationId xmlns:a16="http://schemas.microsoft.com/office/drawing/2014/main" id="{C5CC461C-3E7C-4686-8356-E53AB40B9136}"/>
              </a:ext>
            </a:extLst>
          </p:cNvPr>
          <p:cNvSpPr/>
          <p:nvPr/>
        </p:nvSpPr>
        <p:spPr>
          <a:xfrm>
            <a:off x="7269704" y="1956594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8" name="椭圆 58374">
            <a:extLst>
              <a:ext uri="{FF2B5EF4-FFF2-40B4-BE49-F238E27FC236}">
                <a16:creationId xmlns:a16="http://schemas.microsoft.com/office/drawing/2014/main" id="{503485E5-37CF-4C4D-932E-1DB46F2A41AB}"/>
              </a:ext>
            </a:extLst>
          </p:cNvPr>
          <p:cNvSpPr/>
          <p:nvPr/>
        </p:nvSpPr>
        <p:spPr>
          <a:xfrm>
            <a:off x="6619073" y="2929609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9" name="椭圆 58375">
            <a:extLst>
              <a:ext uri="{FF2B5EF4-FFF2-40B4-BE49-F238E27FC236}">
                <a16:creationId xmlns:a16="http://schemas.microsoft.com/office/drawing/2014/main" id="{40F3278B-0283-4DA5-8E68-0EF1F511D5FC}"/>
              </a:ext>
            </a:extLst>
          </p:cNvPr>
          <p:cNvSpPr/>
          <p:nvPr/>
        </p:nvSpPr>
        <p:spPr>
          <a:xfrm>
            <a:off x="7955504" y="2870994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0" name="椭圆 58376">
            <a:extLst>
              <a:ext uri="{FF2B5EF4-FFF2-40B4-BE49-F238E27FC236}">
                <a16:creationId xmlns:a16="http://schemas.microsoft.com/office/drawing/2014/main" id="{D824F019-57BE-476E-B47C-A9B1A241CD5B}"/>
              </a:ext>
            </a:extLst>
          </p:cNvPr>
          <p:cNvSpPr/>
          <p:nvPr/>
        </p:nvSpPr>
        <p:spPr>
          <a:xfrm>
            <a:off x="3916904" y="1464224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1" name="直接连接符 58377">
            <a:extLst>
              <a:ext uri="{FF2B5EF4-FFF2-40B4-BE49-F238E27FC236}">
                <a16:creationId xmlns:a16="http://schemas.microsoft.com/office/drawing/2014/main" id="{5CE76F87-5F10-4F6F-8C12-0209FF4257A9}"/>
              </a:ext>
            </a:extLst>
          </p:cNvPr>
          <p:cNvSpPr/>
          <p:nvPr/>
        </p:nvSpPr>
        <p:spPr>
          <a:xfrm>
            <a:off x="4145504" y="1464224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2" name="椭圆 58378">
            <a:extLst>
              <a:ext uri="{FF2B5EF4-FFF2-40B4-BE49-F238E27FC236}">
                <a16:creationId xmlns:a16="http://schemas.microsoft.com/office/drawing/2014/main" id="{9C3977B4-14CD-439A-AA6A-BB87F0BC2B46}"/>
              </a:ext>
            </a:extLst>
          </p:cNvPr>
          <p:cNvSpPr/>
          <p:nvPr/>
        </p:nvSpPr>
        <p:spPr>
          <a:xfrm>
            <a:off x="3002504" y="2730317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3" name="直接连接符 58379">
            <a:extLst>
              <a:ext uri="{FF2B5EF4-FFF2-40B4-BE49-F238E27FC236}">
                <a16:creationId xmlns:a16="http://schemas.microsoft.com/office/drawing/2014/main" id="{FF4B7618-FA74-49E2-B027-BCDD9CBEB95A}"/>
              </a:ext>
            </a:extLst>
          </p:cNvPr>
          <p:cNvSpPr/>
          <p:nvPr/>
        </p:nvSpPr>
        <p:spPr>
          <a:xfrm>
            <a:off x="3231104" y="2730317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4" name="椭圆 58380">
            <a:extLst>
              <a:ext uri="{FF2B5EF4-FFF2-40B4-BE49-F238E27FC236}">
                <a16:creationId xmlns:a16="http://schemas.microsoft.com/office/drawing/2014/main" id="{58EC201E-88A1-4465-9B3C-6604C8D03299}"/>
              </a:ext>
            </a:extLst>
          </p:cNvPr>
          <p:cNvSpPr/>
          <p:nvPr/>
        </p:nvSpPr>
        <p:spPr>
          <a:xfrm>
            <a:off x="4983704" y="2730317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5" name="直接连接符 58381">
            <a:extLst>
              <a:ext uri="{FF2B5EF4-FFF2-40B4-BE49-F238E27FC236}">
                <a16:creationId xmlns:a16="http://schemas.microsoft.com/office/drawing/2014/main" id="{E7C8CDEA-8459-427C-ADA6-20D85CF9166B}"/>
              </a:ext>
            </a:extLst>
          </p:cNvPr>
          <p:cNvSpPr/>
          <p:nvPr/>
        </p:nvSpPr>
        <p:spPr>
          <a:xfrm>
            <a:off x="5212304" y="2730317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6" name="椭圆 58382">
            <a:extLst>
              <a:ext uri="{FF2B5EF4-FFF2-40B4-BE49-F238E27FC236}">
                <a16:creationId xmlns:a16="http://schemas.microsoft.com/office/drawing/2014/main" id="{3170DEC7-383C-470F-A044-28CFD910DBB7}"/>
              </a:ext>
            </a:extLst>
          </p:cNvPr>
          <p:cNvSpPr/>
          <p:nvPr/>
        </p:nvSpPr>
        <p:spPr>
          <a:xfrm>
            <a:off x="7117304" y="1464224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7" name="直接连接符 58383">
            <a:extLst>
              <a:ext uri="{FF2B5EF4-FFF2-40B4-BE49-F238E27FC236}">
                <a16:creationId xmlns:a16="http://schemas.microsoft.com/office/drawing/2014/main" id="{531D84C7-CD84-487E-A97E-EA5C62E386F5}"/>
              </a:ext>
            </a:extLst>
          </p:cNvPr>
          <p:cNvSpPr/>
          <p:nvPr/>
        </p:nvSpPr>
        <p:spPr>
          <a:xfrm>
            <a:off x="7345904" y="1464224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8" name="椭圆 58384">
            <a:extLst>
              <a:ext uri="{FF2B5EF4-FFF2-40B4-BE49-F238E27FC236}">
                <a16:creationId xmlns:a16="http://schemas.microsoft.com/office/drawing/2014/main" id="{7DEFB02D-CC09-47CA-9B08-62FCE5AC9434}"/>
              </a:ext>
            </a:extLst>
          </p:cNvPr>
          <p:cNvSpPr/>
          <p:nvPr/>
        </p:nvSpPr>
        <p:spPr>
          <a:xfrm>
            <a:off x="8184104" y="2730317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19" name="直接连接符 58385">
            <a:extLst>
              <a:ext uri="{FF2B5EF4-FFF2-40B4-BE49-F238E27FC236}">
                <a16:creationId xmlns:a16="http://schemas.microsoft.com/office/drawing/2014/main" id="{06463112-3645-4864-8B93-CD37C4A90679}"/>
              </a:ext>
            </a:extLst>
          </p:cNvPr>
          <p:cNvSpPr/>
          <p:nvPr/>
        </p:nvSpPr>
        <p:spPr>
          <a:xfrm>
            <a:off x="8412704" y="2730317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0" name="直接连接符 58386">
            <a:extLst>
              <a:ext uri="{FF2B5EF4-FFF2-40B4-BE49-F238E27FC236}">
                <a16:creationId xmlns:a16="http://schemas.microsoft.com/office/drawing/2014/main" id="{27A552A4-AFD8-4C62-8ED2-688CFCC13CA8}"/>
              </a:ext>
            </a:extLst>
          </p:cNvPr>
          <p:cNvSpPr/>
          <p:nvPr/>
        </p:nvSpPr>
        <p:spPr>
          <a:xfrm flipH="1">
            <a:off x="6812504" y="2097270"/>
            <a:ext cx="457200" cy="8440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1" name="直接连接符 58387">
            <a:extLst>
              <a:ext uri="{FF2B5EF4-FFF2-40B4-BE49-F238E27FC236}">
                <a16:creationId xmlns:a16="http://schemas.microsoft.com/office/drawing/2014/main" id="{8792F51D-1DF4-434E-95ED-7BD8E448CB09}"/>
              </a:ext>
            </a:extLst>
          </p:cNvPr>
          <p:cNvSpPr/>
          <p:nvPr/>
        </p:nvSpPr>
        <p:spPr>
          <a:xfrm flipH="1">
            <a:off x="3612104" y="2097270"/>
            <a:ext cx="457200" cy="77372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2" name="直接连接符 58388">
            <a:extLst>
              <a:ext uri="{FF2B5EF4-FFF2-40B4-BE49-F238E27FC236}">
                <a16:creationId xmlns:a16="http://schemas.microsoft.com/office/drawing/2014/main" id="{1CE720C9-3CFD-4B25-9E33-4303DFB04A4E}"/>
              </a:ext>
            </a:extLst>
          </p:cNvPr>
          <p:cNvSpPr/>
          <p:nvPr/>
        </p:nvSpPr>
        <p:spPr>
          <a:xfrm flipH="1">
            <a:off x="3688304" y="2941332"/>
            <a:ext cx="1143000" cy="0"/>
          </a:xfrm>
          <a:prstGeom prst="line">
            <a:avLst/>
          </a:prstGeom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3" name="直接连接符 58389">
            <a:extLst>
              <a:ext uri="{FF2B5EF4-FFF2-40B4-BE49-F238E27FC236}">
                <a16:creationId xmlns:a16="http://schemas.microsoft.com/office/drawing/2014/main" id="{5EB31750-4166-4045-BD65-C523B06797FC}"/>
              </a:ext>
            </a:extLst>
          </p:cNvPr>
          <p:cNvSpPr/>
          <p:nvPr/>
        </p:nvSpPr>
        <p:spPr>
          <a:xfrm flipH="1" flipV="1">
            <a:off x="7498304" y="2097270"/>
            <a:ext cx="609600" cy="77372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4" name="椭圆 58390">
            <a:extLst>
              <a:ext uri="{FF2B5EF4-FFF2-40B4-BE49-F238E27FC236}">
                <a16:creationId xmlns:a16="http://schemas.microsoft.com/office/drawing/2014/main" id="{92F6E138-6699-441F-BC79-D7B37A30DD7F}"/>
              </a:ext>
            </a:extLst>
          </p:cNvPr>
          <p:cNvSpPr/>
          <p:nvPr/>
        </p:nvSpPr>
        <p:spPr>
          <a:xfrm>
            <a:off x="4221704" y="4066747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5" name="椭圆 58391">
            <a:extLst>
              <a:ext uri="{FF2B5EF4-FFF2-40B4-BE49-F238E27FC236}">
                <a16:creationId xmlns:a16="http://schemas.microsoft.com/office/drawing/2014/main" id="{90CDECDF-ACEF-409B-9408-709255BDAF27}"/>
              </a:ext>
            </a:extLst>
          </p:cNvPr>
          <p:cNvSpPr/>
          <p:nvPr/>
        </p:nvSpPr>
        <p:spPr>
          <a:xfrm>
            <a:off x="3612104" y="4981147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6" name="椭圆 58392">
            <a:extLst>
              <a:ext uri="{FF2B5EF4-FFF2-40B4-BE49-F238E27FC236}">
                <a16:creationId xmlns:a16="http://schemas.microsoft.com/office/drawing/2014/main" id="{794A4059-BFD1-42BD-8CB4-BF76C2E22EE4}"/>
              </a:ext>
            </a:extLst>
          </p:cNvPr>
          <p:cNvSpPr/>
          <p:nvPr/>
        </p:nvSpPr>
        <p:spPr>
          <a:xfrm>
            <a:off x="4907504" y="4981147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7" name="椭圆 58393">
            <a:extLst>
              <a:ext uri="{FF2B5EF4-FFF2-40B4-BE49-F238E27FC236}">
                <a16:creationId xmlns:a16="http://schemas.microsoft.com/office/drawing/2014/main" id="{20627C2E-F021-47D5-9418-A9633C8CF14A}"/>
              </a:ext>
            </a:extLst>
          </p:cNvPr>
          <p:cNvSpPr/>
          <p:nvPr/>
        </p:nvSpPr>
        <p:spPr>
          <a:xfrm>
            <a:off x="7422104" y="4066747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8" name="椭圆 58394">
            <a:extLst>
              <a:ext uri="{FF2B5EF4-FFF2-40B4-BE49-F238E27FC236}">
                <a16:creationId xmlns:a16="http://schemas.microsoft.com/office/drawing/2014/main" id="{E1AEBA99-CD14-4EF6-91BA-E71C0C1581F2}"/>
              </a:ext>
            </a:extLst>
          </p:cNvPr>
          <p:cNvSpPr/>
          <p:nvPr/>
        </p:nvSpPr>
        <p:spPr>
          <a:xfrm>
            <a:off x="6812504" y="4981147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29" name="椭圆 58395">
            <a:extLst>
              <a:ext uri="{FF2B5EF4-FFF2-40B4-BE49-F238E27FC236}">
                <a16:creationId xmlns:a16="http://schemas.microsoft.com/office/drawing/2014/main" id="{6850A1CB-B5B5-4A1A-BF27-E682F2D17679}"/>
              </a:ext>
            </a:extLst>
          </p:cNvPr>
          <p:cNvSpPr/>
          <p:nvPr/>
        </p:nvSpPr>
        <p:spPr>
          <a:xfrm>
            <a:off x="8185570" y="5001663"/>
            <a:ext cx="228600" cy="211015"/>
          </a:xfrm>
          <a:prstGeom prst="ellipse">
            <a:avLst/>
          </a:prstGeom>
          <a:solidFill>
            <a:srgbClr val="4D4D4D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30" name="椭圆 58396">
            <a:extLst>
              <a:ext uri="{FF2B5EF4-FFF2-40B4-BE49-F238E27FC236}">
                <a16:creationId xmlns:a16="http://schemas.microsoft.com/office/drawing/2014/main" id="{060D8604-2FAD-4335-A2C3-AA3D28A9EE32}"/>
              </a:ext>
            </a:extLst>
          </p:cNvPr>
          <p:cNvSpPr/>
          <p:nvPr/>
        </p:nvSpPr>
        <p:spPr>
          <a:xfrm>
            <a:off x="4069304" y="3574378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31" name="直接连接符 58397">
            <a:extLst>
              <a:ext uri="{FF2B5EF4-FFF2-40B4-BE49-F238E27FC236}">
                <a16:creationId xmlns:a16="http://schemas.microsoft.com/office/drawing/2014/main" id="{0476AB19-BFA0-4647-BF04-7F564BBE94F0}"/>
              </a:ext>
            </a:extLst>
          </p:cNvPr>
          <p:cNvSpPr/>
          <p:nvPr/>
        </p:nvSpPr>
        <p:spPr>
          <a:xfrm>
            <a:off x="4297904" y="3574378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32" name="椭圆 58398">
            <a:extLst>
              <a:ext uri="{FF2B5EF4-FFF2-40B4-BE49-F238E27FC236}">
                <a16:creationId xmlns:a16="http://schemas.microsoft.com/office/drawing/2014/main" id="{F6E9C8DA-4853-4A3A-87AE-D487DE30CE9B}"/>
              </a:ext>
            </a:extLst>
          </p:cNvPr>
          <p:cNvSpPr/>
          <p:nvPr/>
        </p:nvSpPr>
        <p:spPr>
          <a:xfrm>
            <a:off x="3154904" y="4840470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33" name="直接连接符 58399">
            <a:extLst>
              <a:ext uri="{FF2B5EF4-FFF2-40B4-BE49-F238E27FC236}">
                <a16:creationId xmlns:a16="http://schemas.microsoft.com/office/drawing/2014/main" id="{EA14C59F-CCD7-42D8-AF49-E15241CA52A4}"/>
              </a:ext>
            </a:extLst>
          </p:cNvPr>
          <p:cNvSpPr/>
          <p:nvPr/>
        </p:nvSpPr>
        <p:spPr>
          <a:xfrm>
            <a:off x="3383504" y="4840470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34" name="椭圆 58400">
            <a:extLst>
              <a:ext uri="{FF2B5EF4-FFF2-40B4-BE49-F238E27FC236}">
                <a16:creationId xmlns:a16="http://schemas.microsoft.com/office/drawing/2014/main" id="{82984DEB-96A4-43BA-81F7-970FA565120F}"/>
              </a:ext>
            </a:extLst>
          </p:cNvPr>
          <p:cNvSpPr/>
          <p:nvPr/>
        </p:nvSpPr>
        <p:spPr>
          <a:xfrm>
            <a:off x="5136104" y="4840470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35" name="直接连接符 58401">
            <a:extLst>
              <a:ext uri="{FF2B5EF4-FFF2-40B4-BE49-F238E27FC236}">
                <a16:creationId xmlns:a16="http://schemas.microsoft.com/office/drawing/2014/main" id="{DFC428C6-1D94-4B11-9228-A6C559C24378}"/>
              </a:ext>
            </a:extLst>
          </p:cNvPr>
          <p:cNvSpPr/>
          <p:nvPr/>
        </p:nvSpPr>
        <p:spPr>
          <a:xfrm>
            <a:off x="5364704" y="4840470"/>
            <a:ext cx="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36" name="椭圆 58402">
            <a:extLst>
              <a:ext uri="{FF2B5EF4-FFF2-40B4-BE49-F238E27FC236}">
                <a16:creationId xmlns:a16="http://schemas.microsoft.com/office/drawing/2014/main" id="{68EFE64C-DC37-45AE-B92B-8B8A7173A9A6}"/>
              </a:ext>
            </a:extLst>
          </p:cNvPr>
          <p:cNvSpPr/>
          <p:nvPr/>
        </p:nvSpPr>
        <p:spPr>
          <a:xfrm>
            <a:off x="8336504" y="4840470"/>
            <a:ext cx="533400" cy="492369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37" name="直接连接符 58403">
            <a:extLst>
              <a:ext uri="{FF2B5EF4-FFF2-40B4-BE49-F238E27FC236}">
                <a16:creationId xmlns:a16="http://schemas.microsoft.com/office/drawing/2014/main" id="{73EBCA6E-065A-4E38-B37C-0D016F1CF079}"/>
              </a:ext>
            </a:extLst>
          </p:cNvPr>
          <p:cNvSpPr/>
          <p:nvPr/>
        </p:nvSpPr>
        <p:spPr>
          <a:xfrm>
            <a:off x="8565104" y="4840470"/>
            <a:ext cx="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38" name="直接连接符 58404">
            <a:extLst>
              <a:ext uri="{FF2B5EF4-FFF2-40B4-BE49-F238E27FC236}">
                <a16:creationId xmlns:a16="http://schemas.microsoft.com/office/drawing/2014/main" id="{BD3A37CD-F96C-4EDB-8065-088C6C6A2D20}"/>
              </a:ext>
            </a:extLst>
          </p:cNvPr>
          <p:cNvSpPr/>
          <p:nvPr/>
        </p:nvSpPr>
        <p:spPr>
          <a:xfrm>
            <a:off x="7574504" y="4207424"/>
            <a:ext cx="609600" cy="8440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39" name="直接连接符 58405">
            <a:extLst>
              <a:ext uri="{FF2B5EF4-FFF2-40B4-BE49-F238E27FC236}">
                <a16:creationId xmlns:a16="http://schemas.microsoft.com/office/drawing/2014/main" id="{95C165E9-EA26-4A4E-B77A-DD960D7A8089}"/>
              </a:ext>
            </a:extLst>
          </p:cNvPr>
          <p:cNvSpPr/>
          <p:nvPr/>
        </p:nvSpPr>
        <p:spPr>
          <a:xfrm flipH="1">
            <a:off x="6964904" y="4207424"/>
            <a:ext cx="457200" cy="8440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40" name="直接连接符 58406">
            <a:extLst>
              <a:ext uri="{FF2B5EF4-FFF2-40B4-BE49-F238E27FC236}">
                <a16:creationId xmlns:a16="http://schemas.microsoft.com/office/drawing/2014/main" id="{0907854C-259D-43F5-BD29-C0C8C9D248AE}"/>
              </a:ext>
            </a:extLst>
          </p:cNvPr>
          <p:cNvSpPr/>
          <p:nvPr/>
        </p:nvSpPr>
        <p:spPr>
          <a:xfrm flipH="1">
            <a:off x="3764504" y="4207424"/>
            <a:ext cx="457200" cy="77372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41" name="直接连接符 58407">
            <a:extLst>
              <a:ext uri="{FF2B5EF4-FFF2-40B4-BE49-F238E27FC236}">
                <a16:creationId xmlns:a16="http://schemas.microsoft.com/office/drawing/2014/main" id="{47D9D1A1-7B37-41E2-9018-D05FCFCA96DC}"/>
              </a:ext>
            </a:extLst>
          </p:cNvPr>
          <p:cNvSpPr/>
          <p:nvPr/>
        </p:nvSpPr>
        <p:spPr>
          <a:xfrm flipH="1">
            <a:off x="3840704" y="5051486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42" name="直接连接符 58408">
            <a:extLst>
              <a:ext uri="{FF2B5EF4-FFF2-40B4-BE49-F238E27FC236}">
                <a16:creationId xmlns:a16="http://schemas.microsoft.com/office/drawing/2014/main" id="{8A7EC096-832D-4B36-81F1-51F339C656BD}"/>
              </a:ext>
            </a:extLst>
          </p:cNvPr>
          <p:cNvSpPr/>
          <p:nvPr/>
        </p:nvSpPr>
        <p:spPr>
          <a:xfrm flipH="1" flipV="1">
            <a:off x="7650704" y="4207424"/>
            <a:ext cx="609600" cy="77372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43" name="直接连接符 58409">
            <a:extLst>
              <a:ext uri="{FF2B5EF4-FFF2-40B4-BE49-F238E27FC236}">
                <a16:creationId xmlns:a16="http://schemas.microsoft.com/office/drawing/2014/main" id="{61BF3A30-75C8-4FF7-922D-B8F0B2DE6A48}"/>
              </a:ext>
            </a:extLst>
          </p:cNvPr>
          <p:cNvSpPr/>
          <p:nvPr/>
        </p:nvSpPr>
        <p:spPr>
          <a:xfrm>
            <a:off x="6812504" y="3011670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  <p:sp>
        <p:nvSpPr>
          <p:cNvPr id="44" name="直接连接符 58410">
            <a:extLst>
              <a:ext uri="{FF2B5EF4-FFF2-40B4-BE49-F238E27FC236}">
                <a16:creationId xmlns:a16="http://schemas.microsoft.com/office/drawing/2014/main" id="{103BDEEC-253E-4B21-BB64-F7C908873E1A}"/>
              </a:ext>
            </a:extLst>
          </p:cNvPr>
          <p:cNvSpPr/>
          <p:nvPr/>
        </p:nvSpPr>
        <p:spPr>
          <a:xfrm flipH="1" flipV="1">
            <a:off x="4221704" y="2167609"/>
            <a:ext cx="685800" cy="77372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402019"/>
      </p:ext>
    </p:extLst>
  </p:cSld>
  <p:clrMapOvr>
    <a:masterClrMapping/>
  </p:clrMapOvr>
  <p:transition spd="slow" advTm="0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5E0B1C4-A29C-4FD5-A83C-D1F6988DD737}"/>
              </a:ext>
            </a:extLst>
          </p:cNvPr>
          <p:cNvSpPr/>
          <p:nvPr/>
        </p:nvSpPr>
        <p:spPr>
          <a:xfrm>
            <a:off x="1409974" y="1171780"/>
            <a:ext cx="93720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常见的</a:t>
            </a:r>
            <a:r>
              <a:rPr lang="zh-CN" altLang="en-US" sz="2800" dirty="0">
                <a:latin typeface="宋体" panose="02010600030101010101" pitchFamily="2" charset="-122"/>
              </a:rPr>
              <a:t>传递关系有相等关系</a:t>
            </a:r>
            <a:r>
              <a:rPr lang="en-US" altLang="zh-CN" sz="2800" dirty="0">
                <a:latin typeface="宋体" panose="02010600030101010101" pitchFamily="2" charset="-122"/>
              </a:rPr>
              <a:t>(=)</a:t>
            </a:r>
            <a:r>
              <a:rPr lang="zh-CN" altLang="en-US" sz="2800" dirty="0">
                <a:latin typeface="宋体" panose="02010600030101010101" pitchFamily="2" charset="-122"/>
              </a:rPr>
              <a:t>，小于等于关系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</a:rPr>
              <a:t>，包含关系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</a:rPr>
              <a:t>，整除关系，同余关系，上下级关系，同乡关系，后裔关系等</a:t>
            </a:r>
            <a:endParaRPr lang="zh-CN" altLang="en-US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28D0E9F-3D46-40B0-8A3C-3C519B73B9DE}"/>
              </a:ext>
            </a:extLst>
          </p:cNvPr>
          <p:cNvSpPr/>
          <p:nvPr/>
        </p:nvSpPr>
        <p:spPr>
          <a:xfrm>
            <a:off x="1475758" y="2882169"/>
            <a:ext cx="92141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</a:rPr>
              <a:t>而不相等关系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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</a:rPr>
              <a:t>，父子关系，朋友关系，同学关系等都不是传递关系</a:t>
            </a:r>
            <a:endParaRPr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2D2DE1-B71D-48B9-A17D-87BCA379D4E5}"/>
              </a:ext>
            </a:extLst>
          </p:cNvPr>
          <p:cNvSpPr/>
          <p:nvPr/>
        </p:nvSpPr>
        <p:spPr>
          <a:xfrm>
            <a:off x="1409974" y="4301226"/>
            <a:ext cx="9681238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  <a:sym typeface="Symbol" panose="05050102010706020507" pitchFamily="18" charset="2"/>
              </a:rPr>
              <a:t></a:t>
            </a:r>
            <a:r>
              <a:rPr lang="zh-CN" altLang="en-US" sz="2800" dirty="0">
                <a:latin typeface="+mn-ea"/>
              </a:rPr>
              <a:t>传递性和反传递性是关系的两个极端性质；因此，传递关系和反传递关系是两种极端关系；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  <a:sym typeface="Symbol" panose="05050102010706020507" pitchFamily="18" charset="2"/>
              </a:rPr>
              <a:t>概念</a:t>
            </a:r>
            <a:r>
              <a:rPr lang="zh-CN" altLang="en-US" sz="2800" dirty="0">
                <a:latin typeface="+mn-ea"/>
              </a:rPr>
              <a:t>反传递性和反传递关系一般不甚用，所以不加讨论；</a:t>
            </a:r>
          </a:p>
          <a:p>
            <a:pPr>
              <a:lnSpc>
                <a:spcPct val="90000"/>
              </a:lnSpc>
            </a:pP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5581903"/>
      </p:ext>
    </p:extLst>
  </p:cSld>
  <p:clrMapOvr>
    <a:masterClrMapping/>
  </p:clrMapOvr>
  <p:transition spd="slow" advTm="0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7408ABB-1ED3-4F6E-8685-0AFCD806FAD1}"/>
              </a:ext>
            </a:extLst>
          </p:cNvPr>
          <p:cNvSpPr/>
          <p:nvPr/>
        </p:nvSpPr>
        <p:spPr>
          <a:xfrm>
            <a:off x="1884921" y="1059133"/>
            <a:ext cx="2028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X={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2F6AB3-8D25-40CC-A7A1-4FFC16F2FEFF}"/>
              </a:ext>
            </a:extLst>
          </p:cNvPr>
          <p:cNvSpPr/>
          <p:nvPr/>
        </p:nvSpPr>
        <p:spPr>
          <a:xfrm>
            <a:off x="1884921" y="2054969"/>
            <a:ext cx="65325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9F9724-47E0-4711-B849-720BDC4AFCA0}"/>
              </a:ext>
            </a:extLst>
          </p:cNvPr>
          <p:cNvSpPr/>
          <p:nvPr/>
        </p:nvSpPr>
        <p:spPr>
          <a:xfrm>
            <a:off x="1884921" y="2933425"/>
            <a:ext cx="56797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D4557A-213B-4847-9C34-CA3CEC5F2BCD}"/>
              </a:ext>
            </a:extLst>
          </p:cNvPr>
          <p:cNvSpPr/>
          <p:nvPr/>
        </p:nvSpPr>
        <p:spPr>
          <a:xfrm>
            <a:off x="9039476" y="1987857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传递关系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74C897-F86C-4D58-A564-E0BFA79435B1}"/>
              </a:ext>
            </a:extLst>
          </p:cNvPr>
          <p:cNvSpPr/>
          <p:nvPr/>
        </p:nvSpPr>
        <p:spPr>
          <a:xfrm>
            <a:off x="9039476" y="284634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非传递关系</a:t>
            </a:r>
          </a:p>
        </p:txBody>
      </p:sp>
    </p:spTree>
    <p:extLst>
      <p:ext uri="{BB962C8B-B14F-4D97-AF65-F5344CB8AC3E}">
        <p14:creationId xmlns:p14="http://schemas.microsoft.com/office/powerpoint/2010/main" val="330678467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B7AB56-3D52-4640-B7C8-58C6A0143178}"/>
              </a:ext>
            </a:extLst>
          </p:cNvPr>
          <p:cNvSpPr txBox="1"/>
          <p:nvPr/>
        </p:nvSpPr>
        <p:spPr>
          <a:xfrm>
            <a:off x="1751013" y="887146"/>
            <a:ext cx="646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关系的表示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3076D3-8488-4DE0-80E3-76A9ADF2B4C6}"/>
              </a:ext>
            </a:extLst>
          </p:cNvPr>
          <p:cNvSpPr txBox="1"/>
          <p:nvPr/>
        </p:nvSpPr>
        <p:spPr>
          <a:xfrm>
            <a:off x="1751012" y="1684075"/>
            <a:ext cx="43449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 </a:t>
            </a:r>
            <a:r>
              <a:rPr lang="zh-CN" altLang="en-US" sz="2800" dirty="0"/>
              <a:t>集合表示法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列举法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描述法</a:t>
            </a:r>
          </a:p>
        </p:txBody>
      </p:sp>
    </p:spTree>
    <p:extLst>
      <p:ext uri="{BB962C8B-B14F-4D97-AF65-F5344CB8AC3E}">
        <p14:creationId xmlns:p14="http://schemas.microsoft.com/office/powerpoint/2010/main" val="925382570"/>
      </p:ext>
    </p:extLst>
  </p:cSld>
  <p:clrMapOvr>
    <a:masterClrMapping/>
  </p:clrMapOvr>
  <p:transition spd="slow" advTm="0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932C526-F84A-410A-8383-2122AD09851F}"/>
              </a:ext>
            </a:extLst>
          </p:cNvPr>
          <p:cNvSpPr/>
          <p:nvPr/>
        </p:nvSpPr>
        <p:spPr>
          <a:xfrm>
            <a:off x="2363844" y="1061976"/>
            <a:ext cx="6096000" cy="7875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是平面上直线的集合。平行关系</a:t>
            </a:r>
          </a:p>
          <a:p>
            <a:pPr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R={(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∥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99D72C-1665-4F8A-9BF7-54BA0516BD9D}"/>
              </a:ext>
            </a:extLst>
          </p:cNvPr>
          <p:cNvSpPr/>
          <p:nvPr/>
        </p:nvSpPr>
        <p:spPr>
          <a:xfrm>
            <a:off x="2173069" y="2246033"/>
            <a:ext cx="6845939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是平面上三角形的集合。相似关系</a:t>
            </a:r>
          </a:p>
          <a:p>
            <a:pPr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R={(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dirty="0" err="1"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∽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FD5E687-E556-4CDB-95B7-3AC2BB7B40DE}"/>
              </a:ext>
            </a:extLst>
          </p:cNvPr>
          <p:cNvSpPr txBox="1">
            <a:spLocks noChangeArrowheads="1"/>
          </p:cNvSpPr>
          <p:nvPr/>
        </p:nvSpPr>
        <p:spPr>
          <a:xfrm>
            <a:off x="2173069" y="3502880"/>
            <a:ext cx="6652149" cy="45862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R={&lt;1,1&gt;,&lt;2,2&gt;}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，试判断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在集合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上具备的特殊性质，其中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A={1,2},B={1,2,3}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是定义在集合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上的关系时，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是自反、对称、反对称和传递的；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是定义在集合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上的关系时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是对称、反对称和传递的。</a:t>
            </a:r>
          </a:p>
        </p:txBody>
      </p:sp>
    </p:spTree>
    <p:extLst>
      <p:ext uri="{BB962C8B-B14F-4D97-AF65-F5344CB8AC3E}">
        <p14:creationId xmlns:p14="http://schemas.microsoft.com/office/powerpoint/2010/main" val="42048078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068A64-422E-4B4D-9D48-273A067FE187}"/>
              </a:ext>
            </a:extLst>
          </p:cNvPr>
          <p:cNvSpPr/>
          <p:nvPr/>
        </p:nvSpPr>
        <p:spPr>
          <a:xfrm>
            <a:off x="1786882" y="257015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</a:rPr>
              <a:t>恒等关系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38209A-FF82-4160-9BDF-BF294649A2CB}"/>
              </a:ext>
            </a:extLst>
          </p:cNvPr>
          <p:cNvSpPr/>
          <p:nvPr/>
        </p:nvSpPr>
        <p:spPr>
          <a:xfrm>
            <a:off x="4037541" y="2570151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</a:rPr>
              <a:t>自反的、对称的、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反对称的、</a:t>
            </a:r>
            <a:r>
              <a:rPr lang="zh-CN" altLang="en-US" sz="2800" dirty="0">
                <a:latin typeface="宋体" panose="02010600030101010101" pitchFamily="2" charset="-122"/>
              </a:rPr>
              <a:t>传递</a:t>
            </a:r>
            <a:endParaRPr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5EEAF8-4F94-4882-9001-60BEEEB24090}"/>
              </a:ext>
            </a:extLst>
          </p:cNvPr>
          <p:cNvSpPr/>
          <p:nvPr/>
        </p:nvSpPr>
        <p:spPr>
          <a:xfrm>
            <a:off x="1786881" y="186077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</a:rPr>
              <a:t>普遍关系</a:t>
            </a:r>
            <a:endParaRPr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A4B67B-29F3-4CCF-98D6-126A781B9439}"/>
              </a:ext>
            </a:extLst>
          </p:cNvPr>
          <p:cNvSpPr/>
          <p:nvPr/>
        </p:nvSpPr>
        <p:spPr>
          <a:xfrm>
            <a:off x="4028767" y="1860779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</a:rPr>
              <a:t>自反的、对称的、传递的</a:t>
            </a:r>
            <a:endParaRPr lang="zh-CN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C10D40-5821-4BE0-9123-E21D91D27415}"/>
              </a:ext>
            </a:extLst>
          </p:cNvPr>
          <p:cNvSpPr/>
          <p:nvPr/>
        </p:nvSpPr>
        <p:spPr>
          <a:xfrm>
            <a:off x="1786881" y="3279523"/>
            <a:ext cx="1556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</a:rPr>
              <a:t>空关系</a:t>
            </a:r>
            <a:r>
              <a:rPr lang="zh-CN" altLang="en-US" sz="2800" dirty="0">
                <a:sym typeface="Symbol" panose="05050102010706020507" pitchFamily="18" charset="2"/>
              </a:rPr>
              <a:t></a:t>
            </a:r>
            <a:endParaRPr lang="zh-CN" altLang="en-US" sz="2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94A7C9-314B-4D07-BA21-48B9EE86C324}"/>
              </a:ext>
            </a:extLst>
          </p:cNvPr>
          <p:cNvSpPr/>
          <p:nvPr/>
        </p:nvSpPr>
        <p:spPr>
          <a:xfrm>
            <a:off x="3947856" y="3279523"/>
            <a:ext cx="75456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自反的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\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反自反的、对称的、反对称的、传递的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8243585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6" grpId="0"/>
      <p:bldP spid="7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62466">
            <a:extLst>
              <a:ext uri="{FF2B5EF4-FFF2-40B4-BE49-F238E27FC236}">
                <a16:creationId xmlns:a16="http://schemas.microsoft.com/office/drawing/2014/main" id="{5F52B100-F0EF-4509-A70C-68046D059587}"/>
              </a:ext>
            </a:extLst>
          </p:cNvPr>
          <p:cNvSpPr txBox="1">
            <a:spLocks/>
          </p:cNvSpPr>
          <p:nvPr/>
        </p:nvSpPr>
        <p:spPr>
          <a:xfrm>
            <a:off x="1571625" y="919336"/>
            <a:ext cx="8510954" cy="443132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/>
              <a:t>	设</a:t>
            </a:r>
            <a:r>
              <a:rPr lang="en-US" altLang="x-none"/>
              <a:t>R</a:t>
            </a:r>
            <a:r>
              <a:rPr lang="en-US" altLang="x-none" baseline="-25000"/>
              <a:t>1</a:t>
            </a:r>
            <a:r>
              <a:rPr lang="en-US" altLang="x-none"/>
              <a:t>,R</a:t>
            </a:r>
            <a:r>
              <a:rPr lang="en-US" altLang="x-none" baseline="-25000"/>
              <a:t>2</a:t>
            </a:r>
            <a:r>
              <a:rPr lang="en-US" altLang="x-none">
                <a:sym typeface="Symbol" panose="05050102010706020507" pitchFamily="2" charset="2"/>
              </a:rPr>
              <a:t>AA</a:t>
            </a:r>
            <a:r>
              <a:rPr lang="zh-CN" altLang="en-US">
                <a:sym typeface="Symbol" panose="05050102010706020507" pitchFamily="2" charset="2"/>
              </a:rPr>
              <a:t>都具有某种性质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7250287-FF2D-4B68-B432-1A9769FDFEB2}"/>
              </a:ext>
            </a:extLst>
          </p:cNvPr>
          <p:cNvGraphicFramePr/>
          <p:nvPr/>
        </p:nvGraphicFramePr>
        <p:xfrm>
          <a:off x="1887374" y="1824175"/>
          <a:ext cx="7577455" cy="3953510"/>
        </p:xfrm>
        <a:graphic>
          <a:graphicData uri="http://schemas.openxmlformats.org/drawingml/2006/table">
            <a:tbl>
              <a:tblPr/>
              <a:tblGrid>
                <a:gridCol w="2376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1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3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673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 dirty="0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15">
                          <a:sym typeface="Symbol" panose="05050102010706020507" pitchFamily="2" charset="2"/>
                        </a:rPr>
                        <a:t>自反</a:t>
                      </a: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15"/>
                        <a:t>反自反</a:t>
                      </a: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15"/>
                        <a:t>对称</a:t>
                      </a: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15"/>
                        <a:t>反对称</a:t>
                      </a: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15"/>
                        <a:t>传递</a:t>
                      </a: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24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r>
                        <a:rPr lang="en-US" altLang="x-none" sz="2215" baseline="30000" dirty="0"/>
                        <a:t>-1</a:t>
                      </a:r>
                      <a:r>
                        <a:rPr lang="en-US" altLang="x-none" sz="2215" dirty="0"/>
                        <a:t>,</a:t>
                      </a:r>
                      <a:r>
                        <a:rPr lang="en-US" altLang="x-none" sz="2215" baseline="30000" dirty="0"/>
                        <a:t> 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2</a:t>
                      </a:r>
                      <a:r>
                        <a:rPr lang="en-US" altLang="x-none" sz="2215" baseline="30000" dirty="0"/>
                        <a:t>-1</a:t>
                      </a:r>
                      <a:endParaRPr lang="zh-CN" altLang="en-US" sz="2215" baseline="30000" dirty="0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 dirty="0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 baseline="-25000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61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r>
                        <a:rPr lang="zh-CN" altLang="en-US" sz="2215" dirty="0">
                          <a:sym typeface="Symbol" panose="05050102010706020507" pitchFamily="2" charset="2"/>
                        </a:rPr>
                        <a:t></a:t>
                      </a:r>
                      <a:r>
                        <a:rPr lang="en-US" altLang="x-none" sz="2215" dirty="0">
                          <a:sym typeface="Symbol" panose="05050102010706020507" pitchFamily="2" charset="2"/>
                        </a:rPr>
                        <a:t>R</a:t>
                      </a:r>
                      <a:r>
                        <a:rPr lang="en-US" altLang="x-none" sz="2215" baseline="-25000" dirty="0">
                          <a:sym typeface="Symbol" panose="05050102010706020507" pitchFamily="2" charset="2"/>
                        </a:rPr>
                        <a:t>2</a:t>
                      </a:r>
                      <a:endParaRPr lang="zh-CN" altLang="en-US" sz="2215" baseline="-25000" dirty="0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 dirty="0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61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r>
                        <a:rPr lang="en-US" altLang="x-none" sz="2215" dirty="0">
                          <a:sym typeface="Symbol" panose="05050102010706020507" pitchFamily="2" charset="2"/>
                        </a:rPr>
                        <a:t>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2</a:t>
                      </a:r>
                      <a:endParaRPr lang="zh-CN" altLang="en-US" sz="2215" baseline="-25000" dirty="0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 baseline="-25000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 baseline="-25000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61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r>
                        <a:rPr lang="en-US" altLang="x-none" sz="2215" dirty="0">
                          <a:ea typeface="Arial" panose="020B0604020202020204" pitchFamily="34" charset="0"/>
                          <a:sym typeface="Symbol" panose="05050102010706020507" pitchFamily="2" charset="2"/>
                        </a:rPr>
                        <a:t>o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2 </a:t>
                      </a:r>
                      <a:r>
                        <a:rPr lang="en-US" altLang="x-none" sz="2215" dirty="0"/>
                        <a:t>,</a:t>
                      </a:r>
                      <a:r>
                        <a:rPr lang="en-US" altLang="x-none" sz="2215" baseline="-25000" dirty="0"/>
                        <a:t> 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2</a:t>
                      </a:r>
                      <a:r>
                        <a:rPr lang="en-US" altLang="x-none" sz="2215" dirty="0">
                          <a:ea typeface="Arial" panose="020B0604020202020204" pitchFamily="34" charset="0"/>
                          <a:sym typeface="Symbol" panose="05050102010706020507" pitchFamily="2" charset="2"/>
                        </a:rPr>
                        <a:t>o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endParaRPr lang="zh-CN" altLang="en-US" sz="2215" baseline="-25000" dirty="0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 baseline="-25000" dirty="0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 dirty="0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61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r>
                        <a:rPr lang="en-US" altLang="x-none" sz="2215" dirty="0">
                          <a:ea typeface="Arial" panose="020B0604020202020204" pitchFamily="34" charset="0"/>
                          <a:sym typeface="Symbol" panose="05050102010706020507" pitchFamily="2" charset="2"/>
                        </a:rPr>
                        <a:t>-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2 </a:t>
                      </a:r>
                      <a:r>
                        <a:rPr lang="en-US" altLang="x-none" sz="2215" dirty="0"/>
                        <a:t>,</a:t>
                      </a:r>
                      <a:r>
                        <a:rPr lang="en-US" altLang="x-none" sz="2215" baseline="-25000" dirty="0"/>
                        <a:t> 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2</a:t>
                      </a:r>
                      <a:r>
                        <a:rPr lang="en-US" altLang="x-none" sz="2215" dirty="0">
                          <a:ea typeface="Arial" panose="020B0604020202020204" pitchFamily="34" charset="0"/>
                          <a:sym typeface="Symbol" panose="05050102010706020507" pitchFamily="2" charset="2"/>
                        </a:rPr>
                        <a:t>-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endParaRPr lang="zh-CN" altLang="en-US" sz="2215" baseline="-25000" dirty="0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 baseline="-25000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09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r>
                        <a:rPr lang="en-US" altLang="x-none" sz="2585" dirty="0"/>
                        <a:t>’</a:t>
                      </a:r>
                      <a:r>
                        <a:rPr lang="en-US" altLang="x-none" sz="2215" dirty="0"/>
                        <a:t>, R</a:t>
                      </a:r>
                      <a:r>
                        <a:rPr lang="en-US" altLang="x-none" sz="2215" baseline="-25000" dirty="0"/>
                        <a:t>2</a:t>
                      </a:r>
                      <a:r>
                        <a:rPr lang="en-US" altLang="x-none" sz="2585" dirty="0"/>
                        <a:t>’</a:t>
                      </a:r>
                      <a:endParaRPr lang="zh-CN" altLang="en-US" sz="2585" dirty="0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 baseline="-25000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 dirty="0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244477"/>
      </p:ext>
    </p:extLst>
  </p:cSld>
  <p:clrMapOvr>
    <a:masterClrMapping/>
  </p:clrMapOvr>
  <p:transition spd="slow" advTm="0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63490">
            <a:extLst>
              <a:ext uri="{FF2B5EF4-FFF2-40B4-BE49-F238E27FC236}">
                <a16:creationId xmlns:a16="http://schemas.microsoft.com/office/drawing/2014/main" id="{6892681D-CA1E-4C62-B7CA-0B691A5EB6E2}"/>
              </a:ext>
            </a:extLst>
          </p:cNvPr>
          <p:cNvSpPr txBox="1">
            <a:spLocks/>
          </p:cNvSpPr>
          <p:nvPr/>
        </p:nvSpPr>
        <p:spPr>
          <a:xfrm>
            <a:off x="1571625" y="1154132"/>
            <a:ext cx="8510954" cy="443132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215" dirty="0">
                <a:latin typeface="Microsoft YaHei" panose="020B0503020204020204" charset="-122"/>
                <a:ea typeface="Microsoft YaHei" panose="020B0503020204020204" charset="-122"/>
              </a:rPr>
              <a:t>	</a:t>
            </a:r>
            <a:r>
              <a:rPr lang="zh-CN" altLang="en-US" dirty="0">
                <a:latin typeface="+mn-ea"/>
              </a:rPr>
              <a:t>设</a:t>
            </a:r>
            <a:r>
              <a:rPr lang="en-US" altLang="x-none" dirty="0">
                <a:latin typeface="+mn-ea"/>
              </a:rPr>
              <a:t>R</a:t>
            </a:r>
            <a:r>
              <a:rPr lang="en-US" altLang="x-none" baseline="-25000" dirty="0">
                <a:latin typeface="+mn-ea"/>
              </a:rPr>
              <a:t>1</a:t>
            </a:r>
            <a:r>
              <a:rPr lang="en-US" altLang="x-none" dirty="0">
                <a:latin typeface="+mn-ea"/>
              </a:rPr>
              <a:t>,R</a:t>
            </a:r>
            <a:r>
              <a:rPr lang="en-US" altLang="x-none" baseline="-25000" dirty="0">
                <a:latin typeface="+mn-ea"/>
              </a:rPr>
              <a:t>2</a:t>
            </a:r>
            <a:r>
              <a:rPr lang="en-US" altLang="x-none" dirty="0">
                <a:latin typeface="+mn-ea"/>
                <a:sym typeface="Symbol" panose="05050102010706020507" pitchFamily="2" charset="2"/>
              </a:rPr>
              <a:t>AA</a:t>
            </a:r>
            <a:r>
              <a:rPr lang="zh-CN" altLang="en-US" dirty="0">
                <a:latin typeface="+mn-ea"/>
                <a:sym typeface="Symbol" panose="05050102010706020507" pitchFamily="2" charset="2"/>
              </a:rPr>
              <a:t>都具有某种性质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6C0341-D58A-4A87-BB43-4FB76C35A922}"/>
              </a:ext>
            </a:extLst>
          </p:cNvPr>
          <p:cNvGraphicFramePr/>
          <p:nvPr/>
        </p:nvGraphicFramePr>
        <p:xfrm>
          <a:off x="2038155" y="1864409"/>
          <a:ext cx="7577455" cy="3953510"/>
        </p:xfrm>
        <a:graphic>
          <a:graphicData uri="http://schemas.openxmlformats.org/drawingml/2006/table">
            <a:tbl>
              <a:tblPr/>
              <a:tblGrid>
                <a:gridCol w="2376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1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3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673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15">
                          <a:sym typeface="Symbol" panose="05050102010706020507" pitchFamily="2" charset="2"/>
                        </a:rPr>
                        <a:t>自反</a:t>
                      </a: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15"/>
                        <a:t>反自反</a:t>
                      </a: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15"/>
                        <a:t>对称</a:t>
                      </a: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15"/>
                        <a:t>反对称</a:t>
                      </a: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215"/>
                        <a:t>传递</a:t>
                      </a: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24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r>
                        <a:rPr lang="en-US" altLang="x-none" sz="2215" baseline="30000" dirty="0"/>
                        <a:t>-1</a:t>
                      </a:r>
                      <a:r>
                        <a:rPr lang="en-US" altLang="x-none" sz="2215" dirty="0"/>
                        <a:t>,</a:t>
                      </a:r>
                      <a:r>
                        <a:rPr lang="en-US" altLang="x-none" sz="2215" baseline="30000" dirty="0"/>
                        <a:t> 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2</a:t>
                      </a:r>
                      <a:r>
                        <a:rPr lang="en-US" altLang="x-none" sz="2215" baseline="30000" dirty="0"/>
                        <a:t>-1</a:t>
                      </a:r>
                      <a:endParaRPr lang="zh-CN" altLang="en-US" sz="2215" baseline="30000" dirty="0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 baseline="-25000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61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r>
                        <a:rPr lang="zh-CN" altLang="en-US" sz="2215" dirty="0">
                          <a:sym typeface="Symbol" panose="05050102010706020507" pitchFamily="2" charset="2"/>
                        </a:rPr>
                        <a:t></a:t>
                      </a:r>
                      <a:r>
                        <a:rPr lang="en-US" altLang="x-none" sz="2215" dirty="0">
                          <a:sym typeface="Symbol" panose="05050102010706020507" pitchFamily="2" charset="2"/>
                        </a:rPr>
                        <a:t>R</a:t>
                      </a:r>
                      <a:r>
                        <a:rPr lang="en-US" altLang="x-none" sz="2215" baseline="-25000" dirty="0">
                          <a:sym typeface="Symbol" panose="05050102010706020507" pitchFamily="2" charset="2"/>
                        </a:rPr>
                        <a:t>2</a:t>
                      </a:r>
                      <a:endParaRPr lang="zh-CN" altLang="en-US" sz="2215" baseline="-25000" dirty="0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61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r>
                        <a:rPr lang="en-US" altLang="x-none" sz="2215" dirty="0">
                          <a:sym typeface="Symbol" panose="05050102010706020507" pitchFamily="2" charset="2"/>
                        </a:rPr>
                        <a:t>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2</a:t>
                      </a:r>
                      <a:endParaRPr lang="zh-CN" altLang="en-US" sz="2215" baseline="-25000" dirty="0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 baseline="-25000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 baseline="-25000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61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r>
                        <a:rPr lang="en-US" altLang="x-none" sz="2215" dirty="0">
                          <a:ea typeface="Arial" panose="020B0604020202020204" pitchFamily="34" charset="0"/>
                          <a:sym typeface="Symbol" panose="05050102010706020507" pitchFamily="2" charset="2"/>
                        </a:rPr>
                        <a:t>o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2 </a:t>
                      </a:r>
                      <a:r>
                        <a:rPr lang="en-US" altLang="x-none" sz="2215" dirty="0"/>
                        <a:t>,</a:t>
                      </a:r>
                      <a:r>
                        <a:rPr lang="en-US" altLang="x-none" sz="2215" baseline="-25000" dirty="0"/>
                        <a:t> 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2</a:t>
                      </a:r>
                      <a:r>
                        <a:rPr lang="en-US" altLang="x-none" sz="2215" dirty="0">
                          <a:ea typeface="Arial" panose="020B0604020202020204" pitchFamily="34" charset="0"/>
                          <a:sym typeface="Symbol" panose="05050102010706020507" pitchFamily="2" charset="2"/>
                        </a:rPr>
                        <a:t>o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endParaRPr lang="zh-CN" altLang="en-US" sz="2215" baseline="-25000" dirty="0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 baseline="-25000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61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r>
                        <a:rPr lang="en-US" altLang="x-none" sz="2215" dirty="0">
                          <a:ea typeface="Arial" panose="020B0604020202020204" pitchFamily="34" charset="0"/>
                          <a:sym typeface="Symbol" panose="05050102010706020507" pitchFamily="2" charset="2"/>
                        </a:rPr>
                        <a:t>-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2 </a:t>
                      </a:r>
                      <a:r>
                        <a:rPr lang="en-US" altLang="x-none" sz="2215" dirty="0"/>
                        <a:t>,</a:t>
                      </a:r>
                      <a:r>
                        <a:rPr lang="en-US" altLang="x-none" sz="2215" baseline="-25000" dirty="0"/>
                        <a:t> 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2</a:t>
                      </a:r>
                      <a:r>
                        <a:rPr lang="en-US" altLang="x-none" sz="2215" dirty="0">
                          <a:ea typeface="Arial" panose="020B0604020202020204" pitchFamily="34" charset="0"/>
                          <a:sym typeface="Symbol" panose="05050102010706020507" pitchFamily="2" charset="2"/>
                        </a:rPr>
                        <a:t>-</a:t>
                      </a: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endParaRPr lang="zh-CN" altLang="en-US" sz="2215" baseline="-25000" dirty="0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 baseline="-25000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09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x-none" sz="2215" dirty="0"/>
                        <a:t>R</a:t>
                      </a:r>
                      <a:r>
                        <a:rPr lang="en-US" altLang="x-none" sz="2215" baseline="-25000" dirty="0"/>
                        <a:t>1</a:t>
                      </a:r>
                      <a:r>
                        <a:rPr lang="en-US" altLang="x-none" sz="2585" dirty="0"/>
                        <a:t>’</a:t>
                      </a:r>
                      <a:r>
                        <a:rPr lang="en-US" altLang="x-none" sz="2215" dirty="0"/>
                        <a:t>, R</a:t>
                      </a:r>
                      <a:r>
                        <a:rPr lang="en-US" altLang="x-none" sz="2215" baseline="-25000" dirty="0"/>
                        <a:t>2</a:t>
                      </a:r>
                      <a:r>
                        <a:rPr lang="en-US" altLang="x-none" sz="2585" dirty="0"/>
                        <a:t>’</a:t>
                      </a:r>
                      <a:endParaRPr lang="zh-CN" altLang="en-US" sz="2585" dirty="0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215">
                          <a:sym typeface="Symbol" panose="05050102010706020507" pitchFamily="2" charset="2"/>
                        </a:rPr>
                        <a:t></a:t>
                      </a:r>
                      <a:endParaRPr lang="zh-CN" altLang="en-US" sz="2215" baseline="-25000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>
                        <a:sym typeface="Symbol" panose="05050102010706020507" pitchFamily="2" charset="2"/>
                      </a:endParaRPr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2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1" i="0" u="none" kern="1200" baseline="0">
                          <a:solidFill>
                            <a:srgbClr val="000000"/>
                          </a:solidFill>
                          <a:latin typeface="Comic Sans MS" panose="030F0702030302020204" charset="0"/>
                          <a:ea typeface="SimHei" panose="0201060906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215" dirty="0"/>
                    </a:p>
                  </a:txBody>
                  <a:tcPr marL="84406" marR="84406" marT="42203" marB="4220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248098"/>
      </p:ext>
    </p:extLst>
  </p:cSld>
  <p:clrMapOvr>
    <a:masterClrMapping/>
  </p:clrMapOvr>
  <p:transition spd="slow" advTm="0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64514">
            <a:extLst>
              <a:ext uri="{FF2B5EF4-FFF2-40B4-BE49-F238E27FC236}">
                <a16:creationId xmlns:a16="http://schemas.microsoft.com/office/drawing/2014/main" id="{68E41F2F-20A5-484F-AA2C-D08752AA16B5}"/>
              </a:ext>
            </a:extLst>
          </p:cNvPr>
          <p:cNvSpPr txBox="1">
            <a:spLocks/>
          </p:cNvSpPr>
          <p:nvPr/>
        </p:nvSpPr>
        <p:spPr>
          <a:xfrm>
            <a:off x="2141275" y="1166018"/>
            <a:ext cx="8229600" cy="452596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215" dirty="0">
                <a:latin typeface="Microsoft YaHei" panose="020B0503020204020204" charset="-122"/>
                <a:ea typeface="Microsoft YaHei" panose="020B0503020204020204" charset="-122"/>
              </a:rPr>
              <a:t>(1)  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</a:rPr>
              <a:t>,R</a:t>
            </a:r>
            <a:r>
              <a:rPr lang="en-US" altLang="x-none" sz="2215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自反  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  <a:cs typeface="Arial" panose="020B0604020202020204" pitchFamily="34" charset="0"/>
                <a:sym typeface="Symbol" panose="05050102010706020507" pitchFamily="2" charset="2"/>
              </a:rPr>
              <a:t>o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自反.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证明: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x,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     </a:t>
            </a:r>
            <a:r>
              <a:rPr lang="en-US" altLang="x-none" sz="2215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xA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      </a:t>
            </a:r>
            <a:r>
              <a:rPr lang="en-US" altLang="x-none" sz="2215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</a:t>
            </a:r>
            <a:r>
              <a:rPr lang="en-US" altLang="x-none" sz="2215" dirty="0" err="1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zh-CN" altLang="en-US" sz="2215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  </a:t>
            </a:r>
            <a:r>
              <a:rPr lang="en-US" altLang="x-none" sz="2215" dirty="0" err="1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</a:t>
            </a:r>
            <a:r>
              <a:rPr lang="en-US" altLang="x-none" sz="2215" dirty="0" err="1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zh-CN" altLang="en-US" sz="2215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     </a:t>
            </a:r>
            <a:r>
              <a:rPr lang="zh-CN" altLang="en-US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 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  <a:cs typeface="Arial" panose="020B0604020202020204" pitchFamily="34" charset="0"/>
                <a:sym typeface="Symbol" panose="05050102010706020507" pitchFamily="2" charset="2"/>
              </a:rPr>
              <a:t>o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 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</a:rPr>
              <a:t>,R</a:t>
            </a:r>
            <a:r>
              <a:rPr lang="en-US" altLang="x-none" sz="2215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自反  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 dirty="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  <a:cs typeface="Arial" panose="020B0604020202020204" pitchFamily="34" charset="0"/>
                <a:sym typeface="Symbol" panose="05050102010706020507" pitchFamily="2" charset="2"/>
              </a:rPr>
              <a:t>o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 dirty="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自反</a:t>
            </a:r>
            <a:r>
              <a:rPr lang="en-US" altLang="x-none" sz="2215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.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</a:rPr>
              <a:t>    </a:t>
            </a:r>
            <a:endParaRPr lang="zh-CN" alt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99996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65538">
            <a:extLst>
              <a:ext uri="{FF2B5EF4-FFF2-40B4-BE49-F238E27FC236}">
                <a16:creationId xmlns:a16="http://schemas.microsoft.com/office/drawing/2014/main" id="{D274A2E6-FD32-435D-B4A6-FCBA647D017A}"/>
              </a:ext>
            </a:extLst>
          </p:cNvPr>
          <p:cNvSpPr txBox="1">
            <a:spLocks/>
          </p:cNvSpPr>
          <p:nvPr/>
        </p:nvSpPr>
        <p:spPr>
          <a:xfrm>
            <a:off x="1751013" y="1166018"/>
            <a:ext cx="8229600" cy="452596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</a:rPr>
              <a:t>(2)  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,R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</a:rPr>
              <a:t>反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自反  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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</a:rPr>
              <a:t>反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自反.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证明: (反证) 若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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</a:rPr>
              <a:t>非反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自反, 则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</a:rPr>
              <a:t>  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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xA, 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x(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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)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 x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  x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与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,R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</a:rPr>
              <a:t>反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自反矛盾!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 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,R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</a:rPr>
              <a:t>反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自反  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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</a:rPr>
              <a:t>反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自反.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   </a:t>
            </a:r>
            <a:endParaRPr lang="zh-CN" alt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627388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66562">
            <a:extLst>
              <a:ext uri="{FF2B5EF4-FFF2-40B4-BE49-F238E27FC236}">
                <a16:creationId xmlns:a16="http://schemas.microsoft.com/office/drawing/2014/main" id="{2E5FF7F7-DB5F-4ED3-89CD-89B46FDED071}"/>
              </a:ext>
            </a:extLst>
          </p:cNvPr>
          <p:cNvSpPr txBox="1">
            <a:spLocks/>
          </p:cNvSpPr>
          <p:nvPr/>
        </p:nvSpPr>
        <p:spPr>
          <a:xfrm>
            <a:off x="1751013" y="1323906"/>
            <a:ext cx="8229600" cy="452596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</a:rPr>
              <a:t>(3)  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,R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对称  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cs typeface="Arial" panose="020B0604020202020204" pitchFamily="34" charset="0"/>
                <a:sym typeface="Symbol" panose="05050102010706020507" pitchFamily="2" charset="2"/>
              </a:rPr>
              <a:t>-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对称.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证明: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x,yA,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           x(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cs typeface="Arial" panose="020B0604020202020204" pitchFamily="34" charset="0"/>
                <a:sym typeface="Symbol" panose="05050102010706020507" pitchFamily="2" charset="2"/>
              </a:rPr>
              <a:t>-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)y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     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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y  x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y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       y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  y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x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      y(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cs typeface="Arial" panose="020B0604020202020204" pitchFamily="34" charset="0"/>
                <a:sym typeface="Symbol" panose="05050102010706020507" pitchFamily="2" charset="2"/>
              </a:rPr>
              <a:t>-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)x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  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,R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对称  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  <a:cs typeface="Arial" panose="020B0604020202020204" pitchFamily="34" charset="0"/>
                <a:sym typeface="Symbol" panose="05050102010706020507" pitchFamily="2" charset="2"/>
              </a:rPr>
              <a:t>-</a:t>
            </a:r>
            <a:r>
              <a:rPr lang="en-US" altLang="x-none" sz="2215"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215" baseline="-25000"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CN" altLang="en-US" sz="2215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对称.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     </a:t>
            </a:r>
            <a:r>
              <a:rPr lang="en-US" altLang="x-none">
                <a:latin typeface="Microsoft YaHei" panose="020B0503020204020204" charset="-122"/>
                <a:ea typeface="Microsoft YaHei" panose="020B0503020204020204" charset="-122"/>
              </a:rPr>
              <a:t> </a:t>
            </a:r>
            <a:endParaRPr lang="zh-CN" alt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272415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69634">
            <a:extLst>
              <a:ext uri="{FF2B5EF4-FFF2-40B4-BE49-F238E27FC236}">
                <a16:creationId xmlns:a16="http://schemas.microsoft.com/office/drawing/2014/main" id="{29CE20D9-00A3-48E6-AB55-F50ECAB61C5A}"/>
              </a:ext>
            </a:extLst>
          </p:cNvPr>
          <p:cNvSpPr txBox="1">
            <a:spLocks/>
          </p:cNvSpPr>
          <p:nvPr/>
        </p:nvSpPr>
        <p:spPr>
          <a:xfrm>
            <a:off x="1383638" y="1403472"/>
            <a:ext cx="9713854" cy="1598735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闭包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x-none" dirty="0">
                <a:latin typeface="等线" panose="02010600030101010101" pitchFamily="2" charset="-122"/>
                <a:ea typeface="等线" panose="02010600030101010101" pitchFamily="2" charset="-122"/>
              </a:rPr>
              <a:t>closure): 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包含一些给定对象, 具有指定性质的</a:t>
            </a:r>
            <a:r>
              <a:rPr lang="zh-CN" altLang="en-US" dirty="0">
                <a:solidFill>
                  <a:srgbClr val="0033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最小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集合</a:t>
            </a: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“</a:t>
            </a:r>
            <a:r>
              <a:rPr lang="zh-CN" altLang="en-US" dirty="0">
                <a:solidFill>
                  <a:srgbClr val="0033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最小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”:  任何包含同样对象, 具有同样性质的集合, 都包含这个闭包集合</a:t>
            </a: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示例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正五边形 69635">
            <a:extLst>
              <a:ext uri="{FF2B5EF4-FFF2-40B4-BE49-F238E27FC236}">
                <a16:creationId xmlns:a16="http://schemas.microsoft.com/office/drawing/2014/main" id="{C4C85D4A-4B97-4CCA-A206-5C3A88F836E7}"/>
              </a:ext>
            </a:extLst>
          </p:cNvPr>
          <p:cNvSpPr/>
          <p:nvPr/>
        </p:nvSpPr>
        <p:spPr>
          <a:xfrm>
            <a:off x="6971226" y="3771485"/>
            <a:ext cx="2321169" cy="1406769"/>
          </a:xfrm>
          <a:prstGeom prst="pentagon">
            <a:avLst/>
          </a:pr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F23A1D1-9D3D-45DA-9B7B-5A02E75A900A}"/>
              </a:ext>
            </a:extLst>
          </p:cNvPr>
          <p:cNvSpPr/>
          <p:nvPr/>
        </p:nvSpPr>
        <p:spPr>
          <a:xfrm>
            <a:off x="8026303" y="3759762"/>
            <a:ext cx="140677" cy="140677"/>
          </a:xfrm>
          <a:prstGeom prst="ellipse">
            <a:avLst/>
          </a:prstGeom>
          <a:solidFill>
            <a:srgbClr val="009900"/>
          </a:solidFill>
          <a:ln w="952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04D6E1-2667-45F5-B52E-6E0B679A6119}"/>
              </a:ext>
            </a:extLst>
          </p:cNvPr>
          <p:cNvSpPr/>
          <p:nvPr/>
        </p:nvSpPr>
        <p:spPr>
          <a:xfrm>
            <a:off x="9141460" y="4263854"/>
            <a:ext cx="140677" cy="140677"/>
          </a:xfrm>
          <a:prstGeom prst="ellipse">
            <a:avLst/>
          </a:prstGeom>
          <a:solidFill>
            <a:srgbClr val="009900"/>
          </a:solidFill>
          <a:ln w="952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D91B502-F9ED-4038-84B2-BB73F438CDFA}"/>
              </a:ext>
            </a:extLst>
          </p:cNvPr>
          <p:cNvSpPr/>
          <p:nvPr/>
        </p:nvSpPr>
        <p:spPr>
          <a:xfrm>
            <a:off x="6971226" y="4263854"/>
            <a:ext cx="140677" cy="140677"/>
          </a:xfrm>
          <a:prstGeom prst="ellipse">
            <a:avLst/>
          </a:prstGeom>
          <a:solidFill>
            <a:srgbClr val="009900"/>
          </a:solidFill>
          <a:ln w="952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D4367B6-99A4-4452-9C25-BFFB7C688150}"/>
              </a:ext>
            </a:extLst>
          </p:cNvPr>
          <p:cNvSpPr/>
          <p:nvPr/>
        </p:nvSpPr>
        <p:spPr>
          <a:xfrm>
            <a:off x="7393257" y="5031716"/>
            <a:ext cx="140677" cy="140677"/>
          </a:xfrm>
          <a:prstGeom prst="ellipse">
            <a:avLst/>
          </a:prstGeom>
          <a:solidFill>
            <a:srgbClr val="009900"/>
          </a:solidFill>
          <a:ln w="952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9E4EDAE-4A26-4825-92E1-D48283205C21}"/>
              </a:ext>
            </a:extLst>
          </p:cNvPr>
          <p:cNvSpPr/>
          <p:nvPr/>
        </p:nvSpPr>
        <p:spPr>
          <a:xfrm>
            <a:off x="8729687" y="5022923"/>
            <a:ext cx="140677" cy="140677"/>
          </a:xfrm>
          <a:prstGeom prst="ellipse">
            <a:avLst/>
          </a:prstGeom>
          <a:solidFill>
            <a:srgbClr val="009900"/>
          </a:solidFill>
          <a:ln w="952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" name="未知">
            <a:extLst>
              <a:ext uri="{FF2B5EF4-FFF2-40B4-BE49-F238E27FC236}">
                <a16:creationId xmlns:a16="http://schemas.microsoft.com/office/drawing/2014/main" id="{9E3B6DEB-50F4-441D-8296-904C65D64CD5}"/>
              </a:ext>
            </a:extLst>
          </p:cNvPr>
          <p:cNvSpPr/>
          <p:nvPr/>
        </p:nvSpPr>
        <p:spPr>
          <a:xfrm>
            <a:off x="2759710" y="3838893"/>
            <a:ext cx="2101362" cy="1494692"/>
          </a:xfrm>
          <a:custGeom>
            <a:avLst/>
            <a:gdLst/>
            <a:ahLst/>
            <a:cxnLst/>
            <a:rect l="0" t="0" r="0" b="0"/>
            <a:pathLst>
              <a:path w="1434" h="1020">
                <a:moveTo>
                  <a:pt x="28" y="186"/>
                </a:moveTo>
                <a:cubicBezTo>
                  <a:pt x="65" y="93"/>
                  <a:pt x="131" y="33"/>
                  <a:pt x="223" y="0"/>
                </a:cubicBezTo>
                <a:cubicBezTo>
                  <a:pt x="398" y="7"/>
                  <a:pt x="450" y="4"/>
                  <a:pt x="585" y="47"/>
                </a:cubicBezTo>
                <a:cubicBezTo>
                  <a:pt x="602" y="81"/>
                  <a:pt x="615" y="115"/>
                  <a:pt x="632" y="149"/>
                </a:cubicBezTo>
                <a:cubicBezTo>
                  <a:pt x="661" y="268"/>
                  <a:pt x="651" y="424"/>
                  <a:pt x="799" y="456"/>
                </a:cubicBezTo>
                <a:cubicBezTo>
                  <a:pt x="970" y="448"/>
                  <a:pt x="1073" y="450"/>
                  <a:pt x="1208" y="363"/>
                </a:cubicBezTo>
                <a:cubicBezTo>
                  <a:pt x="1230" y="369"/>
                  <a:pt x="1253" y="371"/>
                  <a:pt x="1273" y="381"/>
                </a:cubicBezTo>
                <a:cubicBezTo>
                  <a:pt x="1356" y="420"/>
                  <a:pt x="1374" y="498"/>
                  <a:pt x="1403" y="576"/>
                </a:cubicBezTo>
                <a:cubicBezTo>
                  <a:pt x="1423" y="700"/>
                  <a:pt x="1434" y="812"/>
                  <a:pt x="1338" y="892"/>
                </a:cubicBezTo>
                <a:cubicBezTo>
                  <a:pt x="1280" y="941"/>
                  <a:pt x="1324" y="920"/>
                  <a:pt x="1273" y="939"/>
                </a:cubicBezTo>
                <a:cubicBezTo>
                  <a:pt x="1264" y="948"/>
                  <a:pt x="1257" y="962"/>
                  <a:pt x="1245" y="967"/>
                </a:cubicBezTo>
                <a:cubicBezTo>
                  <a:pt x="1157" y="1000"/>
                  <a:pt x="1027" y="1007"/>
                  <a:pt x="938" y="1013"/>
                </a:cubicBezTo>
                <a:cubicBezTo>
                  <a:pt x="842" y="1010"/>
                  <a:pt x="559" y="1020"/>
                  <a:pt x="446" y="957"/>
                </a:cubicBezTo>
                <a:cubicBezTo>
                  <a:pt x="384" y="922"/>
                  <a:pt x="326" y="877"/>
                  <a:pt x="269" y="837"/>
                </a:cubicBezTo>
                <a:cubicBezTo>
                  <a:pt x="225" y="806"/>
                  <a:pt x="175" y="783"/>
                  <a:pt x="130" y="753"/>
                </a:cubicBezTo>
                <a:cubicBezTo>
                  <a:pt x="102" y="712"/>
                  <a:pt x="65" y="682"/>
                  <a:pt x="37" y="641"/>
                </a:cubicBezTo>
                <a:cubicBezTo>
                  <a:pt x="21" y="596"/>
                  <a:pt x="9" y="558"/>
                  <a:pt x="0" y="511"/>
                </a:cubicBezTo>
                <a:cubicBezTo>
                  <a:pt x="3" y="468"/>
                  <a:pt x="4" y="424"/>
                  <a:pt x="9" y="381"/>
                </a:cubicBezTo>
                <a:cubicBezTo>
                  <a:pt x="13" y="347"/>
                  <a:pt x="37" y="314"/>
                  <a:pt x="37" y="279"/>
                </a:cubicBezTo>
                <a:cubicBezTo>
                  <a:pt x="37" y="248"/>
                  <a:pt x="31" y="217"/>
                  <a:pt x="28" y="186"/>
                </a:cubicBezTo>
                <a:close/>
              </a:path>
            </a:pathLst>
          </a:custGeom>
          <a:solidFill>
            <a:srgbClr val="00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585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AB0EE3C-9122-4AFC-A8E2-AD65E2B4EAFA}"/>
              </a:ext>
            </a:extLst>
          </p:cNvPr>
          <p:cNvSpPr/>
          <p:nvPr/>
        </p:nvSpPr>
        <p:spPr>
          <a:xfrm>
            <a:off x="5142426" y="3912162"/>
            <a:ext cx="1195754" cy="1336431"/>
          </a:xfrm>
          <a:prstGeom prst="ellipse">
            <a:avLst/>
          </a:prstGeom>
          <a:solidFill>
            <a:srgbClr val="0099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9CD535B-8EDB-45A1-9C1F-2C8D8CA15C81}"/>
              </a:ext>
            </a:extLst>
          </p:cNvPr>
          <p:cNvSpPr/>
          <p:nvPr/>
        </p:nvSpPr>
        <p:spPr>
          <a:xfrm>
            <a:off x="8800026" y="4615547"/>
            <a:ext cx="140677" cy="140677"/>
          </a:xfrm>
          <a:prstGeom prst="ellipse">
            <a:avLst/>
          </a:prstGeom>
          <a:solidFill>
            <a:srgbClr val="009900"/>
          </a:solidFill>
          <a:ln w="952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104CAD4-737F-4713-8EF9-2734651C9BA4}"/>
              </a:ext>
            </a:extLst>
          </p:cNvPr>
          <p:cNvSpPr/>
          <p:nvPr/>
        </p:nvSpPr>
        <p:spPr>
          <a:xfrm>
            <a:off x="7674610" y="4615547"/>
            <a:ext cx="140677" cy="140677"/>
          </a:xfrm>
          <a:prstGeom prst="ellipse">
            <a:avLst/>
          </a:prstGeom>
          <a:solidFill>
            <a:srgbClr val="009900"/>
          </a:solidFill>
          <a:ln w="952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FB39568-FC73-4735-9D14-54CD652A80B0}"/>
              </a:ext>
            </a:extLst>
          </p:cNvPr>
          <p:cNvSpPr/>
          <p:nvPr/>
        </p:nvSpPr>
        <p:spPr>
          <a:xfrm>
            <a:off x="8448334" y="4193516"/>
            <a:ext cx="140677" cy="140677"/>
          </a:xfrm>
          <a:prstGeom prst="ellipse">
            <a:avLst/>
          </a:prstGeom>
          <a:solidFill>
            <a:srgbClr val="009900"/>
          </a:solidFill>
          <a:ln w="952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D0FC80E-1CDA-4CF5-824D-EB5C93396B5F}"/>
              </a:ext>
            </a:extLst>
          </p:cNvPr>
          <p:cNvSpPr/>
          <p:nvPr/>
        </p:nvSpPr>
        <p:spPr>
          <a:xfrm>
            <a:off x="8237318" y="4826562"/>
            <a:ext cx="140677" cy="140677"/>
          </a:xfrm>
          <a:prstGeom prst="ellipse">
            <a:avLst/>
          </a:prstGeom>
          <a:solidFill>
            <a:srgbClr val="009900"/>
          </a:solidFill>
          <a:ln w="952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6F72417-0562-4656-AA5E-107142901CAB}"/>
              </a:ext>
            </a:extLst>
          </p:cNvPr>
          <p:cNvSpPr/>
          <p:nvPr/>
        </p:nvSpPr>
        <p:spPr>
          <a:xfrm>
            <a:off x="7533934" y="4123177"/>
            <a:ext cx="140677" cy="140677"/>
          </a:xfrm>
          <a:prstGeom prst="ellipse">
            <a:avLst/>
          </a:prstGeom>
          <a:solidFill>
            <a:srgbClr val="009900"/>
          </a:solidFill>
          <a:ln w="9525" cap="flat" cmpd="sng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FB88B8D-8343-4F19-9488-3BEEB87A25C7}"/>
              </a:ext>
            </a:extLst>
          </p:cNvPr>
          <p:cNvSpPr/>
          <p:nvPr/>
        </p:nvSpPr>
        <p:spPr>
          <a:xfrm>
            <a:off x="2959003" y="4167139"/>
            <a:ext cx="140677" cy="14067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ECC85D9-66EC-4B83-8AC3-48E7FF5AFDEF}"/>
              </a:ext>
            </a:extLst>
          </p:cNvPr>
          <p:cNvSpPr/>
          <p:nvPr/>
        </p:nvSpPr>
        <p:spPr>
          <a:xfrm>
            <a:off x="3024945" y="4565723"/>
            <a:ext cx="142143" cy="14067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A47187C-9D78-4301-AEFB-4DAC203E36E0}"/>
              </a:ext>
            </a:extLst>
          </p:cNvPr>
          <p:cNvSpPr/>
          <p:nvPr/>
        </p:nvSpPr>
        <p:spPr>
          <a:xfrm>
            <a:off x="3423529" y="4433839"/>
            <a:ext cx="140677" cy="14067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3AFEE0F-EF6D-46A0-8433-4767F89A711B}"/>
              </a:ext>
            </a:extLst>
          </p:cNvPr>
          <p:cNvSpPr/>
          <p:nvPr/>
        </p:nvSpPr>
        <p:spPr>
          <a:xfrm>
            <a:off x="3822114" y="4425047"/>
            <a:ext cx="140677" cy="14067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FBA64F7-413E-4E03-AB56-F453F8325CB1}"/>
              </a:ext>
            </a:extLst>
          </p:cNvPr>
          <p:cNvSpPr/>
          <p:nvPr/>
        </p:nvSpPr>
        <p:spPr>
          <a:xfrm>
            <a:off x="4288106" y="4898366"/>
            <a:ext cx="140677" cy="14067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C4936B8-AD82-44D2-9920-39035F64C078}"/>
              </a:ext>
            </a:extLst>
          </p:cNvPr>
          <p:cNvSpPr/>
          <p:nvPr/>
        </p:nvSpPr>
        <p:spPr>
          <a:xfrm>
            <a:off x="3690229" y="4964308"/>
            <a:ext cx="140677" cy="14067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48F59AD-E63F-443B-A446-4F5F1965A321}"/>
              </a:ext>
            </a:extLst>
          </p:cNvPr>
          <p:cNvSpPr/>
          <p:nvPr/>
        </p:nvSpPr>
        <p:spPr>
          <a:xfrm>
            <a:off x="3823580" y="4233082"/>
            <a:ext cx="139211" cy="14067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0ACAAF1-DD06-4F62-8801-8C12ECBA5BD4}"/>
              </a:ext>
            </a:extLst>
          </p:cNvPr>
          <p:cNvSpPr/>
          <p:nvPr/>
        </p:nvSpPr>
        <p:spPr>
          <a:xfrm>
            <a:off x="4213372" y="4092405"/>
            <a:ext cx="140677" cy="14067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B5C0876-B16E-46DC-865E-DC718DC52DBF}"/>
              </a:ext>
            </a:extLst>
          </p:cNvPr>
          <p:cNvSpPr/>
          <p:nvPr/>
        </p:nvSpPr>
        <p:spPr>
          <a:xfrm>
            <a:off x="4330603" y="4209635"/>
            <a:ext cx="140677" cy="14067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49A338A-6AA5-4807-BD4A-625365A34246}"/>
              </a:ext>
            </a:extLst>
          </p:cNvPr>
          <p:cNvSpPr/>
          <p:nvPr/>
        </p:nvSpPr>
        <p:spPr>
          <a:xfrm>
            <a:off x="5485326" y="4433839"/>
            <a:ext cx="140677" cy="14067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37DE9C2-89AE-4BC7-B3F8-63B4549B6FF5}"/>
              </a:ext>
            </a:extLst>
          </p:cNvPr>
          <p:cNvSpPr/>
          <p:nvPr/>
        </p:nvSpPr>
        <p:spPr>
          <a:xfrm>
            <a:off x="5617210" y="4699074"/>
            <a:ext cx="142142" cy="14067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4FF8B188-C657-4589-944B-BC905DB96317}"/>
              </a:ext>
            </a:extLst>
          </p:cNvPr>
          <p:cNvSpPr/>
          <p:nvPr/>
        </p:nvSpPr>
        <p:spPr>
          <a:xfrm>
            <a:off x="5691945" y="4366431"/>
            <a:ext cx="140677" cy="14067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E2B689F-7323-46D6-B969-AB3836CC41A9}"/>
              </a:ext>
            </a:extLst>
          </p:cNvPr>
          <p:cNvSpPr/>
          <p:nvPr/>
        </p:nvSpPr>
        <p:spPr>
          <a:xfrm>
            <a:off x="5684618" y="4565723"/>
            <a:ext cx="140677" cy="140677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585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9109DF2-A4BB-4C9B-9465-62E8FA634F2A}"/>
              </a:ext>
            </a:extLst>
          </p:cNvPr>
          <p:cNvSpPr txBox="1"/>
          <p:nvPr/>
        </p:nvSpPr>
        <p:spPr>
          <a:xfrm>
            <a:off x="1571625" y="787793"/>
            <a:ext cx="329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关系的闭包</a:t>
            </a:r>
          </a:p>
        </p:txBody>
      </p:sp>
    </p:spTree>
    <p:extLst>
      <p:ext uri="{BB962C8B-B14F-4D97-AF65-F5344CB8AC3E}">
        <p14:creationId xmlns:p14="http://schemas.microsoft.com/office/powerpoint/2010/main" val="204672436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4A8E0F-97FF-4FA6-8EA5-45F8B985B8E0}"/>
              </a:ext>
            </a:extLst>
          </p:cNvPr>
          <p:cNvSpPr txBox="1"/>
          <p:nvPr/>
        </p:nvSpPr>
        <p:spPr>
          <a:xfrm>
            <a:off x="1571625" y="787793"/>
            <a:ext cx="329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关系的闭包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3AD4184-6AF5-426A-AD1C-71CFA5F5FBD4}"/>
              </a:ext>
            </a:extLst>
          </p:cNvPr>
          <p:cNvSpPr/>
          <p:nvPr/>
        </p:nvSpPr>
        <p:spPr>
          <a:xfrm>
            <a:off x="1571625" y="1702505"/>
            <a:ext cx="9587346" cy="3037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自反闭包：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上的二元关系，如果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endParaRPr lang="en-US" altLang="x-non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（1）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是自反的;</a:t>
            </a:r>
          </a:p>
          <a:p>
            <a:pPr>
              <a:lnSpc>
                <a:spcPct val="115000"/>
              </a:lnSpc>
              <a:buNone/>
            </a:pP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（2）R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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'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R’’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也满足（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R’’.</a:t>
            </a:r>
          </a:p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的自反闭包，记为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ECDFED-FF2D-405C-8719-91E148CEE591}"/>
              </a:ext>
            </a:extLst>
          </p:cNvPr>
          <p:cNvSpPr/>
          <p:nvPr/>
        </p:nvSpPr>
        <p:spPr>
          <a:xfrm>
            <a:off x="1819413" y="4853349"/>
            <a:ext cx="6096000" cy="10554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对称闭包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s(R)</a:t>
            </a:r>
          </a:p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传递闭包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t(R)</a:t>
            </a:r>
          </a:p>
        </p:txBody>
      </p:sp>
    </p:spTree>
    <p:extLst>
      <p:ext uri="{BB962C8B-B14F-4D97-AF65-F5344CB8AC3E}">
        <p14:creationId xmlns:p14="http://schemas.microsoft.com/office/powerpoint/2010/main" val="3818269137"/>
      </p:ext>
    </p:extLst>
  </p:cSld>
  <p:clrMapOvr>
    <a:masterClrMapping/>
  </p:clrMapOvr>
  <p:transition spd="slow" advTm="0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4A8E0F-97FF-4FA6-8EA5-45F8B985B8E0}"/>
              </a:ext>
            </a:extLst>
          </p:cNvPr>
          <p:cNvSpPr txBox="1"/>
          <p:nvPr/>
        </p:nvSpPr>
        <p:spPr>
          <a:xfrm>
            <a:off x="1571625" y="787793"/>
            <a:ext cx="329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关系的闭包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3AD4184-6AF5-426A-AD1C-71CFA5F5FBD4}"/>
              </a:ext>
            </a:extLst>
          </p:cNvPr>
          <p:cNvSpPr/>
          <p:nvPr/>
        </p:nvSpPr>
        <p:spPr>
          <a:xfrm>
            <a:off x="1571625" y="1702505"/>
            <a:ext cx="9587346" cy="3037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自反闭包：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上的二元关系，如果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endParaRPr lang="en-US" altLang="x-non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（1）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是自反的;</a:t>
            </a:r>
          </a:p>
          <a:p>
            <a:pPr>
              <a:lnSpc>
                <a:spcPct val="115000"/>
              </a:lnSpc>
              <a:buNone/>
            </a:pP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（2）R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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'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R’’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也满足（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R’’.</a:t>
            </a:r>
          </a:p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R’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的自反闭包，记为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）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69C719-73CF-4D7C-A981-15D6C404D958}"/>
              </a:ext>
            </a:extLst>
          </p:cNvPr>
          <p:cNvSpPr/>
          <p:nvPr/>
        </p:nvSpPr>
        <p:spPr>
          <a:xfrm>
            <a:off x="1303518" y="5280998"/>
            <a:ext cx="10123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设</a:t>
            </a:r>
            <a:r>
              <a:rPr lang="en-US" altLang="zh-CN" sz="2800" dirty="0"/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A×A</a:t>
            </a:r>
            <a:r>
              <a:rPr lang="zh-CN" altLang="en-US" sz="2800" dirty="0"/>
              <a:t>，最小的包含</a:t>
            </a:r>
            <a:r>
              <a:rPr lang="en-US" altLang="zh-CN" sz="2800" dirty="0"/>
              <a:t>R</a:t>
            </a:r>
            <a:r>
              <a:rPr lang="zh-CN" altLang="en-US" sz="2800" dirty="0"/>
              <a:t>的自反关系称为</a:t>
            </a:r>
            <a:r>
              <a:rPr lang="en-US" altLang="zh-CN" sz="2800" dirty="0"/>
              <a:t>R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FF0000"/>
                </a:solidFill>
              </a:rPr>
              <a:t>自反闭包</a:t>
            </a:r>
            <a:r>
              <a:rPr lang="zh-CN" altLang="en-US" sz="2800" dirty="0"/>
              <a:t>，记为</a:t>
            </a:r>
            <a:r>
              <a:rPr lang="en-US" altLang="zh-CN" sz="2800" dirty="0"/>
              <a:t>r(R)</a:t>
            </a:r>
            <a:r>
              <a:rPr lang="zh-CN" altLang="en-US" sz="2800" dirty="0"/>
              <a:t>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72A08B-5571-4276-BEEA-01CCBC20C4F9}"/>
              </a:ext>
            </a:extLst>
          </p:cNvPr>
          <p:cNvSpPr/>
          <p:nvPr/>
        </p:nvSpPr>
        <p:spPr>
          <a:xfrm>
            <a:off x="2358159" y="6083225"/>
            <a:ext cx="6096000" cy="557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对称闭包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s(R)     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传递闭包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t(R)</a:t>
            </a:r>
          </a:p>
        </p:txBody>
      </p:sp>
    </p:spTree>
    <p:extLst>
      <p:ext uri="{BB962C8B-B14F-4D97-AF65-F5344CB8AC3E}">
        <p14:creationId xmlns:p14="http://schemas.microsoft.com/office/powerpoint/2010/main" val="170869360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2E89C0-2C47-4A18-9447-388F956C8BAD}"/>
              </a:ext>
            </a:extLst>
          </p:cNvPr>
          <p:cNvSpPr txBox="1"/>
          <p:nvPr/>
        </p:nvSpPr>
        <p:spPr>
          <a:xfrm>
            <a:off x="1751012" y="1354242"/>
            <a:ext cx="4344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2 </a:t>
            </a:r>
            <a:r>
              <a:rPr lang="zh-CN" altLang="en-US" sz="2800" dirty="0">
                <a:latin typeface="+mn-ea"/>
              </a:rPr>
              <a:t>关系图  </a:t>
            </a:r>
            <a:r>
              <a:rPr lang="en-US" altLang="x-none" sz="2800" dirty="0">
                <a:latin typeface="+mn-ea"/>
                <a:sym typeface="Wingdings" panose="05000000000000000000" pitchFamily="2" charset="2"/>
              </a:rPr>
              <a:t>G(R)</a:t>
            </a:r>
            <a:r>
              <a:rPr lang="zh-CN" altLang="en-US" sz="2800" dirty="0">
                <a:latin typeface="+mn-ea"/>
                <a:sym typeface="Wingdings" panose="05000000000000000000" pitchFamily="2" charset="2"/>
              </a:rPr>
              <a:t>或</a:t>
            </a:r>
            <a:r>
              <a:rPr lang="en-US" altLang="x-none" sz="2800" dirty="0">
                <a:latin typeface="+mn-ea"/>
                <a:sym typeface="Wingdings" panose="05000000000000000000" pitchFamily="2" charset="2"/>
              </a:rPr>
              <a:t>G</a:t>
            </a:r>
            <a:r>
              <a:rPr lang="en-US" altLang="x-none" sz="2800" baseline="-25000" dirty="0">
                <a:latin typeface="+mn-ea"/>
                <a:sym typeface="Wingdings" panose="05000000000000000000" pitchFamily="2" charset="2"/>
              </a:rPr>
              <a:t>R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AB65E4-B088-48E1-97F5-CEAEEC42E829}"/>
              </a:ext>
            </a:extLst>
          </p:cNvPr>
          <p:cNvSpPr txBox="1"/>
          <p:nvPr/>
        </p:nvSpPr>
        <p:spPr>
          <a:xfrm>
            <a:off x="1751012" y="738188"/>
            <a:ext cx="646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关系的表示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06AD6B8-D0CC-4E01-852A-3FB55CF48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2011258"/>
            <a:ext cx="7835900" cy="284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CC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0000CC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0000CC"/>
                </a:solidFill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solidFill>
                  <a:srgbClr val="0000CC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≠</a:t>
            </a:r>
            <a:r>
              <a:rPr lang="en-US" altLang="zh-CN" sz="2800" dirty="0">
                <a:solidFill>
                  <a:srgbClr val="0000CC"/>
                </a:solidFill>
                <a:cs typeface="Times New Roman" panose="02020603050405020304" pitchFamily="18" charset="0"/>
              </a:rPr>
              <a:t>B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 noProof="1">
                <a:solidFill>
                  <a:srgbClr val="000000"/>
                </a:solidFill>
                <a:cs typeface="Times New Roman" panose="02020603050405020304" pitchFamily="18" charset="0"/>
              </a:rPr>
              <a:t>设</a:t>
            </a:r>
            <a:r>
              <a:rPr lang="en-US" altLang="zh-CN" sz="2800" noProof="1">
                <a:solidFill>
                  <a:srgbClr val="000000"/>
                </a:solidFill>
                <a:cs typeface="Times New Roman" panose="02020603050405020304" pitchFamily="18" charset="0"/>
              </a:rPr>
              <a:t>A＝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{</a:t>
            </a:r>
            <a:r>
              <a:rPr lang="en-US" altLang="zh-CN" sz="2800" noProof="1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,...,a</a:t>
            </a:r>
            <a:r>
              <a:rPr lang="en-US" altLang="zh-CN" sz="28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},B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＝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{b</a:t>
            </a:r>
            <a:r>
              <a:rPr lang="en-US" altLang="zh-CN" sz="28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,...,b</a:t>
            </a:r>
            <a:r>
              <a:rPr lang="en-US" altLang="zh-CN" sz="28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是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从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的一个二元关系，则规定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的关系图如下：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cs typeface="Times New Roman" panose="02020603050405020304" pitchFamily="18" charset="0"/>
              </a:rPr>
              <a:t>　</a:t>
            </a:r>
            <a:r>
              <a:rPr lang="zh-CN" altLang="en-US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①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,...,a</a:t>
            </a:r>
            <a:r>
              <a:rPr lang="en-US" altLang="zh-CN" sz="2800" baseline="-250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baseline="-250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,...,b</a:t>
            </a:r>
            <a:r>
              <a:rPr lang="en-US" altLang="zh-CN" sz="2800" baseline="-250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分别为图中的结点，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用“。</a:t>
            </a:r>
            <a:r>
              <a:rPr lang="zh-CN" altLang="en-US" sz="2800" noProof="1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”表示</a:t>
            </a:r>
            <a:r>
              <a:rPr lang="zh-CN" altLang="en-US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zh-CN" altLang="en-US" sz="2800" noProof="1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endParaRPr lang="zh-CN" altLang="zh-CN" sz="2800" noProof="1">
              <a:solidFill>
                <a:srgbClr val="0000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E0B4DEB-FD55-4586-BDCA-4AAA6350C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834" y="5032076"/>
            <a:ext cx="7924800" cy="1057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 sz="2800" noProof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②.如&lt;</a:t>
            </a:r>
            <a:r>
              <a:rPr kumimoji="1" lang="en-US" altLang="zh-CN" sz="2800" noProof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,b</a:t>
            </a:r>
            <a:r>
              <a:rPr kumimoji="1" lang="en-US" altLang="zh-CN" sz="2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800" noProof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800" noProof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R,</a:t>
            </a:r>
            <a:r>
              <a:rPr kumimoji="1" lang="zh-CN" altLang="en-US" sz="2800" noProof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则从</a:t>
            </a:r>
            <a:r>
              <a:rPr kumimoji="1" lang="en-US" altLang="zh-CN" sz="2800" noProof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kumimoji="1" lang="en-US" altLang="zh-CN" sz="28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可用有向边</a:t>
            </a:r>
            <a:r>
              <a:rPr kumimoji="1"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         </a:t>
            </a:r>
            <a:r>
              <a:rPr kumimoji="1" lang="en-US" altLang="zh-CN" sz="28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相连。</a:t>
            </a:r>
            <a:r>
              <a:rPr kumimoji="1"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8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,b</a:t>
            </a:r>
            <a:r>
              <a:rPr kumimoji="1" lang="en-US" altLang="zh-CN" sz="2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为对应图中的有向边。</a:t>
            </a:r>
            <a:endParaRPr kumimoji="1" lang="zh-CN" altLang="zh-CN" sz="2800" noProof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DE3A3CF-B412-415B-9E81-0178636B3F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6217" y="5357128"/>
            <a:ext cx="304800" cy="0"/>
          </a:xfrm>
          <a:prstGeom prst="line">
            <a:avLst/>
          </a:prstGeom>
          <a:noFill/>
          <a:ln w="127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131012"/>
      </p:ext>
    </p:extLst>
  </p:cSld>
  <p:clrMapOvr>
    <a:masterClrMapping/>
  </p:clrMapOvr>
  <p:transition spd="slow" advTm="0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1EE0499-F367-4DE3-9C7A-8A87EE074A24}"/>
              </a:ext>
            </a:extLst>
          </p:cNvPr>
          <p:cNvSpPr/>
          <p:nvPr/>
        </p:nvSpPr>
        <p:spPr>
          <a:xfrm>
            <a:off x="2327563" y="2907314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对称闭包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个条件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对称性；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(3)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最小性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574DF7-C1E1-47AB-BE24-3C194C96B56B}"/>
              </a:ext>
            </a:extLst>
          </p:cNvPr>
          <p:cNvSpPr/>
          <p:nvPr/>
        </p:nvSpPr>
        <p:spPr>
          <a:xfrm>
            <a:off x="2327563" y="1029459"/>
            <a:ext cx="882534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的自反闭包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r(R)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上的关系，且满足以下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个条件：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自反性；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(3)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最小性。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F792C7-4193-44AD-B04C-659A215CCD43}"/>
              </a:ext>
            </a:extLst>
          </p:cNvPr>
          <p:cNvSpPr/>
          <p:nvPr/>
        </p:nvSpPr>
        <p:spPr>
          <a:xfrm>
            <a:off x="2327563" y="4785169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传递闭包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(R)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个条件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传递性；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最小性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942500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B8B0F92-35EF-4EC9-9B9F-582A0ABA11F5}"/>
              </a:ext>
            </a:extLst>
          </p:cNvPr>
          <p:cNvSpPr txBox="1">
            <a:spLocks noChangeArrowheads="1"/>
          </p:cNvSpPr>
          <p:nvPr/>
        </p:nvSpPr>
        <p:spPr>
          <a:xfrm>
            <a:off x="1844603" y="603433"/>
            <a:ext cx="8115300" cy="49799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求下列关系的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(R),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）定义在整数集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上的“＜”关系；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）定义在整数集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关系。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CF7818-A78A-46D7-9E30-D8EB0889FF48}"/>
              </a:ext>
            </a:extLst>
          </p:cNvPr>
          <p:cNvSpPr txBox="1">
            <a:spLocks noChangeArrowheads="1"/>
          </p:cNvSpPr>
          <p:nvPr/>
        </p:nvSpPr>
        <p:spPr>
          <a:xfrm>
            <a:off x="1135021" y="3429000"/>
            <a:ext cx="4767232" cy="20941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）定义在</a:t>
            </a:r>
            <a:r>
              <a:rPr lang="en-US" altLang="zh-CN" dirty="0"/>
              <a:t>Z</a:t>
            </a:r>
            <a:r>
              <a:rPr lang="zh-CN" altLang="en-US" dirty="0"/>
              <a:t>上的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＜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关系的</a:t>
            </a:r>
          </a:p>
          <a:p>
            <a:pPr marL="0" indent="0">
              <a:buNone/>
            </a:pPr>
            <a:r>
              <a:rPr lang="en-US" altLang="zh-CN" dirty="0"/>
              <a:t>      r(R)</a:t>
            </a:r>
            <a:r>
              <a:rPr lang="zh-CN" altLang="en-US" dirty="0"/>
              <a:t>为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≤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，</a:t>
            </a:r>
          </a:p>
          <a:p>
            <a:pPr marL="0" indent="0">
              <a:buNone/>
            </a:pPr>
            <a:r>
              <a:rPr lang="en-US" altLang="zh-CN" dirty="0"/>
              <a:t>      s(R)</a:t>
            </a:r>
            <a:r>
              <a:rPr lang="zh-CN" altLang="en-US" dirty="0"/>
              <a:t>为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≠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，</a:t>
            </a:r>
          </a:p>
          <a:p>
            <a:pPr marL="0" indent="0">
              <a:buNone/>
            </a:pPr>
            <a:r>
              <a:rPr lang="en-US" altLang="zh-CN" dirty="0"/>
              <a:t>      t(R)</a:t>
            </a:r>
            <a:r>
              <a:rPr lang="zh-CN" altLang="en-US" dirty="0"/>
              <a:t>为</a:t>
            </a:r>
            <a:r>
              <a:rPr lang="zh-CN" altLang="en-US" dirty="0">
                <a:latin typeface="宋体" panose="02010600030101010101" pitchFamily="2" charset="-122"/>
              </a:rPr>
              <a:t>“</a:t>
            </a:r>
            <a:r>
              <a:rPr lang="zh-CN" altLang="en-US" dirty="0"/>
              <a:t>＜</a:t>
            </a:r>
            <a:r>
              <a:rPr lang="zh-CN" altLang="en-US" dirty="0">
                <a:latin typeface="宋体" panose="02010600030101010101" pitchFamily="2" charset="-122"/>
              </a:rPr>
              <a:t>”</a:t>
            </a:r>
            <a:r>
              <a:rPr lang="zh-CN" altLang="en-US" dirty="0"/>
              <a:t>；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7C828E-2582-46F5-BE2C-E38743C5ADA1}"/>
              </a:ext>
            </a:extLst>
          </p:cNvPr>
          <p:cNvSpPr txBox="1"/>
          <p:nvPr/>
        </p:nvSpPr>
        <p:spPr>
          <a:xfrm>
            <a:off x="6047064" y="3429000"/>
            <a:ext cx="6144936" cy="1200329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）定义在</a:t>
            </a:r>
            <a:r>
              <a:rPr lang="en-US" altLang="zh-CN" dirty="0"/>
              <a:t>Z</a:t>
            </a:r>
            <a:r>
              <a:rPr lang="zh-CN" altLang="en-US" dirty="0"/>
              <a:t>上的“</a:t>
            </a:r>
            <a:r>
              <a:rPr lang="en-US" altLang="zh-CN" dirty="0"/>
              <a:t>=”</a:t>
            </a:r>
            <a:r>
              <a:rPr lang="zh-CN" altLang="en-US" dirty="0"/>
              <a:t>关系的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r(R)</a:t>
            </a:r>
            <a:r>
              <a:rPr lang="zh-CN" altLang="en-US" dirty="0"/>
              <a:t>为“</a:t>
            </a:r>
            <a:r>
              <a:rPr lang="en-US" altLang="zh-CN" dirty="0"/>
              <a:t>=”</a:t>
            </a:r>
            <a:r>
              <a:rPr lang="zh-CN" altLang="en-US" dirty="0"/>
              <a:t>，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s(R)</a:t>
            </a:r>
            <a:r>
              <a:rPr lang="zh-CN" altLang="en-US" dirty="0"/>
              <a:t>为“</a:t>
            </a:r>
            <a:r>
              <a:rPr lang="en-US" altLang="zh-CN" dirty="0"/>
              <a:t>=”</a:t>
            </a:r>
            <a:r>
              <a:rPr lang="zh-CN" altLang="en-US" dirty="0"/>
              <a:t>，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t(R)</a:t>
            </a:r>
            <a:r>
              <a:rPr lang="zh-CN" altLang="en-US" dirty="0"/>
              <a:t>为“</a:t>
            </a:r>
            <a:r>
              <a:rPr lang="en-US" altLang="zh-CN" dirty="0"/>
              <a:t>=”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0888527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4196B42-DD61-4A42-BC06-59A3C4C46E49}"/>
              </a:ext>
            </a:extLst>
          </p:cNvPr>
          <p:cNvSpPr/>
          <p:nvPr/>
        </p:nvSpPr>
        <p:spPr>
          <a:xfrm>
            <a:off x="2119745" y="1068337"/>
            <a:ext cx="6096000" cy="20344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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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则</a:t>
            </a:r>
          </a:p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(1)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自反 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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r( R ) = 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(2)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对称 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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s( R ) = 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(3)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传递 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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t( R ) = R.</a:t>
            </a:r>
            <a:endParaRPr lang="zh-CN" altLang="en-US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CB096C-32CE-4AE2-B079-035079A30FFB}"/>
              </a:ext>
            </a:extLst>
          </p:cNvPr>
          <p:cNvSpPr/>
          <p:nvPr/>
        </p:nvSpPr>
        <p:spPr>
          <a:xfrm>
            <a:off x="1969798" y="3429000"/>
            <a:ext cx="7592291" cy="1550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(1)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r( R )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是R的自反闭包，</a:t>
            </a:r>
          </a:p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RR 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自反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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r( R )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R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且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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r( R ), </a:t>
            </a:r>
          </a:p>
          <a:p>
            <a:pPr>
              <a:lnSpc>
                <a:spcPct val="115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	  所以，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r( R ) = R.</a:t>
            </a:r>
          </a:p>
        </p:txBody>
      </p:sp>
    </p:spTree>
    <p:extLst>
      <p:ext uri="{BB962C8B-B14F-4D97-AF65-F5344CB8AC3E}">
        <p14:creationId xmlns:p14="http://schemas.microsoft.com/office/powerpoint/2010/main" val="23802479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346391-0C7B-4A0C-94EF-CE3344E7F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485" y="989734"/>
            <a:ext cx="2228850" cy="25711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E8C103A-A241-4EB3-9237-D7343FF25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4601" y="826943"/>
            <a:ext cx="2533650" cy="27806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C5423A-A9D2-4CA8-9EBC-34C77AD5F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5660" y="3812395"/>
            <a:ext cx="952500" cy="1638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E253A7-532D-472C-B304-AC8C72A865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0876" y="4034933"/>
            <a:ext cx="11049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2560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EF7A8A0-61CC-4311-977D-25E1AE97ACA8}"/>
              </a:ext>
            </a:extLst>
          </p:cNvPr>
          <p:cNvSpPr txBox="1">
            <a:spLocks noChangeArrowheads="1"/>
          </p:cNvSpPr>
          <p:nvPr/>
        </p:nvSpPr>
        <p:spPr>
          <a:xfrm>
            <a:off x="1751013" y="738188"/>
            <a:ext cx="8064500" cy="45862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利用关系图求关系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闭包的方法：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）检查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的关系图，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在没有自环的结点处加上自环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，可得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r(R)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的关系图；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）检查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的关系图，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将每条单向边全部改成双向边，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可得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s(R)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的关系图；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）检查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的关系图，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从每个结点出发，找到其终点，如果该结点到其终点没有边相连，就加上此边，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可得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t(R)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的关系图。</a:t>
            </a:r>
          </a:p>
        </p:txBody>
      </p:sp>
    </p:spTree>
    <p:extLst>
      <p:ext uri="{BB962C8B-B14F-4D97-AF65-F5344CB8AC3E}">
        <p14:creationId xmlns:p14="http://schemas.microsoft.com/office/powerpoint/2010/main" val="3169953194"/>
      </p:ext>
    </p:extLst>
  </p:cSld>
  <p:clrMapOvr>
    <a:masterClrMapping/>
  </p:clrMapOvr>
  <p:transition spd="slow" advTm="0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72706">
            <a:extLst>
              <a:ext uri="{FF2B5EF4-FFF2-40B4-BE49-F238E27FC236}">
                <a16:creationId xmlns:a16="http://schemas.microsoft.com/office/drawing/2014/main" id="{B1912992-0CAF-4C77-91CD-E0083C0EE16D}"/>
              </a:ext>
            </a:extLst>
          </p:cNvPr>
          <p:cNvSpPr txBox="1">
            <a:spLocks/>
          </p:cNvSpPr>
          <p:nvPr/>
        </p:nvSpPr>
        <p:spPr>
          <a:xfrm>
            <a:off x="1981200" y="1166018"/>
            <a:ext cx="8229600" cy="4525963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如何求闭包？</a:t>
            </a: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CC0000"/>
              </a:solidFill>
              <a:latin typeface="Times New Roman" panose="02020603050405020304" pitchFamily="18" charset="0"/>
              <a:ea typeface="Microsoft YaHei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(1)  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r( R ) = 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 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 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？</a:t>
            </a: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(2)  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s( R ) = R 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 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？</a:t>
            </a: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endParaRPr lang="zh-CN" altLang="en-US" sz="2000" dirty="0">
              <a:solidFill>
                <a:srgbClr val="CC0000"/>
              </a:solidFill>
              <a:latin typeface="Times New Roman" panose="02020603050405020304" pitchFamily="18" charset="0"/>
              <a:ea typeface="Microsoft YaHei" panose="020B0503020204020204" charset="-122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(3)  </a:t>
            </a:r>
            <a:r>
              <a:rPr lang="en-US" altLang="x-none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t( R ) = R </a:t>
            </a:r>
            <a:r>
              <a:rPr lang="zh-CN" altLang="en-US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 </a:t>
            </a:r>
            <a:r>
              <a:rPr lang="en-US" altLang="x-none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01785834"/>
      </p:ext>
    </p:extLst>
  </p:cSld>
  <p:clrMapOvr>
    <a:masterClrMapping/>
  </p:clrMapOvr>
  <p:transition spd="slow" advTm="0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6EBDBB4-F9C8-4A94-A2E5-43BA0B76C76C}"/>
              </a:ext>
            </a:extLst>
          </p:cNvPr>
          <p:cNvSpPr txBox="1">
            <a:spLocks noChangeArrowheads="1"/>
          </p:cNvSpPr>
          <p:nvPr/>
        </p:nvSpPr>
        <p:spPr>
          <a:xfrm>
            <a:off x="2311379" y="1373727"/>
            <a:ext cx="8026400" cy="2466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是集合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上的二元关系，则：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r(R)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R∪I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s(R)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R∪R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t(R)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     ，若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|A|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t(R)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     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F50DCFF5-E2D6-49BE-8985-E5644A72D6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85235" y="3529333"/>
          <a:ext cx="6826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20" imgH="380880" progId="Equation.3">
                  <p:embed/>
                </p:oleObj>
              </mc:Choice>
              <mc:Fallback>
                <p:oleObj name="Equation" r:id="rId4" imgW="342720" imgH="380880" progId="Equation.3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F50DCFF5-E2D6-49BE-8985-E5644A72D6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5235" y="3529333"/>
                        <a:ext cx="6826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C1A4AC61-87F6-4F85-A4AB-E5DFC8B83A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9094" y="3459702"/>
          <a:ext cx="6826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2720" imgH="380880" progId="Equation.3">
                  <p:embed/>
                </p:oleObj>
              </mc:Choice>
              <mc:Fallback>
                <p:oleObj name="Equation" r:id="rId6" imgW="342720" imgH="380880" progId="Equation.3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C1A4AC61-87F6-4F85-A4AB-E5DFC8B83A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9094" y="3459702"/>
                        <a:ext cx="6826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796966"/>
      </p:ext>
    </p:extLst>
  </p:cSld>
  <p:clrMapOvr>
    <a:masterClrMapping/>
  </p:clrMapOvr>
  <p:transition spd="slow" advTm="0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74754">
            <a:extLst>
              <a:ext uri="{FF2B5EF4-FFF2-40B4-BE49-F238E27FC236}">
                <a16:creationId xmlns:a16="http://schemas.microsoft.com/office/drawing/2014/main" id="{7831256D-1FB0-4859-A3E9-E0DBC25BD8F5}"/>
              </a:ext>
            </a:extLst>
          </p:cNvPr>
          <p:cNvSpPr txBox="1">
            <a:spLocks/>
          </p:cNvSpPr>
          <p:nvPr/>
        </p:nvSpPr>
        <p:spPr>
          <a:xfrm>
            <a:off x="1751013" y="1067764"/>
            <a:ext cx="9360332" cy="405765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设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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且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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则</a:t>
            </a:r>
          </a:p>
          <a:p>
            <a:pPr>
              <a:lnSpc>
                <a:spcPct val="105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(1) 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r(R ) = R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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5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(2) 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s(R ) = R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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R </a:t>
            </a:r>
            <a:r>
              <a:rPr lang="en-US" altLang="x-none" baseline="30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-1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5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(3)  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t(R ) = R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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R </a:t>
            </a:r>
            <a:r>
              <a:rPr lang="en-US" altLang="x-none" baseline="30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</a:t>
            </a:r>
            <a:r>
              <a:rPr lang="en-US" altLang="x-none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R </a:t>
            </a:r>
            <a:r>
              <a:rPr lang="en-US" altLang="x-none" baseline="30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…. </a:t>
            </a:r>
            <a:endParaRPr lang="en-US" altLang="x-none" baseline="-250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7F1812F-C7B3-4826-BBCC-88A83CE6A500}"/>
              </a:ext>
            </a:extLst>
          </p:cNvPr>
          <p:cNvSpPr/>
          <p:nvPr/>
        </p:nvSpPr>
        <p:spPr>
          <a:xfrm>
            <a:off x="1471698" y="3696946"/>
            <a:ext cx="9818760" cy="1449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buNone/>
            </a:pP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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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sz="28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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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sz="28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自反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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r(R )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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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sz="28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5000"/>
              </a:lnSpc>
              <a:buNone/>
            </a:pP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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(R ) 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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r(R )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自反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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</a:t>
            </a:r>
            <a:r>
              <a:rPr lang="en-US" altLang="x-none" sz="28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(R )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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sz="28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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r(R )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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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sz="28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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r(R )</a:t>
            </a:r>
          </a:p>
          <a:p>
            <a:pPr>
              <a:lnSpc>
                <a:spcPct val="105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于是，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r(R ) = R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</a:t>
            </a:r>
            <a:r>
              <a:rPr lang="en-US" altLang="x-none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x-none" sz="2800" baseline="-25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2042875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02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02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02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02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EB2684-5226-4F96-BBDF-8BF07A1D1AD6}"/>
              </a:ext>
            </a:extLst>
          </p:cNvPr>
          <p:cNvSpPr/>
          <p:nvPr/>
        </p:nvSpPr>
        <p:spPr>
          <a:xfrm>
            <a:off x="1304719" y="1625337"/>
            <a:ext cx="98544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一般地  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(c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)(c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(c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)(aRc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  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Rb)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特别地　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800" baseline="300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２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(c)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b)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6B5142-6615-4127-8CD2-0D1F5061AE98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233840"/>
            <a:ext cx="5181600" cy="2728913"/>
            <a:chOff x="1488" y="2496"/>
            <a:chExt cx="3264" cy="171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6CCDF26-E385-4BCC-BF71-1268DD561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16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92C2646-2BA5-42B3-ADB1-5723F2AA1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28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DF165D3-E3B8-4B44-9708-B94F0DD5A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736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350D0F8-DD59-499C-983E-595C1C52C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784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2DED00-E5AE-4446-83D3-124D88276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976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F36230-1320-4AA2-9EE5-28DB5BC54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264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BD20BB39-E72C-4B76-9A26-0EDEDA775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264"/>
              <a:ext cx="2976" cy="48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89E0A8E8-29DE-4160-840C-40F64D3234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976"/>
              <a:ext cx="336" cy="288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CE8A291B-C3E3-4D52-8494-108072F8C8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2784"/>
              <a:ext cx="432" cy="144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26D5F948-DB02-4382-B300-B66311534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832"/>
              <a:ext cx="384" cy="144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9EDEA21E-B25D-42D2-93C2-6269ACA96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976"/>
              <a:ext cx="288" cy="288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AutoShape 16">
              <a:extLst>
                <a:ext uri="{FF2B5EF4-FFF2-40B4-BE49-F238E27FC236}">
                  <a16:creationId xmlns:a16="http://schemas.microsoft.com/office/drawing/2014/main" id="{F4A62F05-F466-4752-AAD9-E28650362453}"/>
                </a:ext>
              </a:extLst>
            </p:cNvPr>
            <p:cNvCxnSpPr>
              <a:cxnSpLocks noChangeShapeType="1"/>
              <a:stCxn id="8" idx="7"/>
              <a:endCxn id="9" idx="0"/>
            </p:cNvCxnSpPr>
            <p:nvPr/>
          </p:nvCxnSpPr>
          <p:spPr bwMode="auto">
            <a:xfrm rot="5400000" flipV="1">
              <a:off x="3108" y="2028"/>
              <a:ext cx="41" cy="1471"/>
            </a:xfrm>
            <a:prstGeom prst="curvedConnector3">
              <a:avLst>
                <a:gd name="adj1" fmla="val -368292"/>
              </a:avLst>
            </a:prstGeom>
            <a:noFill/>
            <a:ln w="12700">
              <a:solidFill>
                <a:schemeClr val="accent1"/>
              </a:solidFill>
              <a:prstDash val="lg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0CCDB442-E0AE-4B7E-AC88-A0EA67E50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216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F0C821D7-4DFC-45DD-B137-196085C02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68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zh-CN" sz="1800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EBCBABC0-9628-422D-ADC4-B9555CFF0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4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zh-CN" sz="1800" baseline="-250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1" name="Text Box 20">
              <a:extLst>
                <a:ext uri="{FF2B5EF4-FFF2-40B4-BE49-F238E27FC236}">
                  <a16:creationId xmlns:a16="http://schemas.microsoft.com/office/drawing/2014/main" id="{AE97D0C7-456D-43F3-BC21-31324CB2A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312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9CA556F0-2BB7-4C07-9C0C-099BF106C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736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zh-CN" sz="1800" baseline="-250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n-1</a:t>
              </a:r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C1C6FE04-3258-45A3-8074-F166F2F7F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544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zh-CN" sz="1800" baseline="-250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n-2</a:t>
              </a:r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5EDB653E-CEAC-4CA6-A050-11F8BFA0C4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26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800" baseline="3000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5" name="Text Box 24">
              <a:extLst>
                <a:ext uri="{FF2B5EF4-FFF2-40B4-BE49-F238E27FC236}">
                  <a16:creationId xmlns:a16="http://schemas.microsoft.com/office/drawing/2014/main" id="{0251BAE8-8E02-412F-8CA3-D86587957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928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BADE86-3389-456E-81F7-0D587EEA0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640"/>
              <a:ext cx="2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0208A2-5308-44BE-A952-181AC0578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36"/>
              <a:ext cx="2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05C8F16-FF46-4384-B76D-FAC533149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28"/>
              <a:ext cx="2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D768909-F64B-4887-8639-E2A1FD4C2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544"/>
              <a:ext cx="2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0738E83-FC28-44D9-A985-55416633B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936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DA3BB73-0333-4FCC-B6F5-D3A8B8206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600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DBA49E4-B30E-449E-81DB-83A3E6626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984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32">
              <a:extLst>
                <a:ext uri="{FF2B5EF4-FFF2-40B4-BE49-F238E27FC236}">
                  <a16:creationId xmlns:a16="http://schemas.microsoft.com/office/drawing/2014/main" id="{A77C2B46-CE51-4986-A2E2-3852DB5DEC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3648"/>
              <a:ext cx="576" cy="288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F5F5E545-6B81-4D1D-B886-EB1B34151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648"/>
              <a:ext cx="432" cy="336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8CA1C68F-C986-4C5C-886D-F5A15ED2D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984"/>
              <a:ext cx="1056" cy="0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35">
              <a:extLst>
                <a:ext uri="{FF2B5EF4-FFF2-40B4-BE49-F238E27FC236}">
                  <a16:creationId xmlns:a16="http://schemas.microsoft.com/office/drawing/2014/main" id="{5E399D6C-74DA-4211-953C-3665F2AD9F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840"/>
              <a:ext cx="1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7" name="Text Box 36">
              <a:extLst>
                <a:ext uri="{FF2B5EF4-FFF2-40B4-BE49-F238E27FC236}">
                  <a16:creationId xmlns:a16="http://schemas.microsoft.com/office/drawing/2014/main" id="{1393DE58-C52D-488F-9431-3CE890CB5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888"/>
              <a:ext cx="1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8" name="Text Box 37">
              <a:extLst>
                <a:ext uri="{FF2B5EF4-FFF2-40B4-BE49-F238E27FC236}">
                  <a16:creationId xmlns:a16="http://schemas.microsoft.com/office/drawing/2014/main" id="{72F2B0A5-A665-4960-8FB9-15E3CDE48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456"/>
              <a:ext cx="1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9" name="Text Box 38">
              <a:extLst>
                <a:ext uri="{FF2B5EF4-FFF2-40B4-BE49-F238E27FC236}">
                  <a16:creationId xmlns:a16="http://schemas.microsoft.com/office/drawing/2014/main" id="{795558C9-F24B-4C67-BEAD-574FA07DA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984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R</a:t>
              </a:r>
              <a:r>
                <a:rPr lang="zh-CN" altLang="en-US" sz="1800" baseline="30000"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２</a:t>
              </a:r>
            </a:p>
          </p:txBody>
        </p:sp>
        <p:sp>
          <p:nvSpPr>
            <p:cNvPr id="40" name="Text Box 39">
              <a:extLst>
                <a:ext uri="{FF2B5EF4-FFF2-40B4-BE49-F238E27FC236}">
                  <a16:creationId xmlns:a16="http://schemas.microsoft.com/office/drawing/2014/main" id="{9AB0C001-DCBD-4735-B396-3F0A01699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600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41" name="Text Box 40">
              <a:extLst>
                <a:ext uri="{FF2B5EF4-FFF2-40B4-BE49-F238E27FC236}">
                  <a16:creationId xmlns:a16="http://schemas.microsoft.com/office/drawing/2014/main" id="{FDDB2A24-D368-4CCD-BBCE-C86089188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600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7475788"/>
      </p:ext>
    </p:extLst>
  </p:cSld>
  <p:clrMapOvr>
    <a:masterClrMapping/>
  </p:clrMapOvr>
  <p:transition spd="slow" advTm="0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15854E-5BC2-4401-994C-B596632A842B}"/>
              </a:ext>
            </a:extLst>
          </p:cNvPr>
          <p:cNvSpPr>
            <a:spLocks noGrp="1"/>
          </p:cNvSpPr>
          <p:nvPr/>
        </p:nvSpPr>
        <p:spPr>
          <a:xfrm>
            <a:off x="1571625" y="585788"/>
            <a:ext cx="11022157" cy="5027734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0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</a:rPr>
              <a:t>示例</a:t>
            </a:r>
            <a:r>
              <a:rPr lang="zh-CN" altLang="en-US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  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A={a, b, c}, R={&lt;a, b&gt;,&lt;b, c&gt;,&lt;c, a&gt;},</a:t>
            </a:r>
            <a:r>
              <a:rPr lang="zh-CN" altLang="en-US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求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r(R),</a:t>
            </a:r>
            <a:r>
              <a:rPr lang="en-US" altLang="zh-CN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s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(R),t(R).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解：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r(R)=R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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I</a:t>
            </a:r>
            <a:r>
              <a:rPr lang="en-US" altLang="x-none" sz="2400" b="0" baseline="-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A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={&lt;a, b&gt;, &lt;b, c&gt;, &lt;c, a&gt;, &lt;a, a&gt;, &lt;b, b&gt;, &lt;c, c&gt;}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s(R)= R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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-1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 ={&lt;a, b&gt;,&lt;b, a&gt;,&lt;b, c&gt;,&lt;c, b&gt;,&lt;c, a&gt;,&lt;a, c&gt;}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为求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t(R)</a:t>
            </a:r>
            <a:r>
              <a:rPr lang="zh-CN" altLang="en-US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先求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，R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，R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4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即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＝{&lt;a, c&gt;,&lt;b, a&gt;,&lt;c, b&gt;}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={&lt;a, a&gt;,&lt;b, b&gt;,&lt;c, c&gt;}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4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={&lt;a, b&gt;,&lt;b, c&gt;,&lt;c, a&gt;}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可见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R=R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4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=R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3n+1</a:t>
            </a:r>
            <a:r>
              <a:rPr lang="zh-CN" altLang="en-US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，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= 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5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= 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3n+2</a:t>
            </a:r>
            <a:r>
              <a:rPr lang="zh-CN" altLang="en-US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，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= 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6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= 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3n+3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故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t(R) = R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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 2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  <a:sym typeface="Symbol" panose="05050102010706020507" pitchFamily="2" charset="2"/>
              </a:rPr>
              <a:t></a:t>
            </a: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R</a:t>
            </a:r>
            <a:r>
              <a:rPr lang="en-US" altLang="x-none" sz="2400" b="0" baseline="3000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 3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altLang="x-none" sz="2400" b="0" dirty="0">
                <a:solidFill>
                  <a:srgbClr val="000000"/>
                </a:solidFill>
                <a:latin typeface="Microsoft YaHei" panose="020B0503020204020204" charset="-122"/>
                <a:ea typeface="Microsoft YaHei" panose="020B0503020204020204" charset="-122"/>
              </a:rPr>
              <a:t>= {&lt;a, a&gt;, &lt;b, b&gt;, &lt;c, c&gt;, &lt;a, b&gt;, &lt;b, c&gt;, &lt;c, a&gt;，&lt;a c&gt;, &lt;b, a&gt;, &lt;c, b&gt;}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altLang="x-none" sz="2400" b="0" dirty="0">
              <a:solidFill>
                <a:srgbClr val="000000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143679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58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charRg st="58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19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charRg st="119" end="1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76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charRg st="176" end="1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93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charRg st="193" end="2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20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charRg st="220" end="2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46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charRg st="246" end="2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72" end="3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charRg st="272" end="3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13" end="3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charRg st="313" end="3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31" end="4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charRg st="331" end="4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F6B22C4-40E5-4A40-81EC-AEBA53D4A184}"/>
              </a:ext>
            </a:extLst>
          </p:cNvPr>
          <p:cNvSpPr txBox="1">
            <a:spLocks noChangeArrowheads="1"/>
          </p:cNvSpPr>
          <p:nvPr/>
        </p:nvSpPr>
        <p:spPr>
          <a:xfrm>
            <a:off x="1751013" y="878281"/>
            <a:ext cx="8001000" cy="3662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2)A=B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B=&lt;a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,...,a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上的关系，则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的关系图规定如下：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,a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,...,a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为图中节点，用“。</a:t>
            </a:r>
            <a:r>
              <a:rPr lang="zh-CN" altLang="en-US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”表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示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noProof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②.</a:t>
            </a:r>
            <a:r>
              <a:rPr lang="zh-CN" altLang="en-US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如&lt;</a:t>
            </a:r>
            <a:r>
              <a:rPr lang="en-US" altLang="zh-CN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,a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R,</a:t>
            </a:r>
            <a:r>
              <a:rPr lang="zh-CN" altLang="en-US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则从</a:t>
            </a:r>
            <a:r>
              <a:rPr lang="en-US" altLang="zh-CN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可用有向边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      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相连。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,a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为对应图中的有向边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③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,a</a:t>
            </a:r>
            <a:r>
              <a:rPr lang="en-US" altLang="zh-CN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R,</a:t>
            </a:r>
            <a:r>
              <a:rPr lang="zh-CN" altLang="en-US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则从</a:t>
            </a:r>
            <a:r>
              <a:rPr lang="en-US" altLang="zh-CN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用一带箭头的小圆环表示，即：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8F18736-B475-4760-8957-EB7B7DBC9AD1}"/>
              </a:ext>
            </a:extLst>
          </p:cNvPr>
          <p:cNvSpPr>
            <a:spLocks/>
          </p:cNvSpPr>
          <p:nvPr/>
        </p:nvSpPr>
        <p:spPr bwMode="auto">
          <a:xfrm>
            <a:off x="7683732" y="4237955"/>
            <a:ext cx="365125" cy="14288"/>
          </a:xfrm>
          <a:custGeom>
            <a:avLst/>
            <a:gdLst>
              <a:gd name="T0" fmla="*/ 0 w 288"/>
              <a:gd name="T1" fmla="*/ 9 h 9"/>
              <a:gd name="T2" fmla="*/ 288 w 288"/>
              <a:gd name="T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8" h="9">
                <a:moveTo>
                  <a:pt x="0" y="9"/>
                </a:moveTo>
                <a:lnTo>
                  <a:pt x="288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endParaRPr lang="zh-CN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5AC53B9-189D-4B0E-9655-BAC2F7E68764}"/>
              </a:ext>
            </a:extLst>
          </p:cNvPr>
          <p:cNvGrpSpPr>
            <a:grpSpLocks/>
          </p:cNvGrpSpPr>
          <p:nvPr/>
        </p:nvGrpSpPr>
        <p:grpSpPr bwMode="auto">
          <a:xfrm>
            <a:off x="2818701" y="6107184"/>
            <a:ext cx="444150" cy="379485"/>
            <a:chOff x="1952" y="3648"/>
            <a:chExt cx="352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6FAA8FD-2077-4BCB-B9DD-DD0639084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3793"/>
              <a:ext cx="76" cy="8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38B2D160-F60A-4856-9D5F-45850AF49E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9" y="3704"/>
              <a:ext cx="76" cy="8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784015E-4073-46F3-B5D9-1910360E5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" y="3648"/>
              <a:ext cx="306" cy="33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2482563"/>
      </p:ext>
    </p:extLst>
  </p:cSld>
  <p:clrMapOvr>
    <a:masterClrMapping/>
  </p:clrMapOvr>
  <p:transition spd="slow" advTm="0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286BD9E5-1D95-42DD-AAA5-FD90FF038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131" y="738188"/>
            <a:ext cx="6127750" cy="624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31900" indent="-1231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224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1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034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93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511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083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655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227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2800" dirty="0">
                <a:cs typeface="Times New Roman" panose="02020603050405020304" pitchFamily="18" charset="0"/>
              </a:rPr>
              <a:t>设</a:t>
            </a:r>
            <a:r>
              <a:rPr lang="en-US" altLang="zh-CN" sz="2800" i="1" dirty="0"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cs typeface="Times New Roman" panose="02020603050405020304" pitchFamily="18" charset="0"/>
              </a:rPr>
              <a:t>={</a:t>
            </a:r>
            <a:r>
              <a:rPr lang="en-US" altLang="zh-CN" sz="2800" i="1" dirty="0" err="1"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cs typeface="Times New Roman" panose="02020603050405020304" pitchFamily="18" charset="0"/>
              </a:rPr>
              <a:t>c</a:t>
            </a:r>
            <a:r>
              <a:rPr lang="en-US" altLang="zh-CN" sz="2800" dirty="0" err="1"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cs typeface="Times New Roman" panose="02020603050405020304" pitchFamily="18" charset="0"/>
              </a:rPr>
              <a:t>A</a:t>
            </a:r>
            <a:r>
              <a:rPr lang="zh-CN" altLang="zh-CN" sz="2800" dirty="0">
                <a:cs typeface="Times New Roman" panose="02020603050405020304" pitchFamily="18" charset="0"/>
              </a:rPr>
              <a:t>上的关系</a:t>
            </a:r>
            <a:endParaRPr lang="zh-CN" altLang="en-US" sz="2800" dirty="0">
              <a:cs typeface="Times New Roman" panose="02020603050405020304" pitchFamily="18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E3502E7-855D-4D98-91AD-C43BA53CC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407" y="1446856"/>
            <a:ext cx="5961888" cy="53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55172C4-22E5-4E5E-912A-A868A9C19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37" y="2186541"/>
            <a:ext cx="35589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754846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 advAuto="0"/>
      <p:bldP spid="6" grpId="0" build="p" autoUpdateAnimBg="0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FCC22AB3-1856-4A6D-A35D-97BAABABD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9668" y="2869103"/>
            <a:ext cx="4309120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330325" indent="-13303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619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809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000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90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479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051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623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19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cs typeface="Times New Roman" panose="02020603050405020304" pitchFamily="18" charset="0"/>
              </a:rPr>
              <a:t>) = </a:t>
            </a:r>
            <a:r>
              <a:rPr lang="en-US" altLang="zh-CN" sz="2800" i="1" dirty="0"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3333FF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sz="2800" i="1" dirty="0"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cs typeface="Times New Roman" panose="02020603050405020304" pitchFamily="18" charset="0"/>
              </a:rPr>
              <a:t>A</a:t>
            </a:r>
            <a:endParaRPr lang="en-US" altLang="zh-CN" sz="2800" dirty="0">
              <a:cs typeface="Times New Roman" panose="02020603050405020304" pitchFamily="18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A28A3B-4733-4606-B1F3-5739F4106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443" y="4391515"/>
            <a:ext cx="6085176" cy="115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2575" indent="-2825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sz="2800">
                <a:cs typeface="Times New Roman" panose="02020603050405020304" pitchFamily="18" charset="0"/>
              </a:rPr>
              <a:t>={</a:t>
            </a:r>
            <a:r>
              <a:rPr lang="en-US" altLang="zh-CN" sz="2800">
                <a:cs typeface="Times New Roman" panose="02020603050405020304" pitchFamily="18" charset="0"/>
              </a:rPr>
              <a:t>&lt;</a:t>
            </a:r>
            <a:r>
              <a:rPr lang="en-US" altLang="zh-CN" sz="2800" i="1">
                <a:cs typeface="Times New Roman" panose="02020603050405020304" pitchFamily="18" charset="0"/>
              </a:rPr>
              <a:t>a</a:t>
            </a:r>
            <a:r>
              <a:rPr lang="en-US" altLang="zh-CN" sz="2800">
                <a:cs typeface="Times New Roman" panose="02020603050405020304" pitchFamily="18" charset="0"/>
              </a:rPr>
              <a:t>, </a:t>
            </a:r>
            <a:r>
              <a:rPr lang="en-US" altLang="zh-CN" sz="2800" i="1">
                <a:cs typeface="Times New Roman" panose="02020603050405020304" pitchFamily="18" charset="0"/>
              </a:rPr>
              <a:t>b</a:t>
            </a:r>
            <a:r>
              <a:rPr lang="en-US" altLang="zh-CN" sz="2800">
                <a:cs typeface="Times New Roman" panose="02020603050405020304" pitchFamily="18" charset="0"/>
              </a:rPr>
              <a:t>&gt;, &lt;</a:t>
            </a:r>
            <a:r>
              <a:rPr lang="en-US" altLang="zh-CN" sz="2800" i="1">
                <a:cs typeface="Times New Roman" panose="02020603050405020304" pitchFamily="18" charset="0"/>
              </a:rPr>
              <a:t>b</a:t>
            </a:r>
            <a:r>
              <a:rPr lang="en-US" altLang="zh-CN" sz="2800">
                <a:cs typeface="Times New Roman" panose="02020603050405020304" pitchFamily="18" charset="0"/>
              </a:rPr>
              <a:t>, </a:t>
            </a:r>
            <a:r>
              <a:rPr lang="en-US" altLang="zh-CN" sz="2800" i="1">
                <a:cs typeface="Times New Roman" panose="02020603050405020304" pitchFamily="18" charset="0"/>
              </a:rPr>
              <a:t>c</a:t>
            </a:r>
            <a:r>
              <a:rPr lang="en-US" altLang="zh-CN" sz="2800">
                <a:cs typeface="Times New Roman" panose="02020603050405020304" pitchFamily="18" charset="0"/>
              </a:rPr>
              <a:t>&gt;, &lt;</a:t>
            </a:r>
            <a:r>
              <a:rPr lang="en-US" altLang="zh-CN" sz="2800" i="1">
                <a:cs typeface="Times New Roman" panose="02020603050405020304" pitchFamily="18" charset="0"/>
              </a:rPr>
              <a:t>c</a:t>
            </a:r>
            <a:r>
              <a:rPr lang="en-US" altLang="zh-CN" sz="2800">
                <a:cs typeface="Times New Roman" panose="02020603050405020304" pitchFamily="18" charset="0"/>
              </a:rPr>
              <a:t>, </a:t>
            </a:r>
            <a:r>
              <a:rPr lang="en-US" altLang="zh-CN" sz="2800" i="1">
                <a:cs typeface="Times New Roman" panose="02020603050405020304" pitchFamily="18" charset="0"/>
              </a:rPr>
              <a:t>d</a:t>
            </a:r>
            <a:r>
              <a:rPr lang="en-US" altLang="zh-CN" sz="2800">
                <a:cs typeface="Times New Roman" panose="02020603050405020304" pitchFamily="18" charset="0"/>
              </a:rPr>
              <a:t>&gt;,&lt;</a:t>
            </a:r>
            <a:r>
              <a:rPr lang="en-US" altLang="zh-CN" sz="2800" i="1">
                <a:cs typeface="Times New Roman" panose="02020603050405020304" pitchFamily="18" charset="0"/>
              </a:rPr>
              <a:t>d</a:t>
            </a:r>
            <a:r>
              <a:rPr lang="en-US" altLang="zh-CN" sz="2800">
                <a:cs typeface="Times New Roman" panose="02020603050405020304" pitchFamily="18" charset="0"/>
              </a:rPr>
              <a:t>, </a:t>
            </a:r>
            <a:r>
              <a:rPr lang="en-US" altLang="zh-CN" sz="2800" i="1">
                <a:cs typeface="Times New Roman" panose="02020603050405020304" pitchFamily="18" charset="0"/>
              </a:rPr>
              <a:t>c</a:t>
            </a:r>
            <a:r>
              <a:rPr lang="en-US" altLang="zh-CN" sz="2800">
                <a:cs typeface="Times New Roman" panose="02020603050405020304" pitchFamily="18" charset="0"/>
              </a:rPr>
              <a:t>,&gt;, &lt;</a:t>
            </a:r>
            <a:r>
              <a:rPr lang="en-US" altLang="zh-CN" sz="2800" i="1">
                <a:cs typeface="Times New Roman" panose="02020603050405020304" pitchFamily="18" charset="0"/>
              </a:rPr>
              <a:t>a</a:t>
            </a:r>
            <a:r>
              <a:rPr lang="en-US" altLang="zh-CN" sz="2800">
                <a:cs typeface="Times New Roman" panose="02020603050405020304" pitchFamily="18" charset="0"/>
              </a:rPr>
              <a:t>, </a:t>
            </a:r>
            <a:r>
              <a:rPr lang="en-US" altLang="zh-CN" sz="2800" i="1">
                <a:cs typeface="Times New Roman" panose="02020603050405020304" pitchFamily="18" charset="0"/>
              </a:rPr>
              <a:t>a</a:t>
            </a:r>
            <a:r>
              <a:rPr lang="en-US" altLang="zh-CN" sz="2800">
                <a:cs typeface="Times New Roman" panose="02020603050405020304" pitchFamily="18" charset="0"/>
              </a:rPr>
              <a:t>&gt;, &lt;</a:t>
            </a:r>
            <a:r>
              <a:rPr lang="en-US" altLang="zh-CN" sz="2800" i="1">
                <a:cs typeface="Times New Roman" panose="02020603050405020304" pitchFamily="18" charset="0"/>
              </a:rPr>
              <a:t>b</a:t>
            </a:r>
            <a:r>
              <a:rPr lang="en-US" altLang="zh-CN" sz="2800">
                <a:cs typeface="Times New Roman" panose="02020603050405020304" pitchFamily="18" charset="0"/>
              </a:rPr>
              <a:t>, </a:t>
            </a:r>
            <a:r>
              <a:rPr lang="en-US" altLang="zh-CN" sz="2800" i="1">
                <a:cs typeface="Times New Roman" panose="02020603050405020304" pitchFamily="18" charset="0"/>
              </a:rPr>
              <a:t>b</a:t>
            </a:r>
            <a:r>
              <a:rPr lang="en-US" altLang="zh-CN" sz="2800">
                <a:cs typeface="Times New Roman" panose="02020603050405020304" pitchFamily="18" charset="0"/>
              </a:rPr>
              <a:t>&gt;, &lt;</a:t>
            </a:r>
            <a:r>
              <a:rPr lang="en-US" altLang="zh-CN" sz="2800" i="1">
                <a:cs typeface="Times New Roman" panose="02020603050405020304" pitchFamily="18" charset="0"/>
              </a:rPr>
              <a:t>c</a:t>
            </a:r>
            <a:r>
              <a:rPr lang="en-US" altLang="zh-CN" sz="2800">
                <a:cs typeface="Times New Roman" panose="02020603050405020304" pitchFamily="18" charset="0"/>
              </a:rPr>
              <a:t>, </a:t>
            </a:r>
            <a:r>
              <a:rPr lang="en-US" altLang="zh-CN" sz="2800" i="1">
                <a:cs typeface="Times New Roman" panose="02020603050405020304" pitchFamily="18" charset="0"/>
              </a:rPr>
              <a:t>c</a:t>
            </a:r>
            <a:r>
              <a:rPr lang="en-US" altLang="zh-CN" sz="2800">
                <a:cs typeface="Times New Roman" panose="02020603050405020304" pitchFamily="18" charset="0"/>
              </a:rPr>
              <a:t>&gt;, &lt;</a:t>
            </a:r>
            <a:r>
              <a:rPr lang="en-US" altLang="zh-CN" sz="2800" i="1">
                <a:cs typeface="Times New Roman" panose="02020603050405020304" pitchFamily="18" charset="0"/>
              </a:rPr>
              <a:t>d</a:t>
            </a:r>
            <a:r>
              <a:rPr lang="en-US" altLang="zh-CN" sz="2800">
                <a:cs typeface="Times New Roman" panose="02020603050405020304" pitchFamily="18" charset="0"/>
              </a:rPr>
              <a:t>, </a:t>
            </a:r>
            <a:r>
              <a:rPr lang="en-US" altLang="zh-CN" sz="2800" i="1">
                <a:cs typeface="Times New Roman" panose="02020603050405020304" pitchFamily="18" charset="0"/>
              </a:rPr>
              <a:t>d</a:t>
            </a:r>
            <a:r>
              <a:rPr lang="en-US" altLang="zh-CN" sz="2800">
                <a:cs typeface="Times New Roman" panose="02020603050405020304" pitchFamily="18" charset="0"/>
              </a:rPr>
              <a:t>&gt;}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B869809-3035-4BB4-B97B-C38265DEF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443" y="3708890"/>
            <a:ext cx="50871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,&gt;&lt;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8EE0ECC7-5EAB-4205-9CC4-96FEB63EF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2334" y="1241670"/>
            <a:ext cx="5961888" cy="53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</a:p>
        </p:txBody>
      </p:sp>
    </p:spTree>
    <p:extLst>
      <p:ext uri="{BB962C8B-B14F-4D97-AF65-F5344CB8AC3E}">
        <p14:creationId xmlns:p14="http://schemas.microsoft.com/office/powerpoint/2010/main" val="30405070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 autoUpdateAnimBg="0"/>
      <p:bldP spid="6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A161A25-B30A-4D75-B0D5-A34A26BCB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1045" y="1703532"/>
            <a:ext cx="2217274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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FA08A8C-BAFE-4A38-83D6-77AF9412C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320" y="3254520"/>
            <a:ext cx="7157729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9B3DA-46E7-4F6D-97A9-334DB590F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320" y="2511570"/>
            <a:ext cx="59634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3140D96-944D-4D1D-9323-052808305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557" y="1062903"/>
            <a:ext cx="5961888" cy="53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</a:p>
        </p:txBody>
      </p:sp>
    </p:spTree>
    <p:extLst>
      <p:ext uri="{BB962C8B-B14F-4D97-AF65-F5344CB8AC3E}">
        <p14:creationId xmlns:p14="http://schemas.microsoft.com/office/powerpoint/2010/main" val="328806973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7BFC30-7D61-4E0A-A500-B4B72F955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563" y="1372608"/>
            <a:ext cx="3825086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A3BBE8B-DDA1-43C2-BE23-438BBACE5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6520" y="738188"/>
            <a:ext cx="5961888" cy="53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D4687DBF-C6AF-4997-A6C2-FEB41F3E3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595" y="2035530"/>
            <a:ext cx="2160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 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5E4C95D-25EC-4E3B-991F-3D2FF8704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633" y="2551467"/>
            <a:ext cx="7065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83F6D7D-106B-4CBE-B5AE-289DCF305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945" y="3221175"/>
            <a:ext cx="1836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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3BF94A1-5149-4D69-AC3C-D5CBA51FA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920" y="3767275"/>
            <a:ext cx="65053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DED0940-6E79-4BB1-8102-2CCCCE2DC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945" y="4559744"/>
            <a:ext cx="1836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T Extra" panose="05050102010205020202" pitchFamily="18" charset="2"/>
              </a:rPr>
              <a:t>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8E626241-487C-4E7B-8F7A-FACAF8C91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870" y="5093144"/>
            <a:ext cx="6595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44F4F8DD-633B-4041-8021-4A9DDF177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77" y="5819145"/>
            <a:ext cx="31951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67944A7B-208F-430E-A432-4D0B8B7C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8333" y="5817755"/>
            <a:ext cx="7950632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77825" indent="-3778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51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556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dirty="0"/>
              <a:t>=</a:t>
            </a:r>
            <a:r>
              <a:rPr lang="zh-CN" altLang="zh-CN" sz="2800" dirty="0"/>
              <a:t>{</a:t>
            </a:r>
            <a:r>
              <a:rPr lang="en-US" altLang="zh-CN" sz="2800" dirty="0"/>
              <a:t>&lt;</a:t>
            </a:r>
            <a:r>
              <a:rPr lang="en-US" altLang="zh-CN" sz="2800" i="1" dirty="0" err="1"/>
              <a:t>a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b</a:t>
            </a:r>
            <a:r>
              <a:rPr lang="en-US" altLang="zh-CN" sz="2800" dirty="0"/>
              <a:t>&gt;,&lt;</a:t>
            </a:r>
            <a:r>
              <a:rPr lang="en-US" altLang="zh-CN" sz="2800" i="1" dirty="0" err="1"/>
              <a:t>b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c</a:t>
            </a:r>
            <a:r>
              <a:rPr lang="en-US" altLang="zh-CN" sz="2800" dirty="0"/>
              <a:t>&gt;&lt;</a:t>
            </a:r>
            <a:r>
              <a:rPr lang="en-US" altLang="zh-CN" sz="2800" i="1" dirty="0" err="1"/>
              <a:t>c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d</a:t>
            </a:r>
            <a:r>
              <a:rPr lang="en-US" altLang="zh-CN" sz="2800" dirty="0"/>
              <a:t>&gt;,&lt;</a:t>
            </a:r>
            <a:r>
              <a:rPr lang="en-US" altLang="zh-CN" sz="2800" i="1" dirty="0" err="1"/>
              <a:t>d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c</a:t>
            </a:r>
            <a:r>
              <a:rPr lang="en-US" altLang="zh-CN" sz="2800" dirty="0"/>
              <a:t>&gt;,&lt;</a:t>
            </a:r>
            <a:r>
              <a:rPr lang="en-US" altLang="zh-CN" sz="2800" i="1" dirty="0" err="1"/>
              <a:t>a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a</a:t>
            </a:r>
            <a:r>
              <a:rPr lang="en-US" altLang="zh-CN" sz="2800" dirty="0"/>
              <a:t>&gt;,&lt;</a:t>
            </a:r>
            <a:r>
              <a:rPr lang="en-US" altLang="zh-CN" sz="2800" i="1" dirty="0" err="1"/>
              <a:t>a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c</a:t>
            </a:r>
            <a:r>
              <a:rPr lang="en-US" altLang="zh-CN" sz="2800" dirty="0"/>
              <a:t>&gt;,&lt;</a:t>
            </a:r>
            <a:r>
              <a:rPr lang="en-US" altLang="zh-CN" sz="2800" i="1" dirty="0" err="1"/>
              <a:t>b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d</a:t>
            </a:r>
            <a:r>
              <a:rPr lang="en-US" altLang="zh-CN" sz="2800" dirty="0"/>
              <a:t>&gt;,&lt;</a:t>
            </a:r>
            <a:r>
              <a:rPr lang="en-US" altLang="zh-CN" sz="2800" i="1" dirty="0" err="1"/>
              <a:t>c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c</a:t>
            </a:r>
            <a:r>
              <a:rPr lang="en-US" altLang="zh-CN" sz="2800" dirty="0"/>
              <a:t>&gt;,&lt;</a:t>
            </a:r>
            <a:r>
              <a:rPr lang="en-US" altLang="zh-CN" sz="2800" i="1" dirty="0" err="1"/>
              <a:t>d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d</a:t>
            </a:r>
            <a:r>
              <a:rPr lang="en-US" altLang="zh-CN" sz="2800" dirty="0"/>
              <a:t>&gt;,</a:t>
            </a:r>
            <a:r>
              <a:rPr lang="en-US" altLang="zh-CN" sz="2800" dirty="0">
                <a:cs typeface="Times New Roman" panose="02020603050405020304" pitchFamily="18" charset="0"/>
              </a:rPr>
              <a:t> &lt;</a:t>
            </a:r>
            <a:r>
              <a:rPr lang="en-US" altLang="zh-CN" sz="2800" i="1" dirty="0" err="1"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cs typeface="Times New Roman" panose="02020603050405020304" pitchFamily="18" charset="0"/>
              </a:rPr>
              <a:t>&gt;</a:t>
            </a:r>
            <a:r>
              <a:rPr lang="en-US" altLang="zh-C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394457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6" grpId="0"/>
      <p:bldP spid="7" grpId="0"/>
      <p:bldP spid="8" grpId="0" build="p" autoUpdateAnimBg="0"/>
      <p:bldP spid="9" grpId="0" build="p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7DB72D-F3AB-4CD1-AB84-7E3EE1AEB391}"/>
              </a:ext>
            </a:extLst>
          </p:cNvPr>
          <p:cNvSpPr txBox="1"/>
          <p:nvPr/>
        </p:nvSpPr>
        <p:spPr>
          <a:xfrm>
            <a:off x="1751012" y="1354242"/>
            <a:ext cx="4344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 </a:t>
            </a:r>
            <a:r>
              <a:rPr lang="zh-CN" altLang="en-US" sz="2800" dirty="0"/>
              <a:t>关系矩阵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B77206-DA6D-4345-B162-C258DC304541}"/>
              </a:ext>
            </a:extLst>
          </p:cNvPr>
          <p:cNvSpPr txBox="1"/>
          <p:nvPr/>
        </p:nvSpPr>
        <p:spPr>
          <a:xfrm>
            <a:off x="1751012" y="738188"/>
            <a:ext cx="646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关系的表示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E8F57D7-4570-4E3B-B9A3-B0092BB94277}"/>
              </a:ext>
            </a:extLst>
          </p:cNvPr>
          <p:cNvSpPr/>
          <p:nvPr/>
        </p:nvSpPr>
        <p:spPr>
          <a:xfrm>
            <a:off x="705842" y="1810464"/>
            <a:ext cx="110583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这里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是两个非空的有限集合，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B={ 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则可用一个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0—1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来表示关系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，称此矩阵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的关系矩阵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(relation matrix)/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邻接矩阵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(adjacency matrix)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                                         (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=1,…,m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j=1,…,n)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0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D3971215-9D08-42BB-A156-A3C16028E84A}"/>
              </a:ext>
            </a:extLst>
          </p:cNvPr>
          <p:cNvSpPr>
            <a:spLocks/>
          </p:cNvSpPr>
          <p:nvPr/>
        </p:nvSpPr>
        <p:spPr bwMode="auto">
          <a:xfrm>
            <a:off x="2627267" y="4970358"/>
            <a:ext cx="304800" cy="10668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69474"/>
      </p:ext>
    </p:extLst>
  </p:cSld>
  <p:clrMapOvr>
    <a:masterClrMapping/>
  </p:clrMapOvr>
  <p:transition spd="slow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473B949-5610-4A46-89BE-AFB1D18EADAB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5" y="1157842"/>
            <a:ext cx="8123237" cy="2587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A=(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B=(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是两个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m×n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矩阵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的并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(join)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是矩阵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A∨B=C=(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),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其中：</a:t>
            </a:r>
          </a:p>
        </p:txBody>
      </p:sp>
      <p:graphicFrame>
        <p:nvGraphicFramePr>
          <p:cNvPr id="8" name="Object 15">
            <a:extLst>
              <a:ext uri="{FF2B5EF4-FFF2-40B4-BE49-F238E27FC236}">
                <a16:creationId xmlns:a16="http://schemas.microsoft.com/office/drawing/2014/main" id="{20A88A18-888A-41DC-91D4-36A003D4C9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7138" y="2696129"/>
          <a:ext cx="6067425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085920" imgH="533160" progId="Equation.3">
                  <p:embed/>
                </p:oleObj>
              </mc:Choice>
              <mc:Fallback>
                <p:oleObj name="公式" r:id="rId4" imgW="3085920" imgH="533160" progId="Equation.3">
                  <p:embed/>
                  <p:pic>
                    <p:nvPicPr>
                      <p:cNvPr id="8" name="Object 15">
                        <a:extLst>
                          <a:ext uri="{FF2B5EF4-FFF2-40B4-BE49-F238E27FC236}">
                            <a16:creationId xmlns:a16="http://schemas.microsoft.com/office/drawing/2014/main" id="{20A88A18-888A-41DC-91D4-36A003D4C9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2696129"/>
                        <a:ext cx="6067425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7">
            <a:extLst>
              <a:ext uri="{FF2B5EF4-FFF2-40B4-BE49-F238E27FC236}">
                <a16:creationId xmlns:a16="http://schemas.microsoft.com/office/drawing/2014/main" id="{D6273D4E-A42A-493C-B7E6-F30763136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4" y="3989941"/>
            <a:ext cx="8123237" cy="129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tabLst>
                <a:tab pos="4749800" algn="l"/>
              </a:tabLst>
              <a:defRPr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tabLst>
                <a:tab pos="4749800" algn="l"/>
              </a:tabLst>
              <a:defRPr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tabLst>
                <a:tab pos="4749800" algn="l"/>
              </a:tabLst>
              <a:defRPr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spcBef>
                <a:spcPct val="20000"/>
              </a:spcBef>
              <a:buClr>
                <a:srgbClr val="FF3300"/>
              </a:buClr>
              <a:tabLst>
                <a:tab pos="4749800" algn="l"/>
              </a:tabLst>
              <a:defRPr sz="1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spcBef>
                <a:spcPct val="20000"/>
              </a:spcBef>
              <a:buClr>
                <a:srgbClr val="FF3300"/>
              </a:buClr>
              <a:tabLst>
                <a:tab pos="4749800" algn="l"/>
              </a:tabLst>
              <a:defRPr sz="1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tabLst>
                <a:tab pos="4749800" algn="l"/>
              </a:tabLst>
              <a:defRPr sz="1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tabLst>
                <a:tab pos="4749800" algn="l"/>
              </a:tabLst>
              <a:defRPr sz="1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tabLst>
                <a:tab pos="4749800" algn="l"/>
              </a:tabLst>
              <a:defRPr sz="1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tabLst>
                <a:tab pos="4749800" algn="l"/>
              </a:tabLst>
              <a:defRPr sz="1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>
                <a:tab pos="4749800" algn="l"/>
              </a:tabLst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A=(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8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B=(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8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是两个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的交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(meet)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是矩阵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A∧B=C=(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zh-CN" sz="28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其中：</a:t>
            </a:r>
          </a:p>
          <a:p>
            <a:pPr marL="0" marR="0" lvl="0" indent="0" algn="r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>
                <a:tab pos="4749800" algn="l"/>
              </a:tabLst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Object 18">
            <a:extLst>
              <a:ext uri="{FF2B5EF4-FFF2-40B4-BE49-F238E27FC236}">
                <a16:creationId xmlns:a16="http://schemas.microsoft.com/office/drawing/2014/main" id="{16845E63-301D-48EF-9E03-F2DA083FEB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7137" y="5230332"/>
          <a:ext cx="6067425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85920" imgH="533160" progId="Equation.DSMT4">
                  <p:embed/>
                </p:oleObj>
              </mc:Choice>
              <mc:Fallback>
                <p:oleObj name="Equation" r:id="rId6" imgW="3085920" imgH="533160" progId="Equation.DSMT4">
                  <p:embed/>
                  <p:pic>
                    <p:nvPicPr>
                      <p:cNvPr id="14" name="Object 18">
                        <a:extLst>
                          <a:ext uri="{FF2B5EF4-FFF2-40B4-BE49-F238E27FC236}">
                            <a16:creationId xmlns:a16="http://schemas.microsoft.com/office/drawing/2014/main" id="{16845E63-301D-48EF-9E03-F2DA083FEB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7" y="5230332"/>
                        <a:ext cx="6067425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0701779"/>
      </p:ext>
    </p:ext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0A922E6-E64E-4756-82AA-B90346FBB201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5" y="1312862"/>
            <a:ext cx="9909684" cy="4232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A=(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m×p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矩阵，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B=(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p×n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矩阵，则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的布尔积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(Boolean product)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是矩阵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⊙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B=C=(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),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其中：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algn="r">
              <a:lnSpc>
                <a:spcPct val="150000"/>
              </a:lnSpc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D9E39F6B-8B3F-483C-AAD5-7B119AF263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2212" y="3328755"/>
          <a:ext cx="8380412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178160" imgH="507960" progId="Equation.3">
                  <p:embed/>
                </p:oleObj>
              </mc:Choice>
              <mc:Fallback>
                <p:oleObj name="公式" r:id="rId4" imgW="4178160" imgH="507960" progId="Equation.3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D9E39F6B-8B3F-483C-AAD5-7B119AF263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212" y="3328755"/>
                        <a:ext cx="8380412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6653279"/>
      </p:ext>
    </p:extLst>
  </p:cSld>
  <p:clrMapOvr>
    <a:masterClrMapping/>
  </p:clrMapOvr>
  <p:transition spd="slow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BDACAF-96C7-4F20-B40D-7DCBD9C3384F}"/>
              </a:ext>
            </a:extLst>
          </p:cNvPr>
          <p:cNvSpPr txBox="1"/>
          <p:nvPr/>
        </p:nvSpPr>
        <p:spPr>
          <a:xfrm>
            <a:off x="1639180" y="738188"/>
            <a:ext cx="646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关系的运算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DEDD8F-EBB9-4DBD-9C64-DA1D79358C5B}"/>
              </a:ext>
            </a:extLst>
          </p:cNvPr>
          <p:cNvSpPr txBox="1"/>
          <p:nvPr/>
        </p:nvSpPr>
        <p:spPr>
          <a:xfrm>
            <a:off x="1394624" y="1403900"/>
            <a:ext cx="329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集合运算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41A82C8-1B41-45BE-8026-19B8ED7CFC20}"/>
              </a:ext>
            </a:extLst>
          </p:cNvPr>
          <p:cNvSpPr txBox="1">
            <a:spLocks noChangeArrowheads="1"/>
          </p:cNvSpPr>
          <p:nvPr/>
        </p:nvSpPr>
        <p:spPr>
          <a:xfrm>
            <a:off x="1972111" y="2008057"/>
            <a:ext cx="6961188" cy="17430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都是从集合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的两个关系，则：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&gt;|(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xRy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∩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&gt;|(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xRy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</p:txBody>
      </p:sp>
      <p:grpSp>
        <p:nvGrpSpPr>
          <p:cNvPr id="16" name="Group 17">
            <a:extLst>
              <a:ext uri="{FF2B5EF4-FFF2-40B4-BE49-F238E27FC236}">
                <a16:creationId xmlns:a16="http://schemas.microsoft.com/office/drawing/2014/main" id="{7A360EF7-CDE0-401F-91C3-BFD46BD10590}"/>
              </a:ext>
            </a:extLst>
          </p:cNvPr>
          <p:cNvGrpSpPr>
            <a:grpSpLocks/>
          </p:cNvGrpSpPr>
          <p:nvPr/>
        </p:nvGrpSpPr>
        <p:grpSpPr bwMode="auto">
          <a:xfrm>
            <a:off x="1972111" y="4011844"/>
            <a:ext cx="4965701" cy="1155700"/>
            <a:chOff x="524" y="1934"/>
            <a:chExt cx="3128" cy="728"/>
          </a:xfrm>
        </p:grpSpPr>
        <p:graphicFrame>
          <p:nvGraphicFramePr>
            <p:cNvPr id="17" name="Object 13">
              <a:extLst>
                <a:ext uri="{FF2B5EF4-FFF2-40B4-BE49-F238E27FC236}">
                  <a16:creationId xmlns:a16="http://schemas.microsoft.com/office/drawing/2014/main" id="{253D3BEB-EDD8-4C47-86CA-D8B0429D8D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4" y="2307"/>
            <a:ext cx="165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80" imgH="203040" progId="Equation.DSMT4">
                    <p:embed/>
                  </p:oleObj>
                </mc:Choice>
                <mc:Fallback>
                  <p:oleObj name="Equation" r:id="rId4" imgW="152280" imgH="203040" progId="Equation.DSMT4">
                    <p:embed/>
                    <p:pic>
                      <p:nvPicPr>
                        <p:cNvPr id="17" name="Object 13">
                          <a:extLst>
                            <a:ext uri="{FF2B5EF4-FFF2-40B4-BE49-F238E27FC236}">
                              <a16:creationId xmlns:a16="http://schemas.microsoft.com/office/drawing/2014/main" id="{253D3BEB-EDD8-4C47-86CA-D8B0429D8D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" y="2307"/>
                          <a:ext cx="165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" name="Group 15">
              <a:extLst>
                <a:ext uri="{FF2B5EF4-FFF2-40B4-BE49-F238E27FC236}">
                  <a16:creationId xmlns:a16="http://schemas.microsoft.com/office/drawing/2014/main" id="{35FE97C5-F01C-4656-9F0F-44A548A6E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" y="1934"/>
              <a:ext cx="3102" cy="714"/>
              <a:chOff x="758" y="2286"/>
              <a:chExt cx="3102" cy="714"/>
            </a:xfrm>
          </p:grpSpPr>
          <p:sp>
            <p:nvSpPr>
              <p:cNvPr id="21" name="Rectangle 12">
                <a:extLst>
                  <a:ext uri="{FF2B5EF4-FFF2-40B4-BE49-F238E27FC236}">
                    <a16:creationId xmlns:a16="http://schemas.microsoft.com/office/drawing/2014/main" id="{F5121165-5B1D-4156-A485-BB8FD7494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" y="2286"/>
                <a:ext cx="3102" cy="7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 marL="457200" indent="-4572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30000"/>
                  </a:lnSpc>
                  <a:buClr>
                    <a:srgbClr val="996633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R-S</a:t>
                </a:r>
                <a:r>
                  <a:rPr lang="zh-CN" altLang="en-US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＝</a:t>
                </a:r>
                <a:r>
                  <a:rPr lang="en-US" altLang="zh-CN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{&lt;</a:t>
                </a:r>
                <a:r>
                  <a:rPr lang="en-US" altLang="zh-CN" sz="2800" dirty="0" err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x,y</a:t>
                </a:r>
                <a:r>
                  <a:rPr lang="en-US" altLang="zh-CN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&gt;|(</a:t>
                </a:r>
                <a:r>
                  <a:rPr lang="en-US" altLang="zh-CN" sz="2800" dirty="0" err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xRy</a:t>
                </a:r>
                <a:r>
                  <a:rPr lang="en-US" altLang="zh-CN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)∧(</a:t>
                </a:r>
                <a:r>
                  <a:rPr lang="en-US" altLang="zh-CN" sz="2800" dirty="0" err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xS</a:t>
                </a:r>
                <a:r>
                  <a:rPr lang="en-US" altLang="zh-CN" sz="2800" noProof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y)}</a:t>
                </a:r>
                <a:endParaRPr lang="en-US" altLang="zh-CN" sz="28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Clr>
                    <a:srgbClr val="996633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altLang="zh-CN" sz="2800" noProof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＝{&lt;x,y&gt;|(x</a:t>
                </a:r>
                <a:r>
                  <a:rPr lang="en-US" altLang="zh-CN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noProof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y)}</a:t>
                </a:r>
                <a:endParaRPr lang="en-US" altLang="zh-CN" sz="28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Line 14">
                <a:extLst>
                  <a:ext uri="{FF2B5EF4-FFF2-40B4-BE49-F238E27FC236}">
                    <a16:creationId xmlns:a16="http://schemas.microsoft.com/office/drawing/2014/main" id="{98497612-B6D3-4993-AFE9-7FC6E0AAC2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07" y="2701"/>
                <a:ext cx="85" cy="27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Line 14">
            <a:extLst>
              <a:ext uri="{FF2B5EF4-FFF2-40B4-BE49-F238E27FC236}">
                <a16:creationId xmlns:a16="http://schemas.microsoft.com/office/drawing/2014/main" id="{813F26AF-C2E7-49B2-B974-C6B70BAF2E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1981" y="4108110"/>
            <a:ext cx="134938" cy="431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434"/>
      </p:ext>
    </p:extLst>
  </p:cSld>
  <p:clrMapOvr>
    <a:masterClrMapping/>
  </p:clrMapOvr>
  <p:transition spd="slow" advTm="0">
    <p:wip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7809</TotalTime>
  <Words>4966</Words>
  <Application>Microsoft Office PowerPoint</Application>
  <PresentationFormat>宽屏</PresentationFormat>
  <Paragraphs>487</Paragraphs>
  <Slides>53</Slides>
  <Notes>53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71" baseType="lpstr">
      <vt:lpstr>Microsoft YaHei Light</vt:lpstr>
      <vt:lpstr>等线</vt:lpstr>
      <vt:lpstr>等线 Light</vt:lpstr>
      <vt:lpstr>KaiTi</vt:lpstr>
      <vt:lpstr>楷体_GB2312</vt:lpstr>
      <vt:lpstr>宋体</vt:lpstr>
      <vt:lpstr>Microsoft YaHei</vt:lpstr>
      <vt:lpstr>Arial</vt:lpstr>
      <vt:lpstr>Arial Black</vt:lpstr>
      <vt:lpstr>Comic Sans MS</vt:lpstr>
      <vt:lpstr>Lucida Handwriting</vt:lpstr>
      <vt:lpstr>Segoe UI Semibold</vt:lpstr>
      <vt:lpstr>Symbol</vt:lpstr>
      <vt:lpstr>Times New Roman</vt:lpstr>
      <vt:lpstr>Wingdings</vt:lpstr>
      <vt:lpstr>Office 主题​​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77</dc:creator>
  <cp:lastModifiedBy>wyq</cp:lastModifiedBy>
  <cp:revision>97</cp:revision>
  <dcterms:created xsi:type="dcterms:W3CDTF">2019-03-24T11:36:16Z</dcterms:created>
  <dcterms:modified xsi:type="dcterms:W3CDTF">2022-10-21T17:11:23Z</dcterms:modified>
</cp:coreProperties>
</file>