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45" r:id="rId2"/>
    <p:sldId id="1288" r:id="rId3"/>
    <p:sldId id="1355" r:id="rId4"/>
    <p:sldId id="1364" r:id="rId5"/>
    <p:sldId id="1357" r:id="rId6"/>
    <p:sldId id="1366" r:id="rId7"/>
    <p:sldId id="1367" r:id="rId8"/>
    <p:sldId id="1371" r:id="rId9"/>
    <p:sldId id="1378" r:id="rId10"/>
    <p:sldId id="1379" r:id="rId11"/>
    <p:sldId id="1381" r:id="rId12"/>
    <p:sldId id="1382" r:id="rId13"/>
    <p:sldId id="1383" r:id="rId14"/>
    <p:sldId id="1385" r:id="rId15"/>
    <p:sldId id="1396" r:id="rId16"/>
    <p:sldId id="1384" r:id="rId17"/>
    <p:sldId id="1386" r:id="rId18"/>
    <p:sldId id="1388" r:id="rId19"/>
    <p:sldId id="1389" r:id="rId20"/>
    <p:sldId id="1390" r:id="rId21"/>
    <p:sldId id="1391" r:id="rId22"/>
    <p:sldId id="1392" r:id="rId23"/>
    <p:sldId id="1393" r:id="rId24"/>
    <p:sldId id="1394" r:id="rId25"/>
    <p:sldId id="1400" r:id="rId26"/>
    <p:sldId id="1401" r:id="rId27"/>
    <p:sldId id="1402" r:id="rId28"/>
    <p:sldId id="1403" r:id="rId29"/>
    <p:sldId id="1404" r:id="rId30"/>
    <p:sldId id="1405" r:id="rId31"/>
    <p:sldId id="1406" r:id="rId32"/>
    <p:sldId id="1407" r:id="rId33"/>
    <p:sldId id="1408" r:id="rId34"/>
    <p:sldId id="1409" r:id="rId35"/>
    <p:sldId id="1410" r:id="rId36"/>
    <p:sldId id="1411" r:id="rId37"/>
    <p:sldId id="1432" r:id="rId38"/>
    <p:sldId id="1433" r:id="rId39"/>
    <p:sldId id="1434" r:id="rId40"/>
    <p:sldId id="1448" r:id="rId41"/>
    <p:sldId id="1413" r:id="rId42"/>
    <p:sldId id="141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5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4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3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7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0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6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16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4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9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7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15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21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19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509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11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2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96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40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614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01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14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01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55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1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33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36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6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89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32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20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0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9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2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9634">
            <a:extLst>
              <a:ext uri="{FF2B5EF4-FFF2-40B4-BE49-F238E27FC236}">
                <a16:creationId xmlns:a16="http://schemas.microsoft.com/office/drawing/2014/main" id="{29CE20D9-00A3-48E6-AB55-F50ECAB61C5A}"/>
              </a:ext>
            </a:extLst>
          </p:cNvPr>
          <p:cNvSpPr txBox="1">
            <a:spLocks/>
          </p:cNvSpPr>
          <p:nvPr/>
        </p:nvSpPr>
        <p:spPr>
          <a:xfrm>
            <a:off x="1383638" y="1403472"/>
            <a:ext cx="9713854" cy="159873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闭包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x-none" dirty="0">
                <a:latin typeface="等线" panose="02010600030101010101" pitchFamily="2" charset="-122"/>
                <a:ea typeface="等线" panose="02010600030101010101" pitchFamily="2" charset="-122"/>
              </a:rPr>
              <a:t>closure):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包含一些给定对象, 具有指定性质的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”:  任何包含同样对象, 具有同样性质的集合, 都包含这个闭包集合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正五边形 69635">
            <a:extLst>
              <a:ext uri="{FF2B5EF4-FFF2-40B4-BE49-F238E27FC236}">
                <a16:creationId xmlns:a16="http://schemas.microsoft.com/office/drawing/2014/main" id="{C4C85D4A-4B97-4CCA-A206-5C3A88F836E7}"/>
              </a:ext>
            </a:extLst>
          </p:cNvPr>
          <p:cNvSpPr/>
          <p:nvPr/>
        </p:nvSpPr>
        <p:spPr>
          <a:xfrm>
            <a:off x="6971226" y="3771485"/>
            <a:ext cx="2321169" cy="1406769"/>
          </a:xfrm>
          <a:prstGeom prst="pentagon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23A1D1-9D3D-45DA-9B7B-5A02E75A900A}"/>
              </a:ext>
            </a:extLst>
          </p:cNvPr>
          <p:cNvSpPr/>
          <p:nvPr/>
        </p:nvSpPr>
        <p:spPr>
          <a:xfrm>
            <a:off x="8026303" y="3759762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04D6E1-2667-45F5-B52E-6E0B679A6119}"/>
              </a:ext>
            </a:extLst>
          </p:cNvPr>
          <p:cNvSpPr/>
          <p:nvPr/>
        </p:nvSpPr>
        <p:spPr>
          <a:xfrm>
            <a:off x="9141460" y="4263854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91B502-F9ED-4038-84B2-BB73F438CDFA}"/>
              </a:ext>
            </a:extLst>
          </p:cNvPr>
          <p:cNvSpPr/>
          <p:nvPr/>
        </p:nvSpPr>
        <p:spPr>
          <a:xfrm>
            <a:off x="6971226" y="4263854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4367B6-99A4-4452-9C25-BFFB7C688150}"/>
              </a:ext>
            </a:extLst>
          </p:cNvPr>
          <p:cNvSpPr/>
          <p:nvPr/>
        </p:nvSpPr>
        <p:spPr>
          <a:xfrm>
            <a:off x="7393257" y="5031716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E4EDAE-4A26-4825-92E1-D48283205C21}"/>
              </a:ext>
            </a:extLst>
          </p:cNvPr>
          <p:cNvSpPr/>
          <p:nvPr/>
        </p:nvSpPr>
        <p:spPr>
          <a:xfrm>
            <a:off x="8729687" y="5022923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未知">
            <a:extLst>
              <a:ext uri="{FF2B5EF4-FFF2-40B4-BE49-F238E27FC236}">
                <a16:creationId xmlns:a16="http://schemas.microsoft.com/office/drawing/2014/main" id="{9E3B6DEB-50F4-441D-8296-904C65D64CD5}"/>
              </a:ext>
            </a:extLst>
          </p:cNvPr>
          <p:cNvSpPr/>
          <p:nvPr/>
        </p:nvSpPr>
        <p:spPr>
          <a:xfrm>
            <a:off x="2759710" y="3838893"/>
            <a:ext cx="2101362" cy="1494692"/>
          </a:xfrm>
          <a:custGeom>
            <a:avLst/>
            <a:gdLst/>
            <a:ahLst/>
            <a:cxnLst/>
            <a:rect l="0" t="0" r="0" b="0"/>
            <a:pathLst>
              <a:path w="1434" h="1020">
                <a:moveTo>
                  <a:pt x="28" y="186"/>
                </a:moveTo>
                <a:cubicBezTo>
                  <a:pt x="65" y="93"/>
                  <a:pt x="131" y="33"/>
                  <a:pt x="223" y="0"/>
                </a:cubicBezTo>
                <a:cubicBezTo>
                  <a:pt x="398" y="7"/>
                  <a:pt x="450" y="4"/>
                  <a:pt x="585" y="47"/>
                </a:cubicBezTo>
                <a:cubicBezTo>
                  <a:pt x="602" y="81"/>
                  <a:pt x="615" y="115"/>
                  <a:pt x="632" y="149"/>
                </a:cubicBezTo>
                <a:cubicBezTo>
                  <a:pt x="661" y="268"/>
                  <a:pt x="651" y="424"/>
                  <a:pt x="799" y="456"/>
                </a:cubicBezTo>
                <a:cubicBezTo>
                  <a:pt x="970" y="448"/>
                  <a:pt x="1073" y="450"/>
                  <a:pt x="1208" y="363"/>
                </a:cubicBezTo>
                <a:cubicBezTo>
                  <a:pt x="1230" y="369"/>
                  <a:pt x="1253" y="371"/>
                  <a:pt x="1273" y="381"/>
                </a:cubicBezTo>
                <a:cubicBezTo>
                  <a:pt x="1356" y="420"/>
                  <a:pt x="1374" y="498"/>
                  <a:pt x="1403" y="576"/>
                </a:cubicBezTo>
                <a:cubicBezTo>
                  <a:pt x="1423" y="700"/>
                  <a:pt x="1434" y="812"/>
                  <a:pt x="1338" y="892"/>
                </a:cubicBezTo>
                <a:cubicBezTo>
                  <a:pt x="1280" y="941"/>
                  <a:pt x="1324" y="920"/>
                  <a:pt x="1273" y="939"/>
                </a:cubicBezTo>
                <a:cubicBezTo>
                  <a:pt x="1264" y="948"/>
                  <a:pt x="1257" y="962"/>
                  <a:pt x="1245" y="967"/>
                </a:cubicBezTo>
                <a:cubicBezTo>
                  <a:pt x="1157" y="1000"/>
                  <a:pt x="1027" y="1007"/>
                  <a:pt x="938" y="1013"/>
                </a:cubicBezTo>
                <a:cubicBezTo>
                  <a:pt x="842" y="1010"/>
                  <a:pt x="559" y="1020"/>
                  <a:pt x="446" y="957"/>
                </a:cubicBezTo>
                <a:cubicBezTo>
                  <a:pt x="384" y="922"/>
                  <a:pt x="326" y="877"/>
                  <a:pt x="269" y="837"/>
                </a:cubicBezTo>
                <a:cubicBezTo>
                  <a:pt x="225" y="806"/>
                  <a:pt x="175" y="783"/>
                  <a:pt x="130" y="753"/>
                </a:cubicBezTo>
                <a:cubicBezTo>
                  <a:pt x="102" y="712"/>
                  <a:pt x="65" y="682"/>
                  <a:pt x="37" y="641"/>
                </a:cubicBezTo>
                <a:cubicBezTo>
                  <a:pt x="21" y="596"/>
                  <a:pt x="9" y="558"/>
                  <a:pt x="0" y="511"/>
                </a:cubicBezTo>
                <a:cubicBezTo>
                  <a:pt x="3" y="468"/>
                  <a:pt x="4" y="424"/>
                  <a:pt x="9" y="381"/>
                </a:cubicBezTo>
                <a:cubicBezTo>
                  <a:pt x="13" y="347"/>
                  <a:pt x="37" y="314"/>
                  <a:pt x="37" y="279"/>
                </a:cubicBezTo>
                <a:cubicBezTo>
                  <a:pt x="37" y="248"/>
                  <a:pt x="31" y="217"/>
                  <a:pt x="28" y="186"/>
                </a:cubicBezTo>
                <a:close/>
              </a:path>
            </a:pathLst>
          </a:cu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585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B0EE3C-9122-4AFC-A8E2-AD65E2B4EAFA}"/>
              </a:ext>
            </a:extLst>
          </p:cNvPr>
          <p:cNvSpPr/>
          <p:nvPr/>
        </p:nvSpPr>
        <p:spPr>
          <a:xfrm>
            <a:off x="5142426" y="3912162"/>
            <a:ext cx="1195754" cy="1336431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9CD535B-8EDB-45A1-9C1F-2C8D8CA15C81}"/>
              </a:ext>
            </a:extLst>
          </p:cNvPr>
          <p:cNvSpPr/>
          <p:nvPr/>
        </p:nvSpPr>
        <p:spPr>
          <a:xfrm>
            <a:off x="8800026" y="461554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104CAD4-737F-4713-8EF9-2734651C9BA4}"/>
              </a:ext>
            </a:extLst>
          </p:cNvPr>
          <p:cNvSpPr/>
          <p:nvPr/>
        </p:nvSpPr>
        <p:spPr>
          <a:xfrm>
            <a:off x="7674610" y="461554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39568-FC73-4735-9D14-54CD652A80B0}"/>
              </a:ext>
            </a:extLst>
          </p:cNvPr>
          <p:cNvSpPr/>
          <p:nvPr/>
        </p:nvSpPr>
        <p:spPr>
          <a:xfrm>
            <a:off x="8448334" y="4193516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0FC80E-1CDA-4CF5-824D-EB5C93396B5F}"/>
              </a:ext>
            </a:extLst>
          </p:cNvPr>
          <p:cNvSpPr/>
          <p:nvPr/>
        </p:nvSpPr>
        <p:spPr>
          <a:xfrm>
            <a:off x="8237318" y="4826562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F72417-0562-4656-AA5E-107142901CAB}"/>
              </a:ext>
            </a:extLst>
          </p:cNvPr>
          <p:cNvSpPr/>
          <p:nvPr/>
        </p:nvSpPr>
        <p:spPr>
          <a:xfrm>
            <a:off x="7533934" y="412317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B88B8D-8343-4F19-9488-3BEEB87A25C7}"/>
              </a:ext>
            </a:extLst>
          </p:cNvPr>
          <p:cNvSpPr/>
          <p:nvPr/>
        </p:nvSpPr>
        <p:spPr>
          <a:xfrm>
            <a:off x="2959003" y="41671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CC85D9-66EC-4B83-8AC3-48E7FF5AFDEF}"/>
              </a:ext>
            </a:extLst>
          </p:cNvPr>
          <p:cNvSpPr/>
          <p:nvPr/>
        </p:nvSpPr>
        <p:spPr>
          <a:xfrm>
            <a:off x="3024945" y="4565723"/>
            <a:ext cx="142143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A47187C-9D78-4301-AEFB-4DAC203E36E0}"/>
              </a:ext>
            </a:extLst>
          </p:cNvPr>
          <p:cNvSpPr/>
          <p:nvPr/>
        </p:nvSpPr>
        <p:spPr>
          <a:xfrm>
            <a:off x="3423529" y="44338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3AFEE0F-EF6D-46A0-8433-4767F89A711B}"/>
              </a:ext>
            </a:extLst>
          </p:cNvPr>
          <p:cNvSpPr/>
          <p:nvPr/>
        </p:nvSpPr>
        <p:spPr>
          <a:xfrm>
            <a:off x="3822114" y="4425047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FBA64F7-413E-4E03-AB56-F453F8325CB1}"/>
              </a:ext>
            </a:extLst>
          </p:cNvPr>
          <p:cNvSpPr/>
          <p:nvPr/>
        </p:nvSpPr>
        <p:spPr>
          <a:xfrm>
            <a:off x="4288106" y="4898366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C4936B8-AD82-44D2-9920-39035F64C078}"/>
              </a:ext>
            </a:extLst>
          </p:cNvPr>
          <p:cNvSpPr/>
          <p:nvPr/>
        </p:nvSpPr>
        <p:spPr>
          <a:xfrm>
            <a:off x="3690229" y="4964308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8F59AD-E63F-443B-A446-4F5F1965A321}"/>
              </a:ext>
            </a:extLst>
          </p:cNvPr>
          <p:cNvSpPr/>
          <p:nvPr/>
        </p:nvSpPr>
        <p:spPr>
          <a:xfrm>
            <a:off x="3823580" y="4233082"/>
            <a:ext cx="139211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0ACAAF1-DD06-4F62-8801-8C12ECBA5BD4}"/>
              </a:ext>
            </a:extLst>
          </p:cNvPr>
          <p:cNvSpPr/>
          <p:nvPr/>
        </p:nvSpPr>
        <p:spPr>
          <a:xfrm>
            <a:off x="4213372" y="4092405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B5C0876-B16E-46DC-865E-DC718DC52DBF}"/>
              </a:ext>
            </a:extLst>
          </p:cNvPr>
          <p:cNvSpPr/>
          <p:nvPr/>
        </p:nvSpPr>
        <p:spPr>
          <a:xfrm>
            <a:off x="4330603" y="4209635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49A338A-6AA5-4807-BD4A-625365A34246}"/>
              </a:ext>
            </a:extLst>
          </p:cNvPr>
          <p:cNvSpPr/>
          <p:nvPr/>
        </p:nvSpPr>
        <p:spPr>
          <a:xfrm>
            <a:off x="5485326" y="44338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37DE9C2-89AE-4BC7-B3F8-63B4549B6FF5}"/>
              </a:ext>
            </a:extLst>
          </p:cNvPr>
          <p:cNvSpPr/>
          <p:nvPr/>
        </p:nvSpPr>
        <p:spPr>
          <a:xfrm>
            <a:off x="5617210" y="4699074"/>
            <a:ext cx="142142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F8B188-C657-4589-944B-BC905DB96317}"/>
              </a:ext>
            </a:extLst>
          </p:cNvPr>
          <p:cNvSpPr/>
          <p:nvPr/>
        </p:nvSpPr>
        <p:spPr>
          <a:xfrm>
            <a:off x="5691945" y="4366431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2B689F-7323-46D6-B969-AB3836CC41A9}"/>
              </a:ext>
            </a:extLst>
          </p:cNvPr>
          <p:cNvSpPr/>
          <p:nvPr/>
        </p:nvSpPr>
        <p:spPr>
          <a:xfrm>
            <a:off x="5684618" y="4565723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109DF2-A4BB-4C9B-9465-62E8FA634F2A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</p:spTree>
    <p:extLst>
      <p:ext uri="{BB962C8B-B14F-4D97-AF65-F5344CB8AC3E}">
        <p14:creationId xmlns:p14="http://schemas.microsoft.com/office/powerpoint/2010/main" val="2046724361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8E0F-97FF-4FA6-8EA5-45F8B985B8E0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D4184-6AF5-426A-AD1C-71CFA5F5FBD4}"/>
              </a:ext>
            </a:extLst>
          </p:cNvPr>
          <p:cNvSpPr/>
          <p:nvPr/>
        </p:nvSpPr>
        <p:spPr>
          <a:xfrm>
            <a:off x="1571625" y="1702505"/>
            <a:ext cx="9587346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自反闭包：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是自反的;</a:t>
            </a:r>
          </a:p>
          <a:p>
            <a:pPr>
              <a:lnSpc>
                <a:spcPct val="11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（2）R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'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也满足（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R’’.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的自反闭包，记为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9C719-73CF-4D7C-A981-15D6C404D958}"/>
              </a:ext>
            </a:extLst>
          </p:cNvPr>
          <p:cNvSpPr/>
          <p:nvPr/>
        </p:nvSpPr>
        <p:spPr>
          <a:xfrm>
            <a:off x="1303518" y="5280998"/>
            <a:ext cx="10123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A×A</a:t>
            </a:r>
            <a:r>
              <a:rPr lang="zh-CN" altLang="en-US" sz="2800" dirty="0"/>
              <a:t>，最小的包含</a:t>
            </a:r>
            <a:r>
              <a:rPr lang="en-US" altLang="zh-CN" sz="2800" dirty="0"/>
              <a:t>R</a:t>
            </a:r>
            <a:r>
              <a:rPr lang="zh-CN" altLang="en-US" sz="2800" dirty="0"/>
              <a:t>的自反关系称为</a:t>
            </a:r>
            <a:r>
              <a:rPr lang="en-US" altLang="zh-CN" sz="2800" dirty="0"/>
              <a:t>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自反闭包</a:t>
            </a:r>
            <a:r>
              <a:rPr lang="zh-CN" altLang="en-US" sz="2800" dirty="0"/>
              <a:t>，记为</a:t>
            </a:r>
            <a:r>
              <a:rPr lang="en-US" altLang="zh-CN" sz="2800" dirty="0"/>
              <a:t>r(R)</a:t>
            </a:r>
            <a:r>
              <a:rPr lang="zh-CN" altLang="en-US" sz="2800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2A08B-5571-4276-BEEA-01CCBC20C4F9}"/>
              </a:ext>
            </a:extLst>
          </p:cNvPr>
          <p:cNvSpPr/>
          <p:nvPr/>
        </p:nvSpPr>
        <p:spPr>
          <a:xfrm>
            <a:off x="2358159" y="6083225"/>
            <a:ext cx="6096000" cy="557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对称闭包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s(R)    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传递闭包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t(R)</a:t>
            </a:r>
          </a:p>
        </p:txBody>
      </p:sp>
    </p:spTree>
    <p:extLst>
      <p:ext uri="{BB962C8B-B14F-4D97-AF65-F5344CB8AC3E}">
        <p14:creationId xmlns:p14="http://schemas.microsoft.com/office/powerpoint/2010/main" val="1708693602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EE0499-F367-4DE3-9C7A-8A87EE074A24}"/>
              </a:ext>
            </a:extLst>
          </p:cNvPr>
          <p:cNvSpPr/>
          <p:nvPr/>
        </p:nvSpPr>
        <p:spPr>
          <a:xfrm>
            <a:off x="2327563" y="290731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对称闭包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74DF7-C1E1-47AB-BE24-3C194C96B56B}"/>
              </a:ext>
            </a:extLst>
          </p:cNvPr>
          <p:cNvSpPr/>
          <p:nvPr/>
        </p:nvSpPr>
        <p:spPr>
          <a:xfrm>
            <a:off x="2327563" y="1029459"/>
            <a:ext cx="88253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的自反闭包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上的关系，且满足以下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个条件：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自反性；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792C7-4193-44AD-B04C-659A215CCD43}"/>
              </a:ext>
            </a:extLst>
          </p:cNvPr>
          <p:cNvSpPr/>
          <p:nvPr/>
        </p:nvSpPr>
        <p:spPr>
          <a:xfrm>
            <a:off x="2327563" y="47851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(R)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425000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196B42-DD61-4A42-BC06-59A3C4C46E49}"/>
              </a:ext>
            </a:extLst>
          </p:cNvPr>
          <p:cNvSpPr/>
          <p:nvPr/>
        </p:nvSpPr>
        <p:spPr>
          <a:xfrm>
            <a:off x="2119745" y="1068337"/>
            <a:ext cx="6096000" cy="2034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(1)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t( R ) = R.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CB096C-32CE-4AE2-B079-035079A30FFB}"/>
              </a:ext>
            </a:extLst>
          </p:cNvPr>
          <p:cNvSpPr/>
          <p:nvPr/>
        </p:nvSpPr>
        <p:spPr>
          <a:xfrm>
            <a:off x="1969798" y="3429000"/>
            <a:ext cx="7592291" cy="1550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是R的自反闭包，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RR 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),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	  所以，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 = R.</a:t>
            </a:r>
          </a:p>
        </p:txBody>
      </p:sp>
    </p:spTree>
    <p:extLst>
      <p:ext uri="{BB962C8B-B14F-4D97-AF65-F5344CB8AC3E}">
        <p14:creationId xmlns:p14="http://schemas.microsoft.com/office/powerpoint/2010/main" val="23802479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46391-0C7B-4A0C-94EF-CE3344E7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485" y="989734"/>
            <a:ext cx="2228850" cy="2571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8C103A-A241-4EB3-9237-D7343FF25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601" y="826943"/>
            <a:ext cx="2533650" cy="2780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C5423A-A9D2-4CA8-9EBC-34C77AD5F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660" y="3812395"/>
            <a:ext cx="952500" cy="1638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E253A7-532D-472C-B304-AC8C72A86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876" y="4034933"/>
            <a:ext cx="1104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560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F7A8A0-61CC-4311-977D-25E1AE97ACA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738188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利用关系图求关系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闭包的方法：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在没有自环的结点处加上自环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将每条单向边全部改成双向边，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从每个结点出发，找到其终点，如果该结点到其终点没有边相连，就加上此边，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的关系图。</a:t>
            </a:r>
          </a:p>
        </p:txBody>
      </p:sp>
    </p:spTree>
    <p:extLst>
      <p:ext uri="{BB962C8B-B14F-4D97-AF65-F5344CB8AC3E}">
        <p14:creationId xmlns:p14="http://schemas.microsoft.com/office/powerpoint/2010/main" val="3169953194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72706">
            <a:extLst>
              <a:ext uri="{FF2B5EF4-FFF2-40B4-BE49-F238E27FC236}">
                <a16:creationId xmlns:a16="http://schemas.microsoft.com/office/drawing/2014/main" id="{B1912992-0CAF-4C77-91CD-E0083C0EE16D}"/>
              </a:ext>
            </a:extLst>
          </p:cNvPr>
          <p:cNvSpPr txBox="1">
            <a:spLocks/>
          </p:cNvSpPr>
          <p:nvPr/>
        </p:nvSpPr>
        <p:spPr>
          <a:xfrm>
            <a:off x="1981200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如何求闭包？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r( R ) =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s( R ) = 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CC000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t( R ) = 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1785834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EBDBB4-F9C8-4A94-A2E5-43BA0B76C76C}"/>
              </a:ext>
            </a:extLst>
          </p:cNvPr>
          <p:cNvSpPr txBox="1">
            <a:spLocks noChangeArrowheads="1"/>
          </p:cNvSpPr>
          <p:nvPr/>
        </p:nvSpPr>
        <p:spPr>
          <a:xfrm>
            <a:off x="2311379" y="1373727"/>
            <a:ext cx="8026400" cy="2466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上的二元关系，则：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，若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50DCFF5-E2D6-49BE-8985-E5644A72D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64916"/>
              </p:ext>
            </p:extLst>
          </p:nvPr>
        </p:nvGraphicFramePr>
        <p:xfrm>
          <a:off x="4085235" y="3529333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380880" progId="Equation.3">
                  <p:embed/>
                </p:oleObj>
              </mc:Choice>
              <mc:Fallback>
                <p:oleObj name="Equation" r:id="rId4" imgW="342720" imgH="380880" progId="Equation.3">
                  <p:embed/>
                  <p:pic>
                    <p:nvPicPr>
                      <p:cNvPr id="1168388" name="Object 4">
                        <a:extLst>
                          <a:ext uri="{FF2B5EF4-FFF2-40B4-BE49-F238E27FC236}">
                            <a16:creationId xmlns:a16="http://schemas.microsoft.com/office/drawing/2014/main" id="{FB4045FC-D893-4E23-BA76-E9D9A2CD6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235" y="3529333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1A4AC61-87F6-4F85-A4AB-E5DFC8B83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8537"/>
              </p:ext>
            </p:extLst>
          </p:nvPr>
        </p:nvGraphicFramePr>
        <p:xfrm>
          <a:off x="7849094" y="3459702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380880" progId="Equation.3">
                  <p:embed/>
                </p:oleObj>
              </mc:Choice>
              <mc:Fallback>
                <p:oleObj name="Equation" r:id="rId6" imgW="342720" imgH="380880" progId="Equation.3">
                  <p:embed/>
                  <p:pic>
                    <p:nvPicPr>
                      <p:cNvPr id="1168389" name="Object 5">
                        <a:extLst>
                          <a:ext uri="{FF2B5EF4-FFF2-40B4-BE49-F238E27FC236}">
                            <a16:creationId xmlns:a16="http://schemas.microsoft.com/office/drawing/2014/main" id="{236ED73D-D186-4C08-9DFA-46D9EFF7A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094" y="3459702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96966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74754">
            <a:extLst>
              <a:ext uri="{FF2B5EF4-FFF2-40B4-BE49-F238E27FC236}">
                <a16:creationId xmlns:a16="http://schemas.microsoft.com/office/drawing/2014/main" id="{7831256D-1FB0-4859-A3E9-E0DBC25BD8F5}"/>
              </a:ext>
            </a:extLst>
          </p:cNvPr>
          <p:cNvSpPr txBox="1">
            <a:spLocks/>
          </p:cNvSpPr>
          <p:nvPr/>
        </p:nvSpPr>
        <p:spPr>
          <a:xfrm>
            <a:off x="1751013" y="1067764"/>
            <a:ext cx="9360332" cy="40576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(1)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(2)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(3)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…. </a:t>
            </a:r>
            <a:endParaRPr lang="en-US" altLang="x-none" baseline="-25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F1812F-C7B3-4826-BBCC-88A83CE6A500}"/>
              </a:ext>
            </a:extLst>
          </p:cNvPr>
          <p:cNvSpPr/>
          <p:nvPr/>
        </p:nvSpPr>
        <p:spPr>
          <a:xfrm>
            <a:off x="1471698" y="3696946"/>
            <a:ext cx="9818760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(R )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于是，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042875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B2684-5226-4F96-BBDF-8BF07A1D1AD6}"/>
              </a:ext>
            </a:extLst>
          </p:cNvPr>
          <p:cNvSpPr/>
          <p:nvPr/>
        </p:nvSpPr>
        <p:spPr>
          <a:xfrm>
            <a:off x="1304719" y="1625337"/>
            <a:ext cx="9854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一般地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(c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 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Rb)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特别地　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(c)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B5142-6615-4127-8CD2-0D1F5061AE9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33840"/>
            <a:ext cx="5181600" cy="2728913"/>
            <a:chOff x="1488" y="2496"/>
            <a:chExt cx="3264" cy="17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CCDF26-E385-4BCC-BF71-1268DD5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2C2646-2BA5-42B3-ADB1-5723F2AA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165D3-E3B8-4B44-9708-B94F0DD5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D0F8-DD59-499C-983E-595C1C52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2DED00-E5AE-4446-83D3-124D8827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36230-1320-4AA2-9EE5-28DB5BC5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D20BB39-E72C-4B76-9A26-0EDEDA775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976" cy="48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9E0A8E8-29DE-4160-840C-40F64D32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76"/>
              <a:ext cx="33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E8A291B-C3E3-4D52-8494-108072F8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432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6D5F948-DB02-4382-B300-B6631153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EDEA21E-B25D-42D2-93C2-6269ACA9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F4A62F05-F466-4752-AAD9-E28650362453}"/>
                </a:ext>
              </a:extLst>
            </p:cNvPr>
            <p:cNvCxnSpPr>
              <a:cxnSpLocks noChangeShapeType="1"/>
              <a:stCxn id="8" idx="7"/>
              <a:endCxn id="9" idx="0"/>
            </p:cNvCxnSpPr>
            <p:nvPr/>
          </p:nvCxnSpPr>
          <p:spPr bwMode="auto">
            <a:xfrm rot="5400000" flipV="1">
              <a:off x="3108" y="2028"/>
              <a:ext cx="41" cy="1471"/>
            </a:xfrm>
            <a:prstGeom prst="curvedConnector3">
              <a:avLst>
                <a:gd name="adj1" fmla="val -368292"/>
              </a:avLst>
            </a:prstGeom>
            <a:noFill/>
            <a:ln w="12700">
              <a:solidFill>
                <a:schemeClr val="accent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CCDB442-E0AE-4B7E-AC88-A0EA67E5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1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0C821D7-4DFC-45DD-B137-196085C0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BCBABC0-9628-422D-ADC4-B9555CFF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E97D0C7-456D-43F3-BC21-31324CB2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A556F0-2BB7-4C07-9C0C-099BF10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n-1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1C6FE04-3258-45A3-8074-F166F2F7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n-2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EDB653E-CEAC-4CA6-A050-11F8BFA0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300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251BAE8-8E02-412F-8CA3-D8658795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BADE86-3389-456E-81F7-0D587EEA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0208A2-5308-44BE-A952-181AC05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C8F16-FF46-4384-B76D-FAC53314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768909-F64B-4887-8639-E2A1FD4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738E83-FC28-44D9-A985-55416633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9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3BB73-0333-4FCC-B6F5-D3A8B8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BA49E4-B30E-449E-81DB-83A3E66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77C2B46-CE51-4986-A2E2-3852DB5D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48"/>
              <a:ext cx="57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5F5E545-6B81-4D1D-B886-EB1B3415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432" cy="336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A1C68F-C986-4C5C-886D-F5A15ED2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984"/>
              <a:ext cx="105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5E399D6C-74DA-4211-953C-3665F2AD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40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1393DE58-C52D-488F-9431-3CE890CB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72F2B0A5-A665-4960-8FB9-15E3CDE4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95558C9-F24B-4C67-BEAD-574FA07D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1800" baseline="300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２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9AB0C001-DCBD-4735-B396-3F0A01699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DDB2A24-D368-4CCD-BBCE-C8608918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475788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15854E-5BC2-4401-994C-B596632A842B}"/>
              </a:ext>
            </a:extLst>
          </p:cNvPr>
          <p:cNvSpPr>
            <a:spLocks noGrp="1"/>
          </p:cNvSpPr>
          <p:nvPr/>
        </p:nvSpPr>
        <p:spPr>
          <a:xfrm>
            <a:off x="1571625" y="585788"/>
            <a:ext cx="11022157" cy="5027734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A={a, b, c}, R={&lt;a, b&gt;,&lt;b, c&gt;,&lt;c, a&gt;},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r(R),</a:t>
            </a:r>
            <a:r>
              <a:rPr lang="en-US" altLang="zh-CN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s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(R),t(R).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解：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r(R)=R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en-US" altLang="x-none" sz="2400" b="0" baseline="-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b&gt;, &lt;b, c&gt;, &lt;c, a&gt;, &lt;a, a&gt;, &lt;b, b&gt;, &lt;c,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s(R)= 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-1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={&lt;a, b&gt;,&lt;b, a&gt;,&lt;b, c&gt;,&lt;c, b&gt;,&lt;c, a&gt;,&lt;a,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为求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t(R)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先求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即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＝{&lt;a, c&gt;,&lt;b, a&gt;,&lt;c, b&gt;}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a&gt;,&lt;b, b&gt;,&lt;c,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b&gt;,&lt;b, c&gt;,&lt;c, a&gt;}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可见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R=R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3n+1</a:t>
            </a:r>
            <a:r>
              <a:rPr lang="zh-CN" altLang="en-US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3n+2</a:t>
            </a:r>
            <a:r>
              <a:rPr lang="zh-CN" altLang="en-US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6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3n+3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故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t(R) = 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3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{&lt;a, a&gt;, &lt;b, b&gt;, &lt;c, c&gt;, &lt;a, b&gt;, &lt;b, c&gt;, &lt;c, a&gt;，&lt;a c&gt;, &lt;b, a&gt;, &lt;c, b&gt;}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x-none" sz="2400" b="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4367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58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charRg st="119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3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charRg st="193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charRg st="246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72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72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charRg st="313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31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331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86BD9E5-1D95-42DD-AAA5-FD90FF038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131" y="738188"/>
            <a:ext cx="6127750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1900" indent="-1231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2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1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9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51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08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65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22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</a:rPr>
              <a:t>={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cs typeface="Times New Roman" panose="02020603050405020304" pitchFamily="18" charset="0"/>
              </a:rPr>
              <a:t>上的关系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E3502E7-855D-4D98-91AD-C43BA53C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07" y="1446856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55172C4-22E5-4E5E-912A-A868A9C1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7" y="2186541"/>
            <a:ext cx="3558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5484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CC22AB3-1856-4A6D-A35D-97BAABABD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668" y="2869103"/>
            <a:ext cx="430912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30325" indent="-1330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19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90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47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05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62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19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A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28A3B-4733-4606-B1F3-5739F410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43" y="4391515"/>
            <a:ext cx="6085176" cy="11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2575" indent="-282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2800">
                <a:cs typeface="Times New Roman" panose="02020603050405020304" pitchFamily="18" charset="0"/>
              </a:rPr>
              <a:t>={</a:t>
            </a:r>
            <a:r>
              <a:rPr lang="en-US" altLang="zh-CN" sz="2800"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,&gt;, &lt;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869809-3035-4BB4-B97B-C38265DE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43" y="3708890"/>
            <a:ext cx="5087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,&gt;&lt;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EE0ECC7-5EAB-4205-9CC4-96FEB63E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334" y="1241670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040507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161A25-B30A-4D75-B0D5-A34A26BC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045" y="1703532"/>
            <a:ext cx="221727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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A08A8C-BAFE-4A38-83D6-77AF9412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320" y="3254520"/>
            <a:ext cx="7157729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9B3DA-46E7-4F6D-97A9-334DB590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320" y="2511570"/>
            <a:ext cx="5963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3140D96-944D-4D1D-9323-052808305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557" y="1062903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2880697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7BFC30-7D61-4E0A-A500-B4B72F95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1372608"/>
            <a:ext cx="3825086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A3BBE8B-DDA1-43C2-BE23-438BBACE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520" y="738188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4687DBF-C6AF-4997-A6C2-FEB41F3E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595" y="2035530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E4C95D-25EC-4E3B-991F-3D2FF870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633" y="2551467"/>
            <a:ext cx="706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3F6D7D-106B-4CBE-B5AE-289DCF30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45" y="3221175"/>
            <a:ext cx="183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3BF94A1-5149-4D69-AC3C-D5CBA51F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20" y="3767275"/>
            <a:ext cx="6505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DED0940-6E79-4BB1-8102-2CCCCE2D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45" y="4559744"/>
            <a:ext cx="183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E626241-487C-4E7B-8F7A-FACAF8C9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870" y="5093144"/>
            <a:ext cx="6595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4F4F8DD-633B-4041-8021-4A9DDF17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77" y="5819145"/>
            <a:ext cx="31951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7944A7B-208F-430E-A432-4D0B8B7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333" y="5817755"/>
            <a:ext cx="795063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5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dirty="0"/>
              <a:t>=</a:t>
            </a:r>
            <a:r>
              <a:rPr lang="zh-CN" altLang="zh-CN" sz="2800" dirty="0"/>
              <a:t>{</a:t>
            </a:r>
            <a:r>
              <a:rPr lang="en-US" altLang="zh-CN" sz="2800" dirty="0"/>
              <a:t>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&gt;&lt;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d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d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</a:t>
            </a:r>
            <a:r>
              <a:rPr lang="en-US" altLang="zh-CN" sz="2800" dirty="0">
                <a:cs typeface="Times New Roman" panose="02020603050405020304" pitchFamily="18" charset="0"/>
              </a:rPr>
              <a:t> &lt;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cs typeface="Times New Roman" panose="02020603050405020304" pitchFamily="18" charset="0"/>
              </a:rPr>
              <a:t>&gt;</a:t>
            </a: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9445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729DF6-0F9B-46E6-A716-4BD6E69F29D1}"/>
              </a:ext>
            </a:extLst>
          </p:cNvPr>
          <p:cNvSpPr txBox="1"/>
          <p:nvPr/>
        </p:nvSpPr>
        <p:spPr>
          <a:xfrm>
            <a:off x="1751013" y="902569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等价关系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9E296D-34EB-4107-8506-DB6B8A743B49}"/>
              </a:ext>
            </a:extLst>
          </p:cNvPr>
          <p:cNvSpPr/>
          <p:nvPr/>
        </p:nvSpPr>
        <p:spPr>
          <a:xfrm>
            <a:off x="1751013" y="1651725"/>
            <a:ext cx="9587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(equivalence relation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是非空的集合。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自反的、对称的、传递的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40ADDA-E3F6-42B5-BBF3-CE6CBE9D59FB}"/>
              </a:ext>
            </a:extLst>
          </p:cNvPr>
          <p:cNvSpPr/>
          <p:nvPr/>
        </p:nvSpPr>
        <p:spPr>
          <a:xfrm>
            <a:off x="3444157" y="3636616"/>
            <a:ext cx="2941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= ran R = 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53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6D23E5-F3D8-4618-9B43-22EE585826EE}"/>
              </a:ext>
            </a:extLst>
          </p:cNvPr>
          <p:cNvSpPr/>
          <p:nvPr/>
        </p:nvSpPr>
        <p:spPr>
          <a:xfrm>
            <a:off x="1911926" y="955403"/>
            <a:ext cx="89084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>
                <a:ea typeface="仿宋_GB2312" pitchFamily="49" charset="-122"/>
              </a:rPr>
              <a:t>1.</a:t>
            </a:r>
            <a:r>
              <a:rPr lang="zh-CN" altLang="en-US" sz="2800" dirty="0"/>
              <a:t>同乡关系是等价关系。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例</a:t>
            </a:r>
            <a:r>
              <a:rPr lang="en-US" altLang="zh-CN" sz="2800" b="1" dirty="0">
                <a:ea typeface="仿宋_GB2312" pitchFamily="49" charset="-122"/>
              </a:rPr>
              <a:t>2 .</a:t>
            </a:r>
            <a:r>
              <a:rPr lang="zh-CN" altLang="en-US" sz="2800" dirty="0"/>
              <a:t>平面几何中的三角形间的相似关系是等价关系。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例</a:t>
            </a:r>
            <a:r>
              <a:rPr lang="en-US" altLang="zh-CN" sz="2800" b="1" dirty="0">
                <a:ea typeface="仿宋_GB2312" pitchFamily="49" charset="-122"/>
              </a:rPr>
              <a:t>3 .</a:t>
            </a:r>
            <a:r>
              <a:rPr lang="zh-CN" altLang="en-US" sz="2800" dirty="0"/>
              <a:t>平面几何中的三角形间的全等关系是等价关系。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0206DE-A558-4B8D-85D1-997629BA62A4}"/>
              </a:ext>
            </a:extLst>
          </p:cNvPr>
          <p:cNvSpPr/>
          <p:nvPr/>
        </p:nvSpPr>
        <p:spPr>
          <a:xfrm>
            <a:off x="1911926" y="3655829"/>
            <a:ext cx="11443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4 .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是一正整数，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R={(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bN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 a  b (mod  m)}</a:t>
            </a:r>
          </a:p>
          <a:p>
            <a:pPr>
              <a:lnSpc>
                <a:spcPct val="90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上的恒等关系、全关系都是等价关系。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22848094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225349-92C2-4596-B717-9A86F5282857}"/>
              </a:ext>
            </a:extLst>
          </p:cNvPr>
          <p:cNvSpPr/>
          <p:nvPr/>
        </p:nvSpPr>
        <p:spPr>
          <a:xfrm>
            <a:off x="2089714" y="949740"/>
            <a:ext cx="972589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上的空关系不是等价关系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因为空关系不自反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, R={(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5" name="Group 45">
            <a:extLst>
              <a:ext uri="{FF2B5EF4-FFF2-40B4-BE49-F238E27FC236}">
                <a16:creationId xmlns:a16="http://schemas.microsoft.com/office/drawing/2014/main" id="{1B4DAEB0-FA94-4542-948C-F474271653C0}"/>
              </a:ext>
            </a:extLst>
          </p:cNvPr>
          <p:cNvGrpSpPr>
            <a:grpSpLocks/>
          </p:cNvGrpSpPr>
          <p:nvPr/>
        </p:nvGrpSpPr>
        <p:grpSpPr bwMode="auto">
          <a:xfrm>
            <a:off x="4057059" y="3212981"/>
            <a:ext cx="2895600" cy="2301875"/>
            <a:chOff x="2316" y="576"/>
            <a:chExt cx="1824" cy="1450"/>
          </a:xfrm>
        </p:grpSpPr>
        <p:sp>
          <p:nvSpPr>
            <p:cNvPr id="6" name="Oval 12">
              <a:extLst>
                <a:ext uri="{FF2B5EF4-FFF2-40B4-BE49-F238E27FC236}">
                  <a16:creationId xmlns:a16="http://schemas.microsoft.com/office/drawing/2014/main" id="{9F800159-1771-4B85-A8F4-5BD3CAD9F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6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04E7019D-4672-4C1C-A677-90EA6C8D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2BFA01B3-8A54-4C41-B2D8-1A226BD06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19251FCD-13FA-425A-8B74-5B3775D1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576"/>
              <a:ext cx="192" cy="28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80B503BD-CFED-4893-91F9-4216A7D5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720"/>
              <a:ext cx="240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25A8710D-BA82-46FA-BD73-46413759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84"/>
              <a:ext cx="240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77557D4E-45F5-44F5-8E9C-6FCF5AB14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584"/>
              <a:ext cx="240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20">
              <a:extLst>
                <a:ext uri="{FF2B5EF4-FFF2-40B4-BE49-F238E27FC236}">
                  <a16:creationId xmlns:a16="http://schemas.microsoft.com/office/drawing/2014/main" id="{314DF58F-DFEC-496F-89D6-FA5D5ECAA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344"/>
              <a:ext cx="576" cy="5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23">
              <a:extLst>
                <a:ext uri="{FF2B5EF4-FFF2-40B4-BE49-F238E27FC236}">
                  <a16:creationId xmlns:a16="http://schemas.microsoft.com/office/drawing/2014/main" id="{2E476472-1BD1-472C-8583-34CC90F199D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04" y="1584"/>
              <a:ext cx="1008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507DDB2C-A79D-490C-A60C-8D9EA5FB5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1739"/>
              <a:ext cx="188" cy="99"/>
            </a:xfrm>
            <a:custGeom>
              <a:avLst/>
              <a:gdLst>
                <a:gd name="T0" fmla="*/ 0 w 188"/>
                <a:gd name="T1" fmla="*/ 0 h 99"/>
                <a:gd name="T2" fmla="*/ 117 w 188"/>
                <a:gd name="T3" fmla="*/ 53 h 99"/>
                <a:gd name="T4" fmla="*/ 171 w 188"/>
                <a:gd name="T5" fmla="*/ 9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99">
                  <a:moveTo>
                    <a:pt x="0" y="0"/>
                  </a:moveTo>
                  <a:cubicBezTo>
                    <a:pt x="38" y="19"/>
                    <a:pt x="81" y="30"/>
                    <a:pt x="117" y="53"/>
                  </a:cubicBezTo>
                  <a:cubicBezTo>
                    <a:pt x="188" y="99"/>
                    <a:pt x="135" y="96"/>
                    <a:pt x="171" y="96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33">
              <a:extLst>
                <a:ext uri="{FF2B5EF4-FFF2-40B4-BE49-F238E27FC236}">
                  <a16:creationId xmlns:a16="http://schemas.microsoft.com/office/drawing/2014/main" id="{73017C24-C204-4B85-9241-9874C02E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344"/>
              <a:ext cx="1104" cy="38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6051024F-250A-4651-87EE-FC84F7860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1584"/>
              <a:ext cx="1056" cy="240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ED361379-4827-41BC-947E-BC982B93E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" y="177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36">
              <a:extLst>
                <a:ext uri="{FF2B5EF4-FFF2-40B4-BE49-F238E27FC236}">
                  <a16:creationId xmlns:a16="http://schemas.microsoft.com/office/drawing/2014/main" id="{954B347D-2917-4F8E-90F6-237FF23DC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68B75E32-3F16-462B-9488-2D3ABD44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4" y="96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1" name="Line 39">
              <a:extLst>
                <a:ext uri="{FF2B5EF4-FFF2-40B4-BE49-F238E27FC236}">
                  <a16:creationId xmlns:a16="http://schemas.microsoft.com/office/drawing/2014/main" id="{B9B73505-14BE-4500-97A5-C3A388F6E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912"/>
              <a:ext cx="96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id="{6C704664-1039-4CD4-BBEF-1D1DADCBB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888"/>
              <a:ext cx="96" cy="72"/>
            </a:xfrm>
            <a:custGeom>
              <a:avLst/>
              <a:gdLst>
                <a:gd name="T0" fmla="*/ 96 w 96"/>
                <a:gd name="T1" fmla="*/ 0 h 72"/>
                <a:gd name="T2" fmla="*/ 0 w 96"/>
                <a:gd name="T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72">
                  <a:moveTo>
                    <a:pt x="96" y="0"/>
                  </a:moveTo>
                  <a:lnTo>
                    <a:pt x="0" y="72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B2AC3696-7B79-444E-99D1-CD438B29D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" y="1632"/>
              <a:ext cx="96" cy="56"/>
            </a:xfrm>
            <a:custGeom>
              <a:avLst/>
              <a:gdLst>
                <a:gd name="T0" fmla="*/ 0 w 96"/>
                <a:gd name="T1" fmla="*/ 0 h 56"/>
                <a:gd name="T2" fmla="*/ 96 w 96"/>
                <a:gd name="T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56">
                  <a:moveTo>
                    <a:pt x="0" y="0"/>
                  </a:moveTo>
                  <a:lnTo>
                    <a:pt x="96" y="56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42">
              <a:extLst>
                <a:ext uri="{FF2B5EF4-FFF2-40B4-BE49-F238E27FC236}">
                  <a16:creationId xmlns:a16="http://schemas.microsoft.com/office/drawing/2014/main" id="{AAB6D407-82AF-45E2-9AD3-5332E39DC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1724"/>
              <a:ext cx="88" cy="56"/>
            </a:xfrm>
            <a:custGeom>
              <a:avLst/>
              <a:gdLst>
                <a:gd name="T0" fmla="*/ 88 w 88"/>
                <a:gd name="T1" fmla="*/ 56 h 56"/>
                <a:gd name="T2" fmla="*/ 0 w 8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8" h="56">
                  <a:moveTo>
                    <a:pt x="88" y="56"/>
                  </a:moveTo>
                  <a:lnTo>
                    <a:pt x="0" y="0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7FE6D28A-6CE3-4AE6-A152-94E4BD593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596"/>
              <a:ext cx="56" cy="84"/>
            </a:xfrm>
            <a:custGeom>
              <a:avLst/>
              <a:gdLst>
                <a:gd name="T0" fmla="*/ 0 w 56"/>
                <a:gd name="T1" fmla="*/ 0 h 84"/>
                <a:gd name="T2" fmla="*/ 56 w 56"/>
                <a:gd name="T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84">
                  <a:moveTo>
                    <a:pt x="0" y="0"/>
                  </a:moveTo>
                  <a:lnTo>
                    <a:pt x="56" y="84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042AA92D-E756-4B6E-B98B-026452D72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596"/>
              <a:ext cx="72" cy="76"/>
            </a:xfrm>
            <a:custGeom>
              <a:avLst/>
              <a:gdLst>
                <a:gd name="T0" fmla="*/ 72 w 72"/>
                <a:gd name="T1" fmla="*/ 0 h 76"/>
                <a:gd name="T2" fmla="*/ 0 w 72"/>
                <a:gd name="T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" h="76">
                  <a:moveTo>
                    <a:pt x="72" y="0"/>
                  </a:moveTo>
                  <a:lnTo>
                    <a:pt x="0" y="76"/>
                  </a:lnTo>
                </a:path>
              </a:pathLst>
            </a:custGeom>
            <a:noFill/>
            <a:ln w="12700" cap="sq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72899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87042">
            <a:extLst>
              <a:ext uri="{FF2B5EF4-FFF2-40B4-BE49-F238E27FC236}">
                <a16:creationId xmlns:a16="http://schemas.microsoft.com/office/drawing/2014/main" id="{E1D570F0-2ACC-4C88-B82A-1521DD203E1E}"/>
              </a:ext>
            </a:extLst>
          </p:cNvPr>
          <p:cNvSpPr txBox="1"/>
          <p:nvPr/>
        </p:nvSpPr>
        <p:spPr>
          <a:xfrm>
            <a:off x="1798291" y="1455738"/>
            <a:ext cx="8242789" cy="4077014"/>
          </a:xfrm>
          <a:prstGeom prst="rect">
            <a:avLst/>
          </a:prstGeom>
          <a:noFill/>
          <a:ln w="9525" cap="flat" cmpd="sng">
            <a:solidFill>
              <a:srgbClr val="0033CC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练习</a:t>
            </a:r>
          </a:p>
          <a:p>
            <a:pPr>
              <a:lnSpc>
                <a:spcPct val="190000"/>
              </a:lnSpc>
            </a:pP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假设给定了正整数的序偶集合A，在A</a:t>
            </a:r>
            <a:r>
              <a:rPr lang="en-US" altLang="x-none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上定义二元关系R如下：</a:t>
            </a:r>
          </a:p>
          <a:p>
            <a:pPr>
              <a:lnSpc>
                <a:spcPct val="190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&lt;&lt;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x,y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&gt;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,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&lt;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u,v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&gt;</a:t>
            </a:r>
            <a:r>
              <a:rPr lang="en-US" altLang="x-none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R，当且仅当x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·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v=y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·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u，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·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为一般乘法。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  <a:sym typeface="SimSun" panose="02010600030101010101" pitchFamily="2" charset="-122"/>
            </a:endParaRPr>
          </a:p>
          <a:p>
            <a:pPr>
              <a:lnSpc>
                <a:spcPct val="1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imSun" panose="02010600030101010101" pitchFamily="2" charset="-122"/>
              </a:rPr>
              <a:t>是否为等价关系？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3897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91A4C5-197A-4155-88A1-A02D1FC573FA}"/>
              </a:ext>
            </a:extLst>
          </p:cNvPr>
          <p:cNvSpPr txBox="1"/>
          <p:nvPr/>
        </p:nvSpPr>
        <p:spPr>
          <a:xfrm>
            <a:off x="1894584" y="1032812"/>
            <a:ext cx="9249255" cy="454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是一个非空几何，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是满足下列条件的集合。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中任一元素至少属于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中一个元素，即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中各元素之并等于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还满足条件：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中元素互不相交。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中每一个元素叫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DFCEC0-80AA-495E-824E-619FAD8FC62B}"/>
              </a:ext>
            </a:extLst>
          </p:cNvPr>
          <p:cNvSpPr txBox="1"/>
          <p:nvPr/>
        </p:nvSpPr>
        <p:spPr>
          <a:xfrm>
            <a:off x="1500187" y="5825188"/>
            <a:ext cx="9392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A={0,1,2,3,4}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={{0,1}, {1,2}, {2,3,4}}</a:t>
            </a:r>
            <a:r>
              <a:rPr lang="zh-CN" altLang="en-US" sz="2800" dirty="0"/>
              <a:t>，</a:t>
            </a:r>
            <a:r>
              <a:rPr lang="en-US" altLang="zh-CN" sz="2800" dirty="0"/>
              <a:t>π</a:t>
            </a:r>
            <a:r>
              <a:rPr lang="en-US" altLang="zh-CN" sz="2800" baseline="-25000" dirty="0"/>
              <a:t>2=</a:t>
            </a:r>
            <a:r>
              <a:rPr lang="en-US" altLang="zh-CN" sz="2800" dirty="0"/>
              <a:t>{{0,1}, {2,3}, {4}}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82235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6AB72A-3D66-4E12-A48F-B6D734DED388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关系的性质</a:t>
            </a:r>
          </a:p>
        </p:txBody>
      </p:sp>
      <p:sp>
        <p:nvSpPr>
          <p:cNvPr id="5" name="内容占位符 50178">
            <a:extLst>
              <a:ext uri="{FF2B5EF4-FFF2-40B4-BE49-F238E27FC236}">
                <a16:creationId xmlns:a16="http://schemas.microsoft.com/office/drawing/2014/main" id="{A700869D-3796-4887-ACB4-6DF0C2EF8ED1}"/>
              </a:ext>
            </a:extLst>
          </p:cNvPr>
          <p:cNvSpPr txBox="1">
            <a:spLocks/>
          </p:cNvSpPr>
          <p:nvPr/>
        </p:nvSpPr>
        <p:spPr>
          <a:xfrm>
            <a:off x="1981200" y="1540049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Reflexivity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Anti-reflexivity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Symmetry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反对称性(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Anti-symmetry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传递性(</a:t>
            </a:r>
            <a:r>
              <a:rPr lang="en-US" altLang="x-none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Transitivity</a:t>
            </a:r>
            <a:r>
              <a:rPr lang="zh-CN" altLang="en-US" sz="32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37040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93AFA6-F97C-4E0F-BA2E-AE2EFB240DE2}"/>
              </a:ext>
            </a:extLst>
          </p:cNvPr>
          <p:cNvSpPr txBox="1"/>
          <p:nvPr/>
        </p:nvSpPr>
        <p:spPr>
          <a:xfrm>
            <a:off x="2313912" y="1248270"/>
            <a:ext cx="7828317" cy="1963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分划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，则称分划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是分划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细分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97882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1EC985-03BC-4166-A882-A19F33320234}"/>
              </a:ext>
            </a:extLst>
          </p:cNvPr>
          <p:cNvSpPr/>
          <p:nvPr/>
        </p:nvSpPr>
        <p:spPr>
          <a:xfrm>
            <a:off x="297125" y="1451717"/>
            <a:ext cx="11597749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或者说是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诱导出的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等价类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定义为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　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{b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&lt;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。同时称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为等价类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的代表元（生成元）。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862FF6-8726-4136-B476-9B79C99A534B}"/>
              </a:ext>
            </a:extLst>
          </p:cNvPr>
          <p:cNvSpPr/>
          <p:nvPr/>
        </p:nvSpPr>
        <p:spPr>
          <a:xfrm>
            <a:off x="1662733" y="79967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等价类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87D3D1-408B-42DA-9A05-3A93306CE255}"/>
              </a:ext>
            </a:extLst>
          </p:cNvPr>
          <p:cNvSpPr/>
          <p:nvPr/>
        </p:nvSpPr>
        <p:spPr>
          <a:xfrm>
            <a:off x="1857307" y="4188559"/>
            <a:ext cx="9560110" cy="1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buClr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示例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a,b,c,d,e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上的关系</a:t>
            </a:r>
          </a:p>
          <a:p>
            <a:pPr>
              <a:lnSpc>
                <a:spcPct val="145000"/>
              </a:lnSpc>
              <a:buClrTx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b,b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c,c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d,d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d,e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e,d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e,e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4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确定由集合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中的元素产生的等价类。</a:t>
            </a:r>
          </a:p>
        </p:txBody>
      </p:sp>
    </p:spTree>
    <p:extLst>
      <p:ext uri="{BB962C8B-B14F-4D97-AF65-F5344CB8AC3E}">
        <p14:creationId xmlns:p14="http://schemas.microsoft.com/office/powerpoint/2010/main" val="195230067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5E9415-B653-4E98-AB3D-0ABA6D368BAF}"/>
              </a:ext>
            </a:extLst>
          </p:cNvPr>
          <p:cNvSpPr txBox="1"/>
          <p:nvPr/>
        </p:nvSpPr>
        <p:spPr>
          <a:xfrm>
            <a:off x="1914319" y="986763"/>
            <a:ext cx="6808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上的等价关系，对于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A，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9C5F39-E936-4EDA-9450-F66DE8357FD2}"/>
              </a:ext>
            </a:extLst>
          </p:cNvPr>
          <p:cNvSpPr txBox="1"/>
          <p:nvPr/>
        </p:nvSpPr>
        <p:spPr>
          <a:xfrm>
            <a:off x="1236742" y="2348494"/>
            <a:ext cx="216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27D51A-CF25-46C8-BAA3-C0829A078A80}"/>
              </a:ext>
            </a:extLst>
          </p:cNvPr>
          <p:cNvSpPr txBox="1"/>
          <p:nvPr/>
        </p:nvSpPr>
        <p:spPr>
          <a:xfrm>
            <a:off x="4724399" y="2348494"/>
            <a:ext cx="45840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[a]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[b]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R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7583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8CEA50-AAE7-419C-82C3-80731671FC0F}"/>
              </a:ext>
            </a:extLst>
          </p:cNvPr>
          <p:cNvSpPr/>
          <p:nvPr/>
        </p:nvSpPr>
        <p:spPr>
          <a:xfrm>
            <a:off x="2835307" y="884942"/>
            <a:ext cx="134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B5248F-2D33-4473-A0DE-185A2047C614}"/>
              </a:ext>
            </a:extLst>
          </p:cNvPr>
          <p:cNvSpPr/>
          <p:nvPr/>
        </p:nvSpPr>
        <p:spPr>
          <a:xfrm>
            <a:off x="2644414" y="1702616"/>
            <a:ext cx="3581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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xRy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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[y]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= 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273743-2EAF-4F3A-8FF7-94CB244193BD}"/>
              </a:ext>
            </a:extLst>
          </p:cNvPr>
          <p:cNvSpPr/>
          <p:nvPr/>
        </p:nvSpPr>
        <p:spPr>
          <a:xfrm>
            <a:off x="2644414" y="2520290"/>
            <a:ext cx="6096000" cy="12711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U{ [x]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|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 =A.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45000"/>
              </a:lnSpc>
              <a:buClrTx/>
              <a:buNone/>
            </a:pP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47AB52-85C9-4909-B5BE-B74D3CE496CF}"/>
              </a:ext>
            </a:extLst>
          </p:cNvPr>
          <p:cNvSpPr/>
          <p:nvPr/>
        </p:nvSpPr>
        <p:spPr>
          <a:xfrm>
            <a:off x="2090507" y="3798292"/>
            <a:ext cx="75953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等价关系的实质是将集合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中的元素进行分类。</a:t>
            </a:r>
          </a:p>
        </p:txBody>
      </p:sp>
    </p:spTree>
    <p:extLst>
      <p:ext uri="{BB962C8B-B14F-4D97-AF65-F5344CB8AC3E}">
        <p14:creationId xmlns:p14="http://schemas.microsoft.com/office/powerpoint/2010/main" val="26440161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83970">
            <a:extLst>
              <a:ext uri="{FF2B5EF4-FFF2-40B4-BE49-F238E27FC236}">
                <a16:creationId xmlns:a16="http://schemas.microsoft.com/office/drawing/2014/main" id="{FF870DBC-ACB0-48D6-A8F4-EE370D0E3451}"/>
              </a:ext>
            </a:extLst>
          </p:cNvPr>
          <p:cNvSpPr txBox="1">
            <a:spLocks/>
          </p:cNvSpPr>
          <p:nvPr/>
        </p:nvSpPr>
        <p:spPr>
          <a:xfrm>
            <a:off x="1905000" y="1455738"/>
            <a:ext cx="8382000" cy="361061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示例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设 </a:t>
            </a:r>
            <a:r>
              <a:rPr lang="en-US" altLang="x-none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A={1,2,3,4,5,8},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0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= { &lt;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x,yA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y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(mod 3) }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的等价类, 画出</a:t>
            </a:r>
            <a:r>
              <a:rPr lang="en-US" altLang="x-none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0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的关系图.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解: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[1]=[4]={1,4},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[2]=[5]=[8]={2,5,8},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[3]={3}.</a:t>
            </a:r>
            <a:r>
              <a:rPr lang="zh-CN" altLang="en-US" sz="36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23C4BD-843B-4502-9147-90A4665238D0}"/>
              </a:ext>
            </a:extLst>
          </p:cNvPr>
          <p:cNvGrpSpPr/>
          <p:nvPr/>
        </p:nvGrpSpPr>
        <p:grpSpPr>
          <a:xfrm>
            <a:off x="4434254" y="3906008"/>
            <a:ext cx="5882054" cy="1768719"/>
            <a:chOff x="0" y="0"/>
            <a:chExt cx="4014" cy="1207"/>
          </a:xfrm>
        </p:grpSpPr>
        <p:sp>
          <p:nvSpPr>
            <p:cNvPr id="6" name="椭圆 83972">
              <a:extLst>
                <a:ext uri="{FF2B5EF4-FFF2-40B4-BE49-F238E27FC236}">
                  <a16:creationId xmlns:a16="http://schemas.microsoft.com/office/drawing/2014/main" id="{4FAAD32F-4512-49C5-B47B-433A6EE17B85}"/>
                </a:ext>
              </a:extLst>
            </p:cNvPr>
            <p:cNvSpPr/>
            <p:nvPr/>
          </p:nvSpPr>
          <p:spPr>
            <a:xfrm>
              <a:off x="728" y="240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83973">
              <a:extLst>
                <a:ext uri="{FF2B5EF4-FFF2-40B4-BE49-F238E27FC236}">
                  <a16:creationId xmlns:a16="http://schemas.microsoft.com/office/drawing/2014/main" id="{B837A2F6-4C70-4825-B417-CCC384150CD9}"/>
                </a:ext>
              </a:extLst>
            </p:cNvPr>
            <p:cNvSpPr/>
            <p:nvPr/>
          </p:nvSpPr>
          <p:spPr>
            <a:xfrm>
              <a:off x="260" y="91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83974">
              <a:extLst>
                <a:ext uri="{FF2B5EF4-FFF2-40B4-BE49-F238E27FC236}">
                  <a16:creationId xmlns:a16="http://schemas.microsoft.com/office/drawing/2014/main" id="{1D66BC7A-F98C-437D-AE94-BD12CA8B1414}"/>
                </a:ext>
              </a:extLst>
            </p:cNvPr>
            <p:cNvSpPr/>
            <p:nvPr/>
          </p:nvSpPr>
          <p:spPr>
            <a:xfrm>
              <a:off x="624" y="4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直接连接符 83975">
              <a:extLst>
                <a:ext uri="{FF2B5EF4-FFF2-40B4-BE49-F238E27FC236}">
                  <a16:creationId xmlns:a16="http://schemas.microsoft.com/office/drawing/2014/main" id="{015615D9-19E9-447C-A729-CC008145F7E8}"/>
                </a:ext>
              </a:extLst>
            </p:cNvPr>
            <p:cNvSpPr/>
            <p:nvPr/>
          </p:nvSpPr>
          <p:spPr>
            <a:xfrm>
              <a:off x="936" y="14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83976">
              <a:extLst>
                <a:ext uri="{FF2B5EF4-FFF2-40B4-BE49-F238E27FC236}">
                  <a16:creationId xmlns:a16="http://schemas.microsoft.com/office/drawing/2014/main" id="{9E45A7BA-426E-45B7-B7DA-02534D15009B}"/>
                </a:ext>
              </a:extLst>
            </p:cNvPr>
            <p:cNvSpPr/>
            <p:nvPr/>
          </p:nvSpPr>
          <p:spPr>
            <a:xfrm>
              <a:off x="0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83977">
              <a:extLst>
                <a:ext uri="{FF2B5EF4-FFF2-40B4-BE49-F238E27FC236}">
                  <a16:creationId xmlns:a16="http://schemas.microsoft.com/office/drawing/2014/main" id="{621D00C1-061F-44B5-B6A6-58B23D61DD77}"/>
                </a:ext>
              </a:extLst>
            </p:cNvPr>
            <p:cNvSpPr/>
            <p:nvPr/>
          </p:nvSpPr>
          <p:spPr>
            <a:xfrm>
              <a:off x="0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2A8FFDF6-FEC3-43B4-8E14-1076677BEA8A}"/>
                </a:ext>
              </a:extLst>
            </p:cNvPr>
            <p:cNvSpPr/>
            <p:nvPr/>
          </p:nvSpPr>
          <p:spPr>
            <a:xfrm>
              <a:off x="364" y="288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DEBF9631-0DF4-4BCE-9AB9-CBDFED13AE38}"/>
                </a:ext>
              </a:extLst>
            </p:cNvPr>
            <p:cNvSpPr/>
            <p:nvPr/>
          </p:nvSpPr>
          <p:spPr>
            <a:xfrm>
              <a:off x="312" y="288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14" name="直接连接符 83980">
              <a:extLst>
                <a:ext uri="{FF2B5EF4-FFF2-40B4-BE49-F238E27FC236}">
                  <a16:creationId xmlns:a16="http://schemas.microsoft.com/office/drawing/2014/main" id="{2E0BD430-20FA-482D-8203-FF5FB0B9E565}"/>
                </a:ext>
              </a:extLst>
            </p:cNvPr>
            <p:cNvSpPr/>
            <p:nvPr/>
          </p:nvSpPr>
          <p:spPr>
            <a:xfrm flipH="1">
              <a:off x="312" y="528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83981">
              <a:extLst>
                <a:ext uri="{FF2B5EF4-FFF2-40B4-BE49-F238E27FC236}">
                  <a16:creationId xmlns:a16="http://schemas.microsoft.com/office/drawing/2014/main" id="{95756CDE-C09D-4910-818E-EE5DED4959D7}"/>
                </a:ext>
              </a:extLst>
            </p:cNvPr>
            <p:cNvSpPr/>
            <p:nvPr/>
          </p:nvSpPr>
          <p:spPr>
            <a:xfrm flipV="1">
              <a:off x="676" y="720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83982">
              <a:extLst>
                <a:ext uri="{FF2B5EF4-FFF2-40B4-BE49-F238E27FC236}">
                  <a16:creationId xmlns:a16="http://schemas.microsoft.com/office/drawing/2014/main" id="{6122DB41-F53D-4274-87F8-A7B030A0B08E}"/>
                </a:ext>
              </a:extLst>
            </p:cNvPr>
            <p:cNvSpPr/>
            <p:nvPr/>
          </p:nvSpPr>
          <p:spPr>
            <a:xfrm>
              <a:off x="2236" y="192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椭圆 83983">
              <a:extLst>
                <a:ext uri="{FF2B5EF4-FFF2-40B4-BE49-F238E27FC236}">
                  <a16:creationId xmlns:a16="http://schemas.microsoft.com/office/drawing/2014/main" id="{59021979-672B-403B-9532-4FC1B5D275EB}"/>
                </a:ext>
              </a:extLst>
            </p:cNvPr>
            <p:cNvSpPr/>
            <p:nvPr/>
          </p:nvSpPr>
          <p:spPr>
            <a:xfrm>
              <a:off x="1768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83984">
              <a:extLst>
                <a:ext uri="{FF2B5EF4-FFF2-40B4-BE49-F238E27FC236}">
                  <a16:creationId xmlns:a16="http://schemas.microsoft.com/office/drawing/2014/main" id="{CED2B980-26BA-4C84-BA5B-25EFD88BA282}"/>
                </a:ext>
              </a:extLst>
            </p:cNvPr>
            <p:cNvSpPr/>
            <p:nvPr/>
          </p:nvSpPr>
          <p:spPr>
            <a:xfrm>
              <a:off x="2704" y="864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椭圆 83985">
              <a:extLst>
                <a:ext uri="{FF2B5EF4-FFF2-40B4-BE49-F238E27FC236}">
                  <a16:creationId xmlns:a16="http://schemas.microsoft.com/office/drawing/2014/main" id="{DEB2BEB5-A7D9-4174-9892-C1ED065012C5}"/>
                </a:ext>
              </a:extLst>
            </p:cNvPr>
            <p:cNvSpPr/>
            <p:nvPr/>
          </p:nvSpPr>
          <p:spPr>
            <a:xfrm>
              <a:off x="2756" y="816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直接连接符 83986">
              <a:extLst>
                <a:ext uri="{FF2B5EF4-FFF2-40B4-BE49-F238E27FC236}">
                  <a16:creationId xmlns:a16="http://schemas.microsoft.com/office/drawing/2014/main" id="{A92AD689-DCA5-40A4-8C3D-D5D20362455A}"/>
                </a:ext>
              </a:extLst>
            </p:cNvPr>
            <p:cNvSpPr/>
            <p:nvPr/>
          </p:nvSpPr>
          <p:spPr>
            <a:xfrm>
              <a:off x="3068" y="912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83987">
              <a:extLst>
                <a:ext uri="{FF2B5EF4-FFF2-40B4-BE49-F238E27FC236}">
                  <a16:creationId xmlns:a16="http://schemas.microsoft.com/office/drawing/2014/main" id="{ADAF7C44-3A96-42DF-9509-CE217ED00016}"/>
                </a:ext>
              </a:extLst>
            </p:cNvPr>
            <p:cNvSpPr/>
            <p:nvPr/>
          </p:nvSpPr>
          <p:spPr>
            <a:xfrm>
              <a:off x="2132" y="0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83988">
              <a:extLst>
                <a:ext uri="{FF2B5EF4-FFF2-40B4-BE49-F238E27FC236}">
                  <a16:creationId xmlns:a16="http://schemas.microsoft.com/office/drawing/2014/main" id="{9447A18F-8D15-432E-8F73-C029AF6FCD0A}"/>
                </a:ext>
              </a:extLst>
            </p:cNvPr>
            <p:cNvSpPr/>
            <p:nvPr/>
          </p:nvSpPr>
          <p:spPr>
            <a:xfrm>
              <a:off x="2444" y="96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椭圆 83989">
              <a:extLst>
                <a:ext uri="{FF2B5EF4-FFF2-40B4-BE49-F238E27FC236}">
                  <a16:creationId xmlns:a16="http://schemas.microsoft.com/office/drawing/2014/main" id="{D80559DA-0027-43EE-B0C9-FD96E6FF9369}"/>
                </a:ext>
              </a:extLst>
            </p:cNvPr>
            <p:cNvSpPr/>
            <p:nvPr/>
          </p:nvSpPr>
          <p:spPr>
            <a:xfrm>
              <a:off x="1508" y="768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83990">
              <a:extLst>
                <a:ext uri="{FF2B5EF4-FFF2-40B4-BE49-F238E27FC236}">
                  <a16:creationId xmlns:a16="http://schemas.microsoft.com/office/drawing/2014/main" id="{B4014A31-EA47-4F7D-856E-C9B2FC59D308}"/>
                </a:ext>
              </a:extLst>
            </p:cNvPr>
            <p:cNvSpPr/>
            <p:nvPr/>
          </p:nvSpPr>
          <p:spPr>
            <a:xfrm>
              <a:off x="1508" y="864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2D8BC099-0F01-469F-BCCA-B44F0501B563}"/>
                </a:ext>
              </a:extLst>
            </p:cNvPr>
            <p:cNvSpPr/>
            <p:nvPr/>
          </p:nvSpPr>
          <p:spPr>
            <a:xfrm>
              <a:off x="1872" y="240"/>
              <a:ext cx="416" cy="672"/>
            </a:xfrm>
            <a:custGeom>
              <a:avLst/>
              <a:gdLst/>
              <a:ahLst/>
              <a:cxnLst/>
              <a:rect l="0" t="0" r="0" b="0"/>
              <a:pathLst>
                <a:path w="400" h="672">
                  <a:moveTo>
                    <a:pt x="0" y="672"/>
                  </a:moveTo>
                  <a:cubicBezTo>
                    <a:pt x="136" y="608"/>
                    <a:pt x="272" y="544"/>
                    <a:pt x="336" y="432"/>
                  </a:cubicBezTo>
                  <a:cubicBezTo>
                    <a:pt x="400" y="320"/>
                    <a:pt x="392" y="160"/>
                    <a:pt x="3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FF707C7A-8B4E-41DA-A793-8EE1B0209C71}"/>
                </a:ext>
              </a:extLst>
            </p:cNvPr>
            <p:cNvSpPr/>
            <p:nvPr/>
          </p:nvSpPr>
          <p:spPr>
            <a:xfrm>
              <a:off x="1820" y="240"/>
              <a:ext cx="416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456" y="0"/>
                  </a:moveTo>
                  <a:cubicBezTo>
                    <a:pt x="300" y="68"/>
                    <a:pt x="144" y="136"/>
                    <a:pt x="72" y="240"/>
                  </a:cubicBezTo>
                  <a:cubicBezTo>
                    <a:pt x="0" y="344"/>
                    <a:pt x="12" y="484"/>
                    <a:pt x="24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27" name="直接连接符 83993">
              <a:extLst>
                <a:ext uri="{FF2B5EF4-FFF2-40B4-BE49-F238E27FC236}">
                  <a16:creationId xmlns:a16="http://schemas.microsoft.com/office/drawing/2014/main" id="{A047BB62-7551-45A2-846B-19320D125585}"/>
                </a:ext>
              </a:extLst>
            </p:cNvPr>
            <p:cNvSpPr/>
            <p:nvPr/>
          </p:nvSpPr>
          <p:spPr>
            <a:xfrm flipH="1">
              <a:off x="1820" y="480"/>
              <a:ext cx="5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83994">
              <a:extLst>
                <a:ext uri="{FF2B5EF4-FFF2-40B4-BE49-F238E27FC236}">
                  <a16:creationId xmlns:a16="http://schemas.microsoft.com/office/drawing/2014/main" id="{CC572A1A-5191-4B17-A106-F0C42D56D989}"/>
                </a:ext>
              </a:extLst>
            </p:cNvPr>
            <p:cNvSpPr/>
            <p:nvPr/>
          </p:nvSpPr>
          <p:spPr>
            <a:xfrm flipV="1">
              <a:off x="2184" y="67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83995">
              <a:extLst>
                <a:ext uri="{FF2B5EF4-FFF2-40B4-BE49-F238E27FC236}">
                  <a16:creationId xmlns:a16="http://schemas.microsoft.com/office/drawing/2014/main" id="{E838F257-9479-4950-B563-19FF9ECF45D9}"/>
                </a:ext>
              </a:extLst>
            </p:cNvPr>
            <p:cNvSpPr/>
            <p:nvPr/>
          </p:nvSpPr>
          <p:spPr>
            <a:xfrm>
              <a:off x="3649" y="497"/>
              <a:ext cx="104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83996">
              <a:extLst>
                <a:ext uri="{FF2B5EF4-FFF2-40B4-BE49-F238E27FC236}">
                  <a16:creationId xmlns:a16="http://schemas.microsoft.com/office/drawing/2014/main" id="{61F4237F-176B-4D88-8051-38077703D556}"/>
                </a:ext>
              </a:extLst>
            </p:cNvPr>
            <p:cNvSpPr/>
            <p:nvPr/>
          </p:nvSpPr>
          <p:spPr>
            <a:xfrm>
              <a:off x="3701" y="449"/>
              <a:ext cx="312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83997">
              <a:extLst>
                <a:ext uri="{FF2B5EF4-FFF2-40B4-BE49-F238E27FC236}">
                  <a16:creationId xmlns:a16="http://schemas.microsoft.com/office/drawing/2014/main" id="{BB9FD71B-31B1-40B6-833E-93209D3A528A}"/>
                </a:ext>
              </a:extLst>
            </p:cNvPr>
            <p:cNvSpPr/>
            <p:nvPr/>
          </p:nvSpPr>
          <p:spPr>
            <a:xfrm>
              <a:off x="4013" y="545"/>
              <a:ext cx="1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未知">
              <a:extLst>
                <a:ext uri="{FF2B5EF4-FFF2-40B4-BE49-F238E27FC236}">
                  <a16:creationId xmlns:a16="http://schemas.microsoft.com/office/drawing/2014/main" id="{8ABBAB5C-EF52-4F79-943A-FF9D0EC68863}"/>
                </a:ext>
              </a:extLst>
            </p:cNvPr>
            <p:cNvSpPr/>
            <p:nvPr/>
          </p:nvSpPr>
          <p:spPr>
            <a:xfrm>
              <a:off x="2288" y="240"/>
              <a:ext cx="468" cy="672"/>
            </a:xfrm>
            <a:custGeom>
              <a:avLst/>
              <a:gdLst/>
              <a:ahLst/>
              <a:cxnLst/>
              <a:rect l="0" t="0" r="0" b="0"/>
              <a:pathLst>
                <a:path w="432" h="672">
                  <a:moveTo>
                    <a:pt x="0" y="0"/>
                  </a:moveTo>
                  <a:cubicBezTo>
                    <a:pt x="12" y="136"/>
                    <a:pt x="24" y="272"/>
                    <a:pt x="96" y="384"/>
                  </a:cubicBezTo>
                  <a:cubicBezTo>
                    <a:pt x="168" y="496"/>
                    <a:pt x="376" y="624"/>
                    <a:pt x="432" y="6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3" name="未知">
              <a:extLst>
                <a:ext uri="{FF2B5EF4-FFF2-40B4-BE49-F238E27FC236}">
                  <a16:creationId xmlns:a16="http://schemas.microsoft.com/office/drawing/2014/main" id="{1FB56D1D-5008-4227-8942-71240889D01A}"/>
                </a:ext>
              </a:extLst>
            </p:cNvPr>
            <p:cNvSpPr/>
            <p:nvPr/>
          </p:nvSpPr>
          <p:spPr>
            <a:xfrm>
              <a:off x="2340" y="288"/>
              <a:ext cx="468" cy="624"/>
            </a:xfrm>
            <a:custGeom>
              <a:avLst/>
              <a:gdLst/>
              <a:ahLst/>
              <a:cxnLst/>
              <a:rect l="0" t="0" r="0" b="0"/>
              <a:pathLst>
                <a:path w="456" h="624">
                  <a:moveTo>
                    <a:pt x="0" y="0"/>
                  </a:moveTo>
                  <a:cubicBezTo>
                    <a:pt x="156" y="68"/>
                    <a:pt x="312" y="136"/>
                    <a:pt x="384" y="240"/>
                  </a:cubicBezTo>
                  <a:cubicBezTo>
                    <a:pt x="456" y="344"/>
                    <a:pt x="424" y="552"/>
                    <a:pt x="432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4" name="未知">
              <a:extLst>
                <a:ext uri="{FF2B5EF4-FFF2-40B4-BE49-F238E27FC236}">
                  <a16:creationId xmlns:a16="http://schemas.microsoft.com/office/drawing/2014/main" id="{B12705A6-45D1-45B8-8D46-95C150093405}"/>
                </a:ext>
              </a:extLst>
            </p:cNvPr>
            <p:cNvSpPr/>
            <p:nvPr/>
          </p:nvSpPr>
          <p:spPr>
            <a:xfrm>
              <a:off x="1820" y="912"/>
              <a:ext cx="936" cy="144"/>
            </a:xfrm>
            <a:custGeom>
              <a:avLst/>
              <a:gdLst/>
              <a:ahLst/>
              <a:cxnLst/>
              <a:rect l="0" t="0" r="0" b="0"/>
              <a:pathLst>
                <a:path w="864" h="200">
                  <a:moveTo>
                    <a:pt x="0" y="48"/>
                  </a:moveTo>
                  <a:cubicBezTo>
                    <a:pt x="192" y="124"/>
                    <a:pt x="384" y="200"/>
                    <a:pt x="528" y="192"/>
                  </a:cubicBezTo>
                  <a:cubicBezTo>
                    <a:pt x="672" y="184"/>
                    <a:pt x="816" y="32"/>
                    <a:pt x="86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33C780E7-A5B5-4047-B6DA-E5DA4FC74D37}"/>
                </a:ext>
              </a:extLst>
            </p:cNvPr>
            <p:cNvSpPr/>
            <p:nvPr/>
          </p:nvSpPr>
          <p:spPr>
            <a:xfrm>
              <a:off x="1820" y="864"/>
              <a:ext cx="936" cy="96"/>
            </a:xfrm>
            <a:custGeom>
              <a:avLst/>
              <a:gdLst/>
              <a:ahLst/>
              <a:cxnLst/>
              <a:rect l="0" t="0" r="0" b="0"/>
              <a:pathLst>
                <a:path w="864" h="96">
                  <a:moveTo>
                    <a:pt x="0" y="96"/>
                  </a:moveTo>
                  <a:cubicBezTo>
                    <a:pt x="144" y="48"/>
                    <a:pt x="288" y="0"/>
                    <a:pt x="432" y="0"/>
                  </a:cubicBezTo>
                  <a:cubicBezTo>
                    <a:pt x="576" y="0"/>
                    <a:pt x="720" y="48"/>
                    <a:pt x="864" y="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36" name="直接连接符 84002">
              <a:extLst>
                <a:ext uri="{FF2B5EF4-FFF2-40B4-BE49-F238E27FC236}">
                  <a16:creationId xmlns:a16="http://schemas.microsoft.com/office/drawing/2014/main" id="{9E7B6771-751F-47B7-B1DE-582ED95D7CAD}"/>
                </a:ext>
              </a:extLst>
            </p:cNvPr>
            <p:cNvSpPr/>
            <p:nvPr/>
          </p:nvSpPr>
          <p:spPr>
            <a:xfrm>
              <a:off x="2652" y="432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84003">
              <a:extLst>
                <a:ext uri="{FF2B5EF4-FFF2-40B4-BE49-F238E27FC236}">
                  <a16:creationId xmlns:a16="http://schemas.microsoft.com/office/drawing/2014/main" id="{E9FA3074-49AE-4B3B-BEFC-ABB809584376}"/>
                </a:ext>
              </a:extLst>
            </p:cNvPr>
            <p:cNvSpPr/>
            <p:nvPr/>
          </p:nvSpPr>
          <p:spPr>
            <a:xfrm flipH="1" flipV="1">
              <a:off x="2392" y="624"/>
              <a:ext cx="52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84004">
              <a:extLst>
                <a:ext uri="{FF2B5EF4-FFF2-40B4-BE49-F238E27FC236}">
                  <a16:creationId xmlns:a16="http://schemas.microsoft.com/office/drawing/2014/main" id="{60DF309C-A6ED-4A35-BD02-4B64E6CEBF7A}"/>
                </a:ext>
              </a:extLst>
            </p:cNvPr>
            <p:cNvSpPr/>
            <p:nvPr/>
          </p:nvSpPr>
          <p:spPr>
            <a:xfrm>
              <a:off x="2288" y="864"/>
              <a:ext cx="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84005">
              <a:extLst>
                <a:ext uri="{FF2B5EF4-FFF2-40B4-BE49-F238E27FC236}">
                  <a16:creationId xmlns:a16="http://schemas.microsoft.com/office/drawing/2014/main" id="{B2418FFE-CDA0-404D-A55F-B932B500E3A4}"/>
                </a:ext>
              </a:extLst>
            </p:cNvPr>
            <p:cNvSpPr/>
            <p:nvPr/>
          </p:nvSpPr>
          <p:spPr>
            <a:xfrm flipH="1">
              <a:off x="2288" y="1056"/>
              <a:ext cx="10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84006">
              <a:extLst>
                <a:ext uri="{FF2B5EF4-FFF2-40B4-BE49-F238E27FC236}">
                  <a16:creationId xmlns:a16="http://schemas.microsoft.com/office/drawing/2014/main" id="{43AA8D07-F9EE-4502-B61B-9B93DE963F25}"/>
                </a:ext>
              </a:extLst>
            </p:cNvPr>
            <p:cNvSpPr txBox="1"/>
            <p:nvPr/>
          </p:nvSpPr>
          <p:spPr>
            <a:xfrm>
              <a:off x="312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1</a:t>
              </a:r>
            </a:p>
          </p:txBody>
        </p:sp>
        <p:sp>
          <p:nvSpPr>
            <p:cNvPr id="41" name="文本框 84007">
              <a:extLst>
                <a:ext uri="{FF2B5EF4-FFF2-40B4-BE49-F238E27FC236}">
                  <a16:creationId xmlns:a16="http://schemas.microsoft.com/office/drawing/2014/main" id="{71D8CF5C-136B-4D05-A4E5-6132A8899D20}"/>
                </a:ext>
              </a:extLst>
            </p:cNvPr>
            <p:cNvSpPr txBox="1"/>
            <p:nvPr/>
          </p:nvSpPr>
          <p:spPr>
            <a:xfrm>
              <a:off x="7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4</a:t>
              </a:r>
            </a:p>
          </p:txBody>
        </p:sp>
        <p:sp>
          <p:nvSpPr>
            <p:cNvPr id="42" name="文本框 84008">
              <a:extLst>
                <a:ext uri="{FF2B5EF4-FFF2-40B4-BE49-F238E27FC236}">
                  <a16:creationId xmlns:a16="http://schemas.microsoft.com/office/drawing/2014/main" id="{65F959D8-41DF-430D-B26F-3A44BE6A30D7}"/>
                </a:ext>
              </a:extLst>
            </p:cNvPr>
            <p:cNvSpPr txBox="1"/>
            <p:nvPr/>
          </p:nvSpPr>
          <p:spPr>
            <a:xfrm>
              <a:off x="1716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2</a:t>
              </a:r>
            </a:p>
          </p:txBody>
        </p:sp>
        <p:sp>
          <p:nvSpPr>
            <p:cNvPr id="43" name="文本框 84009">
              <a:extLst>
                <a:ext uri="{FF2B5EF4-FFF2-40B4-BE49-F238E27FC236}">
                  <a16:creationId xmlns:a16="http://schemas.microsoft.com/office/drawing/2014/main" id="{779DF22B-4CFE-4440-A752-0DF29E387311}"/>
                </a:ext>
              </a:extLst>
            </p:cNvPr>
            <p:cNvSpPr txBox="1"/>
            <p:nvPr/>
          </p:nvSpPr>
          <p:spPr>
            <a:xfrm>
              <a:off x="2600" y="912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5</a:t>
              </a:r>
            </a:p>
          </p:txBody>
        </p:sp>
        <p:sp>
          <p:nvSpPr>
            <p:cNvPr id="44" name="文本框 84010">
              <a:extLst>
                <a:ext uri="{FF2B5EF4-FFF2-40B4-BE49-F238E27FC236}">
                  <a16:creationId xmlns:a16="http://schemas.microsoft.com/office/drawing/2014/main" id="{5AAE6DEA-D9A5-489B-BFC9-BB23B642567C}"/>
                </a:ext>
              </a:extLst>
            </p:cNvPr>
            <p:cNvSpPr txBox="1"/>
            <p:nvPr/>
          </p:nvSpPr>
          <p:spPr>
            <a:xfrm>
              <a:off x="2080" y="240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8</a:t>
              </a:r>
            </a:p>
          </p:txBody>
        </p:sp>
        <p:sp>
          <p:nvSpPr>
            <p:cNvPr id="45" name="文本框 84011">
              <a:extLst>
                <a:ext uri="{FF2B5EF4-FFF2-40B4-BE49-F238E27FC236}">
                  <a16:creationId xmlns:a16="http://schemas.microsoft.com/office/drawing/2014/main" id="{4A6D3AFE-3967-43C8-9A0A-68B7F5CF904A}"/>
                </a:ext>
              </a:extLst>
            </p:cNvPr>
            <p:cNvSpPr txBox="1"/>
            <p:nvPr/>
          </p:nvSpPr>
          <p:spPr>
            <a:xfrm>
              <a:off x="3493" y="545"/>
              <a:ext cx="26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zh-CN" altLang="en-US" sz="2215" b="1" dirty="0">
                  <a:solidFill>
                    <a:srgbClr val="3333FF"/>
                  </a:solidFill>
                  <a:latin typeface="Arial Narrow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5205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A013AA-EE8A-49A2-85F7-1F0CBE13056E}"/>
              </a:ext>
            </a:extLst>
          </p:cNvPr>
          <p:cNvSpPr/>
          <p:nvPr/>
        </p:nvSpPr>
        <p:spPr>
          <a:xfrm>
            <a:off x="1662733" y="1832158"/>
            <a:ext cx="8466423" cy="261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是非空集合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上的等价关系。定义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集合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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 {a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关于等价关系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商集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。称</a:t>
            </a:r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A/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中元素的个数为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秩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68853-B1B1-4FF3-BFA9-AE0A013E0487}"/>
              </a:ext>
            </a:extLst>
          </p:cNvPr>
          <p:cNvSpPr/>
          <p:nvPr/>
        </p:nvSpPr>
        <p:spPr>
          <a:xfrm>
            <a:off x="1662733" y="7996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商集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B92E3D-4F70-4BD5-A7AA-3533519047F3}"/>
              </a:ext>
            </a:extLst>
          </p:cNvPr>
          <p:cNvSpPr/>
          <p:nvPr/>
        </p:nvSpPr>
        <p:spPr>
          <a:xfrm>
            <a:off x="5958051" y="2435591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注意：应去掉重复的类！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6887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91138">
            <a:extLst>
              <a:ext uri="{FF2B5EF4-FFF2-40B4-BE49-F238E27FC236}">
                <a16:creationId xmlns:a16="http://schemas.microsoft.com/office/drawing/2014/main" id="{C3C4CABF-FAA1-4443-AD9E-1D1045EDAB44}"/>
              </a:ext>
            </a:extLst>
          </p:cNvPr>
          <p:cNvSpPr txBox="1">
            <a:spLocks/>
          </p:cNvSpPr>
          <p:nvPr/>
        </p:nvSpPr>
        <p:spPr>
          <a:xfrm>
            <a:off x="1884716" y="1087084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示例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A={a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 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都是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上等价关系,  求对应的商集, 其中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},…, {a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U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={ 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A/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A/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{{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 - {{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}}.</a:t>
            </a:r>
          </a:p>
        </p:txBody>
      </p:sp>
    </p:spTree>
    <p:extLst>
      <p:ext uri="{BB962C8B-B14F-4D97-AF65-F5344CB8AC3E}">
        <p14:creationId xmlns:p14="http://schemas.microsoft.com/office/powerpoint/2010/main" val="15960123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1F04B0-4ED8-439B-A115-FBE6E7F6CED5}"/>
              </a:ext>
            </a:extLst>
          </p:cNvPr>
          <p:cNvSpPr/>
          <p:nvPr/>
        </p:nvSpPr>
        <p:spPr>
          <a:xfrm>
            <a:off x="1571625" y="1963258"/>
            <a:ext cx="10108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由等价关系可以产生一个分划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，由分划可以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产生一个等价关系；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分划与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等价关系是一一对应的。即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每个分划对应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一个等价关系，且每个等价关系对应一</a:t>
            </a:r>
            <a:r>
              <a:rPr lang="zh-CN" altLang="en-US" sz="2800" dirty="0">
                <a:latin typeface="等线" panose="02010600030101010101" pitchFamily="2" charset="-122"/>
                <a:sym typeface="Symbol" panose="05050102010706020507" pitchFamily="18" charset="2"/>
              </a:rPr>
              <a:t>个分划。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673726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C82B990-FA54-42F9-87F1-8C98A65CB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475" y="4578153"/>
            <a:ext cx="2349724" cy="2279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E92DD8-BC39-4572-AA88-F1B6D9BD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5" y="1146021"/>
            <a:ext cx="8435575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是非空集合</a:t>
            </a:r>
            <a:r>
              <a:rPr kumimoji="1"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上的等价关系，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的商集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A/R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的一个划分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，称之为由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所导出的等价划分。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AEF6F-EF78-4CC7-8245-FBA22E5B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9" y="2806909"/>
            <a:ext cx="11185125" cy="157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给定集合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一个划分 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},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则由该划分确定的关系</a:t>
            </a:r>
          </a:p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R=(A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)∪(A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)∪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∪(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×A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上的等价关系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。我们称该关系</a:t>
            </a: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为由划分</a:t>
            </a:r>
            <a:r>
              <a:rPr kumimoji="0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П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所导出的等价关系。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86113230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93186">
            <a:extLst>
              <a:ext uri="{FF2B5EF4-FFF2-40B4-BE49-F238E27FC236}">
                <a16:creationId xmlns:a16="http://schemas.microsoft.com/office/drawing/2014/main" id="{5A7C9ECB-C4A2-44FB-A729-F0FD82C92D89}"/>
              </a:ext>
            </a:extLst>
          </p:cNvPr>
          <p:cNvSpPr txBox="1">
            <a:spLocks/>
          </p:cNvSpPr>
          <p:nvPr/>
        </p:nvSpPr>
        <p:spPr>
          <a:xfrm>
            <a:off x="1905000" y="865763"/>
            <a:ext cx="8382000" cy="425694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A={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</a:rPr>
              <a:t>a,b,c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}, 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求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上全体等价关系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解: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上不同划分共有5种: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 U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a,c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c,a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{&lt;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a,b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&gt;&lt;</a:t>
            </a:r>
            <a:r>
              <a:rPr lang="en-US" altLang="x-none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b,a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&gt;},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=I</a:t>
            </a:r>
            <a:r>
              <a:rPr lang="en-US" altLang="x-none" baseline="-25000" dirty="0">
                <a:latin typeface="Microsoft YaHei" panose="020B0503020204020204" charset="-122"/>
                <a:ea typeface="Microsoft YaHei" panose="020B0503020204020204" charset="-122"/>
                <a:sym typeface="Arial" panose="020B0604020202020204" pitchFamily="34" charset="0"/>
              </a:rPr>
              <a:t>A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A5B17E-CD5D-484F-A896-1436A44E0D89}"/>
              </a:ext>
            </a:extLst>
          </p:cNvPr>
          <p:cNvGrpSpPr/>
          <p:nvPr/>
        </p:nvGrpSpPr>
        <p:grpSpPr>
          <a:xfrm>
            <a:off x="6994895" y="2467771"/>
            <a:ext cx="4079875" cy="2654935"/>
            <a:chOff x="7514" y="5197"/>
            <a:chExt cx="6425" cy="4181"/>
          </a:xfrm>
        </p:grpSpPr>
        <p:sp>
          <p:nvSpPr>
            <p:cNvPr id="6" name="椭圆 93187">
              <a:extLst>
                <a:ext uri="{FF2B5EF4-FFF2-40B4-BE49-F238E27FC236}">
                  <a16:creationId xmlns:a16="http://schemas.microsoft.com/office/drawing/2014/main" id="{2CD1E91F-140F-4A18-875E-613CC31682F8}"/>
                </a:ext>
              </a:extLst>
            </p:cNvPr>
            <p:cNvSpPr/>
            <p:nvPr/>
          </p:nvSpPr>
          <p:spPr>
            <a:xfrm>
              <a:off x="7514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93188">
              <a:extLst>
                <a:ext uri="{FF2B5EF4-FFF2-40B4-BE49-F238E27FC236}">
                  <a16:creationId xmlns:a16="http://schemas.microsoft.com/office/drawing/2014/main" id="{CC8E9E8C-7BE2-45F1-8091-55C132AAB5E5}"/>
                </a:ext>
              </a:extLst>
            </p:cNvPr>
            <p:cNvSpPr/>
            <p:nvPr/>
          </p:nvSpPr>
          <p:spPr>
            <a:xfrm>
              <a:off x="8289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文本框 93189">
              <a:extLst>
                <a:ext uri="{FF2B5EF4-FFF2-40B4-BE49-F238E27FC236}">
                  <a16:creationId xmlns:a16="http://schemas.microsoft.com/office/drawing/2014/main" id="{6B7781A5-2858-4EE9-86D1-FFC2F19736DF}"/>
                </a:ext>
              </a:extLst>
            </p:cNvPr>
            <p:cNvSpPr txBox="1"/>
            <p:nvPr/>
          </p:nvSpPr>
          <p:spPr>
            <a:xfrm>
              <a:off x="8400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9" name="椭圆 93190">
              <a:extLst>
                <a:ext uri="{FF2B5EF4-FFF2-40B4-BE49-F238E27FC236}">
                  <a16:creationId xmlns:a16="http://schemas.microsoft.com/office/drawing/2014/main" id="{49C3E52E-2D31-4168-8DE9-AB83F9367489}"/>
                </a:ext>
              </a:extLst>
            </p:cNvPr>
            <p:cNvSpPr/>
            <p:nvPr/>
          </p:nvSpPr>
          <p:spPr>
            <a:xfrm>
              <a:off x="7846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文本框 93191">
              <a:extLst>
                <a:ext uri="{FF2B5EF4-FFF2-40B4-BE49-F238E27FC236}">
                  <a16:creationId xmlns:a16="http://schemas.microsoft.com/office/drawing/2014/main" id="{05046AB8-CDDF-464B-AC4D-D87B7C185A4C}"/>
                </a:ext>
              </a:extLst>
            </p:cNvPr>
            <p:cNvSpPr txBox="1"/>
            <p:nvPr/>
          </p:nvSpPr>
          <p:spPr>
            <a:xfrm>
              <a:off x="7957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1" name="椭圆 93192">
              <a:extLst>
                <a:ext uri="{FF2B5EF4-FFF2-40B4-BE49-F238E27FC236}">
                  <a16:creationId xmlns:a16="http://schemas.microsoft.com/office/drawing/2014/main" id="{6728F36B-E36D-48C2-964D-8709886B7A61}"/>
                </a:ext>
              </a:extLst>
            </p:cNvPr>
            <p:cNvSpPr/>
            <p:nvPr/>
          </p:nvSpPr>
          <p:spPr>
            <a:xfrm>
              <a:off x="8843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文本框 93193">
              <a:extLst>
                <a:ext uri="{FF2B5EF4-FFF2-40B4-BE49-F238E27FC236}">
                  <a16:creationId xmlns:a16="http://schemas.microsoft.com/office/drawing/2014/main" id="{2B084864-B32D-4E02-9516-464217D442EE}"/>
                </a:ext>
              </a:extLst>
            </p:cNvPr>
            <p:cNvSpPr txBox="1"/>
            <p:nvPr/>
          </p:nvSpPr>
          <p:spPr>
            <a:xfrm>
              <a:off x="8954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13" name="椭圆 93194">
              <a:extLst>
                <a:ext uri="{FF2B5EF4-FFF2-40B4-BE49-F238E27FC236}">
                  <a16:creationId xmlns:a16="http://schemas.microsoft.com/office/drawing/2014/main" id="{D0BA9B62-7741-4EE2-A740-E6B2671B14F1}"/>
                </a:ext>
              </a:extLst>
            </p:cNvPr>
            <p:cNvSpPr/>
            <p:nvPr/>
          </p:nvSpPr>
          <p:spPr>
            <a:xfrm>
              <a:off x="9729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93195">
              <a:extLst>
                <a:ext uri="{FF2B5EF4-FFF2-40B4-BE49-F238E27FC236}">
                  <a16:creationId xmlns:a16="http://schemas.microsoft.com/office/drawing/2014/main" id="{A4486057-BF71-44FC-8A1B-6D29BEE390BD}"/>
                </a:ext>
              </a:extLst>
            </p:cNvPr>
            <p:cNvSpPr/>
            <p:nvPr/>
          </p:nvSpPr>
          <p:spPr>
            <a:xfrm>
              <a:off x="10505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93196">
              <a:extLst>
                <a:ext uri="{FF2B5EF4-FFF2-40B4-BE49-F238E27FC236}">
                  <a16:creationId xmlns:a16="http://schemas.microsoft.com/office/drawing/2014/main" id="{5AEA86E0-D971-4087-9259-EAAA4175DAFD}"/>
                </a:ext>
              </a:extLst>
            </p:cNvPr>
            <p:cNvSpPr txBox="1"/>
            <p:nvPr/>
          </p:nvSpPr>
          <p:spPr>
            <a:xfrm>
              <a:off x="10615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16" name="椭圆 93197">
              <a:extLst>
                <a:ext uri="{FF2B5EF4-FFF2-40B4-BE49-F238E27FC236}">
                  <a16:creationId xmlns:a16="http://schemas.microsoft.com/office/drawing/2014/main" id="{121A6B4A-87D0-4568-8DE2-1F3E06FA1AE4}"/>
                </a:ext>
              </a:extLst>
            </p:cNvPr>
            <p:cNvSpPr/>
            <p:nvPr/>
          </p:nvSpPr>
          <p:spPr>
            <a:xfrm>
              <a:off x="10062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文本框 93198">
              <a:extLst>
                <a:ext uri="{FF2B5EF4-FFF2-40B4-BE49-F238E27FC236}">
                  <a16:creationId xmlns:a16="http://schemas.microsoft.com/office/drawing/2014/main" id="{6A4B870F-B94C-4B6D-B6A8-2EC73DFBA307}"/>
                </a:ext>
              </a:extLst>
            </p:cNvPr>
            <p:cNvSpPr txBox="1"/>
            <p:nvPr/>
          </p:nvSpPr>
          <p:spPr>
            <a:xfrm>
              <a:off x="10172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18" name="椭圆 93199">
              <a:extLst>
                <a:ext uri="{FF2B5EF4-FFF2-40B4-BE49-F238E27FC236}">
                  <a16:creationId xmlns:a16="http://schemas.microsoft.com/office/drawing/2014/main" id="{B7E69F5E-709C-4A64-A8D1-1F9E8132999D}"/>
                </a:ext>
              </a:extLst>
            </p:cNvPr>
            <p:cNvSpPr/>
            <p:nvPr/>
          </p:nvSpPr>
          <p:spPr>
            <a:xfrm>
              <a:off x="11058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文本框 93200">
              <a:extLst>
                <a:ext uri="{FF2B5EF4-FFF2-40B4-BE49-F238E27FC236}">
                  <a16:creationId xmlns:a16="http://schemas.microsoft.com/office/drawing/2014/main" id="{B18A52F2-96A9-45BF-BFBC-CCCF78EC791D}"/>
                </a:ext>
              </a:extLst>
            </p:cNvPr>
            <p:cNvSpPr txBox="1"/>
            <p:nvPr/>
          </p:nvSpPr>
          <p:spPr>
            <a:xfrm>
              <a:off x="11169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0" name="椭圆 93201">
              <a:extLst>
                <a:ext uri="{FF2B5EF4-FFF2-40B4-BE49-F238E27FC236}">
                  <a16:creationId xmlns:a16="http://schemas.microsoft.com/office/drawing/2014/main" id="{E2C033D2-01C4-4B2E-93BB-97D8742B098E}"/>
                </a:ext>
              </a:extLst>
            </p:cNvPr>
            <p:cNvSpPr/>
            <p:nvPr/>
          </p:nvSpPr>
          <p:spPr>
            <a:xfrm>
              <a:off x="11945" y="5197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椭圆 93202">
              <a:extLst>
                <a:ext uri="{FF2B5EF4-FFF2-40B4-BE49-F238E27FC236}">
                  <a16:creationId xmlns:a16="http://schemas.microsoft.com/office/drawing/2014/main" id="{764CA1B2-F4A9-465C-8C24-FEA4411BA92D}"/>
                </a:ext>
              </a:extLst>
            </p:cNvPr>
            <p:cNvSpPr/>
            <p:nvPr/>
          </p:nvSpPr>
          <p:spPr>
            <a:xfrm>
              <a:off x="12720" y="5529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文本框 93203">
              <a:extLst>
                <a:ext uri="{FF2B5EF4-FFF2-40B4-BE49-F238E27FC236}">
                  <a16:creationId xmlns:a16="http://schemas.microsoft.com/office/drawing/2014/main" id="{73CF2CE6-AF03-4BD5-9488-982503D90001}"/>
                </a:ext>
              </a:extLst>
            </p:cNvPr>
            <p:cNvSpPr txBox="1"/>
            <p:nvPr/>
          </p:nvSpPr>
          <p:spPr>
            <a:xfrm>
              <a:off x="12831" y="5308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23" name="椭圆 93204">
              <a:extLst>
                <a:ext uri="{FF2B5EF4-FFF2-40B4-BE49-F238E27FC236}">
                  <a16:creationId xmlns:a16="http://schemas.microsoft.com/office/drawing/2014/main" id="{6E8F64E2-62F5-43AA-B358-E5D82A1A1B3A}"/>
                </a:ext>
              </a:extLst>
            </p:cNvPr>
            <p:cNvSpPr/>
            <p:nvPr/>
          </p:nvSpPr>
          <p:spPr>
            <a:xfrm>
              <a:off x="12277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文本框 93205">
              <a:extLst>
                <a:ext uri="{FF2B5EF4-FFF2-40B4-BE49-F238E27FC236}">
                  <a16:creationId xmlns:a16="http://schemas.microsoft.com/office/drawing/2014/main" id="{56F9BA55-D0F1-4887-83F4-8D8E914F0D2C}"/>
                </a:ext>
              </a:extLst>
            </p:cNvPr>
            <p:cNvSpPr txBox="1"/>
            <p:nvPr/>
          </p:nvSpPr>
          <p:spPr>
            <a:xfrm>
              <a:off x="12388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25" name="椭圆 93206">
              <a:extLst>
                <a:ext uri="{FF2B5EF4-FFF2-40B4-BE49-F238E27FC236}">
                  <a16:creationId xmlns:a16="http://schemas.microsoft.com/office/drawing/2014/main" id="{92E52EC0-94E1-45C1-9752-982F14549711}"/>
                </a:ext>
              </a:extLst>
            </p:cNvPr>
            <p:cNvSpPr/>
            <p:nvPr/>
          </p:nvSpPr>
          <p:spPr>
            <a:xfrm>
              <a:off x="13274" y="6194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文本框 93207">
              <a:extLst>
                <a:ext uri="{FF2B5EF4-FFF2-40B4-BE49-F238E27FC236}">
                  <a16:creationId xmlns:a16="http://schemas.microsoft.com/office/drawing/2014/main" id="{EB9D408D-7BD6-4DE1-B158-1E43F11D1F94}"/>
                </a:ext>
              </a:extLst>
            </p:cNvPr>
            <p:cNvSpPr txBox="1"/>
            <p:nvPr/>
          </p:nvSpPr>
          <p:spPr>
            <a:xfrm>
              <a:off x="13385" y="597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27" name="椭圆 93208">
              <a:extLst>
                <a:ext uri="{FF2B5EF4-FFF2-40B4-BE49-F238E27FC236}">
                  <a16:creationId xmlns:a16="http://schemas.microsoft.com/office/drawing/2014/main" id="{91F62B8A-747A-4A5B-9023-4F75A0A5B043}"/>
                </a:ext>
              </a:extLst>
            </p:cNvPr>
            <p:cNvSpPr/>
            <p:nvPr/>
          </p:nvSpPr>
          <p:spPr>
            <a:xfrm>
              <a:off x="8248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椭圆 93209">
              <a:extLst>
                <a:ext uri="{FF2B5EF4-FFF2-40B4-BE49-F238E27FC236}">
                  <a16:creationId xmlns:a16="http://schemas.microsoft.com/office/drawing/2014/main" id="{09AE3996-0585-467D-BA09-78962C5BF84E}"/>
                </a:ext>
              </a:extLst>
            </p:cNvPr>
            <p:cNvSpPr/>
            <p:nvPr/>
          </p:nvSpPr>
          <p:spPr>
            <a:xfrm>
              <a:off x="9023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文本框 93210">
              <a:extLst>
                <a:ext uri="{FF2B5EF4-FFF2-40B4-BE49-F238E27FC236}">
                  <a16:creationId xmlns:a16="http://schemas.microsoft.com/office/drawing/2014/main" id="{8E2A3D8A-FC3F-4587-B31A-179644A87C9B}"/>
                </a:ext>
              </a:extLst>
            </p:cNvPr>
            <p:cNvSpPr txBox="1"/>
            <p:nvPr/>
          </p:nvSpPr>
          <p:spPr>
            <a:xfrm>
              <a:off x="9134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0" name="椭圆 93211">
              <a:extLst>
                <a:ext uri="{FF2B5EF4-FFF2-40B4-BE49-F238E27FC236}">
                  <a16:creationId xmlns:a16="http://schemas.microsoft.com/office/drawing/2014/main" id="{716BC7F0-9731-48D3-B97E-4253672221DF}"/>
                </a:ext>
              </a:extLst>
            </p:cNvPr>
            <p:cNvSpPr/>
            <p:nvPr/>
          </p:nvSpPr>
          <p:spPr>
            <a:xfrm>
              <a:off x="8580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文本框 93212">
              <a:extLst>
                <a:ext uri="{FF2B5EF4-FFF2-40B4-BE49-F238E27FC236}">
                  <a16:creationId xmlns:a16="http://schemas.microsoft.com/office/drawing/2014/main" id="{D5D25D74-FD20-4A92-A9F5-51CE0179B6E1}"/>
                </a:ext>
              </a:extLst>
            </p:cNvPr>
            <p:cNvSpPr txBox="1"/>
            <p:nvPr/>
          </p:nvSpPr>
          <p:spPr>
            <a:xfrm>
              <a:off x="8691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2" name="椭圆 93213">
              <a:extLst>
                <a:ext uri="{FF2B5EF4-FFF2-40B4-BE49-F238E27FC236}">
                  <a16:creationId xmlns:a16="http://schemas.microsoft.com/office/drawing/2014/main" id="{0B978975-AEE9-49D9-8AB1-B9A9E91A92FF}"/>
                </a:ext>
              </a:extLst>
            </p:cNvPr>
            <p:cNvSpPr/>
            <p:nvPr/>
          </p:nvSpPr>
          <p:spPr>
            <a:xfrm>
              <a:off x="957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文本框 93214">
              <a:extLst>
                <a:ext uri="{FF2B5EF4-FFF2-40B4-BE49-F238E27FC236}">
                  <a16:creationId xmlns:a16="http://schemas.microsoft.com/office/drawing/2014/main" id="{17B78C7A-4904-4230-95CB-B3703EB4DF74}"/>
                </a:ext>
              </a:extLst>
            </p:cNvPr>
            <p:cNvSpPr txBox="1"/>
            <p:nvPr/>
          </p:nvSpPr>
          <p:spPr>
            <a:xfrm>
              <a:off x="9744" y="8616"/>
              <a:ext cx="653" cy="6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34" name="椭圆 93215">
              <a:extLst>
                <a:ext uri="{FF2B5EF4-FFF2-40B4-BE49-F238E27FC236}">
                  <a16:creationId xmlns:a16="http://schemas.microsoft.com/office/drawing/2014/main" id="{1D444C27-1977-4D3D-B53C-06C78060D4A1}"/>
                </a:ext>
              </a:extLst>
            </p:cNvPr>
            <p:cNvSpPr/>
            <p:nvPr/>
          </p:nvSpPr>
          <p:spPr>
            <a:xfrm>
              <a:off x="11195" y="7606"/>
              <a:ext cx="1994" cy="177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椭圆 93216">
              <a:extLst>
                <a:ext uri="{FF2B5EF4-FFF2-40B4-BE49-F238E27FC236}">
                  <a16:creationId xmlns:a16="http://schemas.microsoft.com/office/drawing/2014/main" id="{ADD0CE4E-8186-45BE-B6E7-B94E7D16C64F}"/>
                </a:ext>
              </a:extLst>
            </p:cNvPr>
            <p:cNvSpPr/>
            <p:nvPr/>
          </p:nvSpPr>
          <p:spPr>
            <a:xfrm>
              <a:off x="11970" y="7938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文本框 93217">
              <a:extLst>
                <a:ext uri="{FF2B5EF4-FFF2-40B4-BE49-F238E27FC236}">
                  <a16:creationId xmlns:a16="http://schemas.microsoft.com/office/drawing/2014/main" id="{19A4BB1D-82D4-474F-95CD-1F60CF07E861}"/>
                </a:ext>
              </a:extLst>
            </p:cNvPr>
            <p:cNvSpPr txBox="1"/>
            <p:nvPr/>
          </p:nvSpPr>
          <p:spPr>
            <a:xfrm>
              <a:off x="12081" y="7717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a</a:t>
              </a:r>
            </a:p>
          </p:txBody>
        </p:sp>
        <p:sp>
          <p:nvSpPr>
            <p:cNvPr id="37" name="椭圆 93218">
              <a:extLst>
                <a:ext uri="{FF2B5EF4-FFF2-40B4-BE49-F238E27FC236}">
                  <a16:creationId xmlns:a16="http://schemas.microsoft.com/office/drawing/2014/main" id="{CE7C8493-F799-4DDE-9435-0ADE67D2AF97}"/>
                </a:ext>
              </a:extLst>
            </p:cNvPr>
            <p:cNvSpPr/>
            <p:nvPr/>
          </p:nvSpPr>
          <p:spPr>
            <a:xfrm>
              <a:off x="11527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文本框 93219">
              <a:extLst>
                <a:ext uri="{FF2B5EF4-FFF2-40B4-BE49-F238E27FC236}">
                  <a16:creationId xmlns:a16="http://schemas.microsoft.com/office/drawing/2014/main" id="{ED6BF315-6096-410B-98D7-39BEBA27C79F}"/>
                </a:ext>
              </a:extLst>
            </p:cNvPr>
            <p:cNvSpPr txBox="1"/>
            <p:nvPr/>
          </p:nvSpPr>
          <p:spPr>
            <a:xfrm>
              <a:off x="11638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b</a:t>
              </a:r>
            </a:p>
          </p:txBody>
        </p:sp>
        <p:sp>
          <p:nvSpPr>
            <p:cNvPr id="39" name="椭圆 93220">
              <a:extLst>
                <a:ext uri="{FF2B5EF4-FFF2-40B4-BE49-F238E27FC236}">
                  <a16:creationId xmlns:a16="http://schemas.microsoft.com/office/drawing/2014/main" id="{3EAB9F32-7881-45C7-A9C9-F78E91982C9D}"/>
                </a:ext>
              </a:extLst>
            </p:cNvPr>
            <p:cNvSpPr/>
            <p:nvPr/>
          </p:nvSpPr>
          <p:spPr>
            <a:xfrm>
              <a:off x="12524" y="8603"/>
              <a:ext cx="222" cy="222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文本框 93221">
              <a:extLst>
                <a:ext uri="{FF2B5EF4-FFF2-40B4-BE49-F238E27FC236}">
                  <a16:creationId xmlns:a16="http://schemas.microsoft.com/office/drawing/2014/main" id="{65FD0579-9536-4FB3-A68F-4FDA4D8EE874}"/>
                </a:ext>
              </a:extLst>
            </p:cNvPr>
            <p:cNvSpPr txBox="1"/>
            <p:nvPr/>
          </p:nvSpPr>
          <p:spPr>
            <a:xfrm>
              <a:off x="12635" y="8382"/>
              <a:ext cx="554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solidFill>
                    <a:srgbClr val="CC0000"/>
                  </a:solidFill>
                  <a:latin typeface="Arial Narrow" pitchFamily="2" charset="0"/>
                </a:rPr>
                <a:t>c</a:t>
              </a:r>
            </a:p>
          </p:txBody>
        </p:sp>
        <p:sp>
          <p:nvSpPr>
            <p:cNvPr id="41" name="未知">
              <a:extLst>
                <a:ext uri="{FF2B5EF4-FFF2-40B4-BE49-F238E27FC236}">
                  <a16:creationId xmlns:a16="http://schemas.microsoft.com/office/drawing/2014/main" id="{59C91C71-397F-4D9A-89CE-55CCD36ED946}"/>
                </a:ext>
              </a:extLst>
            </p:cNvPr>
            <p:cNvSpPr/>
            <p:nvPr/>
          </p:nvSpPr>
          <p:spPr>
            <a:xfrm>
              <a:off x="9840" y="564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2" name="未知">
              <a:extLst>
                <a:ext uri="{FF2B5EF4-FFF2-40B4-BE49-F238E27FC236}">
                  <a16:creationId xmlns:a16="http://schemas.microsoft.com/office/drawing/2014/main" id="{800E3F2B-11A7-4261-AE53-BD4EC90FFBF6}"/>
                </a:ext>
              </a:extLst>
            </p:cNvPr>
            <p:cNvSpPr/>
            <p:nvPr/>
          </p:nvSpPr>
          <p:spPr>
            <a:xfrm>
              <a:off x="11945" y="5862"/>
              <a:ext cx="1108" cy="1108"/>
            </a:xfrm>
            <a:custGeom>
              <a:avLst/>
              <a:gdLst/>
              <a:ahLst/>
              <a:cxnLst/>
              <a:rect l="0" t="0" r="0" b="0"/>
              <a:pathLst>
                <a:path w="480" h="480">
                  <a:moveTo>
                    <a:pt x="0" y="0"/>
                  </a:moveTo>
                  <a:cubicBezTo>
                    <a:pt x="108" y="8"/>
                    <a:pt x="216" y="16"/>
                    <a:pt x="288" y="48"/>
                  </a:cubicBezTo>
                  <a:cubicBezTo>
                    <a:pt x="360" y="80"/>
                    <a:pt x="400" y="120"/>
                    <a:pt x="432" y="192"/>
                  </a:cubicBezTo>
                  <a:cubicBezTo>
                    <a:pt x="464" y="264"/>
                    <a:pt x="472" y="372"/>
                    <a:pt x="480" y="48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3" name="未知">
              <a:extLst>
                <a:ext uri="{FF2B5EF4-FFF2-40B4-BE49-F238E27FC236}">
                  <a16:creationId xmlns:a16="http://schemas.microsoft.com/office/drawing/2014/main" id="{18E2FC4A-02AD-4714-925D-68DC19FD58F1}"/>
                </a:ext>
              </a:extLst>
            </p:cNvPr>
            <p:cNvSpPr/>
            <p:nvPr/>
          </p:nvSpPr>
          <p:spPr>
            <a:xfrm>
              <a:off x="9134" y="8326"/>
              <a:ext cx="1108" cy="1052"/>
            </a:xfrm>
            <a:custGeom>
              <a:avLst/>
              <a:gdLst/>
              <a:ahLst/>
              <a:cxnLst/>
              <a:rect l="0" t="0" r="0" b="0"/>
              <a:pathLst>
                <a:path w="480" h="456">
                  <a:moveTo>
                    <a:pt x="480" y="24"/>
                  </a:moveTo>
                  <a:cubicBezTo>
                    <a:pt x="372" y="12"/>
                    <a:pt x="264" y="0"/>
                    <a:pt x="192" y="24"/>
                  </a:cubicBezTo>
                  <a:cubicBezTo>
                    <a:pt x="120" y="48"/>
                    <a:pt x="80" y="96"/>
                    <a:pt x="48" y="168"/>
                  </a:cubicBezTo>
                  <a:cubicBezTo>
                    <a:pt x="16" y="240"/>
                    <a:pt x="8" y="348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4" name="未知">
              <a:extLst>
                <a:ext uri="{FF2B5EF4-FFF2-40B4-BE49-F238E27FC236}">
                  <a16:creationId xmlns:a16="http://schemas.microsoft.com/office/drawing/2014/main" id="{B2ED3E12-A1D9-455E-8609-261069BAD7A3}"/>
                </a:ext>
              </a:extLst>
            </p:cNvPr>
            <p:cNvSpPr/>
            <p:nvPr/>
          </p:nvSpPr>
          <p:spPr>
            <a:xfrm>
              <a:off x="11305" y="8160"/>
              <a:ext cx="1772" cy="388"/>
            </a:xfrm>
            <a:custGeom>
              <a:avLst/>
              <a:gdLst/>
              <a:ahLst/>
              <a:cxnLst/>
              <a:rect l="0" t="0" r="0" b="0"/>
              <a:pathLst>
                <a:path w="768" h="168">
                  <a:moveTo>
                    <a:pt x="0" y="0"/>
                  </a:moveTo>
                  <a:cubicBezTo>
                    <a:pt x="120" y="60"/>
                    <a:pt x="240" y="120"/>
                    <a:pt x="336" y="144"/>
                  </a:cubicBezTo>
                  <a:cubicBezTo>
                    <a:pt x="432" y="168"/>
                    <a:pt x="504" y="160"/>
                    <a:pt x="576" y="144"/>
                  </a:cubicBezTo>
                  <a:cubicBezTo>
                    <a:pt x="648" y="128"/>
                    <a:pt x="720" y="48"/>
                    <a:pt x="768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  <p:sp>
          <p:nvSpPr>
            <p:cNvPr id="45" name="未知">
              <a:extLst>
                <a:ext uri="{FF2B5EF4-FFF2-40B4-BE49-F238E27FC236}">
                  <a16:creationId xmlns:a16="http://schemas.microsoft.com/office/drawing/2014/main" id="{21824683-33B1-4CEF-B27B-76BF2A16F46C}"/>
                </a:ext>
              </a:extLst>
            </p:cNvPr>
            <p:cNvSpPr/>
            <p:nvPr/>
          </p:nvSpPr>
          <p:spPr>
            <a:xfrm>
              <a:off x="12192" y="8492"/>
              <a:ext cx="18" cy="886"/>
            </a:xfrm>
            <a:custGeom>
              <a:avLst/>
              <a:gdLst/>
              <a:ahLst/>
              <a:cxnLst/>
              <a:rect l="0" t="0" r="0" b="0"/>
              <a:pathLst>
                <a:path w="8" h="384">
                  <a:moveTo>
                    <a:pt x="0" y="0"/>
                  </a:moveTo>
                  <a:cubicBezTo>
                    <a:pt x="0" y="88"/>
                    <a:pt x="0" y="176"/>
                    <a:pt x="0" y="240"/>
                  </a:cubicBezTo>
                  <a:cubicBezTo>
                    <a:pt x="0" y="304"/>
                    <a:pt x="8" y="360"/>
                    <a:pt x="0" y="3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585"/>
            </a:p>
          </p:txBody>
        </p:sp>
      </p:grpSp>
    </p:spTree>
    <p:extLst>
      <p:ext uri="{BB962C8B-B14F-4D97-AF65-F5344CB8AC3E}">
        <p14:creationId xmlns:p14="http://schemas.microsoft.com/office/powerpoint/2010/main" val="10264454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1202">
            <a:extLst>
              <a:ext uri="{FF2B5EF4-FFF2-40B4-BE49-F238E27FC236}">
                <a16:creationId xmlns:a16="http://schemas.microsoft.com/office/drawing/2014/main" id="{9A822A2E-AA21-4FF6-863E-B27519CAD81A}"/>
              </a:ext>
            </a:extLst>
          </p:cNvPr>
          <p:cNvSpPr txBox="1">
            <a:spLocks/>
          </p:cNvSpPr>
          <p:nvPr/>
        </p:nvSpPr>
        <p:spPr>
          <a:xfrm>
            <a:off x="1534600" y="542303"/>
            <a:ext cx="9787532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的(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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5000"/>
              </a:lnSpc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自反的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 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R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主对角线上的元素全为1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的每个顶点处均有环.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654F50-A86A-4851-B5C7-2F35C1720F4D}"/>
              </a:ext>
            </a:extLst>
          </p:cNvPr>
          <p:cNvGrpSpPr/>
          <p:nvPr/>
        </p:nvGrpSpPr>
        <p:grpSpPr>
          <a:xfrm>
            <a:off x="6780224" y="1914318"/>
            <a:ext cx="4797790" cy="1363825"/>
            <a:chOff x="0" y="0"/>
            <a:chExt cx="3900" cy="1200"/>
          </a:xfrm>
        </p:grpSpPr>
        <p:sp>
          <p:nvSpPr>
            <p:cNvPr id="6" name="椭圆 51204">
              <a:extLst>
                <a:ext uri="{FF2B5EF4-FFF2-40B4-BE49-F238E27FC236}">
                  <a16:creationId xmlns:a16="http://schemas.microsoft.com/office/drawing/2014/main" id="{032426B2-DBD2-4BF9-950A-7558815E188D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1205">
              <a:extLst>
                <a:ext uri="{FF2B5EF4-FFF2-40B4-BE49-F238E27FC236}">
                  <a16:creationId xmlns:a16="http://schemas.microsoft.com/office/drawing/2014/main" id="{84CD8557-5D21-4E05-AE8F-EF116EB3A4D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1206">
              <a:extLst>
                <a:ext uri="{FF2B5EF4-FFF2-40B4-BE49-F238E27FC236}">
                  <a16:creationId xmlns:a16="http://schemas.microsoft.com/office/drawing/2014/main" id="{0B8F7060-623E-4C0B-A38C-F565E4835B6C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1207">
              <a:extLst>
                <a:ext uri="{FF2B5EF4-FFF2-40B4-BE49-F238E27FC236}">
                  <a16:creationId xmlns:a16="http://schemas.microsoft.com/office/drawing/2014/main" id="{71BACEAB-C175-4AE8-9C84-1552B8DC715B}"/>
                </a:ext>
              </a:extLst>
            </p:cNvPr>
            <p:cNvSpPr/>
            <p:nvPr/>
          </p:nvSpPr>
          <p:spPr>
            <a:xfrm>
              <a:off x="2912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1208">
              <a:extLst>
                <a:ext uri="{FF2B5EF4-FFF2-40B4-BE49-F238E27FC236}">
                  <a16:creationId xmlns:a16="http://schemas.microsoft.com/office/drawing/2014/main" id="{1073315D-4813-4431-9348-D33E54C41B05}"/>
                </a:ext>
              </a:extLst>
            </p:cNvPr>
            <p:cNvSpPr/>
            <p:nvPr/>
          </p:nvSpPr>
          <p:spPr>
            <a:xfrm>
              <a:off x="24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1209">
              <a:extLst>
                <a:ext uri="{FF2B5EF4-FFF2-40B4-BE49-F238E27FC236}">
                  <a16:creationId xmlns:a16="http://schemas.microsoft.com/office/drawing/2014/main" id="{2EFE31F8-005E-4820-B8FD-6E8A4E124E57}"/>
                </a:ext>
              </a:extLst>
            </p:cNvPr>
            <p:cNvSpPr/>
            <p:nvPr/>
          </p:nvSpPr>
          <p:spPr>
            <a:xfrm>
              <a:off x="3380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1210">
              <a:extLst>
                <a:ext uri="{FF2B5EF4-FFF2-40B4-BE49-F238E27FC236}">
                  <a16:creationId xmlns:a16="http://schemas.microsoft.com/office/drawing/2014/main" id="{CDDF23B7-EFFD-4D4F-8954-D5F828B61EF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1211">
              <a:extLst>
                <a:ext uri="{FF2B5EF4-FFF2-40B4-BE49-F238E27FC236}">
                  <a16:creationId xmlns:a16="http://schemas.microsoft.com/office/drawing/2014/main" id="{C9B8EA28-025C-4BAC-8F51-EFB1E00038AB}"/>
                </a:ext>
              </a:extLst>
            </p:cNvPr>
            <p:cNvSpPr/>
            <p:nvPr/>
          </p:nvSpPr>
          <p:spPr>
            <a:xfrm>
              <a:off x="780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1212">
              <a:extLst>
                <a:ext uri="{FF2B5EF4-FFF2-40B4-BE49-F238E27FC236}">
                  <a16:creationId xmlns:a16="http://schemas.microsoft.com/office/drawing/2014/main" id="{02E64F5F-B25C-454A-95CE-277466AFBB3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1213">
              <a:extLst>
                <a:ext uri="{FF2B5EF4-FFF2-40B4-BE49-F238E27FC236}">
                  <a16:creationId xmlns:a16="http://schemas.microsoft.com/office/drawing/2014/main" id="{0F91A9F8-0E11-4104-A36A-D4EA742AE729}"/>
                </a:ext>
              </a:extLst>
            </p:cNvPr>
            <p:cNvSpPr/>
            <p:nvPr/>
          </p:nvSpPr>
          <p:spPr>
            <a:xfrm>
              <a:off x="156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1214">
              <a:extLst>
                <a:ext uri="{FF2B5EF4-FFF2-40B4-BE49-F238E27FC236}">
                  <a16:creationId xmlns:a16="http://schemas.microsoft.com/office/drawing/2014/main" id="{45E6B117-2124-460C-9E00-D1F188D9CDC5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1215">
              <a:extLst>
                <a:ext uri="{FF2B5EF4-FFF2-40B4-BE49-F238E27FC236}">
                  <a16:creationId xmlns:a16="http://schemas.microsoft.com/office/drawing/2014/main" id="{1F65D9D9-E2AB-472A-855D-E11446864A5D}"/>
                </a:ext>
              </a:extLst>
            </p:cNvPr>
            <p:cNvSpPr/>
            <p:nvPr/>
          </p:nvSpPr>
          <p:spPr>
            <a:xfrm>
              <a:off x="1508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1216">
              <a:extLst>
                <a:ext uri="{FF2B5EF4-FFF2-40B4-BE49-F238E27FC236}">
                  <a16:creationId xmlns:a16="http://schemas.microsoft.com/office/drawing/2014/main" id="{DA0709D2-852D-4CA5-A900-94EA22ED1C6C}"/>
                </a:ext>
              </a:extLst>
            </p:cNvPr>
            <p:cNvSpPr/>
            <p:nvPr/>
          </p:nvSpPr>
          <p:spPr>
            <a:xfrm>
              <a:off x="2808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1217">
              <a:extLst>
                <a:ext uri="{FF2B5EF4-FFF2-40B4-BE49-F238E27FC236}">
                  <a16:creationId xmlns:a16="http://schemas.microsoft.com/office/drawing/2014/main" id="{C8364033-D8F3-4CAC-8860-9CFC9073F018}"/>
                </a:ext>
              </a:extLst>
            </p:cNvPr>
            <p:cNvSpPr/>
            <p:nvPr/>
          </p:nvSpPr>
          <p:spPr>
            <a:xfrm>
              <a:off x="2964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1218">
              <a:extLst>
                <a:ext uri="{FF2B5EF4-FFF2-40B4-BE49-F238E27FC236}">
                  <a16:creationId xmlns:a16="http://schemas.microsoft.com/office/drawing/2014/main" id="{EBDF9B04-E7E2-471C-8D15-0089E996B7C9}"/>
                </a:ext>
              </a:extLst>
            </p:cNvPr>
            <p:cNvSpPr/>
            <p:nvPr/>
          </p:nvSpPr>
          <p:spPr>
            <a:xfrm>
              <a:off x="3536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1219">
              <a:extLst>
                <a:ext uri="{FF2B5EF4-FFF2-40B4-BE49-F238E27FC236}">
                  <a16:creationId xmlns:a16="http://schemas.microsoft.com/office/drawing/2014/main" id="{97A40C8C-2D01-4ED1-A750-3396287957E0}"/>
                </a:ext>
              </a:extLst>
            </p:cNvPr>
            <p:cNvSpPr/>
            <p:nvPr/>
          </p:nvSpPr>
          <p:spPr>
            <a:xfrm>
              <a:off x="3692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1220">
              <a:extLst>
                <a:ext uri="{FF2B5EF4-FFF2-40B4-BE49-F238E27FC236}">
                  <a16:creationId xmlns:a16="http://schemas.microsoft.com/office/drawing/2014/main" id="{F7F7BCF2-83ED-4DE9-9913-945931FCED2B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1221">
              <a:extLst>
                <a:ext uri="{FF2B5EF4-FFF2-40B4-BE49-F238E27FC236}">
                  <a16:creationId xmlns:a16="http://schemas.microsoft.com/office/drawing/2014/main" id="{69237C08-981A-4D33-91E5-11B1D6A98BE8}"/>
                </a:ext>
              </a:extLst>
            </p:cNvPr>
            <p:cNvSpPr/>
            <p:nvPr/>
          </p:nvSpPr>
          <p:spPr>
            <a:xfrm>
              <a:off x="416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1222">
              <a:extLst>
                <a:ext uri="{FF2B5EF4-FFF2-40B4-BE49-F238E27FC236}">
                  <a16:creationId xmlns:a16="http://schemas.microsoft.com/office/drawing/2014/main" id="{2DAA100A-2A63-4612-86AB-CBF5F273C026}"/>
                </a:ext>
              </a:extLst>
            </p:cNvPr>
            <p:cNvSpPr/>
            <p:nvPr/>
          </p:nvSpPr>
          <p:spPr>
            <a:xfrm>
              <a:off x="3016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1223">
              <a:extLst>
                <a:ext uri="{FF2B5EF4-FFF2-40B4-BE49-F238E27FC236}">
                  <a16:creationId xmlns:a16="http://schemas.microsoft.com/office/drawing/2014/main" id="{2165DE3C-6C86-45EA-9599-9F196B8EF4C1}"/>
                </a:ext>
              </a:extLst>
            </p:cNvPr>
            <p:cNvSpPr/>
            <p:nvPr/>
          </p:nvSpPr>
          <p:spPr>
            <a:xfrm flipH="1">
              <a:off x="2600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1224">
              <a:extLst>
                <a:ext uri="{FF2B5EF4-FFF2-40B4-BE49-F238E27FC236}">
                  <a16:creationId xmlns:a16="http://schemas.microsoft.com/office/drawing/2014/main" id="{23F808A3-70FF-456C-8055-8776773E97C5}"/>
                </a:ext>
              </a:extLst>
            </p:cNvPr>
            <p:cNvSpPr/>
            <p:nvPr/>
          </p:nvSpPr>
          <p:spPr>
            <a:xfrm>
              <a:off x="2600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2D57046-27B2-4D8B-9A59-3EB564CD02E7}"/>
              </a:ext>
            </a:extLst>
          </p:cNvPr>
          <p:cNvSpPr/>
          <p:nvPr/>
        </p:nvSpPr>
        <p:spPr>
          <a:xfrm>
            <a:off x="1534600" y="5189410"/>
            <a:ext cx="6994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显然，对于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自反关系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， 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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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X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D348E8-15EE-4C96-8106-7B016A32B7FE}"/>
              </a:ext>
            </a:extLst>
          </p:cNvPr>
          <p:cNvSpPr/>
          <p:nvPr/>
        </p:nvSpPr>
        <p:spPr>
          <a:xfrm>
            <a:off x="1671240" y="5827458"/>
            <a:ext cx="8275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常见的</a:t>
            </a:r>
            <a:r>
              <a:rPr lang="zh-CN" altLang="en-US" sz="2800" dirty="0">
                <a:latin typeface="+mn-ea"/>
              </a:rPr>
              <a:t>自反关系有相等关系</a:t>
            </a:r>
            <a:r>
              <a:rPr lang="en-US" altLang="zh-CN" sz="2800" dirty="0">
                <a:latin typeface="+mn-ea"/>
              </a:rPr>
              <a:t>(=)</a:t>
            </a:r>
            <a:r>
              <a:rPr lang="zh-CN" altLang="en-US" sz="2800" dirty="0">
                <a:latin typeface="+mn-ea"/>
              </a:rPr>
              <a:t>，小于等于关系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，包含关系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52584082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D4858EDB-7526-479B-9916-7500F651A9DD}"/>
              </a:ext>
            </a:extLst>
          </p:cNvPr>
          <p:cNvSpPr txBox="1">
            <a:spLocks noChangeArrowheads="1"/>
          </p:cNvSpPr>
          <p:nvPr/>
        </p:nvSpPr>
        <p:spPr>
          <a:xfrm>
            <a:off x="1488900" y="1037221"/>
            <a:ext cx="10571337" cy="3816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上的自反和传递关系，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上的关系，且满足：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&lt;x,y&gt;∈S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s-E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(&lt;x,y&gt;∈R∧&lt;y,x&gt;∈R)</a:t>
            </a:r>
          </a:p>
          <a:p>
            <a:pPr marL="0" indent="0">
              <a:buNone/>
            </a:pPr>
            <a:r>
              <a:rPr lang="zh-CN" alt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上的等价关系。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48A4AE7E-5345-46E1-B8F2-ED321EE3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61" y="3429000"/>
            <a:ext cx="9271045" cy="228780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a,b,c∈A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&gt;∈R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上的循环关系。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上的一个等价关系的充要条件是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是循环关系和自反关系。</a:t>
            </a:r>
          </a:p>
        </p:txBody>
      </p:sp>
    </p:spTree>
    <p:extLst>
      <p:ext uri="{BB962C8B-B14F-4D97-AF65-F5344CB8AC3E}">
        <p14:creationId xmlns:p14="http://schemas.microsoft.com/office/powerpoint/2010/main" val="107374647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36424B-71AA-4671-97BA-8A7AE73B9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976486"/>
            <a:ext cx="9423633" cy="34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0419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8F597-EA20-4510-961C-E94483931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1701926"/>
            <a:ext cx="8971996" cy="380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50185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F4CD7C-95B8-4F75-9F86-25D59828500D}"/>
              </a:ext>
            </a:extLst>
          </p:cNvPr>
          <p:cNvSpPr/>
          <p:nvPr/>
        </p:nvSpPr>
        <p:spPr>
          <a:xfrm>
            <a:off x="1751013" y="759719"/>
            <a:ext cx="797742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u="sng" dirty="0">
                <a:solidFill>
                  <a:srgbClr val="0033CC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的(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irreflexive),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 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反自反的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是反自反的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R=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的每个顶点处均无环. 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3454AF-8AB6-409A-9899-F114774017ED}"/>
              </a:ext>
            </a:extLst>
          </p:cNvPr>
          <p:cNvGrpSpPr/>
          <p:nvPr/>
        </p:nvGrpSpPr>
        <p:grpSpPr>
          <a:xfrm>
            <a:off x="7208006" y="2396536"/>
            <a:ext cx="4542692" cy="1770185"/>
            <a:chOff x="0" y="0"/>
            <a:chExt cx="3100" cy="1208"/>
          </a:xfrm>
        </p:grpSpPr>
        <p:sp>
          <p:nvSpPr>
            <p:cNvPr id="28" name="椭圆 52228">
              <a:extLst>
                <a:ext uri="{FF2B5EF4-FFF2-40B4-BE49-F238E27FC236}">
                  <a16:creationId xmlns:a16="http://schemas.microsoft.com/office/drawing/2014/main" id="{D7612CE8-9E1F-4408-B2C2-9D7124246971}"/>
                </a:ext>
              </a:extLst>
            </p:cNvPr>
            <p:cNvSpPr/>
            <p:nvPr/>
          </p:nvSpPr>
          <p:spPr>
            <a:xfrm>
              <a:off x="416" y="32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52229">
              <a:extLst>
                <a:ext uri="{FF2B5EF4-FFF2-40B4-BE49-F238E27FC236}">
                  <a16:creationId xmlns:a16="http://schemas.microsoft.com/office/drawing/2014/main" id="{7588481D-C65D-4F29-8D71-F255CDDA79EB}"/>
                </a:ext>
              </a:extLst>
            </p:cNvPr>
            <p:cNvSpPr/>
            <p:nvPr/>
          </p:nvSpPr>
          <p:spPr>
            <a:xfrm>
              <a:off x="0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52230">
              <a:extLst>
                <a:ext uri="{FF2B5EF4-FFF2-40B4-BE49-F238E27FC236}">
                  <a16:creationId xmlns:a16="http://schemas.microsoft.com/office/drawing/2014/main" id="{EBA80E7E-9039-4A03-8240-11D2FEA54D93}"/>
                </a:ext>
              </a:extLst>
            </p:cNvPr>
            <p:cNvSpPr/>
            <p:nvPr/>
          </p:nvSpPr>
          <p:spPr>
            <a:xfrm>
              <a:off x="884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椭圆 52231">
              <a:extLst>
                <a:ext uri="{FF2B5EF4-FFF2-40B4-BE49-F238E27FC236}">
                  <a16:creationId xmlns:a16="http://schemas.microsoft.com/office/drawing/2014/main" id="{B49E4B16-6741-4E51-B26F-F94A07D7C3E0}"/>
                </a:ext>
              </a:extLst>
            </p:cNvPr>
            <p:cNvSpPr/>
            <p:nvPr/>
          </p:nvSpPr>
          <p:spPr>
            <a:xfrm>
              <a:off x="2112" y="3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椭圆 52232">
              <a:extLst>
                <a:ext uri="{FF2B5EF4-FFF2-40B4-BE49-F238E27FC236}">
                  <a16:creationId xmlns:a16="http://schemas.microsoft.com/office/drawing/2014/main" id="{6325D3F6-B37F-407F-BCDE-1054AB96E9FD}"/>
                </a:ext>
              </a:extLst>
            </p:cNvPr>
            <p:cNvSpPr/>
            <p:nvPr/>
          </p:nvSpPr>
          <p:spPr>
            <a:xfrm>
              <a:off x="1696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椭圆 52233">
              <a:extLst>
                <a:ext uri="{FF2B5EF4-FFF2-40B4-BE49-F238E27FC236}">
                  <a16:creationId xmlns:a16="http://schemas.microsoft.com/office/drawing/2014/main" id="{C821D867-1FDA-4661-A4C9-3F110B518152}"/>
                </a:ext>
              </a:extLst>
            </p:cNvPr>
            <p:cNvSpPr/>
            <p:nvPr/>
          </p:nvSpPr>
          <p:spPr>
            <a:xfrm>
              <a:off x="2580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4" name="椭圆 52234">
              <a:extLst>
                <a:ext uri="{FF2B5EF4-FFF2-40B4-BE49-F238E27FC236}">
                  <a16:creationId xmlns:a16="http://schemas.microsoft.com/office/drawing/2014/main" id="{C82149E5-10F9-46BA-9452-799987F69E0B}"/>
                </a:ext>
              </a:extLst>
            </p:cNvPr>
            <p:cNvSpPr/>
            <p:nvPr/>
          </p:nvSpPr>
          <p:spPr>
            <a:xfrm>
              <a:off x="2008" y="0"/>
              <a:ext cx="393" cy="3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直接连接符 52235">
              <a:extLst>
                <a:ext uri="{FF2B5EF4-FFF2-40B4-BE49-F238E27FC236}">
                  <a16:creationId xmlns:a16="http://schemas.microsoft.com/office/drawing/2014/main" id="{D22C61CD-907D-477C-8B92-7F2C81AE0ACF}"/>
                </a:ext>
              </a:extLst>
            </p:cNvPr>
            <p:cNvSpPr/>
            <p:nvPr/>
          </p:nvSpPr>
          <p:spPr>
            <a:xfrm>
              <a:off x="2164" y="8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椭圆 52236">
              <a:extLst>
                <a:ext uri="{FF2B5EF4-FFF2-40B4-BE49-F238E27FC236}">
                  <a16:creationId xmlns:a16="http://schemas.microsoft.com/office/drawing/2014/main" id="{D850366F-36CD-458C-B470-839DF35C58F0}"/>
                </a:ext>
              </a:extLst>
            </p:cNvPr>
            <p:cNvSpPr/>
            <p:nvPr/>
          </p:nvSpPr>
          <p:spPr>
            <a:xfrm>
              <a:off x="2736" y="872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52237">
              <a:extLst>
                <a:ext uri="{FF2B5EF4-FFF2-40B4-BE49-F238E27FC236}">
                  <a16:creationId xmlns:a16="http://schemas.microsoft.com/office/drawing/2014/main" id="{B73EA2A6-613D-4FCB-B122-10A303850F19}"/>
                </a:ext>
              </a:extLst>
            </p:cNvPr>
            <p:cNvSpPr/>
            <p:nvPr/>
          </p:nvSpPr>
          <p:spPr>
            <a:xfrm>
              <a:off x="2892" y="872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52238">
              <a:extLst>
                <a:ext uri="{FF2B5EF4-FFF2-40B4-BE49-F238E27FC236}">
                  <a16:creationId xmlns:a16="http://schemas.microsoft.com/office/drawing/2014/main" id="{06EF47B4-33EF-4EE3-A441-23FC37C31C43}"/>
                </a:ext>
              </a:extLst>
            </p:cNvPr>
            <p:cNvSpPr/>
            <p:nvPr/>
          </p:nvSpPr>
          <p:spPr>
            <a:xfrm flipV="1">
              <a:off x="104" y="464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52239">
              <a:extLst>
                <a:ext uri="{FF2B5EF4-FFF2-40B4-BE49-F238E27FC236}">
                  <a16:creationId xmlns:a16="http://schemas.microsoft.com/office/drawing/2014/main" id="{68EA0545-97C6-4873-932E-C7720007ED42}"/>
                </a:ext>
              </a:extLst>
            </p:cNvPr>
            <p:cNvSpPr/>
            <p:nvPr/>
          </p:nvSpPr>
          <p:spPr>
            <a:xfrm>
              <a:off x="104" y="1040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直接连接符 52240">
              <a:extLst>
                <a:ext uri="{FF2B5EF4-FFF2-40B4-BE49-F238E27FC236}">
                  <a16:creationId xmlns:a16="http://schemas.microsoft.com/office/drawing/2014/main" id="{38C152C5-AECB-442C-8E30-F4C5F5F39577}"/>
                </a:ext>
              </a:extLst>
            </p:cNvPr>
            <p:cNvSpPr/>
            <p:nvPr/>
          </p:nvSpPr>
          <p:spPr>
            <a:xfrm>
              <a:off x="2216" y="440"/>
              <a:ext cx="416" cy="57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1" name="直接连接符 52241">
              <a:extLst>
                <a:ext uri="{FF2B5EF4-FFF2-40B4-BE49-F238E27FC236}">
                  <a16:creationId xmlns:a16="http://schemas.microsoft.com/office/drawing/2014/main" id="{356DAD9F-70DF-4460-B096-CB416292B7FE}"/>
                </a:ext>
              </a:extLst>
            </p:cNvPr>
            <p:cNvSpPr/>
            <p:nvPr/>
          </p:nvSpPr>
          <p:spPr>
            <a:xfrm flipH="1">
              <a:off x="1800" y="440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2" name="直接连接符 52242">
              <a:extLst>
                <a:ext uri="{FF2B5EF4-FFF2-40B4-BE49-F238E27FC236}">
                  <a16:creationId xmlns:a16="http://schemas.microsoft.com/office/drawing/2014/main" id="{48E54973-9938-4CFC-BAFF-D8CABE45D009}"/>
                </a:ext>
              </a:extLst>
            </p:cNvPr>
            <p:cNvSpPr/>
            <p:nvPr/>
          </p:nvSpPr>
          <p:spPr>
            <a:xfrm>
              <a:off x="1800" y="1064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BA911B0-3203-4F15-A908-F3C90C7DD352}"/>
              </a:ext>
            </a:extLst>
          </p:cNvPr>
          <p:cNvSpPr/>
          <p:nvPr/>
        </p:nvSpPr>
        <p:spPr>
          <a:xfrm>
            <a:off x="1707906" y="5340727"/>
            <a:ext cx="8776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，小于关系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，真包含关系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等都不是自反关系，它们都</a:t>
            </a:r>
            <a:r>
              <a:rPr lang="zh-CN" altLang="en-US" sz="2800" dirty="0">
                <a:latin typeface="楷体_GB2312" pitchFamily="49" charset="-122"/>
              </a:rPr>
              <a:t>是反自反关系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4750747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4274">
            <a:extLst>
              <a:ext uri="{FF2B5EF4-FFF2-40B4-BE49-F238E27FC236}">
                <a16:creationId xmlns:a16="http://schemas.microsoft.com/office/drawing/2014/main" id="{A8E64D95-F0F5-4500-BA91-68AF51A91583}"/>
              </a:ext>
            </a:extLst>
          </p:cNvPr>
          <p:cNvSpPr txBox="1">
            <a:spLocks/>
          </p:cNvSpPr>
          <p:nvPr/>
        </p:nvSpPr>
        <p:spPr>
          <a:xfrm>
            <a:off x="1571625" y="738188"/>
            <a:ext cx="8342050" cy="422030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(Symmetric),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xAyAxRyyRx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是对称的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是对称的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R= R</a:t>
            </a:r>
            <a:r>
              <a:rPr lang="en-US" altLang="zh-CN" baseline="30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endParaRPr lang="zh-CN" altLang="en-US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的任何两个顶点之间若有边, 则必有两条方向相反的有向边.   </a:t>
            </a:r>
            <a:endParaRPr lang="en-US" altLang="x-none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01AD4D-C3AD-4D24-A87B-C2CF1A16B99E}"/>
              </a:ext>
            </a:extLst>
          </p:cNvPr>
          <p:cNvGrpSpPr/>
          <p:nvPr/>
        </p:nvGrpSpPr>
        <p:grpSpPr>
          <a:xfrm>
            <a:off x="6984621" y="2896051"/>
            <a:ext cx="4481561" cy="1379920"/>
            <a:chOff x="0" y="0"/>
            <a:chExt cx="3635" cy="1200"/>
          </a:xfrm>
        </p:grpSpPr>
        <p:sp>
          <p:nvSpPr>
            <p:cNvPr id="6" name="椭圆 54276">
              <a:extLst>
                <a:ext uri="{FF2B5EF4-FFF2-40B4-BE49-F238E27FC236}">
                  <a16:creationId xmlns:a16="http://schemas.microsoft.com/office/drawing/2014/main" id="{68E6822F-17AD-41DC-84EE-B711D1C7A6CB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4277">
              <a:extLst>
                <a:ext uri="{FF2B5EF4-FFF2-40B4-BE49-F238E27FC236}">
                  <a16:creationId xmlns:a16="http://schemas.microsoft.com/office/drawing/2014/main" id="{C79CA100-83BE-4B80-A3B1-6E6ABE40A1F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4278">
              <a:extLst>
                <a:ext uri="{FF2B5EF4-FFF2-40B4-BE49-F238E27FC236}">
                  <a16:creationId xmlns:a16="http://schemas.microsoft.com/office/drawing/2014/main" id="{9C740AED-80D6-4DD0-AAD7-1A0326FB0621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4279">
              <a:extLst>
                <a:ext uri="{FF2B5EF4-FFF2-40B4-BE49-F238E27FC236}">
                  <a16:creationId xmlns:a16="http://schemas.microsoft.com/office/drawing/2014/main" id="{07468B36-DCDF-48BE-9AB6-1C1CBCFA289A}"/>
                </a:ext>
              </a:extLst>
            </p:cNvPr>
            <p:cNvSpPr/>
            <p:nvPr/>
          </p:nvSpPr>
          <p:spPr>
            <a:xfrm>
              <a:off x="2647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4280">
              <a:extLst>
                <a:ext uri="{FF2B5EF4-FFF2-40B4-BE49-F238E27FC236}">
                  <a16:creationId xmlns:a16="http://schemas.microsoft.com/office/drawing/2014/main" id="{69E39793-B8D5-439C-A646-934BB0FFDB44}"/>
                </a:ext>
              </a:extLst>
            </p:cNvPr>
            <p:cNvSpPr/>
            <p:nvPr/>
          </p:nvSpPr>
          <p:spPr>
            <a:xfrm>
              <a:off x="223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4281">
              <a:extLst>
                <a:ext uri="{FF2B5EF4-FFF2-40B4-BE49-F238E27FC236}">
                  <a16:creationId xmlns:a16="http://schemas.microsoft.com/office/drawing/2014/main" id="{F33E89C8-18FF-431C-95B5-A08173E918D7}"/>
                </a:ext>
              </a:extLst>
            </p:cNvPr>
            <p:cNvSpPr/>
            <p:nvPr/>
          </p:nvSpPr>
          <p:spPr>
            <a:xfrm>
              <a:off x="3115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4282">
              <a:extLst>
                <a:ext uri="{FF2B5EF4-FFF2-40B4-BE49-F238E27FC236}">
                  <a16:creationId xmlns:a16="http://schemas.microsoft.com/office/drawing/2014/main" id="{A76142B4-9FC9-4060-B21D-67C31BC2B9C4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4283">
              <a:extLst>
                <a:ext uri="{FF2B5EF4-FFF2-40B4-BE49-F238E27FC236}">
                  <a16:creationId xmlns:a16="http://schemas.microsoft.com/office/drawing/2014/main" id="{60FA5602-28ED-4169-984E-E0DBA6B26B56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4284">
              <a:extLst>
                <a:ext uri="{FF2B5EF4-FFF2-40B4-BE49-F238E27FC236}">
                  <a16:creationId xmlns:a16="http://schemas.microsoft.com/office/drawing/2014/main" id="{BDD98EA5-8D23-425A-B8EC-D1D617C5F5B5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4285">
              <a:extLst>
                <a:ext uri="{FF2B5EF4-FFF2-40B4-BE49-F238E27FC236}">
                  <a16:creationId xmlns:a16="http://schemas.microsoft.com/office/drawing/2014/main" id="{E769A078-0276-44EC-87D3-D93A53BA5FD3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4286">
              <a:extLst>
                <a:ext uri="{FF2B5EF4-FFF2-40B4-BE49-F238E27FC236}">
                  <a16:creationId xmlns:a16="http://schemas.microsoft.com/office/drawing/2014/main" id="{BEBD8044-BC63-4A59-9604-A550E6712EBB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4287">
              <a:extLst>
                <a:ext uri="{FF2B5EF4-FFF2-40B4-BE49-F238E27FC236}">
                  <a16:creationId xmlns:a16="http://schemas.microsoft.com/office/drawing/2014/main" id="{51D4A91B-6A0B-418F-94DC-D4D27CC89FF9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4288">
              <a:extLst>
                <a:ext uri="{FF2B5EF4-FFF2-40B4-BE49-F238E27FC236}">
                  <a16:creationId xmlns:a16="http://schemas.microsoft.com/office/drawing/2014/main" id="{1C1DEFB9-CCC9-4EA2-A863-7EAF5276E0F8}"/>
                </a:ext>
              </a:extLst>
            </p:cNvPr>
            <p:cNvSpPr/>
            <p:nvPr/>
          </p:nvSpPr>
          <p:spPr>
            <a:xfrm>
              <a:off x="2543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4289">
              <a:extLst>
                <a:ext uri="{FF2B5EF4-FFF2-40B4-BE49-F238E27FC236}">
                  <a16:creationId xmlns:a16="http://schemas.microsoft.com/office/drawing/2014/main" id="{87792928-1636-441C-8AFA-F50C726E2D32}"/>
                </a:ext>
              </a:extLst>
            </p:cNvPr>
            <p:cNvSpPr/>
            <p:nvPr/>
          </p:nvSpPr>
          <p:spPr>
            <a:xfrm>
              <a:off x="2699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4290">
              <a:extLst>
                <a:ext uri="{FF2B5EF4-FFF2-40B4-BE49-F238E27FC236}">
                  <a16:creationId xmlns:a16="http://schemas.microsoft.com/office/drawing/2014/main" id="{E8C410DE-05DD-4351-A7AD-DD843F88C087}"/>
                </a:ext>
              </a:extLst>
            </p:cNvPr>
            <p:cNvSpPr/>
            <p:nvPr/>
          </p:nvSpPr>
          <p:spPr>
            <a:xfrm>
              <a:off x="3271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4291">
              <a:extLst>
                <a:ext uri="{FF2B5EF4-FFF2-40B4-BE49-F238E27FC236}">
                  <a16:creationId xmlns:a16="http://schemas.microsoft.com/office/drawing/2014/main" id="{3223E1F6-A808-4F52-AE9E-896369914D7C}"/>
                </a:ext>
              </a:extLst>
            </p:cNvPr>
            <p:cNvSpPr/>
            <p:nvPr/>
          </p:nvSpPr>
          <p:spPr>
            <a:xfrm>
              <a:off x="3427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4292">
              <a:extLst>
                <a:ext uri="{FF2B5EF4-FFF2-40B4-BE49-F238E27FC236}">
                  <a16:creationId xmlns:a16="http://schemas.microsoft.com/office/drawing/2014/main" id="{96323CB0-6D41-4BAB-9DF0-8DC710EB3522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4293">
              <a:extLst>
                <a:ext uri="{FF2B5EF4-FFF2-40B4-BE49-F238E27FC236}">
                  <a16:creationId xmlns:a16="http://schemas.microsoft.com/office/drawing/2014/main" id="{13E4E431-9D4A-44C4-95EC-78442BCFD8AB}"/>
                </a:ext>
              </a:extLst>
            </p:cNvPr>
            <p:cNvSpPr/>
            <p:nvPr/>
          </p:nvSpPr>
          <p:spPr>
            <a:xfrm>
              <a:off x="416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4294">
              <a:extLst>
                <a:ext uri="{FF2B5EF4-FFF2-40B4-BE49-F238E27FC236}">
                  <a16:creationId xmlns:a16="http://schemas.microsoft.com/office/drawing/2014/main" id="{2FBDE640-45F8-4C1C-A807-659C145E68DD}"/>
                </a:ext>
              </a:extLst>
            </p:cNvPr>
            <p:cNvSpPr/>
            <p:nvPr/>
          </p:nvSpPr>
          <p:spPr>
            <a:xfrm>
              <a:off x="2751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4295">
              <a:extLst>
                <a:ext uri="{FF2B5EF4-FFF2-40B4-BE49-F238E27FC236}">
                  <a16:creationId xmlns:a16="http://schemas.microsoft.com/office/drawing/2014/main" id="{CC8D4535-6547-43F6-BE58-1A7CE830D76A}"/>
                </a:ext>
              </a:extLst>
            </p:cNvPr>
            <p:cNvSpPr/>
            <p:nvPr/>
          </p:nvSpPr>
          <p:spPr>
            <a:xfrm flipH="1">
              <a:off x="2335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4296">
              <a:extLst>
                <a:ext uri="{FF2B5EF4-FFF2-40B4-BE49-F238E27FC236}">
                  <a16:creationId xmlns:a16="http://schemas.microsoft.com/office/drawing/2014/main" id="{79FEC1E9-1BC0-4021-B87F-28670E224CF5}"/>
                </a:ext>
              </a:extLst>
            </p:cNvPr>
            <p:cNvSpPr/>
            <p:nvPr/>
          </p:nvSpPr>
          <p:spPr>
            <a:xfrm>
              <a:off x="2335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54297">
              <a:extLst>
                <a:ext uri="{FF2B5EF4-FFF2-40B4-BE49-F238E27FC236}">
                  <a16:creationId xmlns:a16="http://schemas.microsoft.com/office/drawing/2014/main" id="{519FE707-59D6-446D-94EC-D8458649FA4C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54298">
              <a:extLst>
                <a:ext uri="{FF2B5EF4-FFF2-40B4-BE49-F238E27FC236}">
                  <a16:creationId xmlns:a16="http://schemas.microsoft.com/office/drawing/2014/main" id="{3E45DBC3-8DE8-491A-888C-DBDFD235909A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603126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5298">
            <a:extLst>
              <a:ext uri="{FF2B5EF4-FFF2-40B4-BE49-F238E27FC236}">
                <a16:creationId xmlns:a16="http://schemas.microsoft.com/office/drawing/2014/main" id="{B11C54D0-FAAB-498B-BA11-E6F828C4A285}"/>
              </a:ext>
            </a:extLst>
          </p:cNvPr>
          <p:cNvSpPr txBox="1">
            <a:spLocks/>
          </p:cNvSpPr>
          <p:nvPr/>
        </p:nvSpPr>
        <p:spPr>
          <a:xfrm>
            <a:off x="769058" y="1283677"/>
            <a:ext cx="10157693" cy="42906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(Anti-symmetric),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xAyAxRyyRxx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=y)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xAyAxRyyRxxy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</a:t>
            </a:r>
          </a:p>
          <a:p>
            <a:pPr>
              <a:lnSpc>
                <a:spcPct val="145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ijr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=1r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=0)</a:t>
            </a:r>
            <a:b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), 若有有向边&lt;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则必没有&lt;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91A317-53EC-493E-B78A-607D2E823372}"/>
              </a:ext>
            </a:extLst>
          </p:cNvPr>
          <p:cNvGrpSpPr/>
          <p:nvPr/>
        </p:nvGrpSpPr>
        <p:grpSpPr>
          <a:xfrm>
            <a:off x="7348091" y="3006336"/>
            <a:ext cx="4650941" cy="1605191"/>
            <a:chOff x="0" y="0"/>
            <a:chExt cx="3691" cy="1200"/>
          </a:xfrm>
        </p:grpSpPr>
        <p:sp>
          <p:nvSpPr>
            <p:cNvPr id="6" name="椭圆 55300">
              <a:extLst>
                <a:ext uri="{FF2B5EF4-FFF2-40B4-BE49-F238E27FC236}">
                  <a16:creationId xmlns:a16="http://schemas.microsoft.com/office/drawing/2014/main" id="{88C1CC5D-C31D-486A-A0FB-2753CE3B1721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5301">
              <a:extLst>
                <a:ext uri="{FF2B5EF4-FFF2-40B4-BE49-F238E27FC236}">
                  <a16:creationId xmlns:a16="http://schemas.microsoft.com/office/drawing/2014/main" id="{5B75B150-ABDE-4DEE-B2FC-A5BA3BF0BAB2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5302">
              <a:extLst>
                <a:ext uri="{FF2B5EF4-FFF2-40B4-BE49-F238E27FC236}">
                  <a16:creationId xmlns:a16="http://schemas.microsoft.com/office/drawing/2014/main" id="{A8E78BFC-4276-4037-BCF6-D2D30ACBFCFB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5303">
              <a:extLst>
                <a:ext uri="{FF2B5EF4-FFF2-40B4-BE49-F238E27FC236}">
                  <a16:creationId xmlns:a16="http://schemas.microsoft.com/office/drawing/2014/main" id="{183BBC13-ED8C-4739-9C4A-92F8D5D849EB}"/>
                </a:ext>
              </a:extLst>
            </p:cNvPr>
            <p:cNvSpPr/>
            <p:nvPr/>
          </p:nvSpPr>
          <p:spPr>
            <a:xfrm>
              <a:off x="2703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585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椭圆 55304">
              <a:extLst>
                <a:ext uri="{FF2B5EF4-FFF2-40B4-BE49-F238E27FC236}">
                  <a16:creationId xmlns:a16="http://schemas.microsoft.com/office/drawing/2014/main" id="{7E713876-13AB-45B0-A4C1-B74930690823}"/>
                </a:ext>
              </a:extLst>
            </p:cNvPr>
            <p:cNvSpPr/>
            <p:nvPr/>
          </p:nvSpPr>
          <p:spPr>
            <a:xfrm>
              <a:off x="2287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5305">
              <a:extLst>
                <a:ext uri="{FF2B5EF4-FFF2-40B4-BE49-F238E27FC236}">
                  <a16:creationId xmlns:a16="http://schemas.microsoft.com/office/drawing/2014/main" id="{B9C27AB7-A69F-443B-A0AF-3275F66A1EA2}"/>
                </a:ext>
              </a:extLst>
            </p:cNvPr>
            <p:cNvSpPr/>
            <p:nvPr/>
          </p:nvSpPr>
          <p:spPr>
            <a:xfrm>
              <a:off x="317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5306">
              <a:extLst>
                <a:ext uri="{FF2B5EF4-FFF2-40B4-BE49-F238E27FC236}">
                  <a16:creationId xmlns:a16="http://schemas.microsoft.com/office/drawing/2014/main" id="{31BAC6A2-05E8-483F-9485-F2730DF2D17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5307">
              <a:extLst>
                <a:ext uri="{FF2B5EF4-FFF2-40B4-BE49-F238E27FC236}">
                  <a16:creationId xmlns:a16="http://schemas.microsoft.com/office/drawing/2014/main" id="{D12AF45F-9085-4005-A193-1C7E7516EA59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5308">
              <a:extLst>
                <a:ext uri="{FF2B5EF4-FFF2-40B4-BE49-F238E27FC236}">
                  <a16:creationId xmlns:a16="http://schemas.microsoft.com/office/drawing/2014/main" id="{29B906BE-2298-49EB-BCFE-D62EEBF5E5D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5309">
              <a:extLst>
                <a:ext uri="{FF2B5EF4-FFF2-40B4-BE49-F238E27FC236}">
                  <a16:creationId xmlns:a16="http://schemas.microsoft.com/office/drawing/2014/main" id="{73327FF9-8909-41FA-9E85-30D3B31FDA67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5310">
              <a:extLst>
                <a:ext uri="{FF2B5EF4-FFF2-40B4-BE49-F238E27FC236}">
                  <a16:creationId xmlns:a16="http://schemas.microsoft.com/office/drawing/2014/main" id="{204D904B-564C-4000-A096-AE223E39EBBE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5311">
              <a:extLst>
                <a:ext uri="{FF2B5EF4-FFF2-40B4-BE49-F238E27FC236}">
                  <a16:creationId xmlns:a16="http://schemas.microsoft.com/office/drawing/2014/main" id="{FC014BF1-15CE-4372-BFD4-CC71745B206C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5312">
              <a:extLst>
                <a:ext uri="{FF2B5EF4-FFF2-40B4-BE49-F238E27FC236}">
                  <a16:creationId xmlns:a16="http://schemas.microsoft.com/office/drawing/2014/main" id="{24D99BCB-77E7-4F39-85C2-3A6554067DA7}"/>
                </a:ext>
              </a:extLst>
            </p:cNvPr>
            <p:cNvSpPr/>
            <p:nvPr/>
          </p:nvSpPr>
          <p:spPr>
            <a:xfrm>
              <a:off x="2599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5313">
              <a:extLst>
                <a:ext uri="{FF2B5EF4-FFF2-40B4-BE49-F238E27FC236}">
                  <a16:creationId xmlns:a16="http://schemas.microsoft.com/office/drawing/2014/main" id="{8C4FE79C-C5F7-4D74-8802-653DC8EEC50C}"/>
                </a:ext>
              </a:extLst>
            </p:cNvPr>
            <p:cNvSpPr/>
            <p:nvPr/>
          </p:nvSpPr>
          <p:spPr>
            <a:xfrm>
              <a:off x="2755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5314">
              <a:extLst>
                <a:ext uri="{FF2B5EF4-FFF2-40B4-BE49-F238E27FC236}">
                  <a16:creationId xmlns:a16="http://schemas.microsoft.com/office/drawing/2014/main" id="{833095A4-D71C-4B0E-B48D-95132B424D3A}"/>
                </a:ext>
              </a:extLst>
            </p:cNvPr>
            <p:cNvSpPr/>
            <p:nvPr/>
          </p:nvSpPr>
          <p:spPr>
            <a:xfrm>
              <a:off x="3327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5315">
              <a:extLst>
                <a:ext uri="{FF2B5EF4-FFF2-40B4-BE49-F238E27FC236}">
                  <a16:creationId xmlns:a16="http://schemas.microsoft.com/office/drawing/2014/main" id="{4A845868-AE24-406E-9366-AE53A4648021}"/>
                </a:ext>
              </a:extLst>
            </p:cNvPr>
            <p:cNvSpPr/>
            <p:nvPr/>
          </p:nvSpPr>
          <p:spPr>
            <a:xfrm>
              <a:off x="3483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5316">
              <a:extLst>
                <a:ext uri="{FF2B5EF4-FFF2-40B4-BE49-F238E27FC236}">
                  <a16:creationId xmlns:a16="http://schemas.microsoft.com/office/drawing/2014/main" id="{4A956135-F2DE-4960-AD0E-4A227FC23141}"/>
                </a:ext>
              </a:extLst>
            </p:cNvPr>
            <p:cNvSpPr/>
            <p:nvPr/>
          </p:nvSpPr>
          <p:spPr>
            <a:xfrm>
              <a:off x="2807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5317">
              <a:extLst>
                <a:ext uri="{FF2B5EF4-FFF2-40B4-BE49-F238E27FC236}">
                  <a16:creationId xmlns:a16="http://schemas.microsoft.com/office/drawing/2014/main" id="{43870B01-7C94-4375-ABD4-1CB993F6E03C}"/>
                </a:ext>
              </a:extLst>
            </p:cNvPr>
            <p:cNvSpPr/>
            <p:nvPr/>
          </p:nvSpPr>
          <p:spPr>
            <a:xfrm flipH="1">
              <a:off x="2391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5318">
              <a:extLst>
                <a:ext uri="{FF2B5EF4-FFF2-40B4-BE49-F238E27FC236}">
                  <a16:creationId xmlns:a16="http://schemas.microsoft.com/office/drawing/2014/main" id="{9077D7E2-7E70-446E-88F8-6B429F3D5542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5319">
              <a:extLst>
                <a:ext uri="{FF2B5EF4-FFF2-40B4-BE49-F238E27FC236}">
                  <a16:creationId xmlns:a16="http://schemas.microsoft.com/office/drawing/2014/main" id="{2A20AD96-44BF-4367-9625-9BD049AB4B52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5320">
              <a:extLst>
                <a:ext uri="{FF2B5EF4-FFF2-40B4-BE49-F238E27FC236}">
                  <a16:creationId xmlns:a16="http://schemas.microsoft.com/office/drawing/2014/main" id="{D16EF231-C58F-460A-82FA-F6685DD484E8}"/>
                </a:ext>
              </a:extLst>
            </p:cNvPr>
            <p:cNvSpPr/>
            <p:nvPr/>
          </p:nvSpPr>
          <p:spPr>
            <a:xfrm flipH="1" flipV="1">
              <a:off x="2859" y="432"/>
              <a:ext cx="41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97096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7346">
            <a:extLst>
              <a:ext uri="{FF2B5EF4-FFF2-40B4-BE49-F238E27FC236}">
                <a16:creationId xmlns:a16="http://schemas.microsoft.com/office/drawing/2014/main" id="{91CE29C3-3ECA-440C-8777-EEE869CEE8A9}"/>
              </a:ext>
            </a:extLst>
          </p:cNvPr>
          <p:cNvSpPr txBox="1">
            <a:spLocks/>
          </p:cNvSpPr>
          <p:nvPr/>
        </p:nvSpPr>
        <p:spPr>
          <a:xfrm>
            <a:off x="592057" y="1455738"/>
            <a:ext cx="11321457" cy="436098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(Transitive),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xAyAzAxRyyRzxRz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是传递的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若有有向边&lt;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则必有有向边&lt;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 R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x-none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7677007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3490">
            <a:extLst>
              <a:ext uri="{FF2B5EF4-FFF2-40B4-BE49-F238E27FC236}">
                <a16:creationId xmlns:a16="http://schemas.microsoft.com/office/drawing/2014/main" id="{6892681D-CA1E-4C62-B7CA-0B691A5EB6E2}"/>
              </a:ext>
            </a:extLst>
          </p:cNvPr>
          <p:cNvSpPr txBox="1">
            <a:spLocks/>
          </p:cNvSpPr>
          <p:nvPr/>
        </p:nvSpPr>
        <p:spPr>
          <a:xfrm>
            <a:off x="1571625" y="1154132"/>
            <a:ext cx="8510954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zh-CN" altLang="en-US" dirty="0">
                <a:latin typeface="+mn-ea"/>
              </a:rPr>
              <a:t>设</a:t>
            </a:r>
            <a:r>
              <a:rPr lang="en-US" altLang="x-none" dirty="0">
                <a:latin typeface="+mn-ea"/>
              </a:rPr>
              <a:t>R</a:t>
            </a:r>
            <a:r>
              <a:rPr lang="en-US" altLang="x-none" baseline="-25000" dirty="0">
                <a:latin typeface="+mn-ea"/>
              </a:rPr>
              <a:t>1</a:t>
            </a:r>
            <a:r>
              <a:rPr lang="en-US" altLang="x-none" dirty="0">
                <a:latin typeface="+mn-ea"/>
              </a:rPr>
              <a:t>,R</a:t>
            </a:r>
            <a:r>
              <a:rPr lang="en-US" altLang="x-none" baseline="-25000" dirty="0">
                <a:latin typeface="+mn-ea"/>
              </a:rPr>
              <a:t>2</a:t>
            </a:r>
            <a:r>
              <a:rPr lang="en-US" altLang="x-none" dirty="0">
                <a:latin typeface="+mn-ea"/>
                <a:sym typeface="Symbol" panose="05050102010706020507" pitchFamily="2" charset="2"/>
              </a:rPr>
              <a:t>AA</a:t>
            </a:r>
            <a:r>
              <a:rPr lang="zh-CN" altLang="en-US" dirty="0">
                <a:latin typeface="+mn-ea"/>
                <a:sym typeface="Symbol" panose="05050102010706020507" pitchFamily="2" charset="2"/>
              </a:rPr>
              <a:t>都具有某种性质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6C0341-D58A-4A87-BB43-4FB76C35A922}"/>
              </a:ext>
            </a:extLst>
          </p:cNvPr>
          <p:cNvGraphicFramePr/>
          <p:nvPr/>
        </p:nvGraphicFramePr>
        <p:xfrm>
          <a:off x="2038155" y="1864409"/>
          <a:ext cx="7577455" cy="3953510"/>
        </p:xfrm>
        <a:graphic>
          <a:graphicData uri="http://schemas.openxmlformats.org/drawingml/2006/table">
            <a:tbl>
              <a:tblPr/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7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>
                          <a:sym typeface="Symbol" panose="05050102010706020507" pitchFamily="2" charset="2"/>
                        </a:rPr>
                        <a:t>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传递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baseline="30000" dirty="0"/>
                        <a:t>-1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30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baseline="30000" dirty="0"/>
                        <a:t>-1</a:t>
                      </a:r>
                      <a:endParaRPr lang="zh-CN" altLang="en-US" sz="2215" baseline="30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zh-CN" altLang="en-US" sz="2215" dirty="0">
                          <a:sym typeface="Symbol" panose="05050102010706020507" pitchFamily="2" charset="2"/>
                        </a:rPr>
                        <a:t>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R</a:t>
                      </a:r>
                      <a:r>
                        <a:rPr lang="en-US" altLang="x-none" sz="2215" baseline="-25000" dirty="0">
                          <a:sym typeface="Symbol" panose="05050102010706020507" pitchFamily="2" charset="2"/>
                        </a:rPr>
                        <a:t>2</a:t>
                      </a: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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585" dirty="0"/>
                        <a:t>’</a:t>
                      </a:r>
                      <a:r>
                        <a:rPr lang="en-US" altLang="x-none" sz="2215" dirty="0"/>
                        <a:t>, 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585" dirty="0"/>
                        <a:t>’</a:t>
                      </a:r>
                      <a:endParaRPr lang="zh-CN" altLang="en-US" sz="258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48098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3559</Words>
  <Application>Microsoft Office PowerPoint</Application>
  <PresentationFormat>宽屏</PresentationFormat>
  <Paragraphs>379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Microsoft YaHei Light</vt:lpstr>
      <vt:lpstr>等线</vt:lpstr>
      <vt:lpstr>等线 Light</vt:lpstr>
      <vt:lpstr>黑体</vt:lpstr>
      <vt:lpstr>KaiTi</vt:lpstr>
      <vt:lpstr>楷体_GB2312</vt:lpstr>
      <vt:lpstr>宋体</vt:lpstr>
      <vt:lpstr>Microsoft YaHei</vt:lpstr>
      <vt:lpstr>Arial</vt:lpstr>
      <vt:lpstr>Arial Black</vt:lpstr>
      <vt:lpstr>Arial Narrow</vt:lpstr>
      <vt:lpstr>Comic Sans MS</vt:lpstr>
      <vt:lpstr>Lucida Handwriting</vt:lpstr>
      <vt:lpstr>Segoe UI Semibold</vt:lpstr>
      <vt:lpstr>Symbol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103</cp:revision>
  <dcterms:created xsi:type="dcterms:W3CDTF">2019-03-24T11:36:16Z</dcterms:created>
  <dcterms:modified xsi:type="dcterms:W3CDTF">2022-10-24T16:16:13Z</dcterms:modified>
</cp:coreProperties>
</file>