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445" r:id="rId2"/>
    <p:sldId id="1288" r:id="rId3"/>
    <p:sldId id="1432" r:id="rId4"/>
    <p:sldId id="1433" r:id="rId5"/>
    <p:sldId id="1449" r:id="rId6"/>
    <p:sldId id="1435" r:id="rId7"/>
    <p:sldId id="1439" r:id="rId8"/>
    <p:sldId id="1444" r:id="rId9"/>
    <p:sldId id="1445" r:id="rId10"/>
    <p:sldId id="1446" r:id="rId11"/>
    <p:sldId id="1447" r:id="rId12"/>
    <p:sldId id="1418" r:id="rId13"/>
    <p:sldId id="1535" r:id="rId14"/>
    <p:sldId id="1419" r:id="rId15"/>
    <p:sldId id="1420" r:id="rId16"/>
    <p:sldId id="1421" r:id="rId17"/>
    <p:sldId id="1425" r:id="rId18"/>
    <p:sldId id="1424" r:id="rId19"/>
    <p:sldId id="1538" r:id="rId20"/>
    <p:sldId id="1539" r:id="rId21"/>
    <p:sldId id="1440" r:id="rId22"/>
    <p:sldId id="1541" r:id="rId23"/>
    <p:sldId id="1493" r:id="rId24"/>
    <p:sldId id="1494" r:id="rId25"/>
    <p:sldId id="1495" r:id="rId26"/>
    <p:sldId id="1496" r:id="rId27"/>
    <p:sldId id="1497" r:id="rId28"/>
    <p:sldId id="1498" r:id="rId29"/>
    <p:sldId id="1499" r:id="rId30"/>
    <p:sldId id="1503" r:id="rId31"/>
    <p:sldId id="1504" r:id="rId32"/>
    <p:sldId id="1505" r:id="rId33"/>
    <p:sldId id="1542" r:id="rId34"/>
    <p:sldId id="1506" r:id="rId35"/>
    <p:sldId id="1502" r:id="rId36"/>
    <p:sldId id="1508" r:id="rId37"/>
    <p:sldId id="1510" r:id="rId38"/>
    <p:sldId id="1511" r:id="rId39"/>
    <p:sldId id="1512" r:id="rId40"/>
    <p:sldId id="1515" r:id="rId41"/>
    <p:sldId id="1516" r:id="rId42"/>
    <p:sldId id="1518" r:id="rId43"/>
    <p:sldId id="1519" r:id="rId44"/>
    <p:sldId id="1520" r:id="rId45"/>
    <p:sldId id="1521" r:id="rId46"/>
    <p:sldId id="1522" r:id="rId47"/>
    <p:sldId id="1525" r:id="rId48"/>
    <p:sldId id="1526" r:id="rId49"/>
    <p:sldId id="1527" r:id="rId50"/>
    <p:sldId id="1528" r:id="rId51"/>
    <p:sldId id="1529" r:id="rId52"/>
    <p:sldId id="1530" r:id="rId53"/>
    <p:sldId id="1531" r:id="rId54"/>
    <p:sldId id="1532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E74C-0388-460B-8A1A-12262F716AB4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12EA6-5A00-4649-A385-8C3D605D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1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375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17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256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663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485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519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79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80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6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6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78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45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61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51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700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169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552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89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500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03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0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7298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0303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370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176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7803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56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307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039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973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8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8364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569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985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356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835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7023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622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163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656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962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43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50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482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7236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002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4201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0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559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8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01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59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38839-3093-4729-8FEC-B8F7E98C0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451D4-D3E9-4B1A-95FF-7D3B8AF5E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796E7-D825-4C6E-BB57-A7CD8789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9B286-5F09-4022-9FBE-42A79B11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49831-1415-4A89-9C0F-0B710298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4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03DE-A4A4-4F0A-A9BD-028DD3FC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C1679-A24E-4034-B873-263855CD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25EB0-BC97-43A3-83EE-556D5C86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40581-EA82-4D2B-98B5-74D4D112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EE154-45E0-4D8D-8A71-8D4CF08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EE343A-5B65-4716-95F1-9E48DCD8C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F6630-FD54-4703-A7DD-DF2E514B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3D9D7-7F8E-4C14-8CA9-F338013D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EEFCF-892B-49DF-A6EE-D431C832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F0452-FBD7-4399-AEDE-FC430C2E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8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65028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F371C-923A-4556-89D9-6D9283A0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452F5-C1B4-4538-A3E8-6DDD4E3F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D3449-79F7-4668-B887-D81CE8C8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3B59D-BF5B-4DBC-9568-C8AAA663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40E4E-BBD4-4D8B-98E4-EA30CF0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6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BCA1D-712E-4F01-BAE5-8839C0DA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E37AA-2A2A-48D0-8688-D6F59D66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A6700-85CF-420A-ABAE-FF91735E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2237A-DAB1-4E98-8B5B-CC1845DB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D0C69-48ED-4B44-A7D1-9AE23383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6A286-E7EE-4D49-B4B0-76832A50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39823-13D0-4FEF-A29A-E79B58662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679F6-6354-42A0-8470-199F2822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206FB-A032-418A-BB97-4CE861AB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38BE2-4D63-4513-89E9-8162B99B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7CBF8-AFBC-4D68-AF29-C94A9700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5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9053-D199-4CC7-98FA-E112AB4B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E4443-2D08-45C3-A860-96FD1AF4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6351A-C85B-412D-9175-4D3FD33E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DAADB-9A7A-4973-AE1B-CED0F8308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AFD96D-F559-4505-952C-8BA09BFA9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D621F-C4F8-4B34-A7F6-16826D05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B6E70F-70C0-4744-BA5C-79003E6B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C0EED7-721D-410A-8683-671A021E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05F9F-E778-4AF2-97CA-47B468DC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61C9F-E0FE-424D-BAD5-9433FCE0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30F9B-24B1-4F3C-B51F-EF11DC10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1B3E22-D4E5-4B77-801C-2F976DD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5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E8AAB-8A93-4DA4-91BB-AA1694AF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338EE8-71EA-462E-A54F-FCC3FC6F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FFFDF-496B-4AE6-A7F6-4838B6C6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2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B799E-158D-4F13-B1D8-75C44E56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3B7AF-9C05-48B9-B50C-1D3595D5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83C59-6E43-49DE-9EA3-A9A734C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72035-E581-4546-A646-9CE73C3E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6B245-4FB7-4C26-88C6-480F9328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A37DF-1C3E-4187-9F19-56F9CF4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CBD2-48C7-4DD4-85B9-665DB9CA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43F06E-1C36-4C66-9E8E-1B38D38BB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AACA3-D5EA-4976-B46A-426D9DD6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7B16B-9109-428A-AA9F-6433D823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6ED09-92F3-4027-B4D7-6B8809BE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E1814-E277-48BF-A37C-B8DC2307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591E61-2795-47C4-BFA6-697F942D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E90BB-9C04-4BA4-8EBF-3BD6F7FF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6B6A8-6B45-45E5-A763-39B87EACB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4364-00D7-41EA-9F35-087FAD37449B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0F76C-578E-4398-A65C-C96041DE2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1C9BE-7819-4C7C-BFE7-801F21DF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413D4E-BB91-4321-8E42-7B625359F429}"/>
              </a:ext>
            </a:extLst>
          </p:cNvPr>
          <p:cNvSpPr/>
          <p:nvPr/>
        </p:nvSpPr>
        <p:spPr>
          <a:xfrm>
            <a:off x="1890319" y="887656"/>
            <a:ext cx="88224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{2,3,4,6,7,8,12,36,60}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={(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b}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上的整除关系。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grpSp>
        <p:nvGrpSpPr>
          <p:cNvPr id="7" name="Group 42">
            <a:extLst>
              <a:ext uri="{FF2B5EF4-FFF2-40B4-BE49-F238E27FC236}">
                <a16:creationId xmlns:a16="http://schemas.microsoft.com/office/drawing/2014/main" id="{9AE6B685-25DE-4FDC-88E8-A7FA12374716}"/>
              </a:ext>
            </a:extLst>
          </p:cNvPr>
          <p:cNvGrpSpPr>
            <a:grpSpLocks/>
          </p:cNvGrpSpPr>
          <p:nvPr/>
        </p:nvGrpSpPr>
        <p:grpSpPr bwMode="auto">
          <a:xfrm>
            <a:off x="2229186" y="3614111"/>
            <a:ext cx="3200400" cy="2851150"/>
            <a:chOff x="3408" y="720"/>
            <a:chExt cx="2016" cy="1796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18B8DEE-DB1E-4196-94E7-1FCC1F63C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966"/>
              <a:ext cx="474" cy="372"/>
            </a:xfrm>
            <a:custGeom>
              <a:avLst/>
              <a:gdLst>
                <a:gd name="T0" fmla="*/ 0 w 474"/>
                <a:gd name="T1" fmla="*/ 0 h 372"/>
                <a:gd name="T2" fmla="*/ 474 w 474"/>
                <a:gd name="T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4" h="372">
                  <a:moveTo>
                    <a:pt x="0" y="0"/>
                  </a:moveTo>
                  <a:lnTo>
                    <a:pt x="474" y="3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5">
              <a:extLst>
                <a:ext uri="{FF2B5EF4-FFF2-40B4-BE49-F238E27FC236}">
                  <a16:creationId xmlns:a16="http://schemas.microsoft.com/office/drawing/2014/main" id="{D039682B-21C2-4E78-A603-54D96DB70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96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97B5E011-E5C9-4C8B-A50A-CD2CC554C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993"/>
              <a:ext cx="1" cy="330"/>
            </a:xfrm>
            <a:custGeom>
              <a:avLst/>
              <a:gdLst>
                <a:gd name="T0" fmla="*/ 0 w 1"/>
                <a:gd name="T1" fmla="*/ 0 h 330"/>
                <a:gd name="T2" fmla="*/ 0 w 1"/>
                <a:gd name="T3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7F686F40-FA2A-400B-803A-C4C441A29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413"/>
              <a:ext cx="1" cy="339"/>
            </a:xfrm>
            <a:custGeom>
              <a:avLst/>
              <a:gdLst>
                <a:gd name="T0" fmla="*/ 0 w 1"/>
                <a:gd name="T1" fmla="*/ 0 h 339"/>
                <a:gd name="T2" fmla="*/ 0 w 1"/>
                <a:gd name="T3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9">
                  <a:moveTo>
                    <a:pt x="0" y="0"/>
                  </a:moveTo>
                  <a:lnTo>
                    <a:pt x="0" y="33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FFCF0F73-50F8-4335-A0F3-AD57FCE5A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1854"/>
              <a:ext cx="2" cy="354"/>
            </a:xfrm>
            <a:custGeom>
              <a:avLst/>
              <a:gdLst>
                <a:gd name="T0" fmla="*/ 2 w 2"/>
                <a:gd name="T1" fmla="*/ 0 h 354"/>
                <a:gd name="T2" fmla="*/ 0 w 2"/>
                <a:gd name="T3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54">
                  <a:moveTo>
                    <a:pt x="2" y="0"/>
                  </a:moveTo>
                  <a:lnTo>
                    <a:pt x="0" y="35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682BEADA-F584-4BDD-BC72-63DA6EA54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990"/>
              <a:ext cx="1" cy="774"/>
            </a:xfrm>
            <a:custGeom>
              <a:avLst/>
              <a:gdLst>
                <a:gd name="T0" fmla="*/ 0 w 1"/>
                <a:gd name="T1" fmla="*/ 0 h 774"/>
                <a:gd name="T2" fmla="*/ 0 w 1"/>
                <a:gd name="T3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74">
                  <a:moveTo>
                    <a:pt x="0" y="0"/>
                  </a:moveTo>
                  <a:lnTo>
                    <a:pt x="0" y="7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66ABF3CC-4765-4ED1-9A79-EEB438AD5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1854"/>
              <a:ext cx="1" cy="366"/>
            </a:xfrm>
            <a:custGeom>
              <a:avLst/>
              <a:gdLst>
                <a:gd name="T0" fmla="*/ 0 w 1"/>
                <a:gd name="T1" fmla="*/ 0 h 366"/>
                <a:gd name="T2" fmla="*/ 0 w 1"/>
                <a:gd name="T3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9882823B-A907-4AC2-81B8-2BD0DE066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1824"/>
              <a:ext cx="498" cy="414"/>
            </a:xfrm>
            <a:custGeom>
              <a:avLst/>
              <a:gdLst>
                <a:gd name="T0" fmla="*/ 0 w 498"/>
                <a:gd name="T1" fmla="*/ 0 h 414"/>
                <a:gd name="T2" fmla="*/ 498 w 498"/>
                <a:gd name="T3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8" h="414">
                  <a:moveTo>
                    <a:pt x="0" y="0"/>
                  </a:moveTo>
                  <a:lnTo>
                    <a:pt x="498" y="41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DC074FC9-33A5-40BF-AC86-6E064330A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1386"/>
              <a:ext cx="486" cy="399"/>
            </a:xfrm>
            <a:custGeom>
              <a:avLst/>
              <a:gdLst>
                <a:gd name="T0" fmla="*/ 0 w 486"/>
                <a:gd name="T1" fmla="*/ 0 h 399"/>
                <a:gd name="T2" fmla="*/ 486 w 486"/>
                <a:gd name="T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6" h="399">
                  <a:moveTo>
                    <a:pt x="0" y="0"/>
                  </a:moveTo>
                  <a:lnTo>
                    <a:pt x="486" y="39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F8326996-8DDB-4182-B36A-6DD6D36C4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60</a:t>
              </a: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4672AC35-E453-486A-8249-8C8E59064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36</a:t>
              </a:r>
            </a:p>
          </p:txBody>
        </p:sp>
        <p:sp>
          <p:nvSpPr>
            <p:cNvPr id="20" name="Text Box 25">
              <a:extLst>
                <a:ext uri="{FF2B5EF4-FFF2-40B4-BE49-F238E27FC236}">
                  <a16:creationId xmlns:a16="http://schemas.microsoft.com/office/drawing/2014/main" id="{6B46A073-D10A-4335-91A8-1285C36C2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8</a:t>
              </a:r>
            </a:p>
          </p:txBody>
        </p:sp>
        <p:sp>
          <p:nvSpPr>
            <p:cNvPr id="21" name="Text Box 26">
              <a:extLst>
                <a:ext uri="{FF2B5EF4-FFF2-40B4-BE49-F238E27FC236}">
                  <a16:creationId xmlns:a16="http://schemas.microsoft.com/office/drawing/2014/main" id="{E6476A33-1705-435B-A762-6B433BC49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7</a:t>
              </a:r>
            </a:p>
          </p:txBody>
        </p:sp>
        <p:sp>
          <p:nvSpPr>
            <p:cNvPr id="22" name="Text Box 27">
              <a:extLst>
                <a:ext uri="{FF2B5EF4-FFF2-40B4-BE49-F238E27FC236}">
                  <a16:creationId xmlns:a16="http://schemas.microsoft.com/office/drawing/2014/main" id="{5D986B12-71FD-4308-A44A-79427C2C9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7" y="170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4</a:t>
              </a:r>
            </a:p>
          </p:txBody>
        </p:sp>
        <p:sp>
          <p:nvSpPr>
            <p:cNvPr id="23" name="Text Box 28">
              <a:extLst>
                <a:ext uri="{FF2B5EF4-FFF2-40B4-BE49-F238E27FC236}">
                  <a16:creationId xmlns:a16="http://schemas.microsoft.com/office/drawing/2014/main" id="{BE8188D2-E1EA-4D18-A4DB-F1CE2764A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2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2F4CBD39-54C1-4B8F-8EA8-18952DE7D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</a:t>
              </a: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708EE49E-767C-4B2D-8FFE-598B34BFC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9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6</a:t>
              </a:r>
            </a:p>
          </p:txBody>
        </p:sp>
        <p:sp>
          <p:nvSpPr>
            <p:cNvPr id="26" name="Text Box 31">
              <a:extLst>
                <a:ext uri="{FF2B5EF4-FFF2-40B4-BE49-F238E27FC236}">
                  <a16:creationId xmlns:a16="http://schemas.microsoft.com/office/drawing/2014/main" id="{B80016D9-B4C2-438D-AAC4-3052248FA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27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12</a:t>
              </a:r>
            </a:p>
          </p:txBody>
        </p:sp>
        <p:sp>
          <p:nvSpPr>
            <p:cNvPr id="27" name="Oval 32">
              <a:extLst>
                <a:ext uri="{FF2B5EF4-FFF2-40B4-BE49-F238E27FC236}">
                  <a16:creationId xmlns:a16="http://schemas.microsoft.com/office/drawing/2014/main" id="{F054B92A-6B9E-4773-8F64-FD9FC5D26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1" y="897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A618BAC6-CD86-44E9-A2A9-F0ABA99DE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90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4">
              <a:extLst>
                <a:ext uri="{FF2B5EF4-FFF2-40B4-BE49-F238E27FC236}">
                  <a16:creationId xmlns:a16="http://schemas.microsoft.com/office/drawing/2014/main" id="{DC3B3D96-3D94-4867-8606-F5D21621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903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F06B2C2B-297A-4F25-B4BD-33777D34F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89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7">
              <a:extLst>
                <a:ext uri="{FF2B5EF4-FFF2-40B4-BE49-F238E27FC236}">
                  <a16:creationId xmlns:a16="http://schemas.microsoft.com/office/drawing/2014/main" id="{72C55925-DEEE-430A-8751-482CD65A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1761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8">
              <a:extLst>
                <a:ext uri="{FF2B5EF4-FFF2-40B4-BE49-F238E27FC236}">
                  <a16:creationId xmlns:a16="http://schemas.microsoft.com/office/drawing/2014/main" id="{9AB1DC87-040F-49B1-ACCA-743B5BC3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7" y="1755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9">
              <a:extLst>
                <a:ext uri="{FF2B5EF4-FFF2-40B4-BE49-F238E27FC236}">
                  <a16:creationId xmlns:a16="http://schemas.microsoft.com/office/drawing/2014/main" id="{667FF027-6BC8-4EE8-B930-380A7504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222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40">
              <a:extLst>
                <a:ext uri="{FF2B5EF4-FFF2-40B4-BE49-F238E27FC236}">
                  <a16:creationId xmlns:a16="http://schemas.microsoft.com/office/drawing/2014/main" id="{78052E49-3F81-4AD9-BEB8-13BFE8F68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" y="2202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41">
              <a:extLst>
                <a:ext uri="{FF2B5EF4-FFF2-40B4-BE49-F238E27FC236}">
                  <a16:creationId xmlns:a16="http://schemas.microsoft.com/office/drawing/2014/main" id="{52900495-24FB-4B3C-AA91-5EE410215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1323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93E0422E-0F86-460B-88C9-E90363568198}"/>
              </a:ext>
            </a:extLst>
          </p:cNvPr>
          <p:cNvSpPr/>
          <p:nvPr/>
        </p:nvSpPr>
        <p:spPr>
          <a:xfrm>
            <a:off x="1890319" y="2124436"/>
            <a:ext cx="860430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 ={2,3,6,12,24,36},R={(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| b}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上的整除关系</a:t>
            </a:r>
          </a:p>
        </p:txBody>
      </p:sp>
      <p:grpSp>
        <p:nvGrpSpPr>
          <p:cNvPr id="37" name="Group 91">
            <a:extLst>
              <a:ext uri="{FF2B5EF4-FFF2-40B4-BE49-F238E27FC236}">
                <a16:creationId xmlns:a16="http://schemas.microsoft.com/office/drawing/2014/main" id="{052E16E8-D8B5-4586-9CE3-1BC327691D9C}"/>
              </a:ext>
            </a:extLst>
          </p:cNvPr>
          <p:cNvGrpSpPr>
            <a:grpSpLocks/>
          </p:cNvGrpSpPr>
          <p:nvPr/>
        </p:nvGrpSpPr>
        <p:grpSpPr bwMode="auto">
          <a:xfrm>
            <a:off x="7372014" y="3345823"/>
            <a:ext cx="1905000" cy="3119438"/>
            <a:chOff x="3936" y="768"/>
            <a:chExt cx="1200" cy="1965"/>
          </a:xfrm>
        </p:grpSpPr>
        <p:sp>
          <p:nvSpPr>
            <p:cNvPr id="38" name="Freeform 52">
              <a:extLst>
                <a:ext uri="{FF2B5EF4-FFF2-40B4-BE49-F238E27FC236}">
                  <a16:creationId xmlns:a16="http://schemas.microsoft.com/office/drawing/2014/main" id="{71C3438D-ECE4-49CE-8EC1-D79809A18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1029"/>
              <a:ext cx="327" cy="423"/>
            </a:xfrm>
            <a:custGeom>
              <a:avLst/>
              <a:gdLst>
                <a:gd name="T0" fmla="*/ 0 w 327"/>
                <a:gd name="T1" fmla="*/ 0 h 423"/>
                <a:gd name="T2" fmla="*/ 327 w 327"/>
                <a:gd name="T3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7" h="423">
                  <a:moveTo>
                    <a:pt x="0" y="0"/>
                  </a:moveTo>
                  <a:lnTo>
                    <a:pt x="327" y="42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47B4E294-AE83-46FC-8376-A2AD72034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3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4">
              <a:extLst>
                <a:ext uri="{FF2B5EF4-FFF2-40B4-BE49-F238E27FC236}">
                  <a16:creationId xmlns:a16="http://schemas.microsoft.com/office/drawing/2014/main" id="{053AABB8-95B2-4E17-9252-A4EA9B19C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1034"/>
              <a:ext cx="346" cy="412"/>
            </a:xfrm>
            <a:custGeom>
              <a:avLst/>
              <a:gdLst>
                <a:gd name="T0" fmla="*/ 346 w 346"/>
                <a:gd name="T1" fmla="*/ 0 h 412"/>
                <a:gd name="T2" fmla="*/ 0 w 346"/>
                <a:gd name="T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6" h="412">
                  <a:moveTo>
                    <a:pt x="346" y="0"/>
                  </a:moveTo>
                  <a:lnTo>
                    <a:pt x="0" y="41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5">
              <a:extLst>
                <a:ext uri="{FF2B5EF4-FFF2-40B4-BE49-F238E27FC236}">
                  <a16:creationId xmlns:a16="http://schemas.microsoft.com/office/drawing/2014/main" id="{6A7F9E80-C755-4528-AF4B-08BA32344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" y="1530"/>
              <a:ext cx="1" cy="384"/>
            </a:xfrm>
            <a:custGeom>
              <a:avLst/>
              <a:gdLst>
                <a:gd name="T0" fmla="*/ 0 w 1"/>
                <a:gd name="T1" fmla="*/ 0 h 384"/>
                <a:gd name="T2" fmla="*/ 0 w 1"/>
                <a:gd name="T3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84">
                  <a:moveTo>
                    <a:pt x="0" y="0"/>
                  </a:moveTo>
                  <a:lnTo>
                    <a:pt x="0" y="3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56">
              <a:extLst>
                <a:ext uri="{FF2B5EF4-FFF2-40B4-BE49-F238E27FC236}">
                  <a16:creationId xmlns:a16="http://schemas.microsoft.com/office/drawing/2014/main" id="{1DBDB24F-4659-4E36-A0C8-454F0733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" y="1992"/>
              <a:ext cx="368" cy="370"/>
            </a:xfrm>
            <a:custGeom>
              <a:avLst/>
              <a:gdLst>
                <a:gd name="T0" fmla="*/ 368 w 368"/>
                <a:gd name="T1" fmla="*/ 0 h 370"/>
                <a:gd name="T2" fmla="*/ 0 w 368"/>
                <a:gd name="T3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8" h="370">
                  <a:moveTo>
                    <a:pt x="368" y="0"/>
                  </a:moveTo>
                  <a:lnTo>
                    <a:pt x="0" y="37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57">
              <a:extLst>
                <a:ext uri="{FF2B5EF4-FFF2-40B4-BE49-F238E27FC236}">
                  <a16:creationId xmlns:a16="http://schemas.microsoft.com/office/drawing/2014/main" id="{8F7CADAD-881C-45B9-8B20-BF3FC3492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1998"/>
              <a:ext cx="384" cy="420"/>
            </a:xfrm>
            <a:custGeom>
              <a:avLst/>
              <a:gdLst>
                <a:gd name="T0" fmla="*/ 0 w 384"/>
                <a:gd name="T1" fmla="*/ 0 h 420"/>
                <a:gd name="T2" fmla="*/ 384 w 384"/>
                <a:gd name="T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4" h="420">
                  <a:moveTo>
                    <a:pt x="0" y="0"/>
                  </a:moveTo>
                  <a:lnTo>
                    <a:pt x="384" y="42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58">
              <a:extLst>
                <a:ext uri="{FF2B5EF4-FFF2-40B4-BE49-F238E27FC236}">
                  <a16:creationId xmlns:a16="http://schemas.microsoft.com/office/drawing/2014/main" id="{C430F36C-5A4E-4637-ADDD-AF1BFB23E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68"/>
              <a:ext cx="3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 dirty="0"/>
                <a:t>24</a:t>
              </a:r>
            </a:p>
          </p:txBody>
        </p:sp>
        <p:sp>
          <p:nvSpPr>
            <p:cNvPr id="45" name="Text Box 59">
              <a:extLst>
                <a:ext uri="{FF2B5EF4-FFF2-40B4-BE49-F238E27FC236}">
                  <a16:creationId xmlns:a16="http://schemas.microsoft.com/office/drawing/2014/main" id="{6B96D65D-4E60-4343-A3B6-145234727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768"/>
              <a:ext cx="3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36</a:t>
              </a:r>
            </a:p>
          </p:txBody>
        </p:sp>
        <p:sp>
          <p:nvSpPr>
            <p:cNvPr id="46" name="Text Box 60">
              <a:extLst>
                <a:ext uri="{FF2B5EF4-FFF2-40B4-BE49-F238E27FC236}">
                  <a16:creationId xmlns:a16="http://schemas.microsoft.com/office/drawing/2014/main" id="{16FC3F23-59DD-41B9-A7E1-D0E755F5B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522"/>
              <a:ext cx="3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</a:t>
              </a:r>
            </a:p>
          </p:txBody>
        </p:sp>
        <p:sp>
          <p:nvSpPr>
            <p:cNvPr id="47" name="Text Box 61">
              <a:extLst>
                <a:ext uri="{FF2B5EF4-FFF2-40B4-BE49-F238E27FC236}">
                  <a16:creationId xmlns:a16="http://schemas.microsoft.com/office/drawing/2014/main" id="{5ECEC01C-E4BA-4573-AAED-7A38DAC2B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46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48" name="Text Box 62">
              <a:extLst>
                <a:ext uri="{FF2B5EF4-FFF2-40B4-BE49-F238E27FC236}">
                  <a16:creationId xmlns:a16="http://schemas.microsoft.com/office/drawing/2014/main" id="{096A7A39-A2EB-465A-8BF8-891B43715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851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6</a:t>
              </a:r>
            </a:p>
          </p:txBody>
        </p:sp>
        <p:sp>
          <p:nvSpPr>
            <p:cNvPr id="49" name="Text Box 63">
              <a:extLst>
                <a:ext uri="{FF2B5EF4-FFF2-40B4-BE49-F238E27FC236}">
                  <a16:creationId xmlns:a16="http://schemas.microsoft.com/office/drawing/2014/main" id="{8B4CE280-80F4-4E5C-ACE0-3BB0A838F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384"/>
              <a:ext cx="3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 dirty="0"/>
                <a:t>12</a:t>
              </a:r>
            </a:p>
          </p:txBody>
        </p:sp>
        <p:sp>
          <p:nvSpPr>
            <p:cNvPr id="50" name="Oval 64">
              <a:extLst>
                <a:ext uri="{FF2B5EF4-FFF2-40B4-BE49-F238E27FC236}">
                  <a16:creationId xmlns:a16="http://schemas.microsoft.com/office/drawing/2014/main" id="{128C9A87-FB83-4EF7-84E0-95E681883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1911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Oval 84">
              <a:extLst>
                <a:ext uri="{FF2B5EF4-FFF2-40B4-BE49-F238E27FC236}">
                  <a16:creationId xmlns:a16="http://schemas.microsoft.com/office/drawing/2014/main" id="{38D7B4FC-F8C1-469F-8267-C22D9BC39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44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Oval 85">
              <a:extLst>
                <a:ext uri="{FF2B5EF4-FFF2-40B4-BE49-F238E27FC236}">
                  <a16:creationId xmlns:a16="http://schemas.microsoft.com/office/drawing/2014/main" id="{32F82225-838F-46B4-AD57-DE9F7CFF8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95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Oval 86">
              <a:extLst>
                <a:ext uri="{FF2B5EF4-FFF2-40B4-BE49-F238E27FC236}">
                  <a16:creationId xmlns:a16="http://schemas.microsoft.com/office/drawing/2014/main" id="{6BF60DF9-DB80-4F3B-B851-2F2D0A886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2349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87">
              <a:extLst>
                <a:ext uri="{FF2B5EF4-FFF2-40B4-BE49-F238E27FC236}">
                  <a16:creationId xmlns:a16="http://schemas.microsoft.com/office/drawing/2014/main" id="{536E442A-7BB5-41E4-A245-25D936CBA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94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Oval 89">
              <a:extLst>
                <a:ext uri="{FF2B5EF4-FFF2-40B4-BE49-F238E27FC236}">
                  <a16:creationId xmlns:a16="http://schemas.microsoft.com/office/drawing/2014/main" id="{9D4F3839-42DB-4AAC-B9F0-AB83E4B03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2405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01969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88064" name="矩形 88063">
            <a:extLst>
              <a:ext uri="{FF2B5EF4-FFF2-40B4-BE49-F238E27FC236}">
                <a16:creationId xmlns:a16="http://schemas.microsoft.com/office/drawing/2014/main" id="{E7DDF710-DAAB-4BBB-9E0E-DAF5014CCBED}"/>
              </a:ext>
            </a:extLst>
          </p:cNvPr>
          <p:cNvSpPr/>
          <p:nvPr/>
        </p:nvSpPr>
        <p:spPr>
          <a:xfrm>
            <a:off x="1445703" y="1554483"/>
            <a:ext cx="9686488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从以上两例可以看出：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         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虽然同为</a:t>
            </a:r>
            <a:r>
              <a:rPr lang="zh-CN" altLang="en-US" sz="2800" dirty="0">
                <a:latin typeface="+mn-ea"/>
              </a:rPr>
              <a:t>整除关系，但由于集合不同，其</a:t>
            </a:r>
            <a:r>
              <a:rPr lang="en-US" altLang="zh-CN" sz="2800" dirty="0" err="1">
                <a:latin typeface="+mn-ea"/>
              </a:rPr>
              <a:t>Hasse</a:t>
            </a:r>
            <a:r>
              <a:rPr lang="zh-CN" altLang="en-US" sz="2800" dirty="0">
                <a:latin typeface="+mn-ea"/>
              </a:rPr>
              <a:t>图就呈现出明显的不同；这说明两例中的半序集是不同的；所以，在论及半序关系时，重要的是一定要指明其是那个集合上的半序关系；半序集是一个整体，不能分而论之。</a:t>
            </a:r>
          </a:p>
        </p:txBody>
      </p:sp>
    </p:spTree>
    <p:extLst>
      <p:ext uri="{BB962C8B-B14F-4D97-AF65-F5344CB8AC3E}">
        <p14:creationId xmlns:p14="http://schemas.microsoft.com/office/powerpoint/2010/main" val="4267179380"/>
      </p:ext>
    </p:ext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7" name="内容占位符 109570">
            <a:extLst>
              <a:ext uri="{FF2B5EF4-FFF2-40B4-BE49-F238E27FC236}">
                <a16:creationId xmlns:a16="http://schemas.microsoft.com/office/drawing/2014/main" id="{7E1FB57D-749F-4314-9A37-5AD22E9B7B90}"/>
              </a:ext>
            </a:extLst>
          </p:cNvPr>
          <p:cNvSpPr txBox="1">
            <a:spLocks/>
          </p:cNvSpPr>
          <p:nvPr/>
        </p:nvSpPr>
        <p:spPr>
          <a:xfrm>
            <a:off x="2707358" y="738188"/>
            <a:ext cx="8378825" cy="457835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偏序集中的</a:t>
            </a:r>
            <a:r>
              <a:rPr lang="zh-CN" altLang="en-US" sz="2400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特殊元素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设&lt;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A,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≼&gt;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为偏序集, 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BA, </a:t>
            </a:r>
            <a:r>
              <a:rPr lang="en-US" altLang="x-none" sz="2400" dirty="0" err="1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yB</a:t>
            </a:r>
            <a:endParaRPr lang="en-US" altLang="x-none" sz="2400" dirty="0">
              <a:solidFill>
                <a:srgbClr val="3333FF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最大元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(maximum/greatest element):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   y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是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的最大元 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x(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xB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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x≼y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)</a:t>
            </a:r>
            <a:endParaRPr lang="zh-CN" altLang="en-US" sz="24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最小元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(minimum/least element):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   y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是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的最小元 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x(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xB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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y≼x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)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极大元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(maximal element):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   y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是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的极大元 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x(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xB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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y≼x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 x=y )</a:t>
            </a:r>
            <a:endParaRPr lang="zh-CN" altLang="en-US" sz="24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极小元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(minimal element):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   y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是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的极小元 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x(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xB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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x≼y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 x=y )</a:t>
            </a:r>
            <a:endParaRPr lang="zh-CN" altLang="en-US" sz="24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167366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413D4E-BB91-4321-8E42-7B625359F429}"/>
              </a:ext>
            </a:extLst>
          </p:cNvPr>
          <p:cNvSpPr/>
          <p:nvPr/>
        </p:nvSpPr>
        <p:spPr>
          <a:xfrm>
            <a:off x="1890319" y="887656"/>
            <a:ext cx="88224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设</a:t>
            </a:r>
            <a:r>
              <a:rPr lang="en-US" altLang="zh-CN" sz="2800" dirty="0">
                <a:latin typeface="+mn-ea"/>
              </a:rPr>
              <a:t>A = {2,3,4,6,7,8,12,36,60}</a:t>
            </a:r>
            <a:r>
              <a:rPr lang="zh-CN" altLang="en-US" sz="2800" dirty="0">
                <a:latin typeface="+mn-ea"/>
              </a:rPr>
              <a:t>，</a:t>
            </a:r>
          </a:p>
          <a:p>
            <a:r>
              <a:rPr lang="zh-CN" altLang="en-US" sz="2800" dirty="0">
                <a:latin typeface="+mn-ea"/>
              </a:rPr>
              <a:t>    </a:t>
            </a:r>
            <a:r>
              <a:rPr lang="en-US" altLang="zh-CN" sz="2800" dirty="0">
                <a:latin typeface="+mn-ea"/>
              </a:rPr>
              <a:t>R ={(</a:t>
            </a:r>
            <a:r>
              <a:rPr lang="en-US" altLang="zh-CN" sz="2800" dirty="0" err="1">
                <a:latin typeface="+mn-ea"/>
              </a:rPr>
              <a:t>a,b</a:t>
            </a:r>
            <a:r>
              <a:rPr lang="en-US" altLang="zh-CN" sz="2800" dirty="0">
                <a:latin typeface="+mn-ea"/>
              </a:rPr>
              <a:t>)</a:t>
            </a:r>
            <a:r>
              <a:rPr lang="en-US" altLang="zh-CN" sz="2800" b="1" dirty="0">
                <a:latin typeface="+mn-ea"/>
              </a:rPr>
              <a:t>: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+mn-ea"/>
              </a:rPr>
              <a:t>b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>
                <a:latin typeface="+mn-ea"/>
              </a:rPr>
              <a:t> | b}</a:t>
            </a:r>
            <a:r>
              <a:rPr lang="zh-CN" altLang="en-US" sz="2800" dirty="0">
                <a:latin typeface="+mn-ea"/>
              </a:rPr>
              <a:t>，即，</a:t>
            </a:r>
            <a:r>
              <a:rPr lang="en-US" altLang="zh-CN" sz="2800" dirty="0">
                <a:latin typeface="+mn-ea"/>
              </a:rPr>
              <a:t>R</a:t>
            </a:r>
            <a:r>
              <a:rPr lang="zh-CN" altLang="en-US" sz="2800" dirty="0">
                <a:latin typeface="+mn-ea"/>
              </a:rPr>
              <a:t>是</a:t>
            </a:r>
            <a:r>
              <a:rPr lang="en-US" altLang="zh-CN" sz="2800" dirty="0">
                <a:latin typeface="+mn-ea"/>
              </a:rPr>
              <a:t>A</a:t>
            </a:r>
            <a:r>
              <a:rPr lang="zh-CN" altLang="en-US" sz="2800" dirty="0">
                <a:latin typeface="+mn-ea"/>
              </a:rPr>
              <a:t>上的整除关系。</a:t>
            </a:r>
          </a:p>
          <a:p>
            <a:r>
              <a:rPr lang="zh-CN" altLang="en-US" sz="2800" dirty="0">
                <a:latin typeface="+mn-ea"/>
              </a:rPr>
              <a:t>   </a:t>
            </a:r>
          </a:p>
        </p:txBody>
      </p:sp>
      <p:grpSp>
        <p:nvGrpSpPr>
          <p:cNvPr id="7" name="Group 42">
            <a:extLst>
              <a:ext uri="{FF2B5EF4-FFF2-40B4-BE49-F238E27FC236}">
                <a16:creationId xmlns:a16="http://schemas.microsoft.com/office/drawing/2014/main" id="{9AE6B685-25DE-4FDC-88E8-A7FA12374716}"/>
              </a:ext>
            </a:extLst>
          </p:cNvPr>
          <p:cNvGrpSpPr>
            <a:grpSpLocks/>
          </p:cNvGrpSpPr>
          <p:nvPr/>
        </p:nvGrpSpPr>
        <p:grpSpPr bwMode="auto">
          <a:xfrm>
            <a:off x="2229186" y="3614111"/>
            <a:ext cx="3200400" cy="2851150"/>
            <a:chOff x="3408" y="720"/>
            <a:chExt cx="2016" cy="1796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18B8DEE-DB1E-4196-94E7-1FCC1F63C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966"/>
              <a:ext cx="474" cy="372"/>
            </a:xfrm>
            <a:custGeom>
              <a:avLst/>
              <a:gdLst>
                <a:gd name="T0" fmla="*/ 0 w 474"/>
                <a:gd name="T1" fmla="*/ 0 h 372"/>
                <a:gd name="T2" fmla="*/ 474 w 474"/>
                <a:gd name="T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4" h="372">
                  <a:moveTo>
                    <a:pt x="0" y="0"/>
                  </a:moveTo>
                  <a:lnTo>
                    <a:pt x="474" y="3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5">
              <a:extLst>
                <a:ext uri="{FF2B5EF4-FFF2-40B4-BE49-F238E27FC236}">
                  <a16:creationId xmlns:a16="http://schemas.microsoft.com/office/drawing/2014/main" id="{D039682B-21C2-4E78-A603-54D96DB70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96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97B5E011-E5C9-4C8B-A50A-CD2CC554C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993"/>
              <a:ext cx="1" cy="330"/>
            </a:xfrm>
            <a:custGeom>
              <a:avLst/>
              <a:gdLst>
                <a:gd name="T0" fmla="*/ 0 w 1"/>
                <a:gd name="T1" fmla="*/ 0 h 330"/>
                <a:gd name="T2" fmla="*/ 0 w 1"/>
                <a:gd name="T3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7F686F40-FA2A-400B-803A-C4C441A29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413"/>
              <a:ext cx="1" cy="339"/>
            </a:xfrm>
            <a:custGeom>
              <a:avLst/>
              <a:gdLst>
                <a:gd name="T0" fmla="*/ 0 w 1"/>
                <a:gd name="T1" fmla="*/ 0 h 339"/>
                <a:gd name="T2" fmla="*/ 0 w 1"/>
                <a:gd name="T3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9">
                  <a:moveTo>
                    <a:pt x="0" y="0"/>
                  </a:moveTo>
                  <a:lnTo>
                    <a:pt x="0" y="33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FFCF0F73-50F8-4335-A0F3-AD57FCE5A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1854"/>
              <a:ext cx="2" cy="354"/>
            </a:xfrm>
            <a:custGeom>
              <a:avLst/>
              <a:gdLst>
                <a:gd name="T0" fmla="*/ 2 w 2"/>
                <a:gd name="T1" fmla="*/ 0 h 354"/>
                <a:gd name="T2" fmla="*/ 0 w 2"/>
                <a:gd name="T3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54">
                  <a:moveTo>
                    <a:pt x="2" y="0"/>
                  </a:moveTo>
                  <a:lnTo>
                    <a:pt x="0" y="35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682BEADA-F584-4BDD-BC72-63DA6EA54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990"/>
              <a:ext cx="1" cy="774"/>
            </a:xfrm>
            <a:custGeom>
              <a:avLst/>
              <a:gdLst>
                <a:gd name="T0" fmla="*/ 0 w 1"/>
                <a:gd name="T1" fmla="*/ 0 h 774"/>
                <a:gd name="T2" fmla="*/ 0 w 1"/>
                <a:gd name="T3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74">
                  <a:moveTo>
                    <a:pt x="0" y="0"/>
                  </a:moveTo>
                  <a:lnTo>
                    <a:pt x="0" y="7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66ABF3CC-4765-4ED1-9A79-EEB438AD5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1854"/>
              <a:ext cx="1" cy="366"/>
            </a:xfrm>
            <a:custGeom>
              <a:avLst/>
              <a:gdLst>
                <a:gd name="T0" fmla="*/ 0 w 1"/>
                <a:gd name="T1" fmla="*/ 0 h 366"/>
                <a:gd name="T2" fmla="*/ 0 w 1"/>
                <a:gd name="T3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9882823B-A907-4AC2-81B8-2BD0DE066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1824"/>
              <a:ext cx="498" cy="414"/>
            </a:xfrm>
            <a:custGeom>
              <a:avLst/>
              <a:gdLst>
                <a:gd name="T0" fmla="*/ 0 w 498"/>
                <a:gd name="T1" fmla="*/ 0 h 414"/>
                <a:gd name="T2" fmla="*/ 498 w 498"/>
                <a:gd name="T3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8" h="414">
                  <a:moveTo>
                    <a:pt x="0" y="0"/>
                  </a:moveTo>
                  <a:lnTo>
                    <a:pt x="498" y="41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DC074FC9-33A5-40BF-AC86-6E064330A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1386"/>
              <a:ext cx="486" cy="399"/>
            </a:xfrm>
            <a:custGeom>
              <a:avLst/>
              <a:gdLst>
                <a:gd name="T0" fmla="*/ 0 w 486"/>
                <a:gd name="T1" fmla="*/ 0 h 399"/>
                <a:gd name="T2" fmla="*/ 486 w 486"/>
                <a:gd name="T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6" h="399">
                  <a:moveTo>
                    <a:pt x="0" y="0"/>
                  </a:moveTo>
                  <a:lnTo>
                    <a:pt x="486" y="39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F8326996-8DDB-4182-B36A-6DD6D36C4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60</a:t>
              </a: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4672AC35-E453-486A-8249-8C8E59064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36</a:t>
              </a:r>
            </a:p>
          </p:txBody>
        </p:sp>
        <p:sp>
          <p:nvSpPr>
            <p:cNvPr id="20" name="Text Box 25">
              <a:extLst>
                <a:ext uri="{FF2B5EF4-FFF2-40B4-BE49-F238E27FC236}">
                  <a16:creationId xmlns:a16="http://schemas.microsoft.com/office/drawing/2014/main" id="{6B46A073-D10A-4335-91A8-1285C36C2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8</a:t>
              </a:r>
            </a:p>
          </p:txBody>
        </p:sp>
        <p:sp>
          <p:nvSpPr>
            <p:cNvPr id="21" name="Text Box 26">
              <a:extLst>
                <a:ext uri="{FF2B5EF4-FFF2-40B4-BE49-F238E27FC236}">
                  <a16:creationId xmlns:a16="http://schemas.microsoft.com/office/drawing/2014/main" id="{E6476A33-1705-435B-A762-6B433BC49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7</a:t>
              </a:r>
            </a:p>
          </p:txBody>
        </p:sp>
        <p:sp>
          <p:nvSpPr>
            <p:cNvPr id="22" name="Text Box 27">
              <a:extLst>
                <a:ext uri="{FF2B5EF4-FFF2-40B4-BE49-F238E27FC236}">
                  <a16:creationId xmlns:a16="http://schemas.microsoft.com/office/drawing/2014/main" id="{5D986B12-71FD-4308-A44A-79427C2C9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7" y="170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4</a:t>
              </a:r>
            </a:p>
          </p:txBody>
        </p:sp>
        <p:sp>
          <p:nvSpPr>
            <p:cNvPr id="23" name="Text Box 28">
              <a:extLst>
                <a:ext uri="{FF2B5EF4-FFF2-40B4-BE49-F238E27FC236}">
                  <a16:creationId xmlns:a16="http://schemas.microsoft.com/office/drawing/2014/main" id="{BE8188D2-E1EA-4D18-A4DB-F1CE2764A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2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2F4CBD39-54C1-4B8F-8EA8-18952DE7D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</a:t>
              </a: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708EE49E-767C-4B2D-8FFE-598B34BFC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9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6</a:t>
              </a:r>
            </a:p>
          </p:txBody>
        </p:sp>
        <p:sp>
          <p:nvSpPr>
            <p:cNvPr id="26" name="Text Box 31">
              <a:extLst>
                <a:ext uri="{FF2B5EF4-FFF2-40B4-BE49-F238E27FC236}">
                  <a16:creationId xmlns:a16="http://schemas.microsoft.com/office/drawing/2014/main" id="{B80016D9-B4C2-438D-AAC4-3052248FA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27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12</a:t>
              </a:r>
            </a:p>
          </p:txBody>
        </p:sp>
        <p:sp>
          <p:nvSpPr>
            <p:cNvPr id="27" name="Oval 32">
              <a:extLst>
                <a:ext uri="{FF2B5EF4-FFF2-40B4-BE49-F238E27FC236}">
                  <a16:creationId xmlns:a16="http://schemas.microsoft.com/office/drawing/2014/main" id="{F054B92A-6B9E-4773-8F64-FD9FC5D26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1" y="897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A618BAC6-CD86-44E9-A2A9-F0ABA99DE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90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4">
              <a:extLst>
                <a:ext uri="{FF2B5EF4-FFF2-40B4-BE49-F238E27FC236}">
                  <a16:creationId xmlns:a16="http://schemas.microsoft.com/office/drawing/2014/main" id="{DC3B3D96-3D94-4867-8606-F5D21621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903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F06B2C2B-297A-4F25-B4BD-33777D34F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89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7">
              <a:extLst>
                <a:ext uri="{FF2B5EF4-FFF2-40B4-BE49-F238E27FC236}">
                  <a16:creationId xmlns:a16="http://schemas.microsoft.com/office/drawing/2014/main" id="{72C55925-DEEE-430A-8751-482CD65A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1761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8">
              <a:extLst>
                <a:ext uri="{FF2B5EF4-FFF2-40B4-BE49-F238E27FC236}">
                  <a16:creationId xmlns:a16="http://schemas.microsoft.com/office/drawing/2014/main" id="{9AB1DC87-040F-49B1-ACCA-743B5BC3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7" y="1755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9">
              <a:extLst>
                <a:ext uri="{FF2B5EF4-FFF2-40B4-BE49-F238E27FC236}">
                  <a16:creationId xmlns:a16="http://schemas.microsoft.com/office/drawing/2014/main" id="{667FF027-6BC8-4EE8-B930-380A7504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222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40">
              <a:extLst>
                <a:ext uri="{FF2B5EF4-FFF2-40B4-BE49-F238E27FC236}">
                  <a16:creationId xmlns:a16="http://schemas.microsoft.com/office/drawing/2014/main" id="{78052E49-3F81-4AD9-BEB8-13BFE8F68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" y="2202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41">
              <a:extLst>
                <a:ext uri="{FF2B5EF4-FFF2-40B4-BE49-F238E27FC236}">
                  <a16:creationId xmlns:a16="http://schemas.microsoft.com/office/drawing/2014/main" id="{52900495-24FB-4B3C-AA91-5EE410215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1323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93E0422E-0F86-460B-88C9-E90363568198}"/>
              </a:ext>
            </a:extLst>
          </p:cNvPr>
          <p:cNvSpPr/>
          <p:nvPr/>
        </p:nvSpPr>
        <p:spPr>
          <a:xfrm>
            <a:off x="1890319" y="2124436"/>
            <a:ext cx="860430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设</a:t>
            </a:r>
            <a:r>
              <a:rPr lang="en-US" altLang="zh-CN" sz="2800" dirty="0">
                <a:ea typeface="仿宋_GB2312" pitchFamily="49" charset="-122"/>
              </a:rPr>
              <a:t>A ={2,3,6,12,24,36},R={(</a:t>
            </a:r>
            <a:r>
              <a:rPr lang="en-US" altLang="zh-CN" sz="2800" dirty="0" err="1">
                <a:ea typeface="仿宋_GB2312" pitchFamily="49" charset="-122"/>
              </a:rPr>
              <a:t>a,b</a:t>
            </a:r>
            <a:r>
              <a:rPr lang="en-US" altLang="zh-CN" sz="2800" dirty="0">
                <a:ea typeface="仿宋_GB2312" pitchFamily="49" charset="-122"/>
              </a:rPr>
              <a:t>)</a:t>
            </a:r>
            <a:r>
              <a:rPr lang="en-US" altLang="zh-CN" sz="2800" b="1" dirty="0">
                <a:ea typeface="仿宋_GB2312" pitchFamily="49" charset="-122"/>
              </a:rPr>
              <a:t>:</a:t>
            </a:r>
            <a:r>
              <a:rPr lang="en-US" altLang="zh-CN" sz="2800" dirty="0" err="1">
                <a:ea typeface="仿宋_GB2312" pitchFamily="49" charset="-122"/>
              </a:rPr>
              <a:t>a</a:t>
            </a:r>
            <a:r>
              <a:rPr lang="en-US" altLang="zh-CN" sz="2800" dirty="0" err="1">
                <a:ea typeface="仿宋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ea typeface="仿宋_GB2312" pitchFamily="49" charset="-122"/>
              </a:rPr>
              <a:t>A</a:t>
            </a:r>
            <a:r>
              <a:rPr lang="en-US" altLang="zh-CN" sz="2800" dirty="0" err="1">
                <a:ea typeface="仿宋_GB2312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ea typeface="仿宋_GB2312" pitchFamily="49" charset="-122"/>
              </a:rPr>
              <a:t>b</a:t>
            </a:r>
            <a:r>
              <a:rPr lang="en-US" altLang="zh-CN" sz="2800" dirty="0" err="1">
                <a:ea typeface="仿宋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ea typeface="仿宋_GB2312" pitchFamily="49" charset="-122"/>
              </a:rPr>
              <a:t>A</a:t>
            </a:r>
            <a:r>
              <a:rPr lang="en-US" altLang="zh-CN" sz="2800" dirty="0" err="1">
                <a:ea typeface="仿宋_GB2312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ea typeface="仿宋_GB2312" pitchFamily="49" charset="-122"/>
              </a:rPr>
              <a:t>a</a:t>
            </a:r>
            <a:r>
              <a:rPr lang="en-US" altLang="zh-CN" sz="2800" dirty="0">
                <a:ea typeface="仿宋_GB2312" pitchFamily="49" charset="-122"/>
              </a:rPr>
              <a:t> | b}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仿宋_GB2312" pitchFamily="49" charset="-122"/>
              </a:rPr>
              <a:t>    R</a:t>
            </a:r>
            <a:r>
              <a:rPr lang="zh-CN" altLang="en-US" sz="2800" dirty="0"/>
              <a:t>是</a:t>
            </a:r>
            <a:r>
              <a:rPr lang="en-US" altLang="zh-CN" sz="2800" dirty="0">
                <a:ea typeface="仿宋_GB2312" pitchFamily="49" charset="-122"/>
              </a:rPr>
              <a:t>A</a:t>
            </a:r>
            <a:r>
              <a:rPr lang="zh-CN" altLang="en-US" sz="2800" dirty="0"/>
              <a:t>上的整除关系</a:t>
            </a:r>
          </a:p>
        </p:txBody>
      </p:sp>
      <p:grpSp>
        <p:nvGrpSpPr>
          <p:cNvPr id="37" name="Group 91">
            <a:extLst>
              <a:ext uri="{FF2B5EF4-FFF2-40B4-BE49-F238E27FC236}">
                <a16:creationId xmlns:a16="http://schemas.microsoft.com/office/drawing/2014/main" id="{052E16E8-D8B5-4586-9CE3-1BC327691D9C}"/>
              </a:ext>
            </a:extLst>
          </p:cNvPr>
          <p:cNvGrpSpPr>
            <a:grpSpLocks/>
          </p:cNvGrpSpPr>
          <p:nvPr/>
        </p:nvGrpSpPr>
        <p:grpSpPr bwMode="auto">
          <a:xfrm>
            <a:off x="7372014" y="3345823"/>
            <a:ext cx="1905000" cy="3119438"/>
            <a:chOff x="3936" y="768"/>
            <a:chExt cx="1200" cy="1965"/>
          </a:xfrm>
        </p:grpSpPr>
        <p:sp>
          <p:nvSpPr>
            <p:cNvPr id="38" name="Freeform 52">
              <a:extLst>
                <a:ext uri="{FF2B5EF4-FFF2-40B4-BE49-F238E27FC236}">
                  <a16:creationId xmlns:a16="http://schemas.microsoft.com/office/drawing/2014/main" id="{71C3438D-ECE4-49CE-8EC1-D79809A18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1029"/>
              <a:ext cx="327" cy="423"/>
            </a:xfrm>
            <a:custGeom>
              <a:avLst/>
              <a:gdLst>
                <a:gd name="T0" fmla="*/ 0 w 327"/>
                <a:gd name="T1" fmla="*/ 0 h 423"/>
                <a:gd name="T2" fmla="*/ 327 w 327"/>
                <a:gd name="T3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7" h="423">
                  <a:moveTo>
                    <a:pt x="0" y="0"/>
                  </a:moveTo>
                  <a:lnTo>
                    <a:pt x="327" y="42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47B4E294-AE83-46FC-8376-A2AD72034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3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4">
              <a:extLst>
                <a:ext uri="{FF2B5EF4-FFF2-40B4-BE49-F238E27FC236}">
                  <a16:creationId xmlns:a16="http://schemas.microsoft.com/office/drawing/2014/main" id="{053AABB8-95B2-4E17-9252-A4EA9B19C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1034"/>
              <a:ext cx="346" cy="412"/>
            </a:xfrm>
            <a:custGeom>
              <a:avLst/>
              <a:gdLst>
                <a:gd name="T0" fmla="*/ 346 w 346"/>
                <a:gd name="T1" fmla="*/ 0 h 412"/>
                <a:gd name="T2" fmla="*/ 0 w 346"/>
                <a:gd name="T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6" h="412">
                  <a:moveTo>
                    <a:pt x="346" y="0"/>
                  </a:moveTo>
                  <a:lnTo>
                    <a:pt x="0" y="41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5">
              <a:extLst>
                <a:ext uri="{FF2B5EF4-FFF2-40B4-BE49-F238E27FC236}">
                  <a16:creationId xmlns:a16="http://schemas.microsoft.com/office/drawing/2014/main" id="{6A7F9E80-C755-4528-AF4B-08BA32344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" y="1530"/>
              <a:ext cx="1" cy="384"/>
            </a:xfrm>
            <a:custGeom>
              <a:avLst/>
              <a:gdLst>
                <a:gd name="T0" fmla="*/ 0 w 1"/>
                <a:gd name="T1" fmla="*/ 0 h 384"/>
                <a:gd name="T2" fmla="*/ 0 w 1"/>
                <a:gd name="T3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84">
                  <a:moveTo>
                    <a:pt x="0" y="0"/>
                  </a:moveTo>
                  <a:lnTo>
                    <a:pt x="0" y="3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56">
              <a:extLst>
                <a:ext uri="{FF2B5EF4-FFF2-40B4-BE49-F238E27FC236}">
                  <a16:creationId xmlns:a16="http://schemas.microsoft.com/office/drawing/2014/main" id="{1DBDB24F-4659-4E36-A0C8-454F0733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" y="1992"/>
              <a:ext cx="368" cy="370"/>
            </a:xfrm>
            <a:custGeom>
              <a:avLst/>
              <a:gdLst>
                <a:gd name="T0" fmla="*/ 368 w 368"/>
                <a:gd name="T1" fmla="*/ 0 h 370"/>
                <a:gd name="T2" fmla="*/ 0 w 368"/>
                <a:gd name="T3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8" h="370">
                  <a:moveTo>
                    <a:pt x="368" y="0"/>
                  </a:moveTo>
                  <a:lnTo>
                    <a:pt x="0" y="37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57">
              <a:extLst>
                <a:ext uri="{FF2B5EF4-FFF2-40B4-BE49-F238E27FC236}">
                  <a16:creationId xmlns:a16="http://schemas.microsoft.com/office/drawing/2014/main" id="{8F7CADAD-881C-45B9-8B20-BF3FC3492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1998"/>
              <a:ext cx="384" cy="420"/>
            </a:xfrm>
            <a:custGeom>
              <a:avLst/>
              <a:gdLst>
                <a:gd name="T0" fmla="*/ 0 w 384"/>
                <a:gd name="T1" fmla="*/ 0 h 420"/>
                <a:gd name="T2" fmla="*/ 384 w 384"/>
                <a:gd name="T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4" h="420">
                  <a:moveTo>
                    <a:pt x="0" y="0"/>
                  </a:moveTo>
                  <a:lnTo>
                    <a:pt x="384" y="42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58">
              <a:extLst>
                <a:ext uri="{FF2B5EF4-FFF2-40B4-BE49-F238E27FC236}">
                  <a16:creationId xmlns:a16="http://schemas.microsoft.com/office/drawing/2014/main" id="{C430F36C-5A4E-4637-ADDD-AF1BFB23E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68"/>
              <a:ext cx="3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 dirty="0"/>
                <a:t>24</a:t>
              </a:r>
            </a:p>
          </p:txBody>
        </p:sp>
        <p:sp>
          <p:nvSpPr>
            <p:cNvPr id="45" name="Text Box 59">
              <a:extLst>
                <a:ext uri="{FF2B5EF4-FFF2-40B4-BE49-F238E27FC236}">
                  <a16:creationId xmlns:a16="http://schemas.microsoft.com/office/drawing/2014/main" id="{6B96D65D-4E60-4343-A3B6-145234727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768"/>
              <a:ext cx="3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36</a:t>
              </a:r>
            </a:p>
          </p:txBody>
        </p:sp>
        <p:sp>
          <p:nvSpPr>
            <p:cNvPr id="46" name="Text Box 60">
              <a:extLst>
                <a:ext uri="{FF2B5EF4-FFF2-40B4-BE49-F238E27FC236}">
                  <a16:creationId xmlns:a16="http://schemas.microsoft.com/office/drawing/2014/main" id="{16FC3F23-59DD-41B9-A7E1-D0E755F5B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522"/>
              <a:ext cx="3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</a:t>
              </a:r>
            </a:p>
          </p:txBody>
        </p:sp>
        <p:sp>
          <p:nvSpPr>
            <p:cNvPr id="47" name="Text Box 61">
              <a:extLst>
                <a:ext uri="{FF2B5EF4-FFF2-40B4-BE49-F238E27FC236}">
                  <a16:creationId xmlns:a16="http://schemas.microsoft.com/office/drawing/2014/main" id="{5ECEC01C-E4BA-4573-AAED-7A38DAC2B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46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48" name="Text Box 62">
              <a:extLst>
                <a:ext uri="{FF2B5EF4-FFF2-40B4-BE49-F238E27FC236}">
                  <a16:creationId xmlns:a16="http://schemas.microsoft.com/office/drawing/2014/main" id="{096A7A39-A2EB-465A-8BF8-891B43715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851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6</a:t>
              </a:r>
            </a:p>
          </p:txBody>
        </p:sp>
        <p:sp>
          <p:nvSpPr>
            <p:cNvPr id="49" name="Text Box 63">
              <a:extLst>
                <a:ext uri="{FF2B5EF4-FFF2-40B4-BE49-F238E27FC236}">
                  <a16:creationId xmlns:a16="http://schemas.microsoft.com/office/drawing/2014/main" id="{8B4CE280-80F4-4E5C-ACE0-3BB0A838F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384"/>
              <a:ext cx="3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 dirty="0"/>
                <a:t>12</a:t>
              </a:r>
            </a:p>
          </p:txBody>
        </p:sp>
        <p:sp>
          <p:nvSpPr>
            <p:cNvPr id="50" name="Oval 64">
              <a:extLst>
                <a:ext uri="{FF2B5EF4-FFF2-40B4-BE49-F238E27FC236}">
                  <a16:creationId xmlns:a16="http://schemas.microsoft.com/office/drawing/2014/main" id="{128C9A87-FB83-4EF7-84E0-95E681883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1911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Oval 84">
              <a:extLst>
                <a:ext uri="{FF2B5EF4-FFF2-40B4-BE49-F238E27FC236}">
                  <a16:creationId xmlns:a16="http://schemas.microsoft.com/office/drawing/2014/main" id="{38D7B4FC-F8C1-469F-8267-C22D9BC39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44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Oval 85">
              <a:extLst>
                <a:ext uri="{FF2B5EF4-FFF2-40B4-BE49-F238E27FC236}">
                  <a16:creationId xmlns:a16="http://schemas.microsoft.com/office/drawing/2014/main" id="{32F82225-838F-46B4-AD57-DE9F7CFF8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95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Oval 86">
              <a:extLst>
                <a:ext uri="{FF2B5EF4-FFF2-40B4-BE49-F238E27FC236}">
                  <a16:creationId xmlns:a16="http://schemas.microsoft.com/office/drawing/2014/main" id="{6BF60DF9-DB80-4F3B-B851-2F2D0A886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2349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87">
              <a:extLst>
                <a:ext uri="{FF2B5EF4-FFF2-40B4-BE49-F238E27FC236}">
                  <a16:creationId xmlns:a16="http://schemas.microsoft.com/office/drawing/2014/main" id="{536E442A-7BB5-41E4-A245-25D936CBA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94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Oval 89">
              <a:extLst>
                <a:ext uri="{FF2B5EF4-FFF2-40B4-BE49-F238E27FC236}">
                  <a16:creationId xmlns:a16="http://schemas.microsoft.com/office/drawing/2014/main" id="{9D4F3839-42DB-4AAC-B9F0-AB83E4B03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2405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765787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111618">
            <a:extLst>
              <a:ext uri="{FF2B5EF4-FFF2-40B4-BE49-F238E27FC236}">
                <a16:creationId xmlns:a16="http://schemas.microsoft.com/office/drawing/2014/main" id="{D797F601-05BF-4420-92ED-05BCEF17A45E}"/>
              </a:ext>
            </a:extLst>
          </p:cNvPr>
          <p:cNvSpPr txBox="1">
            <a:spLocks/>
          </p:cNvSpPr>
          <p:nvPr/>
        </p:nvSpPr>
        <p:spPr>
          <a:xfrm>
            <a:off x="1571624" y="738188"/>
            <a:ext cx="9703179" cy="4922227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示例</a:t>
            </a:r>
          </a:p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偏序集&lt;{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a,b,c,d,e,f,g,h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},≤&gt;，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由下图的哈斯图给出。</a:t>
            </a:r>
          </a:p>
          <a:p>
            <a:pPr algn="just"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  （1）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={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b,d,e,g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}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  （2）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2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b,c,d,e,f,g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}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</a:t>
            </a:r>
          </a:p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  （3）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={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a,c,d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}  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  （4）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={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d,e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}</a:t>
            </a:r>
          </a:p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E000C"/>
                </a:solidFill>
                <a:latin typeface="Microsoft YaHei" panose="020B0503020204020204" charset="-122"/>
                <a:ea typeface="Microsoft YaHei" panose="020B0503020204020204" charset="-122"/>
              </a:rPr>
              <a:t>解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 </a:t>
            </a:r>
          </a:p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的最大元为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；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的极大元为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；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的最小元为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；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的极小元也为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。 </a:t>
            </a:r>
          </a:p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无最大元和最小元；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的极大元是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f,g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；极小元是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b,c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。</a:t>
            </a:r>
          </a:p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无最大元，其最小元为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；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的极大元为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c,d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；极小元为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。</a:t>
            </a:r>
          </a:p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无最大元，也无最小元； 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的极大元是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d,e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；极小元也是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d,e</a:t>
            </a:r>
            <a:r>
              <a:rPr lang="zh-CN" altLang="en-US" sz="2030" dirty="0"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r>
              <a:rPr lang="zh-CN" altLang="en-US" sz="1475" dirty="0">
                <a:latin typeface="Microsoft YaHei" panose="020B0503020204020204" charset="-122"/>
                <a:ea typeface="Microsoft YaHei" panose="020B0503020204020204" charset="-122"/>
              </a:rPr>
              <a:t> </a:t>
            </a:r>
          </a:p>
        </p:txBody>
      </p:sp>
      <p:pic>
        <p:nvPicPr>
          <p:cNvPr id="5" name="图片 111619">
            <a:extLst>
              <a:ext uri="{FF2B5EF4-FFF2-40B4-BE49-F238E27FC236}">
                <a16:creationId xmlns:a16="http://schemas.microsoft.com/office/drawing/2014/main" id="{2E5BD052-94C2-4F87-BF7A-760C5AD84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562" y="899760"/>
            <a:ext cx="2101362" cy="272561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7746742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112642">
            <a:extLst>
              <a:ext uri="{FF2B5EF4-FFF2-40B4-BE49-F238E27FC236}">
                <a16:creationId xmlns:a16="http://schemas.microsoft.com/office/drawing/2014/main" id="{657B8CD3-32C8-43FF-B131-9D2F85B42F05}"/>
              </a:ext>
            </a:extLst>
          </p:cNvPr>
          <p:cNvSpPr txBox="1">
            <a:spLocks/>
          </p:cNvSpPr>
          <p:nvPr/>
        </p:nvSpPr>
        <p:spPr>
          <a:xfrm>
            <a:off x="1331564" y="861648"/>
            <a:ext cx="10790528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设&lt;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A,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≼&gt;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为偏序集,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BA, </a:t>
            </a:r>
            <a:r>
              <a:rPr lang="en-US" altLang="x-none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yA</a:t>
            </a:r>
            <a:endParaRPr lang="en-US" altLang="x-none">
              <a:solidFill>
                <a:srgbClr val="3333FF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上界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(upper bound):  y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是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的上界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x( xB  x≼y )</a:t>
            </a:r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下界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(lower bound):  y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是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的下界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x( xB  y≼x )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最小上界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(least upper bound, lub): 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   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	设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C = { y | y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是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的上界 },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C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的最小元称为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的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最小上界, 或上确界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. 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最大下界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(greatest lower bound, glb): 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   设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C = { y | y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是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的下界 },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C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的最大元称为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的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最大下界, 或下确界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.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98284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114690">
            <a:extLst>
              <a:ext uri="{FF2B5EF4-FFF2-40B4-BE49-F238E27FC236}">
                <a16:creationId xmlns:a16="http://schemas.microsoft.com/office/drawing/2014/main" id="{829031F5-5A0D-4C9D-BD15-1F17FA5E6200}"/>
              </a:ext>
            </a:extLst>
          </p:cNvPr>
          <p:cNvSpPr txBox="1">
            <a:spLocks/>
          </p:cNvSpPr>
          <p:nvPr/>
        </p:nvSpPr>
        <p:spPr>
          <a:xfrm>
            <a:off x="1518662" y="646430"/>
            <a:ext cx="9154675" cy="556514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示例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偏序集&lt;{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a,b,c,d,e,f,g,h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},≤&gt;，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由右图的哈斯图给出。</a:t>
            </a:r>
          </a:p>
          <a:p>
            <a:pPr algn="just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  （1）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={b,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c,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d,e,g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}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  </a:t>
            </a:r>
          </a:p>
          <a:p>
            <a:pPr algn="just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 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（2）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2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b,e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d,f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}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 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  （3）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={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a,c,d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} 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  （4）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={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d,e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}</a:t>
            </a:r>
          </a:p>
          <a:p>
            <a:pPr algn="just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)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当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B1={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b,c,d,e,g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}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时，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B1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有上界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g,h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，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下界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a；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最小上界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g，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最大下界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a 。</a:t>
            </a:r>
          </a:p>
          <a:p>
            <a:pPr algn="just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2)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当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B2={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b,e,d,f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}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时，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B2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有上界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h，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下界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b,a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；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最小上界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h，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最大下界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b。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114691">
            <a:extLst>
              <a:ext uri="{FF2B5EF4-FFF2-40B4-BE49-F238E27FC236}">
                <a16:creationId xmlns:a16="http://schemas.microsoft.com/office/drawing/2014/main" id="{0266C3AE-6A55-4141-AA42-9DA2AD807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058" y="1965476"/>
            <a:ext cx="2101362" cy="272561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91840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DCB994-D773-485B-8A6B-EDA2974AFF3C}"/>
              </a:ext>
            </a:extLst>
          </p:cNvPr>
          <p:cNvSpPr/>
          <p:nvPr/>
        </p:nvSpPr>
        <p:spPr>
          <a:xfrm>
            <a:off x="1873541" y="944008"/>
            <a:ext cx="909087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+mn-ea"/>
              </a:rPr>
              <a:t>设</a:t>
            </a:r>
            <a:r>
              <a:rPr lang="en-US" altLang="zh-CN" sz="2800" dirty="0">
                <a:latin typeface="+mn-ea"/>
              </a:rPr>
              <a:t>A={2,3,4,6,7,8,12,36,60},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+mn-ea"/>
              </a:rPr>
              <a:t>     R={(</a:t>
            </a:r>
            <a:r>
              <a:rPr lang="en-US" altLang="zh-CN" sz="2800" dirty="0" err="1">
                <a:latin typeface="+mn-ea"/>
              </a:rPr>
              <a:t>a,b</a:t>
            </a:r>
            <a:r>
              <a:rPr lang="en-US" altLang="zh-CN" sz="2800" dirty="0">
                <a:latin typeface="+mn-ea"/>
              </a:rPr>
              <a:t>) </a:t>
            </a:r>
            <a:r>
              <a:rPr lang="en-US" altLang="zh-CN" sz="2800" b="1" dirty="0">
                <a:latin typeface="+mn-ea"/>
              </a:rPr>
              <a:t>:</a:t>
            </a: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+mn-ea"/>
              </a:rPr>
              <a:t>b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>
                <a:latin typeface="+mn-ea"/>
              </a:rPr>
              <a:t> | b}, R</a:t>
            </a:r>
            <a:r>
              <a:rPr lang="zh-CN" altLang="en-US" sz="2800" dirty="0">
                <a:latin typeface="+mn-ea"/>
              </a:rPr>
              <a:t>是</a:t>
            </a:r>
            <a:r>
              <a:rPr lang="en-US" altLang="zh-CN" sz="2800" dirty="0">
                <a:latin typeface="+mn-ea"/>
              </a:rPr>
              <a:t>A</a:t>
            </a:r>
            <a:r>
              <a:rPr lang="zh-CN" altLang="en-US" sz="2800" dirty="0">
                <a:latin typeface="+mn-ea"/>
              </a:rPr>
              <a:t>上的整除关系。</a:t>
            </a:r>
          </a:p>
        </p:txBody>
      </p:sp>
      <p:graphicFrame>
        <p:nvGraphicFramePr>
          <p:cNvPr id="5" name="Group 234">
            <a:extLst>
              <a:ext uri="{FF2B5EF4-FFF2-40B4-BE49-F238E27FC236}">
                <a16:creationId xmlns:a16="http://schemas.microsoft.com/office/drawing/2014/main" id="{284ED498-8CC4-4D5C-8BBD-8995DA0D7D39}"/>
              </a:ext>
            </a:extLst>
          </p:cNvPr>
          <p:cNvGraphicFramePr>
            <a:graphicFrameLocks noGrp="1"/>
          </p:cNvGraphicFramePr>
          <p:nvPr/>
        </p:nvGraphicFramePr>
        <p:xfrm>
          <a:off x="382191" y="2330451"/>
          <a:ext cx="7545711" cy="3657600"/>
        </p:xfrm>
        <a:graphic>
          <a:graphicData uri="http://schemas.openxmlformats.org/drawingml/2006/table">
            <a:tbl>
              <a:tblPr/>
              <a:tblGrid>
                <a:gridCol w="1217050">
                  <a:extLst>
                    <a:ext uri="{9D8B030D-6E8A-4147-A177-3AD203B41FA5}">
                      <a16:colId xmlns:a16="http://schemas.microsoft.com/office/drawing/2014/main" val="600558461"/>
                    </a:ext>
                  </a:extLst>
                </a:gridCol>
                <a:gridCol w="730230">
                  <a:extLst>
                    <a:ext uri="{9D8B030D-6E8A-4147-A177-3AD203B41FA5}">
                      <a16:colId xmlns:a16="http://schemas.microsoft.com/office/drawing/2014/main" val="2597392442"/>
                    </a:ext>
                  </a:extLst>
                </a:gridCol>
                <a:gridCol w="811367">
                  <a:extLst>
                    <a:ext uri="{9D8B030D-6E8A-4147-A177-3AD203B41FA5}">
                      <a16:colId xmlns:a16="http://schemas.microsoft.com/office/drawing/2014/main" val="3315760213"/>
                    </a:ext>
                  </a:extLst>
                </a:gridCol>
                <a:gridCol w="811367">
                  <a:extLst>
                    <a:ext uri="{9D8B030D-6E8A-4147-A177-3AD203B41FA5}">
                      <a16:colId xmlns:a16="http://schemas.microsoft.com/office/drawing/2014/main" val="3578234576"/>
                    </a:ext>
                  </a:extLst>
                </a:gridCol>
                <a:gridCol w="811367">
                  <a:extLst>
                    <a:ext uri="{9D8B030D-6E8A-4147-A177-3AD203B41FA5}">
                      <a16:colId xmlns:a16="http://schemas.microsoft.com/office/drawing/2014/main" val="4111226549"/>
                    </a:ext>
                  </a:extLst>
                </a:gridCol>
                <a:gridCol w="1054777">
                  <a:extLst>
                    <a:ext uri="{9D8B030D-6E8A-4147-A177-3AD203B41FA5}">
                      <a16:colId xmlns:a16="http://schemas.microsoft.com/office/drawing/2014/main" val="2686619197"/>
                    </a:ext>
                  </a:extLst>
                </a:gridCol>
                <a:gridCol w="649093">
                  <a:extLst>
                    <a:ext uri="{9D8B030D-6E8A-4147-A177-3AD203B41FA5}">
                      <a16:colId xmlns:a16="http://schemas.microsoft.com/office/drawing/2014/main" val="2878274676"/>
                    </a:ext>
                  </a:extLst>
                </a:gridCol>
                <a:gridCol w="730230">
                  <a:extLst>
                    <a:ext uri="{9D8B030D-6E8A-4147-A177-3AD203B41FA5}">
                      <a16:colId xmlns:a16="http://schemas.microsoft.com/office/drawing/2014/main" val="3007694793"/>
                    </a:ext>
                  </a:extLst>
                </a:gridCol>
                <a:gridCol w="730230">
                  <a:extLst>
                    <a:ext uri="{9D8B030D-6E8A-4147-A177-3AD203B41FA5}">
                      <a16:colId xmlns:a16="http://schemas.microsoft.com/office/drawing/2014/main" val="1988378688"/>
                    </a:ext>
                  </a:extLst>
                </a:gridCol>
              </a:tblGrid>
              <a:tr h="54864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集合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最大元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最小元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极大元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极小元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上界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下界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上确界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下确界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639450"/>
                  </a:ext>
                </a:extLst>
              </a:tr>
              <a:tr h="714374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=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{8,12}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500446"/>
                  </a:ext>
                </a:extLst>
              </a:tr>
              <a:tr h="77438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2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={2,3}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001"/>
                  </a:ext>
                </a:extLst>
              </a:tr>
              <a:tr h="7715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3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={7,8}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785712"/>
                  </a:ext>
                </a:extLst>
              </a:tr>
              <a:tr h="84867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4 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={2,4,12}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299972"/>
                  </a:ext>
                </a:extLst>
              </a:tr>
            </a:tbl>
          </a:graphicData>
        </a:graphic>
      </p:graphicFrame>
      <p:grpSp>
        <p:nvGrpSpPr>
          <p:cNvPr id="7" name="Group 236">
            <a:extLst>
              <a:ext uri="{FF2B5EF4-FFF2-40B4-BE49-F238E27FC236}">
                <a16:creationId xmlns:a16="http://schemas.microsoft.com/office/drawing/2014/main" id="{1C8D6A4B-7709-43C7-A509-21B0876FF477}"/>
              </a:ext>
            </a:extLst>
          </p:cNvPr>
          <p:cNvGrpSpPr>
            <a:grpSpLocks/>
          </p:cNvGrpSpPr>
          <p:nvPr/>
        </p:nvGrpSpPr>
        <p:grpSpPr bwMode="auto">
          <a:xfrm>
            <a:off x="8098171" y="1965914"/>
            <a:ext cx="3200400" cy="2851150"/>
            <a:chOff x="3408" y="720"/>
            <a:chExt cx="2016" cy="1796"/>
          </a:xfrm>
        </p:grpSpPr>
        <p:sp>
          <p:nvSpPr>
            <p:cNvPr id="9" name="Freeform 237">
              <a:extLst>
                <a:ext uri="{FF2B5EF4-FFF2-40B4-BE49-F238E27FC236}">
                  <a16:creationId xmlns:a16="http://schemas.microsoft.com/office/drawing/2014/main" id="{8E67F9F9-F102-4011-974C-3D08CD4CC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966"/>
              <a:ext cx="474" cy="372"/>
            </a:xfrm>
            <a:custGeom>
              <a:avLst/>
              <a:gdLst>
                <a:gd name="T0" fmla="*/ 0 w 474"/>
                <a:gd name="T1" fmla="*/ 0 h 372"/>
                <a:gd name="T2" fmla="*/ 474 w 474"/>
                <a:gd name="T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4" h="372">
                  <a:moveTo>
                    <a:pt x="0" y="0"/>
                  </a:moveTo>
                  <a:lnTo>
                    <a:pt x="474" y="3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38">
              <a:extLst>
                <a:ext uri="{FF2B5EF4-FFF2-40B4-BE49-F238E27FC236}">
                  <a16:creationId xmlns:a16="http://schemas.microsoft.com/office/drawing/2014/main" id="{B413C868-CFD8-432F-A205-7F3C72478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96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39">
              <a:extLst>
                <a:ext uri="{FF2B5EF4-FFF2-40B4-BE49-F238E27FC236}">
                  <a16:creationId xmlns:a16="http://schemas.microsoft.com/office/drawing/2014/main" id="{56A2B6D2-9D43-43C3-8EE2-4CC29C40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993"/>
              <a:ext cx="1" cy="330"/>
            </a:xfrm>
            <a:custGeom>
              <a:avLst/>
              <a:gdLst>
                <a:gd name="T0" fmla="*/ 0 w 1"/>
                <a:gd name="T1" fmla="*/ 0 h 330"/>
                <a:gd name="T2" fmla="*/ 0 w 1"/>
                <a:gd name="T3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40">
              <a:extLst>
                <a:ext uri="{FF2B5EF4-FFF2-40B4-BE49-F238E27FC236}">
                  <a16:creationId xmlns:a16="http://schemas.microsoft.com/office/drawing/2014/main" id="{D785966B-DA9E-4A42-A083-39AEA38DC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413"/>
              <a:ext cx="1" cy="339"/>
            </a:xfrm>
            <a:custGeom>
              <a:avLst/>
              <a:gdLst>
                <a:gd name="T0" fmla="*/ 0 w 1"/>
                <a:gd name="T1" fmla="*/ 0 h 339"/>
                <a:gd name="T2" fmla="*/ 0 w 1"/>
                <a:gd name="T3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9">
                  <a:moveTo>
                    <a:pt x="0" y="0"/>
                  </a:moveTo>
                  <a:lnTo>
                    <a:pt x="0" y="33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1">
              <a:extLst>
                <a:ext uri="{FF2B5EF4-FFF2-40B4-BE49-F238E27FC236}">
                  <a16:creationId xmlns:a16="http://schemas.microsoft.com/office/drawing/2014/main" id="{41757287-5FB5-4F2F-A766-F7E4AD53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1854"/>
              <a:ext cx="2" cy="354"/>
            </a:xfrm>
            <a:custGeom>
              <a:avLst/>
              <a:gdLst>
                <a:gd name="T0" fmla="*/ 2 w 2"/>
                <a:gd name="T1" fmla="*/ 0 h 354"/>
                <a:gd name="T2" fmla="*/ 0 w 2"/>
                <a:gd name="T3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54">
                  <a:moveTo>
                    <a:pt x="2" y="0"/>
                  </a:moveTo>
                  <a:lnTo>
                    <a:pt x="0" y="35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42">
              <a:extLst>
                <a:ext uri="{FF2B5EF4-FFF2-40B4-BE49-F238E27FC236}">
                  <a16:creationId xmlns:a16="http://schemas.microsoft.com/office/drawing/2014/main" id="{29E5F6C2-D4E7-4130-BCF4-5EBF208B5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990"/>
              <a:ext cx="1" cy="774"/>
            </a:xfrm>
            <a:custGeom>
              <a:avLst/>
              <a:gdLst>
                <a:gd name="T0" fmla="*/ 0 w 1"/>
                <a:gd name="T1" fmla="*/ 0 h 774"/>
                <a:gd name="T2" fmla="*/ 0 w 1"/>
                <a:gd name="T3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74">
                  <a:moveTo>
                    <a:pt x="0" y="0"/>
                  </a:moveTo>
                  <a:lnTo>
                    <a:pt x="0" y="7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43">
              <a:extLst>
                <a:ext uri="{FF2B5EF4-FFF2-40B4-BE49-F238E27FC236}">
                  <a16:creationId xmlns:a16="http://schemas.microsoft.com/office/drawing/2014/main" id="{077D5D82-7509-4049-BAF8-6050612E4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1854"/>
              <a:ext cx="1" cy="366"/>
            </a:xfrm>
            <a:custGeom>
              <a:avLst/>
              <a:gdLst>
                <a:gd name="T0" fmla="*/ 0 w 1"/>
                <a:gd name="T1" fmla="*/ 0 h 366"/>
                <a:gd name="T2" fmla="*/ 0 w 1"/>
                <a:gd name="T3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44">
              <a:extLst>
                <a:ext uri="{FF2B5EF4-FFF2-40B4-BE49-F238E27FC236}">
                  <a16:creationId xmlns:a16="http://schemas.microsoft.com/office/drawing/2014/main" id="{DCE3C4D2-1EBB-4530-B98E-8EF20726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1824"/>
              <a:ext cx="498" cy="414"/>
            </a:xfrm>
            <a:custGeom>
              <a:avLst/>
              <a:gdLst>
                <a:gd name="T0" fmla="*/ 0 w 498"/>
                <a:gd name="T1" fmla="*/ 0 h 414"/>
                <a:gd name="T2" fmla="*/ 498 w 498"/>
                <a:gd name="T3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8" h="414">
                  <a:moveTo>
                    <a:pt x="0" y="0"/>
                  </a:moveTo>
                  <a:lnTo>
                    <a:pt x="498" y="41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45">
              <a:extLst>
                <a:ext uri="{FF2B5EF4-FFF2-40B4-BE49-F238E27FC236}">
                  <a16:creationId xmlns:a16="http://schemas.microsoft.com/office/drawing/2014/main" id="{6B105231-FEEF-46C3-B25A-B9055F127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1386"/>
              <a:ext cx="486" cy="399"/>
            </a:xfrm>
            <a:custGeom>
              <a:avLst/>
              <a:gdLst>
                <a:gd name="T0" fmla="*/ 0 w 486"/>
                <a:gd name="T1" fmla="*/ 0 h 399"/>
                <a:gd name="T2" fmla="*/ 486 w 486"/>
                <a:gd name="T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6" h="399">
                  <a:moveTo>
                    <a:pt x="0" y="0"/>
                  </a:moveTo>
                  <a:lnTo>
                    <a:pt x="486" y="39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46">
              <a:extLst>
                <a:ext uri="{FF2B5EF4-FFF2-40B4-BE49-F238E27FC236}">
                  <a16:creationId xmlns:a16="http://schemas.microsoft.com/office/drawing/2014/main" id="{281F05D6-5584-42B9-A559-6621B9267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 dirty="0"/>
                <a:t>60</a:t>
              </a:r>
            </a:p>
          </p:txBody>
        </p:sp>
        <p:sp>
          <p:nvSpPr>
            <p:cNvPr id="19" name="Text Box 247">
              <a:extLst>
                <a:ext uri="{FF2B5EF4-FFF2-40B4-BE49-F238E27FC236}">
                  <a16:creationId xmlns:a16="http://schemas.microsoft.com/office/drawing/2014/main" id="{0028B7EB-9816-486C-B363-83AB78A8B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36</a:t>
              </a:r>
            </a:p>
          </p:txBody>
        </p:sp>
        <p:sp>
          <p:nvSpPr>
            <p:cNvPr id="20" name="Text Box 248">
              <a:extLst>
                <a:ext uri="{FF2B5EF4-FFF2-40B4-BE49-F238E27FC236}">
                  <a16:creationId xmlns:a16="http://schemas.microsoft.com/office/drawing/2014/main" id="{CB591BBD-3E94-4CE8-AF55-0C397C8EE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8</a:t>
              </a:r>
            </a:p>
          </p:txBody>
        </p:sp>
        <p:sp>
          <p:nvSpPr>
            <p:cNvPr id="21" name="Text Box 249">
              <a:extLst>
                <a:ext uri="{FF2B5EF4-FFF2-40B4-BE49-F238E27FC236}">
                  <a16:creationId xmlns:a16="http://schemas.microsoft.com/office/drawing/2014/main" id="{09F3F92D-1DB4-41D8-9870-CCEC89623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7</a:t>
              </a:r>
            </a:p>
          </p:txBody>
        </p:sp>
        <p:sp>
          <p:nvSpPr>
            <p:cNvPr id="22" name="Text Box 250">
              <a:extLst>
                <a:ext uri="{FF2B5EF4-FFF2-40B4-BE49-F238E27FC236}">
                  <a16:creationId xmlns:a16="http://schemas.microsoft.com/office/drawing/2014/main" id="{C9D10BAC-7847-401C-A7E6-7E1B1D5A1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7" y="170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4</a:t>
              </a:r>
            </a:p>
          </p:txBody>
        </p:sp>
        <p:sp>
          <p:nvSpPr>
            <p:cNvPr id="23" name="Text Box 251">
              <a:extLst>
                <a:ext uri="{FF2B5EF4-FFF2-40B4-BE49-F238E27FC236}">
                  <a16:creationId xmlns:a16="http://schemas.microsoft.com/office/drawing/2014/main" id="{B417F676-1279-4EF8-8148-1253501D6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2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24" name="Text Box 252">
              <a:extLst>
                <a:ext uri="{FF2B5EF4-FFF2-40B4-BE49-F238E27FC236}">
                  <a16:creationId xmlns:a16="http://schemas.microsoft.com/office/drawing/2014/main" id="{071BC5AF-E0D2-437F-9CFC-7249BFB2B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</a:t>
              </a:r>
            </a:p>
          </p:txBody>
        </p:sp>
        <p:sp>
          <p:nvSpPr>
            <p:cNvPr id="25" name="Text Box 253">
              <a:extLst>
                <a:ext uri="{FF2B5EF4-FFF2-40B4-BE49-F238E27FC236}">
                  <a16:creationId xmlns:a16="http://schemas.microsoft.com/office/drawing/2014/main" id="{6B0E5DAB-D98A-4C19-B05B-674D6A6B3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9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6</a:t>
              </a:r>
            </a:p>
          </p:txBody>
        </p:sp>
        <p:sp>
          <p:nvSpPr>
            <p:cNvPr id="26" name="Text Box 254">
              <a:extLst>
                <a:ext uri="{FF2B5EF4-FFF2-40B4-BE49-F238E27FC236}">
                  <a16:creationId xmlns:a16="http://schemas.microsoft.com/office/drawing/2014/main" id="{F36CCE34-B0EE-4F77-A776-518A7C6C3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27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12</a:t>
              </a:r>
            </a:p>
          </p:txBody>
        </p:sp>
        <p:sp>
          <p:nvSpPr>
            <p:cNvPr id="27" name="Oval 255">
              <a:extLst>
                <a:ext uri="{FF2B5EF4-FFF2-40B4-BE49-F238E27FC236}">
                  <a16:creationId xmlns:a16="http://schemas.microsoft.com/office/drawing/2014/main" id="{39A8641B-DA39-41B6-8C6F-F513531D2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1" y="897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256">
              <a:extLst>
                <a:ext uri="{FF2B5EF4-FFF2-40B4-BE49-F238E27FC236}">
                  <a16:creationId xmlns:a16="http://schemas.microsoft.com/office/drawing/2014/main" id="{8E82605F-233A-49EA-BA30-E3C0587CB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90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257">
              <a:extLst>
                <a:ext uri="{FF2B5EF4-FFF2-40B4-BE49-F238E27FC236}">
                  <a16:creationId xmlns:a16="http://schemas.microsoft.com/office/drawing/2014/main" id="{83D4519A-951E-4A2D-8650-6BB71C597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903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258">
              <a:extLst>
                <a:ext uri="{FF2B5EF4-FFF2-40B4-BE49-F238E27FC236}">
                  <a16:creationId xmlns:a16="http://schemas.microsoft.com/office/drawing/2014/main" id="{AB94679B-CE42-4E38-AF7A-A78F41621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89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259">
              <a:extLst>
                <a:ext uri="{FF2B5EF4-FFF2-40B4-BE49-F238E27FC236}">
                  <a16:creationId xmlns:a16="http://schemas.microsoft.com/office/drawing/2014/main" id="{B4938661-EE85-4D13-B0B6-633D287C4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1761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260">
              <a:extLst>
                <a:ext uri="{FF2B5EF4-FFF2-40B4-BE49-F238E27FC236}">
                  <a16:creationId xmlns:a16="http://schemas.microsoft.com/office/drawing/2014/main" id="{B5B2E305-0EDA-4E8B-925A-4E2D20C18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7" y="1755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261">
              <a:extLst>
                <a:ext uri="{FF2B5EF4-FFF2-40B4-BE49-F238E27FC236}">
                  <a16:creationId xmlns:a16="http://schemas.microsoft.com/office/drawing/2014/main" id="{E70FC245-3371-4738-AB16-080968DD0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222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262">
              <a:extLst>
                <a:ext uri="{FF2B5EF4-FFF2-40B4-BE49-F238E27FC236}">
                  <a16:creationId xmlns:a16="http://schemas.microsoft.com/office/drawing/2014/main" id="{CDCBCC5F-6A26-49CF-A194-CBEDC897F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" y="2202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263">
              <a:extLst>
                <a:ext uri="{FF2B5EF4-FFF2-40B4-BE49-F238E27FC236}">
                  <a16:creationId xmlns:a16="http://schemas.microsoft.com/office/drawing/2014/main" id="{C955DC74-2A07-4E51-BD8E-135737DEE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1323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ECDF64F4-E2A8-4915-A688-15221A62B058}"/>
              </a:ext>
            </a:extLst>
          </p:cNvPr>
          <p:cNvSpPr/>
          <p:nvPr/>
        </p:nvSpPr>
        <p:spPr>
          <a:xfrm>
            <a:off x="1733239" y="290389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13F6387-0EC8-4903-B997-EE5BD96159B4}"/>
              </a:ext>
            </a:extLst>
          </p:cNvPr>
          <p:cNvSpPr/>
          <p:nvPr/>
        </p:nvSpPr>
        <p:spPr>
          <a:xfrm>
            <a:off x="2504764" y="290389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80F592C-C01C-4ADC-8033-7D30219FFD82}"/>
              </a:ext>
            </a:extLst>
          </p:cNvPr>
          <p:cNvSpPr/>
          <p:nvPr/>
        </p:nvSpPr>
        <p:spPr>
          <a:xfrm>
            <a:off x="5076518" y="286327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8490E77-6A1D-4936-ABB5-26C8E2C0BD22}"/>
              </a:ext>
            </a:extLst>
          </p:cNvPr>
          <p:cNvSpPr/>
          <p:nvPr/>
        </p:nvSpPr>
        <p:spPr>
          <a:xfrm>
            <a:off x="6617023" y="291443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F17528-CC19-4641-959A-F9715E52DE12}"/>
              </a:ext>
            </a:extLst>
          </p:cNvPr>
          <p:cNvSpPr/>
          <p:nvPr/>
        </p:nvSpPr>
        <p:spPr>
          <a:xfrm>
            <a:off x="3222887" y="302215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8,12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084B37E-9ECA-41F1-8605-93747314E64F}"/>
              </a:ext>
            </a:extLst>
          </p:cNvPr>
          <p:cNvSpPr/>
          <p:nvPr/>
        </p:nvSpPr>
        <p:spPr>
          <a:xfrm>
            <a:off x="4072681" y="3024378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8,12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D875FC-DF45-4CC2-96AB-CC0E436D71E4}"/>
              </a:ext>
            </a:extLst>
          </p:cNvPr>
          <p:cNvSpPr/>
          <p:nvPr/>
        </p:nvSpPr>
        <p:spPr>
          <a:xfrm>
            <a:off x="5910778" y="3022157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仿宋_GB2312" pitchFamily="49" charset="-122"/>
              </a:rPr>
              <a:t>2,4</a:t>
            </a:r>
          </a:p>
        </p:txBody>
      </p:sp>
      <p:sp>
        <p:nvSpPr>
          <p:cNvPr id="88064" name="矩形 88063">
            <a:extLst>
              <a:ext uri="{FF2B5EF4-FFF2-40B4-BE49-F238E27FC236}">
                <a16:creationId xmlns:a16="http://schemas.microsoft.com/office/drawing/2014/main" id="{6D138E41-0A45-4F4C-845A-BB3EC7EEB9DF}"/>
              </a:ext>
            </a:extLst>
          </p:cNvPr>
          <p:cNvSpPr/>
          <p:nvPr/>
        </p:nvSpPr>
        <p:spPr>
          <a:xfrm>
            <a:off x="7395881" y="30596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DD835DD-A8DE-46AB-965E-1EE13A3BF14F}"/>
              </a:ext>
            </a:extLst>
          </p:cNvPr>
          <p:cNvSpPr/>
          <p:nvPr/>
        </p:nvSpPr>
        <p:spPr>
          <a:xfrm>
            <a:off x="1753133" y="367897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2B20B73-DF6A-48DE-960C-387859205D0D}"/>
              </a:ext>
            </a:extLst>
          </p:cNvPr>
          <p:cNvSpPr/>
          <p:nvPr/>
        </p:nvSpPr>
        <p:spPr>
          <a:xfrm>
            <a:off x="2519072" y="3672858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9C68B37-4440-4C00-90E5-8EC212478BCC}"/>
              </a:ext>
            </a:extLst>
          </p:cNvPr>
          <p:cNvSpPr/>
          <p:nvPr/>
        </p:nvSpPr>
        <p:spPr>
          <a:xfrm>
            <a:off x="5942036" y="3610769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37DF953-92C3-4BB4-A1AB-946503E87316}"/>
              </a:ext>
            </a:extLst>
          </p:cNvPr>
          <p:cNvSpPr/>
          <p:nvPr/>
        </p:nvSpPr>
        <p:spPr>
          <a:xfrm>
            <a:off x="2535929" y="444182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161B9A2-D305-4992-BBEE-10415BB67D8E}"/>
              </a:ext>
            </a:extLst>
          </p:cNvPr>
          <p:cNvSpPr/>
          <p:nvPr/>
        </p:nvSpPr>
        <p:spPr>
          <a:xfrm>
            <a:off x="1736296" y="444597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DD6C729-7EB2-4D6C-AF32-675D0EEB76A6}"/>
              </a:ext>
            </a:extLst>
          </p:cNvPr>
          <p:cNvSpPr/>
          <p:nvPr/>
        </p:nvSpPr>
        <p:spPr>
          <a:xfrm>
            <a:off x="6589387" y="441007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AE4462E-0DF3-4A81-9383-CEAD27069F1F}"/>
              </a:ext>
            </a:extLst>
          </p:cNvPr>
          <p:cNvSpPr/>
          <p:nvPr/>
        </p:nvSpPr>
        <p:spPr>
          <a:xfrm>
            <a:off x="5892577" y="4430822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45B520-E8B2-47D5-908B-E574ADB6B068}"/>
              </a:ext>
            </a:extLst>
          </p:cNvPr>
          <p:cNvSpPr/>
          <p:nvPr/>
        </p:nvSpPr>
        <p:spPr>
          <a:xfrm>
            <a:off x="7340577" y="443082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EFBB508-FA15-4DDC-BE03-F9804D6FF410}"/>
              </a:ext>
            </a:extLst>
          </p:cNvPr>
          <p:cNvSpPr/>
          <p:nvPr/>
        </p:nvSpPr>
        <p:spPr>
          <a:xfrm>
            <a:off x="5099380" y="4441824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9C68B37-4440-4C00-90E5-8EC212478BCC}"/>
              </a:ext>
            </a:extLst>
          </p:cNvPr>
          <p:cNvSpPr/>
          <p:nvPr/>
        </p:nvSpPr>
        <p:spPr>
          <a:xfrm>
            <a:off x="7358924" y="364807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8065" name="矩形 88064">
            <a:extLst>
              <a:ext uri="{FF2B5EF4-FFF2-40B4-BE49-F238E27FC236}">
                <a16:creationId xmlns:a16="http://schemas.microsoft.com/office/drawing/2014/main" id="{13B7165F-39C0-4E97-B6F9-37255EC8DF57}"/>
              </a:ext>
            </a:extLst>
          </p:cNvPr>
          <p:cNvSpPr/>
          <p:nvPr/>
        </p:nvSpPr>
        <p:spPr>
          <a:xfrm>
            <a:off x="3285011" y="3789919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88068" name="矩形 88067">
            <a:extLst>
              <a:ext uri="{FF2B5EF4-FFF2-40B4-BE49-F238E27FC236}">
                <a16:creationId xmlns:a16="http://schemas.microsoft.com/office/drawing/2014/main" id="{D1B0052C-14AF-42ED-84D4-C8944AC4254E}"/>
              </a:ext>
            </a:extLst>
          </p:cNvPr>
          <p:cNvSpPr/>
          <p:nvPr/>
        </p:nvSpPr>
        <p:spPr>
          <a:xfrm>
            <a:off x="4139773" y="3824007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88069" name="矩形 88068">
            <a:extLst>
              <a:ext uri="{FF2B5EF4-FFF2-40B4-BE49-F238E27FC236}">
                <a16:creationId xmlns:a16="http://schemas.microsoft.com/office/drawing/2014/main" id="{67E0F45A-6548-4929-9E5C-15FF002EFA08}"/>
              </a:ext>
            </a:extLst>
          </p:cNvPr>
          <p:cNvSpPr/>
          <p:nvPr/>
        </p:nvSpPr>
        <p:spPr>
          <a:xfrm>
            <a:off x="4726733" y="3814984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仿宋_GB2312" pitchFamily="49" charset="-122"/>
              </a:rPr>
              <a:t>6,12,36,60</a:t>
            </a:r>
          </a:p>
        </p:txBody>
      </p:sp>
      <p:sp>
        <p:nvSpPr>
          <p:cNvPr id="88070" name="矩形 88069">
            <a:extLst>
              <a:ext uri="{FF2B5EF4-FFF2-40B4-BE49-F238E27FC236}">
                <a16:creationId xmlns:a16="http://schemas.microsoft.com/office/drawing/2014/main" id="{31F9871D-D291-423B-8F39-F784E60099CD}"/>
              </a:ext>
            </a:extLst>
          </p:cNvPr>
          <p:cNvSpPr/>
          <p:nvPr/>
        </p:nvSpPr>
        <p:spPr>
          <a:xfrm>
            <a:off x="6683698" y="38149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仿宋_GB2312" pitchFamily="49" charset="-122"/>
              </a:rPr>
              <a:t>6</a:t>
            </a:r>
          </a:p>
        </p:txBody>
      </p:sp>
      <p:sp>
        <p:nvSpPr>
          <p:cNvPr id="88071" name="矩形 88070">
            <a:extLst>
              <a:ext uri="{FF2B5EF4-FFF2-40B4-BE49-F238E27FC236}">
                <a16:creationId xmlns:a16="http://schemas.microsoft.com/office/drawing/2014/main" id="{74F9FF64-B183-4B3D-B177-431DD6C454C1}"/>
              </a:ext>
            </a:extLst>
          </p:cNvPr>
          <p:cNvSpPr/>
          <p:nvPr/>
        </p:nvSpPr>
        <p:spPr>
          <a:xfrm>
            <a:off x="3291040" y="457835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7,8</a:t>
            </a:r>
          </a:p>
        </p:txBody>
      </p:sp>
      <p:sp>
        <p:nvSpPr>
          <p:cNvPr id="88072" name="矩形 88071">
            <a:extLst>
              <a:ext uri="{FF2B5EF4-FFF2-40B4-BE49-F238E27FC236}">
                <a16:creationId xmlns:a16="http://schemas.microsoft.com/office/drawing/2014/main" id="{07F08716-1170-429C-88EB-50A9A61691DC}"/>
              </a:ext>
            </a:extLst>
          </p:cNvPr>
          <p:cNvSpPr/>
          <p:nvPr/>
        </p:nvSpPr>
        <p:spPr>
          <a:xfrm>
            <a:off x="4130389" y="4614436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7,8</a:t>
            </a:r>
          </a:p>
        </p:txBody>
      </p:sp>
      <p:sp>
        <p:nvSpPr>
          <p:cNvPr id="88073" name="矩形 88072">
            <a:extLst>
              <a:ext uri="{FF2B5EF4-FFF2-40B4-BE49-F238E27FC236}">
                <a16:creationId xmlns:a16="http://schemas.microsoft.com/office/drawing/2014/main" id="{5903BAEA-E9BE-4448-9156-3BDDE249BCE9}"/>
              </a:ext>
            </a:extLst>
          </p:cNvPr>
          <p:cNvSpPr/>
          <p:nvPr/>
        </p:nvSpPr>
        <p:spPr>
          <a:xfrm>
            <a:off x="1734397" y="53645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88074" name="矩形 88073">
            <a:extLst>
              <a:ext uri="{FF2B5EF4-FFF2-40B4-BE49-F238E27FC236}">
                <a16:creationId xmlns:a16="http://schemas.microsoft.com/office/drawing/2014/main" id="{C75D93E4-75A1-4222-AB7D-1A04FB9B4947}"/>
              </a:ext>
            </a:extLst>
          </p:cNvPr>
          <p:cNvSpPr/>
          <p:nvPr/>
        </p:nvSpPr>
        <p:spPr>
          <a:xfrm>
            <a:off x="3342719" y="53715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88075" name="矩形 88074">
            <a:extLst>
              <a:ext uri="{FF2B5EF4-FFF2-40B4-BE49-F238E27FC236}">
                <a16:creationId xmlns:a16="http://schemas.microsoft.com/office/drawing/2014/main" id="{1C969D18-AF23-416D-B461-44F743DAF290}"/>
              </a:ext>
            </a:extLst>
          </p:cNvPr>
          <p:cNvSpPr/>
          <p:nvPr/>
        </p:nvSpPr>
        <p:spPr>
          <a:xfrm>
            <a:off x="6625990" y="53941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88076" name="矩形 88075">
            <a:extLst>
              <a:ext uri="{FF2B5EF4-FFF2-40B4-BE49-F238E27FC236}">
                <a16:creationId xmlns:a16="http://schemas.microsoft.com/office/drawing/2014/main" id="{A2C89547-932C-473C-B11A-C26EECE8B4C1}"/>
              </a:ext>
            </a:extLst>
          </p:cNvPr>
          <p:cNvSpPr/>
          <p:nvPr/>
        </p:nvSpPr>
        <p:spPr>
          <a:xfrm>
            <a:off x="2591233" y="536044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8077" name="矩形 88076">
            <a:extLst>
              <a:ext uri="{FF2B5EF4-FFF2-40B4-BE49-F238E27FC236}">
                <a16:creationId xmlns:a16="http://schemas.microsoft.com/office/drawing/2014/main" id="{E370C440-4602-4E2A-912A-8204FFD13D3E}"/>
              </a:ext>
            </a:extLst>
          </p:cNvPr>
          <p:cNvSpPr/>
          <p:nvPr/>
        </p:nvSpPr>
        <p:spPr>
          <a:xfrm>
            <a:off x="4218065" y="53176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8078" name="矩形 88077">
            <a:extLst>
              <a:ext uri="{FF2B5EF4-FFF2-40B4-BE49-F238E27FC236}">
                <a16:creationId xmlns:a16="http://schemas.microsoft.com/office/drawing/2014/main" id="{17B12E76-0431-446B-9A24-36BD32388446}"/>
              </a:ext>
            </a:extLst>
          </p:cNvPr>
          <p:cNvSpPr/>
          <p:nvPr/>
        </p:nvSpPr>
        <p:spPr>
          <a:xfrm>
            <a:off x="5946783" y="539196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8079" name="矩形 88078">
            <a:extLst>
              <a:ext uri="{FF2B5EF4-FFF2-40B4-BE49-F238E27FC236}">
                <a16:creationId xmlns:a16="http://schemas.microsoft.com/office/drawing/2014/main" id="{7346EEC2-807F-45A8-8EAC-26C6BA19F9CD}"/>
              </a:ext>
            </a:extLst>
          </p:cNvPr>
          <p:cNvSpPr/>
          <p:nvPr/>
        </p:nvSpPr>
        <p:spPr>
          <a:xfrm>
            <a:off x="7395881" y="53882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8080" name="矩形 88079">
            <a:extLst>
              <a:ext uri="{FF2B5EF4-FFF2-40B4-BE49-F238E27FC236}">
                <a16:creationId xmlns:a16="http://schemas.microsoft.com/office/drawing/2014/main" id="{F22B8E9F-9BAC-4D05-8560-6474B1459404}"/>
              </a:ext>
            </a:extLst>
          </p:cNvPr>
          <p:cNvSpPr/>
          <p:nvPr/>
        </p:nvSpPr>
        <p:spPr>
          <a:xfrm>
            <a:off x="4808435" y="5360446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仿宋_GB2312" pitchFamily="49" charset="-122"/>
              </a:rPr>
              <a:t>12,36,60</a:t>
            </a:r>
          </a:p>
        </p:txBody>
      </p:sp>
    </p:spTree>
    <p:extLst>
      <p:ext uri="{BB962C8B-B14F-4D97-AF65-F5344CB8AC3E}">
        <p14:creationId xmlns:p14="http://schemas.microsoft.com/office/powerpoint/2010/main" val="350530930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3" grpId="0"/>
      <p:bldP spid="41" grpId="0"/>
      <p:bldP spid="4" grpId="0"/>
      <p:bldP spid="88064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88065" grpId="0"/>
      <p:bldP spid="88068" grpId="0"/>
      <p:bldP spid="88069" grpId="0"/>
      <p:bldP spid="88070" grpId="0"/>
      <p:bldP spid="88071" grpId="0"/>
      <p:bldP spid="88072" grpId="0"/>
      <p:bldP spid="88073" grpId="0"/>
      <p:bldP spid="88074" grpId="0"/>
      <p:bldP spid="88075" grpId="0"/>
      <p:bldP spid="88076" grpId="0"/>
      <p:bldP spid="88077" grpId="0"/>
      <p:bldP spid="88078" grpId="0"/>
      <p:bldP spid="88079" grpId="0"/>
      <p:bldP spid="8808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FEFAA5D-3E86-4102-A940-2ACBB375CD8A}"/>
              </a:ext>
            </a:extLst>
          </p:cNvPr>
          <p:cNvGraphicFramePr/>
          <p:nvPr/>
        </p:nvGraphicFramePr>
        <p:xfrm>
          <a:off x="1751013" y="1195881"/>
          <a:ext cx="7924800" cy="5121918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存在(</a:t>
                      </a:r>
                      <a:r>
                        <a:rPr lang="en-US" altLang="x-none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B</a:t>
                      </a:r>
                      <a:r>
                        <a:rPr lang="zh-CN" altLang="en-US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非空有穷)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存在(</a:t>
                      </a:r>
                      <a:r>
                        <a:rPr lang="en-US" altLang="x-none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B</a:t>
                      </a:r>
                      <a:r>
                        <a:rPr lang="zh-CN" altLang="en-US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无穷)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唯一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 dirty="0">
                          <a:latin typeface="Microsoft YaHei" panose="020B0503020204020204" charset="-122"/>
                          <a:ea typeface="Microsoft YaHei" panose="020B0503020204020204" charset="-122"/>
                          <a:sym typeface="Symbol" panose="05050102010706020507" pitchFamily="2" charset="2"/>
                        </a:rPr>
                        <a:t></a:t>
                      </a:r>
                      <a:r>
                        <a:rPr lang="en-US" altLang="x-none" sz="2800" b="0" dirty="0">
                          <a:latin typeface="Microsoft YaHei" panose="020B0503020204020204" charset="-122"/>
                          <a:ea typeface="Microsoft YaHei" panose="020B0503020204020204" charset="-122"/>
                          <a:sym typeface="Symbol" panose="05050102010706020507" pitchFamily="2" charset="2"/>
                        </a:rPr>
                        <a:t>B</a:t>
                      </a: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最大元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x-none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81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最小元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极大元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solidFill>
                          <a:schemeClr val="folHlink"/>
                        </a:solidFill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5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极小元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上界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下界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上确界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下确界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B4E3951-65F4-4FBA-966D-D79A36680852}"/>
              </a:ext>
            </a:extLst>
          </p:cNvPr>
          <p:cNvSpPr/>
          <p:nvPr/>
        </p:nvSpPr>
        <p:spPr>
          <a:xfrm>
            <a:off x="1751013" y="734216"/>
            <a:ext cx="6224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下表中关于偏序集的子集B的判断是否正确</a:t>
            </a:r>
            <a:r>
              <a:rPr lang="zh-CN" altLang="en-US" sz="2400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？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7B9273-850F-44CC-9E20-37E9D16CE48E}"/>
              </a:ext>
            </a:extLst>
          </p:cNvPr>
          <p:cNvSpPr/>
          <p:nvPr/>
        </p:nvSpPr>
        <p:spPr>
          <a:xfrm>
            <a:off x="6690669" y="181350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AA052A-3616-4246-9C61-A35641FDA239}"/>
              </a:ext>
            </a:extLst>
          </p:cNvPr>
          <p:cNvSpPr/>
          <p:nvPr/>
        </p:nvSpPr>
        <p:spPr>
          <a:xfrm>
            <a:off x="4220841" y="177094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42581E-9A3F-4EE8-B107-F43471D326A8}"/>
              </a:ext>
            </a:extLst>
          </p:cNvPr>
          <p:cNvSpPr/>
          <p:nvPr/>
        </p:nvSpPr>
        <p:spPr>
          <a:xfrm>
            <a:off x="8244031" y="188061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B7AB2E-57D3-481E-AB27-A61AF94F6C7C}"/>
              </a:ext>
            </a:extLst>
          </p:cNvPr>
          <p:cNvSpPr/>
          <p:nvPr/>
        </p:nvSpPr>
        <p:spPr>
          <a:xfrm>
            <a:off x="9025605" y="188061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B191301-BB24-4015-B206-D6A2153FE7FC}"/>
              </a:ext>
            </a:extLst>
          </p:cNvPr>
          <p:cNvSpPr/>
          <p:nvPr/>
        </p:nvSpPr>
        <p:spPr>
          <a:xfrm>
            <a:off x="8244031" y="24653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69EB27-1EA1-4E26-B526-A879AD946735}"/>
              </a:ext>
            </a:extLst>
          </p:cNvPr>
          <p:cNvSpPr/>
          <p:nvPr/>
        </p:nvSpPr>
        <p:spPr>
          <a:xfrm>
            <a:off x="9025605" y="2490038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07DF06-0991-4399-91FC-9305E88766E3}"/>
              </a:ext>
            </a:extLst>
          </p:cNvPr>
          <p:cNvSpPr/>
          <p:nvPr/>
        </p:nvSpPr>
        <p:spPr>
          <a:xfrm>
            <a:off x="9025605" y="3016922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1214E4-E693-48A3-A277-34AEF4A2CEBB}"/>
              </a:ext>
            </a:extLst>
          </p:cNvPr>
          <p:cNvSpPr/>
          <p:nvPr/>
        </p:nvSpPr>
        <p:spPr>
          <a:xfrm>
            <a:off x="9038652" y="349080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5DFCDA-D2A7-47C0-8105-F16680EA9124}"/>
              </a:ext>
            </a:extLst>
          </p:cNvPr>
          <p:cNvSpPr/>
          <p:nvPr/>
        </p:nvSpPr>
        <p:spPr>
          <a:xfrm>
            <a:off x="8244031" y="532696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D24A42-1BD7-4E49-907B-ADF0EF061544}"/>
              </a:ext>
            </a:extLst>
          </p:cNvPr>
          <p:cNvSpPr/>
          <p:nvPr/>
        </p:nvSpPr>
        <p:spPr>
          <a:xfrm>
            <a:off x="8244031" y="585184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074A5B-60DF-4F7C-9B42-2A92E02DC98E}"/>
              </a:ext>
            </a:extLst>
          </p:cNvPr>
          <p:cNvSpPr/>
          <p:nvPr/>
        </p:nvSpPr>
        <p:spPr>
          <a:xfrm>
            <a:off x="4188800" y="3517387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42581E-9A3F-4EE8-B107-F43471D326A8}"/>
              </a:ext>
            </a:extLst>
          </p:cNvPr>
          <p:cNvSpPr/>
          <p:nvPr/>
        </p:nvSpPr>
        <p:spPr>
          <a:xfrm>
            <a:off x="4212382" y="295675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3749D98-D29C-405C-870E-E494ADB2FC73}"/>
              </a:ext>
            </a:extLst>
          </p:cNvPr>
          <p:cNvSpPr/>
          <p:nvPr/>
        </p:nvSpPr>
        <p:spPr>
          <a:xfrm>
            <a:off x="4220841" y="240718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EBF52C-6E15-49B8-8040-894CC2F7B874}"/>
              </a:ext>
            </a:extLst>
          </p:cNvPr>
          <p:cNvSpPr/>
          <p:nvPr/>
        </p:nvSpPr>
        <p:spPr>
          <a:xfrm>
            <a:off x="6690669" y="239827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CF89426-D539-4780-9281-7FAFEAECE380}"/>
              </a:ext>
            </a:extLst>
          </p:cNvPr>
          <p:cNvSpPr/>
          <p:nvPr/>
        </p:nvSpPr>
        <p:spPr>
          <a:xfrm>
            <a:off x="6668783" y="293170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F0CD67F-B351-4A1E-8D15-F45EF592BC91}"/>
              </a:ext>
            </a:extLst>
          </p:cNvPr>
          <p:cNvSpPr/>
          <p:nvPr/>
        </p:nvSpPr>
        <p:spPr>
          <a:xfrm>
            <a:off x="6690669" y="3497008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62C73B2-3E8C-47D8-BDAD-97EA7E91D0AB}"/>
              </a:ext>
            </a:extLst>
          </p:cNvPr>
          <p:cNvSpPr/>
          <p:nvPr/>
        </p:nvSpPr>
        <p:spPr>
          <a:xfrm>
            <a:off x="4220841" y="406475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DFD1A1C-117A-418B-8DDD-C30F272E1425}"/>
              </a:ext>
            </a:extLst>
          </p:cNvPr>
          <p:cNvSpPr/>
          <p:nvPr/>
        </p:nvSpPr>
        <p:spPr>
          <a:xfrm>
            <a:off x="4220841" y="4656609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6D47E1-851C-44E0-8147-AF6ED43ADDA2}"/>
              </a:ext>
            </a:extLst>
          </p:cNvPr>
          <p:cNvSpPr/>
          <p:nvPr/>
        </p:nvSpPr>
        <p:spPr>
          <a:xfrm>
            <a:off x="4220841" y="511196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F8DBDF0-8C3F-4707-9991-44F391F00D45}"/>
              </a:ext>
            </a:extLst>
          </p:cNvPr>
          <p:cNvSpPr/>
          <p:nvPr/>
        </p:nvSpPr>
        <p:spPr>
          <a:xfrm>
            <a:off x="4223821" y="569674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3A2DDBC-8F8A-4AB3-BEC5-AAA2768CC6A3}"/>
              </a:ext>
            </a:extLst>
          </p:cNvPr>
          <p:cNvSpPr/>
          <p:nvPr/>
        </p:nvSpPr>
        <p:spPr>
          <a:xfrm>
            <a:off x="6668783" y="5727464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C89A5C7-0735-429C-BDA6-05D4AC31B9BD}"/>
              </a:ext>
            </a:extLst>
          </p:cNvPr>
          <p:cNvSpPr/>
          <p:nvPr/>
        </p:nvSpPr>
        <p:spPr>
          <a:xfrm>
            <a:off x="6668783" y="518964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69919B6-F264-4BED-A980-AE3F350E90C4}"/>
              </a:ext>
            </a:extLst>
          </p:cNvPr>
          <p:cNvSpPr/>
          <p:nvPr/>
        </p:nvSpPr>
        <p:spPr>
          <a:xfrm>
            <a:off x="6693777" y="4619604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7FEFCFD-ACF7-4B13-A8BA-DFAF4361C551}"/>
              </a:ext>
            </a:extLst>
          </p:cNvPr>
          <p:cNvSpPr/>
          <p:nvPr/>
        </p:nvSpPr>
        <p:spPr>
          <a:xfrm>
            <a:off x="6693777" y="396441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CC3A6B5-B1B5-46F2-82FC-FE626F428517}"/>
              </a:ext>
            </a:extLst>
          </p:cNvPr>
          <p:cNvSpPr/>
          <p:nvPr/>
        </p:nvSpPr>
        <p:spPr>
          <a:xfrm>
            <a:off x="8265917" y="293170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9EEE6EC-5E2B-4DF1-B191-3C00FA840F67}"/>
              </a:ext>
            </a:extLst>
          </p:cNvPr>
          <p:cNvSpPr/>
          <p:nvPr/>
        </p:nvSpPr>
        <p:spPr>
          <a:xfrm>
            <a:off x="8280222" y="3505259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C965274-692B-4E9F-BE1C-6A9C8265374E}"/>
              </a:ext>
            </a:extLst>
          </p:cNvPr>
          <p:cNvSpPr/>
          <p:nvPr/>
        </p:nvSpPr>
        <p:spPr>
          <a:xfrm>
            <a:off x="8248628" y="4034292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54D843-D457-49FE-94BD-2B9F0AFA79DE}"/>
              </a:ext>
            </a:extLst>
          </p:cNvPr>
          <p:cNvSpPr/>
          <p:nvPr/>
        </p:nvSpPr>
        <p:spPr>
          <a:xfrm>
            <a:off x="8280222" y="4614919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E6B2626-1876-4196-9D9C-1FE8AC352B92}"/>
              </a:ext>
            </a:extLst>
          </p:cNvPr>
          <p:cNvSpPr/>
          <p:nvPr/>
        </p:nvSpPr>
        <p:spPr>
          <a:xfrm>
            <a:off x="9030563" y="404233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3395BFB-239E-4465-8E42-300D8EB5E27D}"/>
              </a:ext>
            </a:extLst>
          </p:cNvPr>
          <p:cNvSpPr/>
          <p:nvPr/>
        </p:nvSpPr>
        <p:spPr>
          <a:xfrm>
            <a:off x="9075575" y="4604868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606E94D-AC0C-4087-9444-32A3E84F23DD}"/>
              </a:ext>
            </a:extLst>
          </p:cNvPr>
          <p:cNvSpPr/>
          <p:nvPr/>
        </p:nvSpPr>
        <p:spPr>
          <a:xfrm>
            <a:off x="9075575" y="5196412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F0EC6C-592C-4C90-9D0F-CB07E62E4EDB}"/>
              </a:ext>
            </a:extLst>
          </p:cNvPr>
          <p:cNvSpPr/>
          <p:nvPr/>
        </p:nvSpPr>
        <p:spPr>
          <a:xfrm>
            <a:off x="9075575" y="5771562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71138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543C84-BED2-4F10-9BC7-577D3095EDE7}"/>
              </a:ext>
            </a:extLst>
          </p:cNvPr>
          <p:cNvSpPr txBox="1">
            <a:spLocks noChangeArrowheads="1"/>
          </p:cNvSpPr>
          <p:nvPr/>
        </p:nvSpPr>
        <p:spPr>
          <a:xfrm>
            <a:off x="1348034" y="1455738"/>
            <a:ext cx="8879041" cy="4586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&lt;A,≤&gt;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是一偏序集，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的子集。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的最大元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的极大元、上界、上确界；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的最小元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的极小元、下界、下确界；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的上确界，且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a∈B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的最大元；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的下确界，且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a∈B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的最小元。</a:t>
            </a:r>
          </a:p>
        </p:txBody>
      </p:sp>
    </p:spTree>
    <p:extLst>
      <p:ext uri="{BB962C8B-B14F-4D97-AF65-F5344CB8AC3E}">
        <p14:creationId xmlns:p14="http://schemas.microsoft.com/office/powerpoint/2010/main" val="3540349326"/>
      </p:ext>
    </p:ext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0D836C-C6CC-42F7-8855-E7DF8BAA07CD}"/>
              </a:ext>
            </a:extLst>
          </p:cNvPr>
          <p:cNvSpPr/>
          <p:nvPr/>
        </p:nvSpPr>
        <p:spPr>
          <a:xfrm>
            <a:off x="3693605" y="2794770"/>
            <a:ext cx="41969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关系  </a:t>
            </a:r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Relation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27611833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FC20949-8834-4DB9-8029-F148FDD17521}"/>
              </a:ext>
            </a:extLst>
          </p:cNvPr>
          <p:cNvSpPr txBox="1">
            <a:spLocks noChangeArrowheads="1"/>
          </p:cNvSpPr>
          <p:nvPr/>
        </p:nvSpPr>
        <p:spPr>
          <a:xfrm>
            <a:off x="1507833" y="1065120"/>
            <a:ext cx="8064500" cy="4586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&lt;A,≤&gt;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是一偏序集，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的子集。则：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存在最大元，则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的最大元是惟一的；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存在最小元，则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的最小元是惟一的；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的最大元，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的惟一极大元；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的最小元，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的惟一极小元；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存在上确界，则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的上确界是惟一的；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存在下确界，则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的下确界是惟一的。</a:t>
            </a:r>
          </a:p>
        </p:txBody>
      </p:sp>
    </p:spTree>
    <p:extLst>
      <p:ext uri="{BB962C8B-B14F-4D97-AF65-F5344CB8AC3E}">
        <p14:creationId xmlns:p14="http://schemas.microsoft.com/office/powerpoint/2010/main" val="2094079952"/>
      </p:ext>
    </p:extLst>
  </p:cSld>
  <p:clrMapOvr>
    <a:masterClrMapping/>
  </p:clrMapOvr>
  <p:transition spd="slow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69D8D1-80EB-44BD-ADFD-33AE0ED1F209}"/>
              </a:ext>
            </a:extLst>
          </p:cNvPr>
          <p:cNvSpPr/>
          <p:nvPr/>
        </p:nvSpPr>
        <p:spPr>
          <a:xfrm>
            <a:off x="1571625" y="1063772"/>
            <a:ext cx="833433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全序关系  线性序  链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(total order, linear order , chain)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511C6D-1CAA-43C6-990C-3066E1876822}"/>
              </a:ext>
            </a:extLst>
          </p:cNvPr>
          <p:cNvSpPr/>
          <p:nvPr/>
        </p:nvSpPr>
        <p:spPr>
          <a:xfrm>
            <a:off x="1423841" y="1610971"/>
            <a:ext cx="9834185" cy="262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是一偏序集。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上的全序关系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≼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满足全可比较性：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　   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aA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bA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)(a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a)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这时，我们简称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是全序或线性序；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是一全序集。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57C235-8671-4E71-9B9B-4FDF1C02258B}"/>
              </a:ext>
            </a:extLst>
          </p:cNvPr>
          <p:cNvSpPr/>
          <p:nvPr/>
        </p:nvSpPr>
        <p:spPr>
          <a:xfrm>
            <a:off x="1647038" y="4826603"/>
            <a:ext cx="9157981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" indent="-344805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链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的一个子集，它的任意两个元素都可比。</a:t>
            </a:r>
          </a:p>
          <a:p>
            <a:pPr marL="1905" indent="-344805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反链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的一个子集，它的任意两个元素都不可比。</a:t>
            </a:r>
          </a:p>
        </p:txBody>
      </p:sp>
    </p:spTree>
    <p:extLst>
      <p:ext uri="{BB962C8B-B14F-4D97-AF65-F5344CB8AC3E}">
        <p14:creationId xmlns:p14="http://schemas.microsoft.com/office/powerpoint/2010/main" val="2064742962"/>
      </p:ext>
    </p:ext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0C102A-945D-44DD-937B-C118BAFB194D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738188"/>
            <a:ext cx="8064500" cy="4586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,≤&gt;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是一偏序集，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的任何一个非空子集都有最小元素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，则称“≤”为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良序关系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，简称良序，此时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,≤&gt;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称为良序集。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从定义可以看出：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是良序关系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是偏序关系和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的任何非空子集都有最小元；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）良序关系一定是偏序关系，反之则不然；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）良序关系一定是全序关系，反之则不然。</a:t>
            </a:r>
          </a:p>
        </p:txBody>
      </p:sp>
    </p:spTree>
    <p:extLst>
      <p:ext uri="{BB962C8B-B14F-4D97-AF65-F5344CB8AC3E}">
        <p14:creationId xmlns:p14="http://schemas.microsoft.com/office/powerpoint/2010/main" val="3046502834"/>
      </p:ext>
    </p:extLst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CA5D73-6184-4C2C-945E-81EA0116898C}"/>
              </a:ext>
            </a:extLst>
          </p:cNvPr>
          <p:cNvSpPr/>
          <p:nvPr/>
        </p:nvSpPr>
        <p:spPr>
          <a:xfrm>
            <a:off x="3911748" y="3013501"/>
            <a:ext cx="43685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函数  </a:t>
            </a:r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Function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96064956"/>
      </p:ext>
    </p:ext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0F4929-8E14-4666-8022-82F3D6D923E9}"/>
              </a:ext>
            </a:extLst>
          </p:cNvPr>
          <p:cNvSpPr txBox="1"/>
          <p:nvPr/>
        </p:nvSpPr>
        <p:spPr>
          <a:xfrm>
            <a:off x="1822223" y="1343003"/>
            <a:ext cx="87953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的一个关系，如果对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每一个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x∈X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唯一的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y∈Y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属于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，则称关系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X→Y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X</a:t>
            </a:r>
            <a:r>
              <a:rPr kumimoji="1"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… 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时，称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元函数。函数也称为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映射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变换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76A3FF-6D6F-400C-A309-683E0A4D66CC}"/>
              </a:ext>
            </a:extLst>
          </p:cNvPr>
          <p:cNvSpPr txBox="1"/>
          <p:nvPr/>
        </p:nvSpPr>
        <p:spPr>
          <a:xfrm>
            <a:off x="1751013" y="748208"/>
            <a:ext cx="377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函数的基本概念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1716673022"/>
      </p:ext>
    </p:extLst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D02166-CF78-472C-BB1D-BEBDF82546D5}"/>
              </a:ext>
            </a:extLst>
          </p:cNvPr>
          <p:cNvSpPr/>
          <p:nvPr/>
        </p:nvSpPr>
        <p:spPr>
          <a:xfrm>
            <a:off x="1571625" y="3347661"/>
            <a:ext cx="875752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XY(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7286BF-AA8B-4643-9759-11A48BADFB52}"/>
              </a:ext>
            </a:extLst>
          </p:cNvPr>
          <p:cNvSpPr/>
          <p:nvPr/>
        </p:nvSpPr>
        <p:spPr>
          <a:xfrm>
            <a:off x="1236771" y="4350218"/>
            <a:ext cx="94947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+mn-ea"/>
              </a:rPr>
              <a:t>函数概念主要是限制了关系概念中的一对多；但允许多对一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FB3E7B-928C-43F5-8D4B-93A10BF6FE99}"/>
              </a:ext>
            </a:extLst>
          </p:cNvPr>
          <p:cNvSpPr txBox="1"/>
          <p:nvPr/>
        </p:nvSpPr>
        <p:spPr>
          <a:xfrm>
            <a:off x="1677497" y="2272410"/>
            <a:ext cx="308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X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99945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id="{6032E292-8A5C-4F24-BDE0-AA7695D8ABDD}"/>
              </a:ext>
            </a:extLst>
          </p:cNvPr>
          <p:cNvGrpSpPr>
            <a:grpSpLocks/>
          </p:cNvGrpSpPr>
          <p:nvPr/>
        </p:nvGrpSpPr>
        <p:grpSpPr bwMode="auto">
          <a:xfrm>
            <a:off x="1009650" y="3067450"/>
            <a:ext cx="5086350" cy="1890712"/>
            <a:chOff x="1584" y="2448"/>
            <a:chExt cx="3204" cy="11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85520AF-FFBD-4997-BE5D-70CDDCB91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496"/>
              <a:ext cx="1296" cy="86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altLang="zh-CN" sz="2400"/>
            </a:p>
            <a:p>
              <a:pPr>
                <a:spcBef>
                  <a:spcPct val="50000"/>
                </a:spcBef>
              </a:pPr>
              <a:endParaRPr lang="en-US" altLang="zh-CN" i="1"/>
            </a:p>
            <a:p>
              <a:pPr eaLnBrk="1" hangingPunct="1"/>
              <a:endParaRPr kumimoji="1" lang="en-US" altLang="zh-CN" sz="2400"/>
            </a:p>
            <a:p>
              <a:pPr eaLnBrk="1" hangingPunct="1"/>
              <a:endParaRPr kumimoji="1" lang="en-US" altLang="zh-CN" sz="2400"/>
            </a:p>
            <a:p>
              <a:pPr eaLnBrk="1" hangingPunct="1"/>
              <a:endParaRPr kumimoji="1" lang="en-US" altLang="zh-CN" sz="2000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A6A262DE-DFCE-445B-98F6-DB961F831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2448"/>
              <a:ext cx="1344" cy="86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en-US" altLang="zh-CN" sz="2400"/>
            </a:p>
            <a:p>
              <a:pPr eaLnBrk="1" hangingPunct="1"/>
              <a:endParaRPr kumimoji="1" lang="en-US" altLang="zh-CN" sz="2400"/>
            </a:p>
            <a:p>
              <a:pPr eaLnBrk="1" hangingPunct="1"/>
              <a:endParaRPr kumimoji="1" lang="en-US" altLang="zh-CN" sz="2400"/>
            </a:p>
            <a:p>
              <a:pPr eaLnBrk="1" hangingPunct="1"/>
              <a:r>
                <a:rPr kumimoji="1" lang="en-US" altLang="zh-CN" sz="2000"/>
                <a:t>Y</a:t>
              </a:r>
            </a:p>
          </p:txBody>
        </p:sp>
        <p:cxnSp>
          <p:nvCxnSpPr>
            <p:cNvPr id="7" name="AutoShape 8">
              <a:extLst>
                <a:ext uri="{FF2B5EF4-FFF2-40B4-BE49-F238E27FC236}">
                  <a16:creationId xmlns:a16="http://schemas.microsoft.com/office/drawing/2014/main" id="{C3E90DD7-0BF5-4167-B829-72D8EF1499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3031" y="1997"/>
              <a:ext cx="104" cy="1581"/>
            </a:xfrm>
            <a:prstGeom prst="curvedConnector3">
              <a:avLst>
                <a:gd name="adj1" fmla="val -241347"/>
              </a:avLst>
            </a:prstGeom>
            <a:noFill/>
            <a:ln w="12700" cap="sq">
              <a:solidFill>
                <a:schemeClr val="accent2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9279C420-E576-467F-B1BB-663C153B2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73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A7F952DA-62A5-472E-8CDE-123708FE3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3D66F251-DB3F-43BE-99E6-3F5BA65DA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" y="2736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a</a:t>
              </a:r>
              <a:r>
                <a:rPr lang="en-US" altLang="zh-CN"/>
                <a:t>)</a:t>
              </a: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543DAA87-5EE2-4452-BD46-ADEE3F1EB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26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9944D0B7-0580-4F71-A55E-7D5349DE3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02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</a:t>
              </a: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64D8A748-7DC4-4AE0-84ED-CAF9B0E52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" y="3408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函数的图象</a:t>
              </a:r>
            </a:p>
          </p:txBody>
        </p:sp>
      </p:grpSp>
      <p:grpSp>
        <p:nvGrpSpPr>
          <p:cNvPr id="14" name="Group 42">
            <a:extLst>
              <a:ext uri="{FF2B5EF4-FFF2-40B4-BE49-F238E27FC236}">
                <a16:creationId xmlns:a16="http://schemas.microsoft.com/office/drawing/2014/main" id="{85A66BCB-D499-434A-89B8-90D2A7138CEB}"/>
              </a:ext>
            </a:extLst>
          </p:cNvPr>
          <p:cNvGrpSpPr>
            <a:grpSpLocks/>
          </p:cNvGrpSpPr>
          <p:nvPr/>
        </p:nvGrpSpPr>
        <p:grpSpPr bwMode="auto">
          <a:xfrm>
            <a:off x="6858548" y="1306912"/>
            <a:ext cx="4648200" cy="5168900"/>
            <a:chOff x="1776" y="652"/>
            <a:chExt cx="2928" cy="3256"/>
          </a:xfrm>
        </p:grpSpPr>
        <p:grpSp>
          <p:nvGrpSpPr>
            <p:cNvPr id="15" name="Group 41">
              <a:extLst>
                <a:ext uri="{FF2B5EF4-FFF2-40B4-BE49-F238E27FC236}">
                  <a16:creationId xmlns:a16="http://schemas.microsoft.com/office/drawing/2014/main" id="{4638492C-9178-4BA6-99F5-15B260D3A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304"/>
              <a:ext cx="2928" cy="1604"/>
              <a:chOff x="1584" y="2304"/>
              <a:chExt cx="2928" cy="1604"/>
            </a:xfrm>
          </p:grpSpPr>
          <p:sp>
            <p:nvSpPr>
              <p:cNvPr id="31" name="Oval 17">
                <a:extLst>
                  <a:ext uri="{FF2B5EF4-FFF2-40B4-BE49-F238E27FC236}">
                    <a16:creationId xmlns:a16="http://schemas.microsoft.com/office/drawing/2014/main" id="{A418311B-D72A-4D7F-AB1C-66A10DFBD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152" cy="81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Oval 18">
                <a:extLst>
                  <a:ext uri="{FF2B5EF4-FFF2-40B4-BE49-F238E27FC236}">
                    <a16:creationId xmlns:a16="http://schemas.microsoft.com/office/drawing/2014/main" id="{F783579B-4E57-4407-BEA8-A234FAA0D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640"/>
                <a:ext cx="1200" cy="768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19">
                <a:extLst>
                  <a:ext uri="{FF2B5EF4-FFF2-40B4-BE49-F238E27FC236}">
                    <a16:creationId xmlns:a16="http://schemas.microsoft.com/office/drawing/2014/main" id="{6015AF3A-405C-4759-BEE7-D41367955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Oval 20">
                <a:extLst>
                  <a:ext uri="{FF2B5EF4-FFF2-40B4-BE49-F238E27FC236}">
                    <a16:creationId xmlns:a16="http://schemas.microsoft.com/office/drawing/2014/main" id="{EC0C9285-FFDD-4212-8D05-7567ABA00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12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Oval 22">
                <a:extLst>
                  <a:ext uri="{FF2B5EF4-FFF2-40B4-BE49-F238E27FC236}">
                    <a16:creationId xmlns:a16="http://schemas.microsoft.com/office/drawing/2014/main" id="{955E54D9-CD1D-4B64-B952-4859CCFF0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8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Text Box 27">
                <a:extLst>
                  <a:ext uri="{FF2B5EF4-FFF2-40B4-BE49-F238E27FC236}">
                    <a16:creationId xmlns:a16="http://schemas.microsoft.com/office/drawing/2014/main" id="{9ACC0F22-9EC0-43AA-9A16-D29876CE5D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832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b</a:t>
                </a:r>
              </a:p>
            </p:txBody>
          </p:sp>
          <p:sp>
            <p:nvSpPr>
              <p:cNvPr id="37" name="Text Box 28">
                <a:extLst>
                  <a:ext uri="{FF2B5EF4-FFF2-40B4-BE49-F238E27FC236}">
                    <a16:creationId xmlns:a16="http://schemas.microsoft.com/office/drawing/2014/main" id="{9CBD7DEA-00C0-4AB6-A562-A1CAFC0DC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273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  <p:sp>
            <p:nvSpPr>
              <p:cNvPr id="38" name="Text Box 29">
                <a:extLst>
                  <a:ext uri="{FF2B5EF4-FFF2-40B4-BE49-F238E27FC236}">
                    <a16:creationId xmlns:a16="http://schemas.microsoft.com/office/drawing/2014/main" id="{94E0EF28-895C-4A3B-9700-8CB46E7F4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307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  <a:endParaRPr lang="en-US" altLang="zh-CN"/>
              </a:p>
            </p:txBody>
          </p:sp>
          <p:sp>
            <p:nvSpPr>
              <p:cNvPr id="39" name="Text Box 32">
                <a:extLst>
                  <a:ext uri="{FF2B5EF4-FFF2-40B4-BE49-F238E27FC236}">
                    <a16:creationId xmlns:a16="http://schemas.microsoft.com/office/drawing/2014/main" id="{F395EB43-FD87-41FD-9DC2-A763DE778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302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X</a:t>
                </a:r>
              </a:p>
            </p:txBody>
          </p:sp>
          <p:sp>
            <p:nvSpPr>
              <p:cNvPr id="40" name="Text Box 33">
                <a:extLst>
                  <a:ext uri="{FF2B5EF4-FFF2-40B4-BE49-F238E27FC236}">
                    <a16:creationId xmlns:a16="http://schemas.microsoft.com/office/drawing/2014/main" id="{825B39C0-A318-4ADE-8B53-967C5BA2E7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02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Y</a:t>
                </a:r>
              </a:p>
            </p:txBody>
          </p:sp>
          <p:sp>
            <p:nvSpPr>
              <p:cNvPr id="41" name="Text Box 34">
                <a:extLst>
                  <a:ext uri="{FF2B5EF4-FFF2-40B4-BE49-F238E27FC236}">
                    <a16:creationId xmlns:a16="http://schemas.microsoft.com/office/drawing/2014/main" id="{23CAA31B-B956-478A-A461-961163B82E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3504"/>
                <a:ext cx="134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函数允许的情况：多对一</a:t>
                </a:r>
              </a:p>
            </p:txBody>
          </p:sp>
          <p:sp>
            <p:nvSpPr>
              <p:cNvPr id="42" name="Text Box 35">
                <a:extLst>
                  <a:ext uri="{FF2B5EF4-FFF2-40B4-BE49-F238E27FC236}">
                    <a16:creationId xmlns:a16="http://schemas.microsoft.com/office/drawing/2014/main" id="{62BDFD8E-DC85-49F5-B832-13B9845DCE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8" y="230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f</a:t>
                </a:r>
              </a:p>
            </p:txBody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08876D5D-A62C-4BFA-B18E-0C1939318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2" y="2757"/>
                <a:ext cx="1446" cy="381"/>
              </a:xfrm>
              <a:custGeom>
                <a:avLst/>
                <a:gdLst>
                  <a:gd name="T0" fmla="*/ 0 w 1446"/>
                  <a:gd name="T1" fmla="*/ 381 h 381"/>
                  <a:gd name="T2" fmla="*/ 636 w 1446"/>
                  <a:gd name="T3" fmla="*/ 33 h 381"/>
                  <a:gd name="T4" fmla="*/ 1446 w 1446"/>
                  <a:gd name="T5" fmla="*/ 183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6" h="381">
                    <a:moveTo>
                      <a:pt x="0" y="381"/>
                    </a:moveTo>
                    <a:cubicBezTo>
                      <a:pt x="106" y="323"/>
                      <a:pt x="395" y="66"/>
                      <a:pt x="636" y="33"/>
                    </a:cubicBezTo>
                    <a:cubicBezTo>
                      <a:pt x="877" y="0"/>
                      <a:pt x="1277" y="152"/>
                      <a:pt x="1446" y="183"/>
                    </a:cubicBezTo>
                  </a:path>
                </a:pathLst>
              </a:custGeom>
              <a:noFill/>
              <a:ln w="12700" cap="sq" cmpd="sng">
                <a:solidFill>
                  <a:schemeClr val="accent2"/>
                </a:solidFill>
                <a:prstDash val="solid"/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38">
                <a:extLst>
                  <a:ext uri="{FF2B5EF4-FFF2-40B4-BE49-F238E27FC236}">
                    <a16:creationId xmlns:a16="http://schemas.microsoft.com/office/drawing/2014/main" id="{718CDE00-D046-4862-96DE-7770ACA33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" y="2538"/>
                <a:ext cx="1476" cy="345"/>
              </a:xfrm>
              <a:custGeom>
                <a:avLst/>
                <a:gdLst>
                  <a:gd name="T0" fmla="*/ 0 w 1476"/>
                  <a:gd name="T1" fmla="*/ 306 h 345"/>
                  <a:gd name="T2" fmla="*/ 690 w 1476"/>
                  <a:gd name="T3" fmla="*/ 6 h 345"/>
                  <a:gd name="T4" fmla="*/ 1476 w 1476"/>
                  <a:gd name="T5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6" h="345">
                    <a:moveTo>
                      <a:pt x="0" y="306"/>
                    </a:moveTo>
                    <a:cubicBezTo>
                      <a:pt x="115" y="256"/>
                      <a:pt x="444" y="0"/>
                      <a:pt x="690" y="6"/>
                    </a:cubicBezTo>
                    <a:cubicBezTo>
                      <a:pt x="936" y="12"/>
                      <a:pt x="1312" y="275"/>
                      <a:pt x="1476" y="345"/>
                    </a:cubicBezTo>
                  </a:path>
                </a:pathLst>
              </a:custGeom>
              <a:noFill/>
              <a:ln w="12700" cap="sq" cmpd="sng">
                <a:solidFill>
                  <a:schemeClr val="accent2"/>
                </a:solidFill>
                <a:prstDash val="solid"/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40">
              <a:extLst>
                <a:ext uri="{FF2B5EF4-FFF2-40B4-BE49-F238E27FC236}">
                  <a16:creationId xmlns:a16="http://schemas.microsoft.com/office/drawing/2014/main" id="{BDE30FEB-25CD-4620-BA72-000A42BD09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652"/>
              <a:ext cx="2832" cy="1460"/>
              <a:chOff x="1632" y="480"/>
              <a:chExt cx="2832" cy="1460"/>
            </a:xfrm>
          </p:grpSpPr>
          <p:sp>
            <p:nvSpPr>
              <p:cNvPr id="17" name="Oval 4">
                <a:extLst>
                  <a:ext uri="{FF2B5EF4-FFF2-40B4-BE49-F238E27FC236}">
                    <a16:creationId xmlns:a16="http://schemas.microsoft.com/office/drawing/2014/main" id="{75948322-727F-461C-9CEB-AE6395561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816"/>
                <a:ext cx="1104" cy="768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Oval 5">
                <a:extLst>
                  <a:ext uri="{FF2B5EF4-FFF2-40B4-BE49-F238E27FC236}">
                    <a16:creationId xmlns:a16="http://schemas.microsoft.com/office/drawing/2014/main" id="{532D0EC2-5FE7-4E3E-A0B6-9C92B644E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768"/>
                <a:ext cx="1104" cy="72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Oval 6">
                <a:extLst>
                  <a:ext uri="{FF2B5EF4-FFF2-40B4-BE49-F238E27FC236}">
                    <a16:creationId xmlns:a16="http://schemas.microsoft.com/office/drawing/2014/main" id="{9FCAB35A-A745-4E57-B628-005ADC485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F31CB10D-CD30-4E08-B27A-C46F5C10E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115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Oval 8">
                <a:extLst>
                  <a:ext uri="{FF2B5EF4-FFF2-40B4-BE49-F238E27FC236}">
                    <a16:creationId xmlns:a16="http://schemas.microsoft.com/office/drawing/2014/main" id="{45CE52D5-B25F-469B-9512-BDF983587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81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Text Box 12">
                <a:extLst>
                  <a:ext uri="{FF2B5EF4-FFF2-40B4-BE49-F238E27FC236}">
                    <a16:creationId xmlns:a16="http://schemas.microsoft.com/office/drawing/2014/main" id="{92B315AC-FFAA-4DC8-BEA9-263C13385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1104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a</a:t>
                </a:r>
              </a:p>
            </p:txBody>
          </p:sp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44A84197-F486-48CE-9DF0-BA1BE18476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768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b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  <p:sp>
            <p:nvSpPr>
              <p:cNvPr id="24" name="Text Box 14">
                <a:extLst>
                  <a:ext uri="{FF2B5EF4-FFF2-40B4-BE49-F238E27FC236}">
                    <a16:creationId xmlns:a16="http://schemas.microsoft.com/office/drawing/2014/main" id="{4079906E-C302-4EEA-8162-43C55ED18A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104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b</a:t>
                </a:r>
                <a:r>
                  <a:rPr lang="en-US" altLang="zh-CN" baseline="-25000"/>
                  <a:t>2</a:t>
                </a:r>
                <a:endParaRPr lang="en-US" altLang="zh-CN"/>
              </a:p>
            </p:txBody>
          </p:sp>
          <p:sp>
            <p:nvSpPr>
              <p:cNvPr id="25" name="Text Box 15">
                <a:extLst>
                  <a:ext uri="{FF2B5EF4-FFF2-40B4-BE49-F238E27FC236}">
                    <a16:creationId xmlns:a16="http://schemas.microsoft.com/office/drawing/2014/main" id="{1140110B-CCCD-4C23-A39D-BB41D7B247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48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f</a:t>
                </a:r>
              </a:p>
            </p:txBody>
          </p:sp>
          <p:sp>
            <p:nvSpPr>
              <p:cNvPr id="26" name="Text Box 16">
                <a:extLst>
                  <a:ext uri="{FF2B5EF4-FFF2-40B4-BE49-F238E27FC236}">
                    <a16:creationId xmlns:a16="http://schemas.microsoft.com/office/drawing/2014/main" id="{C4EC3B98-82D3-4531-91CD-E1B3D29CF0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144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函数不允许的情况：一对多</a:t>
                </a:r>
              </a:p>
            </p:txBody>
          </p:sp>
          <p:sp>
            <p:nvSpPr>
              <p:cNvPr id="27" name="Text Box 30">
                <a:extLst>
                  <a:ext uri="{FF2B5EF4-FFF2-40B4-BE49-F238E27FC236}">
                    <a16:creationId xmlns:a16="http://schemas.microsoft.com/office/drawing/2014/main" id="{2F346D55-18C1-43BF-97E7-1C347B2FE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24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X</a:t>
                </a:r>
              </a:p>
            </p:txBody>
          </p:sp>
          <p:sp>
            <p:nvSpPr>
              <p:cNvPr id="28" name="Text Box 31">
                <a:extLst>
                  <a:ext uri="{FF2B5EF4-FFF2-40B4-BE49-F238E27FC236}">
                    <a16:creationId xmlns:a16="http://schemas.microsoft.com/office/drawing/2014/main" id="{EAA578AA-A6D8-4EFB-9481-8E896BAB6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296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Y</a:t>
                </a:r>
              </a:p>
            </p:txBody>
          </p:sp>
          <p:sp>
            <p:nvSpPr>
              <p:cNvPr id="29" name="Freeform 36">
                <a:extLst>
                  <a:ext uri="{FF2B5EF4-FFF2-40B4-BE49-F238E27FC236}">
                    <a16:creationId xmlns:a16="http://schemas.microsoft.com/office/drawing/2014/main" id="{58C61BA3-FF3E-45DB-8AE0-3DEC13760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" y="895"/>
                <a:ext cx="1542" cy="287"/>
              </a:xfrm>
              <a:custGeom>
                <a:avLst/>
                <a:gdLst>
                  <a:gd name="T0" fmla="*/ 0 w 1542"/>
                  <a:gd name="T1" fmla="*/ 239 h 287"/>
                  <a:gd name="T2" fmla="*/ 810 w 1542"/>
                  <a:gd name="T3" fmla="*/ 8 h 287"/>
                  <a:gd name="T4" fmla="*/ 1542 w 1542"/>
                  <a:gd name="T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2" h="287">
                    <a:moveTo>
                      <a:pt x="0" y="239"/>
                    </a:moveTo>
                    <a:cubicBezTo>
                      <a:pt x="135" y="201"/>
                      <a:pt x="553" y="0"/>
                      <a:pt x="810" y="8"/>
                    </a:cubicBezTo>
                    <a:cubicBezTo>
                      <a:pt x="1067" y="16"/>
                      <a:pt x="1389" y="229"/>
                      <a:pt x="1542" y="287"/>
                    </a:cubicBezTo>
                  </a:path>
                </a:pathLst>
              </a:custGeom>
              <a:noFill/>
              <a:ln w="12700" cap="sq" cmpd="sng">
                <a:solidFill>
                  <a:schemeClr val="accent2"/>
                </a:solidFill>
                <a:prstDash val="solid"/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39">
                <a:extLst>
                  <a:ext uri="{FF2B5EF4-FFF2-40B4-BE49-F238E27FC236}">
                    <a16:creationId xmlns:a16="http://schemas.microsoft.com/office/drawing/2014/main" id="{B571FC56-1605-4AAA-8F6F-5E041BED1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" y="669"/>
                <a:ext cx="1518" cy="435"/>
              </a:xfrm>
              <a:custGeom>
                <a:avLst/>
                <a:gdLst>
                  <a:gd name="T0" fmla="*/ 0 w 1518"/>
                  <a:gd name="T1" fmla="*/ 435 h 435"/>
                  <a:gd name="T2" fmla="*/ 726 w 1518"/>
                  <a:gd name="T3" fmla="*/ 39 h 435"/>
                  <a:gd name="T4" fmla="*/ 1518 w 1518"/>
                  <a:gd name="T5" fmla="*/ 201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18" h="435">
                    <a:moveTo>
                      <a:pt x="0" y="435"/>
                    </a:moveTo>
                    <a:cubicBezTo>
                      <a:pt x="121" y="369"/>
                      <a:pt x="473" y="78"/>
                      <a:pt x="726" y="39"/>
                    </a:cubicBezTo>
                    <a:cubicBezTo>
                      <a:pt x="979" y="0"/>
                      <a:pt x="1353" y="167"/>
                      <a:pt x="1518" y="201"/>
                    </a:cubicBezTo>
                  </a:path>
                </a:pathLst>
              </a:custGeom>
              <a:noFill/>
              <a:ln w="12700" cap="sq" cmpd="sng">
                <a:solidFill>
                  <a:schemeClr val="accent2"/>
                </a:solidFill>
                <a:prstDash val="solid"/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9411927"/>
      </p:ext>
    </p:ext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B2F964-E13A-414B-B4D1-2DB18054D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394" y="1621189"/>
            <a:ext cx="2838468" cy="1385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052B23-516C-4D7A-8DAB-1E46FD87E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658" y="1593449"/>
            <a:ext cx="3333750" cy="15343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8E9958-2BD7-44F6-B3CB-C64CFE0C7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4492" y="4049663"/>
            <a:ext cx="3748544" cy="15716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CEBA62-7AF4-4AB4-9793-119497B9B3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1658" y="3983012"/>
            <a:ext cx="369506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16741"/>
      </p:ext>
    </p:extLst>
  </p:cSld>
  <p:clrMapOvr>
    <a:masterClrMapping/>
  </p:clrMapOvr>
  <p:transition spd="slow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0F4929-8E14-4666-8022-82F3D6D923E9}"/>
              </a:ext>
            </a:extLst>
          </p:cNvPr>
          <p:cNvSpPr txBox="1"/>
          <p:nvPr/>
        </p:nvSpPr>
        <p:spPr>
          <a:xfrm>
            <a:off x="1822223" y="1343003"/>
            <a:ext cx="87953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的一个关系，如果对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每一个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x∈X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唯一的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y∈Y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，使得（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）属于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，则称关系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X→Y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X</a:t>
            </a:r>
            <a:r>
              <a:rPr kumimoji="1"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… 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时，称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元函数。函数也称为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映射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变换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76A3FF-6D6F-400C-A309-683E0A4D66CC}"/>
              </a:ext>
            </a:extLst>
          </p:cNvPr>
          <p:cNvSpPr txBox="1"/>
          <p:nvPr/>
        </p:nvSpPr>
        <p:spPr>
          <a:xfrm>
            <a:off x="1751013" y="748208"/>
            <a:ext cx="161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8CB1C5-2722-4AAD-84FA-DADDC5DE9F3C}"/>
              </a:ext>
            </a:extLst>
          </p:cNvPr>
          <p:cNvSpPr txBox="1"/>
          <p:nvPr/>
        </p:nvSpPr>
        <p:spPr>
          <a:xfrm>
            <a:off x="1953790" y="3283616"/>
            <a:ext cx="6953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）∈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      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xfy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y = f(x)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E252AB-E311-4DA0-8C6B-85420684EF82}"/>
              </a:ext>
            </a:extLst>
          </p:cNvPr>
          <p:cNvSpPr txBox="1"/>
          <p:nvPr/>
        </p:nvSpPr>
        <p:spPr>
          <a:xfrm>
            <a:off x="1505841" y="5632738"/>
            <a:ext cx="9703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自变元（量）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为函数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处的值（因变量）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BA089A-DB8D-4C63-8ED2-C58650706B2C}"/>
              </a:ext>
            </a:extLst>
          </p:cNvPr>
          <p:cNvSpPr/>
          <p:nvPr/>
        </p:nvSpPr>
        <p:spPr>
          <a:xfrm>
            <a:off x="1505841" y="4005745"/>
            <a:ext cx="8899503" cy="142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此定义可容纳多值函数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Y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</a:p>
          <a:p>
            <a:pPr>
              <a:spcBef>
                <a:spcPct val="5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其修改为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95005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0E7C0C-6538-4383-A06C-3B3E7E3DE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562" y="1324169"/>
            <a:ext cx="7256780" cy="49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34115"/>
      </p:ext>
    </p:extLst>
  </p:cSld>
  <p:clrMapOvr>
    <a:masterClrMapping/>
  </p:clrMapOvr>
  <p:transition spd="slow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1F04B0-4ED8-439B-A115-FBE6E7F6CED5}"/>
              </a:ext>
            </a:extLst>
          </p:cNvPr>
          <p:cNvSpPr/>
          <p:nvPr/>
        </p:nvSpPr>
        <p:spPr>
          <a:xfrm>
            <a:off x="1571625" y="1963258"/>
            <a:ext cx="101088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由等价关系可以产生一个分划</a:t>
            </a: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，由分划可以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产生一个等价关系；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分划与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等价关系是一一对应的。即</a:t>
            </a: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每个分划对应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一个等价关系，且每个等价关系对应一</a:t>
            </a: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个分划。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673726"/>
      </p:ext>
    </p:ext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46418A-B52F-4004-968C-387D7345F659}"/>
              </a:ext>
            </a:extLst>
          </p:cNvPr>
          <p:cNvSpPr txBox="1"/>
          <p:nvPr/>
        </p:nvSpPr>
        <p:spPr>
          <a:xfrm>
            <a:off x="2233886" y="1145611"/>
            <a:ext cx="70783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</a:p>
          <a:p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A → B 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g: C → D</a:t>
            </a:r>
          </a:p>
          <a:p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A=C,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B=D,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任意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g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g </a:t>
            </a:r>
          </a:p>
          <a:p>
            <a:endParaRPr lang="en-US" altLang="zh-CN" sz="28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任意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G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g</a:t>
            </a:r>
            <a:endParaRPr lang="zh-CN" altLang="en-US" sz="28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42962"/>
      </p:ext>
    </p:extLst>
  </p:cSld>
  <p:clrMapOvr>
    <a:masterClrMapping/>
  </p:clrMapOvr>
  <p:transition spd="slow" advTm="0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9EBA4C0-D662-4B3C-86C8-EC9D23551086}"/>
              </a:ext>
            </a:extLst>
          </p:cNvPr>
          <p:cNvSpPr/>
          <p:nvPr/>
        </p:nvSpPr>
        <p:spPr>
          <a:xfrm>
            <a:off x="2304639" y="1815419"/>
            <a:ext cx="6096000" cy="2651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函数的相等是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逐点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。即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</a:p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的两个函数，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18889018"/>
      </p:ext>
    </p:extLst>
  </p:cSld>
  <p:clrMapOvr>
    <a:masterClrMapping/>
  </p:clrMapOvr>
  <p:transition spd="slow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B8A4B9-3000-42ED-AE75-A418ADD77315}"/>
              </a:ext>
            </a:extLst>
          </p:cNvPr>
          <p:cNvSpPr txBox="1"/>
          <p:nvPr/>
        </p:nvSpPr>
        <p:spPr>
          <a:xfrm>
            <a:off x="2006742" y="1690832"/>
            <a:ext cx="52495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2800" dirty="0"/>
          </a:p>
          <a:p>
            <a:r>
              <a:rPr lang="zh-CN" altLang="en-US" sz="2800" dirty="0"/>
              <a:t>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|A|=m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|B|=n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3D3F7-A2D4-492C-AE8E-AB3CDEB9C0D8}"/>
              </a:ext>
            </a:extLst>
          </p:cNvPr>
          <p:cNvSpPr/>
          <p:nvPr/>
        </p:nvSpPr>
        <p:spPr>
          <a:xfrm>
            <a:off x="2942446" y="3362980"/>
            <a:ext cx="537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583168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0651DA-2820-4399-8FF6-1CE66E8760F6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1305881"/>
            <a:ext cx="9383420" cy="1023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</a:rPr>
              <a:t>函数是一种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特殊的关系</a:t>
            </a:r>
            <a:r>
              <a:rPr lang="zh-CN" altLang="en-US" dirty="0">
                <a:latin typeface="宋体" panose="02010600030101010101" pitchFamily="2" charset="-122"/>
              </a:rPr>
              <a:t>，它与一般关系比较具备如下差别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12BE34D-370A-4483-94DC-40D997054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779" y="2090121"/>
            <a:ext cx="8989596" cy="452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marL="5334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FF00"/>
              </a:buClr>
            </a:pP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1) 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从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到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的不同的关系有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800" baseline="30000" dirty="0">
                <a:latin typeface="+mn-lt"/>
                <a:ea typeface="黑体" panose="02010609060101010101" pitchFamily="49" charset="-122"/>
              </a:rPr>
              <a:t>|A|</a:t>
            </a:r>
            <a:r>
              <a:rPr lang="en-US" altLang="zh-CN" sz="2800" baseline="300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|B|</a:t>
            </a:r>
            <a:r>
              <a:rPr lang="zh-CN" altLang="zh-CN" sz="2800" dirty="0">
                <a:latin typeface="+mn-lt"/>
                <a:ea typeface="黑体" panose="02010609060101010101" pitchFamily="49" charset="-122"/>
              </a:rPr>
              <a:t>个；但从</a:t>
            </a:r>
            <a:r>
              <a:rPr lang="en-US" altLang="zh-CN" sz="2800" noProof="1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sz="2800" noProof="1">
                <a:latin typeface="+mn-lt"/>
                <a:ea typeface="黑体" panose="02010609060101010101" pitchFamily="49" charset="-122"/>
              </a:rPr>
              <a:t>到</a:t>
            </a:r>
            <a:r>
              <a:rPr lang="en-US" altLang="zh-CN" sz="2800" noProof="1"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en-US" sz="2800" noProof="1">
                <a:latin typeface="+mn-lt"/>
                <a:ea typeface="黑体" panose="02010609060101010101" pitchFamily="49" charset="-122"/>
              </a:rPr>
              <a:t>的不同的函数却仅有</a:t>
            </a:r>
            <a:r>
              <a:rPr lang="en-US" altLang="en-US" sz="2800" noProof="1">
                <a:latin typeface="+mn-lt"/>
                <a:ea typeface="黑体" panose="02010609060101010101" pitchFamily="49" charset="-122"/>
              </a:rPr>
              <a:t>|B|</a:t>
            </a:r>
            <a:r>
              <a:rPr lang="en-US" altLang="en-US" sz="2800" baseline="30000" noProof="1">
                <a:latin typeface="+mn-lt"/>
                <a:ea typeface="黑体" panose="02010609060101010101" pitchFamily="49" charset="-122"/>
              </a:rPr>
              <a:t>|A|</a:t>
            </a:r>
            <a:r>
              <a:rPr lang="zh-CN" altLang="en-US" sz="2800" noProof="1">
                <a:latin typeface="+mn-lt"/>
                <a:ea typeface="黑体" panose="02010609060101010101" pitchFamily="49" charset="-122"/>
              </a:rPr>
              <a:t>个。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 (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个数差别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)</a:t>
            </a:r>
          </a:p>
          <a:p>
            <a:pPr marL="0" indent="0">
              <a:lnSpc>
                <a:spcPct val="150000"/>
              </a:lnSpc>
              <a:buClr>
                <a:srgbClr val="00FF00"/>
              </a:buClr>
            </a:pP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2) 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关系的第一个元素可以相同；函数的第一元素一定是互不相同的。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 (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集合元素的第一个元素存在差别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3) </a:t>
            </a:r>
            <a:r>
              <a:rPr lang="zh-CN" altLang="en-US" sz="2800" noProof="1">
                <a:latin typeface="+mn-lt"/>
                <a:ea typeface="黑体" panose="02010609060101010101" pitchFamily="49" charset="-122"/>
              </a:rPr>
              <a:t>每一个函数的基数都为|</a:t>
            </a:r>
            <a:r>
              <a:rPr lang="en-US" altLang="zh-CN" sz="2800" noProof="1">
                <a:latin typeface="+mn-lt"/>
                <a:ea typeface="黑体" panose="02010609060101010101" pitchFamily="49" charset="-122"/>
              </a:rPr>
              <a:t>A|</a:t>
            </a:r>
            <a:r>
              <a:rPr lang="zh-CN" altLang="en-US" sz="2800" noProof="1">
                <a:latin typeface="+mn-lt"/>
                <a:ea typeface="黑体" panose="02010609060101010101" pitchFamily="49" charset="-122"/>
              </a:rPr>
              <a:t>个</a:t>
            </a:r>
            <a:r>
              <a:rPr lang="en-US" altLang="en-US" sz="2800" dirty="0">
                <a:latin typeface="+mn-lt"/>
                <a:ea typeface="黑体" panose="02010609060101010101" pitchFamily="49" charset="-122"/>
              </a:rPr>
              <a:t>(|f|=|A|)</a:t>
            </a:r>
            <a:r>
              <a:rPr lang="zh-CN" altLang="en-US" sz="2800" noProof="1">
                <a:latin typeface="+mn-lt"/>
                <a:ea typeface="黑体" panose="02010609060101010101" pitchFamily="49" charset="-122"/>
              </a:rPr>
              <a:t>，但关系的基数却为从零一直到|</a:t>
            </a:r>
            <a:r>
              <a:rPr lang="en-US" altLang="zh-CN" sz="2800" noProof="1">
                <a:latin typeface="+mn-lt"/>
                <a:ea typeface="黑体" panose="02010609060101010101" pitchFamily="49" charset="-122"/>
              </a:rPr>
              <a:t>A|×|B|。</a:t>
            </a:r>
            <a:endParaRPr lang="en-US" altLang="zh-CN" sz="28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                         (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集合基数的差别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)</a:t>
            </a:r>
            <a:endParaRPr lang="zh-CN" altLang="en-US" sz="2800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17683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 advAuto="0"/>
      <p:bldP spid="8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7DB4B01-8A54-40CD-8C64-26685680F36B}"/>
              </a:ext>
            </a:extLst>
          </p:cNvPr>
          <p:cNvSpPr txBox="1">
            <a:spLocks noChangeArrowheads="1"/>
          </p:cNvSpPr>
          <p:nvPr/>
        </p:nvSpPr>
        <p:spPr>
          <a:xfrm>
            <a:off x="1492482" y="1199934"/>
            <a:ext cx="8162925" cy="4149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）如果</a:t>
            </a:r>
            <a:r>
              <a:rPr lang="en-US" altLang="zh-CN" dirty="0"/>
              <a:t>A=B</a:t>
            </a:r>
            <a:r>
              <a:rPr lang="zh-CN" altLang="en-US" dirty="0"/>
              <a:t>，且对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x∈A</a:t>
            </a:r>
            <a:r>
              <a:rPr lang="zh-CN" altLang="en-US" dirty="0"/>
              <a:t>，都有</a:t>
            </a:r>
            <a:r>
              <a:rPr lang="en-US" altLang="zh-CN" dirty="0"/>
              <a:t>f(x)=x</a:t>
            </a:r>
            <a:r>
              <a:rPr lang="zh-CN" altLang="en-US" dirty="0"/>
              <a:t>，则称</a:t>
            </a:r>
            <a:r>
              <a:rPr lang="en-US" altLang="zh-CN" dirty="0"/>
              <a:t>f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FF0000"/>
                </a:solidFill>
              </a:rPr>
              <a:t>恒等函数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/>
              <a:t>记为</a:t>
            </a:r>
            <a:r>
              <a:rPr lang="en-US" altLang="zh-CN" dirty="0"/>
              <a:t>I</a:t>
            </a:r>
            <a:r>
              <a:rPr lang="en-US" altLang="zh-CN" baseline="-25000" dirty="0"/>
              <a:t>A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dirty="0" err="1"/>
              <a:t>b∈B</a:t>
            </a:r>
            <a:r>
              <a:rPr lang="zh-CN" altLang="en-US" dirty="0"/>
              <a:t>，且对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x∈A</a:t>
            </a:r>
            <a:r>
              <a:rPr lang="zh-CN" altLang="en-US" dirty="0"/>
              <a:t>，都有</a:t>
            </a:r>
            <a:r>
              <a:rPr lang="en-US" altLang="zh-CN" dirty="0"/>
              <a:t>f(x)=b</a:t>
            </a:r>
            <a:r>
              <a:rPr lang="zh-CN" altLang="en-US" dirty="0"/>
              <a:t>，则称</a:t>
            </a:r>
            <a:r>
              <a:rPr lang="en-US" altLang="zh-CN" dirty="0"/>
              <a:t>f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0000CC"/>
                </a:solidFill>
              </a:rPr>
              <a:t>常值函数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）设</a:t>
            </a:r>
            <a:r>
              <a:rPr lang="en-US" altLang="zh-CN" dirty="0"/>
              <a:t>A</a:t>
            </a:r>
            <a:r>
              <a:rPr lang="zh-CN" altLang="en-US" dirty="0"/>
              <a:t>是全集</a:t>
            </a:r>
            <a:r>
              <a:rPr lang="en-US" altLang="zh-CN" dirty="0"/>
              <a:t>U={u</a:t>
            </a:r>
            <a:r>
              <a:rPr lang="en-US" altLang="zh-CN" baseline="-25000" dirty="0"/>
              <a:t>1</a:t>
            </a:r>
            <a:r>
              <a:rPr lang="en-US" altLang="zh-CN" dirty="0"/>
              <a:t>,u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,u</a:t>
            </a:r>
            <a:r>
              <a:rPr lang="en-US" altLang="zh-CN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的一个子集，则子集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特征函数</a:t>
            </a:r>
            <a:r>
              <a:rPr lang="zh-CN" altLang="en-US" dirty="0"/>
              <a:t>定义为从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{0,1}</a:t>
            </a:r>
            <a:r>
              <a:rPr lang="zh-CN" altLang="en-US" dirty="0"/>
              <a:t>的一个函数，且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B3765E15-0EEF-43AA-872D-5EB1DD25F9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197758"/>
              </p:ext>
            </p:extLst>
          </p:nvPr>
        </p:nvGraphicFramePr>
        <p:xfrm>
          <a:off x="4395373" y="5508671"/>
          <a:ext cx="2671254" cy="815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600" imgH="381000" progId="Equation.DSMT4">
                  <p:embed/>
                </p:oleObj>
              </mc:Choice>
              <mc:Fallback>
                <p:oleObj name="Equation" r:id="rId4" imgW="1244600" imgH="3810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B3765E15-0EEF-43AA-872D-5EB1DD25F9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373" y="5508671"/>
                        <a:ext cx="2671254" cy="8151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33888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80F97C-87E2-43DA-8999-0E5379B28DB6}"/>
              </a:ext>
            </a:extLst>
          </p:cNvPr>
          <p:cNvSpPr txBox="1">
            <a:spLocks noChangeArrowheads="1"/>
          </p:cNvSpPr>
          <p:nvPr/>
        </p:nvSpPr>
        <p:spPr>
          <a:xfrm>
            <a:off x="2089581" y="1135856"/>
            <a:ext cx="9442511" cy="4586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）对有理数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为大于等于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的最小的整数，则称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上取整函数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强取整函数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f(x)=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）对有理数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为小于等于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的最大的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整数，则称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下取整函数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弱取整函数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f(x)=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）如果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B={0,1}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上的函数，则称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布尔函数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9B7C22D1-4EB5-402E-9361-297E56248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504530"/>
              </p:ext>
            </p:extLst>
          </p:nvPr>
        </p:nvGraphicFramePr>
        <p:xfrm>
          <a:off x="8107885" y="1991419"/>
          <a:ext cx="412245" cy="378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091" imgH="215713" progId="Equation.DSMT4">
                  <p:embed/>
                </p:oleObj>
              </mc:Choice>
              <mc:Fallback>
                <p:oleObj name="Equation" r:id="rId4" imgW="241091" imgH="215713" progId="Equation.DSMT4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9B7C22D1-4EB5-402E-9361-297E56248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7885" y="1991419"/>
                        <a:ext cx="412245" cy="3789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39DE60ED-CE07-4D1C-8922-6B30F20B47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665306"/>
              </p:ext>
            </p:extLst>
          </p:nvPr>
        </p:nvGraphicFramePr>
        <p:xfrm>
          <a:off x="8107885" y="3428999"/>
          <a:ext cx="429842" cy="395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091" imgH="215713" progId="Equation.DSMT4">
                  <p:embed/>
                </p:oleObj>
              </mc:Choice>
              <mc:Fallback>
                <p:oleObj name="Equation" r:id="rId6" imgW="241091" imgH="215713" progId="Equation.DSMT4">
                  <p:embed/>
                  <p:pic>
                    <p:nvPicPr>
                      <p:cNvPr id="8" name="Object 9">
                        <a:extLst>
                          <a:ext uri="{FF2B5EF4-FFF2-40B4-BE49-F238E27FC236}">
                            <a16:creationId xmlns:a16="http://schemas.microsoft.com/office/drawing/2014/main" id="{39DE60ED-CE07-4D1C-8922-6B30F20B47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7885" y="3428999"/>
                        <a:ext cx="429842" cy="3959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363607"/>
      </p:ext>
    </p:extLst>
  </p:cSld>
  <p:clrMapOvr>
    <a:masterClrMapping/>
  </p:clrMapOvr>
  <p:transition spd="slow" advTm="0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F0B815-D1D9-4E74-91AF-4E2CEF3F2C9B}"/>
              </a:ext>
            </a:extLst>
          </p:cNvPr>
          <p:cNvSpPr/>
          <p:nvPr/>
        </p:nvSpPr>
        <p:spPr>
          <a:xfrm>
            <a:off x="1854017" y="995889"/>
            <a:ext cx="8483966" cy="1952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集合的并运算是一函数。即</a:t>
            </a:r>
          </a:p>
          <a:p>
            <a:pPr>
              <a:lnSpc>
                <a:spcPct val="150000"/>
              </a:lnSpc>
            </a:pP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(2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, z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 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FFD523-9D95-465A-995C-FDE680400047}"/>
              </a:ext>
            </a:extLst>
          </p:cNvPr>
          <p:cNvSpPr/>
          <p:nvPr/>
        </p:nvSpPr>
        <p:spPr>
          <a:xfrm>
            <a:off x="2400026" y="3545884"/>
            <a:ext cx="6096000" cy="26080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这里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是前者，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是后者；或者　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 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这里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是自变量，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是因变量；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因此　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84328436"/>
      </p:ext>
    </p:extLst>
  </p:cSld>
  <p:clrMapOvr>
    <a:masterClrMapping/>
  </p:clrMapOvr>
  <p:transition spd="slow" advTm="0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759C5C-C333-4BB1-9688-430D8BFFB8E5}"/>
              </a:ext>
            </a:extLst>
          </p:cNvPr>
          <p:cNvSpPr/>
          <p:nvPr/>
        </p:nvSpPr>
        <p:spPr>
          <a:xfrm>
            <a:off x="1972429" y="738188"/>
            <a:ext cx="8247142" cy="2311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(operation)</a:t>
            </a:r>
          </a:p>
          <a:p>
            <a:pPr>
              <a:spcBef>
                <a:spcPct val="5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对于任何自然数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元运算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维叉积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的函数。  即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X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spcBef>
                <a:spcPct val="5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特别地，一元运算　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>
              <a:spcBef>
                <a:spcPct val="5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二元运算　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XX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F632DA-073E-4B2E-B8BD-F0683AFF47D8}"/>
              </a:ext>
            </a:extLst>
          </p:cNvPr>
          <p:cNvSpPr/>
          <p:nvPr/>
        </p:nvSpPr>
        <p:spPr>
          <a:xfrm>
            <a:off x="1442863" y="3049590"/>
            <a:ext cx="8312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集合的补运算</a:t>
            </a:r>
            <a:r>
              <a:rPr lang="zh-CN" altLang="en-US" sz="2800" dirty="0">
                <a:ea typeface="Arial Unicode MS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2800" i="1" dirty="0">
                <a:sym typeface="Symbol" panose="05050102010706020507" pitchFamily="18" charset="2"/>
              </a:rPr>
              <a:t></a:t>
            </a:r>
            <a:r>
              <a:rPr lang="zh-CN" altLang="en-US" sz="2800" i="1" dirty="0"/>
              <a:t> </a:t>
            </a:r>
            <a:r>
              <a:rPr lang="en-US" altLang="zh-CN" sz="2800" b="1" dirty="0"/>
              <a:t>:</a:t>
            </a:r>
            <a:r>
              <a:rPr lang="en-US" altLang="zh-CN" sz="2800" dirty="0">
                <a:sym typeface="Symbol" panose="05050102010706020507" pitchFamily="18" charset="2"/>
              </a:rPr>
              <a:t>2</a:t>
            </a:r>
            <a:r>
              <a:rPr lang="en-US" altLang="zh-CN" sz="2800" baseline="30000" dirty="0">
                <a:sym typeface="Symbol" panose="05050102010706020507" pitchFamily="18" charset="2"/>
              </a:rPr>
              <a:t>X </a:t>
            </a:r>
            <a:r>
              <a:rPr lang="en-US" altLang="zh-CN" sz="2800" dirty="0">
                <a:sym typeface="Symbol" panose="05050102010706020507" pitchFamily="18" charset="2"/>
              </a:rPr>
              <a:t> 2</a:t>
            </a:r>
            <a:r>
              <a:rPr lang="en-US" altLang="zh-CN" sz="2800" baseline="30000" dirty="0">
                <a:sym typeface="Symbol" panose="05050102010706020507" pitchFamily="18" charset="2"/>
              </a:rPr>
              <a:t>X</a:t>
            </a:r>
            <a:r>
              <a:rPr lang="zh-CN" altLang="en-US" sz="2800" baseline="30000" dirty="0">
                <a:sym typeface="Symbol" panose="05050102010706020507" pitchFamily="18" charset="2"/>
              </a:rPr>
              <a:t>　</a:t>
            </a:r>
            <a:r>
              <a:rPr lang="zh-CN" altLang="en-US" sz="2800" dirty="0">
                <a:sym typeface="Symbol" panose="05050102010706020507" pitchFamily="18" charset="2"/>
              </a:rPr>
              <a:t>是</a:t>
            </a:r>
            <a:r>
              <a:rPr lang="zh-CN" altLang="en-US" sz="2800" dirty="0"/>
              <a:t>一元运算；</a:t>
            </a:r>
          </a:p>
          <a:p>
            <a:r>
              <a:rPr lang="zh-CN" altLang="en-US" sz="2800" dirty="0">
                <a:sym typeface="Symbol" panose="05050102010706020507" pitchFamily="18" charset="2"/>
              </a:rPr>
              <a:t>集合的交</a:t>
            </a:r>
            <a:r>
              <a:rPr lang="zh-CN" altLang="en-US" sz="2800" dirty="0"/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并运算</a:t>
            </a:r>
            <a:r>
              <a:rPr lang="zh-CN" altLang="en-US" sz="2800" dirty="0"/>
              <a:t>  </a:t>
            </a:r>
            <a:r>
              <a:rPr lang="zh-CN" altLang="en-US" sz="2800" dirty="0">
                <a:sym typeface="Symbol" panose="05050102010706020507" pitchFamily="18" charset="2"/>
              </a:rPr>
              <a:t></a:t>
            </a:r>
            <a:r>
              <a:rPr lang="zh-CN" altLang="en-US" sz="2800" baseline="30000" dirty="0">
                <a:sym typeface="Symbol" panose="05050102010706020507" pitchFamily="18" charset="2"/>
              </a:rPr>
              <a:t> </a:t>
            </a:r>
            <a:r>
              <a:rPr lang="en-US" altLang="zh-CN" sz="2800" i="1" dirty="0"/>
              <a:t>,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i="1" dirty="0"/>
              <a:t> </a:t>
            </a:r>
            <a:r>
              <a:rPr lang="en-US" altLang="zh-CN" sz="2800" b="1" dirty="0"/>
              <a:t>:</a:t>
            </a:r>
            <a:r>
              <a:rPr lang="en-US" altLang="zh-CN" sz="2800" dirty="0">
                <a:sym typeface="Symbol" panose="05050102010706020507" pitchFamily="18" charset="2"/>
              </a:rPr>
              <a:t>2</a:t>
            </a:r>
            <a:r>
              <a:rPr lang="en-US" altLang="zh-CN" sz="2800" baseline="30000" dirty="0">
                <a:sym typeface="Symbol" panose="05050102010706020507" pitchFamily="18" charset="2"/>
              </a:rPr>
              <a:t>X </a:t>
            </a:r>
            <a:r>
              <a:rPr lang="en-US" altLang="zh-CN" sz="2800" dirty="0">
                <a:sym typeface="Symbol" panose="05050102010706020507" pitchFamily="18" charset="2"/>
              </a:rPr>
              <a:t></a:t>
            </a:r>
            <a:r>
              <a:rPr lang="en-US" altLang="zh-CN" sz="2800" baseline="300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2</a:t>
            </a:r>
            <a:r>
              <a:rPr lang="en-US" altLang="zh-CN" sz="2800" baseline="30000" dirty="0">
                <a:sym typeface="Symbol" panose="05050102010706020507" pitchFamily="18" charset="2"/>
              </a:rPr>
              <a:t>X </a:t>
            </a:r>
            <a:r>
              <a:rPr lang="en-US" altLang="zh-CN" sz="2800" dirty="0">
                <a:sym typeface="Symbol" panose="05050102010706020507" pitchFamily="18" charset="2"/>
              </a:rPr>
              <a:t> 2</a:t>
            </a:r>
            <a:r>
              <a:rPr lang="en-US" altLang="zh-CN" sz="2800" baseline="30000" dirty="0">
                <a:sym typeface="Symbol" panose="05050102010706020507" pitchFamily="18" charset="2"/>
              </a:rPr>
              <a:t>X</a:t>
            </a:r>
            <a:r>
              <a:rPr lang="zh-CN" altLang="en-US" sz="2800" baseline="30000" dirty="0">
                <a:sym typeface="Symbol" panose="05050102010706020507" pitchFamily="18" charset="2"/>
              </a:rPr>
              <a:t>　</a:t>
            </a:r>
            <a:r>
              <a:rPr lang="zh-CN" altLang="en-US" sz="2800" dirty="0">
                <a:sym typeface="Symbol" panose="05050102010706020507" pitchFamily="18" charset="2"/>
              </a:rPr>
              <a:t>是二</a:t>
            </a:r>
            <a:r>
              <a:rPr lang="zh-CN" altLang="en-US" sz="2800" dirty="0"/>
              <a:t>元运算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F2D717-E44F-4DA6-95EC-05B43532488D}"/>
              </a:ext>
            </a:extLst>
          </p:cNvPr>
          <p:cNvSpPr/>
          <p:nvPr/>
        </p:nvSpPr>
        <p:spPr>
          <a:xfrm>
            <a:off x="1411064" y="4056981"/>
            <a:ext cx="8977347" cy="260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运算，我们主要考虑其封闭性。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　 </a:t>
            </a:r>
            <a:r>
              <a:rPr lang="en-US" altLang="zh-C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r>
              <a:rPr lang="zh-CN" altLang="en-US" sz="28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运算</a:t>
            </a:r>
            <a:r>
              <a:rPr lang="en-US" altLang="zh-CN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的封闭性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：对于任何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)X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或者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)X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4448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98D600-0492-422F-A1C8-CB6082C6F204}"/>
              </a:ext>
            </a:extLst>
          </p:cNvPr>
          <p:cNvSpPr/>
          <p:nvPr/>
        </p:nvSpPr>
        <p:spPr>
          <a:xfrm>
            <a:off x="1577723" y="1455738"/>
            <a:ext cx="10788871" cy="5831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设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的函数，即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。则我们称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单射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(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X)(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X)(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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(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X)(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X)(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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)(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 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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(3)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双射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既是单射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又是满射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1FA3C6-9BCE-45B4-BBAC-A1AAF57A5447}"/>
              </a:ext>
            </a:extLst>
          </p:cNvPr>
          <p:cNvSpPr txBox="1"/>
          <p:nvPr/>
        </p:nvSpPr>
        <p:spPr>
          <a:xfrm>
            <a:off x="1686267" y="870963"/>
            <a:ext cx="377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函数的类型</a:t>
            </a:r>
          </a:p>
        </p:txBody>
      </p:sp>
    </p:spTree>
    <p:extLst>
      <p:ext uri="{BB962C8B-B14F-4D97-AF65-F5344CB8AC3E}">
        <p14:creationId xmlns:p14="http://schemas.microsoft.com/office/powerpoint/2010/main" val="4158378472"/>
      </p:ext>
    </p:extLst>
  </p:cSld>
  <p:clrMapOvr>
    <a:masterClrMapping/>
  </p:clrMapOvr>
  <p:transition spd="slow" advTm="0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pSp>
        <p:nvGrpSpPr>
          <p:cNvPr id="41" name="Group 35">
            <a:extLst>
              <a:ext uri="{FF2B5EF4-FFF2-40B4-BE49-F238E27FC236}">
                <a16:creationId xmlns:a16="http://schemas.microsoft.com/office/drawing/2014/main" id="{6E34C7EA-AAE1-4DEB-8E09-A5DE1792035A}"/>
              </a:ext>
            </a:extLst>
          </p:cNvPr>
          <p:cNvGrpSpPr>
            <a:grpSpLocks/>
          </p:cNvGrpSpPr>
          <p:nvPr/>
        </p:nvGrpSpPr>
        <p:grpSpPr bwMode="auto">
          <a:xfrm>
            <a:off x="2800202" y="1455738"/>
            <a:ext cx="5105400" cy="1452562"/>
            <a:chOff x="1632" y="3156"/>
            <a:chExt cx="3216" cy="915"/>
          </a:xfrm>
        </p:grpSpPr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464E95CB-B8D8-43EF-A81B-323E0B2E6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216"/>
              <a:ext cx="1200" cy="624"/>
            </a:xfrm>
            <a:prstGeom prst="ellipse">
              <a:avLst/>
            </a:prstGeom>
            <a:solidFill>
              <a:srgbClr val="996600"/>
            </a:solidFill>
            <a:ln w="1270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Oval 37">
              <a:extLst>
                <a:ext uri="{FF2B5EF4-FFF2-40B4-BE49-F238E27FC236}">
                  <a16:creationId xmlns:a16="http://schemas.microsoft.com/office/drawing/2014/main" id="{6749DDE4-14F9-488B-98E1-2C351E8AF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64"/>
              <a:ext cx="1296" cy="576"/>
            </a:xfrm>
            <a:prstGeom prst="ellipse">
              <a:avLst/>
            </a:prstGeom>
            <a:solidFill>
              <a:srgbClr val="727DE0"/>
            </a:solidFill>
            <a:ln w="1270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Oval 38">
              <a:extLst>
                <a:ext uri="{FF2B5EF4-FFF2-40B4-BE49-F238E27FC236}">
                  <a16:creationId xmlns:a16="http://schemas.microsoft.com/office/drawing/2014/main" id="{33A4E239-A4EF-4EBC-B000-35BF9B9DA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648"/>
              <a:ext cx="96" cy="96"/>
            </a:xfrm>
            <a:prstGeom prst="ellipse">
              <a:avLst/>
            </a:prstGeom>
            <a:solidFill>
              <a:srgbClr val="D54F41"/>
            </a:solidFill>
            <a:ln w="12700" cap="sq">
              <a:solidFill>
                <a:srgbClr val="D54F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Oval 39">
              <a:extLst>
                <a:ext uri="{FF2B5EF4-FFF2-40B4-BE49-F238E27FC236}">
                  <a16:creationId xmlns:a16="http://schemas.microsoft.com/office/drawing/2014/main" id="{6256E8C6-6BDE-4663-9622-899178B17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360"/>
              <a:ext cx="96" cy="96"/>
            </a:xfrm>
            <a:prstGeom prst="ellipse">
              <a:avLst/>
            </a:prstGeom>
            <a:solidFill>
              <a:srgbClr val="D54F41"/>
            </a:solidFill>
            <a:ln w="12700" cap="sq">
              <a:solidFill>
                <a:srgbClr val="D54F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Oval 40">
              <a:extLst>
                <a:ext uri="{FF2B5EF4-FFF2-40B4-BE49-F238E27FC236}">
                  <a16:creationId xmlns:a16="http://schemas.microsoft.com/office/drawing/2014/main" id="{E424B397-7E2A-4BAC-A176-50BA27E76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312"/>
              <a:ext cx="864" cy="480"/>
            </a:xfrm>
            <a:prstGeom prst="ellipse">
              <a:avLst/>
            </a:prstGeom>
            <a:solidFill>
              <a:srgbClr val="996600"/>
            </a:solidFill>
            <a:ln w="1270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Oval 41">
              <a:extLst>
                <a:ext uri="{FF2B5EF4-FFF2-40B4-BE49-F238E27FC236}">
                  <a16:creationId xmlns:a16="http://schemas.microsoft.com/office/drawing/2014/main" id="{7E1E53F7-E48A-43A1-8CC6-259927525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456"/>
              <a:ext cx="96" cy="96"/>
            </a:xfrm>
            <a:prstGeom prst="ellipse">
              <a:avLst/>
            </a:prstGeom>
            <a:solidFill>
              <a:srgbClr val="D54F41"/>
            </a:solidFill>
            <a:ln w="12700" cap="sq">
              <a:solidFill>
                <a:srgbClr val="D54F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Text Box 42">
              <a:extLst>
                <a:ext uri="{FF2B5EF4-FFF2-40B4-BE49-F238E27FC236}">
                  <a16:creationId xmlns:a16="http://schemas.microsoft.com/office/drawing/2014/main" id="{7C2D1149-7893-4DAF-8ADF-18173AAFB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26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0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Text Box 43">
              <a:extLst>
                <a:ext uri="{FF2B5EF4-FFF2-40B4-BE49-F238E27FC236}">
                  <a16:creationId xmlns:a16="http://schemas.microsoft.com/office/drawing/2014/main" id="{B1F40233-AA6B-486F-9D32-5248A5C6D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56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0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" name="Text Box 44">
              <a:extLst>
                <a:ext uri="{FF2B5EF4-FFF2-40B4-BE49-F238E27FC236}">
                  <a16:creationId xmlns:a16="http://schemas.microsoft.com/office/drawing/2014/main" id="{FD88333E-1679-4BCA-A432-9507AB6B7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40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1" name="Text Box 45">
              <a:extLst>
                <a:ext uri="{FF2B5EF4-FFF2-40B4-BE49-F238E27FC236}">
                  <a16:creationId xmlns:a16="http://schemas.microsoft.com/office/drawing/2014/main" id="{98D7974E-E99F-4ADD-AD79-FA18D10C9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1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52" name="Text Box 46">
              <a:extLst>
                <a:ext uri="{FF2B5EF4-FFF2-40B4-BE49-F238E27FC236}">
                  <a16:creationId xmlns:a16="http://schemas.microsoft.com/office/drawing/2014/main" id="{525133D0-5F69-4DD4-998B-F5D58B1B9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456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53" name="Text Box 47">
              <a:extLst>
                <a:ext uri="{FF2B5EF4-FFF2-40B4-BE49-F238E27FC236}">
                  <a16:creationId xmlns:a16="http://schemas.microsoft.com/office/drawing/2014/main" id="{0D92E25B-4F3B-45FD-AB1A-035C3629C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59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54" name="Text Box 48">
              <a:extLst>
                <a:ext uri="{FF2B5EF4-FFF2-40B4-BE49-F238E27FC236}">
                  <a16:creationId xmlns:a16="http://schemas.microsoft.com/office/drawing/2014/main" id="{499CF2C1-D442-4C7D-9DD0-E4E5AF07B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840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单射函数不允许的情况</a:t>
              </a:r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F6A2B49E-AB07-4140-A671-F76A7E3E9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156"/>
              <a:ext cx="1512" cy="312"/>
            </a:xfrm>
            <a:custGeom>
              <a:avLst/>
              <a:gdLst>
                <a:gd name="T0" fmla="*/ 0 w 1512"/>
                <a:gd name="T1" fmla="*/ 240 h 312"/>
                <a:gd name="T2" fmla="*/ 696 w 1512"/>
                <a:gd name="T3" fmla="*/ 12 h 312"/>
                <a:gd name="T4" fmla="*/ 1512 w 1512"/>
                <a:gd name="T5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2" h="312">
                  <a:moveTo>
                    <a:pt x="0" y="240"/>
                  </a:moveTo>
                  <a:cubicBezTo>
                    <a:pt x="117" y="202"/>
                    <a:pt x="444" y="0"/>
                    <a:pt x="696" y="12"/>
                  </a:cubicBezTo>
                  <a:cubicBezTo>
                    <a:pt x="948" y="24"/>
                    <a:pt x="1342" y="250"/>
                    <a:pt x="1512" y="312"/>
                  </a:cubicBezTo>
                </a:path>
              </a:pathLst>
            </a:custGeom>
            <a:noFill/>
            <a:ln w="12700" cap="sq" cmpd="sng">
              <a:solidFill>
                <a:srgbClr val="00FF00"/>
              </a:solidFill>
              <a:prstDash val="solid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A9A4121B-9295-49B6-AD6A-CD0DDF844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3534"/>
              <a:ext cx="1524" cy="362"/>
            </a:xfrm>
            <a:custGeom>
              <a:avLst/>
              <a:gdLst>
                <a:gd name="T0" fmla="*/ 0 w 1524"/>
                <a:gd name="T1" fmla="*/ 192 h 362"/>
                <a:gd name="T2" fmla="*/ 702 w 1524"/>
                <a:gd name="T3" fmla="*/ 330 h 362"/>
                <a:gd name="T4" fmla="*/ 1524 w 1524"/>
                <a:gd name="T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4" h="362">
                  <a:moveTo>
                    <a:pt x="0" y="192"/>
                  </a:moveTo>
                  <a:cubicBezTo>
                    <a:pt x="117" y="215"/>
                    <a:pt x="448" y="362"/>
                    <a:pt x="702" y="330"/>
                  </a:cubicBezTo>
                  <a:cubicBezTo>
                    <a:pt x="956" y="298"/>
                    <a:pt x="1353" y="69"/>
                    <a:pt x="1524" y="0"/>
                  </a:cubicBezTo>
                </a:path>
              </a:pathLst>
            </a:custGeom>
            <a:noFill/>
            <a:ln w="12700" cap="sq" cmpd="sng">
              <a:solidFill>
                <a:srgbClr val="00FF00"/>
              </a:solidFill>
              <a:prstDash val="solid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Text Box 51">
              <a:extLst>
                <a:ext uri="{FF2B5EF4-FFF2-40B4-BE49-F238E27FC236}">
                  <a16:creationId xmlns:a16="http://schemas.microsoft.com/office/drawing/2014/main" id="{4D76FB77-27E3-4B22-90B0-E16280B70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504"/>
              <a:ext cx="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itchFamily="34" charset="-122"/>
                  <a:sym typeface="Symbol" panose="05050102010706020507" pitchFamily="18" charset="2"/>
                </a:rPr>
                <a:t>D(</a:t>
              </a:r>
              <a:r>
                <a:rPr kumimoji="1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itchFamily="34" charset="-122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58" name="Text Box 52">
              <a:extLst>
                <a:ext uri="{FF2B5EF4-FFF2-40B4-BE49-F238E27FC236}">
                  <a16:creationId xmlns:a16="http://schemas.microsoft.com/office/drawing/2014/main" id="{C4CE5740-60B2-48A2-BF96-1C80C97A2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58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itchFamily="34" charset="-122"/>
                  <a:sym typeface="Symbol" panose="05050102010706020507" pitchFamily="18" charset="2"/>
                </a:rPr>
                <a:t>R(</a:t>
              </a:r>
              <a:r>
                <a:rPr kumimoji="1" lang="en-US" altLang="zh-CN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itchFamily="34" charset="-122"/>
                  <a:sym typeface="Symbol" panose="05050102010706020507" pitchFamily="18" charset="2"/>
                </a:rPr>
                <a:t>)</a:t>
              </a:r>
            </a:p>
          </p:txBody>
        </p:sp>
      </p:grpSp>
      <p:grpSp>
        <p:nvGrpSpPr>
          <p:cNvPr id="72" name="Group 34">
            <a:extLst>
              <a:ext uri="{FF2B5EF4-FFF2-40B4-BE49-F238E27FC236}">
                <a16:creationId xmlns:a16="http://schemas.microsoft.com/office/drawing/2014/main" id="{A47294CA-E768-4E17-A938-B4E76C38A3C8}"/>
              </a:ext>
            </a:extLst>
          </p:cNvPr>
          <p:cNvGrpSpPr>
            <a:grpSpLocks/>
          </p:cNvGrpSpPr>
          <p:nvPr/>
        </p:nvGrpSpPr>
        <p:grpSpPr bwMode="auto">
          <a:xfrm>
            <a:off x="2533502" y="4122487"/>
            <a:ext cx="5791200" cy="1528762"/>
            <a:chOff x="1296" y="705"/>
            <a:chExt cx="3648" cy="963"/>
          </a:xfrm>
        </p:grpSpPr>
        <p:sp>
          <p:nvSpPr>
            <p:cNvPr id="73" name="Oval 9">
              <a:extLst>
                <a:ext uri="{FF2B5EF4-FFF2-40B4-BE49-F238E27FC236}">
                  <a16:creationId xmlns:a16="http://schemas.microsoft.com/office/drawing/2014/main" id="{4D0A2C98-4E65-476E-A092-6E8376F64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777"/>
              <a:ext cx="1728" cy="663"/>
            </a:xfrm>
            <a:prstGeom prst="ellipse">
              <a:avLst/>
            </a:prstGeom>
            <a:solidFill>
              <a:srgbClr val="727DE0"/>
            </a:solidFill>
            <a:ln w="1270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Oval 10">
              <a:extLst>
                <a:ext uri="{FF2B5EF4-FFF2-40B4-BE49-F238E27FC236}">
                  <a16:creationId xmlns:a16="http://schemas.microsoft.com/office/drawing/2014/main" id="{61FCF8C4-AA0C-467E-9BFF-2FD3B6259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864"/>
              <a:ext cx="1104" cy="480"/>
            </a:xfrm>
            <a:prstGeom prst="ellipse">
              <a:avLst/>
            </a:prstGeom>
            <a:solidFill>
              <a:srgbClr val="996600"/>
            </a:solidFill>
            <a:ln w="1270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Oval 11">
              <a:extLst>
                <a:ext uri="{FF2B5EF4-FFF2-40B4-BE49-F238E27FC236}">
                  <a16:creationId xmlns:a16="http://schemas.microsoft.com/office/drawing/2014/main" id="{7F66C6D9-6AAF-4936-9861-39044E890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912"/>
              <a:ext cx="96" cy="96"/>
            </a:xfrm>
            <a:prstGeom prst="ellipse">
              <a:avLst/>
            </a:prstGeom>
            <a:solidFill>
              <a:srgbClr val="D54F41"/>
            </a:solidFill>
            <a:ln w="1270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Text Box 21">
              <a:extLst>
                <a:ext uri="{FF2B5EF4-FFF2-40B4-BE49-F238E27FC236}">
                  <a16:creationId xmlns:a16="http://schemas.microsoft.com/office/drawing/2014/main" id="{0506F9F3-2A39-4B97-8C5A-80FD71A33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1437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满射函数不允许的情况</a:t>
              </a:r>
            </a:p>
          </p:txBody>
        </p:sp>
        <p:sp>
          <p:nvSpPr>
            <p:cNvPr id="77" name="Text Box 22">
              <a:extLst>
                <a:ext uri="{FF2B5EF4-FFF2-40B4-BE49-F238E27FC236}">
                  <a16:creationId xmlns:a16="http://schemas.microsoft.com/office/drawing/2014/main" id="{74D40365-678A-4DB1-BEAB-78FE95345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85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8" name="Text Box 23">
              <a:extLst>
                <a:ext uri="{FF2B5EF4-FFF2-40B4-BE49-F238E27FC236}">
                  <a16:creationId xmlns:a16="http://schemas.microsoft.com/office/drawing/2014/main" id="{597BE651-5ED1-4166-9024-F93631186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005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79" name="Text Box 24">
              <a:extLst>
                <a:ext uri="{FF2B5EF4-FFF2-40B4-BE49-F238E27FC236}">
                  <a16:creationId xmlns:a16="http://schemas.microsoft.com/office/drawing/2014/main" id="{C84220EE-B18D-4783-874C-93DDD1BFA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969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itchFamily="34" charset="-122"/>
                  <a:sym typeface="Symbol" panose="05050102010706020507" pitchFamily="18" charset="2"/>
                </a:rPr>
                <a:t>R(</a:t>
              </a:r>
              <a:r>
                <a:rPr kumimoji="1" lang="en-US" altLang="zh-CN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itchFamily="34" charset="-122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80" name="Oval 26">
              <a:extLst>
                <a:ext uri="{FF2B5EF4-FFF2-40B4-BE49-F238E27FC236}">
                  <a16:creationId xmlns:a16="http://schemas.microsoft.com/office/drawing/2014/main" id="{E1250637-47F5-4F01-BEF1-CE43E8095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825"/>
              <a:ext cx="1488" cy="663"/>
            </a:xfrm>
            <a:prstGeom prst="ellipse">
              <a:avLst/>
            </a:prstGeom>
            <a:solidFill>
              <a:srgbClr val="996600"/>
            </a:solidFill>
            <a:ln w="1270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Text Box 27">
              <a:extLst>
                <a:ext uri="{FF2B5EF4-FFF2-40B4-BE49-F238E27FC236}">
                  <a16:creationId xmlns:a16="http://schemas.microsoft.com/office/drawing/2014/main" id="{F2A60C44-9DE0-4DDF-8C49-1DC443050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053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Ｘ</a:t>
              </a:r>
            </a:p>
          </p:txBody>
        </p:sp>
        <p:sp>
          <p:nvSpPr>
            <p:cNvPr id="82" name="Text Box 28">
              <a:extLst>
                <a:ext uri="{FF2B5EF4-FFF2-40B4-BE49-F238E27FC236}">
                  <a16:creationId xmlns:a16="http://schemas.microsoft.com/office/drawing/2014/main" id="{8032A247-0994-405F-8B48-D8FD5A174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029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itchFamily="34" charset="-122"/>
                  <a:sym typeface="Symbol" panose="05050102010706020507" pitchFamily="18" charset="2"/>
                </a:rPr>
                <a:t>D(</a:t>
              </a:r>
              <a:r>
                <a:rPr kumimoji="1" lang="en-US" altLang="zh-CN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itchFamily="34" charset="-122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83" name="Text Box 30">
              <a:extLst>
                <a:ext uri="{FF2B5EF4-FFF2-40B4-BE49-F238E27FC236}">
                  <a16:creationId xmlns:a16="http://schemas.microsoft.com/office/drawing/2014/main" id="{7F2B81DE-4E39-403D-96CD-FD4376E7F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" y="705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B9CB2559-9870-4286-9D28-F702D5DB0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724"/>
              <a:ext cx="1680" cy="320"/>
            </a:xfrm>
            <a:custGeom>
              <a:avLst/>
              <a:gdLst>
                <a:gd name="T0" fmla="*/ 0 w 1680"/>
                <a:gd name="T1" fmla="*/ 320 h 320"/>
                <a:gd name="T2" fmla="*/ 852 w 1680"/>
                <a:gd name="T3" fmla="*/ 8 h 320"/>
                <a:gd name="T4" fmla="*/ 1680 w 1680"/>
                <a:gd name="T5" fmla="*/ 27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0" h="320">
                  <a:moveTo>
                    <a:pt x="0" y="320"/>
                  </a:moveTo>
                  <a:cubicBezTo>
                    <a:pt x="142" y="268"/>
                    <a:pt x="572" y="16"/>
                    <a:pt x="852" y="8"/>
                  </a:cubicBezTo>
                  <a:cubicBezTo>
                    <a:pt x="1132" y="0"/>
                    <a:pt x="1508" y="217"/>
                    <a:pt x="1680" y="272"/>
                  </a:cubicBezTo>
                </a:path>
              </a:pathLst>
            </a:custGeom>
            <a:noFill/>
            <a:ln w="12700" cap="sq" cmpd="sng">
              <a:solidFill>
                <a:srgbClr val="00FF00"/>
              </a:solidFill>
              <a:prstDash val="solid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682810"/>
      </p:ext>
    </p:ext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2C82B990-FA54-42F9-87F1-8C98A65C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475" y="4578153"/>
            <a:ext cx="2349724" cy="22798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E92DD8-BC39-4572-AA88-F1B6D9BDB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495" y="1146021"/>
            <a:ext cx="8435575" cy="10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kumimoji="1"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是非空集合</a:t>
            </a:r>
            <a:r>
              <a:rPr kumimoji="1"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上的等价关系，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的商集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A/R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的一个划分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，称之为由</a:t>
            </a:r>
            <a:r>
              <a:rPr kumimoji="1"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所导出的等价划分。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AEF6F-EF78-4CC7-8245-FBA22E5B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9" y="2806909"/>
            <a:ext cx="11185125" cy="157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给定集合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一个划分 </a:t>
            </a:r>
            <a:r>
              <a:rPr kumimoji="0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П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},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则由该划分确定的关系</a:t>
            </a:r>
          </a:p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R=(A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)∪(A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)∪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∪(</a:t>
            </a:r>
            <a:r>
              <a:rPr lang="en-US" altLang="zh-CN" sz="28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×A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上的等价关系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。我们称该关系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为由划分</a:t>
            </a:r>
            <a:r>
              <a:rPr kumimoji="0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П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所导出的等价关系。</a:t>
            </a:r>
          </a:p>
        </p:txBody>
      </p:sp>
    </p:spTree>
    <p:extLst>
      <p:ext uri="{BB962C8B-B14F-4D97-AF65-F5344CB8AC3E}">
        <p14:creationId xmlns:p14="http://schemas.microsoft.com/office/powerpoint/2010/main" val="861132301"/>
      </p:ext>
    </p:extLst>
  </p:cSld>
  <p:clrMapOvr>
    <a:masterClrMapping/>
  </p:clrMapOvr>
  <p:transition spd="slow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F57562-78D8-494D-9797-A6595DC86648}"/>
              </a:ext>
            </a:extLst>
          </p:cNvPr>
          <p:cNvSpPr txBox="1"/>
          <p:nvPr/>
        </p:nvSpPr>
        <p:spPr>
          <a:xfrm>
            <a:off x="1751013" y="748208"/>
            <a:ext cx="377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函数的运算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31584B-3734-4844-80C4-09F66B3002EB}"/>
              </a:ext>
            </a:extLst>
          </p:cNvPr>
          <p:cNvSpPr txBox="1"/>
          <p:nvPr/>
        </p:nvSpPr>
        <p:spPr>
          <a:xfrm>
            <a:off x="1697230" y="1386485"/>
            <a:ext cx="215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复合函数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25BC1E-CB5C-48A2-B10C-863E6966E959}"/>
              </a:ext>
            </a:extLst>
          </p:cNvPr>
          <p:cNvSpPr/>
          <p:nvPr/>
        </p:nvSpPr>
        <p:spPr>
          <a:xfrm>
            <a:off x="1751013" y="1801824"/>
            <a:ext cx="9557286" cy="3254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是两个函数。则复合关系</a:t>
            </a:r>
          </a:p>
          <a:p>
            <a:pPr>
              <a:lnSpc>
                <a:spcPct val="150000"/>
              </a:lnSpc>
            </a:pP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aseline="20000" dirty="0"/>
              <a:t> o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X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(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 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={(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(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称为函数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的复合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aseline="20000" dirty="0">
                <a:solidFill>
                  <a:srgbClr val="C00000"/>
                </a:solidFill>
              </a:rPr>
              <a:t> o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称为函数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的复合函数。记为　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zh-CN" sz="2800" baseline="20000" dirty="0">
                <a:solidFill>
                  <a:srgbClr val="C00000"/>
                </a:solidFill>
              </a:rPr>
              <a:t> o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/g</a:t>
            </a:r>
            <a:r>
              <a:rPr lang="en-US" altLang="zh-CN" sz="2800" baseline="20000" dirty="0">
                <a:solidFill>
                  <a:srgbClr val="C00000"/>
                </a:solidFill>
              </a:rPr>
              <a:t> o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8D607F-8DFE-4BE1-B8F1-4F05F0108225}"/>
              </a:ext>
            </a:extLst>
          </p:cNvPr>
          <p:cNvSpPr/>
          <p:nvPr/>
        </p:nvSpPr>
        <p:spPr>
          <a:xfrm>
            <a:off x="3153254" y="530960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aseline="20000" dirty="0">
                <a:solidFill>
                  <a:srgbClr val="C00000"/>
                </a:solidFill>
              </a:rPr>
              <a:t> o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) 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5188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87CE7-0164-443B-A220-15352361CF66}"/>
              </a:ext>
            </a:extLst>
          </p:cNvPr>
          <p:cNvSpPr/>
          <p:nvPr/>
        </p:nvSpPr>
        <p:spPr>
          <a:xfrm>
            <a:off x="1469180" y="788114"/>
            <a:ext cx="9457571" cy="5839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 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X={1,2,3},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: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X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={(1,2),(2,3),(3,1)}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: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X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={(1,2),(2,1),(3,3)}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  <a:p>
            <a:pPr>
              <a:lnSpc>
                <a:spcPct val="150000"/>
              </a:lnSpc>
            </a:pP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baseline="20000" dirty="0"/>
              <a:t>o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={(1,1),(2,3),(3,2)} 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aseline="20000" dirty="0"/>
              <a:t>o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={(1,3),(2,2),(3,1)}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  ●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从上例可知：函数复合没有交换律，即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baseline="2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en-US" altLang="zh-C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aseline="2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en-US" altLang="zh-C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　　 </a:t>
            </a:r>
            <a:r>
              <a:rPr lang="zh-CN" altLang="en-US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●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但是函数复合仍是关系的合成，因此有关关系合成的几乎所有性质都适用于函数的复合，尤其是结合律。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: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Y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: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Z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W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则有</a:t>
            </a:r>
          </a:p>
          <a:p>
            <a:pPr>
              <a:lnSpc>
                <a:spcPct val="150000"/>
              </a:lnSpc>
            </a:pPr>
            <a:r>
              <a:rPr lang="zh-CN" altLang="en-US" sz="28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复合函数的结合律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h </a:t>
            </a:r>
            <a:r>
              <a:rPr lang="en-US" altLang="zh-CN" sz="2800" baseline="20000" dirty="0">
                <a:solidFill>
                  <a:srgbClr val="C00000"/>
                </a:solidFill>
              </a:rPr>
              <a:t>o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baseline="20000" dirty="0">
                <a:solidFill>
                  <a:srgbClr val="C00000"/>
                </a:solidFill>
              </a:rPr>
              <a:t>o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h </a:t>
            </a:r>
            <a:r>
              <a:rPr lang="en-US" altLang="zh-CN" sz="2800" baseline="20000" dirty="0">
                <a:solidFill>
                  <a:srgbClr val="C00000"/>
                </a:solidFill>
              </a:rPr>
              <a:t>o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baseline="20000" dirty="0">
                <a:solidFill>
                  <a:srgbClr val="C00000"/>
                </a:solidFill>
              </a:rPr>
              <a:t>o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8290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D9F511-D7EF-42E9-9D4C-7917D2A1F867}"/>
              </a:ext>
            </a:extLst>
          </p:cNvPr>
          <p:cNvSpPr/>
          <p:nvPr/>
        </p:nvSpPr>
        <p:spPr>
          <a:xfrm>
            <a:off x="1850727" y="738188"/>
            <a:ext cx="6799891" cy="2609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函数的复合幂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设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是一函数。定义：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aseline="20000" dirty="0"/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是幂等函数。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03AAE0-C5BA-44FB-92B2-51A56E84B4B3}"/>
              </a:ext>
            </a:extLst>
          </p:cNvPr>
          <p:cNvSpPr/>
          <p:nvPr/>
        </p:nvSpPr>
        <p:spPr>
          <a:xfrm>
            <a:off x="2008610" y="3520741"/>
            <a:ext cx="6938037" cy="3245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: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I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)=3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+2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。于是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)) = 3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 +2 = 3(3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+2) +2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  = 3</a:t>
            </a:r>
            <a:r>
              <a:rPr lang="zh-CN" altLang="en-US" sz="2800" baseline="30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２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+3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 +2 = 3</a:t>
            </a:r>
            <a:r>
              <a:rPr lang="zh-CN" altLang="en-US" sz="2800" baseline="30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２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+8</a:t>
            </a:r>
          </a:p>
          <a:p>
            <a:pPr>
              <a:lnSpc>
                <a:spcPct val="150000"/>
              </a:lnSpc>
            </a:pP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３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)) =3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 +2 =3(3</a:t>
            </a:r>
            <a:r>
              <a:rPr lang="zh-CN" altLang="en-US" sz="2800" baseline="30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２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+8) +2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  = 3</a:t>
            </a:r>
            <a:r>
              <a:rPr lang="zh-CN" altLang="en-US" sz="2800" baseline="30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３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+3</a:t>
            </a:r>
            <a:r>
              <a:rPr lang="zh-CN" altLang="en-US" sz="2800" baseline="30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２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8 +2 = 3</a:t>
            </a:r>
            <a:r>
              <a:rPr lang="en-US" altLang="zh-CN" sz="2800" baseline="30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3 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+26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96873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4E857D-34A6-4B5E-8927-D743E66019DA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2" y="894665"/>
            <a:ext cx="8741563" cy="571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Y,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Z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是两个函数。则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都是单射函数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baseline="20000" dirty="0"/>
              <a:t>o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也是单射函数；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都是满射函数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baseline="20000" dirty="0"/>
              <a:t>o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也是满射函数；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都是双射函数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baseline="20000" dirty="0"/>
              <a:t>o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也是双射函数。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是显然的。 　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对于任何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baseline="20000" dirty="0"/>
              <a:t>o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)(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baseline="20000" dirty="0"/>
              <a:t>o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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是单射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是单射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所以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baseline="20000" dirty="0"/>
              <a:t>o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是单射；</a:t>
            </a:r>
          </a:p>
        </p:txBody>
      </p:sp>
    </p:spTree>
    <p:extLst>
      <p:ext uri="{BB962C8B-B14F-4D97-AF65-F5344CB8AC3E}">
        <p14:creationId xmlns:p14="http://schemas.microsoft.com/office/powerpoint/2010/main" val="247660442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40955A-FA9D-49C8-B422-1720CC19269E}"/>
              </a:ext>
            </a:extLst>
          </p:cNvPr>
          <p:cNvSpPr/>
          <p:nvPr/>
        </p:nvSpPr>
        <p:spPr>
          <a:xfrm>
            <a:off x="1751012" y="1120676"/>
            <a:ext cx="8906023" cy="5193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对于任何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Z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(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, 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)                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(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)((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, 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, 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(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)(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, 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, 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(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, 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baseline="20000" dirty="0"/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)(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, 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baseline="20000" dirty="0"/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baseline="20000" dirty="0"/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是满射。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28867"/>
      </p:ext>
    </p:extLst>
  </p:cSld>
  <p:clrMapOvr>
    <a:masterClrMapping/>
  </p:clrMapOvr>
  <p:transition spd="slow" advTm="0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A98D7D-12F3-4F7E-B96E-F572E16A41B9}"/>
              </a:ext>
            </a:extLst>
          </p:cNvPr>
          <p:cNvSpPr/>
          <p:nvPr/>
        </p:nvSpPr>
        <p:spPr>
          <a:xfrm>
            <a:off x="1969138" y="1378692"/>
            <a:ext cx="9194435" cy="260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Y, 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Z 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是两个函数。则</a:t>
            </a:r>
          </a:p>
          <a:p>
            <a:pPr lvl="0"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如果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baseline="20000" dirty="0">
                <a:solidFill>
                  <a:prstClr val="black"/>
                </a:solidFill>
              </a:rPr>
              <a:t>o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是单射函数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是单射函数；</a:t>
            </a:r>
          </a:p>
          <a:p>
            <a:pPr lvl="0"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如果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baseline="20000" dirty="0">
                <a:solidFill>
                  <a:prstClr val="black"/>
                </a:solidFill>
              </a:rPr>
              <a:t>o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是满射函数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是满射函数；</a:t>
            </a:r>
          </a:p>
          <a:p>
            <a:pPr lvl="0"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如果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baseline="20000" dirty="0">
                <a:solidFill>
                  <a:prstClr val="black"/>
                </a:solidFill>
              </a:rPr>
              <a:t>o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是双射函数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是单射函数，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 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是满射函数。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3042382"/>
      </p:ext>
    </p:extLst>
  </p:cSld>
  <p:clrMapOvr>
    <a:masterClrMapping/>
  </p:clrMapOvr>
  <p:transition spd="slow" advTm="0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A8AAC5-262E-4FFE-88F3-086438B5BAD4}"/>
              </a:ext>
            </a:extLst>
          </p:cNvPr>
          <p:cNvSpPr txBox="1"/>
          <p:nvPr/>
        </p:nvSpPr>
        <p:spPr>
          <a:xfrm>
            <a:off x="1449705" y="1455738"/>
            <a:ext cx="215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逆（反）函数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B66FD0-27EA-4EED-B053-7AC3BD43419A}"/>
              </a:ext>
            </a:extLst>
          </p:cNvPr>
          <p:cNvSpPr txBox="1"/>
          <p:nvPr/>
        </p:nvSpPr>
        <p:spPr>
          <a:xfrm>
            <a:off x="1087325" y="2100958"/>
            <a:ext cx="825476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双射函数　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的逆关系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 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是一个从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的双射函数；我们称其为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的逆函数，记为　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–1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。</a:t>
            </a: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10852"/>
      </p:ext>
    </p:extLst>
  </p:cSld>
  <p:clrMapOvr>
    <a:masterClrMapping/>
  </p:clrMapOvr>
  <p:transition spd="slow" advTm="0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9F7FA2-4605-4585-A0DC-860AF70326EE}"/>
              </a:ext>
            </a:extLst>
          </p:cNvPr>
          <p:cNvSpPr/>
          <p:nvPr/>
        </p:nvSpPr>
        <p:spPr>
          <a:xfrm>
            <a:off x="3005124" y="1876929"/>
            <a:ext cx="3252814" cy="2103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f 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–1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 </a:t>
            </a:r>
          </a:p>
          <a:p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sz="2800" i="1" baseline="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f=I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zh-CN" sz="2800" i="1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sz="2800" i="1" baseline="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endParaRPr lang="en-US" altLang="zh-CN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en-US" altLang="zh-CN" sz="2800" i="1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sz="2800" i="1" baseline="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–1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662974"/>
      </p:ext>
    </p:extLst>
  </p:cSld>
  <p:clrMapOvr>
    <a:masterClrMapping/>
  </p:clrMapOvr>
  <p:transition spd="slow" advTm="0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4C03CB-77BA-4F40-A750-F74172745F2D}"/>
              </a:ext>
            </a:extLst>
          </p:cNvPr>
          <p:cNvSpPr txBox="1"/>
          <p:nvPr/>
        </p:nvSpPr>
        <p:spPr>
          <a:xfrm>
            <a:off x="1339107" y="1266738"/>
            <a:ext cx="107211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X→Y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Y→X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i="1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I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左可逆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的，并称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左逆函数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i="1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I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右可逆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的，并称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右逆函数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E7F109-00B4-489D-AB2C-E64B06513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156" y="3635525"/>
            <a:ext cx="8023688" cy="304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8588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3EE2BA-1F5D-4641-BA3B-072233AE0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092" y="1455738"/>
            <a:ext cx="6635692" cy="482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44278"/>
      </p:ext>
    </p:ext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891C25-971C-4FC8-A9A3-AF1CDB9344B6}"/>
              </a:ext>
            </a:extLst>
          </p:cNvPr>
          <p:cNvSpPr txBox="1">
            <a:spLocks noChangeArrowheads="1"/>
          </p:cNvSpPr>
          <p:nvPr/>
        </p:nvSpPr>
        <p:spPr>
          <a:xfrm>
            <a:off x="1348035" y="2034179"/>
            <a:ext cx="10015382" cy="3319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是非空集合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上的关系，如果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反自反和传递的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上的拟序关系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(Quasi-Order Relation)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拟序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，记为“＜”，读作“小于”，并将“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＜”记为“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。序偶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称为拟序集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(Quasi-Order Set)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FC44AC-D298-4357-8932-FA52B56490B7}"/>
              </a:ext>
            </a:extLst>
          </p:cNvPr>
          <p:cNvSpPr txBox="1"/>
          <p:nvPr/>
        </p:nvSpPr>
        <p:spPr>
          <a:xfrm>
            <a:off x="2284150" y="5079533"/>
            <a:ext cx="7623700" cy="540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>
                <a:tab pos="4749800" algn="l"/>
              </a:tabLst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是集合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上的拟序关系，则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是反对称的。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C6C785-7898-4CDB-9BA2-3F956899287C}"/>
              </a:ext>
            </a:extLst>
          </p:cNvPr>
          <p:cNvSpPr txBox="1"/>
          <p:nvPr/>
        </p:nvSpPr>
        <p:spPr>
          <a:xfrm>
            <a:off x="1571625" y="1160183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拟序关系</a:t>
            </a:r>
          </a:p>
        </p:txBody>
      </p:sp>
    </p:spTree>
    <p:extLst>
      <p:ext uri="{BB962C8B-B14F-4D97-AF65-F5344CB8AC3E}">
        <p14:creationId xmlns:p14="http://schemas.microsoft.com/office/powerpoint/2010/main" val="4182130196"/>
      </p:ext>
    </p:extLst>
  </p:cSld>
  <p:clrMapOvr>
    <a:masterClrMapping/>
  </p:clrMapOvr>
  <p:transition spd="slow" advTm="0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3C28B8-98A7-4BFB-A45E-143223F95CF8}"/>
              </a:ext>
            </a:extLst>
          </p:cNvPr>
          <p:cNvSpPr/>
          <p:nvPr/>
        </p:nvSpPr>
        <p:spPr>
          <a:xfrm>
            <a:off x="1751013" y="874039"/>
            <a:ext cx="8450000" cy="3255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≠ Φ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有左逆元</a:t>
            </a:r>
            <a:r>
              <a:rPr lang="zh-CN" altLang="en-US" sz="2800" dirty="0">
                <a:solidFill>
                  <a:srgbClr val="C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是单射的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有右逆元</a:t>
            </a:r>
            <a:r>
              <a:rPr lang="zh-CN" altLang="en-US" sz="2800" dirty="0">
                <a:solidFill>
                  <a:srgbClr val="C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是满射的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有左逆元和右逆元，</a:t>
            </a:r>
            <a:r>
              <a:rPr lang="zh-CN" altLang="en-US" sz="2800" dirty="0">
                <a:solidFill>
                  <a:srgbClr val="C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是双射的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是双射的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的左逆元和右逆元相等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3183"/>
      </p:ext>
    </p:extLst>
  </p:cSld>
  <p:clrMapOvr>
    <a:masterClrMapping/>
  </p:clrMapOvr>
  <p:transition spd="slow" advTm="0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0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DABB21-37FE-4828-8365-1A4B1498527B}"/>
              </a:ext>
            </a:extLst>
          </p:cNvPr>
          <p:cNvSpPr/>
          <p:nvPr/>
        </p:nvSpPr>
        <p:spPr>
          <a:xfrm>
            <a:off x="1571625" y="2713004"/>
            <a:ext cx="9459985" cy="3255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单射，对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中任一元素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，只有唯一的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s-E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150000"/>
              </a:lnSpc>
            </a:pP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∉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i="1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2F8305-0068-44A3-8DDD-103E1526CABF}"/>
              </a:ext>
            </a:extLst>
          </p:cNvPr>
          <p:cNvSpPr/>
          <p:nvPr/>
        </p:nvSpPr>
        <p:spPr>
          <a:xfrm>
            <a:off x="1529636" y="1868898"/>
            <a:ext cx="7891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）假设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的左逆元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i="1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是单射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87750D-BC8C-4BFF-A05D-1B40D4402314}"/>
              </a:ext>
            </a:extLst>
          </p:cNvPr>
          <p:cNvSpPr txBox="1"/>
          <p:nvPr/>
        </p:nvSpPr>
        <p:spPr>
          <a:xfrm>
            <a:off x="1751013" y="889233"/>
            <a:ext cx="169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证明</a:t>
            </a:r>
          </a:p>
        </p:txBody>
      </p:sp>
    </p:spTree>
    <p:extLst>
      <p:ext uri="{BB962C8B-B14F-4D97-AF65-F5344CB8AC3E}">
        <p14:creationId xmlns:p14="http://schemas.microsoft.com/office/powerpoint/2010/main" val="328842135"/>
      </p:ext>
    </p:extLst>
  </p:cSld>
  <p:clrMapOvr>
    <a:masterClrMapping/>
  </p:clrMapOvr>
  <p:transition spd="slow" advTm="0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1BBE42-3213-46BA-8163-F29E0ECA1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240" y="1908276"/>
            <a:ext cx="9009777" cy="287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54006"/>
      </p:ext>
    </p:extLst>
  </p:cSld>
  <p:clrMapOvr>
    <a:masterClrMapping/>
  </p:clrMapOvr>
  <p:transition spd="slow" advTm="0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009E0D-75CC-4589-B3E8-36E6F4D0C96F}"/>
              </a:ext>
            </a:extLst>
          </p:cNvPr>
          <p:cNvSpPr/>
          <p:nvPr/>
        </p:nvSpPr>
        <p:spPr>
          <a:xfrm>
            <a:off x="1655427" y="1132572"/>
            <a:ext cx="6750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）假设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的右逆元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i="1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是满射的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50EFC9-816B-489E-9A7A-551B8FB4B8FD}"/>
              </a:ext>
            </a:extLst>
          </p:cNvPr>
          <p:cNvSpPr txBox="1"/>
          <p:nvPr/>
        </p:nvSpPr>
        <p:spPr>
          <a:xfrm>
            <a:off x="2541863" y="2223083"/>
            <a:ext cx="8405769" cy="1963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这里的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是满足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的任意一个确定的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i="1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))=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s-E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54378"/>
      </p:ext>
    </p:extLst>
  </p:cSld>
  <p:clrMapOvr>
    <a:masterClrMapping/>
  </p:clrMapOvr>
  <p:transition spd="slow" advTm="0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Function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2535A1-EE3E-48B3-B59F-0D3608316EFC}"/>
              </a:ext>
            </a:extLst>
          </p:cNvPr>
          <p:cNvSpPr/>
          <p:nvPr/>
        </p:nvSpPr>
        <p:spPr>
          <a:xfrm>
            <a:off x="1873542" y="1939603"/>
            <a:ext cx="6096000" cy="22419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）假定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是双射的具有右逆元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和左逆元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</a:p>
          <a:p>
            <a:pPr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i="1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i="1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i="1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i="1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i="1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018500"/>
      </p:ext>
    </p:ext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8F640E-FD01-47C4-B0DE-209FB3488E19}"/>
              </a:ext>
            </a:extLst>
          </p:cNvPr>
          <p:cNvSpPr txBox="1"/>
          <p:nvPr/>
        </p:nvSpPr>
        <p:spPr>
          <a:xfrm>
            <a:off x="1751013" y="902569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偏序关系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774CCA-E6FE-43A5-8B0A-FBA387D8560A}"/>
              </a:ext>
            </a:extLst>
          </p:cNvPr>
          <p:cNvSpPr/>
          <p:nvPr/>
        </p:nvSpPr>
        <p:spPr>
          <a:xfrm>
            <a:off x="1751013" y="1652736"/>
            <a:ext cx="9733514" cy="4517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偏序关系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(Partial Order):</a:t>
            </a:r>
          </a:p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设 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AA 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且 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A, 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若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是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自反的, 反对称的, 传递的</a:t>
            </a:r>
            <a:endParaRPr lang="zh-CN" altLang="en-US" sz="2800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endParaRPr lang="zh-CN" altLang="en-US" sz="2800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通常用≼表示偏序关系,读作“小于等于”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; </a:t>
            </a:r>
          </a:p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endParaRPr lang="zh-CN" altLang="en-US" sz="2800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偏序集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(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Poset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, Partial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-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Order Set): &lt;A,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≼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&gt;, 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≼是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上偏序关系</a:t>
            </a:r>
          </a:p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endParaRPr lang="zh-CN" altLang="en-US" sz="2800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例:   &lt;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A,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&gt;, &lt;A,|&gt;,  &lt;A,&gt;</a:t>
            </a:r>
            <a:endParaRPr lang="zh-CN" altLang="en-US" sz="2800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0519346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8381DF-464F-4CF6-BC94-CAF2BEFAD865}"/>
              </a:ext>
            </a:extLst>
          </p:cNvPr>
          <p:cNvSpPr/>
          <p:nvPr/>
        </p:nvSpPr>
        <p:spPr>
          <a:xfrm>
            <a:off x="1571625" y="975607"/>
            <a:ext cx="391485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可比较性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(comparability)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81E6A2-493B-43C7-9A5E-C02A0E12DF56}"/>
              </a:ext>
            </a:extLst>
          </p:cNvPr>
          <p:cNvSpPr/>
          <p:nvPr/>
        </p:nvSpPr>
        <p:spPr>
          <a:xfrm>
            <a:off x="1940653" y="1693157"/>
            <a:ext cx="849525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是偏序集，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中的一对元素。称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是可比较的 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≼ b  b ≼ a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3036B9-DD3F-4CD6-9136-A5961ACF4785}"/>
              </a:ext>
            </a:extLst>
          </p:cNvPr>
          <p:cNvSpPr/>
          <p:nvPr/>
        </p:nvSpPr>
        <p:spPr>
          <a:xfrm>
            <a:off x="1751013" y="2574283"/>
            <a:ext cx="9487270" cy="1353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5000"/>
              </a:lnSpc>
              <a:buClr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覆盖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cover): </a:t>
            </a:r>
          </a:p>
          <a:p>
            <a:pPr>
              <a:lnSpc>
                <a:spcPct val="155000"/>
              </a:lnSpc>
              <a:buClrTx/>
              <a:buNone/>
            </a:pP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覆盖（盖住）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≺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z(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zA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≺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z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≺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）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B6F786-8235-4445-A009-28287ED0831F}"/>
              </a:ext>
            </a:extLst>
          </p:cNvPr>
          <p:cNvSpPr/>
          <p:nvPr/>
        </p:nvSpPr>
        <p:spPr>
          <a:xfrm>
            <a:off x="367533" y="4072355"/>
            <a:ext cx="11208357" cy="2609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直接后继　后继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(direct successor, successor)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是一偏序集，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中的一对元素。我们称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的直接后继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ab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tA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)(a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 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直接后继简称后继；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的后继记作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 a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，这时称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的前驱或前趋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(predecessor)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74221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C1A198-FF0D-4DE5-B4E5-3EF2B5DFE0E4}"/>
              </a:ext>
            </a:extLst>
          </p:cNvPr>
          <p:cNvSpPr/>
          <p:nvPr/>
        </p:nvSpPr>
        <p:spPr>
          <a:xfrm>
            <a:off x="2200712" y="1591574"/>
            <a:ext cx="92502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通常用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Hasse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图表示半序关系。偏序集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Hasse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图是一个图 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=(V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baseline="-25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,E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其中：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是结点集；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={(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aA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bA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a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bb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是边集。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在画法上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我们规定：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结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画在结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上方；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不画边的方向。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FA1F24-64FB-4054-9D30-50A93E79A9E8}"/>
              </a:ext>
            </a:extLst>
          </p:cNvPr>
          <p:cNvSpPr/>
          <p:nvPr/>
        </p:nvSpPr>
        <p:spPr>
          <a:xfrm>
            <a:off x="1751013" y="867322"/>
            <a:ext cx="568456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偏序集的表示法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——</a:t>
            </a:r>
            <a:r>
              <a:rPr lang="zh-CN" alt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哈斯图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  <a:sym typeface="Symbol" panose="05050102010706020507" pitchFamily="18" charset="2"/>
              </a:rPr>
              <a:t>Hasse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)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DD58F2-4920-433C-A37C-D8C8F6A4841E}"/>
              </a:ext>
            </a:extLst>
          </p:cNvPr>
          <p:cNvSpPr/>
          <p:nvPr/>
        </p:nvSpPr>
        <p:spPr>
          <a:xfrm>
            <a:off x="2385270" y="490114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ea typeface="楷体_GB2312" pitchFamily="49" charset="-122"/>
              </a:rPr>
              <a:t>与关系图相比， </a:t>
            </a:r>
            <a:r>
              <a:rPr lang="en-US" altLang="zh-CN" sz="2800" dirty="0" err="1">
                <a:ea typeface="仿宋_GB2312" pitchFamily="49" charset="-122"/>
              </a:rPr>
              <a:t>Hasse</a:t>
            </a:r>
            <a:r>
              <a:rPr lang="zh-CN" altLang="en-US" sz="2800" dirty="0">
                <a:ea typeface="楷体_GB2312" pitchFamily="49" charset="-122"/>
              </a:rPr>
              <a:t>图</a:t>
            </a:r>
          </a:p>
          <a:p>
            <a:r>
              <a:rPr lang="zh-CN" altLang="en-US" sz="2800" dirty="0">
                <a:ea typeface="楷体_GB2312" pitchFamily="49" charset="-122"/>
              </a:rPr>
              <a:t>     </a:t>
            </a:r>
            <a:r>
              <a:rPr lang="zh-CN" altLang="en-US" sz="2800" dirty="0"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ea typeface="楷体_GB2312" pitchFamily="49" charset="-122"/>
              </a:rPr>
              <a:t>省略了自反性的边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zh-CN" altLang="en-US" sz="2800" dirty="0">
                <a:ea typeface="楷体_GB2312" pitchFamily="49" charset="-122"/>
              </a:rPr>
              <a:t>圈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；</a:t>
            </a:r>
          </a:p>
          <a:p>
            <a:r>
              <a:rPr lang="zh-CN" altLang="en-US" sz="2800" dirty="0">
                <a:ea typeface="楷体_GB2312" pitchFamily="49" charset="-122"/>
              </a:rPr>
              <a:t>     </a:t>
            </a:r>
            <a:r>
              <a:rPr lang="zh-CN" altLang="en-US" sz="2800" dirty="0"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ea typeface="楷体_GB2312" pitchFamily="49" charset="-122"/>
              </a:rPr>
              <a:t>省略了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zh-CN" altLang="en-US" sz="2800" dirty="0">
                <a:ea typeface="楷体_GB2312" pitchFamily="49" charset="-122"/>
              </a:rPr>
              <a:t>反对称性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方向；</a:t>
            </a:r>
          </a:p>
          <a:p>
            <a:r>
              <a:rPr lang="zh-CN" altLang="en-US" sz="2800" dirty="0">
                <a:sym typeface="Symbol" panose="05050102010706020507" pitchFamily="18" charset="2"/>
              </a:rPr>
              <a:t>     </a:t>
            </a:r>
            <a:r>
              <a:rPr lang="zh-CN" altLang="en-US" sz="2800" dirty="0">
                <a:ea typeface="楷体_GB2312" pitchFamily="49" charset="-122"/>
              </a:rPr>
              <a:t>省略了传递性的边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403044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677900-1CBC-44EE-A3CD-E67CBBF2D107}"/>
              </a:ext>
            </a:extLst>
          </p:cNvPr>
          <p:cNvSpPr/>
          <p:nvPr/>
        </p:nvSpPr>
        <p:spPr>
          <a:xfrm>
            <a:off x="1906576" y="1086406"/>
            <a:ext cx="2277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={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a,b,c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},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7">
            <a:extLst>
              <a:ext uri="{FF2B5EF4-FFF2-40B4-BE49-F238E27FC236}">
                <a16:creationId xmlns:a16="http://schemas.microsoft.com/office/drawing/2014/main" id="{CFAB4D1E-7C06-41FB-BA21-319E8B78DF35}"/>
              </a:ext>
            </a:extLst>
          </p:cNvPr>
          <p:cNvGrpSpPr>
            <a:grpSpLocks/>
          </p:cNvGrpSpPr>
          <p:nvPr/>
        </p:nvGrpSpPr>
        <p:grpSpPr bwMode="auto">
          <a:xfrm>
            <a:off x="4170750" y="3429000"/>
            <a:ext cx="3276600" cy="3082925"/>
            <a:chOff x="3360" y="2438"/>
            <a:chExt cx="2064" cy="1942"/>
          </a:xfrm>
        </p:grpSpPr>
        <p:grpSp>
          <p:nvGrpSpPr>
            <p:cNvPr id="6" name="Group 44">
              <a:extLst>
                <a:ext uri="{FF2B5EF4-FFF2-40B4-BE49-F238E27FC236}">
                  <a16:creationId xmlns:a16="http://schemas.microsoft.com/office/drawing/2014/main" id="{48A3A9A0-D979-406E-88CD-0578F353C4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438"/>
              <a:ext cx="2064" cy="1738"/>
              <a:chOff x="3072" y="1584"/>
              <a:chExt cx="2064" cy="1738"/>
            </a:xfrm>
          </p:grpSpPr>
          <p:sp>
            <p:nvSpPr>
              <p:cNvPr id="8" name="Oval 42">
                <a:extLst>
                  <a:ext uri="{FF2B5EF4-FFF2-40B4-BE49-F238E27FC236}">
                    <a16:creationId xmlns:a16="http://schemas.microsoft.com/office/drawing/2014/main" id="{9A3E2394-FDF6-42BB-90C9-B40834818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5" y="2646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Freeform 22">
                <a:extLst>
                  <a:ext uri="{FF2B5EF4-FFF2-40B4-BE49-F238E27FC236}">
                    <a16:creationId xmlns:a16="http://schemas.microsoft.com/office/drawing/2014/main" id="{9C2ABD0F-A536-4D87-A23C-E2A118031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6" y="2718"/>
                <a:ext cx="519" cy="342"/>
              </a:xfrm>
              <a:custGeom>
                <a:avLst/>
                <a:gdLst>
                  <a:gd name="T0" fmla="*/ 0 w 519"/>
                  <a:gd name="T1" fmla="*/ 342 h 342"/>
                  <a:gd name="T2" fmla="*/ 519 w 519"/>
                  <a:gd name="T3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9" h="342">
                    <a:moveTo>
                      <a:pt x="0" y="342"/>
                    </a:moveTo>
                    <a:lnTo>
                      <a:pt x="51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D3798874-182E-44C1-A516-0C892412A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1" y="2730"/>
                <a:ext cx="1" cy="291"/>
              </a:xfrm>
              <a:custGeom>
                <a:avLst/>
                <a:gdLst>
                  <a:gd name="T0" fmla="*/ 0 w 1"/>
                  <a:gd name="T1" fmla="*/ 0 h 291"/>
                  <a:gd name="T2" fmla="*/ 0 w 1"/>
                  <a:gd name="T3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91">
                    <a:moveTo>
                      <a:pt x="0" y="0"/>
                    </a:moveTo>
                    <a:lnTo>
                      <a:pt x="0" y="29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Text Box 31">
                <a:extLst>
                  <a:ext uri="{FF2B5EF4-FFF2-40B4-BE49-F238E27FC236}">
                    <a16:creationId xmlns:a16="http://schemas.microsoft.com/office/drawing/2014/main" id="{AC7E9B74-C986-47AD-809D-007B5F5A5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07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  }</a:t>
                </a:r>
              </a:p>
            </p:txBody>
          </p:sp>
          <p:sp>
            <p:nvSpPr>
              <p:cNvPr id="12" name="Oval 39">
                <a:extLst>
                  <a:ext uri="{FF2B5EF4-FFF2-40B4-BE49-F238E27FC236}">
                    <a16:creationId xmlns:a16="http://schemas.microsoft.com/office/drawing/2014/main" id="{0BBCCAAC-A2EB-428D-890B-637DB038D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5" y="3024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Freeform 16">
                <a:extLst>
                  <a:ext uri="{FF2B5EF4-FFF2-40B4-BE49-F238E27FC236}">
                    <a16:creationId xmlns:a16="http://schemas.microsoft.com/office/drawing/2014/main" id="{E85A8C5E-8E29-4117-83B1-8B5F4338D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8" y="2727"/>
                <a:ext cx="504" cy="336"/>
              </a:xfrm>
              <a:custGeom>
                <a:avLst/>
                <a:gdLst>
                  <a:gd name="T0" fmla="*/ 0 w 504"/>
                  <a:gd name="T1" fmla="*/ 0 h 336"/>
                  <a:gd name="T2" fmla="*/ 504 w 504"/>
                  <a:gd name="T3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4" h="336">
                    <a:moveTo>
                      <a:pt x="0" y="0"/>
                    </a:moveTo>
                    <a:lnTo>
                      <a:pt x="504" y="33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Text Box 26">
                <a:extLst>
                  <a:ext uri="{FF2B5EF4-FFF2-40B4-BE49-F238E27FC236}">
                    <a16:creationId xmlns:a16="http://schemas.microsoft.com/office/drawing/2014/main" id="{65E56B97-6F82-455B-891A-00029DDB55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{a}</a:t>
                </a: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AB121BC-2220-4EAC-87C3-248C83B7B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7" y="1920"/>
                <a:ext cx="1" cy="339"/>
              </a:xfrm>
              <a:custGeom>
                <a:avLst/>
                <a:gdLst>
                  <a:gd name="T0" fmla="*/ 0 w 1"/>
                  <a:gd name="T1" fmla="*/ 0 h 339"/>
                  <a:gd name="T2" fmla="*/ 0 w 1"/>
                  <a:gd name="T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39">
                    <a:moveTo>
                      <a:pt x="0" y="0"/>
                    </a:moveTo>
                    <a:lnTo>
                      <a:pt x="0" y="33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Freeform 17">
                <a:extLst>
                  <a:ext uri="{FF2B5EF4-FFF2-40B4-BE49-F238E27FC236}">
                    <a16:creationId xmlns:a16="http://schemas.microsoft.com/office/drawing/2014/main" id="{66793AFA-F69C-4121-BDB2-F46C050EB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5" y="2319"/>
                <a:ext cx="507" cy="342"/>
              </a:xfrm>
              <a:custGeom>
                <a:avLst/>
                <a:gdLst>
                  <a:gd name="T0" fmla="*/ 0 w 507"/>
                  <a:gd name="T1" fmla="*/ 0 h 342"/>
                  <a:gd name="T2" fmla="*/ 507 w 507"/>
                  <a:gd name="T3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7" h="342">
                    <a:moveTo>
                      <a:pt x="0" y="0"/>
                    </a:moveTo>
                    <a:lnTo>
                      <a:pt x="507" y="34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Freeform 18">
                <a:extLst>
                  <a:ext uri="{FF2B5EF4-FFF2-40B4-BE49-F238E27FC236}">
                    <a16:creationId xmlns:a16="http://schemas.microsoft.com/office/drawing/2014/main" id="{62BA3DD0-CD05-40C4-9279-B2DBD4B65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6" y="1899"/>
                <a:ext cx="522" cy="342"/>
              </a:xfrm>
              <a:custGeom>
                <a:avLst/>
                <a:gdLst>
                  <a:gd name="T0" fmla="*/ 0 w 522"/>
                  <a:gd name="T1" fmla="*/ 0 h 342"/>
                  <a:gd name="T2" fmla="*/ 522 w 522"/>
                  <a:gd name="T3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2" h="342">
                    <a:moveTo>
                      <a:pt x="0" y="0"/>
                    </a:moveTo>
                    <a:lnTo>
                      <a:pt x="522" y="34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Freeform 19">
                <a:extLst>
                  <a:ext uri="{FF2B5EF4-FFF2-40B4-BE49-F238E27FC236}">
                    <a16:creationId xmlns:a16="http://schemas.microsoft.com/office/drawing/2014/main" id="{3D9E50B4-93A0-46AF-B62D-894D80E1A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1" y="2328"/>
                <a:ext cx="507" cy="336"/>
              </a:xfrm>
              <a:custGeom>
                <a:avLst/>
                <a:gdLst>
                  <a:gd name="T0" fmla="*/ 0 w 507"/>
                  <a:gd name="T1" fmla="*/ 0 h 336"/>
                  <a:gd name="T2" fmla="*/ 507 w 507"/>
                  <a:gd name="T3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7" h="336">
                    <a:moveTo>
                      <a:pt x="0" y="0"/>
                    </a:moveTo>
                    <a:lnTo>
                      <a:pt x="507" y="33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Freeform 20">
                <a:extLst>
                  <a:ext uri="{FF2B5EF4-FFF2-40B4-BE49-F238E27FC236}">
                    <a16:creationId xmlns:a16="http://schemas.microsoft.com/office/drawing/2014/main" id="{83EAF296-5327-4FB5-9925-E7DCBAB6F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" y="1908"/>
                <a:ext cx="513" cy="339"/>
              </a:xfrm>
              <a:custGeom>
                <a:avLst/>
                <a:gdLst>
                  <a:gd name="T0" fmla="*/ 0 w 513"/>
                  <a:gd name="T1" fmla="*/ 339 h 339"/>
                  <a:gd name="T2" fmla="*/ 513 w 513"/>
                  <a:gd name="T3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3" h="339">
                    <a:moveTo>
                      <a:pt x="0" y="339"/>
                    </a:moveTo>
                    <a:lnTo>
                      <a:pt x="513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Freeform 21">
                <a:extLst>
                  <a:ext uri="{FF2B5EF4-FFF2-40B4-BE49-F238E27FC236}">
                    <a16:creationId xmlns:a16="http://schemas.microsoft.com/office/drawing/2014/main" id="{C88599D9-6A6F-42B0-9650-28D20FAD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2313"/>
                <a:ext cx="519" cy="348"/>
              </a:xfrm>
              <a:custGeom>
                <a:avLst/>
                <a:gdLst>
                  <a:gd name="T0" fmla="*/ 0 w 519"/>
                  <a:gd name="T1" fmla="*/ 348 h 348"/>
                  <a:gd name="T2" fmla="*/ 519 w 519"/>
                  <a:gd name="T3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9" h="348">
                    <a:moveTo>
                      <a:pt x="0" y="348"/>
                    </a:moveTo>
                    <a:lnTo>
                      <a:pt x="51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Freeform 23">
                <a:extLst>
                  <a:ext uri="{FF2B5EF4-FFF2-40B4-BE49-F238E27FC236}">
                    <a16:creationId xmlns:a16="http://schemas.microsoft.com/office/drawing/2014/main" id="{8DE47BC6-ACE6-4E2C-A0DE-F3640E78C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" y="2340"/>
                <a:ext cx="507" cy="330"/>
              </a:xfrm>
              <a:custGeom>
                <a:avLst/>
                <a:gdLst>
                  <a:gd name="T0" fmla="*/ 0 w 507"/>
                  <a:gd name="T1" fmla="*/ 330 h 330"/>
                  <a:gd name="T2" fmla="*/ 507 w 507"/>
                  <a:gd name="T3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7" h="330">
                    <a:moveTo>
                      <a:pt x="0" y="330"/>
                    </a:moveTo>
                    <a:lnTo>
                      <a:pt x="507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Freeform 24">
                <a:extLst>
                  <a:ext uri="{FF2B5EF4-FFF2-40B4-BE49-F238E27FC236}">
                    <a16:creationId xmlns:a16="http://schemas.microsoft.com/office/drawing/2014/main" id="{7D131719-BE54-4169-9DBA-CB9EEF4B5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" y="2331"/>
                <a:ext cx="1" cy="315"/>
              </a:xfrm>
              <a:custGeom>
                <a:avLst/>
                <a:gdLst>
                  <a:gd name="T0" fmla="*/ 0 w 1"/>
                  <a:gd name="T1" fmla="*/ 0 h 315"/>
                  <a:gd name="T2" fmla="*/ 0 w 1"/>
                  <a:gd name="T3" fmla="*/ 315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15">
                    <a:moveTo>
                      <a:pt x="0" y="0"/>
                    </a:moveTo>
                    <a:lnTo>
                      <a:pt x="0" y="31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Freeform 25">
                <a:extLst>
                  <a:ext uri="{FF2B5EF4-FFF2-40B4-BE49-F238E27FC236}">
                    <a16:creationId xmlns:a16="http://schemas.microsoft.com/office/drawing/2014/main" id="{FF9F20CF-3A67-4906-AFA2-614D468BA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1" y="2328"/>
                <a:ext cx="1" cy="324"/>
              </a:xfrm>
              <a:custGeom>
                <a:avLst/>
                <a:gdLst>
                  <a:gd name="T0" fmla="*/ 0 w 1"/>
                  <a:gd name="T1" fmla="*/ 0 h 324"/>
                  <a:gd name="T2" fmla="*/ 0 w 1"/>
                  <a:gd name="T3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24">
                    <a:moveTo>
                      <a:pt x="0" y="0"/>
                    </a:moveTo>
                    <a:lnTo>
                      <a:pt x="0" y="32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Text Box 27">
                <a:extLst>
                  <a:ext uri="{FF2B5EF4-FFF2-40B4-BE49-F238E27FC236}">
                    <a16:creationId xmlns:a16="http://schemas.microsoft.com/office/drawing/2014/main" id="{E438A0FA-633D-4DEA-BEEA-6D91F79E21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259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{c}</a:t>
                </a:r>
              </a:p>
            </p:txBody>
          </p:sp>
          <p:sp>
            <p:nvSpPr>
              <p:cNvPr id="25" name="Text Box 28">
                <a:extLst>
                  <a:ext uri="{FF2B5EF4-FFF2-40B4-BE49-F238E27FC236}">
                    <a16:creationId xmlns:a16="http://schemas.microsoft.com/office/drawing/2014/main" id="{BCA7EF29-57EB-4AF1-B82B-4B30C323E3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216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{b,c}</a:t>
                </a:r>
              </a:p>
            </p:txBody>
          </p:sp>
          <p:sp>
            <p:nvSpPr>
              <p:cNvPr id="26" name="Text Box 29">
                <a:extLst>
                  <a:ext uri="{FF2B5EF4-FFF2-40B4-BE49-F238E27FC236}">
                    <a16:creationId xmlns:a16="http://schemas.microsoft.com/office/drawing/2014/main" id="{316CAC7F-1F6E-448E-86F1-66DD4614C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1584"/>
                <a:ext cx="6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{a,b,c}</a:t>
                </a:r>
              </a:p>
            </p:txBody>
          </p:sp>
          <p:sp>
            <p:nvSpPr>
              <p:cNvPr id="27" name="Text Box 30">
                <a:extLst>
                  <a:ext uri="{FF2B5EF4-FFF2-40B4-BE49-F238E27FC236}">
                    <a16:creationId xmlns:a16="http://schemas.microsoft.com/office/drawing/2014/main" id="{7BD49262-6B50-4F51-AEDD-F5ECB03AB7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2160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{a,b}</a:t>
                </a:r>
              </a:p>
            </p:txBody>
          </p:sp>
          <p:sp>
            <p:nvSpPr>
              <p:cNvPr id="28" name="Text Box 32">
                <a:extLst>
                  <a:ext uri="{FF2B5EF4-FFF2-40B4-BE49-F238E27FC236}">
                    <a16:creationId xmlns:a16="http://schemas.microsoft.com/office/drawing/2014/main" id="{73CD08E4-4C8C-40E3-ACB5-12A90FAEAD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2256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{a,c}</a:t>
                </a:r>
              </a:p>
            </p:txBody>
          </p:sp>
          <p:sp>
            <p:nvSpPr>
              <p:cNvPr id="29" name="Text Box 33">
                <a:extLst>
                  <a:ext uri="{FF2B5EF4-FFF2-40B4-BE49-F238E27FC236}">
                    <a16:creationId xmlns:a16="http://schemas.microsoft.com/office/drawing/2014/main" id="{C1078F29-59FC-4C2E-8507-86CD8F20A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68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{b}</a:t>
                </a:r>
              </a:p>
            </p:txBody>
          </p:sp>
          <p:sp>
            <p:nvSpPr>
              <p:cNvPr id="30" name="Oval 34">
                <a:extLst>
                  <a:ext uri="{FF2B5EF4-FFF2-40B4-BE49-F238E27FC236}">
                    <a16:creationId xmlns:a16="http://schemas.microsoft.com/office/drawing/2014/main" id="{5AE66E46-9BA2-4162-863D-205BAED40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1829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35">
                <a:extLst>
                  <a:ext uri="{FF2B5EF4-FFF2-40B4-BE49-F238E27FC236}">
                    <a16:creationId xmlns:a16="http://schemas.microsoft.com/office/drawing/2014/main" id="{FEDA9BA7-9051-4D8C-B4EA-CBF57AF64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2261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Oval 36">
                <a:extLst>
                  <a:ext uri="{FF2B5EF4-FFF2-40B4-BE49-F238E27FC236}">
                    <a16:creationId xmlns:a16="http://schemas.microsoft.com/office/drawing/2014/main" id="{B524174E-8F71-4D1C-975A-4C9F7E3D7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2232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38">
                <a:extLst>
                  <a:ext uri="{FF2B5EF4-FFF2-40B4-BE49-F238E27FC236}">
                    <a16:creationId xmlns:a16="http://schemas.microsoft.com/office/drawing/2014/main" id="{6C818F63-F128-4AB0-B4AC-5AE27077F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45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Oval 40">
                <a:extLst>
                  <a:ext uri="{FF2B5EF4-FFF2-40B4-BE49-F238E27FC236}">
                    <a16:creationId xmlns:a16="http://schemas.microsoft.com/office/drawing/2014/main" id="{FF75A740-15A8-4FC7-86F9-67E95A46F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2238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Oval 41">
                <a:extLst>
                  <a:ext uri="{FF2B5EF4-FFF2-40B4-BE49-F238E27FC236}">
                    <a16:creationId xmlns:a16="http://schemas.microsoft.com/office/drawing/2014/main" id="{8B59AA7A-E44E-47FD-A359-0BC623BB3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639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46">
              <a:extLst>
                <a:ext uri="{FF2B5EF4-FFF2-40B4-BE49-F238E27FC236}">
                  <a16:creationId xmlns:a16="http://schemas.microsoft.com/office/drawing/2014/main" id="{6E46D4EF-603C-4F80-BAB1-D22B518A2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4207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例</a:t>
              </a:r>
              <a:r>
                <a:rPr lang="en-US" altLang="zh-CN">
                  <a:ea typeface="楷体_GB2312" pitchFamily="49" charset="-122"/>
                </a:rPr>
                <a:t>10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85EAE91-CBC0-4037-9610-189CE6D3E44B}"/>
              </a:ext>
            </a:extLst>
          </p:cNvPr>
          <p:cNvSpPr/>
          <p:nvPr/>
        </p:nvSpPr>
        <p:spPr>
          <a:xfrm>
            <a:off x="1856090" y="2120801"/>
            <a:ext cx="7048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={,{a},{b},{c},{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},{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},{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b,c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},{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a,b,c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}}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5792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4937</Words>
  <Application>Microsoft Office PowerPoint</Application>
  <PresentationFormat>宽屏</PresentationFormat>
  <Paragraphs>554</Paragraphs>
  <Slides>54</Slides>
  <Notes>54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9" baseType="lpstr">
      <vt:lpstr>Microsoft YaHei Light</vt:lpstr>
      <vt:lpstr>等线</vt:lpstr>
      <vt:lpstr>等线 Light</vt:lpstr>
      <vt:lpstr>黑体</vt:lpstr>
      <vt:lpstr>KaiTi</vt:lpstr>
      <vt:lpstr>宋体</vt:lpstr>
      <vt:lpstr>Microsoft YaHei</vt:lpstr>
      <vt:lpstr>Arial</vt:lpstr>
      <vt:lpstr>Arial Black</vt:lpstr>
      <vt:lpstr>Lucida Handwriting</vt:lpstr>
      <vt:lpstr>Segoe UI Semibold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wyq</dc:creator>
  <cp:lastModifiedBy>wyq</cp:lastModifiedBy>
  <cp:revision>22</cp:revision>
  <dcterms:created xsi:type="dcterms:W3CDTF">2021-11-05T13:12:46Z</dcterms:created>
  <dcterms:modified xsi:type="dcterms:W3CDTF">2022-11-08T02:02:26Z</dcterms:modified>
</cp:coreProperties>
</file>