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5" r:id="rId3"/>
    <p:sldId id="1486" r:id="rId5"/>
    <p:sldId id="2354" r:id="rId6"/>
    <p:sldId id="2355" r:id="rId7"/>
    <p:sldId id="2360" r:id="rId8"/>
    <p:sldId id="2332" r:id="rId9"/>
    <p:sldId id="2319" r:id="rId10"/>
    <p:sldId id="2339" r:id="rId11"/>
    <p:sldId id="2340" r:id="rId12"/>
    <p:sldId id="2341" r:id="rId13"/>
    <p:sldId id="2356" r:id="rId14"/>
    <p:sldId id="2357" r:id="rId15"/>
    <p:sldId id="2358" r:id="rId16"/>
    <p:sldId id="2359" r:id="rId17"/>
    <p:sldId id="2344" r:id="rId18"/>
    <p:sldId id="2345" r:id="rId19"/>
    <p:sldId id="2346" r:id="rId20"/>
    <p:sldId id="2347" r:id="rId21"/>
    <p:sldId id="1528" r:id="rId22"/>
    <p:sldId id="1529" r:id="rId23"/>
    <p:sldId id="2343" r:id="rId24"/>
    <p:sldId id="2348" r:id="rId25"/>
    <p:sldId id="2349" r:id="rId26"/>
    <p:sldId id="1538" r:id="rId27"/>
    <p:sldId id="2350" r:id="rId28"/>
    <p:sldId id="1540" r:id="rId29"/>
    <p:sldId id="2351" r:id="rId30"/>
    <p:sldId id="2352" r:id="rId31"/>
    <p:sldId id="1545" r:id="rId32"/>
    <p:sldId id="1546" r:id="rId33"/>
    <p:sldId id="2353" r:id="rId34"/>
    <p:sldId id="1535" r:id="rId35"/>
    <p:sldId id="2324" r:id="rId36"/>
    <p:sldId id="2325" r:id="rId37"/>
    <p:sldId id="2326" r:id="rId38"/>
    <p:sldId id="2327" r:id="rId39"/>
    <p:sldId id="1543" r:id="rId40"/>
    <p:sldId id="1549" r:id="rId41"/>
    <p:sldId id="1550" r:id="rId42"/>
    <p:sldId id="1551" r:id="rId43"/>
    <p:sldId id="1548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600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3" Type="http://schemas.openxmlformats.org/officeDocument/2006/relationships/notesSlide" Target="../notesSlides/notesSlide10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9.wmf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/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cs typeface="Times New Roman" panose="02020603050405020304" pitchFamily="2" charset="0"/>
              </a:rPr>
              <a:t>离散数学</a:t>
            </a:r>
            <a:endParaRPr lang="zh-CN" altLang="en-US" sz="5400" noProof="1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cs typeface="Times New Roman" panose="02020603050405020304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pitchFamily="34" charset="0"/>
                <a:ea typeface="+mn-ea"/>
                <a:cs typeface="Times New Roman" panose="02020603050405020304" pitchFamily="2" charset="0"/>
              </a:rPr>
              <a:t>Discrete Mathematics</a:t>
            </a:r>
            <a:endParaRPr lang="en-US" altLang="zh-CN" sz="4400" noProof="1">
              <a:solidFill>
                <a:srgbClr val="0066FF"/>
              </a:solidFill>
              <a:latin typeface="Arial Black" panose="020B0A04020102020204" pitchFamily="34" charset="0"/>
              <a:ea typeface="+mn-ea"/>
              <a:cs typeface="Times New Roman" panose="02020603050405020304" pitchFamily="2" charset="0"/>
            </a:endParaRPr>
          </a:p>
        </p:txBody>
      </p:sp>
      <p:sp>
        <p:nvSpPr>
          <p:cNvPr id="4100" name="矩形 3074"/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计算机学院 </a:t>
            </a:r>
            <a:endParaRPr lang="zh-CN" altLang="en-US" sz="2400" b="1">
              <a:solidFill>
                <a:srgbClr val="A5002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pic>
        <p:nvPicPr>
          <p:cNvPr id="4101" name="内容占位符 3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1571625" y="862012"/>
            <a:ext cx="10488612" cy="5133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设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 = &lt;V, E&gt;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为简单图，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G’ = &lt;V, E</a:t>
            </a:r>
            <a:r>
              <a:rPr lang="en-US" altLang="zh-CN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&gt;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为完全图，则称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en-US" altLang="zh-CN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= &lt;V, E</a:t>
            </a:r>
            <a:r>
              <a:rPr lang="en-US" altLang="zh-CN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-E&gt;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为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的补图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(Complement of Graph)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，记为    。</a:t>
            </a:r>
            <a:endParaRPr lang="zh-CN" altLang="en-US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的补图也可理解为从结点集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的完全图中删除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中的边剩下的图，即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与其补图的结点集是相同的，边集是相对于完全图的边集为全集的补集。</a:t>
            </a:r>
            <a:endParaRPr lang="zh-CN" altLang="en-US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显然，若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en-US" altLang="zh-CN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=   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，则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G=    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，即它们互为补图。</a:t>
            </a:r>
            <a:endParaRPr lang="zh-CN" altLang="en-US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>
                <a:latin typeface="Times New Roman" panose="02020603050405020304" pitchFamily="2" charset="0"/>
                <a:cs typeface="Times New Roman" panose="02020603050405020304" pitchFamily="2" charset="0"/>
              </a:rPr>
              <a:t>K</a:t>
            </a:r>
            <a:r>
              <a:rPr lang="en-US" altLang="zh-CN" baseline="-25000" dirty="0" err="1">
                <a:latin typeface="Times New Roman" panose="02020603050405020304" pitchFamily="2" charset="0"/>
                <a:cs typeface="Times New Roman" panose="02020603050405020304" pitchFamily="2" charset="0"/>
              </a:rPr>
              <a:t>n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的补图为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n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个结点的零图。 </a:t>
            </a:r>
            <a:endParaRPr lang="zh-CN" altLang="en-US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graphicFrame>
        <p:nvGraphicFramePr>
          <p:cNvPr id="109" name="Object 4"/>
          <p:cNvGraphicFramePr>
            <a:graphicFrameLocks noChangeAspect="1"/>
          </p:cNvGraphicFramePr>
          <p:nvPr/>
        </p:nvGraphicFramePr>
        <p:xfrm>
          <a:off x="8270921" y="1325780"/>
          <a:ext cx="31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2" imgW="127000" imgH="203200" progId="Equation.3">
                  <p:embed/>
                </p:oleObj>
              </mc:Choice>
              <mc:Fallback>
                <p:oleObj name="公式" r:id="rId2" imgW="1270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921" y="1325780"/>
                        <a:ext cx="31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6"/>
          <p:cNvGraphicFramePr>
            <a:graphicFrameLocks noChangeAspect="1"/>
          </p:cNvGraphicFramePr>
          <p:nvPr/>
        </p:nvGraphicFramePr>
        <p:xfrm>
          <a:off x="3715136" y="3448186"/>
          <a:ext cx="31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4" imgW="127000" imgH="203200" progId="Equation.3">
                  <p:embed/>
                </p:oleObj>
              </mc:Choice>
              <mc:Fallback>
                <p:oleObj name="公式" r:id="rId4" imgW="127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136" y="3448186"/>
                        <a:ext cx="31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7"/>
          <p:cNvGraphicFramePr>
            <a:graphicFrameLocks noChangeAspect="1"/>
          </p:cNvGraphicFramePr>
          <p:nvPr/>
        </p:nvGraphicFramePr>
        <p:xfrm>
          <a:off x="5214318" y="3428999"/>
          <a:ext cx="442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177800" imgH="241300" progId="Equation.3">
                  <p:embed/>
                </p:oleObj>
              </mc:Choice>
              <mc:Fallback>
                <p:oleObj name="公式" r:id="rId5" imgW="177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318" y="3428999"/>
                        <a:ext cx="442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3"/>
          <p:cNvSpPr txBox="1">
            <a:spLocks noChangeArrowheads="1"/>
          </p:cNvSpPr>
          <p:nvPr/>
        </p:nvSpPr>
        <p:spPr>
          <a:xfrm>
            <a:off x="718185" y="4873623"/>
            <a:ext cx="11125472" cy="111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若设简单图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的邻接矩阵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A = (</a:t>
            </a:r>
            <a:r>
              <a:rPr lang="en-US" altLang="zh-CN" dirty="0" err="1">
                <a:latin typeface="Times New Roman" panose="02020603050405020304" pitchFamily="2" charset="0"/>
                <a:cs typeface="Times New Roman" panose="02020603050405020304" pitchFamily="2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2" charset="0"/>
                <a:cs typeface="Times New Roman" panose="02020603050405020304" pitchFamily="2" charset="0"/>
              </a:rPr>
              <a:t>ij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2" charset="0"/>
                <a:cs typeface="Times New Roman" panose="02020603050405020304" pitchFamily="2" charset="0"/>
              </a:rPr>
              <a:t>n×n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，则它的补图的邻接矩阵          </a:t>
            </a:r>
            <a:endParaRPr lang="zh-CN" altLang="en-US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graphicFrame>
        <p:nvGraphicFramePr>
          <p:cNvPr id="113" name="Object 36"/>
          <p:cNvGraphicFramePr>
            <a:graphicFrameLocks noChangeAspect="1"/>
          </p:cNvGraphicFramePr>
          <p:nvPr/>
        </p:nvGraphicFramePr>
        <p:xfrm>
          <a:off x="2698591" y="5547299"/>
          <a:ext cx="64182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2641600" imgH="457200" progId="Equation.3">
                  <p:embed/>
                </p:oleObj>
              </mc:Choice>
              <mc:Fallback>
                <p:oleObj name="公式" r:id="rId7" imgW="2641600" imgH="457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591" y="5547299"/>
                        <a:ext cx="641826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38"/>
          <p:cNvGraphicFramePr>
            <a:graphicFrameLocks noChangeAspect="1"/>
          </p:cNvGraphicFramePr>
          <p:nvPr/>
        </p:nvGraphicFramePr>
        <p:xfrm>
          <a:off x="10216809" y="4827586"/>
          <a:ext cx="17351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698500" imgH="241300" progId="Equation.3">
                  <p:embed/>
                </p:oleObj>
              </mc:Choice>
              <mc:Fallback>
                <p:oleObj name="公式" r:id="rId9" imgW="698500" imgH="2413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809" y="4827586"/>
                        <a:ext cx="173513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1467122" y="979215"/>
            <a:ext cx="10724878" cy="4365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设图</a:t>
            </a:r>
            <a:r>
              <a:rPr lang="en-US" altLang="zh-CN" dirty="0"/>
              <a:t>G = &lt;V, E&gt;</a:t>
            </a:r>
            <a:r>
              <a:rPr lang="zh-CN" altLang="en-US" dirty="0"/>
              <a:t>。</a:t>
            </a:r>
            <a:endParaRPr lang="zh-CN" altLang="en-US" dirty="0"/>
          </a:p>
          <a:p>
            <a:pPr marL="457200" indent="-4572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设</a:t>
            </a:r>
            <a:r>
              <a:rPr lang="en-US" altLang="zh-CN" dirty="0" err="1"/>
              <a:t>e∈E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G-e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中去掉边</a:t>
            </a:r>
            <a:r>
              <a:rPr lang="en-US" altLang="zh-CN" dirty="0"/>
              <a:t>e</a:t>
            </a:r>
            <a:r>
              <a:rPr lang="zh-CN" altLang="en-US" dirty="0"/>
              <a:t>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删除边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/>
              <a:t>。又设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</a:t>
            </a:r>
            <a:r>
              <a:rPr lang="en-US" altLang="zh-CN" dirty="0"/>
              <a:t>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G-E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中所有边得到的图，称为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。</a:t>
            </a:r>
            <a:endParaRPr lang="zh-CN" altLang="en-US" dirty="0"/>
          </a:p>
          <a:p>
            <a:pPr marL="457200" indent="-4572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设</a:t>
            </a:r>
            <a:r>
              <a:rPr lang="en-US" altLang="zh-CN" dirty="0" err="1"/>
              <a:t>v∈V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G-v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中去掉结点</a:t>
            </a:r>
            <a:r>
              <a:rPr lang="en-US" altLang="zh-CN" dirty="0"/>
              <a:t>v</a:t>
            </a:r>
            <a:r>
              <a:rPr lang="zh-CN" altLang="en-US" dirty="0"/>
              <a:t>及</a:t>
            </a:r>
            <a:r>
              <a:rPr lang="en-US" altLang="zh-CN" dirty="0"/>
              <a:t>v</a:t>
            </a:r>
            <a:r>
              <a:rPr lang="zh-CN" altLang="en-US" dirty="0"/>
              <a:t>关联的所有边得到的图，称为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删除结点</a:t>
            </a:r>
            <a:r>
              <a:rPr lang="en-US" altLang="zh-CN" dirty="0">
                <a:solidFill>
                  <a:schemeClr val="accent1"/>
                </a:solidFill>
              </a:rPr>
              <a:t>v</a:t>
            </a:r>
            <a:r>
              <a:rPr lang="zh-CN" altLang="en-US" dirty="0"/>
              <a:t>。又设</a:t>
            </a:r>
            <a:r>
              <a:rPr lang="en-US" altLang="zh-CN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</a:t>
            </a:r>
            <a:r>
              <a:rPr lang="en-US" altLang="zh-CN" dirty="0"/>
              <a:t>V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G-V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中所有结点及关联的所有边得到的图，称为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</a:t>
            </a:r>
            <a:r>
              <a:rPr lang="en-US" altLang="zh-CN" dirty="0">
                <a:solidFill>
                  <a:schemeClr val="accent1"/>
                </a:solidFill>
              </a:rPr>
              <a:t>V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1467122" y="3350623"/>
            <a:ext cx="10611667" cy="4813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00000"/>
              </a:lnSpc>
              <a:spcBef>
                <a:spcPct val="15000"/>
              </a:spcBef>
            </a:pPr>
            <a:endParaRPr lang="zh-CN" altLang="en-US" dirty="0"/>
          </a:p>
          <a:p>
            <a:pPr marL="533400" indent="-5334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dirty="0"/>
              <a:t>设</a:t>
            </a:r>
            <a:r>
              <a:rPr lang="en-US" altLang="zh-CN" dirty="0"/>
              <a:t>e = (u, v)∈E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G\e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e</a:t>
            </a:r>
            <a:r>
              <a:rPr lang="zh-CN" altLang="en-US" dirty="0"/>
              <a:t>，将</a:t>
            </a:r>
            <a:r>
              <a:rPr lang="en-US" altLang="zh-CN" dirty="0"/>
              <a:t>e</a:t>
            </a:r>
            <a:r>
              <a:rPr lang="zh-CN" altLang="en-US" dirty="0"/>
              <a:t>的两个端点</a:t>
            </a:r>
            <a:r>
              <a:rPr lang="en-US" altLang="zh-CN" dirty="0"/>
              <a:t>u, v</a:t>
            </a:r>
            <a:r>
              <a:rPr lang="zh-CN" altLang="en-US" dirty="0"/>
              <a:t>用一个新的结点</a:t>
            </a:r>
            <a:r>
              <a:rPr lang="en-US" altLang="zh-CN" dirty="0"/>
              <a:t>w</a:t>
            </a:r>
            <a:r>
              <a:rPr lang="zh-CN" altLang="en-US" dirty="0"/>
              <a:t>代替，使</a:t>
            </a:r>
            <a:r>
              <a:rPr lang="en-US" altLang="zh-CN" dirty="0"/>
              <a:t>w</a:t>
            </a:r>
            <a:r>
              <a:rPr lang="zh-CN" altLang="en-US" dirty="0"/>
              <a:t>关联除</a:t>
            </a:r>
            <a:r>
              <a:rPr lang="en-US" altLang="zh-CN" dirty="0"/>
              <a:t>e</a:t>
            </a:r>
            <a:r>
              <a:rPr lang="zh-CN" altLang="en-US" dirty="0"/>
              <a:t>外的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关联的一切边，称为</a:t>
            </a:r>
            <a:r>
              <a:rPr lang="zh-CN" altLang="en-US" dirty="0">
                <a:solidFill>
                  <a:schemeClr val="accent1"/>
                </a:solidFill>
              </a:rPr>
              <a:t>边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的收缩</a:t>
            </a:r>
            <a:r>
              <a:rPr lang="zh-CN" altLang="en-US" dirty="0"/>
              <a:t>。一个图</a:t>
            </a:r>
            <a:r>
              <a:rPr lang="en-US" altLang="zh-CN" dirty="0"/>
              <a:t>G</a:t>
            </a:r>
            <a:r>
              <a:rPr lang="zh-CN" altLang="en-US" dirty="0"/>
              <a:t>可以收缩为图</a:t>
            </a:r>
            <a:r>
              <a:rPr lang="en-US" altLang="zh-CN" dirty="0"/>
              <a:t>H</a:t>
            </a:r>
            <a:r>
              <a:rPr lang="zh-CN" altLang="en-US" dirty="0"/>
              <a:t>，是指</a:t>
            </a:r>
            <a:r>
              <a:rPr lang="en-US" altLang="zh-CN" dirty="0"/>
              <a:t>H</a:t>
            </a:r>
            <a:r>
              <a:rPr lang="zh-CN" altLang="en-US" dirty="0"/>
              <a:t>可以从</a:t>
            </a:r>
            <a:r>
              <a:rPr lang="en-US" altLang="zh-CN" dirty="0"/>
              <a:t>G</a:t>
            </a:r>
            <a:r>
              <a:rPr lang="zh-CN" altLang="en-US" dirty="0"/>
              <a:t>经过若干次边的收缩而得到。</a:t>
            </a:r>
            <a:endParaRPr lang="zh-CN" altLang="en-US" dirty="0"/>
          </a:p>
          <a:p>
            <a:pPr marL="533400" indent="-5334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dirty="0"/>
              <a:t>设</a:t>
            </a:r>
            <a:r>
              <a:rPr lang="en-US" altLang="zh-CN" dirty="0"/>
              <a:t>u, </a:t>
            </a:r>
            <a:r>
              <a:rPr lang="en-US" altLang="zh-CN" dirty="0" err="1"/>
              <a:t>v∈V</a:t>
            </a:r>
            <a:r>
              <a:rPr lang="en-US" altLang="zh-CN" dirty="0"/>
              <a:t>(u, v</a:t>
            </a:r>
            <a:r>
              <a:rPr lang="zh-CN" altLang="en-US" dirty="0"/>
              <a:t>可能相邻，也可能不相邻</a:t>
            </a:r>
            <a:r>
              <a:rPr lang="en-US" altLang="zh-CN" dirty="0"/>
              <a:t>)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G∪(u, v)</a:t>
            </a:r>
            <a:r>
              <a:rPr lang="zh-CN" altLang="en-US" dirty="0"/>
              <a:t>表示在</a:t>
            </a:r>
            <a:r>
              <a:rPr lang="en-US" altLang="zh-CN" dirty="0"/>
              <a:t>u, v</a:t>
            </a:r>
            <a:r>
              <a:rPr lang="zh-CN" altLang="en-US" dirty="0"/>
              <a:t>之间加一条边</a:t>
            </a:r>
            <a:r>
              <a:rPr lang="en-US" altLang="zh-CN" dirty="0"/>
              <a:t>(u, v)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chemeClr val="accent1"/>
                </a:solidFill>
              </a:rPr>
              <a:t>加新边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93884" y="1451792"/>
            <a:ext cx="10461406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定理（欧拉定理）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在任何图中，结点度的总和等于边数的两倍。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2" charset="-122"/>
              <a:cs typeface="Times New Roman" panose="02020603050405020304" pitchFamily="2" charset="0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 该定理也被称为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握手定理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，被认为图论第一定理，可以用于证明图的相关性质。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2" charset="-122"/>
              <a:cs typeface="Times New Roman" panose="02020603050405020304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推论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在任意图中，奇数度的结点个数为偶数。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7457" y="970938"/>
            <a:ext cx="9345708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定义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的结点可以分为两个非空集合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中的边的端点分别属于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二分图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Bipartite Graph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），可简记为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中结点与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中结点均邻接且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中结点与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中结点也均邻接，则称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完全二分图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Complete Bipartite Graph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），记为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m,n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m,n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分别是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的基数。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64514"/>
          <p:cNvSpPr txBox="1"/>
          <p:nvPr/>
        </p:nvSpPr>
        <p:spPr>
          <a:xfrm>
            <a:off x="1215005" y="1380605"/>
            <a:ext cx="8382000" cy="4495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图的同构</a:t>
            </a:r>
            <a:r>
              <a:rPr lang="en-US" altLang="zh-CN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3333FF"/>
                </a:solidFill>
                <a:sym typeface="+mn-ea"/>
              </a:rPr>
              <a:t>Isomorphism </a:t>
            </a:r>
            <a:r>
              <a:rPr lang="en-US" altLang="zh-CN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=&lt;V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,E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&gt;, 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=&lt;V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,E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若存在双射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f:V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u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,v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 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f(u),f(v))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(&lt;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u,v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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&lt;f(u),f(v)&gt;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93779" y="845103"/>
            <a:ext cx="9592232" cy="619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路径与图连通性</a:t>
            </a:r>
            <a:endParaRPr lang="zh-CN" altLang="en-US" sz="32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      图论中的许多概念和应用都与对图的遍历有关，即是从一个结点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出发，到达与之相邻接的结点，在从该邻接结点出发到达其邻接的结点，依次类推，最后可以到达图中的某结点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，从而就得到一条从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通路（</a:t>
            </a:r>
            <a:r>
              <a:rPr lang="en-US" altLang="zh-CN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entry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。从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	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的通路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的表示：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      W: u=v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0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,…,v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=v，k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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0。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	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常表示为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u-v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通路。这些结点序列中任意相邻的结点在图中是邻接的关系，称结点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=0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1,…,k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）以及边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) 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=0,1,…,k-1)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为通路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上的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结点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与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,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 v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和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分别称为此通路的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始点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和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终点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，统称为通路的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端点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225" y="823318"/>
            <a:ext cx="11289808" cy="521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   路径与图连通性</a:t>
            </a:r>
            <a:endParaRPr kumimoji="1" lang="zh-CN" altLang="en-US" sz="2400" b="1" dirty="0">
              <a:solidFill>
                <a:srgbClr val="99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  <a:p>
            <a:pPr marL="32385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如果通路上首尾结点相同，则称该通路是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闭的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(Closed)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，否则称该通路是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开的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(Opened)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32385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没有相同的边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，则称该通路为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(Trail)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或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简单通路</a:t>
            </a:r>
            <a:r>
              <a:rPr kumimoji="1"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(Simple Entry)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kumimoji="1"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32385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如果迹上的开始结点与结束结点相同，则称之为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，若回路中的所有边互不相同，则称此回路为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简单回路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(Simple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或一条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闭迹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32385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没有相同的结点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，则称该通路为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基本通路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(Basic Entry)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初级通路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路径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(Path)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个结点的路常记作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P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。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 </a:t>
            </a:r>
            <a:endParaRPr kumimoji="1" lang="zh-CN" altLang="en-US" sz="2400" b="1" dirty="0">
              <a:solidFill>
                <a:srgbClr val="9900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marL="32385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如果回路上除了开始结点与结束结点没有相同的结点，则称之为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基本回路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(Basic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或者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初级回路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圈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(Cycle)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7457" y="1143481"/>
            <a:ext cx="8696587" cy="5119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 algn="just" fontAlgn="base">
              <a:lnSpc>
                <a:spcPct val="120000"/>
              </a:lnSpc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通路遍历过的边的数目为通路的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长度</a:t>
            </a:r>
            <a:r>
              <a:rPr kumimoji="1" lang="en-US" altLang="zh-CN" sz="2400" b="1" dirty="0">
                <a:solidFill>
                  <a:srgbClr val="3B3B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(Length)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，如果通路长度为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，则称之为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平凡通路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Trivial Walk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）。两结点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间的路可能不只一条，将其中的最短的路称为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间的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距离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lvl="0" indent="-342900" algn="just" fontAlgn="base">
              <a:lnSpc>
                <a:spcPct val="120000"/>
              </a:lnSpc>
              <a:spcAft>
                <a:spcPct val="0"/>
              </a:spcAft>
              <a:buClr>
                <a:srgbClr val="6600FF"/>
              </a:buClr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lvl="0" indent="-342900" algn="just" fontAlgn="base">
              <a:lnSpc>
                <a:spcPct val="150000"/>
              </a:lnSpc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如果一条通路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个结点，即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W: u=v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,…,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=v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。则由于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上的边是由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上相邻结点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i+1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)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=0,1,…,k-1)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构成，因此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条边，即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的长度为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。如果一条环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个结点，即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C: 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,…,v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0.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则由于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上的边是由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上相邻结点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i+1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)(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=0,1,…,k-1)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以及（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）构成，因此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条边，即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的长度为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kumimoji="1" lang="zh-CN" altLang="en-US" sz="2400" b="1" dirty="0">
              <a:solidFill>
                <a:srgbClr val="990000"/>
              </a:solidFill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12318" y="738188"/>
            <a:ext cx="748982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如果图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上存在一条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u-v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通路，则必然存在一条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u-v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路；如果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上存在一条闭通路，则必然存在一条回路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这是因为，如果通路上存在相同的结点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，则可将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之间的一段通路删除，并合并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为一个结点，从而得到一条更短的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通路。如果所得到的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通路上还存在相同的结点，则可以依此继续执行删除操作，最终一定可以得到一条没有相同结点的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通路，也就是一条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路。类似地，如果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上存在一条闭通路，则必然存在一条回路（环）。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1717457" y="890536"/>
            <a:ext cx="5545137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endParaRPr lang="zh-CN" altLang="en-US" sz="10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在右图中，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找出一条包含图所有结点的通道；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找出一条包含图所有结点的迹； 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3)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找出所有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a-d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路，并求出其长度；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找出图中所有的环。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包含图所有结点的不是迹的通道：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aebcaebd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包含所有结点的迹：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beacbd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3) a-d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路：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aebd,acbd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长度均为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环：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acbea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，长度为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8192861" y="1455738"/>
            <a:ext cx="2808287" cy="2447925"/>
            <a:chOff x="5443" y="1829"/>
            <a:chExt cx="3060" cy="2496"/>
          </a:xfrm>
        </p:grpSpPr>
        <p:sp>
          <p:nvSpPr>
            <p:cNvPr id="26" name="AutoShape 5"/>
            <p:cNvSpPr>
              <a:spLocks noChangeAspect="1" noChangeArrowheads="1"/>
            </p:cNvSpPr>
            <p:nvPr/>
          </p:nvSpPr>
          <p:spPr bwMode="auto">
            <a:xfrm>
              <a:off x="5443" y="1829"/>
              <a:ext cx="306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929" y="2274"/>
              <a:ext cx="9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7851" y="2758"/>
              <a:ext cx="91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185" y="2842"/>
              <a:ext cx="91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V="1">
              <a:off x="6266" y="2367"/>
              <a:ext cx="663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6302" y="2806"/>
              <a:ext cx="1513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646" y="2836"/>
              <a:ext cx="1282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H="1">
              <a:off x="6551" y="2313"/>
              <a:ext cx="478" cy="1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6531" y="3631"/>
              <a:ext cx="9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 flipV="1">
              <a:off x="6595" y="2453"/>
              <a:ext cx="953" cy="1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7512" y="2406"/>
              <a:ext cx="91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5983" y="276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a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 algn="l" eaLnBrk="1" hangingPunct="1"/>
              <a:endParaRPr kumimoji="1" lang="en-US" altLang="zh-CN" sz="2800" b="0">
                <a:solidFill>
                  <a:schemeClr val="tx1"/>
                </a:solidFill>
              </a:endParaRP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6343" y="354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b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7063" y="198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e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 algn="l" eaLnBrk="1" hangingPunct="1"/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7603" y="2141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d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7963" y="2609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c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/>
          <p:cNvSpPr txBox="1"/>
          <p:nvPr/>
        </p:nvSpPr>
        <p:spPr>
          <a:xfrm>
            <a:off x="1915160" y="2860675"/>
            <a:ext cx="8361680" cy="1136650"/>
          </a:xfrm>
          <a:prstGeom prst="rect">
            <a:avLst/>
          </a:prstGeom>
          <a:ln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135000"/>
              </a:lnSpc>
            </a:pPr>
            <a:r>
              <a:rPr lang="zh-CN" altLang="en-US" sz="42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图的基本概念 </a:t>
            </a:r>
            <a:endParaRPr lang="en-US" altLang="zh-CN" sz="42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ctr" fontAlgn="base">
              <a:lnSpc>
                <a:spcPct val="135000"/>
              </a:lnSpc>
            </a:pPr>
            <a:r>
              <a:rPr lang="en-US" altLang="x-none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Graph Theory </a:t>
            </a:r>
            <a:r>
              <a:rPr lang="en-US" altLang="zh-CN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Introduction</a:t>
            </a:r>
            <a:endParaRPr lang="en-US" altLang="zh-CN" sz="4200" b="1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2039976" y="941647"/>
            <a:ext cx="811204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每个结点的度数至少为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的图必包含一个回路。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证明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最长路径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中的一条，并设其长度为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m, 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的一个端点为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考察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关联的边，由于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中每个结点的度至少为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，故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必关联一条不在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上的边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，从而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的另一个端点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必然在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上，否则，将这个结点加入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上，则可以得到更长的路。于是，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上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的的路与边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构成回路。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2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210837" y="5643028"/>
            <a:ext cx="2190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</a:t>
            </a:r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l" eaLnBrk="1" hangingPunct="1"/>
            <a:endParaRPr kumimoji="1" lang="en-US" altLang="zh-CN" sz="2800" b="0">
              <a:solidFill>
                <a:schemeClr val="tx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01049" y="5646203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v</a:t>
            </a:r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eaLnBrk="1" hangingPunct="1"/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400712" y="5503328"/>
            <a:ext cx="48244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332449" y="5457290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29349" y="5450940"/>
            <a:ext cx="109538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550062" y="5439828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8207662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7715537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7188487" y="5466815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059524" y="5163603"/>
            <a:ext cx="4381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endParaRPr kumimoji="1" lang="zh-CN" altLang="zh-CN" sz="2800" b="0">
              <a:solidFill>
                <a:schemeClr val="tx1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059524" y="5503328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183599" y="5450940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770974" y="5439828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378770" y="5131853"/>
            <a:ext cx="4381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endParaRPr kumimoji="1" lang="zh-CN" altLang="zh-CN" sz="2800" b="0">
              <a:solidFill>
                <a:schemeClr val="tx1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278849" y="5503328"/>
            <a:ext cx="439738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5627974" y="54430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089812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6269324" y="4620678"/>
            <a:ext cx="1973263" cy="852487"/>
          </a:xfrm>
          <a:custGeom>
            <a:avLst/>
            <a:gdLst>
              <a:gd name="T0" fmla="*/ 1620 w 1620"/>
              <a:gd name="T1" fmla="*/ 780 h 780"/>
              <a:gd name="T2" fmla="*/ 720 w 1620"/>
              <a:gd name="T3" fmla="*/ 0 h 780"/>
              <a:gd name="T4" fmla="*/ 0 w 1620"/>
              <a:gd name="T5" fmla="*/ 78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0" h="780">
                <a:moveTo>
                  <a:pt x="1620" y="780"/>
                </a:moveTo>
                <a:cubicBezTo>
                  <a:pt x="1305" y="390"/>
                  <a:pt x="990" y="0"/>
                  <a:pt x="720" y="0"/>
                </a:cubicBezTo>
                <a:cubicBezTo>
                  <a:pt x="450" y="0"/>
                  <a:pt x="225" y="390"/>
                  <a:pt x="0" y="7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332449" y="5098515"/>
            <a:ext cx="220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</a:t>
            </a:r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20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5" name="Group 36"/>
          <p:cNvGrpSpPr/>
          <p:nvPr/>
        </p:nvGrpSpPr>
        <p:grpSpPr bwMode="auto">
          <a:xfrm>
            <a:off x="3122204" y="2103437"/>
            <a:ext cx="5614988" cy="2651125"/>
            <a:chOff x="568" y="1665"/>
            <a:chExt cx="3537" cy="1670"/>
          </a:xfrm>
        </p:grpSpPr>
        <p:sp>
          <p:nvSpPr>
            <p:cNvPr id="7" name="Line 25"/>
            <p:cNvSpPr>
              <a:spLocks noChangeAspect="1" noChangeShapeType="1"/>
            </p:cNvSpPr>
            <p:nvPr/>
          </p:nvSpPr>
          <p:spPr bwMode="auto">
            <a:xfrm>
              <a:off x="3064" y="1988"/>
              <a:ext cx="0" cy="1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26"/>
            <p:cNvSpPr>
              <a:spLocks noChangeAspect="1" noChangeShapeType="1"/>
            </p:cNvSpPr>
            <p:nvPr/>
          </p:nvSpPr>
          <p:spPr bwMode="auto">
            <a:xfrm>
              <a:off x="1605" y="1979"/>
              <a:ext cx="1458" cy="11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5"/>
            <p:cNvSpPr txBox="1">
              <a:spLocks noChangeAspect="1" noChangeArrowheads="1"/>
            </p:cNvSpPr>
            <p:nvPr/>
          </p:nvSpPr>
          <p:spPr bwMode="auto">
            <a:xfrm>
              <a:off x="568" y="234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0" name="Oval 6"/>
            <p:cNvSpPr>
              <a:spLocks noChangeAspect="1" noChangeArrowheads="1"/>
            </p:cNvSpPr>
            <p:nvPr/>
          </p:nvSpPr>
          <p:spPr bwMode="auto">
            <a:xfrm>
              <a:off x="807" y="2498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Aspect="1" noChangeShapeType="1"/>
            </p:cNvSpPr>
            <p:nvPr/>
          </p:nvSpPr>
          <p:spPr bwMode="auto">
            <a:xfrm>
              <a:off x="873" y="2558"/>
              <a:ext cx="681" cy="5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Aspect="1" noChangeShapeType="1"/>
            </p:cNvSpPr>
            <p:nvPr/>
          </p:nvSpPr>
          <p:spPr bwMode="auto">
            <a:xfrm flipV="1">
              <a:off x="864" y="1971"/>
              <a:ext cx="681" cy="5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Aspect="1" noChangeShapeType="1"/>
            </p:cNvSpPr>
            <p:nvPr/>
          </p:nvSpPr>
          <p:spPr bwMode="auto">
            <a:xfrm>
              <a:off x="3097" y="1979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Aspect="1" noChangeShapeType="1"/>
            </p:cNvSpPr>
            <p:nvPr/>
          </p:nvSpPr>
          <p:spPr bwMode="auto">
            <a:xfrm flipV="1">
              <a:off x="3093" y="2540"/>
              <a:ext cx="680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1559" y="1926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spect="1" noChangeArrowheads="1"/>
            </p:cNvSpPr>
            <p:nvPr/>
          </p:nvSpPr>
          <p:spPr bwMode="auto">
            <a:xfrm>
              <a:off x="1559" y="3069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Aspect="1" noChangeShapeType="1"/>
            </p:cNvSpPr>
            <p:nvPr/>
          </p:nvSpPr>
          <p:spPr bwMode="auto">
            <a:xfrm>
              <a:off x="1625" y="1960"/>
              <a:ext cx="1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Aspect="1" noChangeShapeType="1"/>
            </p:cNvSpPr>
            <p:nvPr/>
          </p:nvSpPr>
          <p:spPr bwMode="auto">
            <a:xfrm>
              <a:off x="1625" y="3104"/>
              <a:ext cx="14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spect="1" noChangeArrowheads="1"/>
            </p:cNvSpPr>
            <p:nvPr/>
          </p:nvSpPr>
          <p:spPr bwMode="auto">
            <a:xfrm>
              <a:off x="1455" y="3105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20" name="Text Box 17"/>
            <p:cNvSpPr txBox="1">
              <a:spLocks noChangeAspect="1" noChangeArrowheads="1"/>
            </p:cNvSpPr>
            <p:nvPr/>
          </p:nvSpPr>
          <p:spPr bwMode="auto">
            <a:xfrm>
              <a:off x="1446" y="1665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21" name="Text Box 18"/>
            <p:cNvSpPr txBox="1">
              <a:spLocks noChangeAspect="1" noChangeArrowheads="1"/>
            </p:cNvSpPr>
            <p:nvPr/>
          </p:nvSpPr>
          <p:spPr bwMode="auto">
            <a:xfrm>
              <a:off x="1063" y="2033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3029" y="1926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3029" y="3069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spect="1" noChangeArrowheads="1"/>
            </p:cNvSpPr>
            <p:nvPr/>
          </p:nvSpPr>
          <p:spPr bwMode="auto">
            <a:xfrm>
              <a:off x="2910" y="3105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5</a:t>
              </a:r>
              <a:endParaRPr lang="en-US" altLang="zh-CN" sz="2400" b="1"/>
            </a:p>
          </p:txBody>
        </p:sp>
        <p:sp>
          <p:nvSpPr>
            <p:cNvPr id="25" name="Text Box 22"/>
            <p:cNvSpPr txBox="1">
              <a:spLocks noChangeAspect="1" noChangeArrowheads="1"/>
            </p:cNvSpPr>
            <p:nvPr/>
          </p:nvSpPr>
          <p:spPr bwMode="auto">
            <a:xfrm>
              <a:off x="2910" y="1665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26" name="Oval 23"/>
            <p:cNvSpPr>
              <a:spLocks noChangeAspect="1" noChangeArrowheads="1"/>
            </p:cNvSpPr>
            <p:nvPr/>
          </p:nvSpPr>
          <p:spPr bwMode="auto">
            <a:xfrm>
              <a:off x="3749" y="2498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Aspect="1" noChangeShapeType="1"/>
            </p:cNvSpPr>
            <p:nvPr/>
          </p:nvSpPr>
          <p:spPr bwMode="auto">
            <a:xfrm>
              <a:off x="1591" y="1984"/>
              <a:ext cx="0" cy="1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spect="1" noChangeArrowheads="1"/>
            </p:cNvSpPr>
            <p:nvPr/>
          </p:nvSpPr>
          <p:spPr bwMode="auto">
            <a:xfrm>
              <a:off x="3833" y="234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6</a:t>
              </a:r>
              <a:endParaRPr lang="en-US" altLang="zh-CN" sz="2400" b="1"/>
            </a:p>
          </p:txBody>
        </p:sp>
        <p:sp>
          <p:nvSpPr>
            <p:cNvPr id="29" name="Text Box 28"/>
            <p:cNvSpPr txBox="1">
              <a:spLocks noChangeAspect="1" noChangeArrowheads="1"/>
            </p:cNvSpPr>
            <p:nvPr/>
          </p:nvSpPr>
          <p:spPr bwMode="auto">
            <a:xfrm>
              <a:off x="2260" y="3064"/>
              <a:ext cx="1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30" name="Text Box 29"/>
            <p:cNvSpPr txBox="1">
              <a:spLocks noChangeAspect="1" noChangeArrowheads="1"/>
            </p:cNvSpPr>
            <p:nvPr/>
          </p:nvSpPr>
          <p:spPr bwMode="auto">
            <a:xfrm>
              <a:off x="1428" y="2357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2</a:t>
              </a:r>
              <a:endParaRPr lang="en-US" altLang="zh-CN" sz="2400" b="1"/>
            </a:p>
          </p:txBody>
        </p:sp>
        <p:sp>
          <p:nvSpPr>
            <p:cNvPr id="31" name="Text Box 30"/>
            <p:cNvSpPr txBox="1">
              <a:spLocks noChangeAspect="1" noChangeArrowheads="1"/>
            </p:cNvSpPr>
            <p:nvPr/>
          </p:nvSpPr>
          <p:spPr bwMode="auto">
            <a:xfrm>
              <a:off x="3451" y="2056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2</a:t>
              </a:r>
              <a:endParaRPr lang="en-US" altLang="zh-CN" sz="2400" b="1"/>
            </a:p>
          </p:txBody>
        </p:sp>
        <p:sp>
          <p:nvSpPr>
            <p:cNvPr id="32" name="Text Box 31"/>
            <p:cNvSpPr txBox="1">
              <a:spLocks noChangeAspect="1" noChangeArrowheads="1"/>
            </p:cNvSpPr>
            <p:nvPr/>
          </p:nvSpPr>
          <p:spPr bwMode="auto">
            <a:xfrm>
              <a:off x="1063" y="2763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4</a:t>
              </a:r>
              <a:endParaRPr lang="en-US" altLang="zh-CN" sz="2400" b="1"/>
            </a:p>
          </p:txBody>
        </p:sp>
        <p:sp>
          <p:nvSpPr>
            <p:cNvPr id="33" name="Text Box 32"/>
            <p:cNvSpPr txBox="1">
              <a:spLocks noChangeAspect="1" noChangeArrowheads="1"/>
            </p:cNvSpPr>
            <p:nvPr/>
          </p:nvSpPr>
          <p:spPr bwMode="auto">
            <a:xfrm>
              <a:off x="2371" y="2338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5</a:t>
              </a:r>
              <a:endParaRPr lang="en-US" altLang="zh-CN" sz="2400" b="1"/>
            </a:p>
          </p:txBody>
        </p:sp>
        <p:sp>
          <p:nvSpPr>
            <p:cNvPr id="34" name="Text Box 33"/>
            <p:cNvSpPr txBox="1">
              <a:spLocks noChangeAspect="1" noChangeArrowheads="1"/>
            </p:cNvSpPr>
            <p:nvPr/>
          </p:nvSpPr>
          <p:spPr bwMode="auto">
            <a:xfrm>
              <a:off x="2247" y="1703"/>
              <a:ext cx="1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7</a:t>
              </a:r>
              <a:endParaRPr lang="en-US" altLang="zh-CN" sz="2400" b="1"/>
            </a:p>
          </p:txBody>
        </p:sp>
        <p:sp>
          <p:nvSpPr>
            <p:cNvPr id="35" name="Text Box 34"/>
            <p:cNvSpPr txBox="1">
              <a:spLocks noChangeAspect="1" noChangeArrowheads="1"/>
            </p:cNvSpPr>
            <p:nvPr/>
          </p:nvSpPr>
          <p:spPr bwMode="auto">
            <a:xfrm>
              <a:off x="3077" y="2357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3</a:t>
              </a:r>
              <a:endParaRPr lang="en-US" altLang="zh-CN" sz="2400" b="1"/>
            </a:p>
          </p:txBody>
        </p:sp>
        <p:sp>
          <p:nvSpPr>
            <p:cNvPr id="36" name="Text Box 35"/>
            <p:cNvSpPr txBox="1">
              <a:spLocks noChangeAspect="1" noChangeArrowheads="1"/>
            </p:cNvSpPr>
            <p:nvPr/>
          </p:nvSpPr>
          <p:spPr bwMode="auto">
            <a:xfrm>
              <a:off x="3451" y="2731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6</a:t>
              </a:r>
              <a:endParaRPr lang="en-US" altLang="zh-CN" sz="2400" b="1"/>
            </a:p>
          </p:txBody>
        </p:sp>
      </p:grpSp>
    </p:spTree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38485" y="1455738"/>
            <a:ext cx="10169744" cy="381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endParaRPr lang="zh-CN" altLang="en-US" sz="100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 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有一条路径，则称结点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可达的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Accesible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）。结点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到其自身也定义为连通的。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的任何两个结点都是相互可达的，称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并称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(Connected Graph),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否则称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非连通图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(Unconnected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或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分离图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(Separated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83568" y="860425"/>
            <a:ext cx="9002146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若将图中两个结点间的连通性看作图的结点间的一种关系，容易判定图中两个结点间的连通性是一个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等价关系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因为结点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是连通的满足自反性；若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是连通的，则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也是连通的，满足对称性；若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连通，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连通，则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存在一条通路，从而存在一条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的路径，故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是连通的，满足传递性。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但对于有向图，结点间的连通性不满足对称性。</a:t>
            </a:r>
            <a:endParaRPr lang="zh-CN" altLang="en-US" sz="32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3624263" y="6422014"/>
            <a:ext cx="44354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1pPr>
            <a:lvl2pPr marL="4572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Group 41"/>
          <p:cNvGrpSpPr/>
          <p:nvPr/>
        </p:nvGrpSpPr>
        <p:grpSpPr bwMode="auto">
          <a:xfrm>
            <a:off x="7548546" y="1375343"/>
            <a:ext cx="3167053" cy="719135"/>
            <a:chOff x="3765" y="2043"/>
            <a:chExt cx="1995" cy="453"/>
          </a:xfrm>
        </p:grpSpPr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3919" y="2119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3765" y="2088"/>
              <a:ext cx="31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4012" y="2189"/>
              <a:ext cx="13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32"/>
            <p:cNvSpPr>
              <a:spLocks noChangeArrowheads="1"/>
            </p:cNvSpPr>
            <p:nvPr/>
          </p:nvSpPr>
          <p:spPr bwMode="auto">
            <a:xfrm>
              <a:off x="5316" y="2140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33"/>
            <p:cNvSpPr txBox="1">
              <a:spLocks noChangeArrowheads="1"/>
            </p:cNvSpPr>
            <p:nvPr/>
          </p:nvSpPr>
          <p:spPr bwMode="auto">
            <a:xfrm>
              <a:off x="5452" y="2043"/>
              <a:ext cx="30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Text Box 34"/>
            <p:cNvSpPr txBox="1">
              <a:spLocks noChangeArrowheads="1"/>
            </p:cNvSpPr>
            <p:nvPr/>
          </p:nvSpPr>
          <p:spPr bwMode="auto">
            <a:xfrm>
              <a:off x="4597" y="2177"/>
              <a:ext cx="4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3"/>
          <p:cNvGrpSpPr/>
          <p:nvPr/>
        </p:nvGrpSpPr>
        <p:grpSpPr bwMode="auto">
          <a:xfrm>
            <a:off x="2182814" y="1159453"/>
            <a:ext cx="3944939" cy="2093914"/>
            <a:chOff x="385" y="527"/>
            <a:chExt cx="2485" cy="1319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V="1">
              <a:off x="738" y="749"/>
              <a:ext cx="167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992" y="1593"/>
              <a:ext cx="101" cy="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385" y="709"/>
              <a:ext cx="1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811" y="1527"/>
              <a:ext cx="1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2426" y="700"/>
              <a:ext cx="10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580" y="616"/>
              <a:ext cx="29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1472" y="527"/>
              <a:ext cx="4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35"/>
            <p:cNvSpPr>
              <a:spLocks noChangeShapeType="1"/>
            </p:cNvSpPr>
            <p:nvPr/>
          </p:nvSpPr>
          <p:spPr bwMode="auto">
            <a:xfrm>
              <a:off x="637" y="814"/>
              <a:ext cx="40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36"/>
            <p:cNvSpPr>
              <a:spLocks noChangeArrowheads="1"/>
            </p:cNvSpPr>
            <p:nvPr/>
          </p:nvSpPr>
          <p:spPr bwMode="auto">
            <a:xfrm>
              <a:off x="609" y="786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657" y="1117"/>
              <a:ext cx="3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1571625" y="3247014"/>
            <a:ext cx="8893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1pPr>
            <a:lvl2pPr marL="4572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V={1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5}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图上的连通关系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R={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(1,1),(2,2),(3,3),(1,2),(2,1),(1,3),(3,1),(2,3),(3,2),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(4,4), (5,5), (4,5), (5,4)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是一个等价关系，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决定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的一个分类：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{1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3}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{4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5}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71625" y="931862"/>
            <a:ext cx="8236518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</a:t>
            </a:r>
            <a:endParaRPr lang="zh-CN" altLang="en-US" sz="1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现在可以利用结点的连通性对图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的结点集进行划分，于是利用这个划分可以得到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的多个连通子图，如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G[v]=(V[v],E[v]),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所在的一个连通子图，其中，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V[v]={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x|x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可达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E[v]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中结点在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中相应的边之集合。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具有一个特点，即不存在一个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G′, 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也是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的连通子图。称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连通分支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连通分图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Connected Component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也称为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极大连通子图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71625" y="930292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/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如果图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恰有两个不同的奇数度的结点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，那么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必定是可达的。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如果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不可达，那么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不是连通的，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必分属于两个连通分支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的子图，且都恰有一个奇数度结点。与推论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10.1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矛盾。因而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是可达的。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2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72261" y="952500"/>
            <a:ext cx="8116118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 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是一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(n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m)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图，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个分图，则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cs typeface="Tahoma" panose="020B0604030504040204" pitchFamily="34" charset="0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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n-ω≤m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≤(n-ω)(n-ω+1)/2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2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55800" y="1055091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endParaRPr lang="zh-CN" altLang="en-US" sz="1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的结点集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Cut Set of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中的所有结点后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的任何真子集均无这一特性。当点割集为单元素集合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{v}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割点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Cut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Cut set of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），如果从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的所有边后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的任何真子集均无这一特性。当割集为单元素集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{e}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时，称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(Bridge)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割边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Cut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892935" y="1497965"/>
            <a:ext cx="4392930" cy="536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Font typeface="Symbol" panose="05050102010706020507" pitchFamily="18" charset="2"/>
              <a:defRPr kumimoji="1" sz="2800" b="1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–"/>
              <a:defRPr kumimoji="1" sz="2400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2" charset="-122"/>
              </a:defRPr>
            </a:lvl2pPr>
            <a:lvl3pPr marL="11430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•"/>
              <a:defRPr kumimoji="1" sz="2000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2" charset="-122"/>
              </a:defRPr>
            </a:lvl3pPr>
            <a:lvl4pPr marL="16002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–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2" charset="-122"/>
              </a:defRPr>
            </a:lvl4pPr>
            <a:lvl5pPr marL="20574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2" charset="-122"/>
              </a:defRPr>
            </a:lvl5pPr>
            <a:lvl6pPr marL="25146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2" charset="-122"/>
              </a:defRPr>
            </a:lvl6pPr>
            <a:lvl7pPr marL="29718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2" charset="-122"/>
              </a:defRPr>
            </a:lvl7pPr>
            <a:lvl8pPr marL="34290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2" charset="-122"/>
              </a:defRPr>
            </a:lvl8pPr>
            <a:lvl9pPr marL="38862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{1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5}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是点割集，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是割点，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是割点，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{4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7}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不是点割集。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是边割集，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是边割集，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是边割集，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是割边。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</p:txBody>
      </p:sp>
      <p:grpSp>
        <p:nvGrpSpPr>
          <p:cNvPr id="40" name="Group 121"/>
          <p:cNvGrpSpPr/>
          <p:nvPr/>
        </p:nvGrpSpPr>
        <p:grpSpPr bwMode="auto">
          <a:xfrm>
            <a:off x="4710666" y="1165998"/>
            <a:ext cx="5824537" cy="2749550"/>
            <a:chOff x="2250" y="609"/>
            <a:chExt cx="3805" cy="1732"/>
          </a:xfrm>
        </p:grpSpPr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581" y="678"/>
              <a:ext cx="24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EAEAEA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2511" y="883"/>
              <a:ext cx="648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V="1">
              <a:off x="2541" y="1277"/>
              <a:ext cx="1479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2842" y="1261"/>
              <a:ext cx="1254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193" y="844"/>
              <a:ext cx="913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765" y="2021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827" y="2030"/>
              <a:ext cx="1690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4517" y="2030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2250" y="1288"/>
              <a:ext cx="17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613" y="1966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158" y="609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5602" y="1153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4599" y="2052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4055" y="1234"/>
              <a:ext cx="89" cy="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154" y="798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V="1">
              <a:off x="2874" y="1251"/>
              <a:ext cx="2676" cy="7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467" y="1230"/>
              <a:ext cx="89" cy="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165" y="1153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4587" y="1251"/>
              <a:ext cx="880" cy="8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2664" y="881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3637" y="835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163" y="1061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3156" y="1515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5139" y="1529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3813" y="2015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4165" y="1572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  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599" y="2092"/>
              <a:ext cx="12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749" y="2048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5879" y="1978"/>
              <a:ext cx="17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5115" y="2059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2452" y="1334"/>
              <a:ext cx="352" cy="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427" y="1310"/>
              <a:ext cx="88" cy="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2483" y="1594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图片 4" descr="Euler_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03" y="1907461"/>
            <a:ext cx="2149475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99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47" y="1625367"/>
            <a:ext cx="2556021" cy="3775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99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068" y="1625367"/>
            <a:ext cx="2516697" cy="377504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40087" y="952500"/>
            <a:ext cx="7634287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试证明：图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的任一边，若其不是割边，则必出现于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的某一环里。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设图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e=(v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不是分割边，去掉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后，与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相连接的结点集为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相连接的结点集为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，由割边定义知，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∩V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。因而存在一结点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v∈V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∩V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，使得在去掉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后，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有路相连，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有路相连。于是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有路相连接，因而必存在一条连接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P=v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，从而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与边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组成一个环。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55800" y="952500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endParaRPr lang="zh-CN" altLang="en-US" sz="1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λ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     0    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非连通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=   n-1   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n</a:t>
            </a:r>
            <a:endParaRPr lang="en-US" altLang="zh-CN" sz="2400" baseline="-25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     min{|S|}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连通非完全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55800" y="4882742"/>
            <a:ext cx="8116118" cy="103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 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λ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δ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ahoma" panose="020B060403050404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2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26860" y="3960698"/>
            <a:ext cx="9846415" cy="187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容易判断，强连通图必定是单向连通图，单向连通图必定是弱连通图。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594206" y="4373448"/>
            <a:ext cx="76200" cy="100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370493" y="4863985"/>
            <a:ext cx="76200" cy="100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60743" y="4457585"/>
            <a:ext cx="76200" cy="100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975081" y="4957648"/>
            <a:ext cx="76200" cy="100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582843" y="4494098"/>
            <a:ext cx="947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03468" y="4597285"/>
            <a:ext cx="1588" cy="1262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582843" y="5964123"/>
            <a:ext cx="947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611543" y="4597285"/>
            <a:ext cx="0" cy="1262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503468" y="4494098"/>
            <a:ext cx="1108075" cy="1470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1582843" y="4605223"/>
            <a:ext cx="944563" cy="1254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043343" y="4430598"/>
            <a:ext cx="555625" cy="527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67231" y="4422660"/>
            <a:ext cx="706437" cy="468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3073506" y="4916373"/>
            <a:ext cx="1266825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3124306" y="5960948"/>
            <a:ext cx="1133475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3043343" y="5470410"/>
            <a:ext cx="912813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027468" y="5894273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2555981" y="5875223"/>
            <a:ext cx="76200" cy="100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1484418" y="58609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218093" y="592284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1463781" y="4457585"/>
            <a:ext cx="76200" cy="100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976793" y="538944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018318" y="444329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038831" y="4479810"/>
            <a:ext cx="9493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961043" y="4584585"/>
            <a:ext cx="0" cy="1262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038831" y="5949835"/>
            <a:ext cx="9493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067531" y="4584585"/>
            <a:ext cx="1587" cy="1262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011968" y="58609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4940406" y="58482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919768" y="444329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7743931" y="4378210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764443" y="4414723"/>
            <a:ext cx="9493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6686656" y="4519498"/>
            <a:ext cx="0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764443" y="5884748"/>
            <a:ext cx="9493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7793143" y="4519498"/>
            <a:ext cx="1588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7739168" y="579584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6666018" y="578314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6646968" y="4378210"/>
            <a:ext cx="74613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9594956" y="444329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8617056" y="4479810"/>
            <a:ext cx="9477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8537681" y="4584585"/>
            <a:ext cx="1587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8617056" y="5949835"/>
            <a:ext cx="9477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9645756" y="4584585"/>
            <a:ext cx="0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9590193" y="58609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8517043" y="58482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8497993" y="444329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1535218" y="6178435"/>
            <a:ext cx="10112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bIns="0">
            <a:spAutoFit/>
          </a:bodyPr>
          <a:lstStyle/>
          <a:p>
            <a:r>
              <a:rPr kumimoji="1" lang="zh-CN" altLang="en-US"/>
              <a:t>连通图</a:t>
            </a:r>
            <a:endParaRPr kumimoji="1" lang="zh-CN" altLang="en-US"/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3046518" y="6178435"/>
            <a:ext cx="1368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bIns="0">
            <a:spAutoFit/>
          </a:bodyPr>
          <a:lstStyle/>
          <a:p>
            <a:r>
              <a:rPr kumimoji="1" lang="zh-CN" altLang="en-US"/>
              <a:t>非连通图</a:t>
            </a:r>
            <a:endParaRPr kumimoji="1" lang="zh-CN" altLang="en-US"/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4843568" y="6183198"/>
            <a:ext cx="14446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bIns="0">
            <a:spAutoFit/>
          </a:bodyPr>
          <a:lstStyle/>
          <a:p>
            <a:r>
              <a:rPr kumimoji="1" lang="zh-CN" altLang="en-US"/>
              <a:t>强连通图</a:t>
            </a:r>
            <a:endParaRPr kumimoji="1" lang="zh-CN" altLang="en-US"/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431068" y="6183198"/>
            <a:ext cx="17287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bIns="0">
            <a:spAutoFit/>
          </a:bodyPr>
          <a:lstStyle/>
          <a:p>
            <a:r>
              <a:rPr kumimoji="1" lang="zh-CN" altLang="en-US"/>
              <a:t>单向连通图</a:t>
            </a:r>
            <a:endParaRPr kumimoji="1" lang="zh-CN" altLang="en-US"/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8520218" y="6183198"/>
            <a:ext cx="1584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bIns="0">
            <a:spAutoFit/>
          </a:bodyPr>
          <a:lstStyle/>
          <a:p>
            <a:r>
              <a:rPr kumimoji="1" lang="zh-CN" altLang="en-US"/>
              <a:t>弱连通图</a:t>
            </a:r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612000" y="771640"/>
            <a:ext cx="8433071" cy="315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对于</a:t>
            </a:r>
            <a:r>
              <a:rPr lang="zh-CN" altLang="en-US" sz="2800" b="1" dirty="0">
                <a:solidFill>
                  <a:srgbClr val="99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有向图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，如果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的任何两个结点都是相互可达的，则称有向图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强连通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的；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的任何两个结点中，至少从一个结点到另一个结点是可达的，称有向图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单向连通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的；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的有向边被看作无向边时是连通的，称有向图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弱连通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的。</a:t>
            </a:r>
            <a:r>
              <a:rPr lang="zh-CN" altLang="en-US" sz="2800" b="1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17456" y="1010513"/>
            <a:ext cx="9412097" cy="4451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在有向图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 = &lt;V, E&gt;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中，设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G’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的子图，如果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G’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弱连通的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）对任意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G"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⊆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G’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G"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G"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不是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强连通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弱连通的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那么称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G’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强连通分支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单向连通分支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弱连通分支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(Strongly/Unilaterally/weakly Connected Component)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，或称为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强分图（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单向分图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弱分图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）。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5" name="Group 54"/>
          <p:cNvGrpSpPr/>
          <p:nvPr/>
        </p:nvGrpSpPr>
        <p:grpSpPr bwMode="auto">
          <a:xfrm>
            <a:off x="1903413" y="1068388"/>
            <a:ext cx="7842250" cy="2409824"/>
            <a:chOff x="431" y="1389"/>
            <a:chExt cx="4940" cy="1518"/>
          </a:xfrm>
        </p:grpSpPr>
        <p:sp>
          <p:nvSpPr>
            <p:cNvPr id="6" name="Text Box 6"/>
            <p:cNvSpPr txBox="1">
              <a:spLocks noChangeAspect="1" noChangeArrowheads="1"/>
            </p:cNvSpPr>
            <p:nvPr/>
          </p:nvSpPr>
          <p:spPr bwMode="auto">
            <a:xfrm>
              <a:off x="4359" y="2650"/>
              <a:ext cx="23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 dirty="0"/>
                <a:t>G</a:t>
              </a:r>
              <a:r>
                <a:rPr lang="en-US" altLang="zh-CN" sz="2400" b="1" baseline="-25000" dirty="0"/>
                <a:t>2</a:t>
              </a:r>
              <a:endParaRPr lang="en-US" altLang="zh-CN" sz="2400" b="1" dirty="0"/>
            </a:p>
          </p:txBody>
        </p:sp>
        <p:sp>
          <p:nvSpPr>
            <p:cNvPr id="8" name="Line 7"/>
            <p:cNvSpPr>
              <a:spLocks noChangeAspect="1" noChangeShapeType="1"/>
            </p:cNvSpPr>
            <p:nvPr/>
          </p:nvSpPr>
          <p:spPr bwMode="auto">
            <a:xfrm>
              <a:off x="3584" y="1704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Aspect="1" noChangeShapeType="1"/>
            </p:cNvSpPr>
            <p:nvPr/>
          </p:nvSpPr>
          <p:spPr bwMode="auto">
            <a:xfrm>
              <a:off x="3605" y="1672"/>
              <a:ext cx="6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3564" y="1662"/>
              <a:ext cx="45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Aspect="1" noChangeShapeType="1"/>
            </p:cNvSpPr>
            <p:nvPr/>
          </p:nvSpPr>
          <p:spPr bwMode="auto">
            <a:xfrm>
              <a:off x="3605" y="2388"/>
              <a:ext cx="6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3566" y="2372"/>
              <a:ext cx="46" cy="4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Aspect="1" noChangeShapeType="1"/>
            </p:cNvSpPr>
            <p:nvPr/>
          </p:nvSpPr>
          <p:spPr bwMode="auto">
            <a:xfrm>
              <a:off x="4312" y="1704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4291" y="1662"/>
              <a:ext cx="45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4293" y="2369"/>
              <a:ext cx="46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spect="1" noChangeArrowheads="1"/>
            </p:cNvSpPr>
            <p:nvPr/>
          </p:nvSpPr>
          <p:spPr bwMode="auto">
            <a:xfrm>
              <a:off x="3503" y="1389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7" name="Text Box 16"/>
            <p:cNvSpPr txBox="1">
              <a:spLocks noChangeAspect="1" noChangeArrowheads="1"/>
            </p:cNvSpPr>
            <p:nvPr/>
          </p:nvSpPr>
          <p:spPr bwMode="auto">
            <a:xfrm>
              <a:off x="3503" y="2380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8" name="Text Box 17"/>
            <p:cNvSpPr txBox="1">
              <a:spLocks noChangeAspect="1" noChangeArrowheads="1"/>
            </p:cNvSpPr>
            <p:nvPr/>
          </p:nvSpPr>
          <p:spPr bwMode="auto">
            <a:xfrm>
              <a:off x="4229" y="1389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9" name="Text Box 18"/>
            <p:cNvSpPr txBox="1">
              <a:spLocks noChangeAspect="1" noChangeArrowheads="1"/>
            </p:cNvSpPr>
            <p:nvPr/>
          </p:nvSpPr>
          <p:spPr bwMode="auto">
            <a:xfrm>
              <a:off x="4236" y="2380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20" name="Text Box 19"/>
            <p:cNvSpPr txBox="1">
              <a:spLocks noChangeAspect="1" noChangeArrowheads="1"/>
            </p:cNvSpPr>
            <p:nvPr/>
          </p:nvSpPr>
          <p:spPr bwMode="auto">
            <a:xfrm>
              <a:off x="1359" y="2681"/>
              <a:ext cx="65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 dirty="0"/>
                <a:t>G1</a:t>
              </a:r>
              <a:endParaRPr lang="en-US" altLang="zh-CN" sz="2400" b="1" dirty="0"/>
            </a:p>
          </p:txBody>
        </p:sp>
        <p:sp>
          <p:nvSpPr>
            <p:cNvPr id="21" name="Line 20"/>
            <p:cNvSpPr>
              <a:spLocks noChangeAspect="1" noChangeShapeType="1"/>
            </p:cNvSpPr>
            <p:nvPr/>
          </p:nvSpPr>
          <p:spPr bwMode="auto">
            <a:xfrm>
              <a:off x="1093" y="1704"/>
              <a:ext cx="0" cy="4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Aspect="1" noChangeShapeType="1"/>
            </p:cNvSpPr>
            <p:nvPr/>
          </p:nvSpPr>
          <p:spPr bwMode="auto">
            <a:xfrm>
              <a:off x="1122" y="1672"/>
              <a:ext cx="9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1072" y="1662"/>
              <a:ext cx="46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Aspect="1" noChangeShapeType="1"/>
            </p:cNvSpPr>
            <p:nvPr/>
          </p:nvSpPr>
          <p:spPr bwMode="auto">
            <a:xfrm>
              <a:off x="1122" y="2167"/>
              <a:ext cx="9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1074" y="2151"/>
              <a:ext cx="46" cy="4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Aspect="1" noChangeShapeType="1"/>
            </p:cNvSpPr>
            <p:nvPr/>
          </p:nvSpPr>
          <p:spPr bwMode="auto">
            <a:xfrm>
              <a:off x="2040" y="1704"/>
              <a:ext cx="0" cy="4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2019" y="1662"/>
              <a:ext cx="46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2022" y="2148"/>
              <a:ext cx="45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9" name="Text Box 28"/>
            <p:cNvSpPr txBox="1">
              <a:spLocks noChangeAspect="1" noChangeArrowheads="1"/>
            </p:cNvSpPr>
            <p:nvPr/>
          </p:nvSpPr>
          <p:spPr bwMode="auto">
            <a:xfrm>
              <a:off x="1032" y="1389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30" name="Text Box 29"/>
            <p:cNvSpPr txBox="1">
              <a:spLocks noChangeAspect="1" noChangeArrowheads="1"/>
            </p:cNvSpPr>
            <p:nvPr/>
          </p:nvSpPr>
          <p:spPr bwMode="auto">
            <a:xfrm>
              <a:off x="1021" y="2120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31" name="Text Box 30"/>
            <p:cNvSpPr txBox="1">
              <a:spLocks noChangeAspect="1" noChangeArrowheads="1"/>
            </p:cNvSpPr>
            <p:nvPr/>
          </p:nvSpPr>
          <p:spPr bwMode="auto">
            <a:xfrm>
              <a:off x="1974" y="1389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7</a:t>
              </a:r>
              <a:endParaRPr lang="en-US" altLang="zh-CN" sz="2400" b="1"/>
            </a:p>
          </p:txBody>
        </p:sp>
        <p:sp>
          <p:nvSpPr>
            <p:cNvPr id="32" name="Text Box 31"/>
            <p:cNvSpPr txBox="1">
              <a:spLocks noChangeAspect="1" noChangeArrowheads="1"/>
            </p:cNvSpPr>
            <p:nvPr/>
          </p:nvSpPr>
          <p:spPr bwMode="auto">
            <a:xfrm>
              <a:off x="2016" y="2120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5</a:t>
              </a:r>
              <a:endParaRPr lang="en-US" altLang="zh-CN" sz="2400" b="1"/>
            </a:p>
          </p:txBody>
        </p:sp>
        <p:sp>
          <p:nvSpPr>
            <p:cNvPr id="33" name="Line 32"/>
            <p:cNvSpPr>
              <a:spLocks noChangeAspect="1" noChangeShapeType="1"/>
            </p:cNvSpPr>
            <p:nvPr/>
          </p:nvSpPr>
          <p:spPr bwMode="auto">
            <a:xfrm>
              <a:off x="3603" y="1689"/>
              <a:ext cx="68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Aspect="1" noChangeShapeType="1"/>
            </p:cNvSpPr>
            <p:nvPr/>
          </p:nvSpPr>
          <p:spPr bwMode="auto">
            <a:xfrm>
              <a:off x="4500" y="1704"/>
              <a:ext cx="0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Aspect="1" noChangeShapeType="1"/>
            </p:cNvSpPr>
            <p:nvPr/>
          </p:nvSpPr>
          <p:spPr bwMode="auto">
            <a:xfrm>
              <a:off x="4531" y="1672"/>
              <a:ext cx="6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4480" y="1662"/>
              <a:ext cx="45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4482" y="2372"/>
              <a:ext cx="46" cy="4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Aspect="1" noChangeShapeType="1"/>
            </p:cNvSpPr>
            <p:nvPr/>
          </p:nvSpPr>
          <p:spPr bwMode="auto">
            <a:xfrm flipH="1">
              <a:off x="4528" y="1704"/>
              <a:ext cx="681" cy="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5228" y="1662"/>
              <a:ext cx="45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0" name="Text Box 39"/>
            <p:cNvSpPr txBox="1">
              <a:spLocks noChangeAspect="1" noChangeArrowheads="1"/>
            </p:cNvSpPr>
            <p:nvPr/>
          </p:nvSpPr>
          <p:spPr bwMode="auto">
            <a:xfrm>
              <a:off x="4415" y="1389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5</a:t>
              </a:r>
              <a:endParaRPr lang="en-US" altLang="zh-CN" sz="2400" b="1"/>
            </a:p>
          </p:txBody>
        </p:sp>
        <p:sp>
          <p:nvSpPr>
            <p:cNvPr id="41" name="Text Box 40"/>
            <p:cNvSpPr txBox="1">
              <a:spLocks noChangeAspect="1" noChangeArrowheads="1"/>
            </p:cNvSpPr>
            <p:nvPr/>
          </p:nvSpPr>
          <p:spPr bwMode="auto">
            <a:xfrm>
              <a:off x="4421" y="2380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6</a:t>
              </a:r>
              <a:endParaRPr lang="en-US" altLang="zh-CN" sz="2400" b="1"/>
            </a:p>
          </p:txBody>
        </p:sp>
        <p:sp>
          <p:nvSpPr>
            <p:cNvPr id="42" name="Text Box 41"/>
            <p:cNvSpPr txBox="1">
              <a:spLocks noChangeAspect="1" noChangeArrowheads="1"/>
            </p:cNvSpPr>
            <p:nvPr/>
          </p:nvSpPr>
          <p:spPr bwMode="auto">
            <a:xfrm>
              <a:off x="5189" y="1389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7</a:t>
              </a:r>
              <a:endParaRPr lang="en-US" altLang="zh-CN" sz="2400" b="1"/>
            </a:p>
          </p:txBody>
        </p:sp>
        <p:sp>
          <p:nvSpPr>
            <p:cNvPr id="43" name="Oval 42"/>
            <p:cNvSpPr>
              <a:spLocks noChangeAspect="1" noChangeArrowheads="1"/>
            </p:cNvSpPr>
            <p:nvPr/>
          </p:nvSpPr>
          <p:spPr bwMode="auto">
            <a:xfrm>
              <a:off x="593" y="1906"/>
              <a:ext cx="45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" name="Text Box 43"/>
            <p:cNvSpPr txBox="1">
              <a:spLocks noChangeAspect="1" noChangeArrowheads="1"/>
            </p:cNvSpPr>
            <p:nvPr/>
          </p:nvSpPr>
          <p:spPr bwMode="auto">
            <a:xfrm>
              <a:off x="431" y="1818"/>
              <a:ext cx="18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45" name="Line 44"/>
            <p:cNvSpPr>
              <a:spLocks noChangeAspect="1" noChangeShapeType="1"/>
            </p:cNvSpPr>
            <p:nvPr/>
          </p:nvSpPr>
          <p:spPr bwMode="auto">
            <a:xfrm flipH="1">
              <a:off x="623" y="1693"/>
              <a:ext cx="454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Aspect="1" noChangeShapeType="1"/>
            </p:cNvSpPr>
            <p:nvPr/>
          </p:nvSpPr>
          <p:spPr bwMode="auto">
            <a:xfrm flipH="1" flipV="1">
              <a:off x="623" y="1943"/>
              <a:ext cx="454" cy="2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Aspect="1" noChangeShapeType="1"/>
            </p:cNvSpPr>
            <p:nvPr/>
          </p:nvSpPr>
          <p:spPr bwMode="auto">
            <a:xfrm flipH="1" flipV="1">
              <a:off x="2051" y="1693"/>
              <a:ext cx="454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Aspect="1" noChangeShapeType="1"/>
            </p:cNvSpPr>
            <p:nvPr/>
          </p:nvSpPr>
          <p:spPr bwMode="auto">
            <a:xfrm flipH="1">
              <a:off x="2051" y="1943"/>
              <a:ext cx="454" cy="2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>
              <a:off x="2494" y="1906"/>
              <a:ext cx="45" cy="4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50" name="Text Box 49"/>
            <p:cNvSpPr txBox="1">
              <a:spLocks noChangeAspect="1" noChangeArrowheads="1"/>
            </p:cNvSpPr>
            <p:nvPr/>
          </p:nvSpPr>
          <p:spPr bwMode="auto">
            <a:xfrm>
              <a:off x="2563" y="1818"/>
              <a:ext cx="1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6</a:t>
              </a:r>
              <a:endParaRPr lang="en-US" altLang="zh-CN" sz="2400" b="1"/>
            </a:p>
          </p:txBody>
        </p:sp>
        <p:sp>
          <p:nvSpPr>
            <p:cNvPr id="51" name="Text Box 50"/>
            <p:cNvSpPr txBox="1">
              <a:spLocks noChangeAspect="1" noChangeArrowheads="1"/>
            </p:cNvSpPr>
            <p:nvPr/>
          </p:nvSpPr>
          <p:spPr bwMode="auto">
            <a:xfrm>
              <a:off x="1497" y="2400"/>
              <a:ext cx="18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52" name="Oval 51"/>
            <p:cNvSpPr>
              <a:spLocks noChangeAspect="1" noChangeArrowheads="1"/>
            </p:cNvSpPr>
            <p:nvPr/>
          </p:nvSpPr>
          <p:spPr bwMode="auto">
            <a:xfrm>
              <a:off x="1558" y="2407"/>
              <a:ext cx="46" cy="4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Aspect="1" noChangeShapeType="1"/>
            </p:cNvSpPr>
            <p:nvPr/>
          </p:nvSpPr>
          <p:spPr bwMode="auto">
            <a:xfrm>
              <a:off x="1116" y="2192"/>
              <a:ext cx="454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Aspect="1" noChangeShapeType="1"/>
            </p:cNvSpPr>
            <p:nvPr/>
          </p:nvSpPr>
          <p:spPr bwMode="auto">
            <a:xfrm flipH="1">
              <a:off x="1590" y="2192"/>
              <a:ext cx="453" cy="2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183923" y="4016565"/>
            <a:ext cx="11824154" cy="4792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在图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中，由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6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4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7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导出的子图都是强连通分支；由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4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7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4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6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7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导出的子图都是单向连通分支；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本身为弱连通分支。</a:t>
            </a:r>
            <a:endParaRPr lang="zh-CN" altLang="en-US" sz="24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在图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中，由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4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6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7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导出的子图都是强连通分支；由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4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6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7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导出的子图都是单向连通分支；由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3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4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和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{v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6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, v</a:t>
            </a:r>
            <a:r>
              <a:rPr lang="en-US" altLang="zh-CN" sz="2400" baseline="-25000" dirty="0">
                <a:latin typeface="Times New Roman" panose="02020603050405020304" pitchFamily="2" charset="0"/>
                <a:cs typeface="Times New Roman" panose="02020603050405020304" pitchFamily="2" charset="0"/>
              </a:rPr>
              <a:t>7</a:t>
            </a:r>
            <a:r>
              <a:rPr lang="en-US" altLang="zh-CN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lang="zh-CN" altLang="en-US" sz="2400" dirty="0">
                <a:latin typeface="Times New Roman" panose="02020603050405020304" pitchFamily="2" charset="0"/>
                <a:cs typeface="Times New Roman" panose="02020603050405020304" pitchFamily="2" charset="0"/>
              </a:rPr>
              <a:t>导出的子图都是弱连通分支。</a:t>
            </a:r>
            <a:endParaRPr lang="zh-CN" altLang="en-US" sz="24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95851" y="1373981"/>
            <a:ext cx="8064500" cy="41100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定理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在有向图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 = &lt;V, E&gt;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中，它的每一个结点位于且仅位于一个强（弱）连通分支中。</a:t>
            </a:r>
            <a:endParaRPr lang="zh-CN" altLang="en-US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定理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在有向图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 = &lt;V, E&gt;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中，它的每一个结点至少位于一个单向连通分支中。</a:t>
            </a:r>
            <a:endParaRPr lang="zh-CN" altLang="en-US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定理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在有向图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G = &lt;V, E&gt;</a:t>
            </a:r>
            <a:r>
              <a:rPr lang="zh-CN" altLang="en-US" dirty="0">
                <a:latin typeface="Times New Roman" panose="02020603050405020304" pitchFamily="2" charset="0"/>
                <a:cs typeface="Times New Roman" panose="02020603050405020304" pitchFamily="2" charset="0"/>
              </a:rPr>
              <a:t>中，它的每一条边至多在一个强连通分支中；至少在一个单向连通分支中；在且仅在一个弱连通分支中。</a:t>
            </a:r>
            <a:endParaRPr lang="zh-CN" altLang="en-US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71625" y="1245644"/>
            <a:ext cx="8064500" cy="111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两结点在同一单向连通分支中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这一关系，虽然它是自反的，对称的，但它不是传递的。</a:t>
            </a:r>
            <a:endParaRPr lang="zh-CN" altLang="en-US" dirty="0"/>
          </a:p>
        </p:txBody>
      </p:sp>
      <p:grpSp>
        <p:nvGrpSpPr>
          <p:cNvPr id="6" name="Group 14"/>
          <p:cNvGrpSpPr/>
          <p:nvPr/>
        </p:nvGrpSpPr>
        <p:grpSpPr bwMode="auto">
          <a:xfrm>
            <a:off x="4236244" y="2821452"/>
            <a:ext cx="2735262" cy="2257425"/>
            <a:chOff x="1156" y="2659"/>
            <a:chExt cx="1723" cy="1422"/>
          </a:xfrm>
        </p:grpSpPr>
        <p:sp>
          <p:nvSpPr>
            <p:cNvPr id="8" name="Line 6"/>
            <p:cNvSpPr>
              <a:spLocks noChangeAspect="1" noChangeShapeType="1"/>
            </p:cNvSpPr>
            <p:nvPr/>
          </p:nvSpPr>
          <p:spPr bwMode="auto">
            <a:xfrm>
              <a:off x="2013" y="3049"/>
              <a:ext cx="681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Aspect="1" noChangeShapeType="1"/>
            </p:cNvSpPr>
            <p:nvPr/>
          </p:nvSpPr>
          <p:spPr bwMode="auto">
            <a:xfrm flipH="1">
              <a:off x="1276" y="3049"/>
              <a:ext cx="681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spect="1" noChangeArrowheads="1"/>
            </p:cNvSpPr>
            <p:nvPr/>
          </p:nvSpPr>
          <p:spPr bwMode="auto">
            <a:xfrm>
              <a:off x="1951" y="2971"/>
              <a:ext cx="68" cy="6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spect="1" noChangeArrowheads="1"/>
            </p:cNvSpPr>
            <p:nvPr/>
          </p:nvSpPr>
          <p:spPr bwMode="auto">
            <a:xfrm>
              <a:off x="1250" y="3729"/>
              <a:ext cx="68" cy="6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2" name="Oval 10"/>
            <p:cNvSpPr>
              <a:spLocks noChangeAspect="1" noChangeArrowheads="1"/>
            </p:cNvSpPr>
            <p:nvPr/>
          </p:nvSpPr>
          <p:spPr bwMode="auto">
            <a:xfrm>
              <a:off x="2660" y="3729"/>
              <a:ext cx="69" cy="6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spect="1" noChangeArrowheads="1"/>
            </p:cNvSpPr>
            <p:nvPr/>
          </p:nvSpPr>
          <p:spPr bwMode="auto">
            <a:xfrm>
              <a:off x="1861" y="2659"/>
              <a:ext cx="272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4" name="Text Box 12"/>
            <p:cNvSpPr txBox="1">
              <a:spLocks noChangeAspect="1" noChangeArrowheads="1"/>
            </p:cNvSpPr>
            <p:nvPr/>
          </p:nvSpPr>
          <p:spPr bwMode="auto">
            <a:xfrm>
              <a:off x="1156" y="3741"/>
              <a:ext cx="27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5" name="Text Box 13"/>
            <p:cNvSpPr txBox="1">
              <a:spLocks noChangeAspect="1" noChangeArrowheads="1"/>
            </p:cNvSpPr>
            <p:nvPr/>
          </p:nvSpPr>
          <p:spPr bwMode="auto">
            <a:xfrm>
              <a:off x="2606" y="3741"/>
              <a:ext cx="27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93186"/>
          <p:cNvSpPr txBox="1"/>
          <p:nvPr/>
        </p:nvSpPr>
        <p:spPr>
          <a:xfrm>
            <a:off x="2074545" y="1292861"/>
            <a:ext cx="8229600" cy="45259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有向图D强连通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D中有闭通路过每个结点至少一次.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有向图D单向连通 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D中有通路过每个结点至少一次.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65345" y="4328131"/>
            <a:ext cx="1524000" cy="1371600"/>
            <a:chOff x="0" y="0"/>
            <a:chExt cx="960" cy="864"/>
          </a:xfrm>
        </p:grpSpPr>
        <p:sp>
          <p:nvSpPr>
            <p:cNvPr id="8" name="椭圆 96260"/>
            <p:cNvSpPr/>
            <p:nvPr/>
          </p:nvSpPr>
          <p:spPr>
            <a:xfrm>
              <a:off x="864" y="28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96261"/>
            <p:cNvSpPr/>
            <p:nvPr/>
          </p:nvSpPr>
          <p:spPr>
            <a:xfrm>
              <a:off x="0" y="28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" name="椭圆 96262"/>
            <p:cNvSpPr/>
            <p:nvPr/>
          </p:nvSpPr>
          <p:spPr>
            <a:xfrm>
              <a:off x="144" y="76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96263"/>
            <p:cNvSpPr/>
            <p:nvPr/>
          </p:nvSpPr>
          <p:spPr>
            <a:xfrm>
              <a:off x="432" y="0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96264"/>
            <p:cNvSpPr/>
            <p:nvPr/>
          </p:nvSpPr>
          <p:spPr>
            <a:xfrm>
              <a:off x="672" y="76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" name="直接连接符 96265"/>
            <p:cNvSpPr/>
            <p:nvPr/>
          </p:nvSpPr>
          <p:spPr>
            <a:xfrm flipH="1">
              <a:off x="192" y="1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" name="直接连接符 96266"/>
            <p:cNvSpPr/>
            <p:nvPr/>
          </p:nvSpPr>
          <p:spPr>
            <a:xfrm>
              <a:off x="480" y="96"/>
              <a:ext cx="24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" name="直接连接符 96267"/>
            <p:cNvSpPr/>
            <p:nvPr/>
          </p:nvSpPr>
          <p:spPr>
            <a:xfrm>
              <a:off x="96" y="33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" name="直接连接符 96268"/>
            <p:cNvSpPr/>
            <p:nvPr/>
          </p:nvSpPr>
          <p:spPr>
            <a:xfrm flipH="1">
              <a:off x="240" y="384"/>
              <a:ext cx="62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接连接符 96269"/>
            <p:cNvSpPr/>
            <p:nvPr/>
          </p:nvSpPr>
          <p:spPr>
            <a:xfrm>
              <a:off x="96" y="384"/>
              <a:ext cx="672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" name="直接连接符 96270"/>
            <p:cNvSpPr/>
            <p:nvPr/>
          </p:nvSpPr>
          <p:spPr>
            <a:xfrm flipV="1">
              <a:off x="48" y="48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接连接符 96271"/>
            <p:cNvSpPr/>
            <p:nvPr/>
          </p:nvSpPr>
          <p:spPr>
            <a:xfrm>
              <a:off x="528" y="48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" name="直接连接符 96272"/>
            <p:cNvSpPr/>
            <p:nvPr/>
          </p:nvSpPr>
          <p:spPr>
            <a:xfrm>
              <a:off x="48" y="384"/>
              <a:ext cx="9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接连接符 96273"/>
            <p:cNvSpPr/>
            <p:nvPr/>
          </p:nvSpPr>
          <p:spPr>
            <a:xfrm>
              <a:off x="240" y="816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接连接符 96274"/>
            <p:cNvSpPr/>
            <p:nvPr/>
          </p:nvSpPr>
          <p:spPr>
            <a:xfrm flipV="1">
              <a:off x="768" y="432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椭圆 98307"/>
          <p:cNvSpPr/>
          <p:nvPr/>
        </p:nvSpPr>
        <p:spPr>
          <a:xfrm>
            <a:off x="31089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" name="直接连接符 98308"/>
          <p:cNvSpPr/>
          <p:nvPr/>
        </p:nvSpPr>
        <p:spPr>
          <a:xfrm>
            <a:off x="3185160" y="3713019"/>
            <a:ext cx="5486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98309"/>
          <p:cNvSpPr/>
          <p:nvPr/>
        </p:nvSpPr>
        <p:spPr>
          <a:xfrm>
            <a:off x="37185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" name="椭圆 98310"/>
          <p:cNvSpPr/>
          <p:nvPr/>
        </p:nvSpPr>
        <p:spPr>
          <a:xfrm>
            <a:off x="43281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" name="椭圆 98311"/>
          <p:cNvSpPr/>
          <p:nvPr/>
        </p:nvSpPr>
        <p:spPr>
          <a:xfrm>
            <a:off x="49377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" name="椭圆 98312"/>
          <p:cNvSpPr/>
          <p:nvPr/>
        </p:nvSpPr>
        <p:spPr>
          <a:xfrm>
            <a:off x="55473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" name="椭圆 98313"/>
          <p:cNvSpPr/>
          <p:nvPr/>
        </p:nvSpPr>
        <p:spPr>
          <a:xfrm>
            <a:off x="61569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" name="椭圆 98314"/>
          <p:cNvSpPr/>
          <p:nvPr/>
        </p:nvSpPr>
        <p:spPr>
          <a:xfrm>
            <a:off x="67665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" name="椭圆 98315"/>
          <p:cNvSpPr/>
          <p:nvPr/>
        </p:nvSpPr>
        <p:spPr>
          <a:xfrm>
            <a:off x="73761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" name="椭圆 98316"/>
          <p:cNvSpPr/>
          <p:nvPr/>
        </p:nvSpPr>
        <p:spPr>
          <a:xfrm>
            <a:off x="79857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" name="椭圆 98317"/>
          <p:cNvSpPr/>
          <p:nvPr/>
        </p:nvSpPr>
        <p:spPr>
          <a:xfrm>
            <a:off x="85953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" name="直接连接符 98318"/>
          <p:cNvSpPr/>
          <p:nvPr/>
        </p:nvSpPr>
        <p:spPr>
          <a:xfrm>
            <a:off x="34899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" name="直接连接符 98319"/>
          <p:cNvSpPr/>
          <p:nvPr/>
        </p:nvSpPr>
        <p:spPr>
          <a:xfrm>
            <a:off x="40995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" name="直接连接符 98320"/>
          <p:cNvSpPr/>
          <p:nvPr/>
        </p:nvSpPr>
        <p:spPr>
          <a:xfrm>
            <a:off x="47091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" name="直接连接符 98321"/>
          <p:cNvSpPr/>
          <p:nvPr/>
        </p:nvSpPr>
        <p:spPr>
          <a:xfrm>
            <a:off x="52425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接连接符 98322"/>
          <p:cNvSpPr/>
          <p:nvPr/>
        </p:nvSpPr>
        <p:spPr>
          <a:xfrm>
            <a:off x="59283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" name="直接连接符 98323"/>
          <p:cNvSpPr/>
          <p:nvPr/>
        </p:nvSpPr>
        <p:spPr>
          <a:xfrm>
            <a:off x="65379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" name="直接连接符 98324"/>
          <p:cNvSpPr/>
          <p:nvPr/>
        </p:nvSpPr>
        <p:spPr>
          <a:xfrm>
            <a:off x="71475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" name="直接连接符 98325"/>
          <p:cNvSpPr/>
          <p:nvPr/>
        </p:nvSpPr>
        <p:spPr>
          <a:xfrm>
            <a:off x="77571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" name="直接连接符 98326"/>
          <p:cNvSpPr/>
          <p:nvPr/>
        </p:nvSpPr>
        <p:spPr>
          <a:xfrm>
            <a:off x="83667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" name="椭圆 98327"/>
          <p:cNvSpPr/>
          <p:nvPr/>
        </p:nvSpPr>
        <p:spPr>
          <a:xfrm>
            <a:off x="5928360" y="2874819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" name="直接连接符 98328"/>
          <p:cNvSpPr/>
          <p:nvPr/>
        </p:nvSpPr>
        <p:spPr>
          <a:xfrm flipH="1">
            <a:off x="3261360" y="2951019"/>
            <a:ext cx="26670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" name="椭圆 98329"/>
          <p:cNvSpPr/>
          <p:nvPr/>
        </p:nvSpPr>
        <p:spPr>
          <a:xfrm>
            <a:off x="31851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" name="直接连接符 98330"/>
          <p:cNvSpPr/>
          <p:nvPr/>
        </p:nvSpPr>
        <p:spPr>
          <a:xfrm>
            <a:off x="3261360" y="2646219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" name="椭圆 98331"/>
          <p:cNvSpPr/>
          <p:nvPr/>
        </p:nvSpPr>
        <p:spPr>
          <a:xfrm>
            <a:off x="37947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" name="椭圆 98332"/>
          <p:cNvSpPr/>
          <p:nvPr/>
        </p:nvSpPr>
        <p:spPr>
          <a:xfrm>
            <a:off x="44043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" name="椭圆 98333"/>
          <p:cNvSpPr/>
          <p:nvPr/>
        </p:nvSpPr>
        <p:spPr>
          <a:xfrm>
            <a:off x="50139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" name="椭圆 98334"/>
          <p:cNvSpPr/>
          <p:nvPr/>
        </p:nvSpPr>
        <p:spPr>
          <a:xfrm>
            <a:off x="56235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" name="椭圆 98335"/>
          <p:cNvSpPr/>
          <p:nvPr/>
        </p:nvSpPr>
        <p:spPr>
          <a:xfrm>
            <a:off x="62331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" name="椭圆 98336"/>
          <p:cNvSpPr/>
          <p:nvPr/>
        </p:nvSpPr>
        <p:spPr>
          <a:xfrm>
            <a:off x="68427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" name="椭圆 98337"/>
          <p:cNvSpPr/>
          <p:nvPr/>
        </p:nvSpPr>
        <p:spPr>
          <a:xfrm>
            <a:off x="74523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" name="椭圆 98338"/>
          <p:cNvSpPr/>
          <p:nvPr/>
        </p:nvSpPr>
        <p:spPr>
          <a:xfrm>
            <a:off x="80619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" name="椭圆 98339"/>
          <p:cNvSpPr/>
          <p:nvPr/>
        </p:nvSpPr>
        <p:spPr>
          <a:xfrm>
            <a:off x="86715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" name="直接连接符 98340"/>
          <p:cNvSpPr/>
          <p:nvPr/>
        </p:nvSpPr>
        <p:spPr>
          <a:xfrm>
            <a:off x="35661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" name="直接连接符 98341"/>
          <p:cNvSpPr/>
          <p:nvPr/>
        </p:nvSpPr>
        <p:spPr>
          <a:xfrm>
            <a:off x="41757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" name="直接连接符 98342"/>
          <p:cNvSpPr/>
          <p:nvPr/>
        </p:nvSpPr>
        <p:spPr>
          <a:xfrm>
            <a:off x="47853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" name="直接连接符 98343"/>
          <p:cNvSpPr/>
          <p:nvPr/>
        </p:nvSpPr>
        <p:spPr>
          <a:xfrm>
            <a:off x="53187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" name="直接连接符 98344"/>
          <p:cNvSpPr/>
          <p:nvPr/>
        </p:nvSpPr>
        <p:spPr>
          <a:xfrm>
            <a:off x="60045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接连接符 98345"/>
          <p:cNvSpPr/>
          <p:nvPr/>
        </p:nvSpPr>
        <p:spPr>
          <a:xfrm>
            <a:off x="66141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" name="直接连接符 98346"/>
          <p:cNvSpPr/>
          <p:nvPr/>
        </p:nvSpPr>
        <p:spPr>
          <a:xfrm>
            <a:off x="72237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" name="直接连接符 98347"/>
          <p:cNvSpPr/>
          <p:nvPr/>
        </p:nvSpPr>
        <p:spPr>
          <a:xfrm>
            <a:off x="78333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" name="直接连接符 98348"/>
          <p:cNvSpPr/>
          <p:nvPr/>
        </p:nvSpPr>
        <p:spPr>
          <a:xfrm>
            <a:off x="84429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" name="椭圆 98349"/>
          <p:cNvSpPr/>
          <p:nvPr/>
        </p:nvSpPr>
        <p:spPr>
          <a:xfrm>
            <a:off x="5852160" y="1884219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" name="椭圆 98350"/>
          <p:cNvSpPr/>
          <p:nvPr/>
        </p:nvSpPr>
        <p:spPr>
          <a:xfrm>
            <a:off x="31089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" name="直接连接符 98351"/>
          <p:cNvSpPr/>
          <p:nvPr/>
        </p:nvSpPr>
        <p:spPr>
          <a:xfrm>
            <a:off x="3185160" y="4856019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" name="椭圆 98352"/>
          <p:cNvSpPr/>
          <p:nvPr/>
        </p:nvSpPr>
        <p:spPr>
          <a:xfrm>
            <a:off x="37185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" name="椭圆 98353"/>
          <p:cNvSpPr/>
          <p:nvPr/>
        </p:nvSpPr>
        <p:spPr>
          <a:xfrm>
            <a:off x="43281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" name="椭圆 98354"/>
          <p:cNvSpPr/>
          <p:nvPr/>
        </p:nvSpPr>
        <p:spPr>
          <a:xfrm>
            <a:off x="49377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" name="椭圆 98355"/>
          <p:cNvSpPr/>
          <p:nvPr/>
        </p:nvSpPr>
        <p:spPr>
          <a:xfrm>
            <a:off x="55473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" name="椭圆 98356"/>
          <p:cNvSpPr/>
          <p:nvPr/>
        </p:nvSpPr>
        <p:spPr>
          <a:xfrm>
            <a:off x="61569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" name="椭圆 98357"/>
          <p:cNvSpPr/>
          <p:nvPr/>
        </p:nvSpPr>
        <p:spPr>
          <a:xfrm>
            <a:off x="67665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" name="椭圆 98358"/>
          <p:cNvSpPr/>
          <p:nvPr/>
        </p:nvSpPr>
        <p:spPr>
          <a:xfrm>
            <a:off x="73761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" name="椭圆 98359"/>
          <p:cNvSpPr/>
          <p:nvPr/>
        </p:nvSpPr>
        <p:spPr>
          <a:xfrm>
            <a:off x="79857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" name="椭圆 98360"/>
          <p:cNvSpPr/>
          <p:nvPr/>
        </p:nvSpPr>
        <p:spPr>
          <a:xfrm>
            <a:off x="85953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0" name="直接连接符 98361"/>
          <p:cNvSpPr/>
          <p:nvPr/>
        </p:nvSpPr>
        <p:spPr>
          <a:xfrm>
            <a:off x="34899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" name="直接连接符 98362"/>
          <p:cNvSpPr/>
          <p:nvPr/>
        </p:nvSpPr>
        <p:spPr>
          <a:xfrm>
            <a:off x="40995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" name="直接连接符 98363"/>
          <p:cNvSpPr/>
          <p:nvPr/>
        </p:nvSpPr>
        <p:spPr>
          <a:xfrm>
            <a:off x="47091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" name="直接连接符 98364"/>
          <p:cNvSpPr/>
          <p:nvPr/>
        </p:nvSpPr>
        <p:spPr>
          <a:xfrm>
            <a:off x="52425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4" name="直接连接符 98365"/>
          <p:cNvSpPr/>
          <p:nvPr/>
        </p:nvSpPr>
        <p:spPr>
          <a:xfrm>
            <a:off x="59283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" name="直接连接符 98366"/>
          <p:cNvSpPr/>
          <p:nvPr/>
        </p:nvSpPr>
        <p:spPr>
          <a:xfrm>
            <a:off x="65379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" name="直接连接符 98367"/>
          <p:cNvSpPr/>
          <p:nvPr/>
        </p:nvSpPr>
        <p:spPr>
          <a:xfrm>
            <a:off x="71475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" name="直接连接符 98368"/>
          <p:cNvSpPr/>
          <p:nvPr/>
        </p:nvSpPr>
        <p:spPr>
          <a:xfrm>
            <a:off x="77571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" name="直接连接符 98369"/>
          <p:cNvSpPr/>
          <p:nvPr/>
        </p:nvSpPr>
        <p:spPr>
          <a:xfrm>
            <a:off x="83667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" name="椭圆 98370"/>
          <p:cNvSpPr/>
          <p:nvPr/>
        </p:nvSpPr>
        <p:spPr>
          <a:xfrm>
            <a:off x="5928360" y="4017819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" name="直接连接符 98371"/>
          <p:cNvSpPr/>
          <p:nvPr/>
        </p:nvSpPr>
        <p:spPr>
          <a:xfrm flipH="1">
            <a:off x="3261360" y="4094019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" name="直接连接符 98372"/>
          <p:cNvSpPr/>
          <p:nvPr/>
        </p:nvSpPr>
        <p:spPr>
          <a:xfrm flipH="1">
            <a:off x="3261360" y="1960419"/>
            <a:ext cx="2667000" cy="6858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" name="直接连接符 98373"/>
          <p:cNvSpPr/>
          <p:nvPr/>
        </p:nvSpPr>
        <p:spPr>
          <a:xfrm flipV="1">
            <a:off x="3794760" y="4170219"/>
            <a:ext cx="2209800" cy="6858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" name="文本框 98374"/>
          <p:cNvSpPr txBox="1"/>
          <p:nvPr/>
        </p:nvSpPr>
        <p:spPr>
          <a:xfrm>
            <a:off x="2635885" y="2417619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文本框 98375"/>
          <p:cNvSpPr txBox="1"/>
          <p:nvPr/>
        </p:nvSpPr>
        <p:spPr>
          <a:xfrm>
            <a:off x="8900160" y="2417619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文本框 98376"/>
          <p:cNvSpPr txBox="1"/>
          <p:nvPr/>
        </p:nvSpPr>
        <p:spPr>
          <a:xfrm>
            <a:off x="6080760" y="1655619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k+1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文本框 98377"/>
          <p:cNvSpPr txBox="1"/>
          <p:nvPr/>
        </p:nvSpPr>
        <p:spPr>
          <a:xfrm>
            <a:off x="2651760" y="3408219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文本框 98378"/>
          <p:cNvSpPr txBox="1"/>
          <p:nvPr/>
        </p:nvSpPr>
        <p:spPr>
          <a:xfrm>
            <a:off x="8916035" y="3408219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文本框 98379"/>
          <p:cNvSpPr txBox="1"/>
          <p:nvPr/>
        </p:nvSpPr>
        <p:spPr>
          <a:xfrm>
            <a:off x="6096635" y="2646219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k+1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文本框 98380"/>
          <p:cNvSpPr txBox="1"/>
          <p:nvPr/>
        </p:nvSpPr>
        <p:spPr>
          <a:xfrm>
            <a:off x="2651760" y="4551219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文本框 98381"/>
          <p:cNvSpPr txBox="1"/>
          <p:nvPr/>
        </p:nvSpPr>
        <p:spPr>
          <a:xfrm>
            <a:off x="8916035" y="4551219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文本框 98382"/>
          <p:cNvSpPr txBox="1"/>
          <p:nvPr/>
        </p:nvSpPr>
        <p:spPr>
          <a:xfrm>
            <a:off x="6096635" y="3789219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k+1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99331"/>
          <p:cNvSpPr/>
          <p:nvPr/>
        </p:nvSpPr>
        <p:spPr>
          <a:xfrm>
            <a:off x="34511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" name="直接连接符 99332"/>
          <p:cNvSpPr/>
          <p:nvPr/>
        </p:nvSpPr>
        <p:spPr>
          <a:xfrm>
            <a:off x="3527367" y="2449483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" name="椭圆 99333"/>
          <p:cNvSpPr/>
          <p:nvPr/>
        </p:nvSpPr>
        <p:spPr>
          <a:xfrm>
            <a:off x="40607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99334"/>
          <p:cNvSpPr/>
          <p:nvPr/>
        </p:nvSpPr>
        <p:spPr>
          <a:xfrm>
            <a:off x="46703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99335"/>
          <p:cNvSpPr/>
          <p:nvPr/>
        </p:nvSpPr>
        <p:spPr>
          <a:xfrm>
            <a:off x="52799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" name="椭圆 99336"/>
          <p:cNvSpPr/>
          <p:nvPr/>
        </p:nvSpPr>
        <p:spPr>
          <a:xfrm>
            <a:off x="58895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" name="椭圆 99337"/>
          <p:cNvSpPr/>
          <p:nvPr/>
        </p:nvSpPr>
        <p:spPr>
          <a:xfrm>
            <a:off x="64991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" name="椭圆 99338"/>
          <p:cNvSpPr/>
          <p:nvPr/>
        </p:nvSpPr>
        <p:spPr>
          <a:xfrm>
            <a:off x="71087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" name="椭圆 99339"/>
          <p:cNvSpPr/>
          <p:nvPr/>
        </p:nvSpPr>
        <p:spPr>
          <a:xfrm>
            <a:off x="77183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" name="椭圆 99340"/>
          <p:cNvSpPr/>
          <p:nvPr/>
        </p:nvSpPr>
        <p:spPr>
          <a:xfrm>
            <a:off x="83279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" name="椭圆 99341"/>
          <p:cNvSpPr/>
          <p:nvPr/>
        </p:nvSpPr>
        <p:spPr>
          <a:xfrm>
            <a:off x="89375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" name="直接连接符 99342"/>
          <p:cNvSpPr/>
          <p:nvPr/>
        </p:nvSpPr>
        <p:spPr>
          <a:xfrm>
            <a:off x="38321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" name="直接连接符 99343"/>
          <p:cNvSpPr/>
          <p:nvPr/>
        </p:nvSpPr>
        <p:spPr>
          <a:xfrm>
            <a:off x="44417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" name="直接连接符 99344"/>
          <p:cNvSpPr/>
          <p:nvPr/>
        </p:nvSpPr>
        <p:spPr>
          <a:xfrm>
            <a:off x="50513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" name="直接连接符 99345"/>
          <p:cNvSpPr/>
          <p:nvPr/>
        </p:nvSpPr>
        <p:spPr>
          <a:xfrm>
            <a:off x="55847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" name="直接连接符 99346"/>
          <p:cNvSpPr/>
          <p:nvPr/>
        </p:nvSpPr>
        <p:spPr>
          <a:xfrm>
            <a:off x="62705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" name="直接连接符 99347"/>
          <p:cNvSpPr/>
          <p:nvPr/>
        </p:nvSpPr>
        <p:spPr>
          <a:xfrm>
            <a:off x="68801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接连接符 99348"/>
          <p:cNvSpPr/>
          <p:nvPr/>
        </p:nvSpPr>
        <p:spPr>
          <a:xfrm>
            <a:off x="74897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" name="直接连接符 99349"/>
          <p:cNvSpPr/>
          <p:nvPr/>
        </p:nvSpPr>
        <p:spPr>
          <a:xfrm>
            <a:off x="80993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" name="直接连接符 99350"/>
          <p:cNvSpPr/>
          <p:nvPr/>
        </p:nvSpPr>
        <p:spPr>
          <a:xfrm>
            <a:off x="87089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" name="椭圆 99351"/>
          <p:cNvSpPr/>
          <p:nvPr/>
        </p:nvSpPr>
        <p:spPr>
          <a:xfrm>
            <a:off x="6270567" y="1611283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" name="直接连接符 99352"/>
          <p:cNvSpPr/>
          <p:nvPr/>
        </p:nvSpPr>
        <p:spPr>
          <a:xfrm flipH="1">
            <a:off x="3603567" y="1687483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" name="椭圆 99353"/>
          <p:cNvSpPr/>
          <p:nvPr/>
        </p:nvSpPr>
        <p:spPr>
          <a:xfrm>
            <a:off x="34511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" name="直接连接符 99354"/>
          <p:cNvSpPr/>
          <p:nvPr/>
        </p:nvSpPr>
        <p:spPr>
          <a:xfrm>
            <a:off x="4136967" y="3592483"/>
            <a:ext cx="48768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" name="椭圆 99355"/>
          <p:cNvSpPr/>
          <p:nvPr/>
        </p:nvSpPr>
        <p:spPr>
          <a:xfrm>
            <a:off x="40607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" name="椭圆 99356"/>
          <p:cNvSpPr/>
          <p:nvPr/>
        </p:nvSpPr>
        <p:spPr>
          <a:xfrm>
            <a:off x="46703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" name="椭圆 99357"/>
          <p:cNvSpPr/>
          <p:nvPr/>
        </p:nvSpPr>
        <p:spPr>
          <a:xfrm>
            <a:off x="52799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" name="椭圆 99358"/>
          <p:cNvSpPr/>
          <p:nvPr/>
        </p:nvSpPr>
        <p:spPr>
          <a:xfrm>
            <a:off x="58895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" name="椭圆 99359"/>
          <p:cNvSpPr/>
          <p:nvPr/>
        </p:nvSpPr>
        <p:spPr>
          <a:xfrm>
            <a:off x="64991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" name="椭圆 99360"/>
          <p:cNvSpPr/>
          <p:nvPr/>
        </p:nvSpPr>
        <p:spPr>
          <a:xfrm>
            <a:off x="71087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" name="椭圆 99361"/>
          <p:cNvSpPr/>
          <p:nvPr/>
        </p:nvSpPr>
        <p:spPr>
          <a:xfrm>
            <a:off x="77183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" name="椭圆 99362"/>
          <p:cNvSpPr/>
          <p:nvPr/>
        </p:nvSpPr>
        <p:spPr>
          <a:xfrm>
            <a:off x="83279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" name="椭圆 99363"/>
          <p:cNvSpPr/>
          <p:nvPr/>
        </p:nvSpPr>
        <p:spPr>
          <a:xfrm>
            <a:off x="89375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" name="直接连接符 99364"/>
          <p:cNvSpPr/>
          <p:nvPr/>
        </p:nvSpPr>
        <p:spPr>
          <a:xfrm>
            <a:off x="44417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" name="直接连接符 99365"/>
          <p:cNvSpPr/>
          <p:nvPr/>
        </p:nvSpPr>
        <p:spPr>
          <a:xfrm>
            <a:off x="50513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" name="直接连接符 99366"/>
          <p:cNvSpPr/>
          <p:nvPr/>
        </p:nvSpPr>
        <p:spPr>
          <a:xfrm>
            <a:off x="55847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" name="直接连接符 99367"/>
          <p:cNvSpPr/>
          <p:nvPr/>
        </p:nvSpPr>
        <p:spPr>
          <a:xfrm>
            <a:off x="62705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" name="直接连接符 99368"/>
          <p:cNvSpPr/>
          <p:nvPr/>
        </p:nvSpPr>
        <p:spPr>
          <a:xfrm>
            <a:off x="68801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" name="直接连接符 99369"/>
          <p:cNvSpPr/>
          <p:nvPr/>
        </p:nvSpPr>
        <p:spPr>
          <a:xfrm>
            <a:off x="74897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" name="直接连接符 99370"/>
          <p:cNvSpPr/>
          <p:nvPr/>
        </p:nvSpPr>
        <p:spPr>
          <a:xfrm>
            <a:off x="80993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接连接符 99371"/>
          <p:cNvSpPr/>
          <p:nvPr/>
        </p:nvSpPr>
        <p:spPr>
          <a:xfrm>
            <a:off x="87089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" name="椭圆 99372"/>
          <p:cNvSpPr/>
          <p:nvPr/>
        </p:nvSpPr>
        <p:spPr>
          <a:xfrm>
            <a:off x="6270567" y="2754283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" name="直接连接符 99373"/>
          <p:cNvSpPr/>
          <p:nvPr/>
        </p:nvSpPr>
        <p:spPr>
          <a:xfrm flipH="1">
            <a:off x="3603567" y="2830483"/>
            <a:ext cx="26670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" name="直接连接符 99374"/>
          <p:cNvSpPr/>
          <p:nvPr/>
        </p:nvSpPr>
        <p:spPr>
          <a:xfrm flipH="1">
            <a:off x="4213167" y="1687483"/>
            <a:ext cx="2133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" name="直接连接符 99375"/>
          <p:cNvSpPr/>
          <p:nvPr/>
        </p:nvSpPr>
        <p:spPr>
          <a:xfrm flipH="1">
            <a:off x="4213167" y="2830483"/>
            <a:ext cx="21336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" name="椭圆 99376"/>
          <p:cNvSpPr/>
          <p:nvPr/>
        </p:nvSpPr>
        <p:spPr>
          <a:xfrm>
            <a:off x="34511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" name="直接连接符 99377"/>
          <p:cNvSpPr/>
          <p:nvPr/>
        </p:nvSpPr>
        <p:spPr>
          <a:xfrm>
            <a:off x="3527367" y="4964083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" name="椭圆 99378"/>
          <p:cNvSpPr/>
          <p:nvPr/>
        </p:nvSpPr>
        <p:spPr>
          <a:xfrm>
            <a:off x="40607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" name="椭圆 99379"/>
          <p:cNvSpPr/>
          <p:nvPr/>
        </p:nvSpPr>
        <p:spPr>
          <a:xfrm>
            <a:off x="46703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" name="椭圆 99380"/>
          <p:cNvSpPr/>
          <p:nvPr/>
        </p:nvSpPr>
        <p:spPr>
          <a:xfrm>
            <a:off x="52799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" name="椭圆 99381"/>
          <p:cNvSpPr/>
          <p:nvPr/>
        </p:nvSpPr>
        <p:spPr>
          <a:xfrm>
            <a:off x="58895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" name="椭圆 99382"/>
          <p:cNvSpPr/>
          <p:nvPr/>
        </p:nvSpPr>
        <p:spPr>
          <a:xfrm>
            <a:off x="64991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" name="椭圆 99383"/>
          <p:cNvSpPr/>
          <p:nvPr/>
        </p:nvSpPr>
        <p:spPr>
          <a:xfrm>
            <a:off x="71087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" name="椭圆 99384"/>
          <p:cNvSpPr/>
          <p:nvPr/>
        </p:nvSpPr>
        <p:spPr>
          <a:xfrm>
            <a:off x="77183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" name="椭圆 99385"/>
          <p:cNvSpPr/>
          <p:nvPr/>
        </p:nvSpPr>
        <p:spPr>
          <a:xfrm>
            <a:off x="83279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" name="椭圆 99386"/>
          <p:cNvSpPr/>
          <p:nvPr/>
        </p:nvSpPr>
        <p:spPr>
          <a:xfrm>
            <a:off x="89375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0" name="直接连接符 99387"/>
          <p:cNvSpPr/>
          <p:nvPr/>
        </p:nvSpPr>
        <p:spPr>
          <a:xfrm>
            <a:off x="38321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" name="直接连接符 99388"/>
          <p:cNvSpPr/>
          <p:nvPr/>
        </p:nvSpPr>
        <p:spPr>
          <a:xfrm>
            <a:off x="44417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" name="直接连接符 99389"/>
          <p:cNvSpPr/>
          <p:nvPr/>
        </p:nvSpPr>
        <p:spPr>
          <a:xfrm>
            <a:off x="50513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" name="直接连接符 99390"/>
          <p:cNvSpPr/>
          <p:nvPr/>
        </p:nvSpPr>
        <p:spPr>
          <a:xfrm>
            <a:off x="55847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4" name="直接连接符 99391"/>
          <p:cNvSpPr/>
          <p:nvPr/>
        </p:nvSpPr>
        <p:spPr>
          <a:xfrm>
            <a:off x="62705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" name="直接连接符 99392"/>
          <p:cNvSpPr/>
          <p:nvPr/>
        </p:nvSpPr>
        <p:spPr>
          <a:xfrm>
            <a:off x="68801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" name="直接连接符 99393"/>
          <p:cNvSpPr/>
          <p:nvPr/>
        </p:nvSpPr>
        <p:spPr>
          <a:xfrm>
            <a:off x="74897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" name="直接连接符 99394"/>
          <p:cNvSpPr/>
          <p:nvPr/>
        </p:nvSpPr>
        <p:spPr>
          <a:xfrm>
            <a:off x="80993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" name="直接连接符 99395"/>
          <p:cNvSpPr/>
          <p:nvPr/>
        </p:nvSpPr>
        <p:spPr>
          <a:xfrm>
            <a:off x="87089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" name="椭圆 99396"/>
          <p:cNvSpPr/>
          <p:nvPr/>
        </p:nvSpPr>
        <p:spPr>
          <a:xfrm>
            <a:off x="6270567" y="4125883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" name="直接连接符 99397"/>
          <p:cNvSpPr/>
          <p:nvPr/>
        </p:nvSpPr>
        <p:spPr>
          <a:xfrm flipH="1">
            <a:off x="3603567" y="4202083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" name="直接连接符 99398"/>
          <p:cNvSpPr/>
          <p:nvPr/>
        </p:nvSpPr>
        <p:spPr>
          <a:xfrm flipH="1">
            <a:off x="4213167" y="4278283"/>
            <a:ext cx="20574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" name="直接连接符 99399"/>
          <p:cNvSpPr/>
          <p:nvPr/>
        </p:nvSpPr>
        <p:spPr>
          <a:xfrm flipH="1">
            <a:off x="4746567" y="4278283"/>
            <a:ext cx="1600200" cy="609600"/>
          </a:xfrm>
          <a:prstGeom prst="line">
            <a:avLst/>
          </a:prstGeom>
          <a:ln w="381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" name="文本框 99400"/>
          <p:cNvSpPr txBox="1"/>
          <p:nvPr/>
        </p:nvSpPr>
        <p:spPr>
          <a:xfrm>
            <a:off x="2901892" y="2144683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文本框 99401"/>
          <p:cNvSpPr txBox="1"/>
          <p:nvPr/>
        </p:nvSpPr>
        <p:spPr>
          <a:xfrm>
            <a:off x="9166167" y="2144683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文本框 99402"/>
          <p:cNvSpPr txBox="1"/>
          <p:nvPr/>
        </p:nvSpPr>
        <p:spPr>
          <a:xfrm>
            <a:off x="6346767" y="138268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k+1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文本框 99403"/>
          <p:cNvSpPr txBox="1"/>
          <p:nvPr/>
        </p:nvSpPr>
        <p:spPr>
          <a:xfrm>
            <a:off x="2917767" y="3287683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文本框 99404"/>
          <p:cNvSpPr txBox="1"/>
          <p:nvPr/>
        </p:nvSpPr>
        <p:spPr>
          <a:xfrm>
            <a:off x="9182042" y="3287683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文本框 99405"/>
          <p:cNvSpPr txBox="1"/>
          <p:nvPr/>
        </p:nvSpPr>
        <p:spPr>
          <a:xfrm>
            <a:off x="6362642" y="252568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k+1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文本框 99406"/>
          <p:cNvSpPr txBox="1"/>
          <p:nvPr/>
        </p:nvSpPr>
        <p:spPr>
          <a:xfrm>
            <a:off x="2917767" y="4659283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文本框 99407"/>
          <p:cNvSpPr txBox="1"/>
          <p:nvPr/>
        </p:nvSpPr>
        <p:spPr>
          <a:xfrm>
            <a:off x="9182042" y="4659283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文本框 99408"/>
          <p:cNvSpPr txBox="1"/>
          <p:nvPr/>
        </p:nvSpPr>
        <p:spPr>
          <a:xfrm>
            <a:off x="6362642" y="389728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k+1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8" name="Rectangle 2"/>
          <p:cNvSpPr txBox="1">
            <a:spLocks noChangeArrowheads="1"/>
          </p:cNvSpPr>
          <p:nvPr/>
        </p:nvSpPr>
        <p:spPr>
          <a:xfrm>
            <a:off x="1571625" y="885287"/>
            <a:ext cx="8713787" cy="619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1200" dirty="0">
                <a:solidFill>
                  <a:srgbClr val="F63A14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</a:t>
            </a:r>
            <a:endParaRPr lang="zh-CN" altLang="en-US" sz="1200" dirty="0">
              <a:solidFill>
                <a:srgbClr val="F63A14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F63A14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G=(V,E)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包括两个集合：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结点集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V(G)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非空的对象的集合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,V={v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,…,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；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边集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E(G)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：有限的两个对象构成的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的无序对构成的集合。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E={e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,…,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其中，每一条边都是集合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的二元子集，如边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={u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v}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，常常简记为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，其中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称为边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端点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100355"/>
          <p:cNvSpPr/>
          <p:nvPr/>
        </p:nvSpPr>
        <p:spPr>
          <a:xfrm>
            <a:off x="33431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" name="直接连接符 100356"/>
          <p:cNvSpPr/>
          <p:nvPr/>
        </p:nvSpPr>
        <p:spPr>
          <a:xfrm>
            <a:off x="3419302" y="2674938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" name="椭圆 100357"/>
          <p:cNvSpPr/>
          <p:nvPr/>
        </p:nvSpPr>
        <p:spPr>
          <a:xfrm>
            <a:off x="39527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100358"/>
          <p:cNvSpPr/>
          <p:nvPr/>
        </p:nvSpPr>
        <p:spPr>
          <a:xfrm>
            <a:off x="45623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100359"/>
          <p:cNvSpPr/>
          <p:nvPr/>
        </p:nvSpPr>
        <p:spPr>
          <a:xfrm>
            <a:off x="51719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" name="椭圆 100360"/>
          <p:cNvSpPr/>
          <p:nvPr/>
        </p:nvSpPr>
        <p:spPr>
          <a:xfrm>
            <a:off x="57815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" name="椭圆 100361"/>
          <p:cNvSpPr/>
          <p:nvPr/>
        </p:nvSpPr>
        <p:spPr>
          <a:xfrm>
            <a:off x="63911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" name="椭圆 100362"/>
          <p:cNvSpPr/>
          <p:nvPr/>
        </p:nvSpPr>
        <p:spPr>
          <a:xfrm>
            <a:off x="70007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" name="椭圆 100363"/>
          <p:cNvSpPr/>
          <p:nvPr/>
        </p:nvSpPr>
        <p:spPr>
          <a:xfrm>
            <a:off x="76103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" name="椭圆 100364"/>
          <p:cNvSpPr/>
          <p:nvPr/>
        </p:nvSpPr>
        <p:spPr>
          <a:xfrm>
            <a:off x="82199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" name="椭圆 100365"/>
          <p:cNvSpPr/>
          <p:nvPr/>
        </p:nvSpPr>
        <p:spPr>
          <a:xfrm>
            <a:off x="88295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" name="直接连接符 100366"/>
          <p:cNvSpPr/>
          <p:nvPr/>
        </p:nvSpPr>
        <p:spPr>
          <a:xfrm>
            <a:off x="37241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" name="直接连接符 100367"/>
          <p:cNvSpPr/>
          <p:nvPr/>
        </p:nvSpPr>
        <p:spPr>
          <a:xfrm>
            <a:off x="43337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" name="直接连接符 100368"/>
          <p:cNvSpPr/>
          <p:nvPr/>
        </p:nvSpPr>
        <p:spPr>
          <a:xfrm>
            <a:off x="49433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" name="直接连接符 100369"/>
          <p:cNvSpPr/>
          <p:nvPr/>
        </p:nvSpPr>
        <p:spPr>
          <a:xfrm>
            <a:off x="54767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" name="直接连接符 100370"/>
          <p:cNvSpPr/>
          <p:nvPr/>
        </p:nvSpPr>
        <p:spPr>
          <a:xfrm>
            <a:off x="61625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" name="直接连接符 100371"/>
          <p:cNvSpPr/>
          <p:nvPr/>
        </p:nvSpPr>
        <p:spPr>
          <a:xfrm>
            <a:off x="67721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接连接符 100372"/>
          <p:cNvSpPr/>
          <p:nvPr/>
        </p:nvSpPr>
        <p:spPr>
          <a:xfrm>
            <a:off x="73817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" name="直接连接符 100373"/>
          <p:cNvSpPr/>
          <p:nvPr/>
        </p:nvSpPr>
        <p:spPr>
          <a:xfrm>
            <a:off x="79913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" name="直接连接符 100374"/>
          <p:cNvSpPr/>
          <p:nvPr/>
        </p:nvSpPr>
        <p:spPr>
          <a:xfrm>
            <a:off x="86009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" name="椭圆 100375"/>
          <p:cNvSpPr/>
          <p:nvPr/>
        </p:nvSpPr>
        <p:spPr>
          <a:xfrm>
            <a:off x="6162502" y="1836738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" name="直接连接符 100376"/>
          <p:cNvSpPr/>
          <p:nvPr/>
        </p:nvSpPr>
        <p:spPr>
          <a:xfrm flipH="1">
            <a:off x="3495502" y="1912938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" name="直接连接符 100377"/>
          <p:cNvSpPr/>
          <p:nvPr/>
        </p:nvSpPr>
        <p:spPr>
          <a:xfrm flipH="1">
            <a:off x="4028902" y="1989138"/>
            <a:ext cx="2133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" name="直接连接符 100378"/>
          <p:cNvSpPr/>
          <p:nvPr/>
        </p:nvSpPr>
        <p:spPr>
          <a:xfrm flipV="1">
            <a:off x="4638502" y="1989138"/>
            <a:ext cx="1524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" name="直接连接符 100379"/>
          <p:cNvSpPr/>
          <p:nvPr/>
        </p:nvSpPr>
        <p:spPr>
          <a:xfrm flipV="1">
            <a:off x="5248102" y="1989138"/>
            <a:ext cx="914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" name="直接连接符 100380"/>
          <p:cNvSpPr/>
          <p:nvPr/>
        </p:nvSpPr>
        <p:spPr>
          <a:xfrm flipH="1" flipV="1">
            <a:off x="6314902" y="1989138"/>
            <a:ext cx="1981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" name="椭圆 100381"/>
          <p:cNvSpPr/>
          <p:nvPr/>
        </p:nvSpPr>
        <p:spPr>
          <a:xfrm>
            <a:off x="33431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" name="直接连接符 100382"/>
          <p:cNvSpPr/>
          <p:nvPr/>
        </p:nvSpPr>
        <p:spPr>
          <a:xfrm>
            <a:off x="3419302" y="3970338"/>
            <a:ext cx="48768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" name="椭圆 100383"/>
          <p:cNvSpPr/>
          <p:nvPr/>
        </p:nvSpPr>
        <p:spPr>
          <a:xfrm>
            <a:off x="39527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" name="椭圆 100384"/>
          <p:cNvSpPr/>
          <p:nvPr/>
        </p:nvSpPr>
        <p:spPr>
          <a:xfrm>
            <a:off x="45623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" name="椭圆 100385"/>
          <p:cNvSpPr/>
          <p:nvPr/>
        </p:nvSpPr>
        <p:spPr>
          <a:xfrm>
            <a:off x="51719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" name="椭圆 100386"/>
          <p:cNvSpPr/>
          <p:nvPr/>
        </p:nvSpPr>
        <p:spPr>
          <a:xfrm>
            <a:off x="57815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" name="椭圆 100387"/>
          <p:cNvSpPr/>
          <p:nvPr/>
        </p:nvSpPr>
        <p:spPr>
          <a:xfrm>
            <a:off x="63911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" name="椭圆 100388"/>
          <p:cNvSpPr/>
          <p:nvPr/>
        </p:nvSpPr>
        <p:spPr>
          <a:xfrm>
            <a:off x="70007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" name="椭圆 100389"/>
          <p:cNvSpPr/>
          <p:nvPr/>
        </p:nvSpPr>
        <p:spPr>
          <a:xfrm>
            <a:off x="76103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" name="椭圆 100390"/>
          <p:cNvSpPr/>
          <p:nvPr/>
        </p:nvSpPr>
        <p:spPr>
          <a:xfrm>
            <a:off x="82199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" name="椭圆 100391"/>
          <p:cNvSpPr/>
          <p:nvPr/>
        </p:nvSpPr>
        <p:spPr>
          <a:xfrm>
            <a:off x="88295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" name="直接连接符 100392"/>
          <p:cNvSpPr/>
          <p:nvPr/>
        </p:nvSpPr>
        <p:spPr>
          <a:xfrm>
            <a:off x="37241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" name="直接连接符 100393"/>
          <p:cNvSpPr/>
          <p:nvPr/>
        </p:nvSpPr>
        <p:spPr>
          <a:xfrm>
            <a:off x="43337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" name="直接连接符 100394"/>
          <p:cNvSpPr/>
          <p:nvPr/>
        </p:nvSpPr>
        <p:spPr>
          <a:xfrm>
            <a:off x="49433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接连接符 100395"/>
          <p:cNvSpPr/>
          <p:nvPr/>
        </p:nvSpPr>
        <p:spPr>
          <a:xfrm>
            <a:off x="54767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" name="直接连接符 100396"/>
          <p:cNvSpPr/>
          <p:nvPr/>
        </p:nvSpPr>
        <p:spPr>
          <a:xfrm>
            <a:off x="61625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" name="直接连接符 100397"/>
          <p:cNvSpPr/>
          <p:nvPr/>
        </p:nvSpPr>
        <p:spPr>
          <a:xfrm>
            <a:off x="67721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" name="直接连接符 100398"/>
          <p:cNvSpPr/>
          <p:nvPr/>
        </p:nvSpPr>
        <p:spPr>
          <a:xfrm>
            <a:off x="73817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" name="直接连接符 100399"/>
          <p:cNvSpPr/>
          <p:nvPr/>
        </p:nvSpPr>
        <p:spPr>
          <a:xfrm>
            <a:off x="79913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" name="椭圆 100400"/>
          <p:cNvSpPr/>
          <p:nvPr/>
        </p:nvSpPr>
        <p:spPr>
          <a:xfrm>
            <a:off x="6162502" y="3132138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" name="直接连接符 100401"/>
          <p:cNvSpPr/>
          <p:nvPr/>
        </p:nvSpPr>
        <p:spPr>
          <a:xfrm flipH="1">
            <a:off x="3495502" y="3208338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" name="直接连接符 100402"/>
          <p:cNvSpPr/>
          <p:nvPr/>
        </p:nvSpPr>
        <p:spPr>
          <a:xfrm flipH="1">
            <a:off x="4028902" y="3284538"/>
            <a:ext cx="2133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" name="直接连接符 100403"/>
          <p:cNvSpPr/>
          <p:nvPr/>
        </p:nvSpPr>
        <p:spPr>
          <a:xfrm flipV="1">
            <a:off x="4638502" y="3284538"/>
            <a:ext cx="1524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" name="直接连接符 100404"/>
          <p:cNvSpPr/>
          <p:nvPr/>
        </p:nvSpPr>
        <p:spPr>
          <a:xfrm flipV="1">
            <a:off x="5248102" y="3284538"/>
            <a:ext cx="914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" name="直接连接符 100405"/>
          <p:cNvSpPr/>
          <p:nvPr/>
        </p:nvSpPr>
        <p:spPr>
          <a:xfrm flipH="1" flipV="1">
            <a:off x="6314902" y="3284538"/>
            <a:ext cx="19812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" name="椭圆 100406"/>
          <p:cNvSpPr/>
          <p:nvPr/>
        </p:nvSpPr>
        <p:spPr>
          <a:xfrm>
            <a:off x="33431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6" name="直接连接符 100407"/>
          <p:cNvSpPr/>
          <p:nvPr/>
        </p:nvSpPr>
        <p:spPr>
          <a:xfrm>
            <a:off x="3419302" y="5265738"/>
            <a:ext cx="54102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" name="椭圆 100408"/>
          <p:cNvSpPr/>
          <p:nvPr/>
        </p:nvSpPr>
        <p:spPr>
          <a:xfrm>
            <a:off x="39527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8" name="椭圆 100409"/>
          <p:cNvSpPr/>
          <p:nvPr/>
        </p:nvSpPr>
        <p:spPr>
          <a:xfrm>
            <a:off x="45623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" name="椭圆 100410"/>
          <p:cNvSpPr/>
          <p:nvPr/>
        </p:nvSpPr>
        <p:spPr>
          <a:xfrm>
            <a:off x="51719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0" name="椭圆 100411"/>
          <p:cNvSpPr/>
          <p:nvPr/>
        </p:nvSpPr>
        <p:spPr>
          <a:xfrm>
            <a:off x="57815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" name="椭圆 100412"/>
          <p:cNvSpPr/>
          <p:nvPr/>
        </p:nvSpPr>
        <p:spPr>
          <a:xfrm>
            <a:off x="63911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" name="椭圆 100413"/>
          <p:cNvSpPr/>
          <p:nvPr/>
        </p:nvSpPr>
        <p:spPr>
          <a:xfrm>
            <a:off x="70007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3" name="椭圆 100414"/>
          <p:cNvSpPr/>
          <p:nvPr/>
        </p:nvSpPr>
        <p:spPr>
          <a:xfrm>
            <a:off x="76103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4" name="椭圆 100415"/>
          <p:cNvSpPr/>
          <p:nvPr/>
        </p:nvSpPr>
        <p:spPr>
          <a:xfrm>
            <a:off x="82199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5" name="椭圆 100416"/>
          <p:cNvSpPr/>
          <p:nvPr/>
        </p:nvSpPr>
        <p:spPr>
          <a:xfrm>
            <a:off x="88295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" name="直接连接符 100417"/>
          <p:cNvSpPr/>
          <p:nvPr/>
        </p:nvSpPr>
        <p:spPr>
          <a:xfrm>
            <a:off x="37241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" name="直接连接符 100418"/>
          <p:cNvSpPr/>
          <p:nvPr/>
        </p:nvSpPr>
        <p:spPr>
          <a:xfrm>
            <a:off x="43337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" name="直接连接符 100419"/>
          <p:cNvSpPr/>
          <p:nvPr/>
        </p:nvSpPr>
        <p:spPr>
          <a:xfrm>
            <a:off x="49433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" name="直接连接符 100420"/>
          <p:cNvSpPr/>
          <p:nvPr/>
        </p:nvSpPr>
        <p:spPr>
          <a:xfrm>
            <a:off x="54767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" name="直接连接符 100421"/>
          <p:cNvSpPr/>
          <p:nvPr/>
        </p:nvSpPr>
        <p:spPr>
          <a:xfrm>
            <a:off x="61625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" name="直接连接符 100422"/>
          <p:cNvSpPr/>
          <p:nvPr/>
        </p:nvSpPr>
        <p:spPr>
          <a:xfrm>
            <a:off x="67721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" name="直接连接符 100423"/>
          <p:cNvSpPr/>
          <p:nvPr/>
        </p:nvSpPr>
        <p:spPr>
          <a:xfrm>
            <a:off x="73817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" name="直接连接符 100424"/>
          <p:cNvSpPr/>
          <p:nvPr/>
        </p:nvSpPr>
        <p:spPr>
          <a:xfrm>
            <a:off x="79913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" name="直接连接符 100425"/>
          <p:cNvSpPr/>
          <p:nvPr/>
        </p:nvSpPr>
        <p:spPr>
          <a:xfrm>
            <a:off x="86009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5" name="椭圆 100426"/>
          <p:cNvSpPr/>
          <p:nvPr/>
        </p:nvSpPr>
        <p:spPr>
          <a:xfrm>
            <a:off x="6162502" y="4427538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6" name="直接连接符 100427"/>
          <p:cNvSpPr/>
          <p:nvPr/>
        </p:nvSpPr>
        <p:spPr>
          <a:xfrm flipH="1">
            <a:off x="3495502" y="4503738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7" name="直接连接符 100428"/>
          <p:cNvSpPr/>
          <p:nvPr/>
        </p:nvSpPr>
        <p:spPr>
          <a:xfrm flipH="1">
            <a:off x="4028902" y="4579938"/>
            <a:ext cx="2133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" name="直接连接符 100429"/>
          <p:cNvSpPr/>
          <p:nvPr/>
        </p:nvSpPr>
        <p:spPr>
          <a:xfrm flipV="1">
            <a:off x="4638502" y="4579938"/>
            <a:ext cx="1524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" name="直接连接符 100430"/>
          <p:cNvSpPr/>
          <p:nvPr/>
        </p:nvSpPr>
        <p:spPr>
          <a:xfrm flipV="1">
            <a:off x="5248102" y="4579938"/>
            <a:ext cx="914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" name="直接连接符 100431"/>
          <p:cNvSpPr/>
          <p:nvPr/>
        </p:nvSpPr>
        <p:spPr>
          <a:xfrm flipH="1" flipV="1">
            <a:off x="6314902" y="4579938"/>
            <a:ext cx="1981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" name="直接连接符 100432"/>
          <p:cNvSpPr/>
          <p:nvPr/>
        </p:nvSpPr>
        <p:spPr>
          <a:xfrm>
            <a:off x="6314902" y="1912938"/>
            <a:ext cx="2590800" cy="6858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" name="直接连接符 100433"/>
          <p:cNvSpPr/>
          <p:nvPr/>
        </p:nvSpPr>
        <p:spPr>
          <a:xfrm>
            <a:off x="6314902" y="3208338"/>
            <a:ext cx="25146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" name="直接连接符 100434"/>
          <p:cNvSpPr/>
          <p:nvPr/>
        </p:nvSpPr>
        <p:spPr>
          <a:xfrm flipH="1" flipV="1">
            <a:off x="6314902" y="4503738"/>
            <a:ext cx="2590800" cy="762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4" name="文本框 100435"/>
          <p:cNvSpPr txBox="1"/>
          <p:nvPr/>
        </p:nvSpPr>
        <p:spPr>
          <a:xfrm>
            <a:off x="2812877" y="2217738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文本框 100436"/>
          <p:cNvSpPr txBox="1"/>
          <p:nvPr/>
        </p:nvSpPr>
        <p:spPr>
          <a:xfrm>
            <a:off x="9077152" y="2217738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文本框 100437"/>
          <p:cNvSpPr txBox="1"/>
          <p:nvPr/>
        </p:nvSpPr>
        <p:spPr>
          <a:xfrm>
            <a:off x="6257752" y="14557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k+1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文本框 100438"/>
          <p:cNvSpPr txBox="1"/>
          <p:nvPr/>
        </p:nvSpPr>
        <p:spPr>
          <a:xfrm>
            <a:off x="2793827" y="3513138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文本框 100439"/>
          <p:cNvSpPr txBox="1"/>
          <p:nvPr/>
        </p:nvSpPr>
        <p:spPr>
          <a:xfrm>
            <a:off x="9058102" y="3513138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文本框 100440"/>
          <p:cNvSpPr txBox="1"/>
          <p:nvPr/>
        </p:nvSpPr>
        <p:spPr>
          <a:xfrm>
            <a:off x="6238702" y="27511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k+1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文本框 100441"/>
          <p:cNvSpPr txBox="1"/>
          <p:nvPr/>
        </p:nvSpPr>
        <p:spPr>
          <a:xfrm>
            <a:off x="2793827" y="4808538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文本框 100442"/>
          <p:cNvSpPr txBox="1"/>
          <p:nvPr/>
        </p:nvSpPr>
        <p:spPr>
          <a:xfrm>
            <a:off x="9058102" y="4808538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文本框 100443"/>
          <p:cNvSpPr txBox="1"/>
          <p:nvPr/>
        </p:nvSpPr>
        <p:spPr>
          <a:xfrm>
            <a:off x="6238702" y="40465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34" charset="0"/>
                <a:ea typeface="宋体" panose="02010600030101010101" pitchFamily="2" charset="-122"/>
              </a:rPr>
              <a:t>k+1</a:t>
            </a:r>
            <a:endParaRPr lang="en-US" altLang="zh-CN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4099" y="2985280"/>
            <a:ext cx="87683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在任何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 (n≥2)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个结点的简单图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中，至少有两个结点具有相同的度。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1625" y="4282646"/>
            <a:ext cx="883081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的各边用红、蓝两色着色，每边仅着一种颜色，红、蓝任选。证明：无论怎样着色，图上总有一个红色边组成的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或一个蓝色边组成的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7109" y="1080238"/>
            <a:ext cx="8615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在晚会上有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个人，他们各自与自己相识的人握一次手。已知每人与别人握手的次数都是奇数，问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是奇数还是偶数</a:t>
            </a:r>
            <a:r>
              <a:rPr lang="en-US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12318" y="738188"/>
            <a:ext cx="7489825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如果图的每条边是二结点构成的有序对，则该图称为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有向图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(Directed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，上文所定义的图都是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无向图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(Undirected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。有向图中边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是两条不同的边，对于边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始点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终点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  有向图中，结点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的度分为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入度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，即与该结点相关联并以该结点为终点的边的数目，以及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出度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即与该结点相关联并以该结点为始点的边的数目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分别记作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deg</a:t>
            </a:r>
            <a:r>
              <a:rPr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(v)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deg</a:t>
            </a:r>
            <a:r>
              <a:rPr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+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(v)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71625" y="777082"/>
            <a:ext cx="74898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2" charset="0"/>
              </a:rPr>
              <a:t>     </a:t>
            </a:r>
            <a:endParaRPr lang="zh-CN" altLang="en-US" sz="100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	结点集合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V(G)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的基数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的阶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，边集合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E(G)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的基数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的规模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，有时也将图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记作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</a:t>
            </a:r>
            <a:r>
              <a:rPr lang="en-US" altLang="zh-CN" sz="24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n,m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	在图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中，若边集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E(G)=Ф,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则称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零图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，此时，又若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阶图，则称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阶零图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，记作</a:t>
            </a:r>
            <a:r>
              <a:rPr lang="en-US" altLang="zh-CN" sz="24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N</a:t>
            </a:r>
            <a:r>
              <a:rPr lang="en-US" altLang="zh-CN" sz="2400" baseline="-300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，特别地，称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N</a:t>
            </a:r>
            <a:r>
              <a:rPr lang="en-US" altLang="zh-CN" sz="2400" baseline="-300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平凡图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Trivial graph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solidFill>
                <a:srgbClr val="080808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N</a:t>
            </a:r>
            <a:r>
              <a:rPr lang="en-US" altLang="zh-CN" sz="2400" baseline="-300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7</a:t>
            </a:r>
            <a:endParaRPr lang="en-US" altLang="zh-CN" sz="2400" baseline="-30000" dirty="0">
              <a:solidFill>
                <a:srgbClr val="080808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</p:txBody>
      </p:sp>
      <p:grpSp>
        <p:nvGrpSpPr>
          <p:cNvPr id="7" name="Group 32"/>
          <p:cNvGrpSpPr/>
          <p:nvPr/>
        </p:nvGrpSpPr>
        <p:grpSpPr bwMode="auto">
          <a:xfrm>
            <a:off x="2916238" y="3429000"/>
            <a:ext cx="3713162" cy="3049588"/>
            <a:chOff x="2673" y="2342"/>
            <a:chExt cx="2339" cy="192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697" y="2582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720" y="3302"/>
              <a:ext cx="29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6</a:t>
              </a:r>
              <a:endParaRPr lang="en-US" altLang="zh-CN" sz="1800" baseline="-25000">
                <a:solidFill>
                  <a:srgbClr val="003399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281" y="3783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5</a:t>
              </a:r>
              <a:endParaRPr lang="en-US" altLang="zh-CN" sz="1800" baseline="-25000">
                <a:solidFill>
                  <a:srgbClr val="003399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97" y="4023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4</a:t>
              </a:r>
              <a:endParaRPr lang="en-US" altLang="zh-CN" sz="1800" baseline="-25000">
                <a:solidFill>
                  <a:srgbClr val="003399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673" y="2822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2</a:t>
              </a:r>
              <a:endParaRPr lang="en-US" altLang="zh-CN" sz="1800" baseline="-25000">
                <a:solidFill>
                  <a:srgbClr val="003399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73" y="3690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3</a:t>
              </a:r>
              <a:endParaRPr lang="en-US" altLang="zh-CN" sz="1800" baseline="-25000">
                <a:solidFill>
                  <a:srgbClr val="003399"/>
                </a:solidFill>
              </a:endParaRP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2956" y="3700"/>
              <a:ext cx="74" cy="69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AutoShape 22"/>
            <p:cNvSpPr>
              <a:spLocks noChangeArrowheads="1"/>
            </p:cNvSpPr>
            <p:nvPr/>
          </p:nvSpPr>
          <p:spPr bwMode="auto">
            <a:xfrm>
              <a:off x="4681" y="3266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4262" y="3741"/>
              <a:ext cx="74" cy="69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3804" y="3977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4574" y="2582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7</a:t>
              </a:r>
              <a:endParaRPr lang="en-US" altLang="zh-CN" sz="1800" baseline="-25000">
                <a:solidFill>
                  <a:srgbClr val="003399"/>
                </a:solidFill>
              </a:endParaRP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697" y="2342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1</a:t>
              </a:r>
              <a:endParaRPr lang="en-US" altLang="zh-CN" sz="1800">
                <a:solidFill>
                  <a:srgbClr val="003399"/>
                </a:solidFill>
              </a:endParaRPr>
            </a:p>
          </p:txBody>
        </p:sp>
        <p:sp>
          <p:nvSpPr>
            <p:cNvPr id="20" name="AutoShape 30"/>
            <p:cNvSpPr>
              <a:spLocks noChangeArrowheads="1"/>
            </p:cNvSpPr>
            <p:nvPr/>
          </p:nvSpPr>
          <p:spPr bwMode="auto">
            <a:xfrm>
              <a:off x="4544" y="2776"/>
              <a:ext cx="75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utoShape 31"/>
            <p:cNvSpPr>
              <a:spLocks noChangeArrowheads="1"/>
            </p:cNvSpPr>
            <p:nvPr/>
          </p:nvSpPr>
          <p:spPr bwMode="auto">
            <a:xfrm>
              <a:off x="2931" y="2905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8" name="Text Box 51"/>
          <p:cNvSpPr txBox="1">
            <a:spLocks noChangeArrowheads="1"/>
          </p:cNvSpPr>
          <p:nvPr/>
        </p:nvSpPr>
        <p:spPr bwMode="auto">
          <a:xfrm>
            <a:off x="1980807" y="1893887"/>
            <a:ext cx="3024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环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loop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--&gt;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非简单图</a:t>
            </a: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deg(v</a:t>
            </a:r>
            <a:r>
              <a:rPr kumimoji="1" lang="en-US" altLang="zh-CN" sz="2400" b="1" baseline="-25000" dirty="0">
                <a:solidFill>
                  <a:srgbClr val="FF33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)=4</a:t>
            </a:r>
            <a:endParaRPr kumimoji="1" lang="en-US" altLang="zh-CN" sz="2400" b="1" dirty="0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 flipH="1" flipV="1">
            <a:off x="3414319" y="2744787"/>
            <a:ext cx="990600" cy="4572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 flipV="1">
            <a:off x="6386119" y="2287587"/>
            <a:ext cx="609600" cy="7620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 flipH="1" flipV="1">
            <a:off x="5700319" y="1754187"/>
            <a:ext cx="152400" cy="14478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781032" y="3811587"/>
            <a:ext cx="1462087" cy="903288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6386119" y="3963987"/>
            <a:ext cx="457200" cy="8382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5776519" y="3963987"/>
            <a:ext cx="990600" cy="9144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4244582" y="1257300"/>
            <a:ext cx="2705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边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关联</a:t>
            </a:r>
            <a:r>
              <a:rPr kumimoji="1"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结点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 sz="2000" baseline="-3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6373419" y="1830387"/>
            <a:ext cx="97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结点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6767119" y="4725987"/>
            <a:ext cx="255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平行边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重边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多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重图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8" name="Text Box 63"/>
          <p:cNvSpPr txBox="1">
            <a:spLocks noChangeArrowheads="1"/>
          </p:cNvSpPr>
          <p:nvPr/>
        </p:nvSpPr>
        <p:spPr bwMode="auto">
          <a:xfrm>
            <a:off x="2630094" y="4570412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孤立点</a:t>
            </a:r>
            <a:endParaRPr kumimoji="1" lang="zh-CN" altLang="en-US" sz="24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9" name="Line 64"/>
          <p:cNvSpPr>
            <a:spLocks noChangeShapeType="1"/>
          </p:cNvSpPr>
          <p:nvPr/>
        </p:nvSpPr>
        <p:spPr bwMode="auto">
          <a:xfrm flipV="1">
            <a:off x="7071919" y="3659187"/>
            <a:ext cx="609600" cy="6096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0" name="Text Box 65"/>
          <p:cNvSpPr txBox="1">
            <a:spLocks noChangeArrowheads="1"/>
          </p:cNvSpPr>
          <p:nvPr/>
        </p:nvSpPr>
        <p:spPr bwMode="auto">
          <a:xfrm>
            <a:off x="7316394" y="318928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悬挂边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 flipV="1">
            <a:off x="7224319" y="4192587"/>
            <a:ext cx="457200" cy="3810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2" name="Text Box 67"/>
          <p:cNvSpPr txBox="1">
            <a:spLocks noChangeArrowheads="1"/>
          </p:cNvSpPr>
          <p:nvPr/>
        </p:nvSpPr>
        <p:spPr bwMode="auto">
          <a:xfrm>
            <a:off x="7529119" y="387508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悬挂点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3" name="Oval 68"/>
          <p:cNvSpPr>
            <a:spLocks noChangeArrowheads="1"/>
          </p:cNvSpPr>
          <p:nvPr/>
        </p:nvSpPr>
        <p:spPr bwMode="auto">
          <a:xfrm>
            <a:off x="7071919" y="4573587"/>
            <a:ext cx="144463" cy="144463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 flipH="1">
            <a:off x="5166919" y="4649787"/>
            <a:ext cx="304800" cy="9906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7" name="Text Box 73"/>
          <p:cNvSpPr txBox="1">
            <a:spLocks noChangeArrowheads="1"/>
          </p:cNvSpPr>
          <p:nvPr/>
        </p:nvSpPr>
        <p:spPr bwMode="auto">
          <a:xfrm>
            <a:off x="4212832" y="5778500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结点度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3,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deg(v3)=3</a:t>
            </a:r>
            <a:endParaRPr kumimoji="1" lang="en-US" altLang="zh-CN" sz="2400" b="1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8" name="Rectangle 74"/>
          <p:cNvSpPr>
            <a:spLocks noChangeArrowheads="1"/>
          </p:cNvSpPr>
          <p:nvPr/>
        </p:nvSpPr>
        <p:spPr bwMode="auto">
          <a:xfrm>
            <a:off x="5624119" y="4438650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endParaRPr lang="en-US" altLang="zh-CN" sz="2800" baseline="-3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9" name="Oval 76"/>
          <p:cNvSpPr>
            <a:spLocks noChangeArrowheads="1"/>
          </p:cNvSpPr>
          <p:nvPr/>
        </p:nvSpPr>
        <p:spPr bwMode="auto">
          <a:xfrm>
            <a:off x="4811319" y="34702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0" name="Oval 77"/>
          <p:cNvSpPr>
            <a:spLocks noChangeArrowheads="1"/>
          </p:cNvSpPr>
          <p:nvPr/>
        </p:nvSpPr>
        <p:spPr bwMode="auto">
          <a:xfrm>
            <a:off x="6322619" y="3109912"/>
            <a:ext cx="144463" cy="144463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" name="Oval 78"/>
          <p:cNvSpPr>
            <a:spLocks noChangeArrowheads="1"/>
          </p:cNvSpPr>
          <p:nvPr/>
        </p:nvSpPr>
        <p:spPr bwMode="auto">
          <a:xfrm>
            <a:off x="5243119" y="36861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" name="Oval 79"/>
          <p:cNvSpPr>
            <a:spLocks noChangeArrowheads="1"/>
          </p:cNvSpPr>
          <p:nvPr/>
        </p:nvSpPr>
        <p:spPr bwMode="auto">
          <a:xfrm>
            <a:off x="5459019" y="45497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" name="Oval 80"/>
          <p:cNvSpPr>
            <a:spLocks noChangeArrowheads="1"/>
          </p:cNvSpPr>
          <p:nvPr/>
        </p:nvSpPr>
        <p:spPr bwMode="auto">
          <a:xfrm>
            <a:off x="6898882" y="3902075"/>
            <a:ext cx="144462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" name="Text Box 84"/>
          <p:cNvSpPr txBox="1">
            <a:spLocks noChangeArrowheads="1"/>
          </p:cNvSpPr>
          <p:nvPr/>
        </p:nvSpPr>
        <p:spPr bwMode="auto">
          <a:xfrm>
            <a:off x="6467082" y="2770187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" name="Text Box 85"/>
          <p:cNvSpPr txBox="1">
            <a:spLocks noChangeArrowheads="1"/>
          </p:cNvSpPr>
          <p:nvPr/>
        </p:nvSpPr>
        <p:spPr bwMode="auto">
          <a:xfrm>
            <a:off x="4811319" y="284321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" name="Text Box 86"/>
          <p:cNvSpPr txBox="1">
            <a:spLocks noChangeArrowheads="1"/>
          </p:cNvSpPr>
          <p:nvPr/>
        </p:nvSpPr>
        <p:spPr bwMode="auto">
          <a:xfrm>
            <a:off x="5387582" y="354965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" name="Text Box 87"/>
          <p:cNvSpPr txBox="1">
            <a:spLocks noChangeArrowheads="1"/>
          </p:cNvSpPr>
          <p:nvPr/>
        </p:nvSpPr>
        <p:spPr bwMode="auto">
          <a:xfrm>
            <a:off x="7114782" y="390842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8" name="Text Box 88"/>
          <p:cNvSpPr txBox="1">
            <a:spLocks noChangeArrowheads="1"/>
          </p:cNvSpPr>
          <p:nvPr/>
        </p:nvSpPr>
        <p:spPr bwMode="auto">
          <a:xfrm>
            <a:off x="3947719" y="2914650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9" name="Text Box 91"/>
          <p:cNvSpPr txBox="1">
            <a:spLocks noChangeArrowheads="1"/>
          </p:cNvSpPr>
          <p:nvPr/>
        </p:nvSpPr>
        <p:spPr bwMode="auto">
          <a:xfrm>
            <a:off x="5314557" y="284321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4666857" y="390842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" name="Text Box 93"/>
          <p:cNvSpPr txBox="1">
            <a:spLocks noChangeArrowheads="1"/>
          </p:cNvSpPr>
          <p:nvPr/>
        </p:nvSpPr>
        <p:spPr bwMode="auto">
          <a:xfrm>
            <a:off x="6106719" y="4125912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" name="Text Box 94"/>
          <p:cNvSpPr txBox="1">
            <a:spLocks noChangeArrowheads="1"/>
          </p:cNvSpPr>
          <p:nvPr/>
        </p:nvSpPr>
        <p:spPr bwMode="auto">
          <a:xfrm>
            <a:off x="6756007" y="333375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83" name="AutoShape 99"/>
          <p:cNvCxnSpPr>
            <a:cxnSpLocks noChangeShapeType="1"/>
            <a:stCxn id="69" idx="3"/>
            <a:endCxn id="69" idx="1"/>
          </p:cNvCxnSpPr>
          <p:nvPr/>
        </p:nvCxnSpPr>
        <p:spPr bwMode="auto">
          <a:xfrm rot="5400000" flipH="1" flipV="1">
            <a:off x="4781157" y="3541712"/>
            <a:ext cx="103188" cy="1587"/>
          </a:xfrm>
          <a:prstGeom prst="curvedConnector5">
            <a:avLst>
              <a:gd name="adj1" fmla="val -240000"/>
              <a:gd name="adj2" fmla="val -22000000"/>
              <a:gd name="adj3" fmla="val 341537"/>
            </a:avLst>
          </a:prstGeom>
          <a:noFill/>
          <a:ln w="9525">
            <a:solidFill>
              <a:srgbClr val="200B5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100"/>
          <p:cNvCxnSpPr>
            <a:cxnSpLocks noChangeShapeType="1"/>
            <a:stCxn id="69" idx="6"/>
          </p:cNvCxnSpPr>
          <p:nvPr/>
        </p:nvCxnSpPr>
        <p:spPr bwMode="auto">
          <a:xfrm flipV="1">
            <a:off x="4955782" y="3181350"/>
            <a:ext cx="1366837" cy="361950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AutoShape 101"/>
          <p:cNvCxnSpPr>
            <a:cxnSpLocks noChangeShapeType="1"/>
            <a:stCxn id="72" idx="6"/>
            <a:endCxn id="70" idx="3"/>
          </p:cNvCxnSpPr>
          <p:nvPr/>
        </p:nvCxnSpPr>
        <p:spPr bwMode="auto">
          <a:xfrm flipV="1">
            <a:off x="5603482" y="3233737"/>
            <a:ext cx="739775" cy="1389063"/>
          </a:xfrm>
          <a:prstGeom prst="curvedConnector2">
            <a:avLst/>
          </a:prstGeom>
          <a:noFill/>
          <a:ln w="9525">
            <a:solidFill>
              <a:srgbClr val="200B5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103"/>
          <p:cNvCxnSpPr>
            <a:cxnSpLocks noChangeShapeType="1"/>
            <a:stCxn id="72" idx="6"/>
            <a:endCxn id="70" idx="2"/>
          </p:cNvCxnSpPr>
          <p:nvPr/>
        </p:nvCxnSpPr>
        <p:spPr bwMode="auto">
          <a:xfrm flipV="1">
            <a:off x="5603482" y="3182937"/>
            <a:ext cx="719137" cy="1439863"/>
          </a:xfrm>
          <a:prstGeom prst="curvedConnector3">
            <a:avLst>
              <a:gd name="adj1" fmla="val 32227"/>
            </a:avLst>
          </a:prstGeom>
          <a:noFill/>
          <a:ln w="9525">
            <a:solidFill>
              <a:srgbClr val="200B5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104"/>
          <p:cNvCxnSpPr>
            <a:cxnSpLocks noChangeShapeType="1"/>
            <a:stCxn id="70" idx="2"/>
            <a:endCxn id="73" idx="1"/>
          </p:cNvCxnSpPr>
          <p:nvPr/>
        </p:nvCxnSpPr>
        <p:spPr bwMode="auto">
          <a:xfrm>
            <a:off x="6322619" y="3182937"/>
            <a:ext cx="596900" cy="739775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106"/>
          <p:cNvCxnSpPr>
            <a:cxnSpLocks noChangeShapeType="1"/>
            <a:stCxn id="73" idx="4"/>
            <a:endCxn id="63" idx="0"/>
          </p:cNvCxnSpPr>
          <p:nvPr/>
        </p:nvCxnSpPr>
        <p:spPr bwMode="auto">
          <a:xfrm>
            <a:off x="6971907" y="4046537"/>
            <a:ext cx="173037" cy="527050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107"/>
          <p:cNvCxnSpPr>
            <a:cxnSpLocks noChangeShapeType="1"/>
            <a:stCxn id="69" idx="4"/>
            <a:endCxn id="72" idx="1"/>
          </p:cNvCxnSpPr>
          <p:nvPr/>
        </p:nvCxnSpPr>
        <p:spPr bwMode="auto">
          <a:xfrm>
            <a:off x="4884344" y="3614737"/>
            <a:ext cx="595313" cy="955675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" name="Text Box 109"/>
          <p:cNvSpPr txBox="1">
            <a:spLocks noChangeArrowheads="1"/>
          </p:cNvSpPr>
          <p:nvPr/>
        </p:nvSpPr>
        <p:spPr bwMode="auto">
          <a:xfrm>
            <a:off x="7237019" y="1833562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(G)=4</a:t>
            </a:r>
            <a:endParaRPr kumimoji="1" lang="en-US" altLang="zh-CN" sz="2400" b="1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1" name="Text Box 110"/>
          <p:cNvSpPr txBox="1">
            <a:spLocks noChangeArrowheads="1"/>
          </p:cNvSpPr>
          <p:nvPr/>
        </p:nvSpPr>
        <p:spPr bwMode="auto">
          <a:xfrm>
            <a:off x="3781032" y="4570412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</a:rPr>
              <a:t>(G)=0</a:t>
            </a:r>
            <a:endParaRPr kumimoji="1" lang="en-US" altLang="zh-CN" sz="24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矩形 102403"/>
          <p:cNvSpPr/>
          <p:nvPr/>
        </p:nvSpPr>
        <p:spPr>
          <a:xfrm>
            <a:off x="1473142" y="1557136"/>
            <a:ext cx="7544435" cy="3261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图的表示的三种方法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）集合表示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）邻接表（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adjacency list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、邻接矩阵（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adjacency matrix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             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、关联矩阵（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incidence matrix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</a:t>
            </a: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9081" y="260059"/>
            <a:ext cx="8496300" cy="650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1000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令图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G=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(V′,E′)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的子图（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），当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 algn="just">
              <a:lnSpc>
                <a:spcPct val="110000"/>
              </a:lnSpc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(1)V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；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对任意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，则与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相关联的结点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u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    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超图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母图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，记作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	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≠G(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即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真子图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	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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生成子图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Spanning 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	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为结点集，以两端点均在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中的全体边为边集的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的子图，称为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结点集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导出的导出子图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Derived 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）。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	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为边集，以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中边关联的结点的全体为结点集的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的子图，称为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边集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导出的导出子图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</p:sld>
</file>

<file path=ppt/tags/tag1.xml><?xml version="1.0" encoding="utf-8"?>
<p:tagLst xmlns:p="http://schemas.openxmlformats.org/presentationml/2006/main">
  <p:tag name="COMMONDATA" val="eyJoZGlkIjoiNWUzYmQwY2ZhZjNiYjVlMTQ4YTRiYWNkNjE2YWMyNz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6858</Words>
  <Application>WPS 演示</Application>
  <PresentationFormat>宽屏</PresentationFormat>
  <Paragraphs>529</Paragraphs>
  <Slides>41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65" baseType="lpstr">
      <vt:lpstr>Arial</vt:lpstr>
      <vt:lpstr>宋体</vt:lpstr>
      <vt:lpstr>Wingdings</vt:lpstr>
      <vt:lpstr>Arial Black</vt:lpstr>
      <vt:lpstr>微软雅黑</vt:lpstr>
      <vt:lpstr>楷体</vt:lpstr>
      <vt:lpstr>Times New Roman</vt:lpstr>
      <vt:lpstr>等线</vt:lpstr>
      <vt:lpstr>Segoe UI Semibold</vt:lpstr>
      <vt:lpstr>微软雅黑 Light</vt:lpstr>
      <vt:lpstr>Lucida Handwriting</vt:lpstr>
      <vt:lpstr>黑体</vt:lpstr>
      <vt:lpstr>Symbol</vt:lpstr>
      <vt:lpstr>Arial Unicode MS</vt:lpstr>
      <vt:lpstr>等线 Light</vt:lpstr>
      <vt:lpstr>Tahoma</vt:lpstr>
      <vt:lpstr>Comic Sans MS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。</cp:lastModifiedBy>
  <cp:revision>46</cp:revision>
  <dcterms:created xsi:type="dcterms:W3CDTF">2021-11-05T13:12:00Z</dcterms:created>
  <dcterms:modified xsi:type="dcterms:W3CDTF">2022-11-27T16:26:02Z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B62080AC4FD44C1484D5A0CE959539EE</vt:lpwstr>
  </property>
  <property fmtid="{D5CDD505-2E9C-101B-9397-08002B2CF9AE}" pid="3" name="KSOProductBuildVer">
    <vt:lpwstr>2052-11.1.0.12763</vt:lpwstr>
  </property>
</Properties>
</file>