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445" r:id="rId2"/>
    <p:sldId id="485" r:id="rId3"/>
    <p:sldId id="564" r:id="rId4"/>
    <p:sldId id="565" r:id="rId5"/>
    <p:sldId id="566" r:id="rId6"/>
    <p:sldId id="567" r:id="rId7"/>
    <p:sldId id="605" r:id="rId8"/>
    <p:sldId id="568" r:id="rId9"/>
    <p:sldId id="599" r:id="rId10"/>
    <p:sldId id="606" r:id="rId11"/>
    <p:sldId id="575" r:id="rId12"/>
    <p:sldId id="607" r:id="rId13"/>
    <p:sldId id="608" r:id="rId14"/>
    <p:sldId id="576" r:id="rId15"/>
    <p:sldId id="609" r:id="rId16"/>
    <p:sldId id="577" r:id="rId17"/>
    <p:sldId id="578" r:id="rId18"/>
    <p:sldId id="579" r:id="rId19"/>
    <p:sldId id="583" r:id="rId20"/>
    <p:sldId id="584" r:id="rId21"/>
    <p:sldId id="585" r:id="rId22"/>
    <p:sldId id="586" r:id="rId23"/>
    <p:sldId id="587" r:id="rId24"/>
    <p:sldId id="588" r:id="rId25"/>
    <p:sldId id="589" r:id="rId26"/>
    <p:sldId id="590" r:id="rId27"/>
    <p:sldId id="591" r:id="rId28"/>
    <p:sldId id="592" r:id="rId29"/>
    <p:sldId id="593" r:id="rId30"/>
    <p:sldId id="619" r:id="rId31"/>
    <p:sldId id="610" r:id="rId32"/>
    <p:sldId id="505" r:id="rId33"/>
    <p:sldId id="611" r:id="rId34"/>
    <p:sldId id="506" r:id="rId35"/>
    <p:sldId id="612" r:id="rId36"/>
    <p:sldId id="613" r:id="rId37"/>
    <p:sldId id="531" r:id="rId38"/>
    <p:sldId id="510" r:id="rId39"/>
    <p:sldId id="511" r:id="rId40"/>
    <p:sldId id="512" r:id="rId41"/>
    <p:sldId id="614" r:id="rId42"/>
    <p:sldId id="513" r:id="rId43"/>
    <p:sldId id="537" r:id="rId44"/>
    <p:sldId id="539" r:id="rId45"/>
    <p:sldId id="540" r:id="rId46"/>
    <p:sldId id="541" r:id="rId47"/>
    <p:sldId id="615" r:id="rId48"/>
    <p:sldId id="516" r:id="rId49"/>
    <p:sldId id="517" r:id="rId50"/>
    <p:sldId id="595" r:id="rId51"/>
    <p:sldId id="598" r:id="rId52"/>
    <p:sldId id="596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66" d="100"/>
          <a:sy n="66" d="100"/>
        </p:scale>
        <p:origin x="78" y="3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3AE5B-2103-42CD-9DF1-815278D0261B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5B60B-4F0E-4965-9F76-D0AD83B6F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4987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48EFCBA1-A7E9-4FDA-BF25-F9B9DB298C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05525849-9607-4614-8455-BBEFD3FED2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149D7589-C6B5-4560-A2A2-9176D092A5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B2DE769-E444-4A26-A21C-A6552BF1AB5B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5835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>
            <a:extLst>
              <a:ext uri="{FF2B5EF4-FFF2-40B4-BE49-F238E27FC236}">
                <a16:creationId xmlns:a16="http://schemas.microsoft.com/office/drawing/2014/main" id="{6E80CDFC-10B1-4EE4-9B62-8A60154CD3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备注占位符 2">
            <a:extLst>
              <a:ext uri="{FF2B5EF4-FFF2-40B4-BE49-F238E27FC236}">
                <a16:creationId xmlns:a16="http://schemas.microsoft.com/office/drawing/2014/main" id="{7C914A43-C4F9-46CA-BB54-FCBFF7F613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0900" name="灯片编号占位符 3">
            <a:extLst>
              <a:ext uri="{FF2B5EF4-FFF2-40B4-BE49-F238E27FC236}">
                <a16:creationId xmlns:a16="http://schemas.microsoft.com/office/drawing/2014/main" id="{B9377997-0963-4619-8C84-BD065CE6A0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9A4F607-EC82-4349-849C-156EDE720A1D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128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>
            <a:extLst>
              <a:ext uri="{FF2B5EF4-FFF2-40B4-BE49-F238E27FC236}">
                <a16:creationId xmlns:a16="http://schemas.microsoft.com/office/drawing/2014/main" id="{BC9A9C1A-21B0-49EA-866F-6283CAED69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备注占位符 2">
            <a:extLst>
              <a:ext uri="{FF2B5EF4-FFF2-40B4-BE49-F238E27FC236}">
                <a16:creationId xmlns:a16="http://schemas.microsoft.com/office/drawing/2014/main" id="{700781D5-ECF5-4E3C-B2E1-48F1AD61E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2948" name="灯片编号占位符 3">
            <a:extLst>
              <a:ext uri="{FF2B5EF4-FFF2-40B4-BE49-F238E27FC236}">
                <a16:creationId xmlns:a16="http://schemas.microsoft.com/office/drawing/2014/main" id="{66C6203B-8969-41FC-A957-253F1522C8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398403-E2C1-46E8-B760-BA5733A8AA5D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4291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>
            <a:extLst>
              <a:ext uri="{FF2B5EF4-FFF2-40B4-BE49-F238E27FC236}">
                <a16:creationId xmlns:a16="http://schemas.microsoft.com/office/drawing/2014/main" id="{BC9A9C1A-21B0-49EA-866F-6283CAED69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备注占位符 2">
            <a:extLst>
              <a:ext uri="{FF2B5EF4-FFF2-40B4-BE49-F238E27FC236}">
                <a16:creationId xmlns:a16="http://schemas.microsoft.com/office/drawing/2014/main" id="{700781D5-ECF5-4E3C-B2E1-48F1AD61E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2948" name="灯片编号占位符 3">
            <a:extLst>
              <a:ext uri="{FF2B5EF4-FFF2-40B4-BE49-F238E27FC236}">
                <a16:creationId xmlns:a16="http://schemas.microsoft.com/office/drawing/2014/main" id="{66C6203B-8969-41FC-A957-253F1522C8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398403-E2C1-46E8-B760-BA5733A8AA5D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553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幻灯片图像占位符 1">
            <a:extLst>
              <a:ext uri="{FF2B5EF4-FFF2-40B4-BE49-F238E27FC236}">
                <a16:creationId xmlns:a16="http://schemas.microsoft.com/office/drawing/2014/main" id="{BC9A9C1A-21B0-49EA-866F-6283CAED69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备注占位符 2">
            <a:extLst>
              <a:ext uri="{FF2B5EF4-FFF2-40B4-BE49-F238E27FC236}">
                <a16:creationId xmlns:a16="http://schemas.microsoft.com/office/drawing/2014/main" id="{700781D5-ECF5-4E3C-B2E1-48F1AD61E6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2948" name="灯片编号占位符 3">
            <a:extLst>
              <a:ext uri="{FF2B5EF4-FFF2-40B4-BE49-F238E27FC236}">
                <a16:creationId xmlns:a16="http://schemas.microsoft.com/office/drawing/2014/main" id="{66C6203B-8969-41FC-A957-253F1522C8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E398403-E2C1-46E8-B760-BA5733A8AA5D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288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>
            <a:extLst>
              <a:ext uri="{FF2B5EF4-FFF2-40B4-BE49-F238E27FC236}">
                <a16:creationId xmlns:a16="http://schemas.microsoft.com/office/drawing/2014/main" id="{8AB2615A-A321-463E-BBB8-E8A6F4BE24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备注占位符 2">
            <a:extLst>
              <a:ext uri="{FF2B5EF4-FFF2-40B4-BE49-F238E27FC236}">
                <a16:creationId xmlns:a16="http://schemas.microsoft.com/office/drawing/2014/main" id="{011E9D44-86D7-432A-9B27-7D5ED2E09B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1140" name="灯片编号占位符 3">
            <a:extLst>
              <a:ext uri="{FF2B5EF4-FFF2-40B4-BE49-F238E27FC236}">
                <a16:creationId xmlns:a16="http://schemas.microsoft.com/office/drawing/2014/main" id="{DC0ADD51-90D8-4996-BC39-CC439FC7C6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CC72249-B5E0-4D59-A788-233C7A01025B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814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>
            <a:extLst>
              <a:ext uri="{FF2B5EF4-FFF2-40B4-BE49-F238E27FC236}">
                <a16:creationId xmlns:a16="http://schemas.microsoft.com/office/drawing/2014/main" id="{049316C8-552D-458B-BE1C-0A8E2A8A00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备注占位符 2">
            <a:extLst>
              <a:ext uri="{FF2B5EF4-FFF2-40B4-BE49-F238E27FC236}">
                <a16:creationId xmlns:a16="http://schemas.microsoft.com/office/drawing/2014/main" id="{D92BD1A9-63B2-4891-B821-C694FD17F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5236" name="灯片编号占位符 3">
            <a:extLst>
              <a:ext uri="{FF2B5EF4-FFF2-40B4-BE49-F238E27FC236}">
                <a16:creationId xmlns:a16="http://schemas.microsoft.com/office/drawing/2014/main" id="{76AFBDFE-6E66-4D2D-89A3-745295C50D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245FB33-DEBC-4B31-88AD-3D256ACF667C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5830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幻灯片图像占位符 1">
            <a:extLst>
              <a:ext uri="{FF2B5EF4-FFF2-40B4-BE49-F238E27FC236}">
                <a16:creationId xmlns:a16="http://schemas.microsoft.com/office/drawing/2014/main" id="{2D0AD068-6385-452E-B9EA-891C820EC0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备注占位符 2">
            <a:extLst>
              <a:ext uri="{FF2B5EF4-FFF2-40B4-BE49-F238E27FC236}">
                <a16:creationId xmlns:a16="http://schemas.microsoft.com/office/drawing/2014/main" id="{835F9B43-BCAE-4CB0-92D9-705E6FDCF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3188" name="灯片编号占位符 3">
            <a:extLst>
              <a:ext uri="{FF2B5EF4-FFF2-40B4-BE49-F238E27FC236}">
                <a16:creationId xmlns:a16="http://schemas.microsoft.com/office/drawing/2014/main" id="{5D9CC48C-702F-4287-AC88-F9DD2C2999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EC2F175-F1FC-4548-A860-AA3E51151208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1605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>
            <a:extLst>
              <a:ext uri="{FF2B5EF4-FFF2-40B4-BE49-F238E27FC236}">
                <a16:creationId xmlns:a16="http://schemas.microsoft.com/office/drawing/2014/main" id="{01BBDCC1-2406-4D24-BDFE-BAA3D3876C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备注占位符 2">
            <a:extLst>
              <a:ext uri="{FF2B5EF4-FFF2-40B4-BE49-F238E27FC236}">
                <a16:creationId xmlns:a16="http://schemas.microsoft.com/office/drawing/2014/main" id="{BC807ECC-BF10-4309-9D1C-1B2B0A30E4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95236" name="灯片编号占位符 3">
            <a:extLst>
              <a:ext uri="{FF2B5EF4-FFF2-40B4-BE49-F238E27FC236}">
                <a16:creationId xmlns:a16="http://schemas.microsoft.com/office/drawing/2014/main" id="{AF93BBE7-8B5E-4A6B-962A-1EC24363EB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186DB6A-C900-425B-A1CC-5D275D23B518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4446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1307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879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620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4409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2918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4372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962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175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245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0919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32632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5399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331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5160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1980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2708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3771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6020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8001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58099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8817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9282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695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572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B1D6E76F-D7AF-496D-AE0B-26722EB9AB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06785819-B626-4D3A-9B7B-507EAEFBC0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720638F7-78D8-4B8A-8A59-2A95354BAB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5DD773-707E-4055-9641-D1EBF7E05A5C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62910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925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3526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74540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7767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17595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4496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1965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2318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70868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790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382740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1054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05284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985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7BC8A11A-EC45-4E66-BBC1-FBD0F1EE6B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401D653D-E01F-48E9-BCEF-269609EF6F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3B4C71B7-F4E5-4585-8473-D608CEA375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B27957-0BFF-4E17-B2BF-28876AA6CC70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409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7BC8A11A-EC45-4E66-BBC1-FBD0F1EE6B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401D653D-E01F-48E9-BCEF-269609EF6F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3B4C71B7-F4E5-4585-8473-D608CEA375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7B27957-0BFF-4E17-B2BF-28876AA6CC70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85054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>
            <a:extLst>
              <a:ext uri="{FF2B5EF4-FFF2-40B4-BE49-F238E27FC236}">
                <a16:creationId xmlns:a16="http://schemas.microsoft.com/office/drawing/2014/main" id="{2769685C-7B10-4AC5-AB3C-B770E91551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备注占位符 2">
            <a:extLst>
              <a:ext uri="{FF2B5EF4-FFF2-40B4-BE49-F238E27FC236}">
                <a16:creationId xmlns:a16="http://schemas.microsoft.com/office/drawing/2014/main" id="{F6081096-F3F2-4CF9-8210-6D5A962500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E6895393-E80D-4A92-B18F-E49956523F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D4F6F8C-43A1-4822-B9A9-9E763CE8EC11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631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>
            <a:extLst>
              <a:ext uri="{FF2B5EF4-FFF2-40B4-BE49-F238E27FC236}">
                <a16:creationId xmlns:a16="http://schemas.microsoft.com/office/drawing/2014/main" id="{B9548750-C79A-4D12-A13A-C90671BC84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备注占位符 2">
            <a:extLst>
              <a:ext uri="{FF2B5EF4-FFF2-40B4-BE49-F238E27FC236}">
                <a16:creationId xmlns:a16="http://schemas.microsoft.com/office/drawing/2014/main" id="{A47324B0-EC78-4A86-8778-E123C945E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8852" name="灯片编号占位符 3">
            <a:extLst>
              <a:ext uri="{FF2B5EF4-FFF2-40B4-BE49-F238E27FC236}">
                <a16:creationId xmlns:a16="http://schemas.microsoft.com/office/drawing/2014/main" id="{669FDBDE-9A3B-440F-A351-3AC76EF5EA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27EF7C4-EB75-457E-93CE-AAFF9A895908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446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0CB9E-90F4-44ED-B479-251C2D2C4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0D025C-825F-4E31-8545-06058A35D7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65DE34-F190-4782-AB18-D850CB95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95F3-4427-4F13-8A17-5E3E9972E1FF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A40151-62F9-471B-B064-1B553A2F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7E767B-5799-4A52-901C-11CF64AD9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E154-15BD-4C36-9B5A-9C0B3F0F6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901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E9E25-F1D2-4E1D-B3A6-086F18BA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8AC62E9-AEB2-47BB-B5BB-B7B1F0760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5CAB45-71F6-4A44-A106-5ACBA5C4F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95F3-4427-4F13-8A17-5E3E9972E1FF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D67922-7BB8-4C0D-B3A7-4A9B97210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49F5E7-409B-4717-812E-D244B744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E154-15BD-4C36-9B5A-9C0B3F0F6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840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58DA366-554E-4736-8DC9-CA06BDAB7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524808-1AA9-4064-931D-7586CB7C2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36076B-1BDE-428B-A957-B5A29A3A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95F3-4427-4F13-8A17-5E3E9972E1FF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F593D7-14C9-4862-A782-01AD79BD5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458CE-F3BA-4078-A95B-BD84D223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E154-15BD-4C36-9B5A-9C0B3F0F6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7205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D73D5CAC-F429-4F2F-9F7B-6223C359040B}"/>
              </a:ext>
            </a:extLst>
          </p:cNvPr>
          <p:cNvSpPr txBox="1"/>
          <p:nvPr userDrawn="1"/>
        </p:nvSpPr>
        <p:spPr>
          <a:xfrm>
            <a:off x="76200" y="117475"/>
            <a:ext cx="1701800" cy="676275"/>
          </a:xfrm>
          <a:prstGeom prst="rect">
            <a:avLst/>
          </a:prstGeom>
          <a:noFill/>
        </p:spPr>
        <p:txBody>
          <a:bodyPr lIns="121900" tIns="60949" rIns="121900" bIns="60949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598" b="1" spc="-150" dirty="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598" b="1" spc="-150" dirty="0">
              <a:solidFill>
                <a:schemeClr val="accent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44DE135-33BF-4676-B43F-8AA62673A58B}"/>
              </a:ext>
            </a:extLst>
          </p:cNvPr>
          <p:cNvCxnSpPr/>
          <p:nvPr userDrawn="1"/>
        </p:nvCxnSpPr>
        <p:spPr>
          <a:xfrm>
            <a:off x="1562100" y="693738"/>
            <a:ext cx="106299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839584"/>
      </p:ext>
    </p:extLst>
  </p:cSld>
  <p:clrMapOvr>
    <a:masterClrMapping/>
  </p:clrMapOvr>
  <p:transition spd="slow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D0E133-AB0D-4D7A-AC21-F297922C3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D34786-8118-449A-A9EF-7B63A6063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F94622-9F55-416B-979B-1DCAFD4DF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95F3-4427-4F13-8A17-5E3E9972E1FF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C5120C-649D-4A1B-AAB4-9CA52E93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AEF104-C9A7-4A17-AC95-6B4CC950E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E154-15BD-4C36-9B5A-9C0B3F0F6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218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1B06A-A871-4019-B8FB-3DC07FDE4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9793EB-5566-4695-ACFC-080B648B9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53E018-B6CC-4A89-A58A-2F69B3C74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95F3-4427-4F13-8A17-5E3E9972E1FF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313A0C-103A-4C9C-AA66-B368ED25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0EB2DC-5C50-4791-80AF-7F4012650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E154-15BD-4C36-9B5A-9C0B3F0F6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330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3D4D82-B596-4529-9743-26811C99B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659F0-BE8F-467C-84B5-30C612926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0652F7-78C7-4352-9E3A-F5348ECAB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BC69D3-14CB-4CEE-95EE-3ECEEDF44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95F3-4427-4F13-8A17-5E3E9972E1FF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D794BF-6303-4577-8BAF-EBA8FF52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5B548E-6047-40DF-9D4C-9A591714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E154-15BD-4C36-9B5A-9C0B3F0F6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88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F2A88-B0C7-4353-9015-65B4FD19D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E7DCB2-9B0E-4FDB-BF06-CE529921A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4B7FCE-3B05-415B-BDA1-A96D556C4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9E2092-6942-44F0-8AD1-F48792B71C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ABB4FE-DF21-4752-ABD0-B43E6675B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81CC56E-EC62-4A76-A5DE-FF0896B55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95F3-4427-4F13-8A17-5E3E9972E1FF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8DB9B96-2322-452C-A398-08B60BB01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AA4A8F-118D-4DB7-B231-28443308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E154-15BD-4C36-9B5A-9C0B3F0F6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001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48F7A-02E7-4A5A-9514-B739A8BE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A4A8D3-B1DF-4DBD-BBB2-A6D2E2864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95F3-4427-4F13-8A17-5E3E9972E1FF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EE366C-5E79-47A9-8989-A499F385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3E5004-8F93-4427-AA93-4AFCE29D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E154-15BD-4C36-9B5A-9C0B3F0F6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76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DA8B28-69E2-4091-A8B7-DCB987319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95F3-4427-4F13-8A17-5E3E9972E1FF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622E18-7985-4F5B-BD0C-1946F1CE0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FA03E1-53E4-435D-AD11-A1B71F072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E154-15BD-4C36-9B5A-9C0B3F0F6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323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28B3F-623E-4B5F-A922-D90053CC9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26BD9-98D8-4DE8-BE9E-E4AA5D06B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B560A0-4501-49CD-BE9C-C882BD396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D9783F-4CE5-4CDD-87A8-975F8B4ED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95F3-4427-4F13-8A17-5E3E9972E1FF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11EE20-ADFB-4533-B372-8BC9740FB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136C18-B059-4214-BA68-2143880C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E154-15BD-4C36-9B5A-9C0B3F0F6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714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601AD0-983D-4828-A59A-976E08D6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45FE73-40FA-43F2-AD83-D20C666D55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AF75F7-CD69-4D9D-A648-7236FAB93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13D5B0-3711-4CA6-80D6-71E794091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195F3-4427-4F13-8A17-5E3E9972E1FF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C095EA-54D5-4C5C-A0D7-BA2E88539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1F0854-2638-440A-8855-53F1584F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E154-15BD-4C36-9B5A-9C0B3F0F6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21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D34AD1-67ED-4501-9AAC-3AE021C65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FA5E14-B27F-439B-B1C0-6172ABF0A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7F5C3B-BC17-4273-AE7A-862332E80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195F3-4427-4F13-8A17-5E3E9972E1FF}" type="datetimeFigureOut">
              <a:rPr lang="zh-CN" altLang="en-US" smtClean="0"/>
              <a:t>2022/9/23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3E7D54-5FD5-42EF-B286-90F90A0D3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06F26E-2C39-4BE7-BC3D-450243317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E154-15BD-4C36-9B5A-9C0B3F0F6A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25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5.bin"/><Relationship Id="rId3" Type="http://schemas.openxmlformats.org/officeDocument/2006/relationships/image" Target="../media/image3.png"/><Relationship Id="rId7" Type="http://schemas.openxmlformats.org/officeDocument/2006/relationships/oleObject" Target="../embeddings/oleObject2.bin"/><Relationship Id="rId12" Type="http://schemas.openxmlformats.org/officeDocument/2006/relationships/oleObject" Target="../embeddings/oleObject4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wmf"/><Relationship Id="rId11" Type="http://schemas.openxmlformats.org/officeDocument/2006/relationships/image" Target="../media/image8.png"/><Relationship Id="rId5" Type="http://schemas.openxmlformats.org/officeDocument/2006/relationships/oleObject" Target="../embeddings/oleObject1.bin"/><Relationship Id="rId10" Type="http://schemas.openxmlformats.org/officeDocument/2006/relationships/oleObject" Target="../embeddings/oleObject3.bin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3.png"/><Relationship Id="rId7" Type="http://schemas.openxmlformats.org/officeDocument/2006/relationships/oleObject" Target="../embeddings/oleObject7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2.wmf"/><Relationship Id="rId4" Type="http://schemas.openxmlformats.org/officeDocument/2006/relationships/image" Target="../media/image9.png"/><Relationship Id="rId9" Type="http://schemas.openxmlformats.org/officeDocument/2006/relationships/oleObject" Target="../embeddings/oleObject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">
            <a:extLst>
              <a:ext uri="{FF2B5EF4-FFF2-40B4-BE49-F238E27FC236}">
                <a16:creationId xmlns:a16="http://schemas.microsoft.com/office/drawing/2014/main" id="{9F1D2898-42B2-499F-8FFF-210EA3D17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3073">
            <a:extLst>
              <a:ext uri="{FF2B5EF4-FFF2-40B4-BE49-F238E27FC236}">
                <a16:creationId xmlns:a16="http://schemas.microsoft.com/office/drawing/2014/main" id="{F7D2571E-1D87-457C-8CCC-C3C98F94D652}"/>
              </a:ext>
            </a:extLst>
          </p:cNvPr>
          <p:cNvSpPr>
            <a:spLocks noGrp="1"/>
          </p:cNvSpPr>
          <p:nvPr/>
        </p:nvSpPr>
        <p:spPr>
          <a:xfrm>
            <a:off x="2390775" y="3140075"/>
            <a:ext cx="7772400" cy="9509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noProof="1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charset="-122"/>
                <a:ea typeface="KaiTi" panose="02010609060101010101" charset="-122"/>
                <a:cs typeface="Times New Roman" panose="02020603050405020304" pitchFamily="2" charset="0"/>
              </a:rPr>
              <a:t>离散数学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noProof="1">
                <a:solidFill>
                  <a:srgbClr val="0066FF"/>
                </a:solidFill>
                <a:latin typeface="Arial Black" panose="020B0A04020102020204" charset="0"/>
                <a:ea typeface="+mn-ea"/>
                <a:cs typeface="Times New Roman" panose="02020603050405020304" pitchFamily="2" charset="0"/>
              </a:rPr>
              <a:t>Discrete Mathematics</a:t>
            </a:r>
          </a:p>
        </p:txBody>
      </p:sp>
      <p:sp>
        <p:nvSpPr>
          <p:cNvPr id="4100" name="矩形 3074">
            <a:extLst>
              <a:ext uri="{FF2B5EF4-FFF2-40B4-BE49-F238E27FC236}">
                <a16:creationId xmlns:a16="http://schemas.microsoft.com/office/drawing/2014/main" id="{7EA50814-1F08-45AD-9A84-5CDA3742A72A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485900" y="4337050"/>
            <a:ext cx="9104313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计算机学院 </a:t>
            </a: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吴亦奇  </a:t>
            </a:r>
            <a:r>
              <a:rPr lang="en-US" altLang="zh-CN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wuyq</a:t>
            </a:r>
            <a:r>
              <a:rPr lang="zh-CN" altLang="en-US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@cug.edu.cn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101" name="内容占位符 3076">
            <a:extLst>
              <a:ext uri="{FF2B5EF4-FFF2-40B4-BE49-F238E27FC236}">
                <a16:creationId xmlns:a16="http://schemas.microsoft.com/office/drawing/2014/main" id="{8CCB2428-5005-4264-98D3-20072D93A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1052513"/>
            <a:ext cx="9137650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1180079"/>
      </p:ext>
    </p:extLst>
  </p:cSld>
  <p:clrMapOvr>
    <a:masterClrMapping/>
  </p:clrMapOvr>
  <p:transition spd="slow" advTm="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图片 4">
            <a:extLst>
              <a:ext uri="{FF2B5EF4-FFF2-40B4-BE49-F238E27FC236}">
                <a16:creationId xmlns:a16="http://schemas.microsoft.com/office/drawing/2014/main" id="{584B9DA8-E596-4698-AA2D-D2F44951F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5" name="文本框 2">
            <a:extLst>
              <a:ext uri="{FF2B5EF4-FFF2-40B4-BE49-F238E27FC236}">
                <a16:creationId xmlns:a16="http://schemas.microsoft.com/office/drawing/2014/main" id="{E703DB3D-1638-4952-8CA2-AECC77AC1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4584753-1E34-44E0-A9ED-5F38B59DAE8D}"/>
              </a:ext>
            </a:extLst>
          </p:cNvPr>
          <p:cNvSpPr>
            <a:spLocks/>
          </p:cNvSpPr>
          <p:nvPr/>
        </p:nvSpPr>
        <p:spPr bwMode="auto">
          <a:xfrm>
            <a:off x="2001838" y="906463"/>
            <a:ext cx="82296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990600" indent="-5334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371600" indent="-4572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752600" indent="-3810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209800" indent="-381000" algn="just">
              <a:lnSpc>
                <a:spcPct val="120000"/>
              </a:lnSpc>
              <a:spcBef>
                <a:spcPct val="20000"/>
              </a:spcBef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667000" indent="-3810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3124200" indent="-3810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581400" indent="-3810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4038600" indent="-381000" algn="just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将复合命题符号化的步骤：</a:t>
            </a:r>
          </a:p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⑴分析出原子命题，符号化</a:t>
            </a:r>
          </a:p>
          <a:p>
            <a:pPr>
              <a:defRPr/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⑵用联结词联结原子命题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6BA632-17A0-4510-8137-1C49CBBFA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827338"/>
            <a:ext cx="5405438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en-US" altLang="zh-CN" sz="3200" dirty="0">
                <a:latin typeface="Times New Roman" panose="02020603050405020304" pitchFamily="18" charset="0"/>
              </a:rPr>
              <a:t>P</a:t>
            </a:r>
            <a:r>
              <a:rPr lang="zh-CN" altLang="en-US" sz="3200" dirty="0">
                <a:latin typeface="Times New Roman" panose="02020603050405020304" pitchFamily="18" charset="0"/>
              </a:rPr>
              <a:t>：你走路时看手机。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r>
              <a:rPr lang="en-US" altLang="zh-CN" sz="3200" dirty="0">
                <a:latin typeface="Times New Roman" panose="02020603050405020304" pitchFamily="18" charset="0"/>
              </a:rPr>
              <a:t>Q</a:t>
            </a:r>
            <a:r>
              <a:rPr lang="zh-CN" altLang="en-US" sz="3200" dirty="0">
                <a:latin typeface="Times New Roman" panose="02020603050405020304" pitchFamily="18" charset="0"/>
              </a:rPr>
              <a:t>：你可能捡到地上掉的钱。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2912E8D-3A37-4529-ABE2-5E7DBADEB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850" y="5318125"/>
            <a:ext cx="3022600" cy="70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zh-CN" altLang="en-US" sz="4000">
                <a:solidFill>
                  <a:srgbClr val="0000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400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4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4000">
                <a:solidFill>
                  <a:srgbClr val="000000"/>
                </a:solidFill>
                <a:latin typeface="Times New Roman" panose="02020603050405020304" pitchFamily="18" charset="0"/>
              </a:rPr>
              <a:t>Q</a:t>
            </a:r>
            <a:r>
              <a:rPr lang="zh-CN" altLang="en-US" sz="4000">
                <a:solidFill>
                  <a:srgbClr val="000000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4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400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endParaRPr lang="zh-CN" altLang="en-US" sz="40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01D2BC-9F96-4A16-89BC-1590C09A2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1838" y="4071938"/>
            <a:ext cx="5407025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en-US" altLang="zh-CN" sz="3200">
                <a:latin typeface="Times New Roman" panose="02020603050405020304" pitchFamily="18" charset="0"/>
              </a:rPr>
              <a:t>P</a:t>
            </a:r>
            <a:r>
              <a:rPr lang="zh-CN" altLang="en-US" sz="3200">
                <a:latin typeface="Times New Roman" panose="02020603050405020304" pitchFamily="18" charset="0"/>
              </a:rPr>
              <a:t>：你走路。</a:t>
            </a:r>
            <a:r>
              <a:rPr lang="en-US" altLang="zh-CN" sz="3200">
                <a:latin typeface="Times New Roman" panose="02020603050405020304" pitchFamily="18" charset="0"/>
              </a:rPr>
              <a:t>Q: </a:t>
            </a:r>
            <a:r>
              <a:rPr lang="zh-CN" altLang="en-US" sz="3200">
                <a:latin typeface="Times New Roman" panose="02020603050405020304" pitchFamily="18" charset="0"/>
              </a:rPr>
              <a:t>你看手机。</a:t>
            </a:r>
            <a:endParaRPr lang="en-US" altLang="zh-CN" sz="3200">
              <a:latin typeface="Times New Roman" panose="02020603050405020304" pitchFamily="18" charset="0"/>
            </a:endParaRPr>
          </a:p>
          <a:p>
            <a:r>
              <a:rPr lang="en-US" altLang="zh-CN" sz="3200">
                <a:latin typeface="Times New Roman" panose="02020603050405020304" pitchFamily="18" charset="0"/>
              </a:rPr>
              <a:t>R</a:t>
            </a:r>
            <a:r>
              <a:rPr lang="zh-CN" altLang="en-US" sz="3200">
                <a:latin typeface="Times New Roman" panose="02020603050405020304" pitchFamily="18" charset="0"/>
              </a:rPr>
              <a:t>：你可能捡到地上掉的钱。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99280B-92AA-4A81-A2AB-3AEA834B0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950" y="3074988"/>
            <a:ext cx="13049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32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 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</a:rPr>
              <a:t>Q</a:t>
            </a: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237886382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图片 4">
            <a:extLst>
              <a:ext uri="{FF2B5EF4-FFF2-40B4-BE49-F238E27FC236}">
                <a16:creationId xmlns:a16="http://schemas.microsoft.com/office/drawing/2014/main" id="{8002DC6E-BBBB-4B7D-86B8-925BAFC5B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3" name="文本框 2">
            <a:extLst>
              <a:ext uri="{FF2B5EF4-FFF2-40B4-BE49-F238E27FC236}">
                <a16:creationId xmlns:a16="http://schemas.microsoft.com/office/drawing/2014/main" id="{4C5C3C34-A780-43D1-BEAC-2E86F9236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87F2C9-180C-4596-BDFA-E610682EA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917575"/>
            <a:ext cx="72834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你可以获得很好的成绩，只要你认真听课且做作业不偷懒。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117EF75-C4D4-449E-83C6-88E35F83B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1901825"/>
            <a:ext cx="765175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：你可以获得很好的成绩；</a:t>
            </a: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：你认真听课；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：你做作业偷懒。</a:t>
            </a:r>
            <a:endParaRPr lang="en-US" altLang="zh-CN" sz="24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C49BDD-AA11-467E-9130-C9FA9BDC8B18}"/>
              </a:ext>
            </a:extLst>
          </p:cNvPr>
          <p:cNvSpPr txBox="1"/>
          <p:nvPr/>
        </p:nvSpPr>
        <p:spPr>
          <a:xfrm>
            <a:off x="1571625" y="2967038"/>
            <a:ext cx="4284663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  R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4E34858-E512-4157-99A7-4433C98BB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5" y="4015366"/>
            <a:ext cx="6972300" cy="123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5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狗急跳墙。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：狗急了；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：狗跳墙。</a:t>
            </a:r>
          </a:p>
          <a:p>
            <a:pPr>
              <a:lnSpc>
                <a:spcPct val="105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P→Q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</p:txBody>
      </p:sp>
    </p:spTree>
    <p:extLst>
      <p:ext uri="{BB962C8B-B14F-4D97-AF65-F5344CB8AC3E}">
        <p14:creationId xmlns:p14="http://schemas.microsoft.com/office/powerpoint/2010/main" val="365718336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图片 4">
            <a:extLst>
              <a:ext uri="{FF2B5EF4-FFF2-40B4-BE49-F238E27FC236}">
                <a16:creationId xmlns:a16="http://schemas.microsoft.com/office/drawing/2014/main" id="{8002DC6E-BBBB-4B7D-86B8-925BAFC5B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3" name="文本框 2">
            <a:extLst>
              <a:ext uri="{FF2B5EF4-FFF2-40B4-BE49-F238E27FC236}">
                <a16:creationId xmlns:a16="http://schemas.microsoft.com/office/drawing/2014/main" id="{4C5C3C34-A780-43D1-BEAC-2E86F9236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42184AD-2CA8-4A0D-BF17-E118AA059FBF}"/>
              </a:ext>
            </a:extLst>
          </p:cNvPr>
          <p:cNvSpPr txBox="1">
            <a:spLocks noChangeArrowheads="1"/>
          </p:cNvSpPr>
          <p:nvPr/>
        </p:nvSpPr>
        <p:spPr>
          <a:xfrm>
            <a:off x="1824831" y="1801019"/>
            <a:ext cx="8351837" cy="585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chemeClr val="accent1"/>
                </a:solidFill>
              </a:rPr>
              <a:t>例 3.2.7</a:t>
            </a:r>
            <a:r>
              <a:rPr lang="en-US" altLang="zh-CN" sz="3200"/>
              <a:t> </a:t>
            </a:r>
            <a:r>
              <a:rPr lang="zh-CN" altLang="en-US" sz="3200" noProof="1"/>
              <a:t>用复合命题表示如下图所示的开关电路</a:t>
            </a:r>
            <a:r>
              <a:rPr lang="en-US" altLang="zh-CN" sz="3200"/>
              <a:t>：</a:t>
            </a:r>
            <a:endParaRPr lang="zh-CN" altLang="en-US" sz="320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1E72E00-D4A8-418F-8FEC-271B8C279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4418" y="4172744"/>
            <a:ext cx="7194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黑体" panose="02010609060101010101" pitchFamily="49" charset="-122"/>
              </a:rPr>
              <a:t>  </a:t>
            </a:r>
            <a:r>
              <a:rPr kumimoji="1" lang="zh-CN" altLang="en-US" sz="2800" b="1" noProof="1">
                <a:solidFill>
                  <a:srgbClr val="000000"/>
                </a:solidFill>
                <a:latin typeface="黑体" panose="02010609060101010101" pitchFamily="49" charset="-122"/>
              </a:rPr>
              <a:t>图</a:t>
            </a:r>
            <a:r>
              <a:rPr kumimoji="1" lang="en-US" altLang="zh-CN" sz="2800" b="1">
                <a:solidFill>
                  <a:srgbClr val="000000"/>
                </a:solidFill>
                <a:latin typeface="黑体" panose="02010609060101010101" pitchFamily="49" charset="-122"/>
              </a:rPr>
              <a:t>3.</a:t>
            </a:r>
            <a:r>
              <a:rPr kumimoji="1" lang="en-US" altLang="en-US" sz="2800" b="1" noProof="1">
                <a:solidFill>
                  <a:srgbClr val="000000"/>
                </a:solidFill>
                <a:latin typeface="黑体" panose="02010609060101010101" pitchFamily="49" charset="-122"/>
              </a:rPr>
              <a:t>2.1</a:t>
            </a:r>
            <a:r>
              <a:rPr kumimoji="1" lang="en-US" altLang="zh-CN" sz="2800" b="1">
                <a:solidFill>
                  <a:srgbClr val="000000"/>
                </a:solidFill>
                <a:latin typeface="黑体" panose="02010609060101010101" pitchFamily="49" charset="-122"/>
              </a:rPr>
              <a:t>    </a:t>
            </a:r>
            <a:r>
              <a:rPr kumimoji="1" lang="en-US" altLang="en-US" sz="2800" b="1" noProof="1">
                <a:solidFill>
                  <a:srgbClr val="000000"/>
                </a:solidFill>
                <a:latin typeface="黑体" panose="02010609060101010101" pitchFamily="49" charset="-122"/>
              </a:rPr>
              <a:t>    </a:t>
            </a:r>
            <a:r>
              <a:rPr kumimoji="1" lang="zh-CN" altLang="en-US" sz="2800" b="1" noProof="1">
                <a:solidFill>
                  <a:srgbClr val="000000"/>
                </a:solidFill>
                <a:latin typeface="黑体" panose="02010609060101010101" pitchFamily="49" charset="-122"/>
              </a:rPr>
              <a:t>图</a:t>
            </a:r>
            <a:r>
              <a:rPr kumimoji="1" lang="en-US" altLang="zh-CN" sz="2800" b="1">
                <a:solidFill>
                  <a:srgbClr val="000000"/>
                </a:solidFill>
                <a:latin typeface="黑体" panose="02010609060101010101" pitchFamily="49" charset="-122"/>
              </a:rPr>
              <a:t>3</a:t>
            </a:r>
            <a:r>
              <a:rPr kumimoji="1" lang="en-US" altLang="en-US" sz="2800" b="1" noProof="1">
                <a:solidFill>
                  <a:srgbClr val="000000"/>
                </a:solidFill>
                <a:latin typeface="黑体" panose="02010609060101010101" pitchFamily="49" charset="-122"/>
              </a:rPr>
              <a:t>.</a:t>
            </a:r>
            <a:r>
              <a:rPr kumimoji="1" lang="en-US" altLang="zh-CN" sz="2800" b="1">
                <a:solidFill>
                  <a:srgbClr val="000000"/>
                </a:solidFill>
                <a:latin typeface="黑体" panose="02010609060101010101" pitchFamily="49" charset="-122"/>
              </a:rPr>
              <a:t>2</a:t>
            </a:r>
            <a:r>
              <a:rPr kumimoji="1" lang="en-US" altLang="en-US" sz="2800" b="1" noProof="1">
                <a:solidFill>
                  <a:srgbClr val="000000"/>
                </a:solidFill>
                <a:latin typeface="黑体" panose="02010609060101010101" pitchFamily="49" charset="-122"/>
              </a:rPr>
              <a:t>.2       </a:t>
            </a:r>
            <a:r>
              <a:rPr kumimoji="1" lang="zh-CN" altLang="en-US" sz="2800" b="1" noProof="1">
                <a:solidFill>
                  <a:srgbClr val="000000"/>
                </a:solidFill>
                <a:latin typeface="黑体" panose="02010609060101010101" pitchFamily="49" charset="-122"/>
              </a:rPr>
              <a:t>图</a:t>
            </a:r>
            <a:r>
              <a:rPr kumimoji="1" lang="en-US" altLang="zh-CN" sz="2800" b="1">
                <a:solidFill>
                  <a:srgbClr val="000000"/>
                </a:solidFill>
                <a:latin typeface="黑体" panose="02010609060101010101" pitchFamily="49" charset="-122"/>
              </a:rPr>
              <a:t>3</a:t>
            </a:r>
            <a:r>
              <a:rPr kumimoji="1" lang="en-US" altLang="en-US" sz="2800" b="1" noProof="1">
                <a:solidFill>
                  <a:srgbClr val="000000"/>
                </a:solidFill>
                <a:latin typeface="黑体" panose="02010609060101010101" pitchFamily="49" charset="-122"/>
              </a:rPr>
              <a:t>.</a:t>
            </a:r>
            <a:r>
              <a:rPr kumimoji="1" lang="en-US" altLang="zh-CN" sz="2800" b="1">
                <a:solidFill>
                  <a:srgbClr val="000000"/>
                </a:solidFill>
                <a:latin typeface="黑体" panose="02010609060101010101" pitchFamily="49" charset="-122"/>
              </a:rPr>
              <a:t>2</a:t>
            </a:r>
            <a:r>
              <a:rPr kumimoji="1" lang="en-US" altLang="en-US" sz="2800" b="1" noProof="1">
                <a:solidFill>
                  <a:srgbClr val="000000"/>
                </a:solidFill>
                <a:latin typeface="黑体" panose="02010609060101010101" pitchFamily="49" charset="-122"/>
              </a:rPr>
              <a:t>.3</a:t>
            </a:r>
            <a:endParaRPr kumimoji="1" lang="en-US" altLang="zh-CN" sz="3600" b="1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  <p:grpSp>
        <p:nvGrpSpPr>
          <p:cNvPr id="11" name="Group 5">
            <a:extLst>
              <a:ext uri="{FF2B5EF4-FFF2-40B4-BE49-F238E27FC236}">
                <a16:creationId xmlns:a16="http://schemas.microsoft.com/office/drawing/2014/main" id="{2D1C4DB9-090F-4FF5-9A47-00F568EDB58E}"/>
              </a:ext>
            </a:extLst>
          </p:cNvPr>
          <p:cNvGrpSpPr>
            <a:grpSpLocks/>
          </p:cNvGrpSpPr>
          <p:nvPr/>
        </p:nvGrpSpPr>
        <p:grpSpPr bwMode="auto">
          <a:xfrm>
            <a:off x="2510631" y="2920206"/>
            <a:ext cx="1685925" cy="1123950"/>
            <a:chOff x="1050" y="1938"/>
            <a:chExt cx="1062" cy="708"/>
          </a:xfrm>
        </p:grpSpPr>
        <p:pic>
          <p:nvPicPr>
            <p:cNvPr id="12" name="Picture 6" descr="2111">
              <a:extLst>
                <a:ext uri="{FF2B5EF4-FFF2-40B4-BE49-F238E27FC236}">
                  <a16:creationId xmlns:a16="http://schemas.microsoft.com/office/drawing/2014/main" id="{8032CA57-92B6-4292-A708-81C7E25B96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50" y="1938"/>
              <a:ext cx="1062" cy="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3" name="Object 7">
              <a:extLst>
                <a:ext uri="{FF2B5EF4-FFF2-40B4-BE49-F238E27FC236}">
                  <a16:creationId xmlns:a16="http://schemas.microsoft.com/office/drawing/2014/main" id="{78A81E7E-4E57-4DA5-B652-72EE5E20C0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8" y="2082"/>
            <a:ext cx="14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39680" imgH="164880" progId="Equation.3">
                    <p:embed/>
                  </p:oleObj>
                </mc:Choice>
                <mc:Fallback>
                  <p:oleObj name="公式" r:id="rId5" imgW="139680" imgH="164880" progId="Equation.3">
                    <p:embed/>
                    <p:pic>
                      <p:nvPicPr>
                        <p:cNvPr id="1029" name="Object 7">
                          <a:extLst>
                            <a:ext uri="{FF2B5EF4-FFF2-40B4-BE49-F238E27FC236}">
                              <a16:creationId xmlns:a16="http://schemas.microsoft.com/office/drawing/2014/main" id="{65A1E69E-2F18-4B30-B5CC-FC31E57B7B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2082"/>
                          <a:ext cx="14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8">
              <a:extLst>
                <a:ext uri="{FF2B5EF4-FFF2-40B4-BE49-F238E27FC236}">
                  <a16:creationId xmlns:a16="http://schemas.microsoft.com/office/drawing/2014/main" id="{AF3F038A-385D-4CC0-B7F8-722D78F7B6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78" y="2082"/>
            <a:ext cx="19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152280" imgH="203040" progId="Equation.3">
                    <p:embed/>
                  </p:oleObj>
                </mc:Choice>
                <mc:Fallback>
                  <p:oleObj name="公式" r:id="rId7" imgW="152280" imgH="203040" progId="Equation.3">
                    <p:embed/>
                    <p:pic>
                      <p:nvPicPr>
                        <p:cNvPr id="1030" name="Object 8">
                          <a:extLst>
                            <a:ext uri="{FF2B5EF4-FFF2-40B4-BE49-F238E27FC236}">
                              <a16:creationId xmlns:a16="http://schemas.microsoft.com/office/drawing/2014/main" id="{4007C91A-D566-4C1B-81AB-1BD4043303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8" y="2082"/>
                          <a:ext cx="19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5" name="Group 9">
            <a:extLst>
              <a:ext uri="{FF2B5EF4-FFF2-40B4-BE49-F238E27FC236}">
                <a16:creationId xmlns:a16="http://schemas.microsoft.com/office/drawing/2014/main" id="{910510F9-292C-4429-A7F3-86C5FA319EB1}"/>
              </a:ext>
            </a:extLst>
          </p:cNvPr>
          <p:cNvGrpSpPr>
            <a:grpSpLocks/>
          </p:cNvGrpSpPr>
          <p:nvPr/>
        </p:nvGrpSpPr>
        <p:grpSpPr bwMode="auto">
          <a:xfrm>
            <a:off x="7601743" y="2947194"/>
            <a:ext cx="1685925" cy="1028700"/>
            <a:chOff x="4170" y="2034"/>
            <a:chExt cx="1062" cy="648"/>
          </a:xfrm>
        </p:grpSpPr>
        <p:pic>
          <p:nvPicPr>
            <p:cNvPr id="16" name="Picture 10" descr="2113">
              <a:extLst>
                <a:ext uri="{FF2B5EF4-FFF2-40B4-BE49-F238E27FC236}">
                  <a16:creationId xmlns:a16="http://schemas.microsoft.com/office/drawing/2014/main" id="{B21C6666-7C3B-43AC-A3F2-72AF715102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0" y="2034"/>
              <a:ext cx="1062" cy="6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7" name="Object 11">
              <a:extLst>
                <a:ext uri="{FF2B5EF4-FFF2-40B4-BE49-F238E27FC236}">
                  <a16:creationId xmlns:a16="http://schemas.microsoft.com/office/drawing/2014/main" id="{A154103D-54B3-45F7-9E11-A3FFE787D6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0" y="2130"/>
            <a:ext cx="14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139680" imgH="164880" progId="Equation.3">
                    <p:embed/>
                  </p:oleObj>
                </mc:Choice>
                <mc:Fallback>
                  <p:oleObj name="公式" r:id="rId10" imgW="139680" imgH="164880" progId="Equation.3">
                    <p:embed/>
                    <p:pic>
                      <p:nvPicPr>
                        <p:cNvPr id="1028" name="Object 11">
                          <a:extLst>
                            <a:ext uri="{FF2B5EF4-FFF2-40B4-BE49-F238E27FC236}">
                              <a16:creationId xmlns:a16="http://schemas.microsoft.com/office/drawing/2014/main" id="{77F3DB2D-3767-46D1-8914-A14605C1B0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0" y="2130"/>
                          <a:ext cx="14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12">
            <a:extLst>
              <a:ext uri="{FF2B5EF4-FFF2-40B4-BE49-F238E27FC236}">
                <a16:creationId xmlns:a16="http://schemas.microsoft.com/office/drawing/2014/main" id="{AE718A6A-8704-4F85-9F45-429A6490D237}"/>
              </a:ext>
            </a:extLst>
          </p:cNvPr>
          <p:cNvGrpSpPr>
            <a:grpSpLocks/>
          </p:cNvGrpSpPr>
          <p:nvPr/>
        </p:nvGrpSpPr>
        <p:grpSpPr bwMode="auto">
          <a:xfrm>
            <a:off x="5195093" y="2286794"/>
            <a:ext cx="1714500" cy="1671638"/>
            <a:chOff x="2634" y="1683"/>
            <a:chExt cx="1080" cy="1053"/>
          </a:xfrm>
        </p:grpSpPr>
        <p:pic>
          <p:nvPicPr>
            <p:cNvPr id="19" name="Picture 13" descr="2112">
              <a:extLst>
                <a:ext uri="{FF2B5EF4-FFF2-40B4-BE49-F238E27FC236}">
                  <a16:creationId xmlns:a16="http://schemas.microsoft.com/office/drawing/2014/main" id="{137FBA12-E56F-46CA-A265-38C94E9E3C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4" y="1938"/>
              <a:ext cx="1080" cy="7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0" name="Object 14">
              <a:extLst>
                <a:ext uri="{FF2B5EF4-FFF2-40B4-BE49-F238E27FC236}">
                  <a16:creationId xmlns:a16="http://schemas.microsoft.com/office/drawing/2014/main" id="{4BB73C53-64BC-48FF-B2E4-6DFA2AB38BC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7524169"/>
                </p:ext>
              </p:extLst>
            </p:nvPr>
          </p:nvGraphicFramePr>
          <p:xfrm>
            <a:off x="3018" y="1683"/>
            <a:ext cx="14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39680" imgH="164880" progId="Equation.3">
                    <p:embed/>
                  </p:oleObj>
                </mc:Choice>
                <mc:Fallback>
                  <p:oleObj name="公式" r:id="rId12" imgW="139680" imgH="164880" progId="Equation.3">
                    <p:embed/>
                    <p:pic>
                      <p:nvPicPr>
                        <p:cNvPr id="1026" name="Object 14">
                          <a:extLst>
                            <a:ext uri="{FF2B5EF4-FFF2-40B4-BE49-F238E27FC236}">
                              <a16:creationId xmlns:a16="http://schemas.microsoft.com/office/drawing/2014/main" id="{DF60A52A-D807-46C3-B402-F35365DEC29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8" y="1683"/>
                          <a:ext cx="14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5">
              <a:extLst>
                <a:ext uri="{FF2B5EF4-FFF2-40B4-BE49-F238E27FC236}">
                  <a16:creationId xmlns:a16="http://schemas.microsoft.com/office/drawing/2014/main" id="{5B63C6DF-9F65-4ABE-BA16-2385DC82E5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18" y="2322"/>
            <a:ext cx="19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152280" imgH="203040" progId="Equation.3">
                    <p:embed/>
                  </p:oleObj>
                </mc:Choice>
                <mc:Fallback>
                  <p:oleObj name="公式" r:id="rId13" imgW="152280" imgH="203040" progId="Equation.3">
                    <p:embed/>
                    <p:pic>
                      <p:nvPicPr>
                        <p:cNvPr id="1027" name="Object 15">
                          <a:extLst>
                            <a:ext uri="{FF2B5EF4-FFF2-40B4-BE49-F238E27FC236}">
                              <a16:creationId xmlns:a16="http://schemas.microsoft.com/office/drawing/2014/main" id="{3E5439A1-D8BB-431C-8216-7C3C2174C51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8" y="2322"/>
                          <a:ext cx="19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0331653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1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图片 4">
            <a:extLst>
              <a:ext uri="{FF2B5EF4-FFF2-40B4-BE49-F238E27FC236}">
                <a16:creationId xmlns:a16="http://schemas.microsoft.com/office/drawing/2014/main" id="{8002DC6E-BBBB-4B7D-86B8-925BAFC5B7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3" name="文本框 2">
            <a:extLst>
              <a:ext uri="{FF2B5EF4-FFF2-40B4-BE49-F238E27FC236}">
                <a16:creationId xmlns:a16="http://schemas.microsoft.com/office/drawing/2014/main" id="{4C5C3C34-A780-43D1-BEAC-2E86F9236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441D5379-6C93-4130-A866-ABDCE4E462B2}"/>
              </a:ext>
            </a:extLst>
          </p:cNvPr>
          <p:cNvSpPr txBox="1">
            <a:spLocks noChangeArrowheads="1"/>
          </p:cNvSpPr>
          <p:nvPr/>
        </p:nvSpPr>
        <p:spPr>
          <a:xfrm>
            <a:off x="1465263" y="1677988"/>
            <a:ext cx="7773987" cy="665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noProof="1"/>
              <a:t>用复合命题表示如下图所示的逻辑电路</a:t>
            </a:r>
            <a:r>
              <a:rPr lang="en-US" altLang="zh-CN"/>
              <a:t>：</a:t>
            </a:r>
          </a:p>
        </p:txBody>
      </p:sp>
      <p:grpSp>
        <p:nvGrpSpPr>
          <p:cNvPr id="24" name="Group 31">
            <a:extLst>
              <a:ext uri="{FF2B5EF4-FFF2-40B4-BE49-F238E27FC236}">
                <a16:creationId xmlns:a16="http://schemas.microsoft.com/office/drawing/2014/main" id="{6FFDEBB2-FEA9-439B-B409-C285E08F1F33}"/>
              </a:ext>
            </a:extLst>
          </p:cNvPr>
          <p:cNvGrpSpPr>
            <a:grpSpLocks/>
          </p:cNvGrpSpPr>
          <p:nvPr/>
        </p:nvGrpSpPr>
        <p:grpSpPr bwMode="auto">
          <a:xfrm>
            <a:off x="668338" y="2848770"/>
            <a:ext cx="3586162" cy="1066800"/>
            <a:chOff x="839" y="1298"/>
            <a:chExt cx="2259" cy="672"/>
          </a:xfrm>
        </p:grpSpPr>
        <p:sp>
          <p:nvSpPr>
            <p:cNvPr id="25" name="Line 5">
              <a:extLst>
                <a:ext uri="{FF2B5EF4-FFF2-40B4-BE49-F238E27FC236}">
                  <a16:creationId xmlns:a16="http://schemas.microsoft.com/office/drawing/2014/main" id="{4C31C2EB-3619-487E-B90B-7430DD0F00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175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26" name="Picture 3" descr="2114">
              <a:extLst>
                <a:ext uri="{FF2B5EF4-FFF2-40B4-BE49-F238E27FC236}">
                  <a16:creationId xmlns:a16="http://schemas.microsoft.com/office/drawing/2014/main" id="{BD2C348C-2F86-47BF-B222-C4A268CAA4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" y="1530"/>
              <a:ext cx="432" cy="2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Line 4">
              <a:extLst>
                <a:ext uri="{FF2B5EF4-FFF2-40B4-BE49-F238E27FC236}">
                  <a16:creationId xmlns:a16="http://schemas.microsoft.com/office/drawing/2014/main" id="{2E91DF80-F7FF-4FA7-9987-44D13F7F2C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157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Line 6">
              <a:extLst>
                <a:ext uri="{FF2B5EF4-FFF2-40B4-BE49-F238E27FC236}">
                  <a16:creationId xmlns:a16="http://schemas.microsoft.com/office/drawing/2014/main" id="{A32C322B-E2DB-4A09-939D-A13AF75429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67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" name="Object 7">
              <a:extLst>
                <a:ext uri="{FF2B5EF4-FFF2-40B4-BE49-F238E27FC236}">
                  <a16:creationId xmlns:a16="http://schemas.microsoft.com/office/drawing/2014/main" id="{779BC765-5519-40CC-9178-06746B241D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26" y="1516"/>
            <a:ext cx="672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393480" imgH="203040" progId="Equation.3">
                    <p:embed/>
                  </p:oleObj>
                </mc:Choice>
                <mc:Fallback>
                  <p:oleObj name="公式" r:id="rId5" imgW="393480" imgH="203040" progId="Equation.3">
                    <p:embed/>
                    <p:pic>
                      <p:nvPicPr>
                        <p:cNvPr id="2055" name="Object 7">
                          <a:extLst>
                            <a:ext uri="{FF2B5EF4-FFF2-40B4-BE49-F238E27FC236}">
                              <a16:creationId xmlns:a16="http://schemas.microsoft.com/office/drawing/2014/main" id="{B4F4084F-6661-440E-9E6D-2BAAEDDC783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1516"/>
                          <a:ext cx="672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" name="Rectangle 26">
              <a:extLst>
                <a:ext uri="{FF2B5EF4-FFF2-40B4-BE49-F238E27FC236}">
                  <a16:creationId xmlns:a16="http://schemas.microsoft.com/office/drawing/2014/main" id="{85343E87-4C9D-4BB1-BC4C-FA47208B0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1298"/>
              <a:ext cx="343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3200" b="1" noProof="1">
                  <a:latin typeface="黑体" panose="02010609060101010101" pitchFamily="49" charset="-122"/>
                </a:rPr>
                <a:t>P</a:t>
              </a:r>
              <a:br>
                <a:rPr lang="en-US" altLang="zh-CN" sz="3200" b="1" noProof="1">
                  <a:latin typeface="黑体" panose="02010609060101010101" pitchFamily="49" charset="-122"/>
                </a:rPr>
              </a:br>
              <a:r>
                <a:rPr lang="en-US" altLang="zh-CN" sz="3200" b="1" noProof="1">
                  <a:latin typeface="黑体" panose="02010609060101010101" pitchFamily="49" charset="-122"/>
                </a:rPr>
                <a:t>Q</a:t>
              </a:r>
              <a:endParaRPr lang="zh-CN" altLang="en-US" sz="3200" b="1" dirty="0">
                <a:latin typeface="黑体" panose="02010609060101010101" pitchFamily="49" charset="-122"/>
              </a:endParaRPr>
            </a:p>
          </p:txBody>
        </p:sp>
      </p:grpSp>
      <p:grpSp>
        <p:nvGrpSpPr>
          <p:cNvPr id="34" name="Group 32">
            <a:extLst>
              <a:ext uri="{FF2B5EF4-FFF2-40B4-BE49-F238E27FC236}">
                <a16:creationId xmlns:a16="http://schemas.microsoft.com/office/drawing/2014/main" id="{99607DAF-2739-4189-8883-3978DDCAE57D}"/>
              </a:ext>
            </a:extLst>
          </p:cNvPr>
          <p:cNvGrpSpPr>
            <a:grpSpLocks/>
          </p:cNvGrpSpPr>
          <p:nvPr/>
        </p:nvGrpSpPr>
        <p:grpSpPr bwMode="auto">
          <a:xfrm>
            <a:off x="4631531" y="2855119"/>
            <a:ext cx="3352800" cy="1066800"/>
            <a:chOff x="1728" y="2441"/>
            <a:chExt cx="2112" cy="672"/>
          </a:xfrm>
        </p:grpSpPr>
        <p:sp>
          <p:nvSpPr>
            <p:cNvPr id="35" name="AutoShape 11">
              <a:extLst>
                <a:ext uri="{FF2B5EF4-FFF2-40B4-BE49-F238E27FC236}">
                  <a16:creationId xmlns:a16="http://schemas.microsoft.com/office/drawing/2014/main" id="{01F48347-262A-4469-A847-CE10D125BBC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304" y="2544"/>
              <a:ext cx="480" cy="432"/>
            </a:xfrm>
            <a:prstGeom prst="moon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36" name="Line 13">
              <a:extLst>
                <a:ext uri="{FF2B5EF4-FFF2-40B4-BE49-F238E27FC236}">
                  <a16:creationId xmlns:a16="http://schemas.microsoft.com/office/drawing/2014/main" id="{32876801-A755-48AE-B97C-F04D52D02B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2880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14">
              <a:extLst>
                <a:ext uri="{FF2B5EF4-FFF2-40B4-BE49-F238E27FC236}">
                  <a16:creationId xmlns:a16="http://schemas.microsoft.com/office/drawing/2014/main" id="{FB740EE2-7520-4ED1-B4C3-AC8A5DC16D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268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15">
              <a:extLst>
                <a:ext uri="{FF2B5EF4-FFF2-40B4-BE49-F238E27FC236}">
                  <a16:creationId xmlns:a16="http://schemas.microsoft.com/office/drawing/2014/main" id="{9D613540-BC10-4269-9301-12F832013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78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2" name="Object 19">
              <a:extLst>
                <a:ext uri="{FF2B5EF4-FFF2-40B4-BE49-F238E27FC236}">
                  <a16:creationId xmlns:a16="http://schemas.microsoft.com/office/drawing/2014/main" id="{CBC19F68-5EEE-404F-9A78-D79EC057E7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8" y="2630"/>
            <a:ext cx="672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393480" imgH="203040" progId="Equation.3">
                    <p:embed/>
                  </p:oleObj>
                </mc:Choice>
                <mc:Fallback>
                  <p:oleObj name="公式" r:id="rId7" imgW="393480" imgH="203040" progId="Equation.3">
                    <p:embed/>
                    <p:pic>
                      <p:nvPicPr>
                        <p:cNvPr id="2054" name="Object 19">
                          <a:extLst>
                            <a:ext uri="{FF2B5EF4-FFF2-40B4-BE49-F238E27FC236}">
                              <a16:creationId xmlns:a16="http://schemas.microsoft.com/office/drawing/2014/main" id="{3BF25CE1-3BC2-40C6-969A-412E44FCFDA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630"/>
                          <a:ext cx="672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Rectangle 27">
              <a:extLst>
                <a:ext uri="{FF2B5EF4-FFF2-40B4-BE49-F238E27FC236}">
                  <a16:creationId xmlns:a16="http://schemas.microsoft.com/office/drawing/2014/main" id="{CFA17125-274E-471D-94C6-78BD0FD5CC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441"/>
              <a:ext cx="245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3200" b="1" noProof="1">
                  <a:latin typeface="黑体" panose="02010609060101010101" pitchFamily="49" charset="-122"/>
                </a:rPr>
                <a:t>P</a:t>
              </a:r>
              <a:br>
                <a:rPr lang="en-US" altLang="zh-CN" sz="3200" b="1" noProof="1">
                  <a:latin typeface="黑体" panose="02010609060101010101" pitchFamily="49" charset="-122"/>
                </a:rPr>
              </a:br>
              <a:r>
                <a:rPr lang="en-US" altLang="zh-CN" sz="3200" b="1" noProof="1">
                  <a:latin typeface="黑体" panose="02010609060101010101" pitchFamily="49" charset="-122"/>
                </a:rPr>
                <a:t>Q</a:t>
              </a:r>
              <a:endParaRPr lang="zh-CN" altLang="en-US" sz="3200" b="1">
                <a:latin typeface="黑体" panose="02010609060101010101" pitchFamily="49" charset="-122"/>
              </a:endParaRPr>
            </a:p>
          </p:txBody>
        </p:sp>
      </p:grpSp>
      <p:grpSp>
        <p:nvGrpSpPr>
          <p:cNvPr id="44" name="Group 33">
            <a:extLst>
              <a:ext uri="{FF2B5EF4-FFF2-40B4-BE49-F238E27FC236}">
                <a16:creationId xmlns:a16="http://schemas.microsoft.com/office/drawing/2014/main" id="{41BE2DE1-D2DF-4A7E-AC28-2CEF693C5F91}"/>
              </a:ext>
            </a:extLst>
          </p:cNvPr>
          <p:cNvGrpSpPr>
            <a:grpSpLocks/>
          </p:cNvGrpSpPr>
          <p:nvPr/>
        </p:nvGrpSpPr>
        <p:grpSpPr bwMode="auto">
          <a:xfrm>
            <a:off x="8439150" y="3046413"/>
            <a:ext cx="3311525" cy="579437"/>
            <a:chOff x="3270" y="3203"/>
            <a:chExt cx="2086" cy="365"/>
          </a:xfrm>
        </p:grpSpPr>
        <p:sp>
          <p:nvSpPr>
            <p:cNvPr id="45" name="AutoShape 12">
              <a:extLst>
                <a:ext uri="{FF2B5EF4-FFF2-40B4-BE49-F238E27FC236}">
                  <a16:creationId xmlns:a16="http://schemas.microsoft.com/office/drawing/2014/main" id="{7751A023-A729-4D6D-AF06-517FE00A18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4080" y="3168"/>
              <a:ext cx="288" cy="480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46" name="AutoShape 20">
              <a:extLst>
                <a:ext uri="{FF2B5EF4-FFF2-40B4-BE49-F238E27FC236}">
                  <a16:creationId xmlns:a16="http://schemas.microsoft.com/office/drawing/2014/main" id="{EE5F5996-264B-40B5-B19D-8F121386F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7" y="3411"/>
              <a:ext cx="45" cy="45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 sz="3200">
                <a:solidFill>
                  <a:srgbClr val="FF0000"/>
                </a:solidFill>
                <a:latin typeface="黑体" panose="02010609060101010101" pitchFamily="49" charset="-122"/>
              </a:endParaRPr>
            </a:p>
          </p:txBody>
        </p:sp>
        <p:sp>
          <p:nvSpPr>
            <p:cNvPr id="47" name="Line 21">
              <a:extLst>
                <a:ext uri="{FF2B5EF4-FFF2-40B4-BE49-F238E27FC236}">
                  <a16:creationId xmlns:a16="http://schemas.microsoft.com/office/drawing/2014/main" id="{6EF69DBF-6B19-46B7-8BA7-D003D20BB5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04" y="340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8" name="Object 22">
              <a:extLst>
                <a:ext uri="{FF2B5EF4-FFF2-40B4-BE49-F238E27FC236}">
                  <a16:creationId xmlns:a16="http://schemas.microsoft.com/office/drawing/2014/main" id="{538F651F-5E09-41D8-9A44-40B2E7881A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92" y="3256"/>
            <a:ext cx="3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241200" imgH="164880" progId="Equation.3">
                    <p:embed/>
                  </p:oleObj>
                </mc:Choice>
                <mc:Fallback>
                  <p:oleObj name="公式" r:id="rId9" imgW="241200" imgH="164880" progId="Equation.3">
                    <p:embed/>
                    <p:pic>
                      <p:nvPicPr>
                        <p:cNvPr id="2050" name="Object 22">
                          <a:extLst>
                            <a:ext uri="{FF2B5EF4-FFF2-40B4-BE49-F238E27FC236}">
                              <a16:creationId xmlns:a16="http://schemas.microsoft.com/office/drawing/2014/main" id="{712171D0-ECB5-4F70-88CD-A7E37BCC08B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3256"/>
                          <a:ext cx="36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Line 25">
              <a:extLst>
                <a:ext uri="{FF2B5EF4-FFF2-40B4-BE49-F238E27FC236}">
                  <a16:creationId xmlns:a16="http://schemas.microsoft.com/office/drawing/2014/main" id="{546CC2D0-524C-4DA6-AC21-38E518C9D5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40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50" name="Rectangle 28">
              <a:extLst>
                <a:ext uri="{FF2B5EF4-FFF2-40B4-BE49-F238E27FC236}">
                  <a16:creationId xmlns:a16="http://schemas.microsoft.com/office/drawing/2014/main" id="{120B375C-E3CA-453D-96DE-B7FE93B7C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" y="3203"/>
              <a:ext cx="24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en-US" altLang="zh-CN" sz="3200" b="1" noProof="1">
                  <a:latin typeface="黑体" panose="02010609060101010101" pitchFamily="49" charset="-122"/>
                </a:rPr>
                <a:t>P</a:t>
              </a:r>
              <a:endParaRPr lang="zh-CN" altLang="en-US" sz="3200" b="1">
                <a:latin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616717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图片 4">
            <a:extLst>
              <a:ext uri="{FF2B5EF4-FFF2-40B4-BE49-F238E27FC236}">
                <a16:creationId xmlns:a16="http://schemas.microsoft.com/office/drawing/2014/main" id="{8EB6B207-D96C-47A0-A7EA-39ECE442B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5" name="文本框 2">
            <a:extLst>
              <a:ext uri="{FF2B5EF4-FFF2-40B4-BE49-F238E27FC236}">
                <a16:creationId xmlns:a16="http://schemas.microsoft.com/office/drawing/2014/main" id="{42DE3100-38C4-4084-913E-C7CCC6CE76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90116" name="文本框 3">
            <a:extLst>
              <a:ext uri="{FF2B5EF4-FFF2-40B4-BE49-F238E27FC236}">
                <a16:creationId xmlns:a16="http://schemas.microsoft.com/office/drawing/2014/main" id="{6DA2BC97-A219-4098-A180-1F8200DB1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5749" y="804864"/>
            <a:ext cx="887412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002060"/>
                </a:solidFill>
                <a:latin typeface="Calisto MT" panose="02040603050505030304" pitchFamily="18" charset="0"/>
              </a:rPr>
              <a:t>命题公式（</a:t>
            </a:r>
            <a:r>
              <a:rPr lang="en-US" altLang="zh-CN" sz="4000" b="1" dirty="0">
                <a:solidFill>
                  <a:srgbClr val="002060"/>
                </a:solidFill>
                <a:latin typeface="Calisto MT" panose="02040603050505030304" pitchFamily="18" charset="0"/>
              </a:rPr>
              <a:t>propositional formula</a:t>
            </a:r>
            <a:r>
              <a:rPr lang="zh-CN" altLang="en-US" sz="4000" b="1" dirty="0">
                <a:solidFill>
                  <a:srgbClr val="002060"/>
                </a:solidFill>
                <a:latin typeface="Calisto MT" panose="02040603050505030304" pitchFamily="18" charset="0"/>
              </a:rPr>
              <a:t>）</a:t>
            </a:r>
            <a:r>
              <a:rPr lang="en-US" altLang="zh-CN" sz="4000" b="1" dirty="0">
                <a:solidFill>
                  <a:srgbClr val="002060"/>
                </a:solidFill>
                <a:latin typeface="Calisto MT" panose="02040603050505030304" pitchFamily="18" charset="0"/>
              </a:rPr>
              <a:t>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002060"/>
                </a:solidFill>
                <a:latin typeface="Calisto MT" panose="02040603050505030304" pitchFamily="18" charset="0"/>
              </a:rPr>
              <a:t>合式公式（</a:t>
            </a:r>
            <a:r>
              <a:rPr lang="en-US" altLang="zh-CN" sz="4000" b="1" dirty="0">
                <a:solidFill>
                  <a:srgbClr val="002060"/>
                </a:solidFill>
                <a:latin typeface="Calisto MT" panose="02040603050505030304" pitchFamily="18" charset="0"/>
              </a:rPr>
              <a:t>well-formed formula, WFF</a:t>
            </a:r>
            <a:r>
              <a:rPr lang="zh-CN" altLang="en-US" sz="4000" b="1" dirty="0">
                <a:solidFill>
                  <a:srgbClr val="002060"/>
                </a:solidFill>
                <a:latin typeface="Calisto MT" panose="02040603050505030304" pitchFamily="18" charset="0"/>
              </a:rPr>
              <a:t>）</a:t>
            </a:r>
            <a:endParaRPr lang="en-US" altLang="zh-CN" sz="4000" b="1" dirty="0">
              <a:solidFill>
                <a:srgbClr val="002060"/>
              </a:solidFill>
              <a:latin typeface="Calisto MT" panose="0204060305050503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3885EB-C848-45A3-A640-FA54D379AE2C}"/>
              </a:ext>
            </a:extLst>
          </p:cNvPr>
          <p:cNvSpPr txBox="1"/>
          <p:nvPr/>
        </p:nvSpPr>
        <p:spPr>
          <a:xfrm>
            <a:off x="1184275" y="5440375"/>
            <a:ext cx="10617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（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</a:rPr>
              <a:t>）原子命题变元是最简单的合式公式，称为原子合式公式，简称原子公式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       </a:t>
            </a:r>
            <a:endParaRPr lang="en-US" altLang="zh-CN" sz="2400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（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2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）命题公式不是命题。 只有在对其命题变元进行真值指派后，才可能确定命题公式的真值。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744B48-D58E-4B8F-867D-5E5C0C5F955F}"/>
              </a:ext>
            </a:extLst>
          </p:cNvPr>
          <p:cNvSpPr txBox="1"/>
          <p:nvPr/>
        </p:nvSpPr>
        <p:spPr>
          <a:xfrm>
            <a:off x="851694" y="2223762"/>
            <a:ext cx="7303091" cy="31661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）命题变元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本身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是命题公式；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是公式，则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(┐G)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也是公式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；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）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是公式，则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(G∧H)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(G∨H)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(G→H)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也是公式；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）</a:t>
            </a:r>
            <a:r>
              <a:rPr lang="zh-CN" altLang="en-US" sz="24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仅通过有限步使用规则1-3后所得到的符号串才是</a:t>
            </a:r>
            <a:r>
              <a:rPr lang="zh-CN" altLang="en-US" sz="2400" b="1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命题公式</a:t>
            </a:r>
            <a:r>
              <a:rPr lang="zh-CN" altLang="en-US" sz="24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07E1BED-BF27-4DA1-A638-0C2E0C1BB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9550" y="2130503"/>
            <a:ext cx="19399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FF0000"/>
                </a:solidFill>
              </a:rPr>
              <a:t>归纳定义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C6F35D-3E41-4675-B039-A63E1DFA2497}"/>
              </a:ext>
            </a:extLst>
          </p:cNvPr>
          <p:cNvSpPr txBox="1"/>
          <p:nvPr/>
        </p:nvSpPr>
        <p:spPr>
          <a:xfrm>
            <a:off x="8501438" y="2754175"/>
            <a:ext cx="3470275" cy="156966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 H 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是含有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n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个命题变元的公式</a:t>
            </a: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zh-CN"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宋体" panose="02010600030101010101" pitchFamily="2" charset="-122"/>
            </a:endParaRPr>
          </a:p>
          <a:p>
            <a:pPr>
              <a:defRPr/>
            </a:pP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P</a:t>
            </a:r>
            <a:r>
              <a:rPr lang="en-US" altLang="zh-CN" sz="24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</a:t>
            </a:r>
            <a:r>
              <a:rPr lang="en-US" altLang="zh-CN" sz="24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44842936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图片 4">
            <a:extLst>
              <a:ext uri="{FF2B5EF4-FFF2-40B4-BE49-F238E27FC236}">
                <a16:creationId xmlns:a16="http://schemas.microsoft.com/office/drawing/2014/main" id="{AD236439-7967-4536-B9D5-7EB485B2E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1" name="文本框 2">
            <a:extLst>
              <a:ext uri="{FF2B5EF4-FFF2-40B4-BE49-F238E27FC236}">
                <a16:creationId xmlns:a16="http://schemas.microsoft.com/office/drawing/2014/main" id="{3DBF2C16-B8D8-4044-9DDF-1711CE828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999FED1-37A0-4787-9C43-C8ADCFA82B1F}"/>
              </a:ext>
            </a:extLst>
          </p:cNvPr>
          <p:cNvSpPr txBox="1"/>
          <p:nvPr/>
        </p:nvSpPr>
        <p:spPr>
          <a:xfrm>
            <a:off x="1657706" y="797510"/>
            <a:ext cx="933414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元命题公式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中所含有的不同命题变元为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其真值完全由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所决定。</a:t>
            </a:r>
            <a:endParaRPr lang="en-US" altLang="zh-CN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227A36-FDEB-47D4-89E2-E233FE9B60E5}"/>
              </a:ext>
            </a:extLst>
          </p:cNvPr>
          <p:cNvSpPr/>
          <p:nvPr/>
        </p:nvSpPr>
        <p:spPr>
          <a:xfrm>
            <a:off x="1319551" y="2440692"/>
            <a:ext cx="9214743" cy="1963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对组成它的命题（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sz="28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sz="28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sz="28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）进行赋值，称为该公式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关于该变元组（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sz="28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sz="28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sz="28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）的一种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指派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852489C-4593-4DEA-8834-6B6A27F6F935}"/>
              </a:ext>
            </a:extLst>
          </p:cNvPr>
          <p:cNvSpPr/>
          <p:nvPr/>
        </p:nvSpPr>
        <p:spPr>
          <a:xfrm>
            <a:off x="1319550" y="4825157"/>
            <a:ext cx="9500849" cy="670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一种指派加上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对应的真值，称为命题公式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的一种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解释</a:t>
            </a:r>
            <a:r>
              <a:rPr lang="zh-CN" altLang="en-US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72256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图片 4">
            <a:extLst>
              <a:ext uri="{FF2B5EF4-FFF2-40B4-BE49-F238E27FC236}">
                <a16:creationId xmlns:a16="http://schemas.microsoft.com/office/drawing/2014/main" id="{DFE619DC-7C12-44C9-8A7B-0F44AE739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3" name="文本框 2">
            <a:extLst>
              <a:ext uri="{FF2B5EF4-FFF2-40B4-BE49-F238E27FC236}">
                <a16:creationId xmlns:a16="http://schemas.microsoft.com/office/drawing/2014/main" id="{1EF38FDD-0EDD-4572-B5B9-2EFAD2C0A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1C2A1E1-FB2C-486D-A8F7-14B2C5B98A5B}"/>
              </a:ext>
            </a:extLst>
          </p:cNvPr>
          <p:cNvSpPr/>
          <p:nvPr/>
        </p:nvSpPr>
        <p:spPr>
          <a:xfrm>
            <a:off x="2073593" y="1081415"/>
            <a:ext cx="86610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(P→Q)∧┐Q)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	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(P→Q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(┐P∨Q∨(R</a:t>
            </a:r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   </a:t>
            </a: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P∨Q∨</a:t>
            </a:r>
            <a:endParaRPr lang="zh-CN" altLang="en-US" sz="2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16281E6-655E-4E15-856E-91AD6809F174}"/>
              </a:ext>
            </a:extLst>
          </p:cNvPr>
          <p:cNvSpPr/>
          <p:nvPr/>
        </p:nvSpPr>
        <p:spPr>
          <a:xfrm>
            <a:off x="3530918" y="2255839"/>
            <a:ext cx="43749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((p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q)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((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p)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(q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r)))</a:t>
            </a:r>
            <a:endParaRPr lang="zh-CN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091BC7-DFFE-43C3-838C-F0F32DFA9CB2}"/>
              </a:ext>
            </a:extLst>
          </p:cNvPr>
          <p:cNvSpPr/>
          <p:nvPr/>
        </p:nvSpPr>
        <p:spPr>
          <a:xfrm>
            <a:off x="3287713" y="3273425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是公式；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q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是公式；					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(p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是公式；	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是公式；		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是公式；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(q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是公式；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((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r))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是公式；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((p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(q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r)))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是公式。</a:t>
            </a:r>
          </a:p>
        </p:txBody>
      </p:sp>
    </p:spTree>
    <p:extLst>
      <p:ext uri="{BB962C8B-B14F-4D97-AF65-F5344CB8AC3E}">
        <p14:creationId xmlns:p14="http://schemas.microsoft.com/office/powerpoint/2010/main" val="94479613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图片 4">
            <a:extLst>
              <a:ext uri="{FF2B5EF4-FFF2-40B4-BE49-F238E27FC236}">
                <a16:creationId xmlns:a16="http://schemas.microsoft.com/office/drawing/2014/main" id="{B5236DFF-11BF-40F0-840C-26C3C32B2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1" name="文本框 2">
            <a:extLst>
              <a:ext uri="{FF2B5EF4-FFF2-40B4-BE49-F238E27FC236}">
                <a16:creationId xmlns:a16="http://schemas.microsoft.com/office/drawing/2014/main" id="{F47BE2DD-5FD8-45B1-8C55-769ACBE66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53D78B2-E9BE-4FEB-B4B3-5E5ABA0A8612}"/>
              </a:ext>
            </a:extLst>
          </p:cNvPr>
          <p:cNvSpPr txBox="1"/>
          <p:nvPr/>
        </p:nvSpPr>
        <p:spPr>
          <a:xfrm>
            <a:off x="1736724" y="810501"/>
            <a:ext cx="388937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命题公式的层次</a:t>
            </a:r>
          </a:p>
        </p:txBody>
      </p:sp>
      <p:sp>
        <p:nvSpPr>
          <p:cNvPr id="24" name="Line 3">
            <a:extLst>
              <a:ext uri="{FF2B5EF4-FFF2-40B4-BE49-F238E27FC236}">
                <a16:creationId xmlns:a16="http://schemas.microsoft.com/office/drawing/2014/main" id="{5143A995-AEFE-4AA5-B5EF-11F5B36339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81412" y="2241074"/>
            <a:ext cx="1671638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Line 4">
            <a:extLst>
              <a:ext uri="{FF2B5EF4-FFF2-40B4-BE49-F238E27FC236}">
                <a16:creationId xmlns:a16="http://schemas.microsoft.com/office/drawing/2014/main" id="{FB1012DF-CF2E-4474-8C0F-43B43A9C24B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2912" y="2241074"/>
            <a:ext cx="1614488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Line 5">
            <a:extLst>
              <a:ext uri="{FF2B5EF4-FFF2-40B4-BE49-F238E27FC236}">
                <a16:creationId xmlns:a16="http://schemas.microsoft.com/office/drawing/2014/main" id="{5011FDD1-4656-4375-93D7-376947656E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28937" y="3345974"/>
            <a:ext cx="3810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Line 6">
            <a:extLst>
              <a:ext uri="{FF2B5EF4-FFF2-40B4-BE49-F238E27FC236}">
                <a16:creationId xmlns:a16="http://schemas.microsoft.com/office/drawing/2014/main" id="{AF118400-439E-47C7-927C-EE381E156F1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7425" y="3345974"/>
            <a:ext cx="963612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Line 7">
            <a:extLst>
              <a:ext uri="{FF2B5EF4-FFF2-40B4-BE49-F238E27FC236}">
                <a16:creationId xmlns:a16="http://schemas.microsoft.com/office/drawing/2014/main" id="{02B8378F-B9E3-4152-BA09-57FB149F66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53212" y="3345974"/>
            <a:ext cx="3810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Line 8">
            <a:extLst>
              <a:ext uri="{FF2B5EF4-FFF2-40B4-BE49-F238E27FC236}">
                <a16:creationId xmlns:a16="http://schemas.microsoft.com/office/drawing/2014/main" id="{16C81745-0690-4C46-AC41-88325B4AFC71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8987" y="3345974"/>
            <a:ext cx="1304925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Line 9">
            <a:extLst>
              <a:ext uri="{FF2B5EF4-FFF2-40B4-BE49-F238E27FC236}">
                <a16:creationId xmlns:a16="http://schemas.microsoft.com/office/drawing/2014/main" id="{0C8C0085-C2A4-4024-A0E3-658BC7B637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52900" y="4460399"/>
            <a:ext cx="381000" cy="719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Line 10">
            <a:extLst>
              <a:ext uri="{FF2B5EF4-FFF2-40B4-BE49-F238E27FC236}">
                <a16:creationId xmlns:a16="http://schemas.microsoft.com/office/drawing/2014/main" id="{3F51E240-3312-4857-B92F-3A9F0B54AB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1525" y="4446112"/>
            <a:ext cx="38100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Line 11">
            <a:extLst>
              <a:ext uri="{FF2B5EF4-FFF2-40B4-BE49-F238E27FC236}">
                <a16:creationId xmlns:a16="http://schemas.microsoft.com/office/drawing/2014/main" id="{A320CE94-F7B4-40CE-A736-C36883194E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96250" y="4446112"/>
            <a:ext cx="38100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54E156A4-01B6-428E-B539-4EC219715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596312" y="4446112"/>
            <a:ext cx="381000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Line 13">
            <a:extLst>
              <a:ext uri="{FF2B5EF4-FFF2-40B4-BE49-F238E27FC236}">
                <a16:creationId xmlns:a16="http://schemas.microsoft.com/office/drawing/2014/main" id="{1B5440A4-065C-4BDE-A16C-8F0A8F0E07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77212" y="5527199"/>
            <a:ext cx="0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tangle 14">
            <a:extLst>
              <a:ext uri="{FF2B5EF4-FFF2-40B4-BE49-F238E27FC236}">
                <a16:creationId xmlns:a16="http://schemas.microsoft.com/office/drawing/2014/main" id="{77454733-7711-4940-9B1D-171B65DFC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5" y="1739424"/>
            <a:ext cx="7772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       </a:t>
            </a:r>
            <a:r>
              <a:rPr kumimoji="1" lang="en-US" altLang="en-US" b="1" noProof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(P∧(Q∨R))→(Q∧(┐S∨R))</a:t>
            </a:r>
            <a:endParaRPr kumimoji="1" lang="en-US" altLang="zh-C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Rectangle 15">
            <a:extLst>
              <a:ext uri="{FF2B5EF4-FFF2-40B4-BE49-F238E27FC236}">
                <a16:creationId xmlns:a16="http://schemas.microsoft.com/office/drawing/2014/main" id="{09EC7F55-467D-4958-92E3-AD266991F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7050" y="2928462"/>
            <a:ext cx="581501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en-US" b="1" noProof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P∧(Q∨R)                                  </a:t>
            </a:r>
            <a:r>
              <a:rPr kumimoji="1" lang="en-US" altLang="zh-CN" b="1" noProof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en-US" b="1" noProof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Q∧(┐S∨</a:t>
            </a:r>
            <a:r>
              <a:rPr kumimoji="1" lang="en-US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en-US" altLang="en-US" b="1" noProof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1" lang="en-US" altLang="zh-C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F437B5F7-AFFC-47CE-ACA2-7BD831BF2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2712" y="4031774"/>
            <a:ext cx="6705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en-US" b="1" noProof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    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kumimoji="1" lang="en-US" altLang="en-US" b="1" noProof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Q∨R          </a:t>
            </a:r>
            <a:r>
              <a:rPr kumimoji="1" lang="en-US" altLang="zh-CN" b="1" noProof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kumimoji="1" lang="en-US" altLang="en-US" b="1" noProof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                       ┐S∨R</a:t>
            </a:r>
            <a:endParaRPr kumimoji="1" lang="en-US" altLang="zh-C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Rectangle 17">
            <a:extLst>
              <a:ext uri="{FF2B5EF4-FFF2-40B4-BE49-F238E27FC236}">
                <a16:creationId xmlns:a16="http://schemas.microsoft.com/office/drawing/2014/main" id="{3859227D-4E77-4A33-AE41-13FDB157E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0337" y="5066824"/>
            <a:ext cx="54641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en-US" b="1" noProof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kumimoji="1" lang="en-US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kumimoji="1" lang="en-US" altLang="en-US" b="1" noProof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  </a:t>
            </a:r>
            <a:r>
              <a:rPr kumimoji="1" lang="en-US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en-US" b="1" noProof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kumimoji="1" lang="en-US" altLang="en-US" b="1" noProof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┐S           R</a:t>
            </a:r>
            <a:endParaRPr kumimoji="1" lang="en-US" altLang="zh-CN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18">
            <a:extLst>
              <a:ext uri="{FF2B5EF4-FFF2-40B4-BE49-F238E27FC236}">
                <a16:creationId xmlns:a16="http://schemas.microsoft.com/office/drawing/2014/main" id="{5A225B0A-49E5-431F-B5FF-53B7F911F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0362" y="5987574"/>
            <a:ext cx="3000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en-US" b="1" noProof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kumimoji="1" lang="en-US" altLang="en-US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584858"/>
      </p:ext>
    </p:extLst>
  </p:cSld>
  <p:clrMapOvr>
    <a:masterClrMapping/>
  </p:clrMapOvr>
  <p:transition spd="slow" advTm="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7BFF96F-15FC-4BC3-B6F4-FCA51BD2B34F}"/>
              </a:ext>
            </a:extLst>
          </p:cNvPr>
          <p:cNvSpPr txBox="1"/>
          <p:nvPr/>
        </p:nvSpPr>
        <p:spPr>
          <a:xfrm>
            <a:off x="1751013" y="1455738"/>
            <a:ext cx="67273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设</a:t>
            </a:r>
            <a:r>
              <a:rPr lang="en-US" altLang="zh-CN" sz="3200" dirty="0"/>
              <a:t>G</a:t>
            </a:r>
            <a:r>
              <a:rPr lang="zh-CN" altLang="en-US" sz="3200" dirty="0"/>
              <a:t>为命题公式，</a:t>
            </a:r>
            <a:r>
              <a:rPr lang="en-US" altLang="zh-CN" sz="3200" dirty="0"/>
              <a:t>H</a:t>
            </a:r>
            <a:r>
              <a:rPr lang="zh-CN" altLang="en-US" sz="3200" dirty="0"/>
              <a:t>为</a:t>
            </a:r>
            <a:r>
              <a:rPr lang="en-US" altLang="zh-CN" sz="3200" dirty="0"/>
              <a:t>G</a:t>
            </a:r>
            <a:r>
              <a:rPr lang="zh-CN" altLang="en-US" sz="3200" dirty="0"/>
              <a:t>中的一个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连续的符号串</a:t>
            </a:r>
            <a:r>
              <a:rPr lang="zh-CN" altLang="en-US" sz="3200" dirty="0"/>
              <a:t>，且</a:t>
            </a:r>
            <a:r>
              <a:rPr lang="en-US" altLang="zh-CN" sz="3200" dirty="0"/>
              <a:t>H</a:t>
            </a:r>
            <a:r>
              <a:rPr lang="zh-CN" altLang="en-US" sz="3200" dirty="0"/>
              <a:t>为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命题公式</a:t>
            </a:r>
            <a:r>
              <a:rPr lang="zh-CN" altLang="en-US" sz="3200" dirty="0"/>
              <a:t>，则称</a:t>
            </a:r>
            <a:r>
              <a:rPr lang="en-US" altLang="zh-CN" sz="3200" dirty="0"/>
              <a:t>H</a:t>
            </a:r>
            <a:r>
              <a:rPr lang="zh-CN" altLang="en-US" sz="3200" dirty="0"/>
              <a:t>为</a:t>
            </a:r>
            <a:r>
              <a:rPr lang="en-US" altLang="zh-CN" sz="3200" dirty="0"/>
              <a:t>G</a:t>
            </a:r>
            <a:r>
              <a:rPr lang="zh-CN" altLang="en-US" sz="3200" dirty="0"/>
              <a:t>的</a:t>
            </a:r>
            <a:r>
              <a:rPr lang="zh-CN" altLang="en-US" sz="3200" dirty="0">
                <a:solidFill>
                  <a:srgbClr val="FF0000"/>
                </a:solidFill>
              </a:rPr>
              <a:t>子公式</a:t>
            </a:r>
            <a:r>
              <a:rPr lang="zh-CN" altLang="en-US" sz="3200" dirty="0"/>
              <a:t>（</a:t>
            </a:r>
            <a:r>
              <a:rPr lang="en-US" altLang="zh-CN" sz="3200" dirty="0"/>
              <a:t>sub formula</a:t>
            </a:r>
            <a:r>
              <a:rPr lang="zh-CN" altLang="en-US" sz="3200" dirty="0"/>
              <a:t>）。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1F9CEF-27FA-49F8-84D1-CA3D15F54446}"/>
              </a:ext>
            </a:extLst>
          </p:cNvPr>
          <p:cNvSpPr txBox="1"/>
          <p:nvPr/>
        </p:nvSpPr>
        <p:spPr>
          <a:xfrm>
            <a:off x="1940768" y="3540215"/>
            <a:ext cx="6158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α=</a:t>
            </a:r>
            <a:r>
              <a:rPr lang="zh-CN" altLang="en-US" sz="3200" dirty="0"/>
              <a:t>（</a:t>
            </a:r>
            <a:r>
              <a:rPr lang="en-US" altLang="zh-CN" sz="3200" dirty="0"/>
              <a:t>P V Q</a:t>
            </a:r>
            <a:r>
              <a:rPr lang="zh-CN" altLang="en-US" sz="3200" dirty="0"/>
              <a:t>）→ （</a:t>
            </a:r>
            <a:r>
              <a:rPr lang="en-US" altLang="zh-CN" sz="3200" dirty="0"/>
              <a:t>P</a:t>
            </a:r>
            <a:r>
              <a:rPr lang="en-US" altLang="zh-CN" sz="3200" dirty="0">
                <a:latin typeface="+mn-ea"/>
                <a:sym typeface="Symbol" panose="05050102010706020507" pitchFamily="18" charset="2"/>
              </a:rPr>
              <a:t>  </a:t>
            </a:r>
            <a:r>
              <a:rPr lang="zh-CN" altLang="en-US" sz="3200" dirty="0">
                <a:latin typeface="+mn-ea"/>
                <a:sym typeface="Symbol" panose="05050102010706020507" pitchFamily="18" charset="2"/>
              </a:rPr>
              <a:t>（</a:t>
            </a:r>
            <a:r>
              <a:rPr lang="en-US" altLang="zh-CN" sz="3200" dirty="0">
                <a:latin typeface="+mn-ea"/>
                <a:sym typeface="Symbol" panose="05050102010706020507" pitchFamily="18" charset="2"/>
              </a:rPr>
              <a:t>Q V P</a:t>
            </a:r>
            <a:r>
              <a:rPr lang="zh-CN" altLang="en-US" sz="3200" dirty="0">
                <a:latin typeface="+mn-ea"/>
                <a:sym typeface="Symbol" panose="05050102010706020507" pitchFamily="18" charset="2"/>
              </a:rPr>
              <a:t>）</a:t>
            </a:r>
            <a:r>
              <a:rPr lang="zh-CN" altLang="en-US" sz="32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8834275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04060C3-ACCD-4737-A3EE-B011BA0D7E06}"/>
              </a:ext>
            </a:extLst>
          </p:cNvPr>
          <p:cNvSpPr txBox="1"/>
          <p:nvPr/>
        </p:nvSpPr>
        <p:spPr>
          <a:xfrm>
            <a:off x="1571625" y="1686570"/>
            <a:ext cx="86312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将</a:t>
            </a:r>
            <a:r>
              <a:rPr lang="zh-CN" altLang="en-US" sz="3200" noProof="1"/>
              <a:t>公式</a:t>
            </a:r>
            <a:r>
              <a:rPr lang="en-US" altLang="en-US" sz="3200" noProof="1"/>
              <a:t>G</a:t>
            </a:r>
            <a:r>
              <a:rPr lang="zh-CN" altLang="en-US" sz="3200" noProof="1"/>
              <a:t>所有可能解释的</a:t>
            </a:r>
            <a:r>
              <a:rPr lang="zh-CN" altLang="zh-CN" sz="3200" dirty="0"/>
              <a:t>情况列成</a:t>
            </a:r>
            <a:r>
              <a:rPr lang="zh-CN" altLang="en-US" sz="3200" dirty="0"/>
              <a:t>的表，称为</a:t>
            </a:r>
            <a:r>
              <a:rPr lang="en-US" altLang="zh-CN" sz="3200" dirty="0"/>
              <a:t>G</a:t>
            </a:r>
            <a:r>
              <a:rPr lang="zh-CN" altLang="en-US" sz="3200" dirty="0"/>
              <a:t>的</a:t>
            </a:r>
            <a:r>
              <a:rPr lang="zh-CN" altLang="en-US" sz="3200" dirty="0">
                <a:solidFill>
                  <a:srgbClr val="FF0000"/>
                </a:solidFill>
              </a:rPr>
              <a:t>真值表</a:t>
            </a:r>
            <a:r>
              <a:rPr lang="zh-CN" altLang="zh-CN" sz="3200" dirty="0"/>
              <a:t>。 </a:t>
            </a:r>
            <a:r>
              <a:rPr lang="zh-CN" altLang="en-US" sz="3200" dirty="0"/>
              <a:t>（</a:t>
            </a:r>
            <a:r>
              <a:rPr lang="en-US" altLang="zh-CN" sz="3200" dirty="0">
                <a:solidFill>
                  <a:srgbClr val="FF0000"/>
                </a:solidFill>
              </a:rPr>
              <a:t>truth table</a:t>
            </a:r>
            <a:r>
              <a:rPr lang="zh-CN" altLang="en-US" sz="3200" dirty="0"/>
              <a:t>）。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5CC649C-65DC-45C8-B0B2-C672DD388403}"/>
              </a:ext>
            </a:extLst>
          </p:cNvPr>
          <p:cNvSpPr txBox="1"/>
          <p:nvPr/>
        </p:nvSpPr>
        <p:spPr>
          <a:xfrm>
            <a:off x="1686606" y="3712171"/>
            <a:ext cx="77164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</a:t>
            </a:r>
            <a:r>
              <a:rPr lang="zh-CN" altLang="en-US" sz="2800" dirty="0"/>
              <a:t>个命题变元的公式     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n</a:t>
            </a:r>
            <a:r>
              <a:rPr lang="zh-CN" altLang="en-US" sz="2800" dirty="0"/>
              <a:t>个解释  表有</a:t>
            </a:r>
            <a:r>
              <a:rPr lang="en-US" altLang="zh-CN" sz="2800" dirty="0"/>
              <a:t>2</a:t>
            </a:r>
            <a:r>
              <a:rPr lang="en-US" altLang="zh-CN" sz="2800" baseline="30000" dirty="0"/>
              <a:t>n</a:t>
            </a:r>
            <a:r>
              <a:rPr lang="zh-CN" altLang="en-US" sz="2800" dirty="0"/>
              <a:t>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4BE3BDB-E6B9-461B-B502-E7B4DCE9C3B5}"/>
              </a:ext>
            </a:extLst>
          </p:cNvPr>
          <p:cNvSpPr txBox="1"/>
          <p:nvPr/>
        </p:nvSpPr>
        <p:spPr>
          <a:xfrm>
            <a:off x="1950098" y="4521684"/>
            <a:ext cx="66807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dirty="0"/>
              <a:t>命题变元按英文字母顺序排列；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对每个解释，以二进制数从小到大或从大到小的顺序排列；</a:t>
            </a:r>
            <a:endParaRPr lang="en-US" altLang="zh-CN" sz="2400" dirty="0"/>
          </a:p>
          <a:p>
            <a:pPr marL="342900" indent="-342900">
              <a:buAutoNum type="arabicPeriod"/>
            </a:pPr>
            <a:r>
              <a:rPr lang="zh-CN" altLang="en-US" sz="2400" dirty="0"/>
              <a:t>若公式较复杂，可先列出各子公式的真值（若有括号，则应从里层向外层展开），最后列出所求公式的真值。</a:t>
            </a:r>
          </a:p>
        </p:txBody>
      </p:sp>
    </p:spTree>
    <p:extLst>
      <p:ext uri="{BB962C8B-B14F-4D97-AF65-F5344CB8AC3E}">
        <p14:creationId xmlns:p14="http://schemas.microsoft.com/office/powerpoint/2010/main" val="48598616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4" name="标题 5121">
            <a:extLst>
              <a:ext uri="{FF2B5EF4-FFF2-40B4-BE49-F238E27FC236}">
                <a16:creationId xmlns:a16="http://schemas.microsoft.com/office/drawing/2014/main" id="{BD3B8202-9B15-491A-A771-6A87576C0324}"/>
              </a:ext>
            </a:extLst>
          </p:cNvPr>
          <p:cNvSpPr txBox="1">
            <a:spLocks/>
          </p:cNvSpPr>
          <p:nvPr/>
        </p:nvSpPr>
        <p:spPr>
          <a:xfrm>
            <a:off x="1562100" y="2954338"/>
            <a:ext cx="8691563" cy="1136650"/>
          </a:xfrm>
          <a:prstGeom prst="rect">
            <a:avLst/>
          </a:prstGeom>
          <a:ln>
            <a:miter/>
          </a:ln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lnSpc>
                <a:spcPct val="135000"/>
              </a:lnSpc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命题逻辑  </a:t>
            </a:r>
            <a:r>
              <a:rPr lang="en-US" altLang="zh-CN" sz="4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Propositional Logic</a:t>
            </a:r>
            <a:br>
              <a:rPr lang="en-US" altLang="zh-CN" sz="4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altLang="zh-CN" sz="4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29187025"/>
      </p:ext>
    </p:extLst>
  </p:cSld>
  <p:clrMapOvr>
    <a:masterClrMapping/>
  </p:clrMapOvr>
  <p:transition spd="slow" advTm="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graphicFrame>
        <p:nvGraphicFramePr>
          <p:cNvPr id="4" name="Group 357">
            <a:extLst>
              <a:ext uri="{FF2B5EF4-FFF2-40B4-BE49-F238E27FC236}">
                <a16:creationId xmlns:a16="http://schemas.microsoft.com/office/drawing/2014/main" id="{F6C2D6C3-CE62-4DF1-A76E-AC4B82CE07E3}"/>
              </a:ext>
            </a:extLst>
          </p:cNvPr>
          <p:cNvGraphicFramePr>
            <a:graphicFrameLocks noGrp="1"/>
          </p:cNvGraphicFramePr>
          <p:nvPr/>
        </p:nvGraphicFramePr>
        <p:xfrm>
          <a:off x="2108719" y="2239509"/>
          <a:ext cx="7282834" cy="4159250"/>
        </p:xfrm>
        <a:graphic>
          <a:graphicData uri="http://schemas.openxmlformats.org/drawingml/2006/table">
            <a:tbl>
              <a:tblPr/>
              <a:tblGrid>
                <a:gridCol w="2520496">
                  <a:extLst>
                    <a:ext uri="{9D8B030D-6E8A-4147-A177-3AD203B41FA5}">
                      <a16:colId xmlns:a16="http://schemas.microsoft.com/office/drawing/2014/main" val="673426760"/>
                    </a:ext>
                  </a:extLst>
                </a:gridCol>
                <a:gridCol w="2170997">
                  <a:extLst>
                    <a:ext uri="{9D8B030D-6E8A-4147-A177-3AD203B41FA5}">
                      <a16:colId xmlns:a16="http://schemas.microsoft.com/office/drawing/2014/main" val="2882343701"/>
                    </a:ext>
                  </a:extLst>
                </a:gridCol>
                <a:gridCol w="2591341">
                  <a:extLst>
                    <a:ext uri="{9D8B030D-6E8A-4147-A177-3AD203B41FA5}">
                      <a16:colId xmlns:a16="http://schemas.microsoft.com/office/drawing/2014/main" val="2685977537"/>
                    </a:ext>
                  </a:extLst>
                </a:gridCol>
              </a:tblGrid>
              <a:tr h="501650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P     Q     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(P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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Q)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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100704"/>
                  </a:ext>
                </a:extLst>
              </a:tr>
              <a:tr h="450850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0      0     0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631651"/>
                  </a:ext>
                </a:extLst>
              </a:tr>
              <a:tr h="449263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0      0     1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452999"/>
                  </a:ext>
                </a:extLst>
              </a:tr>
              <a:tr h="450850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0      1     0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3519623"/>
                  </a:ext>
                </a:extLst>
              </a:tr>
              <a:tr h="450850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0      1     1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832174"/>
                  </a:ext>
                </a:extLst>
              </a:tr>
              <a:tr h="450850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1      0     0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84587"/>
                  </a:ext>
                </a:extLst>
              </a:tr>
              <a:tr h="449263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1      0     1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793508"/>
                  </a:ext>
                </a:extLst>
              </a:tr>
              <a:tr h="450850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1      1     0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897181"/>
                  </a:ext>
                </a:extLst>
              </a:tr>
              <a:tr h="450850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1      1     1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007034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A503D129-485C-4E9C-B5DA-384429D2C0FF}"/>
              </a:ext>
            </a:extLst>
          </p:cNvPr>
          <p:cNvSpPr/>
          <p:nvPr/>
        </p:nvSpPr>
        <p:spPr>
          <a:xfrm>
            <a:off x="3532351" y="951885"/>
            <a:ext cx="34419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</a:rPr>
              <a:t>α=(P</a:t>
            </a:r>
            <a:r>
              <a:rPr lang="en-US" altLang="zh-CN" sz="48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4800" dirty="0">
                <a:latin typeface="Times New Roman" panose="02020603050405020304" pitchFamily="18" charset="0"/>
              </a:rPr>
              <a:t>Q)</a:t>
            </a:r>
            <a:r>
              <a:rPr lang="en-US" altLang="zh-CN" sz="48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4800" dirty="0">
                <a:latin typeface="Times New Roman" panose="02020603050405020304" pitchFamily="18" charset="0"/>
              </a:rPr>
              <a:t>R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03849254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4" name="文本框 63492">
            <a:extLst>
              <a:ext uri="{FF2B5EF4-FFF2-40B4-BE49-F238E27FC236}">
                <a16:creationId xmlns:a16="http://schemas.microsoft.com/office/drawing/2014/main" id="{B203F3B7-1BE7-4E50-93CE-D8E8571B0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802" y="1870789"/>
            <a:ext cx="531112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AutoNum type="arabicPlain"/>
            </a:pPr>
            <a:r>
              <a:rPr lang="zh-CN" altLang="en-US" sz="3200" b="0" dirty="0">
                <a:latin typeface="Arial" panose="020B0604020202020204" pitchFamily="34" charset="0"/>
              </a:rPr>
              <a:t> </a:t>
            </a:r>
            <a:r>
              <a:rPr lang="en-US" altLang="zh-CN" sz="3200" b="0" dirty="0">
                <a:latin typeface="Arial" panose="020B0604020202020204" pitchFamily="34" charset="0"/>
              </a:rPr>
              <a:t>(P</a:t>
            </a:r>
            <a:r>
              <a:rPr lang="en-US" altLang="zh-CN" sz="3200" b="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3200" b="0" dirty="0">
                <a:latin typeface="Arial" panose="020B0604020202020204" pitchFamily="34" charset="0"/>
              </a:rPr>
              <a:t>(Q</a:t>
            </a:r>
            <a:r>
              <a:rPr lang="en-US" altLang="zh-CN" sz="3200" b="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3200" b="0" dirty="0">
                <a:latin typeface="Arial" panose="020B0604020202020204" pitchFamily="34" charset="0"/>
              </a:rPr>
              <a:t>P))</a:t>
            </a:r>
            <a:r>
              <a:rPr lang="en-US" altLang="zh-CN" sz="3200" b="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3200" b="0" dirty="0">
                <a:latin typeface="Arial" panose="020B0604020202020204" pitchFamily="34" charset="0"/>
              </a:rPr>
              <a:t>R </a:t>
            </a:r>
          </a:p>
          <a:p>
            <a:pPr>
              <a:buFont typeface="Arial" panose="020B0604020202020204" pitchFamily="34" charset="0"/>
              <a:buAutoNum type="arabicPlain"/>
            </a:pPr>
            <a:endParaRPr lang="en-US" altLang="zh-CN" sz="3200" b="0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AutoNum type="arabicPlain"/>
            </a:pPr>
            <a:r>
              <a:rPr lang="en-US" altLang="zh-CN" sz="3200" b="0" dirty="0">
                <a:latin typeface="Arial" panose="020B0604020202020204" pitchFamily="34" charset="0"/>
              </a:rPr>
              <a:t> ((</a:t>
            </a:r>
            <a:r>
              <a:rPr lang="en-US" altLang="zh-CN" sz="3200" b="0" dirty="0"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zh-CN" sz="3200" b="0" dirty="0">
                <a:latin typeface="Arial" panose="020B0604020202020204" pitchFamily="34" charset="0"/>
              </a:rPr>
              <a:t>(P</a:t>
            </a:r>
            <a:r>
              <a:rPr lang="en-US" altLang="zh-CN" sz="3200" b="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3200" b="0" dirty="0">
                <a:latin typeface="Arial" panose="020B0604020202020204" pitchFamily="34" charset="0"/>
              </a:rPr>
              <a:t>Q))</a:t>
            </a:r>
            <a:r>
              <a:rPr lang="en-US" altLang="zh-CN" sz="3200" b="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3200" b="0" dirty="0">
                <a:latin typeface="Arial" panose="020B0604020202020204" pitchFamily="34" charset="0"/>
              </a:rPr>
              <a:t>Q)</a:t>
            </a:r>
            <a:r>
              <a:rPr lang="en-US" altLang="zh-CN" sz="3200" b="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3200" b="0" dirty="0">
                <a:latin typeface="Arial" panose="020B0604020202020204" pitchFamily="34" charset="0"/>
              </a:rPr>
              <a:t>R</a:t>
            </a:r>
          </a:p>
          <a:p>
            <a:pPr>
              <a:buFont typeface="Arial" panose="020B0604020202020204" pitchFamily="34" charset="0"/>
              <a:buAutoNum type="arabicPlain"/>
            </a:pPr>
            <a:endParaRPr lang="en-US" altLang="zh-CN" sz="3200" b="0" dirty="0"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AutoNum type="arabicPlain"/>
            </a:pPr>
            <a:r>
              <a:rPr lang="en-US" altLang="zh-CN" sz="3200" b="0" dirty="0">
                <a:latin typeface="Arial" panose="020B0604020202020204" pitchFamily="34" charset="0"/>
              </a:rPr>
              <a:t> (P</a:t>
            </a:r>
            <a:r>
              <a:rPr lang="en-US" altLang="zh-CN" sz="3200" b="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3200" b="0" dirty="0">
                <a:latin typeface="Arial" panose="020B0604020202020204" pitchFamily="34" charset="0"/>
              </a:rPr>
              <a:t>Q)</a:t>
            </a:r>
            <a:r>
              <a:rPr lang="en-US" altLang="zh-CN" sz="3200" b="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3200" b="0" dirty="0">
                <a:latin typeface="Arial" panose="020B0604020202020204" pitchFamily="34" charset="0"/>
              </a:rPr>
              <a:t>(</a:t>
            </a:r>
            <a:r>
              <a:rPr lang="en-US" altLang="zh-CN" sz="3200" b="0" dirty="0"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zh-CN" sz="3200" b="0" dirty="0">
                <a:latin typeface="Arial" panose="020B0604020202020204" pitchFamily="34" charset="0"/>
              </a:rPr>
              <a:t>P</a:t>
            </a:r>
            <a:r>
              <a:rPr lang="en-US" altLang="zh-CN" sz="3200" b="0" dirty="0">
                <a:latin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n-US" altLang="zh-CN" sz="3200" b="0" dirty="0">
                <a:latin typeface="Arial" panose="020B0604020202020204" pitchFamily="34" charset="0"/>
              </a:rPr>
              <a:t>(Q</a:t>
            </a:r>
            <a:r>
              <a:rPr lang="en-US" altLang="zh-CN" sz="3200" b="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3200" b="0" dirty="0">
                <a:latin typeface="Arial" panose="020B0604020202020204" pitchFamily="34" charset="0"/>
              </a:rPr>
              <a:t>R))</a:t>
            </a:r>
          </a:p>
        </p:txBody>
      </p:sp>
    </p:spTree>
    <p:extLst>
      <p:ext uri="{BB962C8B-B14F-4D97-AF65-F5344CB8AC3E}">
        <p14:creationId xmlns:p14="http://schemas.microsoft.com/office/powerpoint/2010/main" val="3001603528"/>
      </p:ext>
    </p:extLst>
  </p:cSld>
  <p:clrMapOvr>
    <a:masterClrMapping/>
  </p:clrMapOvr>
  <p:transition spd="slow" advTm="0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graphicFrame>
        <p:nvGraphicFramePr>
          <p:cNvPr id="4" name="内容占位符 64514">
            <a:extLst>
              <a:ext uri="{FF2B5EF4-FFF2-40B4-BE49-F238E27FC236}">
                <a16:creationId xmlns:a16="http://schemas.microsoft.com/office/drawing/2014/main" id="{1D135C85-E822-49AE-BCFF-35AA2A2A896C}"/>
              </a:ext>
            </a:extLst>
          </p:cNvPr>
          <p:cNvGraphicFramePr>
            <a:graphicFrameLocks/>
          </p:cNvGraphicFramePr>
          <p:nvPr/>
        </p:nvGraphicFramePr>
        <p:xfrm>
          <a:off x="2330904" y="2211355"/>
          <a:ext cx="7283450" cy="4114800"/>
        </p:xfrm>
        <a:graphic>
          <a:graphicData uri="http://schemas.openxmlformats.org/drawingml/2006/table">
            <a:tbl>
              <a:tblPr/>
              <a:tblGrid>
                <a:gridCol w="506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4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P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Q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R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Q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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P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  <a:sym typeface="Symbol" panose="05050102010706020507" pitchFamily="2" charset="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P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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(Q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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P)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  <a:sym typeface="Symbol" panose="05050102010706020507" pitchFamily="2" charset="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(P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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(Q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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P))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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R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  <a:sym typeface="Symbol" panose="05050102010706020507" pitchFamily="2" charset="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A8BF0DA0-CC19-4BA5-BD9E-801D3614B2A8}"/>
              </a:ext>
            </a:extLst>
          </p:cNvPr>
          <p:cNvSpPr/>
          <p:nvPr/>
        </p:nvSpPr>
        <p:spPr>
          <a:xfrm>
            <a:off x="4161448" y="1132572"/>
            <a:ext cx="32496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Arial" panose="020B0604020202020204" pitchFamily="34" charset="0"/>
              </a:rPr>
              <a:t>(P</a:t>
            </a:r>
            <a:r>
              <a:rPr lang="en-US" altLang="zh-CN" sz="36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3600" dirty="0">
                <a:latin typeface="Arial" panose="020B0604020202020204" pitchFamily="34" charset="0"/>
              </a:rPr>
              <a:t>(Q</a:t>
            </a:r>
            <a:r>
              <a:rPr lang="en-US" altLang="zh-CN" sz="36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3600" dirty="0">
                <a:latin typeface="Arial" panose="020B0604020202020204" pitchFamily="34" charset="0"/>
              </a:rPr>
              <a:t>P))</a:t>
            </a:r>
            <a:r>
              <a:rPr lang="en-US" altLang="zh-CN" sz="36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3600" dirty="0">
                <a:latin typeface="Arial" panose="020B0604020202020204" pitchFamily="34" charset="0"/>
              </a:rPr>
              <a:t>R </a:t>
            </a:r>
          </a:p>
        </p:txBody>
      </p:sp>
    </p:spTree>
    <p:extLst>
      <p:ext uri="{BB962C8B-B14F-4D97-AF65-F5344CB8AC3E}">
        <p14:creationId xmlns:p14="http://schemas.microsoft.com/office/powerpoint/2010/main" val="1152732108"/>
      </p:ext>
    </p:extLst>
  </p:cSld>
  <p:clrMapOvr>
    <a:masterClrMapping/>
  </p:clrMapOvr>
  <p:transition spd="slow" advTm="0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graphicFrame>
        <p:nvGraphicFramePr>
          <p:cNvPr id="4" name="内容占位符 64514">
            <a:extLst>
              <a:ext uri="{FF2B5EF4-FFF2-40B4-BE49-F238E27FC236}">
                <a16:creationId xmlns:a16="http://schemas.microsoft.com/office/drawing/2014/main" id="{1D135C85-E822-49AE-BCFF-35AA2A2A896C}"/>
              </a:ext>
            </a:extLst>
          </p:cNvPr>
          <p:cNvGraphicFramePr>
            <a:graphicFrameLocks/>
          </p:cNvGraphicFramePr>
          <p:nvPr/>
        </p:nvGraphicFramePr>
        <p:xfrm>
          <a:off x="2330904" y="2211355"/>
          <a:ext cx="7283450" cy="4114800"/>
        </p:xfrm>
        <a:graphic>
          <a:graphicData uri="http://schemas.openxmlformats.org/drawingml/2006/table">
            <a:tbl>
              <a:tblPr/>
              <a:tblGrid>
                <a:gridCol w="506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4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P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Q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R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Q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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P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  <a:sym typeface="Symbol" panose="05050102010706020507" pitchFamily="2" charset="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P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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(Q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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P)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  <a:sym typeface="Symbol" panose="05050102010706020507" pitchFamily="2" charset="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(P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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(Q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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P))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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R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  <a:sym typeface="Symbol" panose="05050102010706020507" pitchFamily="2" charset="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A8BF0DA0-CC19-4BA5-BD9E-801D3614B2A8}"/>
              </a:ext>
            </a:extLst>
          </p:cNvPr>
          <p:cNvSpPr/>
          <p:nvPr/>
        </p:nvSpPr>
        <p:spPr>
          <a:xfrm>
            <a:off x="4268464" y="1132572"/>
            <a:ext cx="38021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x-none" sz="3600" b="1" dirty="0">
                <a:latin typeface="SimHei" panose="02010609060101010101" pitchFamily="2" charset="-122"/>
                <a:ea typeface="SimHei" panose="02010609060101010101" pitchFamily="2" charset="-122"/>
              </a:rPr>
              <a:t>(P</a:t>
            </a:r>
            <a:r>
              <a:rPr lang="en-US" altLang="x-none" sz="3600" b="1" dirty="0">
                <a:latin typeface="SimHei" panose="02010609060101010101" pitchFamily="2" charset="-122"/>
                <a:ea typeface="SimHei" panose="02010609060101010101" pitchFamily="2" charset="-122"/>
                <a:sym typeface="Symbol" panose="05050102010706020507" pitchFamily="2" charset="2"/>
              </a:rPr>
              <a:t></a:t>
            </a:r>
            <a:r>
              <a:rPr lang="en-US" altLang="x-none" sz="3600" b="1" dirty="0">
                <a:latin typeface="SimHei" panose="02010609060101010101" pitchFamily="2" charset="-122"/>
                <a:ea typeface="SimHei" panose="02010609060101010101" pitchFamily="2" charset="-122"/>
              </a:rPr>
              <a:t>(Q</a:t>
            </a:r>
            <a:r>
              <a:rPr lang="en-US" altLang="x-none" sz="3600" b="1" dirty="0">
                <a:latin typeface="SimHei" panose="02010609060101010101" pitchFamily="2" charset="-122"/>
                <a:ea typeface="SimHei" panose="02010609060101010101" pitchFamily="2" charset="-122"/>
                <a:sym typeface="Symbol" panose="05050102010706020507" pitchFamily="2" charset="2"/>
              </a:rPr>
              <a:t></a:t>
            </a:r>
            <a:r>
              <a:rPr lang="en-US" altLang="x-none" sz="3600" b="1" dirty="0">
                <a:latin typeface="SimHei" panose="02010609060101010101" pitchFamily="2" charset="-122"/>
                <a:ea typeface="SimHei" panose="02010609060101010101" pitchFamily="2" charset="-122"/>
              </a:rPr>
              <a:t>P))</a:t>
            </a:r>
            <a:r>
              <a:rPr lang="en-US" altLang="x-none" sz="3600" b="1" dirty="0">
                <a:latin typeface="SimHei" panose="02010609060101010101" pitchFamily="2" charset="-122"/>
                <a:ea typeface="SimHei" panose="02010609060101010101" pitchFamily="2" charset="-122"/>
                <a:sym typeface="Symbol" panose="05050102010706020507" pitchFamily="2" charset="2"/>
              </a:rPr>
              <a:t></a:t>
            </a:r>
            <a:r>
              <a:rPr lang="en-US" altLang="x-none" sz="3600" b="1" dirty="0">
                <a:latin typeface="SimHei" panose="02010609060101010101" pitchFamily="2" charset="-122"/>
                <a:ea typeface="SimHei" panose="02010609060101010101" pitchFamily="2" charset="-122"/>
              </a:rPr>
              <a:t>R</a:t>
            </a:r>
            <a:endParaRPr lang="en-US" altLang="x-none" sz="3600" b="1" dirty="0">
              <a:latin typeface="SimHei" panose="02010609060101010101" pitchFamily="2" charset="-122"/>
              <a:ea typeface="SimHei" panose="02010609060101010101" pitchFamily="2" charset="-122"/>
              <a:sym typeface="Symbol" panose="05050102010706020507" pitchFamily="2" charset="2"/>
            </a:endParaRPr>
          </a:p>
          <a:p>
            <a:r>
              <a:rPr lang="en-US" altLang="zh-CN" sz="3600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36056692"/>
      </p:ext>
    </p:extLst>
  </p:cSld>
  <p:clrMapOvr>
    <a:masterClrMapping/>
  </p:clrMapOvr>
  <p:transition spd="slow" advTm="0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graphicFrame>
        <p:nvGraphicFramePr>
          <p:cNvPr id="4" name="内容占位符 65538">
            <a:extLst>
              <a:ext uri="{FF2B5EF4-FFF2-40B4-BE49-F238E27FC236}">
                <a16:creationId xmlns:a16="http://schemas.microsoft.com/office/drawing/2014/main" id="{3AC7527E-1475-483B-9B2B-0EC86C7814C2}"/>
              </a:ext>
            </a:extLst>
          </p:cNvPr>
          <p:cNvGraphicFramePr>
            <a:graphicFrameLocks/>
          </p:cNvGraphicFramePr>
          <p:nvPr/>
        </p:nvGraphicFramePr>
        <p:xfrm>
          <a:off x="1991518" y="2146787"/>
          <a:ext cx="8208963" cy="411480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0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P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Q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R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P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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Q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  <a:sym typeface="Symbol" panose="05050102010706020507" pitchFamily="2" charset="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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(P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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Q)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  <a:sym typeface="Symbol" panose="05050102010706020507" pitchFamily="2" charset="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(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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(P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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Q))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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Q</a:t>
                      </a:r>
                      <a:endParaRPr lang="en-US" altLang="x-none" sz="2000" b="1" dirty="0">
                        <a:latin typeface="SimHei" panose="02010609060101010101" pitchFamily="2" charset="-122"/>
                        <a:ea typeface="SimHei" panose="02010609060101010101" pitchFamily="2" charset="-122"/>
                        <a:sym typeface="Symbol" panose="05050102010706020507" pitchFamily="2" charset="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((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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(P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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Q))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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Q)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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R</a:t>
                      </a:r>
                      <a:endParaRPr lang="en-US" altLang="x-none" sz="2000" b="1" dirty="0">
                        <a:latin typeface="SimHei" panose="02010609060101010101" pitchFamily="2" charset="-122"/>
                        <a:ea typeface="SimHei" panose="02010609060101010101" pitchFamily="2" charset="-122"/>
                        <a:sym typeface="Symbol" panose="05050102010706020507" pitchFamily="2" charset="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7D3034AB-8B59-43A5-8732-F92270FCBE51}"/>
              </a:ext>
            </a:extLst>
          </p:cNvPr>
          <p:cNvSpPr/>
          <p:nvPr/>
        </p:nvSpPr>
        <p:spPr>
          <a:xfrm>
            <a:off x="3682408" y="990245"/>
            <a:ext cx="39372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Arial" panose="020B0604020202020204" pitchFamily="34" charset="0"/>
              </a:rPr>
              <a:t> ((</a:t>
            </a:r>
            <a:r>
              <a:rPr lang="en-US" altLang="zh-CN" sz="3600" dirty="0"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zh-CN" sz="3600" dirty="0">
                <a:latin typeface="Arial" panose="020B0604020202020204" pitchFamily="34" charset="0"/>
              </a:rPr>
              <a:t>(P</a:t>
            </a:r>
            <a:r>
              <a:rPr lang="en-US" altLang="zh-CN" sz="36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3600" dirty="0">
                <a:latin typeface="Arial" panose="020B0604020202020204" pitchFamily="34" charset="0"/>
              </a:rPr>
              <a:t>Q))</a:t>
            </a:r>
            <a:r>
              <a:rPr lang="en-US" altLang="zh-CN" sz="36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3600" dirty="0">
                <a:latin typeface="Arial" panose="020B0604020202020204" pitchFamily="34" charset="0"/>
              </a:rPr>
              <a:t>Q)</a:t>
            </a:r>
            <a:r>
              <a:rPr lang="en-US" altLang="zh-CN" sz="36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3600" dirty="0">
                <a:latin typeface="Arial" panose="020B0604020202020204" pitchFamily="34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247385236"/>
      </p:ext>
    </p:extLst>
  </p:cSld>
  <p:clrMapOvr>
    <a:masterClrMapping/>
  </p:clrMapOvr>
  <p:transition spd="slow" advTm="0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graphicFrame>
        <p:nvGraphicFramePr>
          <p:cNvPr id="4" name="内容占位符 65538">
            <a:extLst>
              <a:ext uri="{FF2B5EF4-FFF2-40B4-BE49-F238E27FC236}">
                <a16:creationId xmlns:a16="http://schemas.microsoft.com/office/drawing/2014/main" id="{49000DB1-7DFB-437C-8075-53D2BA3D025C}"/>
              </a:ext>
            </a:extLst>
          </p:cNvPr>
          <p:cNvGraphicFramePr>
            <a:graphicFrameLocks/>
          </p:cNvGraphicFramePr>
          <p:nvPr/>
        </p:nvGraphicFramePr>
        <p:xfrm>
          <a:off x="1991518" y="2128125"/>
          <a:ext cx="8208963" cy="411480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0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P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Q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R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P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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Q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  <a:sym typeface="Symbol" panose="05050102010706020507" pitchFamily="2" charset="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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(P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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Q)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  <a:sym typeface="Symbol" panose="05050102010706020507" pitchFamily="2" charset="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(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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(P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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Q))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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Q</a:t>
                      </a:r>
                      <a:endParaRPr lang="en-US" altLang="x-none" sz="2000" b="1" dirty="0">
                        <a:latin typeface="SimHei" panose="02010609060101010101" pitchFamily="2" charset="-122"/>
                        <a:ea typeface="SimHei" panose="02010609060101010101" pitchFamily="2" charset="-122"/>
                        <a:sym typeface="Symbol" panose="05050102010706020507" pitchFamily="2" charset="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((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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(P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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Q))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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Q)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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R</a:t>
                      </a:r>
                      <a:endParaRPr lang="en-US" altLang="x-none" sz="2000" b="1" dirty="0">
                        <a:latin typeface="SimHei" panose="02010609060101010101" pitchFamily="2" charset="-122"/>
                        <a:ea typeface="SimHei" panose="02010609060101010101" pitchFamily="2" charset="-122"/>
                        <a:sym typeface="Symbol" panose="05050102010706020507" pitchFamily="2" charset="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CBF750F1-F4F5-4AEA-BA04-B5353226C3E1}"/>
              </a:ext>
            </a:extLst>
          </p:cNvPr>
          <p:cNvSpPr/>
          <p:nvPr/>
        </p:nvSpPr>
        <p:spPr>
          <a:xfrm>
            <a:off x="3708912" y="1109991"/>
            <a:ext cx="39372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Arial" panose="020B0604020202020204" pitchFamily="34" charset="0"/>
              </a:rPr>
              <a:t> ((</a:t>
            </a:r>
            <a:r>
              <a:rPr lang="en-US" altLang="zh-CN" sz="3600" dirty="0"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zh-CN" sz="3600" dirty="0">
                <a:latin typeface="Arial" panose="020B0604020202020204" pitchFamily="34" charset="0"/>
              </a:rPr>
              <a:t>(P</a:t>
            </a:r>
            <a:r>
              <a:rPr lang="en-US" altLang="zh-CN" sz="36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3600" dirty="0">
                <a:latin typeface="Arial" panose="020B0604020202020204" pitchFamily="34" charset="0"/>
              </a:rPr>
              <a:t>Q))</a:t>
            </a:r>
            <a:r>
              <a:rPr lang="en-US" altLang="zh-CN" sz="36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3600" dirty="0">
                <a:latin typeface="Arial" panose="020B0604020202020204" pitchFamily="34" charset="0"/>
              </a:rPr>
              <a:t>Q)</a:t>
            </a:r>
            <a:r>
              <a:rPr lang="en-US" altLang="zh-CN" sz="36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3600" dirty="0">
                <a:latin typeface="Arial" panose="020B0604020202020204" pitchFamily="34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401248216"/>
      </p:ext>
    </p:extLst>
  </p:cSld>
  <p:clrMapOvr>
    <a:masterClrMapping/>
  </p:clrMapOvr>
  <p:transition spd="slow" advTm="0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graphicFrame>
        <p:nvGraphicFramePr>
          <p:cNvPr id="4" name="内容占位符 66562">
            <a:extLst>
              <a:ext uri="{FF2B5EF4-FFF2-40B4-BE49-F238E27FC236}">
                <a16:creationId xmlns:a16="http://schemas.microsoft.com/office/drawing/2014/main" id="{FF7AD226-80CC-41E2-95FF-21E122EFF768}"/>
              </a:ext>
            </a:extLst>
          </p:cNvPr>
          <p:cNvGraphicFramePr>
            <a:graphicFrameLocks/>
          </p:cNvGraphicFramePr>
          <p:nvPr/>
        </p:nvGraphicFramePr>
        <p:xfrm>
          <a:off x="2022475" y="2071396"/>
          <a:ext cx="8147050" cy="41148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9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36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6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p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q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r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p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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q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  <a:sym typeface="Symbol" panose="05050102010706020507" pitchFamily="2" charset="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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p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  <a:sym typeface="Symbol" panose="05050102010706020507" pitchFamily="2" charset="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q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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r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  <a:sym typeface="Symbol" panose="05050102010706020507" pitchFamily="2" charset="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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p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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q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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r</a:t>
                      </a:r>
                      <a:endParaRPr lang="en-US" altLang="x-none" sz="2000" b="1" dirty="0">
                        <a:latin typeface="SimHei" panose="02010609060101010101" pitchFamily="2" charset="-122"/>
                        <a:ea typeface="SimHei" panose="02010609060101010101" pitchFamily="2" charset="-122"/>
                        <a:sym typeface="Symbol" panose="05050102010706020507" pitchFamily="2" charset="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(p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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q)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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(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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p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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(q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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r))</a:t>
                      </a:r>
                      <a:endParaRPr lang="en-US" altLang="x-none" sz="2000" b="1" dirty="0">
                        <a:latin typeface="SimHei" panose="02010609060101010101" pitchFamily="2" charset="-122"/>
                        <a:ea typeface="SimHei" panose="02010609060101010101" pitchFamily="2" charset="-122"/>
                        <a:sym typeface="Symbol" panose="05050102010706020507" pitchFamily="2" charset="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D1E5082F-4430-4ED0-853C-AD0C91BA2696}"/>
              </a:ext>
            </a:extLst>
          </p:cNvPr>
          <p:cNvSpPr/>
          <p:nvPr/>
        </p:nvSpPr>
        <p:spPr>
          <a:xfrm>
            <a:off x="3808848" y="1081626"/>
            <a:ext cx="41104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Arial" panose="020B0604020202020204" pitchFamily="34" charset="0"/>
              </a:rPr>
              <a:t>(</a:t>
            </a:r>
            <a:r>
              <a:rPr lang="en-US" altLang="zh-CN" sz="3600" dirty="0" err="1">
                <a:latin typeface="Arial" panose="020B0604020202020204" pitchFamily="34" charset="0"/>
              </a:rPr>
              <a:t>p</a:t>
            </a:r>
            <a:r>
              <a:rPr lang="en-US" altLang="zh-CN" sz="3600" dirty="0" err="1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3600" dirty="0" err="1">
                <a:latin typeface="Arial" panose="020B0604020202020204" pitchFamily="34" charset="0"/>
              </a:rPr>
              <a:t>q</a:t>
            </a:r>
            <a:r>
              <a:rPr lang="en-US" altLang="zh-CN" sz="3600" dirty="0">
                <a:latin typeface="Arial" panose="020B0604020202020204" pitchFamily="34" charset="0"/>
              </a:rPr>
              <a:t>)</a:t>
            </a:r>
            <a:r>
              <a:rPr lang="en-US" altLang="zh-CN" sz="36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3600" dirty="0">
                <a:latin typeface="Arial" panose="020B0604020202020204" pitchFamily="34" charset="0"/>
              </a:rPr>
              <a:t>(</a:t>
            </a:r>
            <a:r>
              <a:rPr lang="en-US" altLang="zh-CN" sz="3600" dirty="0"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zh-CN" sz="3600" dirty="0">
                <a:latin typeface="Arial" panose="020B0604020202020204" pitchFamily="34" charset="0"/>
              </a:rPr>
              <a:t>p</a:t>
            </a:r>
            <a:r>
              <a:rPr lang="en-US" altLang="zh-CN" sz="3600" dirty="0">
                <a:latin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n-US" altLang="zh-CN" sz="3600" dirty="0">
                <a:latin typeface="Arial" panose="020B0604020202020204" pitchFamily="34" charset="0"/>
              </a:rPr>
              <a:t>(</a:t>
            </a:r>
            <a:r>
              <a:rPr lang="en-US" altLang="zh-CN" sz="3600" dirty="0" err="1">
                <a:latin typeface="Arial" panose="020B0604020202020204" pitchFamily="34" charset="0"/>
              </a:rPr>
              <a:t>q</a:t>
            </a:r>
            <a:r>
              <a:rPr lang="en-US" altLang="zh-CN" sz="3600" dirty="0" err="1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3600" dirty="0" err="1">
                <a:latin typeface="Arial" panose="020B0604020202020204" pitchFamily="34" charset="0"/>
              </a:rPr>
              <a:t>r</a:t>
            </a:r>
            <a:r>
              <a:rPr lang="en-US" altLang="zh-CN" sz="3600" dirty="0">
                <a:latin typeface="Arial" panose="020B0604020202020204" pitchFamily="34" charset="0"/>
              </a:rPr>
              <a:t>))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222607679"/>
      </p:ext>
    </p:extLst>
  </p:cSld>
  <p:clrMapOvr>
    <a:masterClrMapping/>
  </p:clrMapOvr>
  <p:transition spd="slow" advTm="0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graphicFrame>
        <p:nvGraphicFramePr>
          <p:cNvPr id="4" name="内容占位符 66562">
            <a:extLst>
              <a:ext uri="{FF2B5EF4-FFF2-40B4-BE49-F238E27FC236}">
                <a16:creationId xmlns:a16="http://schemas.microsoft.com/office/drawing/2014/main" id="{FF7AD226-80CC-41E2-95FF-21E122EFF768}"/>
              </a:ext>
            </a:extLst>
          </p:cNvPr>
          <p:cNvGraphicFramePr>
            <a:graphicFrameLocks/>
          </p:cNvGraphicFramePr>
          <p:nvPr/>
        </p:nvGraphicFramePr>
        <p:xfrm>
          <a:off x="2022475" y="2071396"/>
          <a:ext cx="8147050" cy="4114800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1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9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636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622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P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Q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R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P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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Q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  <a:sym typeface="Symbol" panose="05050102010706020507" pitchFamily="2" charset="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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P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  <a:sym typeface="Symbol" panose="05050102010706020507" pitchFamily="2" charset="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Q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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R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  <a:sym typeface="Symbol" panose="05050102010706020507" pitchFamily="2" charset="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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P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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Q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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R</a:t>
                      </a:r>
                      <a:endParaRPr lang="en-US" altLang="x-none" sz="2000" b="1" dirty="0">
                        <a:latin typeface="SimHei" panose="02010609060101010101" pitchFamily="2" charset="-122"/>
                        <a:ea typeface="SimHei" panose="02010609060101010101" pitchFamily="2" charset="-122"/>
                        <a:sym typeface="Symbol" panose="05050102010706020507" pitchFamily="2" charset="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(P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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Q)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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(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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P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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(Q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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R))</a:t>
                      </a:r>
                      <a:endParaRPr lang="en-US" altLang="x-none" sz="2000" b="1" dirty="0">
                        <a:latin typeface="SimHei" panose="02010609060101010101" pitchFamily="2" charset="-122"/>
                        <a:ea typeface="SimHei" panose="02010609060101010101" pitchFamily="2" charset="-122"/>
                        <a:sym typeface="Symbol" panose="05050102010706020507" pitchFamily="2" charset="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D1E5082F-4430-4ED0-853C-AD0C91BA2696}"/>
              </a:ext>
            </a:extLst>
          </p:cNvPr>
          <p:cNvSpPr/>
          <p:nvPr/>
        </p:nvSpPr>
        <p:spPr>
          <a:xfrm>
            <a:off x="3808848" y="1081626"/>
            <a:ext cx="45977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Arial" panose="020B0604020202020204" pitchFamily="34" charset="0"/>
              </a:rPr>
              <a:t>(P</a:t>
            </a:r>
            <a:r>
              <a:rPr lang="en-US" altLang="zh-CN" sz="3600" dirty="0">
                <a:latin typeface="Arial" panose="020B0604020202020204" pitchFamily="34" charset="0"/>
                <a:sym typeface="Symbol" panose="05050102010706020507" pitchFamily="18" charset="2"/>
              </a:rPr>
              <a:t></a:t>
            </a:r>
            <a:r>
              <a:rPr lang="en-US" altLang="zh-CN" sz="3600" dirty="0">
                <a:latin typeface="Arial" panose="020B0604020202020204" pitchFamily="34" charset="0"/>
              </a:rPr>
              <a:t>Q)</a:t>
            </a:r>
            <a:r>
              <a:rPr lang="en-US" altLang="zh-CN" sz="36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3600" dirty="0">
                <a:latin typeface="Arial" panose="020B0604020202020204" pitchFamily="34" charset="0"/>
              </a:rPr>
              <a:t>(</a:t>
            </a:r>
            <a:r>
              <a:rPr lang="en-US" altLang="zh-CN" sz="3600" dirty="0"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zh-CN" sz="3600" dirty="0">
                <a:latin typeface="Arial" panose="020B0604020202020204" pitchFamily="34" charset="0"/>
              </a:rPr>
              <a:t>P</a:t>
            </a:r>
            <a:r>
              <a:rPr lang="en-US" altLang="zh-CN" sz="3600" dirty="0">
                <a:latin typeface="Arial" panose="020B0604020202020204" pitchFamily="34" charset="0"/>
                <a:sym typeface="Symbol" panose="05050102010706020507" pitchFamily="18" charset="2"/>
              </a:rPr>
              <a:t></a:t>
            </a:r>
            <a:r>
              <a:rPr lang="en-US" altLang="zh-CN" sz="3600" dirty="0">
                <a:latin typeface="Arial" panose="020B0604020202020204" pitchFamily="34" charset="0"/>
              </a:rPr>
              <a:t>(Q</a:t>
            </a:r>
            <a:r>
              <a:rPr lang="en-US" altLang="zh-CN" sz="36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3600" dirty="0">
                <a:latin typeface="Arial" panose="020B0604020202020204" pitchFamily="34" charset="0"/>
              </a:rPr>
              <a:t>R))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36369748"/>
      </p:ext>
    </p:extLst>
  </p:cSld>
  <p:clrMapOvr>
    <a:masterClrMapping/>
  </p:clrMapOvr>
  <p:transition spd="slow" advTm="0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graphicFrame>
        <p:nvGraphicFramePr>
          <p:cNvPr id="4" name="内容占位符 65538">
            <a:extLst>
              <a:ext uri="{FF2B5EF4-FFF2-40B4-BE49-F238E27FC236}">
                <a16:creationId xmlns:a16="http://schemas.microsoft.com/office/drawing/2014/main" id="{49000DB1-7DFB-437C-8075-53D2BA3D025C}"/>
              </a:ext>
            </a:extLst>
          </p:cNvPr>
          <p:cNvGraphicFramePr>
            <a:graphicFrameLocks/>
          </p:cNvGraphicFramePr>
          <p:nvPr/>
        </p:nvGraphicFramePr>
        <p:xfrm>
          <a:off x="1991518" y="2128125"/>
          <a:ext cx="8208963" cy="4114800"/>
        </p:xfrm>
        <a:graphic>
          <a:graphicData uri="http://schemas.openxmlformats.org/drawingml/2006/table">
            <a:tbl>
              <a:tblPr/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0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43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P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Q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R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P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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Q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  <a:sym typeface="Symbol" panose="05050102010706020507" pitchFamily="2" charset="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zh-CN" altLang="en-US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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(P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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Q)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  <a:sym typeface="Symbol" panose="05050102010706020507" pitchFamily="2" charset="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(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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(P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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Q))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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Q</a:t>
                      </a:r>
                      <a:endParaRPr lang="en-US" altLang="x-none" sz="2000" b="1" dirty="0">
                        <a:latin typeface="SimHei" panose="02010609060101010101" pitchFamily="2" charset="-122"/>
                        <a:ea typeface="SimHei" panose="02010609060101010101" pitchFamily="2" charset="-122"/>
                        <a:sym typeface="Symbol" panose="05050102010706020507" pitchFamily="2" charset="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((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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(P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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Q))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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Q)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</a:t>
                      </a:r>
                      <a:r>
                        <a:rPr lang="en-US" altLang="x-none" sz="20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R</a:t>
                      </a:r>
                      <a:endParaRPr lang="en-US" altLang="x-none" sz="2000" b="1" dirty="0">
                        <a:latin typeface="SimHei" panose="02010609060101010101" pitchFamily="2" charset="-122"/>
                        <a:ea typeface="SimHei" panose="02010609060101010101" pitchFamily="2" charset="-122"/>
                        <a:sym typeface="Symbol" panose="05050102010706020507" pitchFamily="2" charset="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CBF750F1-F4F5-4AEA-BA04-B5353226C3E1}"/>
              </a:ext>
            </a:extLst>
          </p:cNvPr>
          <p:cNvSpPr/>
          <p:nvPr/>
        </p:nvSpPr>
        <p:spPr>
          <a:xfrm>
            <a:off x="3708912" y="1109991"/>
            <a:ext cx="39372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Arial" panose="020B0604020202020204" pitchFamily="34" charset="0"/>
              </a:rPr>
              <a:t> ((</a:t>
            </a:r>
            <a:r>
              <a:rPr lang="en-US" altLang="zh-CN" sz="3600" dirty="0">
                <a:latin typeface="Arial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zh-CN" sz="3600" dirty="0">
                <a:latin typeface="Arial" panose="020B0604020202020204" pitchFamily="34" charset="0"/>
              </a:rPr>
              <a:t>(P</a:t>
            </a:r>
            <a:r>
              <a:rPr lang="en-US" altLang="zh-CN" sz="36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n-US" altLang="zh-CN" sz="3600" dirty="0">
                <a:latin typeface="Arial" panose="020B0604020202020204" pitchFamily="34" charset="0"/>
              </a:rPr>
              <a:t>Q))</a:t>
            </a:r>
            <a:r>
              <a:rPr lang="en-US" altLang="zh-CN" sz="36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3600" dirty="0">
                <a:latin typeface="Arial" panose="020B0604020202020204" pitchFamily="34" charset="0"/>
              </a:rPr>
              <a:t>Q)</a:t>
            </a:r>
            <a:r>
              <a:rPr lang="en-US" altLang="zh-CN" sz="36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en-US" altLang="zh-CN" sz="3600" dirty="0">
                <a:latin typeface="Arial" panose="020B0604020202020204" pitchFamily="34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032834374"/>
      </p:ext>
    </p:extLst>
  </p:cSld>
  <p:clrMapOvr>
    <a:masterClrMapping/>
  </p:clrMapOvr>
  <p:transition spd="slow" advTm="0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graphicFrame>
        <p:nvGraphicFramePr>
          <p:cNvPr id="4" name="内容占位符 64514">
            <a:extLst>
              <a:ext uri="{FF2B5EF4-FFF2-40B4-BE49-F238E27FC236}">
                <a16:creationId xmlns:a16="http://schemas.microsoft.com/office/drawing/2014/main" id="{1D135C85-E822-49AE-BCFF-35AA2A2A896C}"/>
              </a:ext>
            </a:extLst>
          </p:cNvPr>
          <p:cNvGraphicFramePr>
            <a:graphicFrameLocks/>
          </p:cNvGraphicFramePr>
          <p:nvPr/>
        </p:nvGraphicFramePr>
        <p:xfrm>
          <a:off x="2330904" y="2211355"/>
          <a:ext cx="7283450" cy="4114800"/>
        </p:xfrm>
        <a:graphic>
          <a:graphicData uri="http://schemas.openxmlformats.org/drawingml/2006/table">
            <a:tbl>
              <a:tblPr/>
              <a:tblGrid>
                <a:gridCol w="506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24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P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Q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R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Q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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P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  <a:sym typeface="Symbol" panose="05050102010706020507" pitchFamily="2" charset="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P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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(Q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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P)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  <a:sym typeface="Symbol" panose="05050102010706020507" pitchFamily="2" charset="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(P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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(Q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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P))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  <a:sym typeface="Symbol" panose="05050102010706020507" pitchFamily="2" charset="2"/>
                        </a:rPr>
                        <a:t></a:t>
                      </a: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R</a:t>
                      </a:r>
                      <a:endParaRPr lang="en-US" altLang="x-none" sz="2400" b="1" dirty="0">
                        <a:latin typeface="SimHei" panose="02010609060101010101" pitchFamily="2" charset="-122"/>
                        <a:ea typeface="SimHei" panose="02010609060101010101" pitchFamily="2" charset="-122"/>
                        <a:sym typeface="Symbol" panose="05050102010706020507" pitchFamily="2" charset="2"/>
                      </a:endParaRP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0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SimSun" panose="02010600030101010101" pitchFamily="2" charset="-122"/>
                        </a:defRPr>
                      </a:lvl1pPr>
                      <a:lvl2pPr marL="742950" lvl="1" indent="-285750" algn="l">
                        <a:defRPr sz="2400" kern="1200"/>
                      </a:lvl2pPr>
                      <a:lvl3pPr marL="1143000" lvl="2" indent="-228600" algn="l">
                        <a:defRPr sz="2000" kern="1200"/>
                      </a:lvl3pPr>
                      <a:lvl4pPr marL="1600200" lvl="3" indent="-228600" algn="l">
                        <a:defRPr sz="1800" kern="1200"/>
                      </a:lvl4pPr>
                      <a:lvl5pPr marL="2057400" lvl="4" indent="-228600" algn="l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None/>
                      </a:pPr>
                      <a:r>
                        <a:rPr lang="en-US" altLang="x-none" sz="2400" b="1" dirty="0">
                          <a:latin typeface="SimHei" panose="02010609060101010101" pitchFamily="2" charset="-122"/>
                          <a:ea typeface="SimHei" panose="02010609060101010101" pitchFamily="2" charset="-122"/>
                        </a:rPr>
                        <a:t>1</a:t>
                      </a:r>
                    </a:p>
                  </a:txBody>
                  <a:tcPr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A8BF0DA0-CC19-4BA5-BD9E-801D3614B2A8}"/>
              </a:ext>
            </a:extLst>
          </p:cNvPr>
          <p:cNvSpPr/>
          <p:nvPr/>
        </p:nvSpPr>
        <p:spPr>
          <a:xfrm>
            <a:off x="4268464" y="1132572"/>
            <a:ext cx="38021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x-none" sz="3600" b="1" dirty="0">
                <a:latin typeface="SimHei" panose="02010609060101010101" pitchFamily="2" charset="-122"/>
                <a:ea typeface="SimHei" panose="02010609060101010101" pitchFamily="2" charset="-122"/>
              </a:rPr>
              <a:t>(P</a:t>
            </a:r>
            <a:r>
              <a:rPr lang="en-US" altLang="x-none" sz="3600" b="1" dirty="0">
                <a:latin typeface="SimHei" panose="02010609060101010101" pitchFamily="2" charset="-122"/>
                <a:ea typeface="SimHei" panose="02010609060101010101" pitchFamily="2" charset="-122"/>
                <a:sym typeface="Symbol" panose="05050102010706020507" pitchFamily="2" charset="2"/>
              </a:rPr>
              <a:t></a:t>
            </a:r>
            <a:r>
              <a:rPr lang="en-US" altLang="x-none" sz="3600" b="1" dirty="0">
                <a:latin typeface="SimHei" panose="02010609060101010101" pitchFamily="2" charset="-122"/>
                <a:ea typeface="SimHei" panose="02010609060101010101" pitchFamily="2" charset="-122"/>
              </a:rPr>
              <a:t>(Q</a:t>
            </a:r>
            <a:r>
              <a:rPr lang="en-US" altLang="x-none" sz="3600" b="1" dirty="0">
                <a:latin typeface="SimHei" panose="02010609060101010101" pitchFamily="2" charset="-122"/>
                <a:ea typeface="SimHei" panose="02010609060101010101" pitchFamily="2" charset="-122"/>
                <a:sym typeface="Symbol" panose="05050102010706020507" pitchFamily="2" charset="2"/>
              </a:rPr>
              <a:t></a:t>
            </a:r>
            <a:r>
              <a:rPr lang="en-US" altLang="x-none" sz="3600" b="1" dirty="0">
                <a:latin typeface="SimHei" panose="02010609060101010101" pitchFamily="2" charset="-122"/>
                <a:ea typeface="SimHei" panose="02010609060101010101" pitchFamily="2" charset="-122"/>
              </a:rPr>
              <a:t>P))</a:t>
            </a:r>
            <a:r>
              <a:rPr lang="en-US" altLang="x-none" sz="3600" b="1" dirty="0">
                <a:latin typeface="SimHei" panose="02010609060101010101" pitchFamily="2" charset="-122"/>
                <a:ea typeface="SimHei" panose="02010609060101010101" pitchFamily="2" charset="-122"/>
                <a:sym typeface="Symbol" panose="05050102010706020507" pitchFamily="2" charset="2"/>
              </a:rPr>
              <a:t></a:t>
            </a:r>
            <a:r>
              <a:rPr lang="en-US" altLang="x-none" sz="3600" b="1" dirty="0">
                <a:latin typeface="SimHei" panose="02010609060101010101" pitchFamily="2" charset="-122"/>
                <a:ea typeface="SimHei" panose="02010609060101010101" pitchFamily="2" charset="-122"/>
              </a:rPr>
              <a:t>R</a:t>
            </a:r>
            <a:endParaRPr lang="en-US" altLang="x-none" sz="3600" b="1" dirty="0">
              <a:latin typeface="SimHei" panose="02010609060101010101" pitchFamily="2" charset="-122"/>
              <a:ea typeface="SimHei" panose="02010609060101010101" pitchFamily="2" charset="-122"/>
              <a:sym typeface="Symbol" panose="05050102010706020507" pitchFamily="2" charset="2"/>
            </a:endParaRPr>
          </a:p>
          <a:p>
            <a:r>
              <a:rPr lang="en-US" altLang="zh-CN" sz="3600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40087068"/>
      </p:ext>
    </p:extLst>
  </p:cSld>
  <p:clrMapOvr>
    <a:masterClrMapping/>
  </p:clrMapOvr>
  <p:transition spd="slow" advTm="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34D92C-7560-4E70-8B69-615EED463B27}"/>
              </a:ext>
            </a:extLst>
          </p:cNvPr>
          <p:cNvSpPr txBox="1"/>
          <p:nvPr/>
        </p:nvSpPr>
        <p:spPr>
          <a:xfrm>
            <a:off x="1960402" y="2288631"/>
            <a:ext cx="901239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rgbClr val="002060"/>
                </a:solidFill>
                <a:latin typeface="Calisto MT" panose="02040603050505030304" pitchFamily="18" charset="0"/>
                <a:ea typeface="+mn-ea"/>
              </a:rPr>
              <a:t>命题：</a:t>
            </a:r>
            <a:endParaRPr lang="en-US" altLang="zh-CN" sz="4800" b="1" dirty="0">
              <a:solidFill>
                <a:srgbClr val="002060"/>
              </a:solidFill>
              <a:latin typeface="Calisto MT" panose="02040603050505030304" pitchFamily="18" charset="0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具有确切真值的陈述句叫做命题。</a:t>
            </a:r>
            <a:endParaRPr lang="zh-CN" altLang="en-US" sz="4800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1230761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ABD7C28-BB71-41A5-B4DD-8058842A393F}"/>
              </a:ext>
            </a:extLst>
          </p:cNvPr>
          <p:cNvSpPr txBox="1">
            <a:spLocks noChangeArrowheads="1"/>
          </p:cNvSpPr>
          <p:nvPr/>
        </p:nvSpPr>
        <p:spPr>
          <a:xfrm>
            <a:off x="2005012" y="1676997"/>
            <a:ext cx="8181975" cy="3840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公式</a:t>
            </a:r>
            <a:r>
              <a:rPr lang="en-US" altLang="zh-CN"/>
              <a:t>G</a:t>
            </a:r>
            <a:r>
              <a:rPr lang="zh-CN" altLang="en-US"/>
              <a:t>称为</a:t>
            </a:r>
            <a:r>
              <a:rPr lang="zh-CN" altLang="en-US">
                <a:solidFill>
                  <a:srgbClr val="FF0000"/>
                </a:solidFill>
              </a:rPr>
              <a:t>永真公式</a:t>
            </a:r>
            <a:r>
              <a:rPr lang="en-US" altLang="zh-CN"/>
              <a:t>(</a:t>
            </a:r>
            <a:r>
              <a:rPr lang="zh-CN" altLang="en-US">
                <a:solidFill>
                  <a:srgbClr val="FF0000"/>
                </a:solidFill>
              </a:rPr>
              <a:t>重言式</a:t>
            </a:r>
            <a:r>
              <a:rPr lang="en-US" altLang="zh-CN"/>
              <a:t>)</a:t>
            </a:r>
            <a:r>
              <a:rPr lang="zh-CN" altLang="en-US"/>
              <a:t>，如果在它的所有解释之下都为</a:t>
            </a:r>
            <a:r>
              <a:rPr lang="zh-CN" altLang="en-US">
                <a:latin typeface="宋体" panose="02010600030101010101" pitchFamily="2" charset="-122"/>
              </a:rPr>
              <a:t>“</a:t>
            </a:r>
            <a:r>
              <a:rPr lang="zh-CN" altLang="en-US"/>
              <a:t>真</a:t>
            </a:r>
            <a:r>
              <a:rPr lang="zh-CN" altLang="en-US">
                <a:latin typeface="宋体" panose="02010600030101010101" pitchFamily="2" charset="-122"/>
              </a:rPr>
              <a:t>”</a:t>
            </a:r>
            <a:r>
              <a:rPr lang="zh-CN" altLang="en-US"/>
              <a:t>。</a:t>
            </a:r>
          </a:p>
          <a:p>
            <a:pPr marL="609600" indent="-6096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公式</a:t>
            </a:r>
            <a:r>
              <a:rPr lang="en-US" altLang="zh-CN"/>
              <a:t>G</a:t>
            </a:r>
            <a:r>
              <a:rPr lang="zh-CN" altLang="en-US"/>
              <a:t>称为</a:t>
            </a:r>
            <a:r>
              <a:rPr lang="zh-CN" altLang="en-US">
                <a:solidFill>
                  <a:srgbClr val="FF0000"/>
                </a:solidFill>
              </a:rPr>
              <a:t>永假公式</a:t>
            </a:r>
            <a:r>
              <a:rPr lang="en-US" altLang="zh-CN"/>
              <a:t>(</a:t>
            </a:r>
            <a:r>
              <a:rPr lang="zh-CN" altLang="en-US">
                <a:solidFill>
                  <a:srgbClr val="FF0000"/>
                </a:solidFill>
              </a:rPr>
              <a:t>矛盾式</a:t>
            </a:r>
            <a:r>
              <a:rPr lang="en-US" altLang="zh-CN"/>
              <a:t>),</a:t>
            </a:r>
            <a:r>
              <a:rPr lang="zh-CN" altLang="en-US"/>
              <a:t>如果在它的所有解释之下都为</a:t>
            </a:r>
            <a:r>
              <a:rPr lang="zh-CN" altLang="en-US">
                <a:latin typeface="宋体" panose="02010600030101010101" pitchFamily="2" charset="-122"/>
              </a:rPr>
              <a:t>“</a:t>
            </a:r>
            <a:r>
              <a:rPr lang="zh-CN" altLang="en-US"/>
              <a:t>假</a:t>
            </a:r>
            <a:r>
              <a:rPr lang="zh-CN" altLang="en-US">
                <a:latin typeface="宋体" panose="02010600030101010101" pitchFamily="2" charset="-122"/>
              </a:rPr>
              <a:t>”</a:t>
            </a:r>
            <a:r>
              <a:rPr lang="zh-CN" altLang="en-US"/>
              <a:t>。</a:t>
            </a:r>
          </a:p>
          <a:p>
            <a:pPr marL="609600" indent="-609600">
              <a:lnSpc>
                <a:spcPct val="130000"/>
              </a:lnSpc>
              <a:buFontTx/>
              <a:buAutoNum type="arabicPeriod"/>
            </a:pPr>
            <a:r>
              <a:rPr lang="zh-CN" altLang="en-US"/>
              <a:t>公式</a:t>
            </a:r>
            <a:r>
              <a:rPr lang="en-US" altLang="zh-CN"/>
              <a:t>G</a:t>
            </a:r>
            <a:r>
              <a:rPr lang="zh-CN" altLang="en-US"/>
              <a:t>称为</a:t>
            </a:r>
            <a:r>
              <a:rPr lang="zh-CN" altLang="en-US">
                <a:solidFill>
                  <a:srgbClr val="FF0000"/>
                </a:solidFill>
              </a:rPr>
              <a:t>可满足的</a:t>
            </a:r>
            <a:r>
              <a:rPr lang="zh-CN" altLang="en-US"/>
              <a:t>，如果它不是永假的。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302399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B355D713-82DE-48F3-9659-00C5A5307780}"/>
              </a:ext>
            </a:extLst>
          </p:cNvPr>
          <p:cNvSpPr txBox="1">
            <a:spLocks noChangeArrowheads="1"/>
          </p:cNvSpPr>
          <p:nvPr/>
        </p:nvSpPr>
        <p:spPr>
          <a:xfrm>
            <a:off x="1751013" y="1288256"/>
            <a:ext cx="7515225" cy="585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buFont typeface="Wingdings" panose="05000000000000000000" pitchFamily="2" charset="2"/>
              <a:buNone/>
            </a:pPr>
            <a:r>
              <a:rPr lang="zh-CN" altLang="en-US" dirty="0"/>
              <a:t>从上述定义可知三种特殊公式之间的关系：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0731E156-80F3-42AF-B0E5-0B3344A0B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312" y="2253774"/>
            <a:ext cx="9731375" cy="2479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609600" indent="-609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A50021"/>
              </a:buClr>
              <a:buFontTx/>
              <a:buAutoNum type="arabicParenR"/>
            </a:pPr>
            <a:r>
              <a:rPr kumimoji="1" lang="zh-CN" altLang="en-US" sz="2800" b="1" dirty="0">
                <a:latin typeface="黑体" panose="02010609060101010101" pitchFamily="49" charset="-122"/>
              </a:rPr>
              <a:t>永真式</a:t>
            </a:r>
            <a:r>
              <a:rPr kumimoji="1" lang="en-US" altLang="zh-CN" sz="2800" b="1" dirty="0">
                <a:latin typeface="黑体" panose="02010609060101010101" pitchFamily="49" charset="-122"/>
              </a:rPr>
              <a:t>G</a:t>
            </a:r>
            <a:r>
              <a:rPr kumimoji="1" lang="zh-CN" altLang="en-US" sz="2800" b="1" dirty="0">
                <a:latin typeface="黑体" panose="02010609060101010101" pitchFamily="49" charset="-122"/>
              </a:rPr>
              <a:t>的否定</a:t>
            </a:r>
            <a:r>
              <a:rPr kumimoji="1" lang="zh-CN" altLang="en-US" sz="2800" b="1" dirty="0">
                <a:latin typeface="黑体" panose="02010609060101010101" pitchFamily="49" charset="-122"/>
                <a:sym typeface="Symbol" panose="05050102010706020507" pitchFamily="18" charset="2"/>
              </a:rPr>
              <a:t></a:t>
            </a:r>
            <a:r>
              <a:rPr kumimoji="1" lang="en-US" altLang="zh-CN" sz="2800" b="1" dirty="0">
                <a:latin typeface="黑体" panose="02010609060101010101" pitchFamily="49" charset="-122"/>
                <a:sym typeface="Symbol" panose="05050102010706020507" pitchFamily="18" charset="2"/>
              </a:rPr>
              <a:t>G</a:t>
            </a:r>
            <a:r>
              <a:rPr kumimoji="1" lang="zh-CN" altLang="en-US" sz="2800" b="1" dirty="0">
                <a:latin typeface="黑体" panose="02010609060101010101" pitchFamily="49" charset="-122"/>
              </a:rPr>
              <a:t>是矛盾式；矛盾式</a:t>
            </a:r>
            <a:r>
              <a:rPr kumimoji="1" lang="en-US" altLang="zh-CN" sz="2800" b="1" dirty="0">
                <a:latin typeface="黑体" panose="02010609060101010101" pitchFamily="49" charset="-122"/>
              </a:rPr>
              <a:t>G</a:t>
            </a:r>
            <a:r>
              <a:rPr kumimoji="1" lang="zh-CN" altLang="en-US" sz="2800" b="1" dirty="0">
                <a:latin typeface="黑体" panose="02010609060101010101" pitchFamily="49" charset="-122"/>
              </a:rPr>
              <a:t>的否定</a:t>
            </a:r>
            <a:r>
              <a:rPr kumimoji="1" lang="zh-CN" altLang="en-US" sz="2800" b="1" dirty="0">
                <a:latin typeface="黑体" panose="02010609060101010101" pitchFamily="49" charset="-122"/>
                <a:sym typeface="Symbol" panose="05050102010706020507" pitchFamily="18" charset="2"/>
              </a:rPr>
              <a:t></a:t>
            </a:r>
            <a:r>
              <a:rPr kumimoji="1" lang="en-US" altLang="zh-CN" sz="2800" b="1" dirty="0">
                <a:latin typeface="黑体" panose="02010609060101010101" pitchFamily="49" charset="-122"/>
                <a:sym typeface="Symbol" panose="05050102010706020507" pitchFamily="18" charset="2"/>
              </a:rPr>
              <a:t>G</a:t>
            </a:r>
            <a:r>
              <a:rPr kumimoji="1" lang="zh-CN" altLang="en-US" sz="2800" b="1" dirty="0">
                <a:latin typeface="黑体" panose="02010609060101010101" pitchFamily="49" charset="-122"/>
              </a:rPr>
              <a:t>是永真式。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FontTx/>
              <a:buAutoNum type="arabicParenR"/>
            </a:pPr>
            <a:r>
              <a:rPr kumimoji="1" lang="zh-CN" altLang="en-US" sz="2800" b="1" dirty="0">
                <a:latin typeface="黑体" panose="02010609060101010101" pitchFamily="49" charset="-122"/>
              </a:rPr>
              <a:t>永真式一定是可满足式</a:t>
            </a:r>
            <a:r>
              <a:rPr kumimoji="1" lang="en-US" altLang="zh-CN" sz="2800" b="1" dirty="0">
                <a:latin typeface="黑体" panose="02010609060101010101" pitchFamily="49" charset="-122"/>
              </a:rPr>
              <a:t>,</a:t>
            </a:r>
            <a:r>
              <a:rPr kumimoji="1" lang="zh-CN" altLang="en-US" sz="2800" b="1" dirty="0">
                <a:latin typeface="黑体" panose="02010609060101010101" pitchFamily="49" charset="-122"/>
              </a:rPr>
              <a:t>可满足式不一定是永真式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  <a:buFontTx/>
              <a:buAutoNum type="arabicParenR"/>
            </a:pPr>
            <a:r>
              <a:rPr kumimoji="1" lang="zh-CN" altLang="en-US" sz="2800" b="1" dirty="0">
                <a:latin typeface="黑体" panose="02010609060101010101" pitchFamily="49" charset="-122"/>
              </a:rPr>
              <a:t>可满足式的否定不一定为不可满足式</a:t>
            </a:r>
            <a:r>
              <a:rPr kumimoji="1" lang="en-US" altLang="zh-CN" sz="2800" b="1" dirty="0">
                <a:latin typeface="黑体" panose="02010609060101010101" pitchFamily="49" charset="-122"/>
              </a:rPr>
              <a:t>(</a:t>
            </a:r>
            <a:r>
              <a:rPr kumimoji="1" lang="zh-CN" altLang="en-US" sz="2800" b="1" dirty="0">
                <a:latin typeface="黑体" panose="02010609060101010101" pitchFamily="49" charset="-122"/>
              </a:rPr>
              <a:t>即矛盾式</a:t>
            </a:r>
            <a:r>
              <a:rPr kumimoji="1" lang="en-US" altLang="zh-CN" sz="2800" b="1" dirty="0">
                <a:latin typeface="黑体" panose="02010609060101010101" pitchFamily="49" charset="-122"/>
              </a:rPr>
              <a:t>)</a:t>
            </a:r>
            <a:endParaRPr kumimoji="1" lang="zh-CN" altLang="en-US" sz="2800" b="1" dirty="0">
              <a:latin typeface="黑体" panose="02010609060101010101" pitchFamily="49" charset="-122"/>
            </a:endParaRP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rgbClr val="A50021"/>
              </a:buClr>
            </a:pPr>
            <a:endParaRPr kumimoji="1" lang="zh-CN" altLang="en-US" sz="2800" b="1" dirty="0"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671829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utoUpdateAnimBg="0"/>
      <p:bldP spid="13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7BDC030-8B02-4AF7-A39B-054ED4086E8A}"/>
              </a:ext>
            </a:extLst>
          </p:cNvPr>
          <p:cNvSpPr/>
          <p:nvPr/>
        </p:nvSpPr>
        <p:spPr>
          <a:xfrm>
            <a:off x="1751013" y="1030288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0070C0"/>
                </a:solidFill>
                <a:latin typeface="+mn-ea"/>
                <a:ea typeface="+mn-ea"/>
              </a:rPr>
              <a:t>等值演算</a:t>
            </a:r>
            <a:endParaRPr lang="en-US" altLang="zh-CN" sz="400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9E94F48-820C-454D-830E-C85E4001FFD6}"/>
              </a:ext>
            </a:extLst>
          </p:cNvPr>
          <p:cNvSpPr txBox="1"/>
          <p:nvPr/>
        </p:nvSpPr>
        <p:spPr>
          <a:xfrm>
            <a:off x="1331961" y="1985653"/>
            <a:ext cx="101186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是两个命题公式，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是出现在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中所有的命题变元，如果对于，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的所有真值组合的每一个解释，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的真值结果都相同，则称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等价的（等值，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equivalent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，记作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G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（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G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G</a:t>
            </a:r>
            <a:r>
              <a:rPr lang="zh-CN" alt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≡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2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4FECE9-55F4-4E05-8AB2-D5C6621922E7}"/>
              </a:ext>
            </a:extLst>
          </p:cNvPr>
          <p:cNvSpPr/>
          <p:nvPr/>
        </p:nvSpPr>
        <p:spPr>
          <a:xfrm>
            <a:off x="2352882" y="4258052"/>
            <a:ext cx="74862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zh-CN" sz="3200" i="1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 </a:t>
            </a:r>
            <a:r>
              <a:rPr lang="en-US" altLang="zh-CN" sz="3200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3200" i="1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3200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当且仅当</a:t>
            </a:r>
            <a:r>
              <a:rPr lang="en-US" altLang="zh-CN" sz="3200" i="1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sz="3200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3200" i="1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3200" b="1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为重言式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3200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：一种关系比较，自然语言中的符号</a:t>
            </a:r>
          </a:p>
          <a:p>
            <a:pPr>
              <a:buFontTx/>
              <a:buNone/>
            </a:pPr>
            <a:r>
              <a:rPr lang="zh-CN" altLang="en-US" sz="3200" b="1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：运算符号，联结词</a:t>
            </a:r>
          </a:p>
        </p:txBody>
      </p:sp>
    </p:spTree>
    <p:extLst>
      <p:ext uri="{BB962C8B-B14F-4D97-AF65-F5344CB8AC3E}">
        <p14:creationId xmlns:p14="http://schemas.microsoft.com/office/powerpoint/2010/main" val="3360393953"/>
      </p:ext>
    </p:extLst>
  </p:cSld>
  <p:clrMapOvr>
    <a:masterClrMapping/>
  </p:clrMapOvr>
  <p:transition spd="slow" advTm="0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1991E60-318F-4C6E-B28F-34041D8F3D6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684212" y="1625600"/>
            <a:ext cx="11012487" cy="2235859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36000" tIns="36000" rIns="36000" bIns="3600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3.3.8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证明公式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与公式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(P→Q)∧(Q→P)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之间是逻辑等价的。 </a:t>
            </a:r>
          </a:p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根据定理，只需判定公式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((P→Q)∧(Q→P))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为永真公式。</a:t>
            </a:r>
          </a:p>
        </p:txBody>
      </p:sp>
      <p:graphicFrame>
        <p:nvGraphicFramePr>
          <p:cNvPr id="9" name="Group 50">
            <a:extLst>
              <a:ext uri="{FF2B5EF4-FFF2-40B4-BE49-F238E27FC236}">
                <a16:creationId xmlns:a16="http://schemas.microsoft.com/office/drawing/2014/main" id="{F707F166-D49B-4749-B6CC-51F080C91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537946"/>
              </p:ext>
            </p:extLst>
          </p:nvPr>
        </p:nvGraphicFramePr>
        <p:xfrm>
          <a:off x="2367756" y="4125913"/>
          <a:ext cx="7456488" cy="2449514"/>
        </p:xfrm>
        <a:graphic>
          <a:graphicData uri="http://schemas.openxmlformats.org/drawingml/2006/table">
            <a:tbl>
              <a:tblPr/>
              <a:tblGrid>
                <a:gridCol w="1656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9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P    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       G</a:t>
                      </a:r>
                      <a:r>
                        <a:rPr kumimoji="0" lang="en-US" altLang="zh-CN" sz="24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(P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  <a:sym typeface="Symbol" pitchFamily="18" charset="2"/>
                        </a:rPr>
                        <a:t>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Q) 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  <a:sym typeface="Symbol" pitchFamily="18" charset="2"/>
                        </a:rPr>
                        <a:t>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((P</a:t>
                      </a: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→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Q)∧(Q→P))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0    0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             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1   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        1       1       1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0    1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             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0   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1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       1       0       0 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1    0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             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0        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1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       0       0       1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1    1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                  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1        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1 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      1       1       1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777110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82FD984-730E-43BD-A310-5A7B7D0DD461}"/>
              </a:ext>
            </a:extLst>
          </p:cNvPr>
          <p:cNvSpPr txBox="1">
            <a:spLocks noChangeArrowheads="1"/>
          </p:cNvSpPr>
          <p:nvPr/>
        </p:nvSpPr>
        <p:spPr>
          <a:xfrm>
            <a:off x="2057400" y="1897829"/>
            <a:ext cx="7899400" cy="5111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是任何的公式，则：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2D7F2CF-940A-4128-A12A-045D3D55C9A4}"/>
              </a:ext>
            </a:extLst>
          </p:cNvPr>
          <p:cNvSpPr txBox="1">
            <a:spLocks noChangeArrowheads="1"/>
          </p:cNvSpPr>
          <p:nvPr/>
        </p:nvSpPr>
        <p:spPr>
          <a:xfrm>
            <a:off x="1884363" y="811979"/>
            <a:ext cx="7848600" cy="70173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基本等价公式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(E)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EC58B5A7-A24F-4091-9DCD-2262F25DE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763" y="2640013"/>
            <a:ext cx="9793287" cy="285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50000"/>
              </a:lnSpc>
              <a:spcBef>
                <a:spcPct val="20000"/>
              </a:spcBef>
              <a:buClr>
                <a:srgbClr val="A50021"/>
              </a:buClr>
            </a:pPr>
            <a:r>
              <a:rPr kumimoji="1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幂等律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G∨G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 ;  G∧G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A50021"/>
              </a:buClr>
            </a:pPr>
            <a:r>
              <a:rPr kumimoji="1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交换律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G∨H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H∨G; G∧H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H∧G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A50021"/>
              </a:buClr>
            </a:pPr>
            <a:r>
              <a:rPr kumimoji="1" lang="en-US" altLang="zh-CN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结合律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G∨(H∨S)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(G∨H)∨S; G∧(H∧S)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(G∧H)∧S</a:t>
            </a: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A50021"/>
              </a:buClr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吸收律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G∨(G∧H)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G;  G∧(G∨H)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 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416350386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10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245CE8-4FCD-4287-8EA5-0FD18D2150AE}"/>
              </a:ext>
            </a:extLst>
          </p:cNvPr>
          <p:cNvSpPr txBox="1">
            <a:spLocks noChangeArrowheads="1"/>
          </p:cNvSpPr>
          <p:nvPr/>
        </p:nvSpPr>
        <p:spPr>
          <a:xfrm>
            <a:off x="2195513" y="1139825"/>
            <a:ext cx="8824912" cy="525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5)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分配律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G∨(H∧S)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(G∨H)∧(G∨S);</a:t>
            </a:r>
            <a:endParaRPr kumimoji="1"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150000"/>
              </a:lnSpc>
              <a:buNone/>
            </a:pP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G∧(H∨S)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(G∧H)∨(G∧S)</a:t>
            </a:r>
          </a:p>
          <a:p>
            <a:pPr marL="609600" indent="-609600">
              <a:lnSpc>
                <a:spcPct val="150000"/>
              </a:lnSpc>
              <a:buClr>
                <a:schemeClr val="accent1"/>
              </a:buClr>
              <a:buNone/>
            </a:pP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6) 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同一律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G∨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０＝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G;  G ∧1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     </a:t>
            </a:r>
          </a:p>
          <a:p>
            <a:pPr marL="609600" indent="-609600">
              <a:lnSpc>
                <a:spcPct val="150000"/>
              </a:lnSpc>
              <a:buClr>
                <a:schemeClr val="accent1"/>
              </a:buClr>
              <a:buNone/>
            </a:pP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7) 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零一律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G∨1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1; G∧0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150000"/>
              </a:lnSpc>
              <a:buClr>
                <a:schemeClr val="accent1"/>
              </a:buClr>
              <a:buNone/>
            </a:pP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8) 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排中律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G∨┐G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endParaRPr kumimoji="1"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150000"/>
              </a:lnSpc>
              <a:buClr>
                <a:schemeClr val="accent1"/>
              </a:buClr>
              <a:buNone/>
            </a:pP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9) </a:t>
            </a:r>
            <a:r>
              <a:rPr kumimoji="1"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矛盾律</a:t>
            </a:r>
            <a:r>
              <a:rPr kumimoji="1"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G∧┐G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</p:txBody>
      </p:sp>
    </p:spTree>
    <p:extLst>
      <p:ext uri="{BB962C8B-B14F-4D97-AF65-F5344CB8AC3E}">
        <p14:creationId xmlns:p14="http://schemas.microsoft.com/office/powerpoint/2010/main" val="56073201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2E2F611-063B-40AE-8229-32D41D54727C}"/>
              </a:ext>
            </a:extLst>
          </p:cNvPr>
          <p:cNvSpPr/>
          <p:nvPr/>
        </p:nvSpPr>
        <p:spPr>
          <a:xfrm>
            <a:off x="9601830" y="5872763"/>
            <a:ext cx="19383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——</a:t>
            </a:r>
            <a:r>
              <a:rPr lang="zh-CN" altLang="en-US" sz="3200" dirty="0">
                <a:solidFill>
                  <a:srgbClr val="0000CC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鲁迅 </a:t>
            </a:r>
            <a:endParaRPr lang="zh-CN" altLang="en-US" sz="32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4B0E7-69F8-4807-A0DA-8E98713073A8}"/>
              </a:ext>
            </a:extLst>
          </p:cNvPr>
          <p:cNvSpPr/>
          <p:nvPr/>
        </p:nvSpPr>
        <p:spPr>
          <a:xfrm>
            <a:off x="968545" y="738188"/>
            <a:ext cx="8467001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“一家人家生了一个男孩，合家高兴透顶了。满月的时候，抱出来给客人看，大概自然是想得一点好兆头。</a:t>
            </a:r>
          </a:p>
          <a:p>
            <a:r>
              <a:rPr lang="zh-CN" altLang="en-US" sz="2800" dirty="0"/>
              <a:t>“一个说：‘这孩子将来要发财的。’他于是得到一番感谢。</a:t>
            </a:r>
          </a:p>
          <a:p>
            <a:r>
              <a:rPr lang="zh-CN" altLang="en-US" sz="2800" dirty="0"/>
              <a:t>“一个说：这孩子将来要做官的。他于是收回几句恭维。</a:t>
            </a:r>
          </a:p>
          <a:p>
            <a:r>
              <a:rPr lang="zh-CN" altLang="en-US" sz="2800" dirty="0"/>
              <a:t>“一个说：‘这孩子将来是要死的。’他于是得到一顿大家合力的痛打。</a:t>
            </a:r>
          </a:p>
          <a:p>
            <a:r>
              <a:rPr lang="zh-CN" altLang="en-US" sz="2800" dirty="0"/>
              <a:t>“说要死的必然，说富贵的许谎。但说谎的得好报，说必然的遭打。你</a:t>
            </a:r>
            <a:r>
              <a:rPr lang="en-US" altLang="zh-CN" sz="2800" dirty="0"/>
              <a:t>……”</a:t>
            </a:r>
          </a:p>
          <a:p>
            <a:r>
              <a:rPr lang="en-US" altLang="zh-CN" sz="2800" dirty="0"/>
              <a:t>“</a:t>
            </a:r>
            <a:r>
              <a:rPr lang="zh-CN" altLang="en-US" sz="2800" dirty="0"/>
              <a:t>我愿意既不说谎，也不遭打。那么，老师，我得怎么说呢？”</a:t>
            </a:r>
          </a:p>
          <a:p>
            <a:r>
              <a:rPr lang="zh-CN" altLang="en-US" sz="2800" dirty="0"/>
              <a:t>“那么，你得说：‘啊呀！这孩子呵！您瞧！多么</a:t>
            </a:r>
            <a:r>
              <a:rPr lang="en-US" altLang="zh-CN" sz="2800" dirty="0"/>
              <a:t>……</a:t>
            </a:r>
            <a:r>
              <a:rPr lang="zh-CN" altLang="en-US" sz="2800" dirty="0"/>
              <a:t>。阿唷！哈哈！</a:t>
            </a:r>
            <a:r>
              <a:rPr lang="en-US" altLang="zh-CN" sz="2800" dirty="0"/>
              <a:t>Hehe</a:t>
            </a:r>
            <a:r>
              <a:rPr lang="zh-CN" altLang="en-US" sz="2800" dirty="0"/>
              <a:t>！</a:t>
            </a:r>
            <a:r>
              <a:rPr lang="en-US" altLang="zh-CN" sz="2800" dirty="0"/>
              <a:t>He</a:t>
            </a:r>
            <a:r>
              <a:rPr lang="zh-CN" altLang="en-US" sz="2800" dirty="0"/>
              <a:t>，</a:t>
            </a:r>
            <a:r>
              <a:rPr lang="en-US" altLang="zh-CN" sz="2800" dirty="0" err="1"/>
              <a:t>hehehehe</a:t>
            </a:r>
            <a:r>
              <a:rPr lang="zh-CN" altLang="en-US" sz="2800" dirty="0"/>
              <a:t>！</a:t>
            </a:r>
            <a:endParaRPr lang="en-US" altLang="zh-CN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EFA233-D0B1-46F6-A44C-8814EC18EEF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236" y="1455738"/>
            <a:ext cx="2038539" cy="202343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2247388-BA3B-4ACE-9472-71DCBD545D20}"/>
              </a:ext>
            </a:extLst>
          </p:cNvPr>
          <p:cNvSpPr txBox="1"/>
          <p:nvPr/>
        </p:nvSpPr>
        <p:spPr>
          <a:xfrm>
            <a:off x="9683236" y="3922643"/>
            <a:ext cx="2038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chemeClr val="accent2">
                    <a:lumMod val="50000"/>
                  </a:schemeClr>
                </a:solidFill>
              </a:rPr>
              <a:t>这次确实是我说的</a:t>
            </a:r>
          </a:p>
        </p:txBody>
      </p:sp>
    </p:spTree>
    <p:extLst>
      <p:ext uri="{BB962C8B-B14F-4D97-AF65-F5344CB8AC3E}">
        <p14:creationId xmlns:p14="http://schemas.microsoft.com/office/powerpoint/2010/main" val="191190605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C245CE8-4FCD-4287-8EA5-0FD18D2150AE}"/>
              </a:ext>
            </a:extLst>
          </p:cNvPr>
          <p:cNvSpPr txBox="1">
            <a:spLocks noChangeArrowheads="1"/>
          </p:cNvSpPr>
          <p:nvPr/>
        </p:nvSpPr>
        <p:spPr>
          <a:xfrm>
            <a:off x="2195513" y="1139825"/>
            <a:ext cx="8824912" cy="5256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Tx/>
              <a:buNone/>
            </a:pP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10) 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双重否定律：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┐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(┐G)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kumimoji="1" lang="en-US" altLang="zh-CN" sz="24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Tx/>
              <a:buNone/>
            </a:pPr>
            <a:r>
              <a:rPr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De </a:t>
            </a:r>
            <a:r>
              <a:rPr lang="en-US" altLang="zh-CN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MoRGan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律：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┐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(G∨H)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＝┐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G∧┐H ;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┐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(G∧H)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＝┐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G∨┐H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12)</a:t>
            </a:r>
            <a:r>
              <a:rPr kumimoji="1" lang="zh-CN" altLang="en-US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等价律</a:t>
            </a:r>
            <a:r>
              <a:rPr kumimoji="1" lang="en-US" altLang="zh-CN" sz="2400" b="1" noProof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1" lang="en-US" altLang="zh-C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</a:t>
            </a:r>
            <a:r>
              <a:rPr kumimoji="1" lang="en-US" altLang="zh-CN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kumimoji="1" lang="en-US" alt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H)＝</a:t>
            </a:r>
            <a:r>
              <a:rPr kumimoji="1"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en-US" sz="2400" noProof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G→H)∧(H→G</a:t>
            </a:r>
            <a:r>
              <a:rPr kumimoji="1" lang="en-US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13)</a:t>
            </a:r>
            <a:r>
              <a:rPr kumimoji="1"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蕴涵等值</a:t>
            </a:r>
            <a:r>
              <a:rPr kumimoji="1"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1"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(G→H)</a:t>
            </a:r>
            <a:r>
              <a:rPr kumimoji="1"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kumimoji="1"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(┐G∨H)      	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14) 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假言易位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           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15)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等价否定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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    </a:t>
            </a:r>
            <a:endParaRPr lang="en-US" altLang="zh-CN" sz="24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16)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归谬论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H) ∧(G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H)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86785005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B900906-1FE1-48AC-BF49-1BBB068F54BF}"/>
              </a:ext>
            </a:extLst>
          </p:cNvPr>
          <p:cNvSpPr txBox="1"/>
          <p:nvPr/>
        </p:nvSpPr>
        <p:spPr>
          <a:xfrm>
            <a:off x="2186608" y="1232452"/>
            <a:ext cx="70104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由已知的等值式推演出另外一些等值式的过程称为</a:t>
            </a:r>
            <a:r>
              <a:rPr lang="zh-CN" altLang="en-US" sz="4000" dirty="0">
                <a:solidFill>
                  <a:srgbClr val="FF0000"/>
                </a:solidFill>
              </a:rPr>
              <a:t>等值演算</a:t>
            </a:r>
            <a:r>
              <a:rPr lang="zh-CN" altLang="en-US" sz="4000" dirty="0"/>
              <a:t>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5F392E-2949-40DF-B17A-795F0EBEB572}"/>
              </a:ext>
            </a:extLst>
          </p:cNvPr>
          <p:cNvSpPr txBox="1"/>
          <p:nvPr/>
        </p:nvSpPr>
        <p:spPr>
          <a:xfrm>
            <a:off x="1571625" y="2834187"/>
            <a:ext cx="90313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是一个命题公式，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是其中出现的所有命题变元。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）用某些公式代换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中的某些命题变元；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）若用公式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代换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                                                                                     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则必须用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代换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中所有的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由此而得到的新公式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叫做公式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代换实例（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substitute instance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1143401655"/>
      </p:ext>
    </p:extLst>
  </p:cSld>
  <p:clrMapOvr>
    <a:masterClrMapping/>
  </p:clrMapOvr>
  <p:transition spd="slow" advTm="0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DE7554-AC75-4B75-980B-CC57E6B3285B}"/>
              </a:ext>
            </a:extLst>
          </p:cNvPr>
          <p:cNvSpPr/>
          <p:nvPr/>
        </p:nvSpPr>
        <p:spPr>
          <a:xfrm>
            <a:off x="3367317" y="1018416"/>
            <a:ext cx="38021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G=</a:t>
            </a:r>
            <a:r>
              <a:rPr lang="en-US" altLang="x-non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altLang="x-none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</a:t>
            </a:r>
            <a:r>
              <a:rPr lang="en-US" altLang="x-non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(Q</a:t>
            </a:r>
            <a:r>
              <a:rPr lang="en-US" altLang="x-none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</a:t>
            </a:r>
            <a:r>
              <a:rPr lang="en-US" altLang="x-non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P))</a:t>
            </a:r>
            <a:r>
              <a:rPr lang="en-US" altLang="x-none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</a:t>
            </a:r>
            <a:r>
              <a:rPr lang="en-US" altLang="x-none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en-US" altLang="x-none" sz="36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6A1C375-187C-481F-A52E-3E0FDE31D9FC}"/>
              </a:ext>
            </a:extLst>
          </p:cNvPr>
          <p:cNvSpPr txBox="1"/>
          <p:nvPr/>
        </p:nvSpPr>
        <p:spPr>
          <a:xfrm>
            <a:off x="3472703" y="2266066"/>
            <a:ext cx="3379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x-none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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         P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2AC2D9-FD03-4065-A69A-2F1878071873}"/>
              </a:ext>
            </a:extLst>
          </p:cNvPr>
          <p:cNvSpPr/>
          <p:nvPr/>
        </p:nvSpPr>
        <p:spPr>
          <a:xfrm>
            <a:off x="3472702" y="3794746"/>
            <a:ext cx="62013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H=((Q </a:t>
            </a:r>
            <a:r>
              <a:rPr lang="en-US" altLang="x-none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</a:t>
            </a:r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S)</a:t>
            </a:r>
            <a:r>
              <a:rPr lang="en-US" altLang="x-none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</a:t>
            </a:r>
            <a:r>
              <a:rPr lang="en-US" altLang="x-none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(Q</a:t>
            </a:r>
            <a:r>
              <a:rPr lang="en-US" altLang="x-none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(Q </a:t>
            </a:r>
            <a:r>
              <a:rPr lang="en-US" altLang="x-none" sz="36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2" charset="2"/>
              </a:rPr>
              <a:t></a:t>
            </a:r>
            <a:r>
              <a:rPr lang="en-US" altLang="x-none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 S)</a:t>
            </a:r>
            <a:r>
              <a:rPr lang="en-US" altLang="x-none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en-US" altLang="x-none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Symbol" panose="05050102010706020507" pitchFamily="2" charset="2"/>
              </a:rPr>
              <a:t></a:t>
            </a:r>
            <a:r>
              <a:rPr lang="en-US" altLang="x-none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</a:t>
            </a:r>
            <a:endParaRPr lang="en-US" altLang="x-none" sz="36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Symbol" panose="05050102010706020507" pitchFamily="2" charset="2"/>
            </a:endParaRPr>
          </a:p>
          <a:p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9943373"/>
      </p:ext>
    </p:extLst>
  </p:cSld>
  <p:clrMapOvr>
    <a:masterClrMapping/>
  </p:clrMapOvr>
  <p:transition spd="slow" advTm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图片 4">
            <a:extLst>
              <a:ext uri="{FF2B5EF4-FFF2-40B4-BE49-F238E27FC236}">
                <a16:creationId xmlns:a16="http://schemas.microsoft.com/office/drawing/2014/main" id="{4DAA5C06-F5A8-4529-92E9-3BD9B667E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1" name="文本框 2">
            <a:extLst>
              <a:ext uri="{FF2B5EF4-FFF2-40B4-BE49-F238E27FC236}">
                <a16:creationId xmlns:a16="http://schemas.microsoft.com/office/drawing/2014/main" id="{0AB39A04-088A-4459-ADD1-9EFE8E5613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32772" name="矩形 1">
            <a:extLst>
              <a:ext uri="{FF2B5EF4-FFF2-40B4-BE49-F238E27FC236}">
                <a16:creationId xmlns:a16="http://schemas.microsoft.com/office/drawing/2014/main" id="{ABBE2D04-5211-4825-A7BF-C714B384B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9127" y="1769268"/>
            <a:ext cx="759374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800" b="1" dirty="0">
                <a:solidFill>
                  <a:srgbClr val="002060"/>
                </a:solidFill>
                <a:latin typeface="Calisto MT" panose="02040603050505030304" pitchFamily="18" charset="0"/>
              </a:rPr>
              <a:t>原子命题：</a:t>
            </a:r>
            <a:r>
              <a:rPr lang="zh-CN" altLang="en-US" sz="4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指不能再分解为</a:t>
            </a:r>
            <a:endParaRPr lang="en-US" altLang="zh-CN" sz="4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更简单命题的命题。</a:t>
            </a:r>
            <a:endParaRPr lang="en-US" altLang="zh-CN" sz="4800" b="1" dirty="0">
              <a:solidFill>
                <a:srgbClr val="002060"/>
              </a:solidFill>
              <a:latin typeface="Calisto MT" panose="02040603050505030304" pitchFamily="18" charset="0"/>
            </a:endParaRPr>
          </a:p>
        </p:txBody>
      </p:sp>
      <p:sp>
        <p:nvSpPr>
          <p:cNvPr id="32774" name="矩形 6">
            <a:extLst>
              <a:ext uri="{FF2B5EF4-FFF2-40B4-BE49-F238E27FC236}">
                <a16:creationId xmlns:a16="http://schemas.microsoft.com/office/drawing/2014/main" id="{7371F739-BB9E-4417-8FEB-A27E9CFFF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9127" y="3768725"/>
            <a:ext cx="821250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8320A"/>
              </a:buClr>
              <a:buSzPct val="80000"/>
              <a:buFontTx/>
              <a:buNone/>
            </a:pPr>
            <a:r>
              <a:rPr lang="zh-CN" altLang="en-US" sz="4800" b="1" dirty="0">
                <a:solidFill>
                  <a:srgbClr val="002060"/>
                </a:solidFill>
                <a:latin typeface="Calisto MT" panose="02040603050505030304" pitchFamily="18" charset="0"/>
              </a:rPr>
              <a:t>复合命题：</a:t>
            </a:r>
            <a:r>
              <a:rPr lang="zh-CN" altLang="en-US" sz="4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是指由若干命题用</a:t>
            </a:r>
            <a:endParaRPr lang="en-US" altLang="zh-CN" sz="48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8320A"/>
              </a:buClr>
              <a:buSzPct val="80000"/>
              <a:buFontTx/>
              <a:buNone/>
            </a:pPr>
            <a:r>
              <a:rPr lang="zh-CN" altLang="en-US" sz="48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联结词组成的新命题。</a:t>
            </a:r>
          </a:p>
        </p:txBody>
      </p:sp>
    </p:spTree>
    <p:extLst>
      <p:ext uri="{BB962C8B-B14F-4D97-AF65-F5344CB8AC3E}">
        <p14:creationId xmlns:p14="http://schemas.microsoft.com/office/powerpoint/2010/main" val="3994703959"/>
      </p:ext>
    </p:extLst>
  </p:cSld>
  <p:clrMapOvr>
    <a:masterClrMapping/>
  </p:clrMapOvr>
  <p:transition spd="slow" advTm="0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B70DFA-4BB1-4293-B4E3-0693A1EEB6E5}"/>
              </a:ext>
            </a:extLst>
          </p:cNvPr>
          <p:cNvSpPr/>
          <p:nvPr/>
        </p:nvSpPr>
        <p:spPr>
          <a:xfrm>
            <a:off x="1751013" y="1030288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0070C0"/>
                </a:solidFill>
                <a:latin typeface="+mn-ea"/>
                <a:ea typeface="+mn-ea"/>
              </a:rPr>
              <a:t>代入定理</a:t>
            </a:r>
            <a:endParaRPr lang="en-US" altLang="zh-CN" sz="400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5F65AC2-61CB-4CD4-8A63-9384D07D6A8D}"/>
              </a:ext>
            </a:extLst>
          </p:cNvPr>
          <p:cNvSpPr txBox="1">
            <a:spLocks noChangeArrowheads="1"/>
          </p:cNvSpPr>
          <p:nvPr/>
        </p:nvSpPr>
        <p:spPr>
          <a:xfrm>
            <a:off x="238919" y="1905000"/>
            <a:ext cx="11466512" cy="48609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是一个命题公式</a:t>
            </a:r>
            <a:r>
              <a:rPr lang="zh-CN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、P</a:t>
            </a:r>
            <a:r>
              <a:rPr lang="en-US" altLang="zh-CN" baseline="-25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、P</a:t>
            </a:r>
            <a:r>
              <a:rPr lang="en-US" altLang="zh-CN" baseline="-25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是命题变元</a:t>
            </a:r>
            <a:r>
              <a:rPr lang="zh-CN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altLang="zh-CN" baseline="-25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)、G</a:t>
            </a:r>
            <a:r>
              <a:rPr lang="en-US" altLang="zh-CN" baseline="-25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altLang="zh-CN" baseline="-25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)、...、G</a:t>
            </a:r>
            <a:r>
              <a:rPr lang="en-US" altLang="zh-CN" baseline="-25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(P</a:t>
            </a:r>
            <a:r>
              <a:rPr lang="en-US" altLang="zh-CN" baseline="-25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为任意的命题公式，若</a:t>
            </a:r>
            <a:r>
              <a:rPr lang="en-US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是永真公式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或永假公式</a:t>
            </a:r>
            <a:r>
              <a:rPr lang="zh-CN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），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分别</a:t>
            </a: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、G</a:t>
            </a:r>
            <a:r>
              <a:rPr lang="en-US" altLang="zh-CN" baseline="-25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…、G</a:t>
            </a:r>
            <a:r>
              <a:rPr lang="en-US" altLang="zh-CN" baseline="-25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取代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、P</a:t>
            </a:r>
            <a:r>
              <a:rPr lang="en-US" altLang="zh-CN" baseline="-25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后得到新的命</a:t>
            </a:r>
            <a:r>
              <a:rPr lang="zh-C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题</a:t>
            </a: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公式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marL="0" indent="0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lang="en-US" altLang="en-US" noProof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G(</a:t>
            </a: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noProof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noProof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noProof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)＝</a:t>
            </a:r>
            <a:r>
              <a:rPr lang="en-US" altLang="en-US" noProof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en-US" altLang="en-US" noProof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noProof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noProof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aseline="-25000" noProof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noProof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40000"/>
              </a:lnSpc>
              <a:buFont typeface="Wingdings" panose="05000000000000000000" pitchFamily="2" charset="2"/>
              <a:buNone/>
            </a:pP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也是一个永真公式</a:t>
            </a:r>
            <a:r>
              <a:rPr lang="zh-CN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或永假公式</a:t>
            </a:r>
            <a:r>
              <a:rPr lang="zh-CN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13140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0E8EFAE-6B39-45CC-B5E7-D325DC73637E}"/>
              </a:ext>
            </a:extLst>
          </p:cNvPr>
          <p:cNvSpPr/>
          <p:nvPr/>
        </p:nvSpPr>
        <p:spPr>
          <a:xfrm>
            <a:off x="1571625" y="894814"/>
            <a:ext cx="223651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0070C0"/>
                </a:solidFill>
                <a:latin typeface="+mn-ea"/>
                <a:ea typeface="+mn-ea"/>
              </a:rPr>
              <a:t>替换定理</a:t>
            </a:r>
            <a:endParaRPr lang="en-US" altLang="zh-CN" sz="4000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5137C45-5747-499C-9E17-B88CD3A33EE7}"/>
              </a:ext>
            </a:extLst>
          </p:cNvPr>
          <p:cNvSpPr txBox="1">
            <a:spLocks noChangeArrowheads="1"/>
          </p:cNvSpPr>
          <p:nvPr/>
        </p:nvSpPr>
        <p:spPr>
          <a:xfrm>
            <a:off x="1335484" y="2072739"/>
            <a:ext cx="9732566" cy="19446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的子公式</a:t>
            </a:r>
            <a:r>
              <a:rPr lang="en-US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是任意的命题公式，将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baseline="-25000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替换后得到新的命题公式为</a:t>
            </a:r>
            <a:r>
              <a:rPr lang="en-US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baseline="-25000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＝H</a:t>
            </a:r>
            <a:r>
              <a:rPr lang="en-US" altLang="zh-CN" baseline="-25000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en-US" noProof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G＝H。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29545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E91466-289B-437E-B2CD-C4C49A905FEB}"/>
              </a:ext>
            </a:extLst>
          </p:cNvPr>
          <p:cNvSpPr/>
          <p:nvPr/>
        </p:nvSpPr>
        <p:spPr>
          <a:xfrm>
            <a:off x="3391164" y="2636645"/>
            <a:ext cx="43341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x-none" sz="36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3600" dirty="0">
                <a:latin typeface="等线" panose="02010600030101010101" pitchFamily="2" charset="-122"/>
                <a:ea typeface="等线" panose="02010600030101010101" pitchFamily="2" charset="-122"/>
              </a:rPr>
              <a:t>α</a:t>
            </a:r>
            <a:r>
              <a:rPr lang="en-US" altLang="x-none" sz="36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2" charset="2"/>
              </a:rPr>
              <a:t></a:t>
            </a:r>
            <a:r>
              <a:rPr lang="en-US" altLang="x-none" sz="36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3600" dirty="0">
                <a:latin typeface="等线" panose="02010600030101010101" pitchFamily="2" charset="-122"/>
                <a:ea typeface="等线" panose="02010600030101010101" pitchFamily="2" charset="-122"/>
              </a:rPr>
              <a:t>β</a:t>
            </a:r>
            <a:r>
              <a:rPr lang="en-US" altLang="x-none" sz="36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2" charset="2"/>
              </a:rPr>
              <a:t></a:t>
            </a:r>
            <a:r>
              <a:rPr lang="en-US" altLang="zh-CN" sz="36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2" charset="2"/>
              </a:rPr>
              <a:t>α</a:t>
            </a:r>
            <a:r>
              <a:rPr lang="en-US" altLang="x-none" sz="3600" dirty="0">
                <a:latin typeface="等线" panose="02010600030101010101" pitchFamily="2" charset="-122"/>
                <a:ea typeface="等线" panose="02010600030101010101" pitchFamily="2" charset="-122"/>
              </a:rPr>
              <a:t>))</a:t>
            </a:r>
            <a:r>
              <a:rPr lang="en-US" altLang="x-none" sz="36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2" charset="2"/>
              </a:rPr>
              <a:t></a:t>
            </a:r>
            <a:r>
              <a:rPr lang="en-US" altLang="zh-CN" sz="36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2" charset="2"/>
              </a:rPr>
              <a:t>γ</a:t>
            </a:r>
            <a:endParaRPr lang="en-US" altLang="x-none" sz="3600" dirty="0">
              <a:latin typeface="等线" panose="02010600030101010101" pitchFamily="2" charset="-122"/>
              <a:ea typeface="等线" panose="02010600030101010101" pitchFamily="2" charset="-122"/>
              <a:sym typeface="Symbol" panose="05050102010706020507" pitchFamily="2" charset="2"/>
            </a:endParaRPr>
          </a:p>
          <a:p>
            <a:r>
              <a:rPr lang="en-US" altLang="zh-CN" sz="3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D6B6904-ABDA-4DA9-9CBD-93CC8791655F}"/>
              </a:ext>
            </a:extLst>
          </p:cNvPr>
          <p:cNvSpPr/>
          <p:nvPr/>
        </p:nvSpPr>
        <p:spPr>
          <a:xfrm>
            <a:off x="3391164" y="1364251"/>
            <a:ext cx="32480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latin typeface="等线" panose="02010600030101010101" pitchFamily="2" charset="-122"/>
                <a:ea typeface="等线" panose="02010600030101010101" pitchFamily="2" charset="-122"/>
              </a:rPr>
              <a:t>(P</a:t>
            </a:r>
            <a:r>
              <a:rPr lang="en-US" altLang="zh-CN" sz="36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(PQ))Q </a:t>
            </a:r>
            <a:endParaRPr lang="zh-CN" altLang="en-US" sz="36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C80F65C-3982-4E07-A22B-F47C5BD12AF0}"/>
              </a:ext>
            </a:extLst>
          </p:cNvPr>
          <p:cNvSpPr/>
          <p:nvPr/>
        </p:nvSpPr>
        <p:spPr>
          <a:xfrm>
            <a:off x="3391163" y="3743201"/>
            <a:ext cx="65877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x-none" sz="36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（</a:t>
            </a:r>
            <a:r>
              <a:rPr lang="en-US" altLang="zh-CN" sz="3600" dirty="0">
                <a:latin typeface="等线" panose="02010600030101010101" pitchFamily="2" charset="-122"/>
                <a:ea typeface="等线" panose="02010600030101010101" pitchFamily="2" charset="-122"/>
              </a:rPr>
              <a:t>P </a:t>
            </a:r>
            <a:r>
              <a:rPr lang="en-US" altLang="x-none" sz="36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2" charset="2"/>
              </a:rPr>
              <a:t></a:t>
            </a:r>
            <a:r>
              <a:rPr lang="en-US" altLang="zh-CN" sz="3600" dirty="0">
                <a:latin typeface="等线" panose="02010600030101010101" pitchFamily="2" charset="-122"/>
                <a:ea typeface="等线" panose="02010600030101010101" pitchFamily="2" charset="-122"/>
              </a:rPr>
              <a:t> Q</a:t>
            </a:r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r>
              <a:rPr lang="en-US" altLang="x-none" sz="36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2" charset="2"/>
              </a:rPr>
              <a:t></a:t>
            </a:r>
            <a:r>
              <a:rPr lang="en-US" altLang="x-none" sz="36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3600" dirty="0">
                <a:latin typeface="等线" panose="02010600030101010101" pitchFamily="2" charset="-122"/>
                <a:ea typeface="等线" panose="02010600030101010101" pitchFamily="2" charset="-122"/>
              </a:rPr>
              <a:t>β</a:t>
            </a:r>
            <a:r>
              <a:rPr lang="en-US" altLang="x-none" sz="36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2" charset="2"/>
              </a:rPr>
              <a:t></a:t>
            </a:r>
            <a:r>
              <a:rPr lang="zh-CN" altLang="en-US" sz="3600" dirty="0">
                <a:latin typeface="等线" panose="02010600030101010101" pitchFamily="2" charset="-122"/>
              </a:rPr>
              <a:t> （</a:t>
            </a:r>
            <a:r>
              <a:rPr lang="en-US" altLang="zh-CN" sz="3600" dirty="0">
                <a:latin typeface="等线" panose="02010600030101010101" pitchFamily="2" charset="-122"/>
              </a:rPr>
              <a:t>P </a:t>
            </a:r>
            <a:r>
              <a:rPr lang="en-US" altLang="x-none" sz="36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2" charset="2"/>
              </a:rPr>
              <a:t></a:t>
            </a:r>
            <a:r>
              <a:rPr lang="en-US" altLang="zh-CN" sz="3600" dirty="0">
                <a:latin typeface="等线" panose="02010600030101010101" pitchFamily="2" charset="-122"/>
              </a:rPr>
              <a:t> Q</a:t>
            </a:r>
            <a:r>
              <a:rPr lang="zh-CN" altLang="en-US" sz="3600" dirty="0">
                <a:latin typeface="等线" panose="02010600030101010101" pitchFamily="2" charset="-122"/>
              </a:rPr>
              <a:t>）</a:t>
            </a:r>
            <a:r>
              <a:rPr lang="en-US" altLang="x-none" sz="3600" dirty="0">
                <a:latin typeface="等线" panose="02010600030101010101" pitchFamily="2" charset="-122"/>
                <a:ea typeface="等线" panose="02010600030101010101" pitchFamily="2" charset="-122"/>
              </a:rPr>
              <a:t>))</a:t>
            </a:r>
            <a:r>
              <a:rPr lang="en-US" altLang="x-none" sz="36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2" charset="2"/>
              </a:rPr>
              <a:t></a:t>
            </a:r>
            <a:r>
              <a:rPr lang="en-US" altLang="zh-CN" sz="36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2" charset="2"/>
              </a:rPr>
              <a:t>γ</a:t>
            </a:r>
            <a:endParaRPr lang="en-US" altLang="x-none" sz="3600" dirty="0">
              <a:latin typeface="等线" panose="02010600030101010101" pitchFamily="2" charset="-122"/>
              <a:ea typeface="等线" panose="02010600030101010101" pitchFamily="2" charset="-122"/>
              <a:sym typeface="Symbol" panose="05050102010706020507" pitchFamily="2" charset="2"/>
            </a:endParaRPr>
          </a:p>
          <a:p>
            <a:r>
              <a:rPr lang="en-US" altLang="zh-CN" sz="360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739224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1CCA9041-4D86-4202-8BD1-23E2714B8A1C}"/>
              </a:ext>
            </a:extLst>
          </p:cNvPr>
          <p:cNvGraphicFramePr>
            <a:graphicFrameLocks noGrp="1"/>
          </p:cNvGraphicFramePr>
          <p:nvPr/>
        </p:nvGraphicFramePr>
        <p:xfrm>
          <a:off x="1901432" y="1243042"/>
          <a:ext cx="8532812" cy="5499354"/>
        </p:xfrm>
        <a:graphic>
          <a:graphicData uri="http://schemas.openxmlformats.org/drawingml/2006/table">
            <a:tbl>
              <a:tblPr/>
              <a:tblGrid>
                <a:gridCol w="1735137">
                  <a:extLst>
                    <a:ext uri="{9D8B030D-6E8A-4147-A177-3AD203B41FA5}">
                      <a16:colId xmlns:a16="http://schemas.microsoft.com/office/drawing/2014/main" val="1811326683"/>
                    </a:ext>
                  </a:extLst>
                </a:gridCol>
                <a:gridCol w="2665413">
                  <a:extLst>
                    <a:ext uri="{9D8B030D-6E8A-4147-A177-3AD203B41FA5}">
                      <a16:colId xmlns:a16="http://schemas.microsoft.com/office/drawing/2014/main" val="1225597406"/>
                    </a:ext>
                  </a:extLst>
                </a:gridCol>
                <a:gridCol w="4132262">
                  <a:extLst>
                    <a:ext uri="{9D8B030D-6E8A-4147-A177-3AD203B41FA5}">
                      <a16:colId xmlns:a16="http://schemas.microsoft.com/office/drawing/2014/main" val="2306268255"/>
                    </a:ext>
                  </a:extLst>
                </a:gridCol>
              </a:tblGrid>
              <a:tr h="322263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代入定理 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置换定理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197031"/>
                  </a:ext>
                </a:extLst>
              </a:tr>
              <a:tr h="893763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使用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对象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任意恒真（假）式 </a:t>
                      </a:r>
                    </a:p>
                  </a:txBody>
                  <a:tcPr marL="18000" marR="18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任一命题公式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55678"/>
                  </a:ext>
                </a:extLst>
              </a:tr>
              <a:tr h="893763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代入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对象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任一命题变元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任一子公式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517090"/>
                  </a:ext>
                </a:extLst>
              </a:tr>
              <a:tr h="685800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代换物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任一命题公式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任一与代入对象等值的命题公式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100"/>
                  </a:ext>
                </a:extLst>
              </a:tr>
              <a:tr h="893763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代入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方式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代换同一命题变元的所有出现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代换子公式的某些出现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718046"/>
                  </a:ext>
                </a:extLst>
              </a:tr>
              <a:tr h="893763"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代入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结果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仍为恒真（假）式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algn="just">
                        <a:lnSpc>
                          <a:spcPct val="120000"/>
                        </a:lnSpc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algn="just" fontAlgn="base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与原公式等值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874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6704268"/>
      </p:ext>
    </p:extLst>
  </p:cSld>
  <p:clrMapOvr>
    <a:masterClrMapping/>
  </p:clrMapOvr>
  <p:transition spd="slow" advTm="0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16F2BA20-B8D3-476F-B505-CBE9F1DB2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1519" y="893676"/>
            <a:ext cx="8208962" cy="17235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化简命题公式</a:t>
            </a:r>
            <a:r>
              <a:rPr lang="en-US" altLang="zh-CN" sz="2800" dirty="0"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Q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R</a:t>
            </a:r>
            <a:r>
              <a:rPr lang="zh-CN" altLang="en-US" sz="2800" dirty="0">
                <a:latin typeface="Times New Roman" panose="02020603050405020304" pitchFamily="18" charset="0"/>
              </a:rPr>
              <a:t>））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PQ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使其最结果只含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en-US" sz="2800" dirty="0">
                <a:latin typeface="Times New Roman" panose="02020603050405020304" pitchFamily="18" charset="0"/>
              </a:rPr>
              <a:t>和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zh-CN" altLang="en-US" sz="2800" dirty="0">
                <a:latin typeface="Times New Roman" panose="02020603050405020304" pitchFamily="18" charset="0"/>
              </a:rPr>
              <a:t>表示。 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9BD8209E-E73D-4B89-A9DB-4CD286599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599" y="3231728"/>
            <a:ext cx="7993063" cy="3254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Times New Roman" panose="02020603050405020304" pitchFamily="18" charset="0"/>
              </a:rPr>
              <a:t>解</a:t>
            </a:r>
            <a:r>
              <a:rPr lang="zh-CN" altLang="pt-BR" sz="2800" dirty="0">
                <a:latin typeface="Times New Roman" panose="02020603050405020304" pitchFamily="18" charset="0"/>
              </a:rPr>
              <a:t>：（</a:t>
            </a:r>
            <a:r>
              <a:rPr lang="pt-BR" altLang="zh-CN" sz="2800" dirty="0">
                <a:latin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pt-BR" sz="2800" dirty="0">
                <a:latin typeface="Times New Roman" panose="02020603050405020304" pitchFamily="18" charset="0"/>
              </a:rPr>
              <a:t>（</a:t>
            </a:r>
            <a:r>
              <a:rPr lang="pt-BR" altLang="zh-CN" sz="2800" dirty="0">
                <a:latin typeface="Times New Roman" panose="02020603050405020304" pitchFamily="18" charset="0"/>
              </a:rPr>
              <a:t>Q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pt-BR" altLang="zh-CN" sz="2800" dirty="0">
                <a:latin typeface="Times New Roman" panose="02020603050405020304" pitchFamily="18" charset="0"/>
              </a:rPr>
              <a:t>R</a:t>
            </a:r>
            <a:r>
              <a:rPr lang="zh-CN" altLang="pt-BR" sz="2800" dirty="0">
                <a:latin typeface="Times New Roman" panose="02020603050405020304" pitchFamily="18" charset="0"/>
              </a:rPr>
              <a:t>））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pt-BR" altLang="zh-CN" sz="2800" dirty="0">
                <a:latin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pt-BR" altLang="zh-CN" sz="2800" dirty="0">
                <a:latin typeface="Times New Roman" panose="02020603050405020304" pitchFamily="18" charset="0"/>
              </a:rPr>
              <a:t>Q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zh-CN" sz="2800" dirty="0">
                <a:latin typeface="Times New Roman" panose="02020603050405020304" pitchFamily="18" charset="0"/>
              </a:rPr>
              <a:t>=</a:t>
            </a:r>
            <a:r>
              <a:rPr lang="zh-CN" altLang="pt-BR" sz="2800" dirty="0">
                <a:latin typeface="Times New Roman" panose="02020603050405020304" pitchFamily="18" charset="0"/>
              </a:rPr>
              <a:t>（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pt-BR" altLang="zh-CN" sz="2800" dirty="0">
                <a:latin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zh-CN" altLang="pt-BR" sz="2800" dirty="0">
                <a:latin typeface="Times New Roman" panose="02020603050405020304" pitchFamily="18" charset="0"/>
              </a:rPr>
              <a:t>（</a:t>
            </a:r>
            <a:r>
              <a:rPr lang="pt-BR" altLang="zh-CN" sz="2800" dirty="0">
                <a:latin typeface="Times New Roman" panose="02020603050405020304" pitchFamily="18" charset="0"/>
              </a:rPr>
              <a:t>Q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pt-BR" altLang="zh-CN" sz="2800" dirty="0">
                <a:latin typeface="Times New Roman" panose="02020603050405020304" pitchFamily="18" charset="0"/>
              </a:rPr>
              <a:t>R</a:t>
            </a:r>
            <a:r>
              <a:rPr lang="zh-CN" altLang="pt-BR" sz="2800" dirty="0">
                <a:latin typeface="Times New Roman" panose="02020603050405020304" pitchFamily="18" charset="0"/>
              </a:rPr>
              <a:t>））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pt-BR" altLang="zh-CN" sz="2800" dirty="0">
                <a:latin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pt-BR" altLang="zh-CN" sz="2800" dirty="0">
                <a:latin typeface="Times New Roman" panose="02020603050405020304" pitchFamily="18" charset="0"/>
              </a:rPr>
              <a:t>Q              </a:t>
            </a:r>
            <a:r>
              <a:rPr lang="zh-CN" altLang="en-US" sz="2800" dirty="0">
                <a:latin typeface="Times New Roman" panose="02020603050405020304" pitchFamily="18" charset="0"/>
              </a:rPr>
              <a:t>蕴含等值</a:t>
            </a:r>
            <a:endParaRPr lang="pt-BR" altLang="zh-CN" sz="2800" dirty="0">
              <a:latin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zh-CN" sz="2800" dirty="0">
                <a:latin typeface="Times New Roman" panose="02020603050405020304" pitchFamily="18" charset="0"/>
              </a:rPr>
              <a:t>=</a:t>
            </a:r>
            <a:r>
              <a:rPr lang="zh-CN" altLang="pt-BR" sz="2800" dirty="0">
                <a:latin typeface="Times New Roman" panose="02020603050405020304" pitchFamily="18" charset="0"/>
              </a:rPr>
              <a:t>（（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pt-BR" altLang="zh-CN" sz="2800" dirty="0">
                <a:latin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zh-CN" altLang="pt-BR" sz="2800" dirty="0">
                <a:latin typeface="Times New Roman" panose="02020603050405020304" pitchFamily="18" charset="0"/>
              </a:rPr>
              <a:t>（</a:t>
            </a:r>
            <a:r>
              <a:rPr lang="pt-BR" altLang="zh-CN" sz="2800" dirty="0">
                <a:latin typeface="Times New Roman" panose="02020603050405020304" pitchFamily="18" charset="0"/>
              </a:rPr>
              <a:t>Q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pt-BR" altLang="zh-CN" sz="2800" dirty="0">
                <a:latin typeface="Times New Roman" panose="02020603050405020304" pitchFamily="18" charset="0"/>
              </a:rPr>
              <a:t>R</a:t>
            </a:r>
            <a:r>
              <a:rPr lang="zh-CN" altLang="pt-BR" sz="2800" dirty="0">
                <a:latin typeface="Times New Roman" panose="02020603050405020304" pitchFamily="18" charset="0"/>
              </a:rPr>
              <a:t>））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pt-BR" altLang="zh-CN" sz="2800" dirty="0">
                <a:latin typeface="Times New Roman" panose="02020603050405020304" pitchFamily="18" charset="0"/>
              </a:rPr>
              <a:t>P</a:t>
            </a:r>
            <a:r>
              <a:rPr lang="zh-CN" altLang="pt-BR" sz="2800" dirty="0">
                <a:latin typeface="Times New Roman" panose="02020603050405020304" pitchFamily="18" charset="0"/>
              </a:rPr>
              <a:t>）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pt-BR" altLang="zh-CN" sz="2800" dirty="0">
                <a:latin typeface="Times New Roman" panose="02020603050405020304" pitchFamily="18" charset="0"/>
              </a:rPr>
              <a:t>Q      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latin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latin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Times New Roman" panose="02020603050405020304" pitchFamily="18" charset="0"/>
              </a:rPr>
              <a:t>Q                                          </a:t>
            </a:r>
            <a:r>
              <a:rPr lang="zh-CN" altLang="en-US" sz="2800" dirty="0">
                <a:latin typeface="Times New Roman" panose="02020603050405020304" pitchFamily="18" charset="0"/>
              </a:rPr>
              <a:t>交换、吸收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latin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sz="2800" dirty="0">
                <a:latin typeface="Times New Roman" panose="02020603050405020304" pitchFamily="18" charset="0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6532273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81797F21-E650-4AEA-B28A-4373E0196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8031" y="1188586"/>
            <a:ext cx="813593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</a:rPr>
              <a:t>A,B,C</a:t>
            </a:r>
            <a:r>
              <a:rPr lang="zh-CN" altLang="en-US" sz="2800" dirty="0">
                <a:latin typeface="Times New Roman" panose="02020603050405020304" pitchFamily="18" charset="0"/>
              </a:rPr>
              <a:t>为任意命题公式</a:t>
            </a:r>
            <a:r>
              <a:rPr lang="en-US" altLang="zh-CN" sz="2800" dirty="0">
                <a:latin typeface="Times New Roman" panose="02020603050405020304" pitchFamily="18" charset="0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</a:rPr>
              <a:t>试判断命题公式</a:t>
            </a:r>
            <a:r>
              <a:rPr lang="en-US" altLang="zh-CN" sz="2800" dirty="0">
                <a:latin typeface="Times New Roman" panose="02020603050405020304" pitchFamily="18" charset="0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</a:rPr>
              <a:t>））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</a:rPr>
              <a:t>）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</a:rPr>
              <a:t>）的类型。</a:t>
            </a:r>
            <a:r>
              <a:rPr lang="zh-CN" altLang="en-US" dirty="0"/>
              <a:t> 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7BD61148-C357-4CBE-A91B-6C5626D4A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540" y="2639052"/>
            <a:ext cx="828198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解：（</a:t>
            </a:r>
            <a:r>
              <a:rPr lang="en-US" altLang="zh-CN" sz="2800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</a:rPr>
              <a:t>））</a:t>
            </a: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= A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latin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latin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</a:rPr>
              <a:t>）       蕴含等值</a:t>
            </a:r>
            <a:endParaRPr lang="zh-CN" altLang="pt-BR" sz="2800" dirty="0">
              <a:latin typeface="Times New Roman" panose="02020603050405020304" pitchFamily="18" charset="0"/>
            </a:endParaRPr>
          </a:p>
          <a:p>
            <a:r>
              <a:rPr lang="pt-BR" altLang="zh-CN" sz="2800" dirty="0">
                <a:latin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pt-BR" altLang="zh-CN" sz="2800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zh-CN" altLang="pt-BR" sz="2800" dirty="0">
                <a:latin typeface="Times New Roman" panose="02020603050405020304" pitchFamily="18" charset="0"/>
              </a:rPr>
              <a:t>（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pt-BR" altLang="zh-CN" sz="2800" dirty="0">
                <a:latin typeface="Times New Roman" panose="02020603050405020304" pitchFamily="18" charset="0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pt-BR" altLang="zh-CN" sz="2800" dirty="0">
                <a:latin typeface="Times New Roman" panose="02020603050405020304" pitchFamily="18" charset="0"/>
              </a:rPr>
              <a:t>C</a:t>
            </a:r>
            <a:r>
              <a:rPr lang="zh-CN" altLang="pt-BR" sz="2800" dirty="0">
                <a:latin typeface="Times New Roman" panose="02020603050405020304" pitchFamily="18" charset="0"/>
              </a:rPr>
              <a:t>）       </a:t>
            </a:r>
            <a:r>
              <a:rPr lang="zh-CN" altLang="en-US" sz="2800" dirty="0">
                <a:latin typeface="Times New Roman" panose="02020603050405020304" pitchFamily="18" charset="0"/>
              </a:rPr>
              <a:t>蕴含等值</a:t>
            </a:r>
            <a:endParaRPr lang="zh-CN" altLang="pt-BR" sz="2800" dirty="0">
              <a:latin typeface="Times New Roman" panose="02020603050405020304" pitchFamily="18" charset="0"/>
            </a:endParaRPr>
          </a:p>
          <a:p>
            <a:r>
              <a:rPr lang="pt-BR" altLang="zh-CN" sz="2800" dirty="0">
                <a:latin typeface="Times New Roman" panose="02020603050405020304" pitchFamily="18" charset="0"/>
              </a:rPr>
              <a:t>=</a:t>
            </a:r>
            <a:r>
              <a:rPr lang="zh-CN" altLang="pt-BR" sz="2800" dirty="0">
                <a:latin typeface="Times New Roman" panose="02020603050405020304" pitchFamily="18" charset="0"/>
              </a:rPr>
              <a:t>（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pt-BR" altLang="zh-CN" sz="2800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pt-BR" altLang="zh-CN" sz="2800" dirty="0">
                <a:latin typeface="Times New Roman" panose="02020603050405020304" pitchFamily="18" charset="0"/>
              </a:rPr>
              <a:t>B</a:t>
            </a:r>
            <a:r>
              <a:rPr lang="zh-CN" altLang="pt-BR" sz="2800" dirty="0">
                <a:latin typeface="Times New Roman" panose="02020603050405020304" pitchFamily="18" charset="0"/>
              </a:rPr>
              <a:t>）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pt-BR" altLang="zh-CN" sz="2800" dirty="0">
                <a:latin typeface="Times New Roman" panose="02020603050405020304" pitchFamily="18" charset="0"/>
              </a:rPr>
              <a:t>C       </a:t>
            </a:r>
            <a:r>
              <a:rPr lang="zh-CN" altLang="en-US" sz="2800" dirty="0">
                <a:latin typeface="Times New Roman" panose="02020603050405020304" pitchFamily="18" charset="0"/>
              </a:rPr>
              <a:t>结合</a:t>
            </a:r>
            <a:endParaRPr lang="pt-BR" altLang="zh-CN" sz="2800" dirty="0">
              <a:latin typeface="Times New Roman" panose="02020603050405020304" pitchFamily="18" charset="0"/>
            </a:endParaRPr>
          </a:p>
          <a:p>
            <a:r>
              <a:rPr lang="pt-BR" altLang="zh-CN" sz="2800" dirty="0">
                <a:latin typeface="Times New Roman" panose="02020603050405020304" pitchFamily="18" charset="0"/>
              </a:rPr>
              <a:t>=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zh-CN" altLang="pt-BR" sz="2800" dirty="0">
                <a:latin typeface="Times New Roman" panose="02020603050405020304" pitchFamily="18" charset="0"/>
              </a:rPr>
              <a:t>（</a:t>
            </a:r>
            <a:r>
              <a:rPr lang="pt-BR" altLang="zh-CN" sz="2800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pt-BR" altLang="zh-CN" sz="2800" dirty="0">
                <a:latin typeface="Times New Roman" panose="02020603050405020304" pitchFamily="18" charset="0"/>
              </a:rPr>
              <a:t>B</a:t>
            </a:r>
            <a:r>
              <a:rPr lang="zh-CN" altLang="pt-BR" sz="2800" dirty="0">
                <a:latin typeface="Times New Roman" panose="02020603050405020304" pitchFamily="18" charset="0"/>
              </a:rPr>
              <a:t>）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pt-BR" altLang="zh-CN" sz="2800" dirty="0">
                <a:latin typeface="Times New Roman" panose="02020603050405020304" pitchFamily="18" charset="0"/>
              </a:rPr>
              <a:t>C          </a:t>
            </a:r>
            <a:r>
              <a:rPr lang="zh-CN" altLang="en-US" sz="2800" dirty="0">
                <a:latin typeface="Times New Roman" panose="02020603050405020304" pitchFamily="18" charset="0"/>
              </a:rPr>
              <a:t>德摩根</a:t>
            </a:r>
            <a:endParaRPr lang="pt-BR" altLang="zh-CN" sz="2800" dirty="0">
              <a:latin typeface="Times New Roman" panose="02020603050405020304" pitchFamily="18" charset="0"/>
            </a:endParaRPr>
          </a:p>
          <a:p>
            <a:r>
              <a:rPr lang="pt-BR" altLang="zh-CN" sz="2800" dirty="0">
                <a:latin typeface="Times New Roman" panose="02020603050405020304" pitchFamily="18" charset="0"/>
              </a:rPr>
              <a:t>=</a:t>
            </a:r>
            <a:r>
              <a:rPr lang="zh-CN" altLang="pt-BR" sz="2800" dirty="0">
                <a:latin typeface="Times New Roman" panose="02020603050405020304" pitchFamily="18" charset="0"/>
              </a:rPr>
              <a:t>（</a:t>
            </a:r>
            <a:r>
              <a:rPr lang="pt-BR" altLang="zh-CN" sz="2800" dirty="0">
                <a:latin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pt-BR" altLang="zh-CN" sz="2800" dirty="0">
                <a:latin typeface="Times New Roman" panose="02020603050405020304" pitchFamily="18" charset="0"/>
              </a:rPr>
              <a:t>B</a:t>
            </a:r>
            <a:r>
              <a:rPr lang="zh-CN" altLang="pt-BR" sz="2800" dirty="0">
                <a:latin typeface="Times New Roman" panose="02020603050405020304" pitchFamily="18" charset="0"/>
              </a:rPr>
              <a:t>）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pt-BR" altLang="zh-CN" sz="2800" dirty="0">
                <a:latin typeface="Times New Roman" panose="02020603050405020304" pitchFamily="18" charset="0"/>
              </a:rPr>
              <a:t>C            </a:t>
            </a:r>
            <a:r>
              <a:rPr lang="zh-CN" altLang="en-US" sz="2800" dirty="0">
                <a:latin typeface="Times New Roman" panose="02020603050405020304" pitchFamily="18" charset="0"/>
              </a:rPr>
              <a:t>蕴含等值</a:t>
            </a:r>
            <a:endParaRPr lang="pt-BR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CC5325B-0AD1-4640-AFFF-D5E4EE73C483}"/>
              </a:ext>
            </a:extLst>
          </p:cNvPr>
          <p:cNvSpPr/>
          <p:nvPr/>
        </p:nvSpPr>
        <p:spPr>
          <a:xfrm>
            <a:off x="3044050" y="5844922"/>
            <a:ext cx="5949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zh-CN" sz="2800" dirty="0">
                <a:latin typeface="Times New Roman" panose="02020603050405020304" pitchFamily="18" charset="0"/>
              </a:rPr>
              <a:t>(A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pt-BR" altLang="zh-CN" sz="2800" dirty="0">
                <a:latin typeface="Times New Roman" panose="02020603050405020304" pitchFamily="18" charset="0"/>
              </a:rPr>
              <a:t>(B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pt-BR" altLang="zh-CN" sz="2800" dirty="0">
                <a:latin typeface="Times New Roman" panose="02020603050405020304" pitchFamily="18" charset="0"/>
              </a:rPr>
              <a:t>C))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pt-BR" altLang="zh-CN" sz="2800" dirty="0">
                <a:latin typeface="Times New Roman" panose="02020603050405020304" pitchFamily="18" charset="0"/>
              </a:rPr>
              <a:t>(A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pt-BR" altLang="zh-CN" sz="2800" dirty="0">
                <a:latin typeface="Times New Roman" panose="02020603050405020304" pitchFamily="18" charset="0"/>
              </a:rPr>
              <a:t>B)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pt-BR" altLang="zh-CN" sz="2800" dirty="0">
                <a:latin typeface="Times New Roman" panose="02020603050405020304" pitchFamily="18" charset="0"/>
              </a:rPr>
              <a:t>C)</a:t>
            </a:r>
            <a:r>
              <a:rPr lang="zh-CN" altLang="pt-BR" sz="2800" dirty="0">
                <a:latin typeface="Times New Roman" panose="02020603050405020304" pitchFamily="18" charset="0"/>
              </a:rPr>
              <a:t>是永真式。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38843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F168EA18-5202-4C05-9043-C03ADA001D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1111" y="967581"/>
            <a:ext cx="76327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</a:rPr>
              <a:t>G=</a:t>
            </a: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Times New Roman" panose="02020603050405020304" pitchFamily="18" charset="0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</a:rPr>
              <a:t>）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Times New Roman" panose="02020603050405020304" pitchFamily="18" charset="0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</a:rPr>
              <a:t>），</a:t>
            </a:r>
            <a:r>
              <a:rPr lang="en-US" altLang="zh-CN" sz="2800" dirty="0">
                <a:latin typeface="Times New Roman" panose="02020603050405020304" pitchFamily="18" charset="0"/>
              </a:rPr>
              <a:t>H=</a:t>
            </a: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800" dirty="0">
                <a:latin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</a:rPr>
              <a:t>）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试判定</a:t>
            </a:r>
            <a:r>
              <a:rPr lang="en-US" altLang="zh-CN" sz="2800" dirty="0">
                <a:latin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</a:rPr>
              <a:t>H</a:t>
            </a:r>
            <a:r>
              <a:rPr lang="zh-CN" altLang="en-US" sz="2800" dirty="0">
                <a:latin typeface="Times New Roman" panose="02020603050405020304" pitchFamily="18" charset="0"/>
              </a:rPr>
              <a:t>是否等值。 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CA7C066E-8326-4E59-B70A-35B90F22F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100" y="2366526"/>
            <a:ext cx="7488237" cy="436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66">
                    <a:alpha val="89999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Times New Roman" panose="02020603050405020304" pitchFamily="18" charset="0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</a:rPr>
              <a:t>）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zh-CN" altLang="en-US" sz="2800" dirty="0">
                <a:latin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Times New Roman" panose="02020603050405020304" pitchFamily="18" charset="0"/>
              </a:rPr>
              <a:t>Q</a:t>
            </a:r>
            <a:r>
              <a:rPr lang="zh-CN" altLang="en-US" sz="2800" dirty="0">
                <a:latin typeface="Times New Roman" panose="02020603050405020304" pitchFamily="18" charset="0"/>
              </a:rPr>
              <a:t>）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</a:rPr>
              <a:t>= (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pt-BR" altLang="zh-CN" sz="2800" dirty="0">
                <a:latin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Q) 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pt-BR" sz="2800" dirty="0">
                <a:latin typeface="Times New Roman" panose="02020603050405020304" pitchFamily="18" charset="0"/>
              </a:rPr>
              <a:t>（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pt-BR" altLang="zh-CN" sz="2800" dirty="0">
                <a:latin typeface="Times New Roman" panose="02020603050405020304" pitchFamily="18" charset="0"/>
              </a:rPr>
              <a:t>R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pt-BR" altLang="zh-CN" sz="2800" dirty="0">
                <a:latin typeface="Times New Roman" panose="02020603050405020304" pitchFamily="18" charset="0"/>
              </a:rPr>
              <a:t>Q</a:t>
            </a:r>
            <a:r>
              <a:rPr lang="zh-CN" altLang="pt-BR" sz="2800" dirty="0">
                <a:latin typeface="Times New Roman" panose="02020603050405020304" pitchFamily="18" charset="0"/>
              </a:rPr>
              <a:t>）</a:t>
            </a:r>
          </a:p>
          <a:p>
            <a:pPr>
              <a:spcBef>
                <a:spcPct val="50000"/>
              </a:spcBef>
            </a:pPr>
            <a:r>
              <a:rPr lang="pt-BR" altLang="zh-CN" sz="2800" dirty="0">
                <a:latin typeface="Times New Roman" panose="02020603050405020304" pitchFamily="18" charset="0"/>
              </a:rPr>
              <a:t>= (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pt-BR" altLang="zh-CN" sz="2800" dirty="0">
                <a:latin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Q) 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pt-BR" altLang="zh-CN" sz="2800" dirty="0">
                <a:latin typeface="Times New Roman" panose="02020603050405020304" pitchFamily="18" charset="0"/>
              </a:rPr>
              <a:t>R )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 (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pt-BR" altLang="zh-CN" sz="2800" dirty="0">
                <a:latin typeface="Times New Roman" panose="02020603050405020304" pitchFamily="18" charset="0"/>
              </a:rPr>
              <a:t>P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Q) 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pt-BR" altLang="zh-CN" sz="2800" dirty="0">
                <a:latin typeface="Times New Roman" panose="02020603050405020304" pitchFamily="18" charset="0"/>
              </a:rPr>
              <a:t>Q)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</a:rPr>
              <a:t>= (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pt-BR" altLang="zh-CN" sz="2800" dirty="0">
                <a:latin typeface="Times New Roman" panose="02020603050405020304" pitchFamily="18" charset="0"/>
              </a:rPr>
              <a:t>P 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pt-BR" altLang="zh-CN" sz="2800" dirty="0">
                <a:latin typeface="Times New Roman" panose="02020603050405020304" pitchFamily="18" charset="0"/>
              </a:rPr>
              <a:t>R )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 (Q 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pt-BR" altLang="zh-CN" sz="2800" dirty="0">
                <a:latin typeface="Times New Roman" panose="02020603050405020304" pitchFamily="18" charset="0"/>
              </a:rPr>
              <a:t>R)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pt-BR" altLang="zh-CN" sz="2800" dirty="0">
                <a:latin typeface="Times New Roman" panose="02020603050405020304" pitchFamily="18" charset="0"/>
              </a:rPr>
              <a:t>Q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pt-BR" altLang="zh-CN" sz="2800" dirty="0">
                <a:latin typeface="Times New Roman" panose="02020603050405020304" pitchFamily="18" charset="0"/>
              </a:rPr>
              <a:t>P </a:t>
            </a:r>
            <a:r>
              <a:rPr lang="zh-CN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pt-BR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Q) </a:t>
            </a:r>
            <a:endParaRPr lang="pt-BR" altLang="zh-CN" sz="2800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pt-BR" altLang="zh-CN" sz="2800" dirty="0">
                <a:latin typeface="Times New Roman" panose="02020603050405020304" pitchFamily="18" charset="0"/>
              </a:rPr>
              <a:t>=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 (</a:t>
            </a:r>
            <a:r>
              <a:rPr lang="pt-BR" altLang="zh-CN" sz="2800" dirty="0">
                <a:latin typeface="Times New Roman" panose="02020603050405020304" pitchFamily="18" charset="0"/>
              </a:rPr>
              <a:t>P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pt-BR" altLang="zh-CN" sz="2800" dirty="0">
                <a:latin typeface="Times New Roman" panose="02020603050405020304" pitchFamily="18" charset="0"/>
              </a:rPr>
              <a:t>R)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pt-BR" altLang="zh-CN" sz="2800" dirty="0">
                <a:latin typeface="Times New Roman" panose="02020603050405020304" pitchFamily="18" charset="0"/>
              </a:rPr>
              <a:t>Q</a:t>
            </a:r>
          </a:p>
          <a:p>
            <a:pPr>
              <a:spcBef>
                <a:spcPct val="50000"/>
              </a:spcBef>
            </a:pPr>
            <a:r>
              <a:rPr lang="pt-BR" altLang="zh-CN" sz="2800" dirty="0">
                <a:latin typeface="Times New Roman" panose="02020603050405020304" pitchFamily="18" charset="0"/>
              </a:rPr>
              <a:t>=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pt-BR" altLang="zh-CN" sz="2800" dirty="0">
                <a:latin typeface="Times New Roman" panose="02020603050405020304" pitchFamily="18" charset="0"/>
              </a:rPr>
              <a:t>P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 </a:t>
            </a:r>
            <a:r>
              <a:rPr lang="pt-BR" altLang="zh-CN" sz="2800" dirty="0">
                <a:latin typeface="Times New Roman" panose="02020603050405020304" pitchFamily="18" charset="0"/>
              </a:rPr>
              <a:t>R) </a:t>
            </a:r>
            <a:r>
              <a:rPr lang="en-US" altLang="zh-CN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latin typeface="Times New Roman" panose="02020603050405020304" pitchFamily="18" charset="0"/>
              </a:rPr>
              <a:t>Q   </a:t>
            </a:r>
          </a:p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</a:rPr>
              <a:t> ∴G</a:t>
            </a:r>
            <a:r>
              <a:rPr lang="zh-CN" altLang="en-US" sz="2800" dirty="0">
                <a:latin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</a:rPr>
              <a:t>H</a:t>
            </a:r>
            <a:r>
              <a:rPr lang="zh-CN" altLang="en-US" sz="2800" dirty="0">
                <a:latin typeface="Times New Roman" panose="02020603050405020304" pitchFamily="18" charset="0"/>
              </a:rPr>
              <a:t>逻辑等值。</a:t>
            </a:r>
          </a:p>
        </p:txBody>
      </p:sp>
    </p:spTree>
    <p:extLst>
      <p:ext uri="{BB962C8B-B14F-4D97-AF65-F5344CB8AC3E}">
        <p14:creationId xmlns:p14="http://schemas.microsoft.com/office/powerpoint/2010/main" val="177664250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39790E5-5B95-4B7D-8D68-D49E4D621615}"/>
              </a:ext>
            </a:extLst>
          </p:cNvPr>
          <p:cNvSpPr txBox="1">
            <a:spLocks noChangeArrowheads="1"/>
          </p:cNvSpPr>
          <p:nvPr/>
        </p:nvSpPr>
        <p:spPr>
          <a:xfrm>
            <a:off x="1571625" y="1007056"/>
            <a:ext cx="8064500" cy="57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3.3.7</a:t>
            </a:r>
            <a:r>
              <a:rPr lang="en-US" altLang="zh-CN" dirty="0"/>
              <a:t>  </a:t>
            </a:r>
            <a:r>
              <a:rPr lang="zh-CN" altLang="en-US" dirty="0"/>
              <a:t>利用基本的等价关系，化简下列电路图 </a:t>
            </a:r>
          </a:p>
        </p:txBody>
      </p:sp>
      <p:grpSp>
        <p:nvGrpSpPr>
          <p:cNvPr id="7" name="Group 4">
            <a:extLst>
              <a:ext uri="{FF2B5EF4-FFF2-40B4-BE49-F238E27FC236}">
                <a16:creationId xmlns:a16="http://schemas.microsoft.com/office/drawing/2014/main" id="{70D51039-1F2C-4852-9899-3E9D9279B2BC}"/>
              </a:ext>
            </a:extLst>
          </p:cNvPr>
          <p:cNvGrpSpPr>
            <a:grpSpLocks/>
          </p:cNvGrpSpPr>
          <p:nvPr/>
        </p:nvGrpSpPr>
        <p:grpSpPr bwMode="auto">
          <a:xfrm>
            <a:off x="5194300" y="1967069"/>
            <a:ext cx="4010025" cy="2089150"/>
            <a:chOff x="2667" y="1162"/>
            <a:chExt cx="2345" cy="1179"/>
          </a:xfrm>
        </p:grpSpPr>
        <p:grpSp>
          <p:nvGrpSpPr>
            <p:cNvPr id="8" name="Group 5">
              <a:extLst>
                <a:ext uri="{FF2B5EF4-FFF2-40B4-BE49-F238E27FC236}">
                  <a16:creationId xmlns:a16="http://schemas.microsoft.com/office/drawing/2014/main" id="{9547B208-2933-4D44-B63F-C469931F8A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79" y="1295"/>
              <a:ext cx="2133" cy="979"/>
              <a:chOff x="5062" y="4410"/>
              <a:chExt cx="3602" cy="1560"/>
            </a:xfrm>
          </p:grpSpPr>
          <p:grpSp>
            <p:nvGrpSpPr>
              <p:cNvPr id="14" name="Group 6">
                <a:extLst>
                  <a:ext uri="{FF2B5EF4-FFF2-40B4-BE49-F238E27FC236}">
                    <a16:creationId xmlns:a16="http://schemas.microsoft.com/office/drawing/2014/main" id="{34DA5D6A-7096-43E7-88BE-2BA228229E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58" y="4410"/>
                <a:ext cx="2706" cy="1560"/>
                <a:chOff x="5958" y="1512"/>
                <a:chExt cx="2706" cy="1560"/>
              </a:xfrm>
            </p:grpSpPr>
            <p:grpSp>
              <p:nvGrpSpPr>
                <p:cNvPr id="32" name="Group 7">
                  <a:extLst>
                    <a:ext uri="{FF2B5EF4-FFF2-40B4-BE49-F238E27FC236}">
                      <a16:creationId xmlns:a16="http://schemas.microsoft.com/office/drawing/2014/main" id="{86066736-243A-406A-920D-BD24541FED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503" y="2163"/>
                  <a:ext cx="361" cy="140"/>
                  <a:chOff x="6503" y="2163"/>
                  <a:chExt cx="361" cy="140"/>
                </a:xfrm>
              </p:grpSpPr>
              <p:sp>
                <p:nvSpPr>
                  <p:cNvPr id="54" name="Line 8">
                    <a:extLst>
                      <a:ext uri="{FF2B5EF4-FFF2-40B4-BE49-F238E27FC236}">
                        <a16:creationId xmlns:a16="http://schemas.microsoft.com/office/drawing/2014/main" id="{D78C99A8-A31A-4993-8FEC-96937B09D9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84" y="2166"/>
                    <a:ext cx="180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5" name="Line 9">
                    <a:extLst>
                      <a:ext uri="{FF2B5EF4-FFF2-40B4-BE49-F238E27FC236}">
                        <a16:creationId xmlns:a16="http://schemas.microsoft.com/office/drawing/2014/main" id="{84946EE2-3F6C-4593-A9DE-FE85F4D9973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84" y="2163"/>
                    <a:ext cx="1" cy="139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" name="Line 10">
                    <a:extLst>
                      <a:ext uri="{FF2B5EF4-FFF2-40B4-BE49-F238E27FC236}">
                        <a16:creationId xmlns:a16="http://schemas.microsoft.com/office/drawing/2014/main" id="{47C8754D-EFFC-4909-9C05-BFA9333041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503" y="2302"/>
                    <a:ext cx="181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" name="Group 11">
                  <a:extLst>
                    <a:ext uri="{FF2B5EF4-FFF2-40B4-BE49-F238E27FC236}">
                      <a16:creationId xmlns:a16="http://schemas.microsoft.com/office/drawing/2014/main" id="{DAE49DAE-A902-4D20-A99A-B28CF5B691F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958" y="1512"/>
                  <a:ext cx="2706" cy="1560"/>
                  <a:chOff x="5958" y="1546"/>
                  <a:chExt cx="2706" cy="1560"/>
                </a:xfrm>
              </p:grpSpPr>
              <p:sp>
                <p:nvSpPr>
                  <p:cNvPr id="34" name="Text Box 12">
                    <a:extLst>
                      <a:ext uri="{FF2B5EF4-FFF2-40B4-BE49-F238E27FC236}">
                        <a16:creationId xmlns:a16="http://schemas.microsoft.com/office/drawing/2014/main" id="{3171A37F-7444-4B87-A24C-072CF503929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962" y="2644"/>
                    <a:ext cx="540" cy="46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just" eaLnBrk="1" hangingPunct="1"/>
                    <a:r>
                      <a:rPr lang="en-US" altLang="zh-CN" sz="16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&amp;</a:t>
                    </a:r>
                  </a:p>
                  <a:p>
                    <a:pPr algn="r" eaLnBrk="1" hangingPunct="1"/>
                    <a:endParaRPr lang="en-US" altLang="zh-CN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5" name="Text Box 13">
                    <a:extLst>
                      <a:ext uri="{FF2B5EF4-FFF2-40B4-BE49-F238E27FC236}">
                        <a16:creationId xmlns:a16="http://schemas.microsoft.com/office/drawing/2014/main" id="{39A0B9A6-2E73-4388-89D3-6BC47DC9BF2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958" y="1546"/>
                    <a:ext cx="540" cy="402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just" eaLnBrk="1" hangingPunct="1"/>
                    <a:r>
                      <a:rPr lang="en-US" altLang="zh-CN" sz="16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&amp;</a:t>
                    </a:r>
                    <a:endParaRPr lang="en-US" altLang="zh-CN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6" name="Text Box 14">
                    <a:extLst>
                      <a:ext uri="{FF2B5EF4-FFF2-40B4-BE49-F238E27FC236}">
                        <a16:creationId xmlns:a16="http://schemas.microsoft.com/office/drawing/2014/main" id="{3AF39082-E4F3-4345-BF85-8235E743FB9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962" y="2042"/>
                    <a:ext cx="540" cy="468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just" eaLnBrk="1" hangingPunct="1"/>
                    <a:r>
                      <a:rPr lang="zh-CN" altLang="en-US" sz="16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≥</a:t>
                    </a:r>
                    <a:r>
                      <a:rPr lang="en-US" altLang="zh-CN" sz="16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1</a:t>
                    </a:r>
                  </a:p>
                  <a:p>
                    <a:pPr algn="r" eaLnBrk="1" hangingPunct="1"/>
                    <a:endParaRPr lang="en-US" altLang="zh-CN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37" name="Line 15">
                    <a:extLst>
                      <a:ext uri="{FF2B5EF4-FFF2-40B4-BE49-F238E27FC236}">
                        <a16:creationId xmlns:a16="http://schemas.microsoft.com/office/drawing/2014/main" id="{830209C5-9F28-4B74-9088-4C8F296509B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503" y="1744"/>
                    <a:ext cx="181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Line 16">
                    <a:extLst>
                      <a:ext uri="{FF2B5EF4-FFF2-40B4-BE49-F238E27FC236}">
                        <a16:creationId xmlns:a16="http://schemas.microsoft.com/office/drawing/2014/main" id="{82B0F5DC-D7D4-4BEF-BE55-060CE86D27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84" y="1758"/>
                    <a:ext cx="0" cy="26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9" name="Line 17">
                    <a:extLst>
                      <a:ext uri="{FF2B5EF4-FFF2-40B4-BE49-F238E27FC236}">
                        <a16:creationId xmlns:a16="http://schemas.microsoft.com/office/drawing/2014/main" id="{95A8B741-1D03-41C2-86B0-EBA8A43EF8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84" y="2023"/>
                    <a:ext cx="180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40" name="Group 18">
                    <a:extLst>
                      <a:ext uri="{FF2B5EF4-FFF2-40B4-BE49-F238E27FC236}">
                        <a16:creationId xmlns:a16="http://schemas.microsoft.com/office/drawing/2014/main" id="{55CE6EAC-EA17-42A1-9EF0-90ACCD6281E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504" y="1884"/>
                    <a:ext cx="2160" cy="967"/>
                    <a:chOff x="6504" y="1884"/>
                    <a:chExt cx="2160" cy="967"/>
                  </a:xfrm>
                </p:grpSpPr>
                <p:sp>
                  <p:nvSpPr>
                    <p:cNvPr id="41" name="Text Box 19">
                      <a:extLst>
                        <a:ext uri="{FF2B5EF4-FFF2-40B4-BE49-F238E27FC236}">
                          <a16:creationId xmlns:a16="http://schemas.microsoft.com/office/drawing/2014/main" id="{61F76F56-784B-45F5-BA1F-97C39C07D1D2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6864" y="1884"/>
                      <a:ext cx="540" cy="418"/>
                    </a:xfrm>
                    <a:prstGeom prst="rect">
                      <a:avLst/>
                    </a:prstGeom>
                    <a:solidFill>
                      <a:srgbClr val="FFFFFF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9pPr>
                    </a:lstStyle>
                    <a:p>
                      <a:pPr algn="just" eaLnBrk="1" hangingPunct="1"/>
                      <a:r>
                        <a:rPr lang="zh-CN" altLang="en-US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≥</a:t>
                      </a:r>
                      <a:r>
                        <a:rPr lang="en-US" altLang="zh-CN" sz="160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algn="r" eaLnBrk="1" hangingPunct="1"/>
                      <a:endParaRPr lang="en-US" altLang="zh-CN" sz="1600">
                        <a:ea typeface="宋体" panose="02010600030101010101" pitchFamily="2" charset="-122"/>
                      </a:endParaRPr>
                    </a:p>
                  </p:txBody>
                </p:sp>
                <p:grpSp>
                  <p:nvGrpSpPr>
                    <p:cNvPr id="42" name="Group 20">
                      <a:extLst>
                        <a:ext uri="{FF2B5EF4-FFF2-40B4-BE49-F238E27FC236}">
                          <a16:creationId xmlns:a16="http://schemas.microsoft.com/office/drawing/2014/main" id="{845D6D2A-D723-4E58-B58B-C34C0CD4D26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504" y="2070"/>
                      <a:ext cx="2160" cy="781"/>
                      <a:chOff x="6504" y="2070"/>
                      <a:chExt cx="2160" cy="781"/>
                    </a:xfrm>
                  </p:grpSpPr>
                  <p:sp>
                    <p:nvSpPr>
                      <p:cNvPr id="43" name="Line 21">
                        <a:extLst>
                          <a:ext uri="{FF2B5EF4-FFF2-40B4-BE49-F238E27FC236}">
                            <a16:creationId xmlns:a16="http://schemas.microsoft.com/office/drawing/2014/main" id="{DBBF844A-2588-44D3-BE7B-E2151656BCE8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504" y="2850"/>
                        <a:ext cx="1081" cy="1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4" name="Line 22">
                        <a:extLst>
                          <a:ext uri="{FF2B5EF4-FFF2-40B4-BE49-F238E27FC236}">
                            <a16:creationId xmlns:a16="http://schemas.microsoft.com/office/drawing/2014/main" id="{600E2930-35B1-4A0B-9CA1-3F5B360C8561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404" y="2070"/>
                        <a:ext cx="180" cy="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5" name="Group 23">
                        <a:extLst>
                          <a:ext uri="{FF2B5EF4-FFF2-40B4-BE49-F238E27FC236}">
                            <a16:creationId xmlns:a16="http://schemas.microsoft.com/office/drawing/2014/main" id="{949D3679-1387-400D-9C37-42C17966FB17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584" y="2074"/>
                        <a:ext cx="1080" cy="775"/>
                        <a:chOff x="7584" y="2075"/>
                        <a:chExt cx="1080" cy="775"/>
                      </a:xfrm>
                    </p:grpSpPr>
                    <p:sp>
                      <p:nvSpPr>
                        <p:cNvPr id="46" name="Line 24">
                          <a:extLst>
                            <a:ext uri="{FF2B5EF4-FFF2-40B4-BE49-F238E27FC236}">
                              <a16:creationId xmlns:a16="http://schemas.microsoft.com/office/drawing/2014/main" id="{E60FE90E-C1FF-4A3F-8ED3-0A9AB6772595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584" y="2075"/>
                          <a:ext cx="1" cy="27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grpSp>
                      <p:nvGrpSpPr>
                        <p:cNvPr id="47" name="Group 25">
                          <a:extLst>
                            <a:ext uri="{FF2B5EF4-FFF2-40B4-BE49-F238E27FC236}">
                              <a16:creationId xmlns:a16="http://schemas.microsoft.com/office/drawing/2014/main" id="{7AA688F9-2C60-4636-8918-234733538925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7584" y="2240"/>
                          <a:ext cx="1080" cy="450"/>
                          <a:chOff x="7584" y="2240"/>
                          <a:chExt cx="1080" cy="450"/>
                        </a:xfrm>
                      </p:grpSpPr>
                      <p:sp>
                        <p:nvSpPr>
                          <p:cNvPr id="49" name="Line 26">
                            <a:extLst>
                              <a:ext uri="{FF2B5EF4-FFF2-40B4-BE49-F238E27FC236}">
                                <a16:creationId xmlns:a16="http://schemas.microsoft.com/office/drawing/2014/main" id="{434323E5-E39E-4B98-8B27-E5E68125A145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7584" y="2581"/>
                            <a:ext cx="180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grpSp>
                        <p:nvGrpSpPr>
                          <p:cNvPr id="50" name="Group 27">
                            <a:extLst>
                              <a:ext uri="{FF2B5EF4-FFF2-40B4-BE49-F238E27FC236}">
                                <a16:creationId xmlns:a16="http://schemas.microsoft.com/office/drawing/2014/main" id="{0A7E377A-FC2E-48AB-9F60-5D996E9E9628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7764" y="2240"/>
                            <a:ext cx="900" cy="450"/>
                            <a:chOff x="7764" y="2240"/>
                            <a:chExt cx="900" cy="450"/>
                          </a:xfrm>
                        </p:grpSpPr>
                        <p:sp>
                          <p:nvSpPr>
                            <p:cNvPr id="52" name="Text Box 28">
                              <a:extLst>
                                <a:ext uri="{FF2B5EF4-FFF2-40B4-BE49-F238E27FC236}">
                                  <a16:creationId xmlns:a16="http://schemas.microsoft.com/office/drawing/2014/main" id="{C686C5F4-7BC0-49B7-BF74-24CE6104FAF5}"/>
                                </a:ext>
                              </a:extLst>
                            </p:cNvPr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7764" y="2240"/>
                              <a:ext cx="540" cy="450"/>
                            </a:xfrm>
                            <a:prstGeom prst="rect">
                              <a:avLst/>
                            </a:prstGeom>
                            <a:solidFill>
                              <a:srgbClr val="FFFFFF"/>
                            </a:solidFill>
                            <a:ln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/>
                            <a:lstStyle>
                              <a:lvl1pPr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黑体" panose="02010609060101010101" pitchFamily="49" charset="-122"/>
                                </a:defRPr>
                              </a:lvl1pPr>
                              <a:lvl2pPr marL="742950" indent="-285750"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黑体" panose="02010609060101010101" pitchFamily="49" charset="-122"/>
                                </a:defRPr>
                              </a:lvl2pPr>
                              <a:lvl3pPr marL="1143000" indent="-228600"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黑体" panose="02010609060101010101" pitchFamily="49" charset="-122"/>
                                </a:defRPr>
                              </a:lvl3pPr>
                              <a:lvl4pPr marL="1600200" indent="-228600"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黑体" panose="02010609060101010101" pitchFamily="49" charset="-122"/>
                                </a:defRPr>
                              </a:lvl4pPr>
                              <a:lvl5pPr marL="2057400" indent="-228600"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黑体" panose="02010609060101010101" pitchFamily="49" charset="-122"/>
                                </a:defRPr>
                              </a:lvl5pPr>
                              <a:lvl6pPr marL="25146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黑体" panose="02010609060101010101" pitchFamily="49" charset="-122"/>
                                </a:defRPr>
                              </a:lvl6pPr>
                              <a:lvl7pPr marL="29718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黑体" panose="02010609060101010101" pitchFamily="49" charset="-122"/>
                                </a:defRPr>
                              </a:lvl7pPr>
                              <a:lvl8pPr marL="34290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黑体" panose="02010609060101010101" pitchFamily="49" charset="-122"/>
                                </a:defRPr>
                              </a:lvl8pPr>
                              <a:lvl9pPr marL="3886200" indent="-228600" eaLnBrk="0" fontAlgn="base" hangingPunct="0">
                                <a:spcBef>
                                  <a:spcPct val="0"/>
                                </a:spcBef>
                                <a:spcAft>
                                  <a:spcPct val="0"/>
                                </a:spcAft>
                                <a:defRPr>
                                  <a:solidFill>
                                    <a:schemeClr val="tx1"/>
                                  </a:solidFill>
                                  <a:latin typeface="Arial" panose="020B0604020202020204" pitchFamily="34" charset="0"/>
                                  <a:ea typeface="黑体" panose="02010609060101010101" pitchFamily="49" charset="-122"/>
                                </a:defRPr>
                              </a:lvl9pPr>
                            </a:lstStyle>
                            <a:p>
                              <a:pPr algn="just" eaLnBrk="1" hangingPunct="1"/>
                              <a:r>
                                <a:rPr lang="en-US" altLang="zh-CN" sz="1600">
                                  <a:latin typeface="Times New Roman" panose="02020603050405020304" pitchFamily="18" charset="0"/>
                                  <a:ea typeface="宋体" panose="02010600030101010101" pitchFamily="2" charset="-122"/>
                                </a:rPr>
                                <a:t>&amp;</a:t>
                              </a:r>
                            </a:p>
                            <a:p>
                              <a:pPr algn="just" eaLnBrk="1" hangingPunct="1"/>
                              <a:endParaRPr lang="en-US" altLang="zh-CN" sz="1600">
                                <a:latin typeface="Times New Roman" panose="02020603050405020304" pitchFamily="18" charset="0"/>
                                <a:ea typeface="宋体" panose="02010600030101010101" pitchFamily="2" charset="-122"/>
                              </a:endParaRPr>
                            </a:p>
                          </p:txBody>
                        </p:sp>
                        <p:sp>
                          <p:nvSpPr>
                            <p:cNvPr id="53" name="Line 29">
                              <a:extLst>
                                <a:ext uri="{FF2B5EF4-FFF2-40B4-BE49-F238E27FC236}">
                                  <a16:creationId xmlns:a16="http://schemas.microsoft.com/office/drawing/2014/main" id="{7A5B162A-CC83-4B0C-8042-5ACEBFCB9D1A}"/>
                                </a:ext>
                              </a:extLst>
                            </p:cNvPr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8304" y="2441"/>
                              <a:ext cx="360" cy="0"/>
                            </a:xfrm>
                            <a:prstGeom prst="line">
                              <a:avLst/>
                            </a:prstGeom>
                            <a:noFill/>
                            <a:ln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 type="triangle" w="med" len="med"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zh-CN" altLang="en-US"/>
                            </a:p>
                          </p:txBody>
                        </p:sp>
                      </p:grpSp>
                      <p:sp>
                        <p:nvSpPr>
                          <p:cNvPr id="51" name="Line 30">
                            <a:extLst>
                              <a:ext uri="{FF2B5EF4-FFF2-40B4-BE49-F238E27FC236}">
                                <a16:creationId xmlns:a16="http://schemas.microsoft.com/office/drawing/2014/main" id="{F62D7EB2-987D-4105-AEC7-F8F32F53E9DE}"/>
                              </a:ext>
                            </a:extLst>
                          </p:cNvPr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7584" y="2333"/>
                            <a:ext cx="180" cy="0"/>
                          </a:xfrm>
                          <a:prstGeom prst="line">
                            <a:avLst/>
                          </a:prstGeom>
                          <a:noFill/>
                          <a:ln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sp>
                      <p:nvSpPr>
                        <p:cNvPr id="48" name="Line 31">
                          <a:extLst>
                            <a:ext uri="{FF2B5EF4-FFF2-40B4-BE49-F238E27FC236}">
                              <a16:creationId xmlns:a16="http://schemas.microsoft.com/office/drawing/2014/main" id="{A08DDEBF-1D0E-4DD8-AAE9-D7875210701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7584" y="2571"/>
                          <a:ext cx="1" cy="279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</p:grpSp>
            </p:grpSp>
          </p:grpSp>
          <p:grpSp>
            <p:nvGrpSpPr>
              <p:cNvPr id="15" name="Group 32">
                <a:extLst>
                  <a:ext uri="{FF2B5EF4-FFF2-40B4-BE49-F238E27FC236}">
                    <a16:creationId xmlns:a16="http://schemas.microsoft.com/office/drawing/2014/main" id="{6CFFB1FC-2F24-48BB-96AF-863D902791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062" y="4450"/>
                <a:ext cx="900" cy="1460"/>
                <a:chOff x="5397" y="10046"/>
                <a:chExt cx="900" cy="1460"/>
              </a:xfrm>
            </p:grpSpPr>
            <p:grpSp>
              <p:nvGrpSpPr>
                <p:cNvPr id="16" name="Group 33">
                  <a:extLst>
                    <a:ext uri="{FF2B5EF4-FFF2-40B4-BE49-F238E27FC236}">
                      <a16:creationId xmlns:a16="http://schemas.microsoft.com/office/drawing/2014/main" id="{03FF4A04-ED81-44A8-BE70-266697DF65D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397" y="10046"/>
                  <a:ext cx="900" cy="1460"/>
                  <a:chOff x="5397" y="10060"/>
                  <a:chExt cx="900" cy="1460"/>
                </a:xfrm>
              </p:grpSpPr>
              <p:sp>
                <p:nvSpPr>
                  <p:cNvPr id="18" name="Line 34">
                    <a:extLst>
                      <a:ext uri="{FF2B5EF4-FFF2-40B4-BE49-F238E27FC236}">
                        <a16:creationId xmlns:a16="http://schemas.microsoft.com/office/drawing/2014/main" id="{A8926C7B-8D9B-4202-BB29-D9AC75E8A88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577" y="10076"/>
                    <a:ext cx="1" cy="1115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19" name="Group 35">
                    <a:extLst>
                      <a:ext uri="{FF2B5EF4-FFF2-40B4-BE49-F238E27FC236}">
                        <a16:creationId xmlns:a16="http://schemas.microsoft.com/office/drawing/2014/main" id="{F41A46F1-1309-4160-A127-07D65F9EC7A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5397" y="10060"/>
                    <a:ext cx="900" cy="1460"/>
                    <a:chOff x="5397" y="10048"/>
                    <a:chExt cx="900" cy="1460"/>
                  </a:xfrm>
                </p:grpSpPr>
                <p:sp>
                  <p:nvSpPr>
                    <p:cNvPr id="20" name="Line 36">
                      <a:extLst>
                        <a:ext uri="{FF2B5EF4-FFF2-40B4-BE49-F238E27FC236}">
                          <a16:creationId xmlns:a16="http://schemas.microsoft.com/office/drawing/2014/main" id="{297FAF7C-7FF3-4D03-91E3-8738EAC64F7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97" y="10216"/>
                      <a:ext cx="900" cy="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1" name="Line 37">
                      <a:extLst>
                        <a:ext uri="{FF2B5EF4-FFF2-40B4-BE49-F238E27FC236}">
                          <a16:creationId xmlns:a16="http://schemas.microsoft.com/office/drawing/2014/main" id="{D6B979DF-8850-481D-A7F3-8979E53E3D5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97" y="10386"/>
                      <a:ext cx="900" cy="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2" name="Line 38">
                      <a:extLst>
                        <a:ext uri="{FF2B5EF4-FFF2-40B4-BE49-F238E27FC236}">
                          <a16:creationId xmlns:a16="http://schemas.microsoft.com/office/drawing/2014/main" id="{98C27ED1-2CA1-4CF3-9136-54C2DB9D911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97" y="10912"/>
                      <a:ext cx="900" cy="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" name="Line 39">
                      <a:extLst>
                        <a:ext uri="{FF2B5EF4-FFF2-40B4-BE49-F238E27FC236}">
                          <a16:creationId xmlns:a16="http://schemas.microsoft.com/office/drawing/2014/main" id="{052C94B0-3C45-4621-9D94-FFA86208207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97" y="10059"/>
                      <a:ext cx="900" cy="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" name="Line 40">
                      <a:extLst>
                        <a:ext uri="{FF2B5EF4-FFF2-40B4-BE49-F238E27FC236}">
                          <a16:creationId xmlns:a16="http://schemas.microsoft.com/office/drawing/2014/main" id="{1F7DF623-DF76-4647-A043-084DAF7795C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63" y="11196"/>
                      <a:ext cx="720" cy="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" name="Line 41">
                      <a:extLst>
                        <a:ext uri="{FF2B5EF4-FFF2-40B4-BE49-F238E27FC236}">
                          <a16:creationId xmlns:a16="http://schemas.microsoft.com/office/drawing/2014/main" id="{B44EC8A4-A4F8-43E4-8DEB-D5BEA14CBA0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57" y="11364"/>
                      <a:ext cx="540" cy="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6" name="Line 42">
                      <a:extLst>
                        <a:ext uri="{FF2B5EF4-FFF2-40B4-BE49-F238E27FC236}">
                          <a16:creationId xmlns:a16="http://schemas.microsoft.com/office/drawing/2014/main" id="{162FE670-A1EA-44A5-839C-140998DFCB9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97" y="11507"/>
                      <a:ext cx="900" cy="1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" name="Line 43">
                      <a:extLst>
                        <a:ext uri="{FF2B5EF4-FFF2-40B4-BE49-F238E27FC236}">
                          <a16:creationId xmlns:a16="http://schemas.microsoft.com/office/drawing/2014/main" id="{3C01E438-633B-4D72-AB7A-44C5B1BC831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57" y="10912"/>
                      <a:ext cx="1" cy="4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8" name="Line 44">
                      <a:extLst>
                        <a:ext uri="{FF2B5EF4-FFF2-40B4-BE49-F238E27FC236}">
                          <a16:creationId xmlns:a16="http://schemas.microsoft.com/office/drawing/2014/main" id="{C5E4D3AD-5D86-4C9C-9AF5-267B3DE6581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755" y="10048"/>
                      <a:ext cx="1" cy="697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29" name="Group 45">
                      <a:extLst>
                        <a:ext uri="{FF2B5EF4-FFF2-40B4-BE49-F238E27FC236}">
                          <a16:creationId xmlns:a16="http://schemas.microsoft.com/office/drawing/2014/main" id="{FF3D97E9-C08B-4D86-910F-B000D479984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5757" y="10642"/>
                      <a:ext cx="540" cy="113"/>
                      <a:chOff x="5757" y="10642"/>
                      <a:chExt cx="540" cy="113"/>
                    </a:xfrm>
                  </p:grpSpPr>
                  <p:sp>
                    <p:nvSpPr>
                      <p:cNvPr id="30" name="Line 46">
                        <a:extLst>
                          <a:ext uri="{FF2B5EF4-FFF2-40B4-BE49-F238E27FC236}">
                            <a16:creationId xmlns:a16="http://schemas.microsoft.com/office/drawing/2014/main" id="{3CF0383B-FBE1-4536-89A4-483FFE98542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757" y="10754"/>
                        <a:ext cx="540" cy="1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31" name="Line 47">
                        <a:extLst>
                          <a:ext uri="{FF2B5EF4-FFF2-40B4-BE49-F238E27FC236}">
                            <a16:creationId xmlns:a16="http://schemas.microsoft.com/office/drawing/2014/main" id="{D3B23005-43CD-4639-B769-DDB91C7DDCA0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937" y="10642"/>
                        <a:ext cx="360" cy="1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sp>
              <p:nvSpPr>
                <p:cNvPr id="17" name="Line 48">
                  <a:extLst>
                    <a:ext uri="{FF2B5EF4-FFF2-40B4-BE49-F238E27FC236}">
                      <a16:creationId xmlns:a16="http://schemas.microsoft.com/office/drawing/2014/main" id="{361E429C-D619-42AB-A58B-B8877D1AA2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35" y="10204"/>
                  <a:ext cx="1" cy="419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" name="Text Box 49">
              <a:extLst>
                <a:ext uri="{FF2B5EF4-FFF2-40B4-BE49-F238E27FC236}">
                  <a16:creationId xmlns:a16="http://schemas.microsoft.com/office/drawing/2014/main" id="{54B179A3-0A70-40C3-977A-A2768D11E6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" y="2079"/>
              <a:ext cx="213" cy="2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0" name="Text Box 50">
              <a:extLst>
                <a:ext uri="{FF2B5EF4-FFF2-40B4-BE49-F238E27FC236}">
                  <a16:creationId xmlns:a16="http://schemas.microsoft.com/office/drawing/2014/main" id="{94FC096F-99AD-4CE3-B10C-BF29F0694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" y="1718"/>
              <a:ext cx="213" cy="2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1" name="Text Box 51">
              <a:extLst>
                <a:ext uri="{FF2B5EF4-FFF2-40B4-BE49-F238E27FC236}">
                  <a16:creationId xmlns:a16="http://schemas.microsoft.com/office/drawing/2014/main" id="{020CC63A-9C31-4A91-BB7C-B3637CC60F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" y="1491"/>
              <a:ext cx="213" cy="1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2" name="Text Box 52">
              <a:extLst>
                <a:ext uri="{FF2B5EF4-FFF2-40B4-BE49-F238E27FC236}">
                  <a16:creationId xmlns:a16="http://schemas.microsoft.com/office/drawing/2014/main" id="{FF2DA164-CD41-4776-A346-E71BBC884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" y="1298"/>
              <a:ext cx="213" cy="18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endParaRPr lang="en-US" altLang="zh-CN" sz="1600">
                <a:ea typeface="宋体" panose="02010600030101010101" pitchFamily="2" charset="-122"/>
              </a:endParaRPr>
            </a:p>
          </p:txBody>
        </p:sp>
        <p:sp>
          <p:nvSpPr>
            <p:cNvPr id="13" name="Text Box 53">
              <a:extLst>
                <a:ext uri="{FF2B5EF4-FFF2-40B4-BE49-F238E27FC236}">
                  <a16:creationId xmlns:a16="http://schemas.microsoft.com/office/drawing/2014/main" id="{81AC0415-C60A-44BE-B246-5CF117EE0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7" y="1162"/>
              <a:ext cx="182" cy="13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endParaRPr lang="en-US" altLang="zh-CN" sz="1600">
                <a:ea typeface="宋体" panose="02010600030101010101" pitchFamily="2" charset="-122"/>
              </a:endParaRPr>
            </a:p>
          </p:txBody>
        </p:sp>
      </p:grpSp>
      <p:grpSp>
        <p:nvGrpSpPr>
          <p:cNvPr id="57" name="Group 54">
            <a:extLst>
              <a:ext uri="{FF2B5EF4-FFF2-40B4-BE49-F238E27FC236}">
                <a16:creationId xmlns:a16="http://schemas.microsoft.com/office/drawing/2014/main" id="{D2635621-E51A-4FB7-BBFB-8AD32A0BEE0D}"/>
              </a:ext>
            </a:extLst>
          </p:cNvPr>
          <p:cNvGrpSpPr>
            <a:grpSpLocks/>
          </p:cNvGrpSpPr>
          <p:nvPr/>
        </p:nvGrpSpPr>
        <p:grpSpPr bwMode="auto">
          <a:xfrm>
            <a:off x="1665310" y="2428342"/>
            <a:ext cx="3529012" cy="1800225"/>
            <a:chOff x="1977" y="9750"/>
            <a:chExt cx="3240" cy="1560"/>
          </a:xfrm>
        </p:grpSpPr>
        <p:sp>
          <p:nvSpPr>
            <p:cNvPr id="58" name="Text Box 55">
              <a:extLst>
                <a:ext uri="{FF2B5EF4-FFF2-40B4-BE49-F238E27FC236}">
                  <a16:creationId xmlns:a16="http://schemas.microsoft.com/office/drawing/2014/main" id="{54BD4A36-3750-4447-8054-CA8F0736D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4" y="9860"/>
              <a:ext cx="249" cy="4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/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1600">
                <a:ea typeface="宋体" panose="02010600030101010101" pitchFamily="2" charset="-122"/>
              </a:endParaRPr>
            </a:p>
          </p:txBody>
        </p:sp>
        <p:grpSp>
          <p:nvGrpSpPr>
            <p:cNvPr id="59" name="Group 56">
              <a:extLst>
                <a:ext uri="{FF2B5EF4-FFF2-40B4-BE49-F238E27FC236}">
                  <a16:creationId xmlns:a16="http://schemas.microsoft.com/office/drawing/2014/main" id="{A1AAD0AC-D5DC-494A-AF65-0A670B7C9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77" y="9750"/>
              <a:ext cx="3240" cy="1560"/>
              <a:chOff x="1977" y="9750"/>
              <a:chExt cx="3240" cy="1560"/>
            </a:xfrm>
          </p:grpSpPr>
          <p:sp>
            <p:nvSpPr>
              <p:cNvPr id="60" name="Text Box 57">
                <a:extLst>
                  <a:ext uri="{FF2B5EF4-FFF2-40B4-BE49-F238E27FC236}">
                    <a16:creationId xmlns:a16="http://schemas.microsoft.com/office/drawing/2014/main" id="{8F10E140-B3D9-47BD-BB14-F28DE1A154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72" y="9862"/>
                <a:ext cx="249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algn="just" eaLnBrk="1" hangingPunct="1"/>
                <a:r>
                  <a:rPr lang="en-US" altLang="zh-CN" sz="1600"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endParaRPr lang="en-US" altLang="zh-CN" sz="1600">
                  <a:ea typeface="宋体" panose="02010600030101010101" pitchFamily="2" charset="-122"/>
                </a:endParaRPr>
              </a:p>
            </p:txBody>
          </p:sp>
          <p:grpSp>
            <p:nvGrpSpPr>
              <p:cNvPr id="61" name="Group 58">
                <a:extLst>
                  <a:ext uri="{FF2B5EF4-FFF2-40B4-BE49-F238E27FC236}">
                    <a16:creationId xmlns:a16="http://schemas.microsoft.com/office/drawing/2014/main" id="{2D0D1C30-DBF3-4299-868F-94C0591D71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77" y="9750"/>
                <a:ext cx="3240" cy="1560"/>
                <a:chOff x="1977" y="9750"/>
                <a:chExt cx="3240" cy="1560"/>
              </a:xfrm>
            </p:grpSpPr>
            <p:grpSp>
              <p:nvGrpSpPr>
                <p:cNvPr id="62" name="Group 59">
                  <a:extLst>
                    <a:ext uri="{FF2B5EF4-FFF2-40B4-BE49-F238E27FC236}">
                      <a16:creationId xmlns:a16="http://schemas.microsoft.com/office/drawing/2014/main" id="{E8A183E8-66D3-4C74-BA60-940C655D06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44" y="10472"/>
                  <a:ext cx="1006" cy="482"/>
                  <a:chOff x="2344" y="10472"/>
                  <a:chExt cx="1006" cy="482"/>
                </a:xfrm>
              </p:grpSpPr>
              <p:sp>
                <p:nvSpPr>
                  <p:cNvPr id="114" name="Text Box 60">
                    <a:extLst>
                      <a:ext uri="{FF2B5EF4-FFF2-40B4-BE49-F238E27FC236}">
                        <a16:creationId xmlns:a16="http://schemas.microsoft.com/office/drawing/2014/main" id="{91826F12-D559-4FBD-9AF8-092AF6A0627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01" y="10486"/>
                    <a:ext cx="249" cy="46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just" eaLnBrk="1" hangingPunct="1"/>
                    <a:r>
                      <a:rPr lang="en-US" altLang="zh-CN" sz="16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S</a:t>
                    </a:r>
                    <a:endParaRPr lang="en-US" altLang="zh-CN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5" name="Text Box 61">
                    <a:extLst>
                      <a:ext uri="{FF2B5EF4-FFF2-40B4-BE49-F238E27FC236}">
                        <a16:creationId xmlns:a16="http://schemas.microsoft.com/office/drawing/2014/main" id="{67390F55-C446-40F0-AA13-8E399FF340B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727" y="10472"/>
                    <a:ext cx="249" cy="46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just" eaLnBrk="1" hangingPunct="1"/>
                    <a:r>
                      <a:rPr lang="en-US" altLang="zh-CN" sz="16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Q</a:t>
                    </a:r>
                    <a:endParaRPr lang="en-US" altLang="zh-CN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16" name="Text Box 62">
                    <a:extLst>
                      <a:ext uri="{FF2B5EF4-FFF2-40B4-BE49-F238E27FC236}">
                        <a16:creationId xmlns:a16="http://schemas.microsoft.com/office/drawing/2014/main" id="{3E56CC16-7357-48A2-9528-C4C9A2F0F14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44" y="10486"/>
                    <a:ext cx="249" cy="46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just" eaLnBrk="1" hangingPunct="1"/>
                    <a:r>
                      <a:rPr lang="en-US" altLang="zh-CN" sz="16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P</a:t>
                    </a:r>
                    <a:endParaRPr lang="en-US" altLang="zh-CN" sz="1600"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63" name="Group 63">
                  <a:extLst>
                    <a:ext uri="{FF2B5EF4-FFF2-40B4-BE49-F238E27FC236}">
                      <a16:creationId xmlns:a16="http://schemas.microsoft.com/office/drawing/2014/main" id="{6362A031-5E17-4B67-8DBA-274C55DF3C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77" y="9750"/>
                  <a:ext cx="3240" cy="1560"/>
                  <a:chOff x="1977" y="9750"/>
                  <a:chExt cx="3240" cy="1560"/>
                </a:xfrm>
              </p:grpSpPr>
              <p:sp>
                <p:nvSpPr>
                  <p:cNvPr id="64" name="Text Box 64">
                    <a:extLst>
                      <a:ext uri="{FF2B5EF4-FFF2-40B4-BE49-F238E27FC236}">
                        <a16:creationId xmlns:a16="http://schemas.microsoft.com/office/drawing/2014/main" id="{21AEC37D-0169-445C-8A38-B873926E349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63" y="10486"/>
                    <a:ext cx="249" cy="46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just" eaLnBrk="1" hangingPunct="1"/>
                    <a:r>
                      <a:rPr lang="en-US" altLang="zh-CN" sz="16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S</a:t>
                    </a:r>
                    <a:endParaRPr lang="en-US" altLang="zh-CN" sz="1600"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5" name="Text Box 65">
                    <a:extLst>
                      <a:ext uri="{FF2B5EF4-FFF2-40B4-BE49-F238E27FC236}">
                        <a16:creationId xmlns:a16="http://schemas.microsoft.com/office/drawing/2014/main" id="{FC7E2C97-465E-4C23-A8C0-CEEE2043BC2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71" y="10486"/>
                    <a:ext cx="249" cy="468"/>
                  </a:xfrm>
                  <a:prstGeom prst="rect">
                    <a:avLst/>
                  </a:pr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1pPr>
                    <a:lvl2pPr marL="742950" indent="-28575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2pPr>
                    <a:lvl3pPr marL="11430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3pPr>
                    <a:lvl4pPr marL="16002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4pPr>
                    <a:lvl5pPr marL="2057400" indent="-22860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黑体" panose="02010609060101010101" pitchFamily="49" charset="-122"/>
                      </a:defRPr>
                    </a:lvl9pPr>
                  </a:lstStyle>
                  <a:p>
                    <a:pPr algn="just" eaLnBrk="1" hangingPunct="1"/>
                    <a:r>
                      <a:rPr lang="en-US" altLang="zh-CN" sz="160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P</a:t>
                    </a:r>
                    <a:endParaRPr lang="en-US" altLang="zh-CN" sz="1600"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66" name="Group 66">
                    <a:extLst>
                      <a:ext uri="{FF2B5EF4-FFF2-40B4-BE49-F238E27FC236}">
                        <a16:creationId xmlns:a16="http://schemas.microsoft.com/office/drawing/2014/main" id="{0900A285-2B7C-4E90-BEA0-6D07E90A8FE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77" y="9750"/>
                    <a:ext cx="3240" cy="1560"/>
                    <a:chOff x="1977" y="9750"/>
                    <a:chExt cx="3240" cy="1560"/>
                  </a:xfrm>
                </p:grpSpPr>
                <p:grpSp>
                  <p:nvGrpSpPr>
                    <p:cNvPr id="67" name="Group 67">
                      <a:extLst>
                        <a:ext uri="{FF2B5EF4-FFF2-40B4-BE49-F238E27FC236}">
                          <a16:creationId xmlns:a16="http://schemas.microsoft.com/office/drawing/2014/main" id="{AAE2D308-A304-4034-8E98-20E7C8F11C2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47" y="9848"/>
                      <a:ext cx="1003" cy="468"/>
                      <a:chOff x="2347" y="9848"/>
                      <a:chExt cx="1003" cy="468"/>
                    </a:xfrm>
                  </p:grpSpPr>
                  <p:sp>
                    <p:nvSpPr>
                      <p:cNvPr id="111" name="Text Box 68">
                        <a:extLst>
                          <a:ext uri="{FF2B5EF4-FFF2-40B4-BE49-F238E27FC236}">
                            <a16:creationId xmlns:a16="http://schemas.microsoft.com/office/drawing/2014/main" id="{6AC99349-B70B-49D4-A069-7744C57ABC1B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727" y="9853"/>
                        <a:ext cx="249" cy="42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defRPr>
                        </a:lvl9pPr>
                      </a:lstStyle>
                      <a:p>
                        <a:pPr algn="just" eaLnBrk="1" hangingPunct="1"/>
                        <a:r>
                          <a:rPr lang="en-US" altLang="zh-CN" sz="160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Q</a:t>
                        </a:r>
                        <a:endParaRPr lang="en-US" altLang="zh-CN" sz="1600"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12" name="Text Box 69">
                        <a:extLst>
                          <a:ext uri="{FF2B5EF4-FFF2-40B4-BE49-F238E27FC236}">
                            <a16:creationId xmlns:a16="http://schemas.microsoft.com/office/drawing/2014/main" id="{5F1963B9-30AA-403F-A175-1A93D3F36C40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3101" y="9848"/>
                        <a:ext cx="249" cy="468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defRPr>
                        </a:lvl9pPr>
                      </a:lstStyle>
                      <a:p>
                        <a:pPr algn="just" eaLnBrk="1" hangingPunct="1"/>
                        <a:r>
                          <a:rPr lang="en-US" altLang="zh-CN" sz="160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R</a:t>
                        </a:r>
                        <a:endParaRPr lang="en-US" altLang="zh-CN" sz="1600">
                          <a:ea typeface="宋体" panose="02010600030101010101" pitchFamily="2" charset="-122"/>
                        </a:endParaRPr>
                      </a:p>
                    </p:txBody>
                  </p:sp>
                  <p:sp>
                    <p:nvSpPr>
                      <p:cNvPr id="113" name="Text Box 70">
                        <a:extLst>
                          <a:ext uri="{FF2B5EF4-FFF2-40B4-BE49-F238E27FC236}">
                            <a16:creationId xmlns:a16="http://schemas.microsoft.com/office/drawing/2014/main" id="{0ED4B0FA-4FC4-4C56-BE1A-84C5982CCD9C}"/>
                          </a:ext>
                        </a:extLst>
                      </p:cNvPr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2347" y="9854"/>
                        <a:ext cx="256" cy="36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defRPr>
                        </a:lvl9pPr>
                      </a:lstStyle>
                      <a:p>
                        <a:pPr algn="just" eaLnBrk="1" hangingPunct="1"/>
                        <a:r>
                          <a:rPr lang="en-US" altLang="zh-CN" sz="1600">
                            <a:latin typeface="Times New Roman" panose="02020603050405020304" pitchFamily="18" charset="0"/>
                            <a:ea typeface="宋体" panose="02010600030101010101" pitchFamily="2" charset="-122"/>
                          </a:rPr>
                          <a:t>P</a:t>
                        </a:r>
                        <a:endParaRPr lang="en-US" altLang="zh-CN" sz="1600">
                          <a:ea typeface="宋体" panose="02010600030101010101" pitchFamily="2" charset="-122"/>
                        </a:endParaRPr>
                      </a:p>
                    </p:txBody>
                  </p:sp>
                </p:grpSp>
                <p:grpSp>
                  <p:nvGrpSpPr>
                    <p:cNvPr id="68" name="Group 71">
                      <a:extLst>
                        <a:ext uri="{FF2B5EF4-FFF2-40B4-BE49-F238E27FC236}">
                          <a16:creationId xmlns:a16="http://schemas.microsoft.com/office/drawing/2014/main" id="{0ACB0571-9AC9-48D0-A494-5E6330E1C0D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977" y="9750"/>
                      <a:ext cx="3240" cy="1560"/>
                      <a:chOff x="1977" y="9750"/>
                      <a:chExt cx="3240" cy="1560"/>
                    </a:xfrm>
                  </p:grpSpPr>
                  <p:sp>
                    <p:nvSpPr>
                      <p:cNvPr id="69" name="Line 72">
                        <a:extLst>
                          <a:ext uri="{FF2B5EF4-FFF2-40B4-BE49-F238E27FC236}">
                            <a16:creationId xmlns:a16="http://schemas.microsoft.com/office/drawing/2014/main" id="{01BD60B0-CD43-4F8C-A7BF-529FCC4DD3E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3597" y="11154"/>
                        <a:ext cx="1494" cy="1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0" name="Line 73">
                        <a:extLst>
                          <a:ext uri="{FF2B5EF4-FFF2-40B4-BE49-F238E27FC236}">
                            <a16:creationId xmlns:a16="http://schemas.microsoft.com/office/drawing/2014/main" id="{F5C4C008-EEA8-4A31-B436-1E4BDA5E7C0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093" y="10218"/>
                        <a:ext cx="0" cy="31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1" name="Line 74">
                        <a:extLst>
                          <a:ext uri="{FF2B5EF4-FFF2-40B4-BE49-F238E27FC236}">
                            <a16:creationId xmlns:a16="http://schemas.microsoft.com/office/drawing/2014/main" id="{EDFD71F2-6EE6-46C7-9761-7D2147A18AF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76" y="9906"/>
                        <a:ext cx="249" cy="1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2" name="Line 75">
                        <a:extLst>
                          <a:ext uri="{FF2B5EF4-FFF2-40B4-BE49-F238E27FC236}">
                            <a16:creationId xmlns:a16="http://schemas.microsoft.com/office/drawing/2014/main" id="{886DC346-2CCD-48F6-850C-BEABDEE839F5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2976" y="10529"/>
                        <a:ext cx="248" cy="1"/>
                      </a:xfrm>
                      <a:prstGeom prst="line">
                        <a:avLst/>
                      </a:prstGeom>
                      <a:noFill/>
                      <a:ln w="158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3" name="Line 76">
                        <a:extLst>
                          <a:ext uri="{FF2B5EF4-FFF2-40B4-BE49-F238E27FC236}">
                            <a16:creationId xmlns:a16="http://schemas.microsoft.com/office/drawing/2014/main" id="{516B7F59-3E5C-4EE4-A6A9-33B52DB0FF07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226" y="10374"/>
                        <a:ext cx="124" cy="15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4" name="Line 77">
                        <a:extLst>
                          <a:ext uri="{FF2B5EF4-FFF2-40B4-BE49-F238E27FC236}">
                            <a16:creationId xmlns:a16="http://schemas.microsoft.com/office/drawing/2014/main" id="{053CEAFF-9616-4828-9F63-BA572BCFA832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3225" y="9750"/>
                        <a:ext cx="124" cy="15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75" name="Group 78">
                        <a:extLst>
                          <a:ext uri="{FF2B5EF4-FFF2-40B4-BE49-F238E27FC236}">
                            <a16:creationId xmlns:a16="http://schemas.microsoft.com/office/drawing/2014/main" id="{339569B3-0FCC-47AA-A03D-BCEF65E4457F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29" y="9750"/>
                        <a:ext cx="746" cy="781"/>
                        <a:chOff x="2157" y="9750"/>
                        <a:chExt cx="1079" cy="781"/>
                      </a:xfrm>
                    </p:grpSpPr>
                    <p:sp>
                      <p:nvSpPr>
                        <p:cNvPr id="102" name="Line 79">
                          <a:extLst>
                            <a:ext uri="{FF2B5EF4-FFF2-40B4-BE49-F238E27FC236}">
                              <a16:creationId xmlns:a16="http://schemas.microsoft.com/office/drawing/2014/main" id="{AF43C86F-9352-4E34-BB82-1D1096E890F4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157" y="9906"/>
                          <a:ext cx="360" cy="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03" name="Line 80">
                          <a:extLst>
                            <a:ext uri="{FF2B5EF4-FFF2-40B4-BE49-F238E27FC236}">
                              <a16:creationId xmlns:a16="http://schemas.microsoft.com/office/drawing/2014/main" id="{4EFA6A40-5D6C-4147-985A-66FE9C61731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518" y="9750"/>
                          <a:ext cx="179" cy="1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04" name="Line 81">
                          <a:extLst>
                            <a:ext uri="{FF2B5EF4-FFF2-40B4-BE49-F238E27FC236}">
                              <a16:creationId xmlns:a16="http://schemas.microsoft.com/office/drawing/2014/main" id="{D2953F53-7256-4C1D-8467-4159EAC60DB2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697" y="9906"/>
                          <a:ext cx="360" cy="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05" name="Line 82">
                          <a:extLst>
                            <a:ext uri="{FF2B5EF4-FFF2-40B4-BE49-F238E27FC236}">
                              <a16:creationId xmlns:a16="http://schemas.microsoft.com/office/drawing/2014/main" id="{9716E91F-48F4-43AC-A0C2-08CE5CDAF6F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157" y="10530"/>
                          <a:ext cx="360" cy="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06" name="Line 83">
                          <a:extLst>
                            <a:ext uri="{FF2B5EF4-FFF2-40B4-BE49-F238E27FC236}">
                              <a16:creationId xmlns:a16="http://schemas.microsoft.com/office/drawing/2014/main" id="{99FA4825-2AE4-499A-9C47-13864CBE261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697" y="10530"/>
                          <a:ext cx="360" cy="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07" name="Line 84">
                          <a:extLst>
                            <a:ext uri="{FF2B5EF4-FFF2-40B4-BE49-F238E27FC236}">
                              <a16:creationId xmlns:a16="http://schemas.microsoft.com/office/drawing/2014/main" id="{5036822A-A16C-4FB7-B103-7638E74EF99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517" y="10374"/>
                          <a:ext cx="179" cy="1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08" name="Line 85">
                          <a:extLst>
                            <a:ext uri="{FF2B5EF4-FFF2-40B4-BE49-F238E27FC236}">
                              <a16:creationId xmlns:a16="http://schemas.microsoft.com/office/drawing/2014/main" id="{17D5879B-F8AA-41A6-BDDB-FD9C44A346D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057" y="10374"/>
                          <a:ext cx="179" cy="1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09" name="Line 86">
                          <a:extLst>
                            <a:ext uri="{FF2B5EF4-FFF2-40B4-BE49-F238E27FC236}">
                              <a16:creationId xmlns:a16="http://schemas.microsoft.com/office/drawing/2014/main" id="{8F440EE1-B5B0-473E-83B0-A1CCBEF2C15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057" y="9750"/>
                          <a:ext cx="179" cy="1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10" name="Line 87">
                          <a:extLst>
                            <a:ext uri="{FF2B5EF4-FFF2-40B4-BE49-F238E27FC236}">
                              <a16:creationId xmlns:a16="http://schemas.microsoft.com/office/drawing/2014/main" id="{4205BA2D-4BDA-41FE-BF94-F7E0F44343C3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157" y="9906"/>
                          <a:ext cx="0" cy="62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76" name="Line 88">
                        <a:extLst>
                          <a:ext uri="{FF2B5EF4-FFF2-40B4-BE49-F238E27FC236}">
                            <a16:creationId xmlns:a16="http://schemas.microsoft.com/office/drawing/2014/main" id="{41D84399-48B5-4CE6-9A16-86A83B04944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980" y="10218"/>
                        <a:ext cx="249" cy="1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7" name="Line 89">
                        <a:extLst>
                          <a:ext uri="{FF2B5EF4-FFF2-40B4-BE49-F238E27FC236}">
                            <a16:creationId xmlns:a16="http://schemas.microsoft.com/office/drawing/2014/main" id="{03959453-0EE3-4AF5-AB75-4E4211308785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980" y="11153"/>
                        <a:ext cx="1437" cy="1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78" name="Group 90">
                        <a:extLst>
                          <a:ext uri="{FF2B5EF4-FFF2-40B4-BE49-F238E27FC236}">
                            <a16:creationId xmlns:a16="http://schemas.microsoft.com/office/drawing/2014/main" id="{23D50DA5-703D-4670-A25F-4F9A0207B460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50" y="9906"/>
                        <a:ext cx="498" cy="625"/>
                        <a:chOff x="3777" y="9906"/>
                        <a:chExt cx="720" cy="625"/>
                      </a:xfrm>
                    </p:grpSpPr>
                    <p:sp>
                      <p:nvSpPr>
                        <p:cNvPr id="98" name="Line 91">
                          <a:extLst>
                            <a:ext uri="{FF2B5EF4-FFF2-40B4-BE49-F238E27FC236}">
                              <a16:creationId xmlns:a16="http://schemas.microsoft.com/office/drawing/2014/main" id="{D34E8288-CBD3-4E49-B977-AF35B92FDCF2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777" y="9906"/>
                          <a:ext cx="362" cy="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99" name="Line 92">
                          <a:extLst>
                            <a:ext uri="{FF2B5EF4-FFF2-40B4-BE49-F238E27FC236}">
                              <a16:creationId xmlns:a16="http://schemas.microsoft.com/office/drawing/2014/main" id="{311E8A3C-BC3E-43AC-A651-1322E1828BE6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777" y="10530"/>
                          <a:ext cx="360" cy="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00" name="Line 93">
                          <a:extLst>
                            <a:ext uri="{FF2B5EF4-FFF2-40B4-BE49-F238E27FC236}">
                              <a16:creationId xmlns:a16="http://schemas.microsoft.com/office/drawing/2014/main" id="{06FE7CF7-E8CF-49E8-9123-C9CEB122C782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37" y="9906"/>
                          <a:ext cx="0" cy="62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101" name="Line 94">
                          <a:extLst>
                            <a:ext uri="{FF2B5EF4-FFF2-40B4-BE49-F238E27FC236}">
                              <a16:creationId xmlns:a16="http://schemas.microsoft.com/office/drawing/2014/main" id="{2FB680A5-8F00-4D0F-86A8-2D102C410A56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37" y="10218"/>
                          <a:ext cx="360" cy="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79" name="Group 95">
                        <a:extLst>
                          <a:ext uri="{FF2B5EF4-FFF2-40B4-BE49-F238E27FC236}">
                            <a16:creationId xmlns:a16="http://schemas.microsoft.com/office/drawing/2014/main" id="{E10A9B79-15CD-4607-A723-B52EEC098E7B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848" y="9750"/>
                        <a:ext cx="746" cy="781"/>
                        <a:chOff x="2157" y="9750"/>
                        <a:chExt cx="1079" cy="781"/>
                      </a:xfrm>
                    </p:grpSpPr>
                    <p:sp>
                      <p:nvSpPr>
                        <p:cNvPr id="89" name="Line 96">
                          <a:extLst>
                            <a:ext uri="{FF2B5EF4-FFF2-40B4-BE49-F238E27FC236}">
                              <a16:creationId xmlns:a16="http://schemas.microsoft.com/office/drawing/2014/main" id="{AC986A54-C72E-4464-9AC9-76651B9F286C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157" y="9906"/>
                          <a:ext cx="360" cy="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90" name="Line 97">
                          <a:extLst>
                            <a:ext uri="{FF2B5EF4-FFF2-40B4-BE49-F238E27FC236}">
                              <a16:creationId xmlns:a16="http://schemas.microsoft.com/office/drawing/2014/main" id="{224E2279-BA50-4D48-AE47-AA17DC54919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518" y="9750"/>
                          <a:ext cx="179" cy="1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91" name="Line 98">
                          <a:extLst>
                            <a:ext uri="{FF2B5EF4-FFF2-40B4-BE49-F238E27FC236}">
                              <a16:creationId xmlns:a16="http://schemas.microsoft.com/office/drawing/2014/main" id="{CFAE183B-4412-4378-A101-A23D07F5F5FF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697" y="9906"/>
                          <a:ext cx="360" cy="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92" name="Line 99">
                          <a:extLst>
                            <a:ext uri="{FF2B5EF4-FFF2-40B4-BE49-F238E27FC236}">
                              <a16:creationId xmlns:a16="http://schemas.microsoft.com/office/drawing/2014/main" id="{93DE29C8-DCAC-41C2-8BCC-381AE24B5C3B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157" y="10530"/>
                          <a:ext cx="360" cy="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93" name="Line 100">
                          <a:extLst>
                            <a:ext uri="{FF2B5EF4-FFF2-40B4-BE49-F238E27FC236}">
                              <a16:creationId xmlns:a16="http://schemas.microsoft.com/office/drawing/2014/main" id="{CC3CE68C-3B6A-4A91-B0AF-2C4F61F9E1BA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697" y="10530"/>
                          <a:ext cx="360" cy="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94" name="Line 101">
                          <a:extLst>
                            <a:ext uri="{FF2B5EF4-FFF2-40B4-BE49-F238E27FC236}">
                              <a16:creationId xmlns:a16="http://schemas.microsoft.com/office/drawing/2014/main" id="{B2387956-8D56-4C06-BD4E-8A898E738EE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2517" y="10374"/>
                          <a:ext cx="179" cy="1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95" name="Line 102">
                          <a:extLst>
                            <a:ext uri="{FF2B5EF4-FFF2-40B4-BE49-F238E27FC236}">
                              <a16:creationId xmlns:a16="http://schemas.microsoft.com/office/drawing/2014/main" id="{1FC7A37E-E60E-444A-ABEB-3BC7D30544D2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057" y="10374"/>
                          <a:ext cx="179" cy="1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96" name="Line 103">
                          <a:extLst>
                            <a:ext uri="{FF2B5EF4-FFF2-40B4-BE49-F238E27FC236}">
                              <a16:creationId xmlns:a16="http://schemas.microsoft.com/office/drawing/2014/main" id="{3F5D8CC1-B867-410B-8B5D-0C1B7D1D05D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057" y="9750"/>
                          <a:ext cx="179" cy="156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97" name="Line 104">
                          <a:extLst>
                            <a:ext uri="{FF2B5EF4-FFF2-40B4-BE49-F238E27FC236}">
                              <a16:creationId xmlns:a16="http://schemas.microsoft.com/office/drawing/2014/main" id="{087CCF35-3C90-49D6-B5E2-F38E09DFBD7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2157" y="9906"/>
                          <a:ext cx="0" cy="62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80" name="Group 105">
                        <a:extLst>
                          <a:ext uri="{FF2B5EF4-FFF2-40B4-BE49-F238E27FC236}">
                            <a16:creationId xmlns:a16="http://schemas.microsoft.com/office/drawing/2014/main" id="{7552EF51-F195-4DD5-9B36-6279C4C8423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595" y="9906"/>
                        <a:ext cx="498" cy="625"/>
                        <a:chOff x="3777" y="9906"/>
                        <a:chExt cx="720" cy="625"/>
                      </a:xfrm>
                    </p:grpSpPr>
                    <p:sp>
                      <p:nvSpPr>
                        <p:cNvPr id="85" name="Line 106">
                          <a:extLst>
                            <a:ext uri="{FF2B5EF4-FFF2-40B4-BE49-F238E27FC236}">
                              <a16:creationId xmlns:a16="http://schemas.microsoft.com/office/drawing/2014/main" id="{C5EC90D4-6F6E-467C-9E88-B3254D7465B7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777" y="9906"/>
                          <a:ext cx="362" cy="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6" name="Line 107">
                          <a:extLst>
                            <a:ext uri="{FF2B5EF4-FFF2-40B4-BE49-F238E27FC236}">
                              <a16:creationId xmlns:a16="http://schemas.microsoft.com/office/drawing/2014/main" id="{C86D8C63-8EEE-493E-9704-532279B9C786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777" y="10530"/>
                          <a:ext cx="360" cy="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7" name="Line 108">
                          <a:extLst>
                            <a:ext uri="{FF2B5EF4-FFF2-40B4-BE49-F238E27FC236}">
                              <a16:creationId xmlns:a16="http://schemas.microsoft.com/office/drawing/2014/main" id="{66DA66D1-B684-422B-8F48-C5537E6BE198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37" y="9906"/>
                          <a:ext cx="0" cy="624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88" name="Line 109">
                          <a:extLst>
                            <a:ext uri="{FF2B5EF4-FFF2-40B4-BE49-F238E27FC236}">
                              <a16:creationId xmlns:a16="http://schemas.microsoft.com/office/drawing/2014/main" id="{32FA16D1-46DA-473B-8978-0232D56C5431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4137" y="10218"/>
                          <a:ext cx="360" cy="1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81" name="AutoShape 110">
                        <a:extLst>
                          <a:ext uri="{FF2B5EF4-FFF2-40B4-BE49-F238E27FC236}">
                            <a16:creationId xmlns:a16="http://schemas.microsoft.com/office/drawing/2014/main" id="{7C8D92BD-FF6E-45C2-AF64-A3DAFA1957C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68" y="10530"/>
                        <a:ext cx="249" cy="312"/>
                      </a:xfrm>
                      <a:prstGeom prst="flowChartSummingJunction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 sz="320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</a:endParaRPr>
                      </a:p>
                    </p:txBody>
                  </p:sp>
                  <p:sp>
                    <p:nvSpPr>
                      <p:cNvPr id="82" name="Line 111">
                        <a:extLst>
                          <a:ext uri="{FF2B5EF4-FFF2-40B4-BE49-F238E27FC236}">
                            <a16:creationId xmlns:a16="http://schemas.microsoft.com/office/drawing/2014/main" id="{B3BEBF10-FA08-4690-9C17-CB04C9236E0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5093" y="10842"/>
                        <a:ext cx="0" cy="312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3" name="Line 112">
                        <a:extLst>
                          <a:ext uri="{FF2B5EF4-FFF2-40B4-BE49-F238E27FC236}">
                            <a16:creationId xmlns:a16="http://schemas.microsoft.com/office/drawing/2014/main" id="{13C3EC52-22E0-4215-8A26-6A87E3F14CE7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1977" y="10218"/>
                        <a:ext cx="1" cy="936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84" name="AutoShape 113">
                        <a:extLst>
                          <a:ext uri="{FF2B5EF4-FFF2-40B4-BE49-F238E27FC236}">
                            <a16:creationId xmlns:a16="http://schemas.microsoft.com/office/drawing/2014/main" id="{83624544-AB99-429A-A199-7DC23893E63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417" y="10998"/>
                        <a:ext cx="180" cy="312"/>
                      </a:xfrm>
                      <a:prstGeom prst="flowChartOr">
                        <a:avLst/>
                      </a:prstGeom>
                      <a:solidFill>
                        <a:srgbClr val="FFFFFF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defRPr>
                        </a:lvl1pPr>
                        <a:lvl2pPr marL="742950" indent="-28575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defRPr>
                        </a:lvl2pPr>
                        <a:lvl3pPr marL="11430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defRPr>
                        </a:lvl3pPr>
                        <a:lvl4pPr marL="16002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defRPr>
                        </a:lvl4pPr>
                        <a:lvl5pPr marL="2057400" indent="-228600"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ea typeface="黑体" panose="02010609060101010101" pitchFamily="49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 sz="3200">
                          <a:solidFill>
                            <a:srgbClr val="FF0000"/>
                          </a:solidFill>
                          <a:latin typeface="黑体" panose="02010609060101010101" pitchFamily="49" charset="-122"/>
                        </a:endParaRPr>
                      </a:p>
                    </p:txBody>
                  </p:sp>
                </p:grpSp>
              </p:grpSp>
            </p:grpSp>
          </p:grpSp>
        </p:grpSp>
      </p:grpSp>
      <p:sp>
        <p:nvSpPr>
          <p:cNvPr id="117" name="Rectangle 114">
            <a:extLst>
              <a:ext uri="{FF2B5EF4-FFF2-40B4-BE49-F238E27FC236}">
                <a16:creationId xmlns:a16="http://schemas.microsoft.com/office/drawing/2014/main" id="{98888FC7-50D9-4B0C-8540-93EE1DD748B5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82136" y="4538976"/>
            <a:ext cx="8351838" cy="1525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36000" tIns="36000" rIns="36000" bIns="360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</a:rPr>
              <a:t>解：</a:t>
            </a: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49" charset="-122"/>
              </a:rPr>
              <a:t>上述电路图可描述为：</a:t>
            </a:r>
          </a:p>
          <a:p>
            <a:pPr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((P∧Q∧R)∨(P∧Q∧S))∧((P∧R)∨(P∧S))</a:t>
            </a:r>
            <a:endParaRPr lang="zh-CN" altLang="en-US" sz="2800" b="1" dirty="0">
              <a:solidFill>
                <a:srgbClr val="000000"/>
              </a:solidFill>
              <a:latin typeface="黑体" panose="02010609060101010101" pitchFamily="49" charset="-122"/>
            </a:endParaRPr>
          </a:p>
          <a:p>
            <a:pPr eaLnBrk="1" hangingPunct="1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  <a:latin typeface="黑体" panose="02010609060101010101" pitchFamily="49" charset="-122"/>
              </a:rPr>
              <a:t>((P∧Q∧R)∨(P∨Q∨S))∧(P∧S∧T)</a:t>
            </a:r>
            <a:endParaRPr lang="zh-CN" altLang="en-US" sz="2800" b="1" dirty="0">
              <a:solidFill>
                <a:srgbClr val="000000"/>
              </a:solidFill>
              <a:latin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666047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1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421ECC7-CDA1-44B9-8DB4-9EDAEDF6EE0D}"/>
              </a:ext>
            </a:extLst>
          </p:cNvPr>
          <p:cNvSpPr txBox="1"/>
          <p:nvPr/>
        </p:nvSpPr>
        <p:spPr>
          <a:xfrm>
            <a:off x="1921565" y="1455738"/>
            <a:ext cx="80043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如果命题公式</a:t>
            </a:r>
            <a:r>
              <a:rPr lang="en-US" altLang="zh-CN" sz="3200" dirty="0"/>
              <a:t>α</a:t>
            </a:r>
            <a:r>
              <a:rPr lang="zh-CN" altLang="en-US" sz="3200" dirty="0"/>
              <a:t>中只出现命题变元、命题常元、命题联结词“</a:t>
            </a:r>
            <a:r>
              <a:rPr lang="zh-CN" altLang="en-US" sz="3200" dirty="0">
                <a:latin typeface="等线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zh-CN" altLang="en-US" sz="3200" dirty="0"/>
              <a:t>”“</a:t>
            </a:r>
            <a:r>
              <a:rPr lang="en-US" altLang="zh-CN" sz="3200" dirty="0"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zh-CN" altLang="en-US" sz="3200" dirty="0"/>
              <a:t>”“</a:t>
            </a:r>
            <a:r>
              <a:rPr lang="zh-CN" altLang="en-US" sz="3200" dirty="0">
                <a:latin typeface="等线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zh-CN" altLang="en-US" sz="3200" dirty="0"/>
              <a:t>”，则称</a:t>
            </a:r>
            <a:r>
              <a:rPr lang="en-US" altLang="zh-CN" sz="3200" dirty="0"/>
              <a:t>α</a:t>
            </a:r>
            <a:r>
              <a:rPr lang="zh-CN" altLang="en-US" sz="3200" dirty="0"/>
              <a:t>为</a:t>
            </a:r>
            <a:r>
              <a:rPr lang="zh-CN" altLang="en-US" sz="3200" dirty="0">
                <a:solidFill>
                  <a:srgbClr val="FF0000"/>
                </a:solidFill>
              </a:rPr>
              <a:t>限制性命题公式。</a:t>
            </a:r>
            <a:endParaRPr lang="zh-CN" altLang="en-US" sz="3200" dirty="0">
              <a:solidFill>
                <a:srgbClr val="FF0000"/>
              </a:solidFill>
              <a:latin typeface="等线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AA9F18-A6CC-4053-84FF-8F8D90161672}"/>
              </a:ext>
            </a:extLst>
          </p:cNvPr>
          <p:cNvSpPr txBox="1"/>
          <p:nvPr/>
        </p:nvSpPr>
        <p:spPr>
          <a:xfrm>
            <a:off x="1921564" y="3815883"/>
            <a:ext cx="80043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sym typeface="Symbol" panose="05050102010706020507" pitchFamily="18" charset="2"/>
              </a:rPr>
              <a:t>在限制性命题公式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sym typeface="Symbol" panose="05050102010706020507" pitchFamily="18" charset="2"/>
              </a:rPr>
              <a:t>α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sym typeface="Symbol" panose="05050102010706020507" pitchFamily="18" charset="2"/>
              </a:rPr>
              <a:t>中，将联结词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”换成“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”， “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等线" panose="02010600030101010101" pitchFamily="2" charset="-122"/>
                <a:sym typeface="Symbol" panose="05050102010706020507" pitchFamily="18" charset="2"/>
              </a:rPr>
              <a:t>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”换成“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”，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换成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换成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，所得到的公式称为</a:t>
            </a:r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α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的</a:t>
            </a:r>
            <a:r>
              <a:rPr lang="zh-CN" altLang="en-US" sz="3200" dirty="0">
                <a:solidFill>
                  <a:srgbClr val="FF0000"/>
                </a:solidFill>
              </a:rPr>
              <a:t>对偶式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，记为</a:t>
            </a:r>
            <a:r>
              <a:rPr lang="en-US" altLang="zh-CN" sz="3200" dirty="0">
                <a:solidFill>
                  <a:srgbClr val="FF0000"/>
                </a:solidFill>
              </a:rPr>
              <a:t>α</a:t>
            </a:r>
            <a:r>
              <a:rPr lang="zh-CN" altLang="en-US" sz="3200" dirty="0">
                <a:solidFill>
                  <a:srgbClr val="FF0000"/>
                </a:solidFill>
              </a:rPr>
              <a:t>*</a:t>
            </a:r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。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latin typeface="等线" panose="02010600030101010101" pitchFamily="2" charset="-122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3162477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pic>
        <p:nvPicPr>
          <p:cNvPr id="4" name="图片 1">
            <a:extLst>
              <a:ext uri="{FF2B5EF4-FFF2-40B4-BE49-F238E27FC236}">
                <a16:creationId xmlns:a16="http://schemas.microsoft.com/office/drawing/2014/main" id="{F0F5A718-7D58-4CB0-A66E-86E6145D1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734034"/>
            <a:ext cx="964531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内容占位符 80898">
            <a:extLst>
              <a:ext uri="{FF2B5EF4-FFF2-40B4-BE49-F238E27FC236}">
                <a16:creationId xmlns:a16="http://schemas.microsoft.com/office/drawing/2014/main" id="{BA33FDF0-FFE9-443D-82FF-CA327A21E8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1625" y="4073249"/>
          <a:ext cx="71278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4448160" imgH="942840" progId="PBrush">
                  <p:embed/>
                </p:oleObj>
              </mc:Choice>
              <mc:Fallback>
                <p:oleObj r:id="rId5" imgW="4448160" imgH="942840" progId="PBrush">
                  <p:embed/>
                  <p:pic>
                    <p:nvPicPr>
                      <p:cNvPr id="5" name="内容占位符 80898">
                        <a:extLst>
                          <a:ext uri="{FF2B5EF4-FFF2-40B4-BE49-F238E27FC236}">
                            <a16:creationId xmlns:a16="http://schemas.microsoft.com/office/drawing/2014/main" id="{BA33FDF0-FFE9-443D-82FF-CA327A21E825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4073249"/>
                        <a:ext cx="7127875" cy="914400"/>
                      </a:xfrm>
                      <a:prstGeom prst="rect">
                        <a:avLst/>
                      </a:prstGeom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3587783"/>
      </p:ext>
    </p:extLst>
  </p:cSld>
  <p:clrMapOvr>
    <a:masterClrMapping/>
  </p:clrMapOvr>
  <p:transition spd="slow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B7FA91-3E86-402D-8748-A4349870CC69}"/>
              </a:ext>
            </a:extLst>
          </p:cNvPr>
          <p:cNvSpPr/>
          <p:nvPr/>
        </p:nvSpPr>
        <p:spPr>
          <a:xfrm>
            <a:off x="2393950" y="911001"/>
            <a:ext cx="7404100" cy="1937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buClr>
                <a:srgbClr val="0000FF"/>
              </a:buClr>
              <a:defRPr/>
            </a:pPr>
            <a:r>
              <a:rPr lang="zh-CN" altLang="en-US" sz="4800" b="1" dirty="0">
                <a:latin typeface="+mn-ea"/>
              </a:rPr>
              <a:t>常值命题</a:t>
            </a:r>
            <a:r>
              <a:rPr lang="en-US" altLang="zh-CN" sz="4800" b="1" dirty="0">
                <a:latin typeface="+mn-ea"/>
              </a:rPr>
              <a:t>/</a:t>
            </a:r>
            <a:r>
              <a:rPr lang="zh-CN" altLang="en-US" sz="4800" b="1" dirty="0">
                <a:latin typeface="+mn-ea"/>
              </a:rPr>
              <a:t>命题变量</a:t>
            </a:r>
            <a:endParaRPr lang="en-US" altLang="zh-CN" sz="4800" b="1" dirty="0">
              <a:latin typeface="+mn-ea"/>
            </a:endParaRPr>
          </a:p>
          <a:p>
            <a:pPr>
              <a:lnSpc>
                <a:spcPct val="130000"/>
              </a:lnSpc>
              <a:buClr>
                <a:srgbClr val="0000FF"/>
              </a:buClr>
              <a:defRPr/>
            </a:pPr>
            <a:r>
              <a:rPr lang="zh-CN" altLang="en-US" sz="4800" b="1" dirty="0">
                <a:latin typeface="+mn-ea"/>
              </a:rPr>
              <a:t>真值确定与否的原子命题。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5EAA6A-C3CD-41BA-845F-567E954301CB}"/>
              </a:ext>
            </a:extLst>
          </p:cNvPr>
          <p:cNvSpPr/>
          <p:nvPr/>
        </p:nvSpPr>
        <p:spPr>
          <a:xfrm>
            <a:off x="2393950" y="3491840"/>
            <a:ext cx="6096000" cy="245515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3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400" b="1" dirty="0">
                <a:latin typeface="+mn-ea"/>
              </a:rPr>
              <a:t>如果命题</a:t>
            </a:r>
            <a:r>
              <a:rPr lang="zh-CN" altLang="en-US" sz="2400" b="1" dirty="0">
                <a:solidFill>
                  <a:srgbClr val="FF3300"/>
                </a:solidFill>
                <a:latin typeface="+mn-ea"/>
              </a:rPr>
              <a:t>符号</a:t>
            </a:r>
            <a:r>
              <a:rPr lang="en-US" altLang="zh-CN" sz="2400" b="1" dirty="0">
                <a:solidFill>
                  <a:srgbClr val="FF3300"/>
                </a:solidFill>
                <a:latin typeface="+mn-ea"/>
              </a:rPr>
              <a:t>P</a:t>
            </a:r>
            <a:r>
              <a:rPr lang="zh-CN" altLang="en-US" sz="2400" b="1" dirty="0">
                <a:latin typeface="+mn-ea"/>
              </a:rPr>
              <a:t>代表命题常元则意味它是某个具体命题的符号化，如果</a:t>
            </a:r>
            <a:r>
              <a:rPr lang="en-US" altLang="zh-CN" sz="2400" b="1" dirty="0">
                <a:latin typeface="+mn-ea"/>
              </a:rPr>
              <a:t>P</a:t>
            </a:r>
            <a:r>
              <a:rPr lang="zh-CN" altLang="en-US" sz="2400" b="1" dirty="0">
                <a:latin typeface="+mn-ea"/>
              </a:rPr>
              <a:t>代表命题变元则意味着它可指代任何具体命题。</a:t>
            </a:r>
            <a:endParaRPr lang="en-US" altLang="zh-CN" sz="2400" b="1" dirty="0">
              <a:latin typeface="+mn-ea"/>
            </a:endParaRPr>
          </a:p>
          <a:p>
            <a:pPr fontAlgn="auto">
              <a:lnSpc>
                <a:spcPct val="130000"/>
              </a:lnSpc>
              <a:spcAft>
                <a:spcPts val="0"/>
              </a:spcAft>
              <a:buFontTx/>
              <a:buNone/>
              <a:defRPr/>
            </a:pPr>
            <a:r>
              <a:rPr lang="zh-CN" altLang="en-US" sz="2400" b="1" dirty="0">
                <a:latin typeface="+mn-ea"/>
              </a:rPr>
              <a:t>   通常来说命题符号</a:t>
            </a:r>
            <a:r>
              <a:rPr lang="en-US" altLang="zh-CN" sz="2400" b="1" dirty="0">
                <a:latin typeface="+mn-ea"/>
              </a:rPr>
              <a:t>P</a:t>
            </a:r>
            <a:r>
              <a:rPr lang="zh-CN" altLang="en-US" sz="2400" b="1" dirty="0">
                <a:latin typeface="+mn-ea"/>
              </a:rPr>
              <a:t>是命题变元，即可指代任何命题。</a:t>
            </a:r>
          </a:p>
        </p:txBody>
      </p:sp>
    </p:spTree>
    <p:extLst>
      <p:ext uri="{BB962C8B-B14F-4D97-AF65-F5344CB8AC3E}">
        <p14:creationId xmlns:p14="http://schemas.microsoft.com/office/powerpoint/2010/main" val="575782836"/>
      </p:ext>
    </p:extLst>
  </p:cSld>
  <p:clrMapOvr>
    <a:masterClrMapping/>
  </p:clrMapOvr>
  <p:transition spd="slow" advTm="0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3E74E6-33C0-431C-B254-E8087E68DED3}"/>
              </a:ext>
            </a:extLst>
          </p:cNvPr>
          <p:cNvSpPr txBox="1"/>
          <p:nvPr/>
        </p:nvSpPr>
        <p:spPr>
          <a:xfrm>
            <a:off x="1351722" y="1455738"/>
            <a:ext cx="96343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（</a:t>
            </a:r>
            <a:r>
              <a:rPr lang="en-US" altLang="zh-CN" sz="3600" dirty="0"/>
              <a:t>5</a:t>
            </a:r>
            <a:r>
              <a:rPr lang="zh-CN" altLang="en-US" sz="3600" dirty="0"/>
              <a:t>）分配律：</a:t>
            </a:r>
            <a:r>
              <a:rPr lang="en-US" altLang="zh-CN" sz="3600" dirty="0"/>
              <a:t> α</a:t>
            </a:r>
            <a:r>
              <a:rPr lang="en-US" altLang="zh-CN" sz="3600" dirty="0">
                <a:sym typeface="Symbol" panose="05050102010706020507" pitchFamily="18" charset="2"/>
              </a:rPr>
              <a:t>  (β  γ</a:t>
            </a:r>
            <a:r>
              <a:rPr lang="en-US" altLang="zh-CN" sz="3600" dirty="0"/>
              <a:t> </a:t>
            </a:r>
            <a:r>
              <a:rPr lang="en-US" altLang="zh-CN" sz="3600" dirty="0">
                <a:sym typeface="Symbol" panose="05050102010706020507" pitchFamily="18" charset="2"/>
              </a:rPr>
              <a:t>)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</a:t>
            </a:r>
            <a:r>
              <a:rPr lang="en-US" altLang="zh-CN" sz="3600" dirty="0"/>
              <a:t> </a:t>
            </a:r>
          </a:p>
          <a:p>
            <a:r>
              <a:rPr lang="en-US" altLang="zh-CN" sz="3600" dirty="0"/>
              <a:t>                         (α</a:t>
            </a:r>
            <a:r>
              <a:rPr lang="en-US" altLang="zh-CN" sz="3600" dirty="0">
                <a:sym typeface="Symbol" panose="05050102010706020507" pitchFamily="18" charset="2"/>
              </a:rPr>
              <a:t>  β)  </a:t>
            </a:r>
            <a:r>
              <a:rPr lang="en-US" altLang="zh-CN" sz="3600" dirty="0"/>
              <a:t>(α</a:t>
            </a:r>
            <a:r>
              <a:rPr lang="en-US" altLang="zh-CN" sz="3600" dirty="0">
                <a:sym typeface="Symbol" panose="05050102010706020507" pitchFamily="18" charset="2"/>
              </a:rPr>
              <a:t>  γ)    </a:t>
            </a:r>
            <a:r>
              <a:rPr lang="zh-CN" altLang="en-US" sz="3600" dirty="0">
                <a:sym typeface="Symbol" panose="05050102010706020507" pitchFamily="18" charset="2"/>
              </a:rPr>
              <a:t>对</a:t>
            </a:r>
            <a:r>
              <a:rPr lang="en-US" altLang="zh-CN" sz="3600" dirty="0">
                <a:sym typeface="Symbol" panose="05050102010706020507" pitchFamily="18" charset="2"/>
              </a:rPr>
              <a:t></a:t>
            </a:r>
            <a:r>
              <a:rPr lang="zh-CN" altLang="en-US" sz="3600" dirty="0">
                <a:sym typeface="Symbol" panose="05050102010706020507" pitchFamily="18" charset="2"/>
              </a:rPr>
              <a:t>的分配</a:t>
            </a:r>
            <a:endParaRPr lang="en-US" altLang="zh-CN" sz="3600" dirty="0">
              <a:sym typeface="Symbol" panose="05050102010706020507" pitchFamily="18" charset="2"/>
            </a:endParaRPr>
          </a:p>
          <a:p>
            <a:r>
              <a:rPr lang="en-US" altLang="zh-CN" sz="3600" dirty="0"/>
              <a:t>                         </a:t>
            </a:r>
          </a:p>
          <a:p>
            <a:r>
              <a:rPr lang="en-US" altLang="zh-CN" sz="3600" dirty="0"/>
              <a:t>                          α</a:t>
            </a:r>
            <a:r>
              <a:rPr lang="en-US" altLang="zh-CN" sz="3600" dirty="0">
                <a:sym typeface="Symbol" panose="05050102010706020507" pitchFamily="18" charset="2"/>
              </a:rPr>
              <a:t>  (β  γ</a:t>
            </a:r>
            <a:r>
              <a:rPr lang="en-US" altLang="zh-CN" sz="3600" dirty="0"/>
              <a:t> </a:t>
            </a:r>
            <a:r>
              <a:rPr lang="en-US" altLang="zh-CN" sz="3600" dirty="0">
                <a:sym typeface="Symbol" panose="05050102010706020507" pitchFamily="18" charset="2"/>
              </a:rPr>
              <a:t>)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</a:t>
            </a:r>
            <a:r>
              <a:rPr lang="en-US" altLang="zh-CN" sz="3600" dirty="0"/>
              <a:t> </a:t>
            </a:r>
          </a:p>
          <a:p>
            <a:r>
              <a:rPr lang="en-US" altLang="zh-CN" sz="3600" dirty="0"/>
              <a:t>                         (α</a:t>
            </a:r>
            <a:r>
              <a:rPr lang="en-US" altLang="zh-CN" sz="3600" dirty="0">
                <a:sym typeface="Symbol" panose="05050102010706020507" pitchFamily="18" charset="2"/>
              </a:rPr>
              <a:t>  β) </a:t>
            </a:r>
            <a:r>
              <a:rPr lang="en-US" altLang="zh-CN" sz="3600" dirty="0"/>
              <a:t>(α</a:t>
            </a:r>
            <a:r>
              <a:rPr lang="en-US" altLang="zh-CN" sz="3600" dirty="0">
                <a:sym typeface="Symbol" panose="05050102010706020507" pitchFamily="18" charset="2"/>
              </a:rPr>
              <a:t>  γ)     </a:t>
            </a:r>
            <a:r>
              <a:rPr lang="zh-CN" altLang="en-US" sz="3600" dirty="0">
                <a:sym typeface="Symbol" panose="05050102010706020507" pitchFamily="18" charset="2"/>
              </a:rPr>
              <a:t>对</a:t>
            </a:r>
            <a:r>
              <a:rPr lang="en-US" altLang="zh-CN" sz="3600" dirty="0">
                <a:sym typeface="Symbol" panose="05050102010706020507" pitchFamily="18" charset="2"/>
              </a:rPr>
              <a:t></a:t>
            </a:r>
            <a:r>
              <a:rPr lang="zh-CN" altLang="en-US" sz="3600" dirty="0">
                <a:sym typeface="Symbol" panose="05050102010706020507" pitchFamily="18" charset="2"/>
              </a:rPr>
              <a:t>的分配</a:t>
            </a:r>
            <a:endParaRPr lang="en-US" altLang="zh-CN" sz="3600" dirty="0">
              <a:sym typeface="Symbol" panose="05050102010706020507" pitchFamily="18" charset="2"/>
            </a:endParaRPr>
          </a:p>
          <a:p>
            <a:endParaRPr lang="zh-CN" altLang="en-US" sz="3600" dirty="0">
              <a:latin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CE6F31-C675-43A3-A8E7-8F3FFA61DD11}"/>
              </a:ext>
            </a:extLst>
          </p:cNvPr>
          <p:cNvSpPr txBox="1"/>
          <p:nvPr/>
        </p:nvSpPr>
        <p:spPr>
          <a:xfrm>
            <a:off x="1351721" y="4859562"/>
            <a:ext cx="84416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（</a:t>
            </a:r>
            <a:r>
              <a:rPr lang="en-US" altLang="zh-CN" sz="3600" dirty="0"/>
              <a:t>6</a:t>
            </a:r>
            <a:r>
              <a:rPr lang="zh-CN" altLang="en-US" sz="3600" dirty="0"/>
              <a:t>）德摩根律：</a:t>
            </a:r>
            <a:r>
              <a:rPr lang="zh-CN" altLang="en-US" sz="3600" dirty="0">
                <a:latin typeface="+mn-ea"/>
                <a:sym typeface="Symbol" panose="05050102010706020507" pitchFamily="18" charset="2"/>
              </a:rPr>
              <a:t> </a:t>
            </a:r>
            <a:r>
              <a:rPr lang="en-US" altLang="zh-CN" sz="3600" dirty="0">
                <a:latin typeface="+mn-ea"/>
                <a:sym typeface="Symbol" panose="05050102010706020507" pitchFamily="18" charset="2"/>
              </a:rPr>
              <a:t>(</a:t>
            </a:r>
            <a:r>
              <a:rPr lang="en-US" altLang="zh-CN" sz="3600" dirty="0"/>
              <a:t>α</a:t>
            </a:r>
            <a:r>
              <a:rPr lang="en-US" altLang="zh-CN" sz="3600" dirty="0">
                <a:sym typeface="Symbol" panose="05050102010706020507" pitchFamily="18" charset="2"/>
              </a:rPr>
              <a:t>  β)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</a:t>
            </a:r>
            <a:r>
              <a:rPr lang="en-US" altLang="zh-CN" sz="3600" dirty="0"/>
              <a:t> </a:t>
            </a:r>
            <a:r>
              <a:rPr lang="zh-CN" altLang="en-US" sz="3600" dirty="0">
                <a:latin typeface="+mn-ea"/>
                <a:sym typeface="Symbol" panose="05050102010706020507" pitchFamily="18" charset="2"/>
              </a:rPr>
              <a:t> </a:t>
            </a:r>
            <a:r>
              <a:rPr lang="en-US" altLang="zh-CN" sz="3600" dirty="0"/>
              <a:t>α</a:t>
            </a:r>
            <a:r>
              <a:rPr lang="en-US" altLang="zh-CN" sz="3600" dirty="0">
                <a:sym typeface="Symbol" panose="05050102010706020507" pitchFamily="18" charset="2"/>
              </a:rPr>
              <a:t>  </a:t>
            </a:r>
            <a:r>
              <a:rPr lang="zh-CN" altLang="en-US" sz="3600" dirty="0">
                <a:latin typeface="+mn-ea"/>
                <a:sym typeface="Symbol" panose="05050102010706020507" pitchFamily="18" charset="2"/>
              </a:rPr>
              <a:t> </a:t>
            </a:r>
            <a:r>
              <a:rPr lang="en-US" altLang="zh-CN" sz="3600" dirty="0">
                <a:sym typeface="Symbol" panose="05050102010706020507" pitchFamily="18" charset="2"/>
              </a:rPr>
              <a:t>β</a:t>
            </a:r>
          </a:p>
          <a:p>
            <a:r>
              <a:rPr lang="en-US" altLang="zh-CN" sz="3600" dirty="0">
                <a:sym typeface="Symbol" panose="05050102010706020507" pitchFamily="18" charset="2"/>
              </a:rPr>
              <a:t>                            </a:t>
            </a:r>
            <a:r>
              <a:rPr lang="en-US" altLang="zh-CN" sz="3600" dirty="0"/>
              <a:t> </a:t>
            </a:r>
            <a:r>
              <a:rPr lang="zh-CN" altLang="en-US" sz="3600" dirty="0">
                <a:latin typeface="+mn-ea"/>
                <a:sym typeface="Symbol" panose="05050102010706020507" pitchFamily="18" charset="2"/>
              </a:rPr>
              <a:t></a:t>
            </a:r>
            <a:r>
              <a:rPr lang="en-US" altLang="zh-CN" sz="3600" dirty="0">
                <a:latin typeface="+mn-ea"/>
                <a:sym typeface="Symbol" panose="05050102010706020507" pitchFamily="18" charset="2"/>
              </a:rPr>
              <a:t>(</a:t>
            </a:r>
            <a:r>
              <a:rPr lang="en-US" altLang="zh-CN" sz="3600" dirty="0"/>
              <a:t>α</a:t>
            </a:r>
            <a:r>
              <a:rPr lang="en-US" altLang="zh-CN" sz="3600" dirty="0">
                <a:sym typeface="Symbol" panose="05050102010706020507" pitchFamily="18" charset="2"/>
              </a:rPr>
              <a:t>  β)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</a:t>
            </a:r>
            <a:r>
              <a:rPr lang="en-US" altLang="zh-CN" sz="3600" dirty="0"/>
              <a:t> </a:t>
            </a:r>
            <a:r>
              <a:rPr lang="zh-CN" altLang="en-US" sz="3600" dirty="0">
                <a:latin typeface="+mn-ea"/>
                <a:sym typeface="Symbol" panose="05050102010706020507" pitchFamily="18" charset="2"/>
              </a:rPr>
              <a:t> </a:t>
            </a:r>
            <a:r>
              <a:rPr lang="en-US" altLang="zh-CN" sz="3600" dirty="0"/>
              <a:t>α</a:t>
            </a:r>
            <a:r>
              <a:rPr lang="en-US" altLang="zh-CN" sz="3600" dirty="0">
                <a:sym typeface="Symbol" panose="05050102010706020507" pitchFamily="18" charset="2"/>
              </a:rPr>
              <a:t>  </a:t>
            </a:r>
            <a:r>
              <a:rPr lang="zh-CN" altLang="en-US" sz="3600" dirty="0">
                <a:latin typeface="+mn-ea"/>
                <a:sym typeface="Symbol" panose="05050102010706020507" pitchFamily="18" charset="2"/>
              </a:rPr>
              <a:t> </a:t>
            </a:r>
            <a:r>
              <a:rPr lang="en-US" altLang="zh-CN" sz="3600" dirty="0">
                <a:sym typeface="Symbol" panose="05050102010706020507" pitchFamily="18" charset="2"/>
              </a:rPr>
              <a:t>β</a:t>
            </a:r>
          </a:p>
          <a:p>
            <a:r>
              <a:rPr lang="en-US" altLang="zh-CN" sz="3600" dirty="0">
                <a:sym typeface="Symbol" panose="05050102010706020507" pitchFamily="18" charset="2"/>
              </a:rPr>
              <a:t>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76546084"/>
      </p:ext>
    </p:extLst>
  </p:cSld>
  <p:clrMapOvr>
    <a:masterClrMapping/>
  </p:clrMapOvr>
  <p:transition spd="slow" advTm="0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3E74E6-33C0-431C-B254-E8087E68DED3}"/>
              </a:ext>
            </a:extLst>
          </p:cNvPr>
          <p:cNvSpPr txBox="1"/>
          <p:nvPr/>
        </p:nvSpPr>
        <p:spPr>
          <a:xfrm>
            <a:off x="1351722" y="1455738"/>
            <a:ext cx="7657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（</a:t>
            </a:r>
            <a:r>
              <a:rPr lang="en-US" altLang="zh-CN" sz="3600" dirty="0"/>
              <a:t>1</a:t>
            </a:r>
            <a:r>
              <a:rPr lang="zh-CN" altLang="en-US" sz="3600" dirty="0"/>
              <a:t>）双重否定律：</a:t>
            </a:r>
            <a:r>
              <a:rPr lang="en-US" altLang="zh-CN" sz="3600" dirty="0"/>
              <a:t>α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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3600" dirty="0">
                <a:latin typeface="+mn-ea"/>
                <a:sym typeface="Symbol" panose="05050102010706020507" pitchFamily="18" charset="2"/>
              </a:rPr>
              <a:t>（  ）</a:t>
            </a:r>
            <a:endParaRPr lang="zh-CN" altLang="en-US" sz="3600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0F8E45-69C9-46E0-BB73-C19C19E5444E}"/>
              </a:ext>
            </a:extLst>
          </p:cNvPr>
          <p:cNvSpPr txBox="1"/>
          <p:nvPr/>
        </p:nvSpPr>
        <p:spPr>
          <a:xfrm>
            <a:off x="1351721" y="2446717"/>
            <a:ext cx="8441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（</a:t>
            </a:r>
            <a:r>
              <a:rPr lang="en-US" altLang="zh-CN" sz="3600" dirty="0"/>
              <a:t>2</a:t>
            </a:r>
            <a:r>
              <a:rPr lang="zh-CN" altLang="en-US" sz="3600" dirty="0"/>
              <a:t>）等幂律：</a:t>
            </a:r>
            <a:r>
              <a:rPr lang="en-US" altLang="zh-CN" sz="3600" dirty="0"/>
              <a:t>α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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zh-CN" altLang="en-US" sz="3600" dirty="0">
                <a:sym typeface="Symbol" panose="05050102010706020507" pitchFamily="18" charset="2"/>
              </a:rPr>
              <a:t></a:t>
            </a:r>
            <a:r>
              <a:rPr lang="en-US" altLang="zh-CN" sz="3600" dirty="0">
                <a:sym typeface="Symbol" panose="05050102010706020507" pitchFamily="18" charset="2"/>
              </a:rPr>
              <a:t>  α</a:t>
            </a:r>
            <a:r>
              <a:rPr lang="zh-CN" altLang="en-US" sz="3600" dirty="0">
                <a:sym typeface="Symbol" panose="05050102010706020507" pitchFamily="18" charset="2"/>
              </a:rPr>
              <a:t>，</a:t>
            </a:r>
            <a:r>
              <a:rPr lang="en-US" altLang="zh-CN" sz="3600" dirty="0"/>
              <a:t> α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 </a:t>
            </a:r>
            <a:r>
              <a:rPr lang="en-US" altLang="zh-CN" sz="3600" dirty="0">
                <a:sym typeface="Symbol" panose="05050102010706020507" pitchFamily="18" charset="2"/>
              </a:rPr>
              <a:t>αα</a:t>
            </a:r>
            <a:endParaRPr lang="zh-CN" altLang="en-US" sz="3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91E4841-9119-4A66-AF16-F7FBC693F7D6}"/>
              </a:ext>
            </a:extLst>
          </p:cNvPr>
          <p:cNvSpPr txBox="1"/>
          <p:nvPr/>
        </p:nvSpPr>
        <p:spPr>
          <a:xfrm>
            <a:off x="1351721" y="3437696"/>
            <a:ext cx="8441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（</a:t>
            </a:r>
            <a:r>
              <a:rPr lang="en-US" altLang="zh-CN" sz="3600" dirty="0"/>
              <a:t>3</a:t>
            </a:r>
            <a:r>
              <a:rPr lang="zh-CN" altLang="en-US" sz="3600" dirty="0"/>
              <a:t>）交换律：</a:t>
            </a:r>
            <a:r>
              <a:rPr lang="en-US" altLang="zh-CN" sz="3600" dirty="0"/>
              <a:t>α</a:t>
            </a:r>
            <a:r>
              <a:rPr lang="en-US" altLang="zh-CN" sz="3600" dirty="0">
                <a:sym typeface="Symbol" panose="05050102010706020507" pitchFamily="18" charset="2"/>
              </a:rPr>
              <a:t>  β</a:t>
            </a:r>
            <a:r>
              <a:rPr lang="en-US" altLang="zh-CN" sz="3600" dirty="0"/>
              <a:t>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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3600" dirty="0">
                <a:sym typeface="Symbol" panose="05050102010706020507" pitchFamily="18" charset="2"/>
              </a:rPr>
              <a:t>β  α</a:t>
            </a:r>
          </a:p>
          <a:p>
            <a:r>
              <a:rPr lang="en-US" altLang="zh-CN" sz="3600" dirty="0">
                <a:sym typeface="Symbol" panose="05050102010706020507" pitchFamily="18" charset="2"/>
              </a:rPr>
              <a:t>                        </a:t>
            </a:r>
            <a:r>
              <a:rPr lang="en-US" altLang="zh-CN" sz="3600" dirty="0"/>
              <a:t>α</a:t>
            </a:r>
            <a:r>
              <a:rPr lang="en-US" altLang="zh-CN" sz="3600" dirty="0">
                <a:sym typeface="Symbol" panose="05050102010706020507" pitchFamily="18" charset="2"/>
              </a:rPr>
              <a:t>  β</a:t>
            </a:r>
            <a:r>
              <a:rPr lang="en-US" altLang="zh-CN" sz="3600" dirty="0"/>
              <a:t> 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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3600" dirty="0">
                <a:sym typeface="Symbol" panose="05050102010706020507" pitchFamily="18" charset="2"/>
              </a:rPr>
              <a:t>β  α</a:t>
            </a:r>
            <a:endParaRPr lang="zh-CN" altLang="en-US" sz="3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CE6F31-C675-43A3-A8E7-8F3FFA61DD11}"/>
              </a:ext>
            </a:extLst>
          </p:cNvPr>
          <p:cNvSpPr txBox="1"/>
          <p:nvPr/>
        </p:nvSpPr>
        <p:spPr>
          <a:xfrm>
            <a:off x="1351721" y="4859562"/>
            <a:ext cx="84416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（</a:t>
            </a:r>
            <a:r>
              <a:rPr lang="en-US" altLang="zh-CN" sz="3600" dirty="0"/>
              <a:t>4</a:t>
            </a:r>
            <a:r>
              <a:rPr lang="zh-CN" altLang="en-US" sz="3600" dirty="0"/>
              <a:t>）结合律：</a:t>
            </a:r>
            <a:r>
              <a:rPr lang="en-US" altLang="zh-CN" sz="3600" dirty="0"/>
              <a:t>α</a:t>
            </a:r>
            <a:r>
              <a:rPr lang="en-US" altLang="zh-CN" sz="3600" dirty="0">
                <a:sym typeface="Symbol" panose="05050102010706020507" pitchFamily="18" charset="2"/>
              </a:rPr>
              <a:t>  (β  γ</a:t>
            </a:r>
            <a:r>
              <a:rPr lang="en-US" altLang="zh-CN" sz="3600" dirty="0"/>
              <a:t> </a:t>
            </a:r>
            <a:r>
              <a:rPr lang="en-US" altLang="zh-CN" sz="3600" dirty="0">
                <a:sym typeface="Symbol" panose="05050102010706020507" pitchFamily="18" charset="2"/>
              </a:rPr>
              <a:t>)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</a:t>
            </a:r>
            <a:r>
              <a:rPr lang="en-US" altLang="zh-CN" sz="3600" dirty="0"/>
              <a:t> (α</a:t>
            </a:r>
            <a:r>
              <a:rPr lang="en-US" altLang="zh-CN" sz="3600" dirty="0">
                <a:sym typeface="Symbol" panose="05050102010706020507" pitchFamily="18" charset="2"/>
              </a:rPr>
              <a:t>  β)  γ</a:t>
            </a:r>
          </a:p>
          <a:p>
            <a:r>
              <a:rPr lang="en-US" altLang="zh-CN" sz="3600" dirty="0">
                <a:sym typeface="Symbol" panose="05050102010706020507" pitchFamily="18" charset="2"/>
              </a:rPr>
              <a:t>                        </a:t>
            </a:r>
            <a:r>
              <a:rPr lang="en-US" altLang="zh-CN" sz="3600" dirty="0"/>
              <a:t>α</a:t>
            </a:r>
            <a:r>
              <a:rPr lang="en-US" altLang="zh-CN" sz="3600" dirty="0">
                <a:sym typeface="Symbol" panose="05050102010706020507" pitchFamily="18" charset="2"/>
              </a:rPr>
              <a:t>  (β  γ</a:t>
            </a:r>
            <a:r>
              <a:rPr lang="en-US" altLang="zh-CN" sz="3600" dirty="0"/>
              <a:t> </a:t>
            </a:r>
            <a:r>
              <a:rPr lang="en-US" altLang="zh-CN" sz="3600" dirty="0">
                <a:sym typeface="Symbol" panose="05050102010706020507" pitchFamily="18" charset="2"/>
              </a:rPr>
              <a:t>)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  <a:sym typeface="Symbol" panose="05050102010706020507" pitchFamily="18" charset="2"/>
              </a:rPr>
              <a:t> </a:t>
            </a:r>
            <a:r>
              <a:rPr lang="en-US" altLang="zh-CN" sz="3600" dirty="0"/>
              <a:t> (α</a:t>
            </a:r>
            <a:r>
              <a:rPr lang="en-US" altLang="zh-CN" sz="3600" dirty="0">
                <a:sym typeface="Symbol" panose="05050102010706020507" pitchFamily="18" charset="2"/>
              </a:rPr>
              <a:t>  β)  γ</a:t>
            </a:r>
          </a:p>
          <a:p>
            <a:r>
              <a:rPr lang="en-US" altLang="zh-CN" sz="3600" dirty="0">
                <a:sym typeface="Symbol" panose="05050102010706020507" pitchFamily="18" charset="2"/>
              </a:rPr>
              <a:t> 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142885520"/>
      </p:ext>
    </p:extLst>
  </p:cSld>
  <p:clrMapOvr>
    <a:masterClrMapping/>
  </p:clrMapOvr>
  <p:transition spd="slow" advTm="0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67699BB-2697-4D9C-9917-72E6E251C9F0}"/>
              </a:ext>
            </a:extLst>
          </p:cNvPr>
          <p:cNvSpPr/>
          <p:nvPr/>
        </p:nvSpPr>
        <p:spPr>
          <a:xfrm>
            <a:off x="2014330" y="1096258"/>
            <a:ext cx="759349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(7)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吸收律 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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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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，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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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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2B9FC63-E0F5-4713-AD35-B8562A26ABD4}"/>
              </a:ext>
            </a:extLst>
          </p:cNvPr>
          <p:cNvSpPr/>
          <p:nvPr/>
        </p:nvSpPr>
        <p:spPr>
          <a:xfrm>
            <a:off x="1908314" y="5153910"/>
            <a:ext cx="6096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(11)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矛盾律 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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55EF37-E2CD-4B45-9C75-F30AF918A5B8}"/>
              </a:ext>
            </a:extLst>
          </p:cNvPr>
          <p:cNvSpPr/>
          <p:nvPr/>
        </p:nvSpPr>
        <p:spPr>
          <a:xfrm>
            <a:off x="2014330" y="2110671"/>
            <a:ext cx="54665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(8)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零一律 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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，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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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64C93C-B0F9-49FE-96D0-71CB68EDF913}"/>
              </a:ext>
            </a:extLst>
          </p:cNvPr>
          <p:cNvSpPr/>
          <p:nvPr/>
        </p:nvSpPr>
        <p:spPr>
          <a:xfrm>
            <a:off x="2014330" y="3125084"/>
            <a:ext cx="54874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(9)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同一律	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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0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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，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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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688C91E-C30E-4EFB-ADF3-C01A2CADE851}"/>
              </a:ext>
            </a:extLst>
          </p:cNvPr>
          <p:cNvSpPr/>
          <p:nvPr/>
        </p:nvSpPr>
        <p:spPr>
          <a:xfrm>
            <a:off x="1908314" y="4142741"/>
            <a:ext cx="46586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(10) 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</a:rPr>
              <a:t>排中律	</a:t>
            </a:r>
            <a:r>
              <a:rPr lang="zh-CN" altLang="en-US" sz="32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</a:t>
            </a:r>
            <a:r>
              <a:rPr lang="en-US" altLang="zh-CN" sz="3200" dirty="0"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8322195"/>
      </p:ext>
    </p:extLst>
  </p:cSld>
  <p:clrMapOvr>
    <a:masterClrMapping/>
  </p:clrMapOvr>
  <p:transition spd="slow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图片 4">
            <a:extLst>
              <a:ext uri="{FF2B5EF4-FFF2-40B4-BE49-F238E27FC236}">
                <a16:creationId xmlns:a16="http://schemas.microsoft.com/office/drawing/2014/main" id="{06BAE5E6-511F-4D63-9558-BB54BE843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文本框 2">
            <a:extLst>
              <a:ext uri="{FF2B5EF4-FFF2-40B4-BE49-F238E27FC236}">
                <a16:creationId xmlns:a16="http://schemas.microsoft.com/office/drawing/2014/main" id="{916352FC-2473-42BF-893E-41B8F2707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Propositional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0964" name="矩形 3">
            <a:extLst>
              <a:ext uri="{FF2B5EF4-FFF2-40B4-BE49-F238E27FC236}">
                <a16:creationId xmlns:a16="http://schemas.microsoft.com/office/drawing/2014/main" id="{E49FB3F4-87D4-4B06-879F-02C873C6E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25" y="944563"/>
            <a:ext cx="63404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002060"/>
                </a:solidFill>
                <a:latin typeface="Calisto MT" panose="02040603050505030304" pitchFamily="18" charset="0"/>
              </a:rPr>
              <a:t>命题联结词（逻辑运算符）</a:t>
            </a:r>
            <a:endParaRPr lang="en-US" altLang="zh-CN" sz="4000" b="1" dirty="0">
              <a:solidFill>
                <a:srgbClr val="002060"/>
              </a:solidFill>
              <a:latin typeface="Calisto MT" panose="0204060305050503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7C6D3AA-5A88-46BD-8002-04C4EC3F3AA6}"/>
              </a:ext>
            </a:extLst>
          </p:cNvPr>
          <p:cNvSpPr/>
          <p:nvPr/>
        </p:nvSpPr>
        <p:spPr>
          <a:xfrm>
            <a:off x="3028950" y="1858963"/>
            <a:ext cx="4405313" cy="8302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否定词“</a:t>
            </a:r>
            <a:r>
              <a:rPr lang="en-US" altLang="zh-CN" sz="4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¬”</a:t>
            </a:r>
            <a:r>
              <a:rPr lang="zh-CN" altLang="en-US" sz="4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(Not)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DAF9CE1-8A0F-45B9-8D79-49F7C3184409}"/>
              </a:ext>
            </a:extLst>
          </p:cNvPr>
          <p:cNvSpPr/>
          <p:nvPr/>
        </p:nvSpPr>
        <p:spPr>
          <a:xfrm>
            <a:off x="3028950" y="2574925"/>
            <a:ext cx="6637338" cy="8302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合取词“∧”</a:t>
            </a:r>
            <a:r>
              <a:rPr lang="en-US" altLang="zh-CN" sz="4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(Conjunction)</a:t>
            </a:r>
            <a:endParaRPr lang="zh-CN" altLang="en-US" sz="4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5C0FB44-89F4-44D2-982E-C42A84DCCD5F}"/>
              </a:ext>
            </a:extLst>
          </p:cNvPr>
          <p:cNvSpPr/>
          <p:nvPr/>
        </p:nvSpPr>
        <p:spPr>
          <a:xfrm>
            <a:off x="3028950" y="3328988"/>
            <a:ext cx="6375400" cy="8302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析取词“∨”</a:t>
            </a:r>
            <a:r>
              <a:rPr lang="en-US" altLang="zh-CN" sz="4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(Disjunction)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35A0E46-5A5D-4B04-85CF-39AAC10F90FB}"/>
              </a:ext>
            </a:extLst>
          </p:cNvPr>
          <p:cNvSpPr/>
          <p:nvPr/>
        </p:nvSpPr>
        <p:spPr>
          <a:xfrm>
            <a:off x="3028950" y="4065588"/>
            <a:ext cx="6346825" cy="831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蕴含词“</a:t>
            </a:r>
            <a:r>
              <a:rPr lang="zh-CN" alt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zh-CN" altLang="en-US" sz="4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sz="4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(Implication)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DFE8698-63BD-4918-A64E-58E8BF4C44D7}"/>
              </a:ext>
            </a:extLst>
          </p:cNvPr>
          <p:cNvSpPr/>
          <p:nvPr/>
        </p:nvSpPr>
        <p:spPr>
          <a:xfrm>
            <a:off x="3028950" y="4830763"/>
            <a:ext cx="6929438" cy="8302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等价词“</a:t>
            </a:r>
            <a:r>
              <a:rPr lang="zh-CN" altLang="en-US" sz="4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zh-CN" altLang="en-US" sz="4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” </a:t>
            </a:r>
            <a:r>
              <a:rPr lang="en-US" altLang="zh-CN" sz="4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(Equivalence)</a:t>
            </a:r>
          </a:p>
        </p:txBody>
      </p:sp>
    </p:spTree>
    <p:extLst>
      <p:ext uri="{BB962C8B-B14F-4D97-AF65-F5344CB8AC3E}">
        <p14:creationId xmlns:p14="http://schemas.microsoft.com/office/powerpoint/2010/main" val="835076094"/>
      </p:ext>
    </p:extLst>
  </p:cSld>
  <p:clrMapOvr>
    <a:masterClrMapping/>
  </p:clrMapOvr>
  <p:transition spd="slow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图片 4">
            <a:extLst>
              <a:ext uri="{FF2B5EF4-FFF2-40B4-BE49-F238E27FC236}">
                <a16:creationId xmlns:a16="http://schemas.microsoft.com/office/drawing/2014/main" id="{06BAE5E6-511F-4D63-9558-BB54BE843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3" name="文本框 2">
            <a:extLst>
              <a:ext uri="{FF2B5EF4-FFF2-40B4-BE49-F238E27FC236}">
                <a16:creationId xmlns:a16="http://schemas.microsoft.com/office/drawing/2014/main" id="{916352FC-2473-42BF-893E-41B8F2707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Propositional Logic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0964" name="矩形 3">
            <a:extLst>
              <a:ext uri="{FF2B5EF4-FFF2-40B4-BE49-F238E27FC236}">
                <a16:creationId xmlns:a16="http://schemas.microsoft.com/office/drawing/2014/main" id="{E49FB3F4-87D4-4B06-879F-02C873C6E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325" y="944563"/>
            <a:ext cx="63404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000" b="1" dirty="0">
                <a:solidFill>
                  <a:srgbClr val="002060"/>
                </a:solidFill>
                <a:latin typeface="Calisto MT" panose="02040603050505030304" pitchFamily="18" charset="0"/>
              </a:rPr>
              <a:t>命题联结词（逻辑运算符）</a:t>
            </a:r>
            <a:endParaRPr lang="en-US" altLang="zh-CN" sz="4000" b="1" dirty="0">
              <a:solidFill>
                <a:srgbClr val="002060"/>
              </a:solidFill>
              <a:latin typeface="Calisto MT" panose="02040603050505030304" pitchFamily="18" charset="0"/>
            </a:endParaRPr>
          </a:p>
        </p:txBody>
      </p:sp>
      <p:graphicFrame>
        <p:nvGraphicFramePr>
          <p:cNvPr id="11" name="Group 49">
            <a:extLst>
              <a:ext uri="{FF2B5EF4-FFF2-40B4-BE49-F238E27FC236}">
                <a16:creationId xmlns:a16="http://schemas.microsoft.com/office/drawing/2014/main" id="{0D38B8D2-9727-42DE-BC6B-514A5E269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177140"/>
              </p:ext>
            </p:extLst>
          </p:nvPr>
        </p:nvGraphicFramePr>
        <p:xfrm>
          <a:off x="1571625" y="2452506"/>
          <a:ext cx="8135937" cy="2651760"/>
        </p:xfrm>
        <a:graphic>
          <a:graphicData uri="http://schemas.openxmlformats.org/drawingml/2006/table">
            <a:tbl>
              <a:tblPr/>
              <a:tblGrid>
                <a:gridCol w="1196975">
                  <a:extLst>
                    <a:ext uri="{9D8B030D-6E8A-4147-A177-3AD203B41FA5}">
                      <a16:colId xmlns:a16="http://schemas.microsoft.com/office/drawing/2014/main" val="1616554452"/>
                    </a:ext>
                  </a:extLst>
                </a:gridCol>
                <a:gridCol w="1195387">
                  <a:extLst>
                    <a:ext uri="{9D8B030D-6E8A-4147-A177-3AD203B41FA5}">
                      <a16:colId xmlns:a16="http://schemas.microsoft.com/office/drawing/2014/main" val="2074637083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418922829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4116245437"/>
                    </a:ext>
                  </a:extLst>
                </a:gridCol>
                <a:gridCol w="1438275">
                  <a:extLst>
                    <a:ext uri="{9D8B030D-6E8A-4147-A177-3AD203B41FA5}">
                      <a16:colId xmlns:a16="http://schemas.microsoft.com/office/drawing/2014/main" val="1735387834"/>
                    </a:ext>
                  </a:extLst>
                </a:gridCol>
                <a:gridCol w="1435100">
                  <a:extLst>
                    <a:ext uri="{9D8B030D-6E8A-4147-A177-3AD203B41FA5}">
                      <a16:colId xmlns:a16="http://schemas.microsoft.com/office/drawing/2014/main" val="3268565430"/>
                    </a:ext>
                  </a:extLst>
                </a:gridCol>
              </a:tblGrid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P  Q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3200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¬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P∧Q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P∨Q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P→Q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P</a:t>
                      </a:r>
                      <a:r>
                        <a:rPr lang="zh-CN" altLang="en-US" sz="2800" b="1" dirty="0">
                          <a:solidFill>
                            <a:schemeClr val="bg2">
                              <a:lumMod val="1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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255233"/>
                  </a:ext>
                </a:extLst>
              </a:tr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0  0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056279"/>
                  </a:ext>
                </a:extLst>
              </a:tr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0  1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986314"/>
                  </a:ext>
                </a:extLst>
              </a:tr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1  0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1548479"/>
                  </a:ext>
                </a:extLst>
              </a:tr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1  1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defRPr sz="2400" b="1">
                          <a:solidFill>
                            <a:srgbClr val="000000"/>
                          </a:solidFill>
                          <a:latin typeface="黑体" panose="02010609060101010101" pitchFamily="49" charset="-122"/>
                          <a:ea typeface="黑体" panose="020106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2744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8060891"/>
      </p:ext>
    </p:extLst>
  </p:cSld>
  <p:clrMapOvr>
    <a:masterClrMapping/>
  </p:clrMapOvr>
  <p:transition spd="slow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38" name="图片 4">
            <a:extLst>
              <a:ext uri="{FF2B5EF4-FFF2-40B4-BE49-F238E27FC236}">
                <a16:creationId xmlns:a16="http://schemas.microsoft.com/office/drawing/2014/main" id="{89B2C841-901C-4D9D-B49C-94613BF1E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39" name="文本框 2">
            <a:extLst>
              <a:ext uri="{FF2B5EF4-FFF2-40B4-BE49-F238E27FC236}">
                <a16:creationId xmlns:a16="http://schemas.microsoft.com/office/drawing/2014/main" id="{78E25B77-3F72-41A0-8207-5B0BD6ABA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6" name="矩形 53251">
            <a:extLst>
              <a:ext uri="{FF2B5EF4-FFF2-40B4-BE49-F238E27FC236}">
                <a16:creationId xmlns:a16="http://schemas.microsoft.com/office/drawing/2014/main" id="{F90619AF-7B75-4E9E-8515-A63E0B6B0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1625" y="1630363"/>
            <a:ext cx="8135938" cy="15081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0070C0"/>
                </a:solidFill>
                <a:latin typeface="+mn-ea"/>
                <a:ea typeface="+mn-ea"/>
              </a:rPr>
              <a:t>优先级顺序：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0" dirty="0">
                <a:latin typeface="+mn-ea"/>
                <a:ea typeface="+mn-ea"/>
                <a:sym typeface="Symbol" panose="05050102010706020507" pitchFamily="18" charset="2"/>
              </a:rPr>
              <a:t></a:t>
            </a:r>
            <a:r>
              <a:rPr lang="zh-CN" altLang="en-US" sz="3200" b="0" dirty="0">
                <a:solidFill>
                  <a:srgbClr val="000000"/>
                </a:solidFill>
                <a:latin typeface="+mn-ea"/>
                <a:ea typeface="+mn-ea"/>
              </a:rPr>
              <a:t>的优先级最高，接着依次是</a:t>
            </a:r>
            <a:r>
              <a:rPr lang="zh-CN" altLang="en-US" sz="3200" b="0" dirty="0">
                <a:latin typeface="+mn-ea"/>
                <a:ea typeface="+mn-ea"/>
                <a:sym typeface="Symbol" panose="05050102010706020507" pitchFamily="18" charset="2"/>
              </a:rPr>
              <a:t></a:t>
            </a:r>
            <a:r>
              <a:rPr lang="zh-CN" altLang="en-US" sz="3200" b="0" dirty="0">
                <a:latin typeface="+mn-ea"/>
                <a:ea typeface="+mn-ea"/>
              </a:rPr>
              <a:t>，</a:t>
            </a:r>
            <a:r>
              <a:rPr lang="zh-CN" altLang="en-US" sz="3200" b="0" dirty="0">
                <a:latin typeface="+mn-ea"/>
                <a:ea typeface="+mn-ea"/>
                <a:sym typeface="Symbol" panose="05050102010706020507" pitchFamily="18" charset="2"/>
              </a:rPr>
              <a:t></a:t>
            </a:r>
            <a:r>
              <a:rPr lang="zh-CN" altLang="en-US" sz="3200" b="0" dirty="0">
                <a:latin typeface="+mn-ea"/>
                <a:ea typeface="+mn-ea"/>
              </a:rPr>
              <a:t>，→和</a:t>
            </a:r>
            <a:r>
              <a:rPr lang="zh-CN" altLang="en-US" sz="3200" b="0" dirty="0">
                <a:latin typeface="+mn-ea"/>
                <a:ea typeface="+mn-ea"/>
                <a:sym typeface="Symbol" panose="05050102010706020507" pitchFamily="18" charset="2"/>
              </a:rPr>
              <a:t>。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984862D-F4B9-4F28-A6B2-05EF9D4E50DB}"/>
              </a:ext>
            </a:extLst>
          </p:cNvPr>
          <p:cNvSpPr txBox="1"/>
          <p:nvPr/>
        </p:nvSpPr>
        <p:spPr>
          <a:xfrm>
            <a:off x="2362200" y="3709988"/>
            <a:ext cx="5010150" cy="8620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solidFill>
                  <a:srgbClr val="000000"/>
                </a:solidFill>
                <a:latin typeface="+mn-ea"/>
                <a:ea typeface="+mn-ea"/>
              </a:rPr>
              <a:t>（），</a:t>
            </a:r>
            <a:r>
              <a:rPr lang="zh-CN" altLang="en-US" sz="3200" b="1" dirty="0">
                <a:latin typeface="+mn-ea"/>
                <a:ea typeface="+mn-ea"/>
                <a:sym typeface="Symbol" panose="05050102010706020507" pitchFamily="18" charset="2"/>
              </a:rPr>
              <a:t>  ，</a:t>
            </a:r>
            <a:r>
              <a:rPr lang="zh-CN" altLang="en-US" sz="3200" b="1" dirty="0">
                <a:latin typeface="+mn-ea"/>
                <a:ea typeface="+mn-ea"/>
              </a:rPr>
              <a:t>，</a:t>
            </a:r>
            <a:r>
              <a:rPr lang="zh-CN" altLang="en-US" sz="3200" b="1" dirty="0">
                <a:latin typeface="+mn-ea"/>
                <a:ea typeface="+mn-ea"/>
                <a:sym typeface="Symbol" panose="05050102010706020507" pitchFamily="18" charset="2"/>
              </a:rPr>
              <a:t></a:t>
            </a:r>
            <a:r>
              <a:rPr lang="zh-CN" altLang="en-US" sz="3200" b="1" dirty="0">
                <a:latin typeface="+mn-ea"/>
                <a:ea typeface="+mn-ea"/>
              </a:rPr>
              <a:t>，→，</a:t>
            </a:r>
            <a:r>
              <a:rPr lang="zh-CN" altLang="en-US" sz="3200" b="1" dirty="0">
                <a:latin typeface="+mn-ea"/>
                <a:ea typeface="+mn-ea"/>
                <a:sym typeface="Symbol" panose="05050102010706020507" pitchFamily="18" charset="2"/>
              </a:rPr>
              <a:t></a:t>
            </a:r>
            <a:endParaRPr lang="zh-CN" altLang="en-US" sz="3200" b="1" dirty="0">
              <a:solidFill>
                <a:srgbClr val="000000"/>
              </a:solidFill>
              <a:latin typeface="+mn-ea"/>
              <a:ea typeface="+mn-ea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dirty="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8018207"/>
      </p:ext>
    </p:extLst>
  </p:cSld>
  <p:clrMapOvr>
    <a:masterClrMapping/>
  </p:clrMapOvr>
  <p:transition spd="slow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图片 4">
            <a:extLst>
              <a:ext uri="{FF2B5EF4-FFF2-40B4-BE49-F238E27FC236}">
                <a16:creationId xmlns:a16="http://schemas.microsoft.com/office/drawing/2014/main" id="{D44B4CAD-E183-44DB-8A50-2F929B7FC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7" name="文本框 2">
            <a:extLst>
              <a:ext uri="{FF2B5EF4-FFF2-40B4-BE49-F238E27FC236}">
                <a16:creationId xmlns:a16="http://schemas.microsoft.com/office/drawing/2014/main" id="{18C2E758-DA52-4785-9298-D4B5EDAC7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Propositional Logic</a:t>
            </a:r>
            <a:endParaRPr lang="zh-CN" altLang="en-US" sz="360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102DF2F-58A8-4F62-8049-51AC29F362E8}"/>
              </a:ext>
            </a:extLst>
          </p:cNvPr>
          <p:cNvSpPr/>
          <p:nvPr/>
        </p:nvSpPr>
        <p:spPr>
          <a:xfrm>
            <a:off x="1571625" y="946150"/>
            <a:ext cx="3775075" cy="7080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000" dirty="0">
                <a:solidFill>
                  <a:srgbClr val="0070C0"/>
                </a:solidFill>
                <a:latin typeface="+mn-ea"/>
                <a:ea typeface="+mn-ea"/>
              </a:rPr>
              <a:t>复合命题符号化</a:t>
            </a:r>
          </a:p>
        </p:txBody>
      </p:sp>
      <p:sp>
        <p:nvSpPr>
          <p:cNvPr id="77829" name="矩形 2">
            <a:extLst>
              <a:ext uri="{FF2B5EF4-FFF2-40B4-BE49-F238E27FC236}">
                <a16:creationId xmlns:a16="http://schemas.microsoft.com/office/drawing/2014/main" id="{CBC799B8-A6DD-4EC7-8897-E247AA81B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3" y="1828800"/>
            <a:ext cx="5519737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zh-CN" altLang="en-US" sz="3200">
                <a:latin typeface="Times New Roman" panose="02020603050405020304" pitchFamily="18" charset="0"/>
              </a:rPr>
              <a:t>如果你走路时看手机，</a:t>
            </a:r>
            <a:endParaRPr lang="en-US" altLang="zh-CN" sz="3200">
              <a:latin typeface="Times New Roman" panose="02020603050405020304" pitchFamily="18" charset="0"/>
            </a:endParaRPr>
          </a:p>
          <a:p>
            <a:r>
              <a:rPr lang="zh-CN" altLang="en-US" sz="3200">
                <a:latin typeface="Times New Roman" panose="02020603050405020304" pitchFamily="18" charset="0"/>
              </a:rPr>
              <a:t>那么你可能捡到地上掉的钱。</a:t>
            </a:r>
          </a:p>
        </p:txBody>
      </p:sp>
      <p:sp>
        <p:nvSpPr>
          <p:cNvPr id="77830" name="矩形 6">
            <a:extLst>
              <a:ext uri="{FF2B5EF4-FFF2-40B4-BE49-F238E27FC236}">
                <a16:creationId xmlns:a16="http://schemas.microsoft.com/office/drawing/2014/main" id="{8AFDDCEA-B883-4A19-8418-AC3C99398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1013" y="3081338"/>
            <a:ext cx="5519737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r>
              <a:rPr lang="en-US" altLang="zh-CN" sz="3200">
                <a:latin typeface="Times New Roman" panose="02020603050405020304" pitchFamily="18" charset="0"/>
              </a:rPr>
              <a:t>P</a:t>
            </a:r>
            <a:r>
              <a:rPr lang="zh-CN" altLang="en-US" sz="3200">
                <a:latin typeface="Times New Roman" panose="02020603050405020304" pitchFamily="18" charset="0"/>
              </a:rPr>
              <a:t>：如果你走路时看手机，</a:t>
            </a:r>
            <a:endParaRPr lang="en-US" altLang="zh-CN" sz="3200">
              <a:latin typeface="Times New Roman" panose="02020603050405020304" pitchFamily="18" charset="0"/>
            </a:endParaRPr>
          </a:p>
          <a:p>
            <a:r>
              <a:rPr lang="zh-CN" altLang="en-US" sz="3200">
                <a:latin typeface="Times New Roman" panose="02020603050405020304" pitchFamily="18" charset="0"/>
              </a:rPr>
              <a:t>那么你可能捡到地上掉的钱。</a:t>
            </a:r>
          </a:p>
        </p:txBody>
      </p:sp>
    </p:spTree>
    <p:extLst>
      <p:ext uri="{BB962C8B-B14F-4D97-AF65-F5344CB8AC3E}">
        <p14:creationId xmlns:p14="http://schemas.microsoft.com/office/powerpoint/2010/main" val="976551797"/>
      </p:ext>
    </p:extLst>
  </p:cSld>
  <p:clrMapOvr>
    <a:masterClrMapping/>
  </p:clrMapOvr>
  <p:transition spd="slow" advTm="0">
    <p:wip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4006</Words>
  <Application>Microsoft Office PowerPoint</Application>
  <PresentationFormat>宽屏</PresentationFormat>
  <Paragraphs>834</Paragraphs>
  <Slides>52</Slides>
  <Notes>52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8" baseType="lpstr">
      <vt:lpstr>Microsoft YaHei Light</vt:lpstr>
      <vt:lpstr>等线</vt:lpstr>
      <vt:lpstr>等线 Light</vt:lpstr>
      <vt:lpstr>SimHei</vt:lpstr>
      <vt:lpstr>SimHei</vt:lpstr>
      <vt:lpstr>KaiTi</vt:lpstr>
      <vt:lpstr>宋体</vt:lpstr>
      <vt:lpstr>Arial</vt:lpstr>
      <vt:lpstr>Arial Black</vt:lpstr>
      <vt:lpstr>Calisto MT</vt:lpstr>
      <vt:lpstr>Lucida Handwriting</vt:lpstr>
      <vt:lpstr>Segoe UI Semibold</vt:lpstr>
      <vt:lpstr>Times New Roman</vt:lpstr>
      <vt:lpstr>Wingdings</vt:lpstr>
      <vt:lpstr>Office 主题​​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77</dc:creator>
  <cp:lastModifiedBy>wyq</cp:lastModifiedBy>
  <cp:revision>43</cp:revision>
  <dcterms:created xsi:type="dcterms:W3CDTF">2019-03-06T14:28:51Z</dcterms:created>
  <dcterms:modified xsi:type="dcterms:W3CDTF">2022-09-23T04:01:03Z</dcterms:modified>
</cp:coreProperties>
</file>