
<file path=[Content_Types].xml><?xml version="1.0" encoding="utf-8"?>
<Types xmlns="http://schemas.openxmlformats.org/package/2006/content-types">
  <Default Extension="com&amp;app=2002&amp;size=f9999,10000&amp;q=a80&amp;n=0&amp;g=0n&amp;fmt=jpeg" ContentType="image/jpeg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445" r:id="rId2"/>
    <p:sldId id="2354" r:id="rId3"/>
    <p:sldId id="2356" r:id="rId4"/>
    <p:sldId id="2358" r:id="rId5"/>
    <p:sldId id="2369" r:id="rId6"/>
    <p:sldId id="2359" r:id="rId7"/>
    <p:sldId id="1542" r:id="rId8"/>
    <p:sldId id="1556" r:id="rId9"/>
    <p:sldId id="1543" r:id="rId10"/>
    <p:sldId id="1544" r:id="rId11"/>
    <p:sldId id="1546" r:id="rId12"/>
    <p:sldId id="1547" r:id="rId13"/>
    <p:sldId id="1548" r:id="rId14"/>
    <p:sldId id="1496" r:id="rId15"/>
    <p:sldId id="1497" r:id="rId16"/>
    <p:sldId id="2385" r:id="rId17"/>
    <p:sldId id="1498" r:id="rId18"/>
    <p:sldId id="2386" r:id="rId19"/>
    <p:sldId id="1500" r:id="rId20"/>
    <p:sldId id="2387" r:id="rId21"/>
    <p:sldId id="1502" r:id="rId22"/>
    <p:sldId id="2388" r:id="rId23"/>
    <p:sldId id="1504" r:id="rId24"/>
    <p:sldId id="2389" r:id="rId25"/>
    <p:sldId id="2390" r:id="rId26"/>
    <p:sldId id="2391" r:id="rId27"/>
    <p:sldId id="2392" r:id="rId28"/>
    <p:sldId id="2393" r:id="rId29"/>
    <p:sldId id="2394" r:id="rId30"/>
    <p:sldId id="2395" r:id="rId31"/>
    <p:sldId id="2396" r:id="rId32"/>
    <p:sldId id="2397" r:id="rId33"/>
    <p:sldId id="1512" r:id="rId34"/>
    <p:sldId id="1513" r:id="rId35"/>
    <p:sldId id="1514" r:id="rId36"/>
    <p:sldId id="1515" r:id="rId37"/>
    <p:sldId id="1516" r:id="rId38"/>
    <p:sldId id="1575" r:id="rId39"/>
    <p:sldId id="1574" r:id="rId40"/>
    <p:sldId id="1577" r:id="rId41"/>
    <p:sldId id="1576" r:id="rId42"/>
    <p:sldId id="1578" r:id="rId43"/>
    <p:sldId id="2373" r:id="rId44"/>
    <p:sldId id="2383" r:id="rId45"/>
    <p:sldId id="2384" r:id="rId46"/>
    <p:sldId id="1535" r:id="rId47"/>
    <p:sldId id="1536" r:id="rId48"/>
    <p:sldId id="1537" r:id="rId49"/>
    <p:sldId id="1549" r:id="rId50"/>
    <p:sldId id="1550" r:id="rId51"/>
    <p:sldId id="1551" r:id="rId52"/>
    <p:sldId id="1552" r:id="rId53"/>
    <p:sldId id="1553" r:id="rId54"/>
    <p:sldId id="2376" r:id="rId55"/>
    <p:sldId id="2382" r:id="rId56"/>
    <p:sldId id="1538" r:id="rId57"/>
    <p:sldId id="1539" r:id="rId58"/>
    <p:sldId id="2374" r:id="rId59"/>
    <p:sldId id="1541" r:id="rId60"/>
    <p:sldId id="2375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0008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35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21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688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45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76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40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720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944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158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468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28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571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4805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068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569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105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68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486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68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004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760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8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473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659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907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828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0045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085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411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64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3885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799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092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13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344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172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6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718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576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440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09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6571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286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93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995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82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78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039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844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838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3359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2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412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72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39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6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.png"/><Relationship Id="rId7" Type="http://schemas.openxmlformats.org/officeDocument/2006/relationships/image" Target="../media/image17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com&amp;app=2002&amp;size=f9999,10000&amp;q=a80&amp;n=0&amp;g=0n&amp;fmt=jpeg"/><Relationship Id="rId4" Type="http://schemas.openxmlformats.org/officeDocument/2006/relationships/image" Target="../media/image7.com&amp;app=2002&amp;size=f9999,10000&amp;q=a80&amp;n=0&amp;g=0n&amp;fmt=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A41F49-2BD8-4167-ABA4-C25E3582C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965" y="1061424"/>
            <a:ext cx="1482725" cy="1008062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集合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？</a:t>
            </a:r>
            <a:b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</a:b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运算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？</a:t>
            </a:r>
          </a:p>
        </p:txBody>
      </p:sp>
      <p:sp>
        <p:nvSpPr>
          <p:cNvPr id="6" name="下箭头 45060">
            <a:extLst>
              <a:ext uri="{FF2B5EF4-FFF2-40B4-BE49-F238E27FC236}">
                <a16:creationId xmlns:a16="http://schemas.microsoft.com/office/drawing/2014/main" id="{564D0F12-2B3B-434F-B0A8-FD949DD95D7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646031" y="1170167"/>
            <a:ext cx="546100" cy="790575"/>
          </a:xfrm>
          <a:prstGeom prst="downArrow">
            <a:avLst>
              <a:gd name="adj1" fmla="val 50000"/>
              <a:gd name="adj2" fmla="val 361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7765B81-DD88-40EC-BDD9-CA156359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472" y="1292404"/>
            <a:ext cx="3176587" cy="576262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代数结构？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〈S;O〉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721F0F8-7494-4FAD-A510-12E9DB50A82C}"/>
              </a:ext>
            </a:extLst>
          </p:cNvPr>
          <p:cNvSpPr/>
          <p:nvPr/>
        </p:nvSpPr>
        <p:spPr>
          <a:xfrm>
            <a:off x="1283653" y="3163560"/>
            <a:ext cx="10192486" cy="252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代数系统　代数结构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(algebra structure)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一个代数系统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代数结构，简称代数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是如下的一个有序元组：       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A=(X; 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(1)X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是一个任意集合；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90000"/>
              </a:lnSpc>
              <a:spcBef>
                <a:spcPct val="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(m1)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30474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5211C9-960B-4BD3-94A3-C0375FAB4B66}"/>
              </a:ext>
            </a:extLst>
          </p:cNvPr>
          <p:cNvSpPr/>
          <p:nvPr/>
        </p:nvSpPr>
        <p:spPr>
          <a:xfrm>
            <a:off x="2623198" y="1292404"/>
            <a:ext cx="37513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&lt;I; +&gt;,  &lt;I;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&lt;I; +,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&gt;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63C0858-3356-49F2-B1A1-FE53D32AE6ED}"/>
              </a:ext>
            </a:extLst>
          </p:cNvPr>
          <p:cNvSpPr/>
          <p:nvPr/>
        </p:nvSpPr>
        <p:spPr>
          <a:xfrm>
            <a:off x="2707239" y="2458152"/>
            <a:ext cx="3253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{T,F}; ┐,∧,∨〉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72BC42-DDE8-459F-94FB-BA56C1B21924}"/>
              </a:ext>
            </a:extLst>
          </p:cNvPr>
          <p:cNvSpPr/>
          <p:nvPr/>
        </p:nvSpPr>
        <p:spPr>
          <a:xfrm>
            <a:off x="2868469" y="3623900"/>
            <a:ext cx="14654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〈N,-〉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C62C21-03EB-4CD5-956C-EE7B7C6CEF0A}"/>
              </a:ext>
            </a:extLst>
          </p:cNvPr>
          <p:cNvSpPr/>
          <p:nvPr/>
        </p:nvSpPr>
        <p:spPr>
          <a:xfrm>
            <a:off x="4819431" y="3623900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〈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I, ÷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9FAE66F-61D1-40F1-AE05-CF715EE1EDE4}"/>
              </a:ext>
            </a:extLst>
          </p:cNvPr>
          <p:cNvSpPr/>
          <p:nvPr/>
        </p:nvSpPr>
        <p:spPr>
          <a:xfrm>
            <a:off x="2623198" y="4674630"/>
            <a:ext cx="15215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(2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X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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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9CB92C-A596-4017-B339-620564227DBA}"/>
              </a:ext>
            </a:extLst>
          </p:cNvPr>
          <p:cNvSpPr/>
          <p:nvPr/>
        </p:nvSpPr>
        <p:spPr>
          <a:xfrm>
            <a:off x="4964014" y="4629438"/>
            <a:ext cx="1827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(2</a:t>
            </a:r>
            <a:r>
              <a:rPr kumimoji="1" lang="en-US" altLang="zh-CN" sz="24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X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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 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, 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sym typeface="Symbol" panose="05050102010706020507" pitchFamily="18" charset="2"/>
              </a:rPr>
              <a:t>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)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0153101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282BF8-F4A5-4FE6-9AA7-8E3645737385}"/>
              </a:ext>
            </a:extLst>
          </p:cNvPr>
          <p:cNvSpPr/>
          <p:nvPr/>
        </p:nvSpPr>
        <p:spPr>
          <a:xfrm>
            <a:off x="2087460" y="1172882"/>
            <a:ext cx="8017079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(X,*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{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，定义运算  *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   </a:t>
            </a:r>
          </a:p>
        </p:txBody>
      </p:sp>
      <p:graphicFrame>
        <p:nvGraphicFramePr>
          <p:cNvPr id="5" name="Group 103">
            <a:extLst>
              <a:ext uri="{FF2B5EF4-FFF2-40B4-BE49-F238E27FC236}">
                <a16:creationId xmlns:a16="http://schemas.microsoft.com/office/drawing/2014/main" id="{FC8DE81B-A462-46C2-9DE4-8FEA47D8D62B}"/>
              </a:ext>
            </a:extLst>
          </p:cNvPr>
          <p:cNvGraphicFramePr>
            <a:graphicFrameLocks noGrp="1"/>
          </p:cNvGraphicFramePr>
          <p:nvPr/>
        </p:nvGraphicFramePr>
        <p:xfrm>
          <a:off x="4358080" y="2586053"/>
          <a:ext cx="2514600" cy="2231136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422686653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6789767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    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469752"/>
                  </a:ext>
                </a:extLst>
              </a:tr>
              <a:tr h="1524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1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1" lang="en-US" altLang="zh-CN" sz="20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c    b    a 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    c    b    a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37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54362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EE0623-D83D-44F9-ADB7-641B57D4E41C}"/>
              </a:ext>
            </a:extLst>
          </p:cNvPr>
          <p:cNvSpPr/>
          <p:nvPr/>
        </p:nvSpPr>
        <p:spPr>
          <a:xfrm>
            <a:off x="2259435" y="1103401"/>
            <a:ext cx="6876176" cy="195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X 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BA17A-A785-407F-9C2D-84823281A731}"/>
              </a:ext>
            </a:extLst>
          </p:cNvPr>
          <p:cNvSpPr/>
          <p:nvPr/>
        </p:nvSpPr>
        <p:spPr>
          <a:xfrm>
            <a:off x="472666" y="3143775"/>
            <a:ext cx="9853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其中：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(a)=b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(a)=b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(b)=b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(b)=b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(b)=a</a:t>
            </a:r>
          </a:p>
        </p:txBody>
      </p:sp>
      <p:graphicFrame>
        <p:nvGraphicFramePr>
          <p:cNvPr id="21" name="Group 64">
            <a:extLst>
              <a:ext uri="{FF2B5EF4-FFF2-40B4-BE49-F238E27FC236}">
                <a16:creationId xmlns:a16="http://schemas.microsoft.com/office/drawing/2014/main" id="{6411B79B-DC52-44F4-BF4D-0BAC74CF144E}"/>
              </a:ext>
            </a:extLst>
          </p:cNvPr>
          <p:cNvGraphicFramePr>
            <a:graphicFrameLocks noGrp="1"/>
          </p:cNvGraphicFramePr>
          <p:nvPr/>
        </p:nvGraphicFramePr>
        <p:xfrm>
          <a:off x="7872981" y="2634842"/>
          <a:ext cx="4319019" cy="2901892"/>
        </p:xfrm>
        <a:graphic>
          <a:graphicData uri="http://schemas.openxmlformats.org/drawingml/2006/table">
            <a:tbl>
              <a:tblPr/>
              <a:tblGrid>
                <a:gridCol w="916155">
                  <a:extLst>
                    <a:ext uri="{9D8B030D-6E8A-4147-A177-3AD203B41FA5}">
                      <a16:colId xmlns:a16="http://schemas.microsoft.com/office/drawing/2014/main" val="1807385019"/>
                    </a:ext>
                  </a:extLst>
                </a:gridCol>
                <a:gridCol w="3402864">
                  <a:extLst>
                    <a:ext uri="{9D8B030D-6E8A-4147-A177-3AD203B41FA5}">
                      <a16:colId xmlns:a16="http://schemas.microsoft.com/office/drawing/2014/main" val="3675324458"/>
                    </a:ext>
                  </a:extLst>
                </a:gridCol>
              </a:tblGrid>
              <a:tr h="669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49596"/>
                  </a:ext>
                </a:extLst>
              </a:tr>
              <a:tr h="2232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8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2567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5C35B6-4884-45AE-A570-A38766C99457}"/>
              </a:ext>
            </a:extLst>
          </p:cNvPr>
          <p:cNvSpPr/>
          <p:nvPr/>
        </p:nvSpPr>
        <p:spPr>
          <a:xfrm>
            <a:off x="1641956" y="969176"/>
            <a:ext cx="9456679" cy="131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时钟代数</a:t>
            </a:r>
            <a:r>
              <a:rPr lang="en-US" altLang="zh-CN" sz="2800" dirty="0"/>
              <a:t>(X, </a:t>
            </a:r>
            <a:r>
              <a:rPr lang="en-US" altLang="zh-CN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/>
              <a:t>)</a:t>
            </a:r>
            <a:r>
              <a:rPr lang="zh-CN" altLang="en-US" sz="2800" dirty="0"/>
              <a:t>是代数系统。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/>
              <a:t>　这里：</a:t>
            </a:r>
            <a:r>
              <a:rPr lang="en-US" altLang="zh-CN" sz="2800" dirty="0"/>
              <a:t>X={a</a:t>
            </a:r>
            <a:r>
              <a:rPr lang="en-US" altLang="zh-CN" sz="2800" baseline="-25000" dirty="0"/>
              <a:t>1 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2 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3 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</a:t>
            </a:r>
            <a:r>
              <a:rPr lang="en-US" altLang="zh-CN" sz="2800" dirty="0"/>
              <a:t>, a</a:t>
            </a:r>
            <a:r>
              <a:rPr lang="en-US" altLang="zh-CN" sz="2800" baseline="-25000" dirty="0"/>
              <a:t>n </a:t>
            </a:r>
            <a:r>
              <a:rPr lang="en-US" altLang="zh-CN" sz="2800" dirty="0"/>
              <a:t>}</a:t>
            </a:r>
            <a:r>
              <a:rPr lang="zh-CN" altLang="en-US" sz="2800" dirty="0"/>
              <a:t>，定义运算 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zh-CN" altLang="en-US" sz="2800" dirty="0"/>
              <a:t> </a:t>
            </a:r>
            <a:r>
              <a:rPr lang="en-US" altLang="zh-CN" sz="2800" b="1" dirty="0"/>
              <a:t>:</a:t>
            </a:r>
            <a:r>
              <a:rPr lang="en-US" altLang="zh-CN" sz="2800" dirty="0"/>
              <a:t> X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baseline="30000" dirty="0"/>
              <a:t> </a:t>
            </a:r>
            <a:r>
              <a:rPr lang="en-US" altLang="zh-CN" sz="2800" dirty="0"/>
              <a:t>X </a:t>
            </a:r>
          </a:p>
        </p:txBody>
      </p:sp>
      <p:pic>
        <p:nvPicPr>
          <p:cNvPr id="5" name="Picture 1028">
            <a:extLst>
              <a:ext uri="{FF2B5EF4-FFF2-40B4-BE49-F238E27FC236}">
                <a16:creationId xmlns:a16="http://schemas.microsoft.com/office/drawing/2014/main" id="{3D2E15D4-2372-4704-ACE2-2AE8DD2AC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599" y="2855052"/>
            <a:ext cx="3325101" cy="1087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1C1EE8-3951-445F-BCE9-91E53F845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549" y="2608709"/>
            <a:ext cx="3676190" cy="3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54247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5E45F2-22F9-4FC1-B1A3-0927BF457449}"/>
              </a:ext>
            </a:extLst>
          </p:cNvPr>
          <p:cNvSpPr/>
          <p:nvPr/>
        </p:nvSpPr>
        <p:spPr>
          <a:xfrm>
            <a:off x="1571624" y="1515606"/>
            <a:ext cx="9183061" cy="325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/>
              <a:t>代数系统的性质一般是由代数系统中所具有的运算的个数，每个运算的元数，以及每个运算所具有的性质决定的。</a:t>
            </a:r>
            <a:endParaRPr lang="en-US" altLang="zh-CN" sz="2800" dirty="0"/>
          </a:p>
          <a:p>
            <a:pPr algn="just">
              <a:lnSpc>
                <a:spcPct val="150000"/>
              </a:lnSpc>
            </a:pPr>
            <a:endParaRPr lang="en-US" altLang="zh-CN" sz="2800" dirty="0"/>
          </a:p>
          <a:p>
            <a:pPr algn="just">
              <a:lnSpc>
                <a:spcPct val="150000"/>
              </a:lnSpc>
            </a:pPr>
            <a:r>
              <a:rPr lang="zh-CN" altLang="en-US" sz="2800" dirty="0"/>
              <a:t>因此研究一个代数系统，主要是研究代数系统中每个运算所具有的性质。</a:t>
            </a:r>
          </a:p>
        </p:txBody>
      </p:sp>
    </p:spTree>
    <p:extLst>
      <p:ext uri="{BB962C8B-B14F-4D97-AF65-F5344CB8AC3E}">
        <p14:creationId xmlns:p14="http://schemas.microsoft.com/office/powerpoint/2010/main" val="2541891381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F63290-B538-4EE7-A8EB-882E59DA42B9}"/>
              </a:ext>
            </a:extLst>
          </p:cNvPr>
          <p:cNvSpPr/>
          <p:nvPr/>
        </p:nvSpPr>
        <p:spPr>
          <a:xfrm>
            <a:off x="1493495" y="1546337"/>
            <a:ext cx="920500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上的二元运算。则我们称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E667BC-7983-44F7-B6BF-D99E3A53477F}"/>
              </a:ext>
            </a:extLst>
          </p:cNvPr>
          <p:cNvSpPr/>
          <p:nvPr/>
        </p:nvSpPr>
        <p:spPr>
          <a:xfrm>
            <a:off x="1751013" y="4408292"/>
            <a:ext cx="831069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结合律改变的是运算的先后次序；交换律改变的是运算对象的位置顺序。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前者是对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而言；后者是对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运算对象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而言。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为此二元运算的结合律和交换律是两个根本不同的概念。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D494-E1EA-4B75-9519-D309BA82FEB3}"/>
              </a:ext>
            </a:extLst>
          </p:cNvPr>
          <p:cNvSpPr txBox="1"/>
          <p:nvPr/>
        </p:nvSpPr>
        <p:spPr>
          <a:xfrm>
            <a:off x="1686267" y="870963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运算性质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778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CDB04F6-E6E5-4ECC-BBE0-5B6C0E81D81B}"/>
              </a:ext>
            </a:extLst>
          </p:cNvPr>
          <p:cNvSpPr/>
          <p:nvPr/>
        </p:nvSpPr>
        <p:spPr>
          <a:xfrm>
            <a:off x="2074876" y="978684"/>
            <a:ext cx="72201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dirty="0"/>
              <a:t>在代数系统</a:t>
            </a:r>
            <a:r>
              <a:rPr lang="en-US" altLang="zh-CN" sz="2800" dirty="0"/>
              <a:t>(I,+,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)</a:t>
            </a:r>
            <a:r>
              <a:rPr lang="zh-CN" altLang="en-US" sz="2800" dirty="0"/>
              <a:t>中，二元运算加法</a:t>
            </a:r>
            <a:r>
              <a:rPr lang="en-US" altLang="zh-CN" sz="2800" dirty="0"/>
              <a:t>+</a:t>
            </a:r>
            <a:r>
              <a:rPr lang="zh-CN" altLang="en-US" sz="2800" dirty="0"/>
              <a:t>和乘法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zh-CN" altLang="en-US" sz="2800" dirty="0"/>
              <a:t>都满足结合律和交换律。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856A9B8-84FB-4480-8031-BCF03602F83F}"/>
              </a:ext>
            </a:extLst>
          </p:cNvPr>
          <p:cNvSpPr/>
          <p:nvPr/>
        </p:nvSpPr>
        <p:spPr>
          <a:xfrm>
            <a:off x="2074876" y="23423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/>
              <a:t>在代数系统 </a:t>
            </a:r>
            <a:r>
              <a:rPr lang="en-US" altLang="zh-CN" sz="2800" dirty="0"/>
              <a:t>(2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 </a:t>
            </a:r>
            <a:r>
              <a:rPr lang="en-US" altLang="zh-CN" sz="2800" dirty="0">
                <a:sym typeface="Symbol" panose="05050102010706020507" pitchFamily="18" charset="2"/>
              </a:rPr>
              <a:t> 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 </a:t>
            </a:r>
            <a:r>
              <a:rPr lang="en-US" altLang="zh-CN" sz="2800" dirty="0"/>
              <a:t>) </a:t>
            </a:r>
            <a:r>
              <a:rPr lang="zh-CN" altLang="en-US" sz="2800" dirty="0"/>
              <a:t>中，二元运算交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zh-CN" altLang="en-US" sz="2800" dirty="0"/>
              <a:t>和并</a:t>
            </a:r>
            <a:r>
              <a:rPr lang="zh-CN" altLang="en-US" sz="2800" dirty="0">
                <a:sym typeface="Symbol" panose="05050102010706020507" pitchFamily="18" charset="2"/>
              </a:rPr>
              <a:t></a:t>
            </a:r>
            <a:r>
              <a:rPr lang="zh-CN" altLang="en-US" sz="2800" dirty="0"/>
              <a:t>都满足结合律和交换律。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28B00D-285D-40A7-885A-5420B08A69A0}"/>
              </a:ext>
            </a:extLst>
          </p:cNvPr>
          <p:cNvSpPr/>
          <p:nvPr/>
        </p:nvSpPr>
        <p:spPr>
          <a:xfrm>
            <a:off x="2074876" y="3949010"/>
            <a:ext cx="8818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在代数系统</a:t>
            </a:r>
            <a:r>
              <a:rPr lang="en-US" altLang="zh-CN" sz="2800" dirty="0"/>
              <a:t>(I,-)</a:t>
            </a:r>
            <a:r>
              <a:rPr lang="zh-CN" altLang="en-US" sz="2800" dirty="0"/>
              <a:t>中，减法运算</a:t>
            </a:r>
            <a:r>
              <a:rPr lang="en-US" altLang="zh-CN" sz="2800" dirty="0"/>
              <a:t>-</a:t>
            </a:r>
            <a:r>
              <a:rPr lang="zh-CN" altLang="en-US" sz="2800" dirty="0"/>
              <a:t>不满足结合律和交换律。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DF343C-5E32-4AD9-AA72-902323828399}"/>
              </a:ext>
            </a:extLst>
          </p:cNvPr>
          <p:cNvSpPr/>
          <p:nvPr/>
        </p:nvSpPr>
        <p:spPr>
          <a:xfrm>
            <a:off x="3199001" y="5003356"/>
            <a:ext cx="6096000" cy="9110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sz="2800" dirty="0"/>
              <a:t>(3-2)-1=0≠2=3-(2-1)</a:t>
            </a:r>
          </a:p>
          <a:p>
            <a:pPr algn="just">
              <a:lnSpc>
                <a:spcPct val="95000"/>
              </a:lnSpc>
              <a:spcBef>
                <a:spcPct val="0"/>
              </a:spcBef>
            </a:pPr>
            <a:r>
              <a:rPr lang="en-US" altLang="zh-CN" sz="2800" dirty="0"/>
              <a:t>        3-2 =1≠-1= 2-3</a:t>
            </a:r>
          </a:p>
        </p:txBody>
      </p:sp>
    </p:spTree>
    <p:extLst>
      <p:ext uri="{BB962C8B-B14F-4D97-AF65-F5344CB8AC3E}">
        <p14:creationId xmlns:p14="http://schemas.microsoft.com/office/powerpoint/2010/main" val="259955162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72519-9D6B-42C0-978E-54083A7F34E9}"/>
              </a:ext>
            </a:extLst>
          </p:cNvPr>
          <p:cNvSpPr/>
          <p:nvPr/>
        </p:nvSpPr>
        <p:spPr>
          <a:xfrm>
            <a:off x="1675511" y="1014675"/>
            <a:ext cx="8508723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(cancellation law)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称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运算满足消去律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4164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0B506E1-DD9D-48DE-82E9-4EE5B7F4E3DD}"/>
              </a:ext>
            </a:extLst>
          </p:cNvPr>
          <p:cNvSpPr/>
          <p:nvPr/>
        </p:nvSpPr>
        <p:spPr>
          <a:xfrm>
            <a:off x="1655426" y="1215672"/>
            <a:ext cx="9980103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在代数系统</a:t>
            </a:r>
            <a:r>
              <a:rPr lang="en-US" altLang="zh-CN" sz="2800" dirty="0"/>
              <a:t>(I,+,</a:t>
            </a:r>
            <a:r>
              <a:rPr lang="en-US" altLang="zh-CN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)</a:t>
            </a:r>
            <a:r>
              <a:rPr lang="zh-CN" altLang="en-US" sz="2800" dirty="0"/>
              <a:t>中，加法</a:t>
            </a:r>
            <a:r>
              <a:rPr lang="en-US" altLang="zh-CN" sz="2800" dirty="0"/>
              <a:t>+</a:t>
            </a:r>
            <a:r>
              <a:rPr lang="zh-CN" altLang="en-US" sz="2800" dirty="0"/>
              <a:t>满足消去律；乘法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zh-CN" altLang="en-US" sz="2800" dirty="0"/>
              <a:t>不满足消去律。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4D5441-EC35-45B1-9D65-ED733246B82F}"/>
              </a:ext>
            </a:extLst>
          </p:cNvPr>
          <p:cNvSpPr/>
          <p:nvPr/>
        </p:nvSpPr>
        <p:spPr>
          <a:xfrm>
            <a:off x="1571625" y="2585519"/>
            <a:ext cx="4039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在代数系统 </a:t>
            </a:r>
            <a:r>
              <a:rPr lang="en-US" altLang="zh-CN" sz="2800" dirty="0"/>
              <a:t>(2</a:t>
            </a:r>
            <a:r>
              <a:rPr lang="en-US" altLang="zh-CN" sz="2800" baseline="30000" dirty="0"/>
              <a:t>X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Symbol" panose="05050102010706020507" pitchFamily="18" charset="2"/>
              </a:rPr>
              <a:t></a:t>
            </a:r>
            <a:r>
              <a:rPr lang="en-US" altLang="zh-CN" sz="2800" dirty="0"/>
              <a:t>)</a:t>
            </a:r>
            <a:r>
              <a:rPr lang="zh-CN" altLang="en-US" sz="2800" dirty="0"/>
              <a:t>中，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0DB228-5DEB-4CB8-8B60-04C7A57E52F8}"/>
              </a:ext>
            </a:extLst>
          </p:cNvPr>
          <p:cNvSpPr/>
          <p:nvPr/>
        </p:nvSpPr>
        <p:spPr>
          <a:xfrm>
            <a:off x="5380577" y="2608276"/>
            <a:ext cx="3967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zh-CN" altLang="en-US" sz="2800" dirty="0"/>
              <a:t>和</a:t>
            </a:r>
            <a:r>
              <a:rPr lang="zh-CN" altLang="en-US" sz="2800" dirty="0">
                <a:sym typeface="Symbol" panose="05050102010706020507" pitchFamily="18" charset="2"/>
              </a:rPr>
              <a:t></a:t>
            </a:r>
            <a:r>
              <a:rPr lang="zh-CN" altLang="en-US" sz="2800" dirty="0"/>
              <a:t>都不满足消去律。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6835DB-C09A-4349-9945-B1F4861AC233}"/>
              </a:ext>
            </a:extLst>
          </p:cNvPr>
          <p:cNvSpPr/>
          <p:nvPr/>
        </p:nvSpPr>
        <p:spPr>
          <a:xfrm>
            <a:off x="1237813" y="4118377"/>
            <a:ext cx="10397716" cy="1768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/>
              <a:t>设</a:t>
            </a:r>
            <a:r>
              <a:rPr lang="en-US" altLang="zh-CN" sz="2400" dirty="0"/>
              <a:t>X={</a:t>
            </a:r>
            <a:r>
              <a:rPr lang="en-US" altLang="zh-CN" sz="2400" dirty="0" err="1"/>
              <a:t>a,b,c,d</a:t>
            </a:r>
            <a:r>
              <a:rPr lang="en-US" altLang="zh-CN" sz="2400" dirty="0"/>
              <a:t>}</a:t>
            </a:r>
            <a:r>
              <a:rPr lang="zh-CN" altLang="en-US" sz="2400" dirty="0"/>
              <a:t>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}, S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b,c</a:t>
            </a:r>
            <a:r>
              <a:rPr lang="en-US" altLang="zh-CN" sz="2400" dirty="0"/>
              <a:t>}, 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={b}, 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={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</a:t>
            </a:r>
            <a:r>
              <a:rPr lang="zh-CN" altLang="en-US" sz="2400" dirty="0"/>
              <a:t>，   则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S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 S</a:t>
            </a:r>
            <a:r>
              <a:rPr lang="en-US" altLang="zh-CN" sz="2400" baseline="-25000" dirty="0"/>
              <a:t>4</a:t>
            </a:r>
            <a:r>
              <a:rPr lang="en-US" altLang="zh-CN" sz="2400" dirty="0">
                <a:sym typeface="Symbol" panose="05050102010706020507" pitchFamily="18" charset="2"/>
              </a:rPr>
              <a:t>2</a:t>
            </a:r>
            <a:r>
              <a:rPr lang="en-US" altLang="zh-CN" sz="2400" baseline="30000" dirty="0">
                <a:sym typeface="Symbol" panose="05050102010706020507" pitchFamily="18" charset="2"/>
              </a:rPr>
              <a:t>X </a:t>
            </a:r>
            <a:r>
              <a:rPr lang="zh-CN" altLang="en-US" sz="2400" dirty="0"/>
              <a:t>。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/>
              <a:t>    由于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={b}= S</a:t>
            </a:r>
            <a:r>
              <a:rPr lang="en-US" altLang="zh-CN" sz="2400" baseline="-25000" dirty="0"/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3</a:t>
            </a:r>
            <a:r>
              <a:rPr lang="zh-CN" altLang="en-US" sz="2400" dirty="0"/>
              <a:t>，但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，故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zh-CN" altLang="en-US" sz="2400" dirty="0"/>
              <a:t>不满足消去律。</a:t>
            </a:r>
          </a:p>
          <a:p>
            <a:pPr algn="just">
              <a:lnSpc>
                <a:spcPct val="150000"/>
              </a:lnSpc>
              <a:spcBef>
                <a:spcPct val="10000"/>
              </a:spcBef>
            </a:pPr>
            <a:r>
              <a:rPr lang="zh-CN" altLang="en-US" sz="2400" dirty="0"/>
              <a:t>    由于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={</a:t>
            </a:r>
            <a:r>
              <a:rPr lang="en-US" altLang="zh-CN" sz="2400" dirty="0" err="1"/>
              <a:t>a,b,c</a:t>
            </a:r>
            <a:r>
              <a:rPr lang="en-US" altLang="zh-CN" sz="2400" dirty="0"/>
              <a:t>}= S</a:t>
            </a:r>
            <a:r>
              <a:rPr lang="en-US" altLang="zh-CN" sz="2400" baseline="-25000" dirty="0"/>
              <a:t>2 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 </a:t>
            </a:r>
            <a:r>
              <a:rPr lang="zh-CN" altLang="en-US" sz="2400" dirty="0"/>
              <a:t>，但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1 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，故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/>
              <a:t>不满足消去律。</a:t>
            </a:r>
          </a:p>
        </p:txBody>
      </p:sp>
    </p:spTree>
    <p:extLst>
      <p:ext uri="{BB962C8B-B14F-4D97-AF65-F5344CB8AC3E}">
        <p14:creationId xmlns:p14="http://schemas.microsoft.com/office/powerpoint/2010/main" val="359823735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5A17C800-241B-4A93-8639-677019E0363C}"/>
              </a:ext>
            </a:extLst>
          </p:cNvPr>
          <p:cNvSpPr txBox="1">
            <a:spLocks/>
          </p:cNvSpPr>
          <p:nvPr/>
        </p:nvSpPr>
        <p:spPr>
          <a:xfrm>
            <a:off x="1915160" y="2860675"/>
            <a:ext cx="8361680" cy="1136650"/>
          </a:xfrm>
          <a:prstGeom prst="rect">
            <a:avLst/>
          </a:prstGeom>
          <a:ln>
            <a:noFill/>
            <a:miter/>
          </a:ln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base">
              <a:lnSpc>
                <a:spcPct val="135000"/>
              </a:lnSpc>
            </a:pPr>
            <a:r>
              <a:rPr lang="zh-CN" altLang="en-US" sz="42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特殊图</a:t>
            </a:r>
            <a:endParaRPr lang="en-US" altLang="zh-CN" sz="42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 fontAlgn="base">
              <a:lnSpc>
                <a:spcPct val="135000"/>
              </a:lnSpc>
            </a:pPr>
            <a:r>
              <a:rPr lang="en-US" altLang="x-none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S</a:t>
            </a:r>
            <a:r>
              <a:rPr lang="en-US" altLang="zh-CN" sz="42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pecial Graph</a:t>
            </a:r>
          </a:p>
        </p:txBody>
      </p:sp>
    </p:spTree>
    <p:extLst>
      <p:ext uri="{BB962C8B-B14F-4D97-AF65-F5344CB8AC3E}">
        <p14:creationId xmlns:p14="http://schemas.microsoft.com/office/powerpoint/2010/main" val="2666052979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D55F2-8F14-4644-8D00-9ED4CF89317A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(distributive law)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上的两个二元运算。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称*运算对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运算满足分配律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对运算*满足分配律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53068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0EDEA6-514A-4821-85DE-17A4D7B84C22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533400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1400" dirty="0"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在代数系统</a:t>
            </a:r>
            <a:r>
              <a:rPr lang="en-US" altLang="zh-CN" sz="2400" dirty="0">
                <a:latin typeface="宋体" panose="02010600030101010101" pitchFamily="2" charset="-122"/>
              </a:rPr>
              <a:t>(I,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</a:rPr>
              <a:t>(1)</a:t>
            </a:r>
            <a:r>
              <a:rPr lang="zh-CN" altLang="en-US" sz="2400" dirty="0">
                <a:latin typeface="宋体" panose="02010600030101010101" pitchFamily="2" charset="-122"/>
              </a:rPr>
              <a:t>乘法对加法满足分配律。因为 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宋体" panose="02010600030101010101" pitchFamily="2" charset="-122"/>
              </a:rPr>
              <a:t>a,b,c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I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a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400" dirty="0" err="1"/>
              <a:t>+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400" dirty="0">
                <a:sym typeface="Symbol" panose="05050102010706020507" pitchFamily="18" charset="2"/>
              </a:rPr>
              <a:t>)=(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ab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+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宋体" panose="02010600030101010101" pitchFamily="2" charset="-122"/>
                <a:sym typeface="Symbol" panose="05050102010706020507" pitchFamily="18" charset="2"/>
              </a:rPr>
              <a:t>ac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加法对乘法不满足分配律。因为对于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2,3,5I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23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sym typeface="Symbol" panose="05050102010706020507" pitchFamily="18" charset="2"/>
              </a:rPr>
              <a:t>=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sz="2400" dirty="0"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56</a:t>
            </a:r>
            <a:r>
              <a:rPr lang="en-US" altLang="zh-CN" sz="2400" dirty="0">
                <a:sym typeface="Symbol" panose="05050102010706020507" pitchFamily="18" charset="2"/>
              </a:rPr>
              <a:t>=(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5</a:t>
            </a:r>
            <a:r>
              <a:rPr lang="en-US" altLang="zh-CN" sz="2400" dirty="0">
                <a:sym typeface="Symbol" panose="05050102010706020507" pitchFamily="18" charset="2"/>
              </a:rPr>
              <a:t>)  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在代数系统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(2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(1)</a:t>
            </a:r>
            <a:r>
              <a:rPr lang="en-US" altLang="zh-CN" sz="2400" dirty="0">
                <a:sym typeface="Symbol" panose="05050102010706020507" pitchFamily="18" charset="2"/>
              </a:rPr>
              <a:t>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满足分配律，因为 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ym typeface="Symbol" panose="05050102010706020507" pitchFamily="18" charset="2"/>
              </a:rPr>
              <a:t>A,B,C2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ym typeface="Symbol" panose="05050102010706020507" pitchFamily="18" charset="2"/>
              </a:rPr>
              <a:t>A(BC)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(AB)(AC)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；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(2)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对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满足分配律，因为 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ym typeface="Symbol" panose="05050102010706020507" pitchFamily="18" charset="2"/>
              </a:rPr>
              <a:t>A,B,C2</a:t>
            </a:r>
            <a:r>
              <a:rPr lang="en-US" altLang="zh-CN" sz="2400" baseline="30000" dirty="0"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，有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sym typeface="Symbol" panose="05050102010706020507" pitchFamily="18" charset="2"/>
              </a:rPr>
              <a:t>A(BC)</a:t>
            </a:r>
            <a:r>
              <a:rPr lang="zh-CN" altLang="en-US" sz="2400" dirty="0">
                <a:sym typeface="Symbol" panose="05050102010706020507" pitchFamily="18" charset="2"/>
              </a:rPr>
              <a:t>＝</a:t>
            </a:r>
            <a:r>
              <a:rPr lang="en-US" altLang="zh-CN" sz="2400" dirty="0">
                <a:sym typeface="Symbol" panose="05050102010706020507" pitchFamily="18" charset="2"/>
              </a:rPr>
              <a:t>(AB)(AC)</a:t>
            </a:r>
            <a:r>
              <a:rPr lang="zh-CN" altLang="en-US" sz="2400" dirty="0">
                <a:latin typeface="宋体" panose="02010600030101010101" pitchFamily="2" charset="-122"/>
                <a:sym typeface="Symbol" panose="05050102010706020507" pitchFamily="18" charset="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以上两例的两个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二元运算都满足交换律，因此两个等式只要有一个成立即可。</a:t>
            </a:r>
          </a:p>
        </p:txBody>
      </p:sp>
    </p:spTree>
    <p:extLst>
      <p:ext uri="{BB962C8B-B14F-4D97-AF65-F5344CB8AC3E}">
        <p14:creationId xmlns:p14="http://schemas.microsoft.com/office/powerpoint/2010/main" val="360076817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7895F-7743-4B86-B2BD-7B2ED35EFF8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上的两个二元运算。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称*运算对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运算满足吸收律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对运算*满足吸收律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419397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A70CFD-670B-4694-848C-859155C12251}"/>
              </a:ext>
            </a:extLst>
          </p:cNvPr>
          <p:cNvSpPr txBox="1"/>
          <p:nvPr/>
        </p:nvSpPr>
        <p:spPr>
          <a:xfrm>
            <a:off x="2382473" y="1124125"/>
            <a:ext cx="3984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&lt;P(A)</a:t>
            </a:r>
            <a:r>
              <a:rPr lang="zh-CN" altLang="en-US" sz="2800" dirty="0"/>
              <a:t>；∩，∪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r>
              <a:rPr lang="en-US" altLang="zh-CN" sz="2800" dirty="0"/>
              <a:t>U</a:t>
            </a:r>
            <a:r>
              <a:rPr lang="zh-CN" altLang="en-US" sz="2800" dirty="0"/>
              <a:t>和∩ 满足 吸收率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&lt;{0,1}, </a:t>
            </a:r>
            <a:r>
              <a:rPr lang="zh-CN" altLang="en-US" dirty="0"/>
              <a:t>∧，</a:t>
            </a:r>
            <a:r>
              <a:rPr lang="en-US" altLang="zh-CN" dirty="0"/>
              <a:t>V</a:t>
            </a:r>
            <a:r>
              <a:rPr lang="en-US" altLang="zh-CN" sz="2800" dirty="0"/>
              <a:t>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∧和</a:t>
            </a:r>
            <a:r>
              <a:rPr lang="en-US" altLang="zh-CN" sz="2800" dirty="0"/>
              <a:t>V</a:t>
            </a:r>
            <a:r>
              <a:rPr lang="zh-CN" altLang="en-US" sz="2800" dirty="0"/>
              <a:t> 满足 吸收率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2457979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7895F-7743-4B86-B2BD-7B2ED35EFF8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幂等律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幂等元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x*x=x)</a:t>
            </a: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如果某些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x*x=x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为*运算的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幂等元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03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D93C95-009C-47BF-BDFD-345915A9213C}"/>
              </a:ext>
            </a:extLst>
          </p:cNvPr>
          <p:cNvSpPr txBox="1"/>
          <p:nvPr/>
        </p:nvSpPr>
        <p:spPr>
          <a:xfrm>
            <a:off x="1686267" y="1000016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特殊元素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9A07D-42EC-43EF-BCFB-E1148B293CF1}"/>
              </a:ext>
            </a:extLst>
          </p:cNvPr>
          <p:cNvSpPr/>
          <p:nvPr/>
        </p:nvSpPr>
        <p:spPr>
          <a:xfrm>
            <a:off x="1686267" y="1584791"/>
            <a:ext cx="9787157" cy="2801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　零元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(identity element, zero element)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。则称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810581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2F2A85-5CEE-4CC5-B43D-490E7713C56E}"/>
              </a:ext>
            </a:extLst>
          </p:cNvPr>
          <p:cNvSpPr txBox="1">
            <a:spLocks noChangeArrowheads="1"/>
          </p:cNvSpPr>
          <p:nvPr/>
        </p:nvSpPr>
        <p:spPr>
          <a:xfrm>
            <a:off x="1006679" y="2806372"/>
            <a:ext cx="1046946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中，加法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，乘法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的单位元是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中，关于加法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无零元，乘法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的零元是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的零元是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，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的零元是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8C789EB-9DBF-432C-858D-AECCA8649614}"/>
              </a:ext>
            </a:extLst>
          </p:cNvPr>
          <p:cNvSpPr/>
          <p:nvPr/>
        </p:nvSpPr>
        <p:spPr>
          <a:xfrm>
            <a:off x="1869975" y="1194128"/>
            <a:ext cx="13035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21448-7AB1-4668-A9D4-E1F0E60490AF}"/>
              </a:ext>
            </a:extLst>
          </p:cNvPr>
          <p:cNvSpPr/>
          <p:nvPr/>
        </p:nvSpPr>
        <p:spPr>
          <a:xfrm>
            <a:off x="3819449" y="1194128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2157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347E5D-9986-42F6-9054-5F657865944B}"/>
              </a:ext>
            </a:extLst>
          </p:cNvPr>
          <p:cNvSpPr/>
          <p:nvPr/>
        </p:nvSpPr>
        <p:spPr>
          <a:xfrm>
            <a:off x="1571625" y="932518"/>
            <a:ext cx="6873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　可逆性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(inverse element , invertibility)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549A296-BCC4-43A4-9569-538EB434C2D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4" y="1662859"/>
            <a:ext cx="9149505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,*,e)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是关于*运算有单位元。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对于某一元素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某个元素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关于*运算的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，并称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关于*运算是可逆的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(invertible)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，同时称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是关于*运算的可逆元；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称：　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*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上是可逆的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 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=e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中的每个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是关于*运算的可逆元 。</a:t>
            </a:r>
          </a:p>
        </p:txBody>
      </p:sp>
    </p:spTree>
    <p:extLst>
      <p:ext uri="{BB962C8B-B14F-4D97-AF65-F5344CB8AC3E}">
        <p14:creationId xmlns:p14="http://schemas.microsoft.com/office/powerpoint/2010/main" val="3236473907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E21F3F-1C30-44F9-BCB1-D7E31008D464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775673"/>
            <a:ext cx="7634287" cy="5040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a,b,c,d,e,f,g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上的二元运算，*运算的运算表。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从表可知，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是关于*运算的单位元。由于有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b*e=e*b=a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b*f=f*b=a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b*g=g*b=a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e,f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逆元，即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的逆元不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唯一。原因在于*运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算不满足结合律。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e*b*g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16">
            <a:extLst>
              <a:ext uri="{FF2B5EF4-FFF2-40B4-BE49-F238E27FC236}">
                <a16:creationId xmlns:a16="http://schemas.microsoft.com/office/drawing/2014/main" id="{40C3D839-E1E0-43FB-85D9-89AC92F4BD15}"/>
              </a:ext>
            </a:extLst>
          </p:cNvPr>
          <p:cNvGraphicFramePr>
            <a:graphicFrameLocks/>
          </p:cNvGraphicFramePr>
          <p:nvPr/>
        </p:nvGraphicFramePr>
        <p:xfrm>
          <a:off x="5815783" y="1976002"/>
          <a:ext cx="4598988" cy="3240090"/>
        </p:xfrm>
        <a:graphic>
          <a:graphicData uri="http://schemas.openxmlformats.org/drawingml/2006/table">
            <a:tbl>
              <a:tblPr/>
              <a:tblGrid>
                <a:gridCol w="690563">
                  <a:extLst>
                    <a:ext uri="{9D8B030D-6E8A-4147-A177-3AD203B41FA5}">
                      <a16:colId xmlns:a16="http://schemas.microsoft.com/office/drawing/2014/main" val="398906378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54076183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03589626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3698172070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15783151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4245471374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1267405381"/>
                    </a:ext>
                  </a:extLst>
                </a:gridCol>
                <a:gridCol w="484188">
                  <a:extLst>
                    <a:ext uri="{9D8B030D-6E8A-4147-A177-3AD203B41FA5}">
                      <a16:colId xmlns:a16="http://schemas.microsoft.com/office/drawing/2014/main" val="1564897458"/>
                    </a:ext>
                  </a:extLst>
                </a:gridCol>
              </a:tblGrid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622370"/>
                  </a:ext>
                </a:extLst>
              </a:tr>
              <a:tr h="325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01570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221602"/>
                  </a:ext>
                </a:extLst>
              </a:tr>
              <a:tr h="420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145014"/>
                  </a:ext>
                </a:extLst>
              </a:tr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889800"/>
                  </a:ext>
                </a:extLst>
              </a:tr>
              <a:tr h="4079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95280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9975132"/>
                  </a:ext>
                </a:extLst>
              </a:tr>
              <a:tr h="406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diamond" w="med" len="lg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8820450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2971C186-A328-496E-AD73-ADE71A167133}"/>
              </a:ext>
            </a:extLst>
          </p:cNvPr>
          <p:cNvSpPr/>
          <p:nvPr/>
        </p:nvSpPr>
        <p:spPr>
          <a:xfrm>
            <a:off x="4868411" y="5908610"/>
            <a:ext cx="6096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当不满足结合律时</a:t>
            </a:r>
            <a:r>
              <a:rPr lang="zh-CN" altLang="en-US" dirty="0">
                <a:latin typeface="宋体" panose="02010600030101010101" pitchFamily="2" charset="-122"/>
              </a:rPr>
              <a:t>，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逆元的情况变得极为复杂；</a:t>
            </a:r>
          </a:p>
          <a:p>
            <a:pPr>
              <a:lnSpc>
                <a:spcPct val="90000"/>
              </a:lnSpc>
            </a:pPr>
            <a:endParaRPr lang="en-US" altLang="zh-CN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结合律的验证有时是十分困难。</a:t>
            </a:r>
          </a:p>
        </p:txBody>
      </p:sp>
    </p:spTree>
    <p:extLst>
      <p:ext uri="{BB962C8B-B14F-4D97-AF65-F5344CB8AC3E}">
        <p14:creationId xmlns:p14="http://schemas.microsoft.com/office/powerpoint/2010/main" val="46039914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DFF8A8-00DE-4306-9F9C-74921C480383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384183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(I,+,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单位元是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的逆元是其本身。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每个元素关于＋都有逆元。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-a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乘法的单位元是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的逆元是其本身。除了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以外，每个元素关于都无逆元。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,,)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(1)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的单位元是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的逆元是其本身。除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外每个元素关于都无逆元 ；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(2)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的单位元是，的逆元是其本身。除外每个元素关于都无逆元。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837486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5362">
            <a:extLst>
              <a:ext uri="{FF2B5EF4-FFF2-40B4-BE49-F238E27FC236}">
                <a16:creationId xmlns:a16="http://schemas.microsoft.com/office/drawing/2014/main" id="{3BBF487D-7BEE-4634-BDD1-47D4FA7834A9}"/>
              </a:ext>
            </a:extLst>
          </p:cNvPr>
          <p:cNvSpPr txBox="1">
            <a:spLocks/>
          </p:cNvSpPr>
          <p:nvPr/>
        </p:nvSpPr>
        <p:spPr>
          <a:xfrm>
            <a:off x="664845" y="1307465"/>
            <a:ext cx="7521575" cy="11430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7675" indent="-44767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1</a:t>
            </a:r>
            <a:r>
              <a:rPr lang="en-US" altLang="zh-CN" sz="2400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400" dirty="0">
                <a:latin typeface="Microsoft YaHei" panose="020B0503020204020204" charset="-122"/>
                <a:ea typeface="Microsoft YaHei" panose="020B0503020204020204" charset="-122"/>
              </a:rPr>
              <a:t>一个有限平面图，面的次数之和等于其边数的两倍。</a:t>
            </a:r>
          </a:p>
          <a:p>
            <a:pPr marL="447675" indent="-447675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2400" dirty="0">
              <a:latin typeface="Microsoft YaHei" panose="020B0503020204020204" charset="-122"/>
              <a:ea typeface="Microsoft YaHei" panose="020B0503020204020204" charset="-122"/>
            </a:endParaRPr>
          </a:p>
          <a:p>
            <a:pPr marL="447675" indent="-447675">
              <a:buFont typeface="Arial" panose="020B0604020202020204" pitchFamily="34" charset="0"/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C327336-D007-4E7F-BCE5-80BDF62B63BD}"/>
              </a:ext>
            </a:extLst>
          </p:cNvPr>
          <p:cNvSpPr/>
          <p:nvPr/>
        </p:nvSpPr>
        <p:spPr>
          <a:xfrm>
            <a:off x="739775" y="3057525"/>
            <a:ext cx="7664450" cy="187371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Font typeface="Symbol" panose="05050102010706020507" pitchFamily="2" charset="2"/>
              <a:buNone/>
            </a:pPr>
            <a:r>
              <a:rPr lang="en-US" altLang="zh-CN" sz="2400" b="0" dirty="0">
                <a:solidFill>
                  <a:srgbClr val="3333FF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2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 (</a:t>
            </a:r>
            <a:r>
              <a:rPr lang="zh-CN" altLang="en-US" sz="2400" b="0" dirty="0">
                <a:solidFill>
                  <a:srgbClr val="3333FF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欧拉定理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)  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设有一个连通平面图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，共有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个结点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条边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f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个面，则</a:t>
            </a:r>
          </a:p>
          <a:p>
            <a:pPr marL="457200" indent="-457200" algn="ctr">
              <a:lnSpc>
                <a:spcPct val="150000"/>
              </a:lnSpc>
              <a:spcBef>
                <a:spcPct val="50000"/>
              </a:spcBef>
              <a:buClr>
                <a:srgbClr val="CC3300"/>
              </a:buClr>
              <a:buFont typeface="Symbol" panose="05050102010706020507" pitchFamily="2" charset="2"/>
              <a:buNone/>
            </a:pPr>
            <a:r>
              <a:rPr lang="en-US" altLang="zh-CN" sz="2400" b="0" i="1" dirty="0" err="1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n-m</a:t>
            </a:r>
            <a:r>
              <a:rPr lang="en-US" altLang="zh-CN" sz="2400" b="0" dirty="0" err="1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+f</a:t>
            </a:r>
            <a:r>
              <a:rPr lang="zh-CN" altLang="en-US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＝</a:t>
            </a:r>
            <a:r>
              <a:rPr lang="en-US" altLang="zh-CN" sz="2400" b="0" dirty="0">
                <a:solidFill>
                  <a:schemeClr val="tx1"/>
                </a:solidFill>
                <a:effectLst/>
                <a:latin typeface="Microsoft YaHei" panose="020B0503020204020204" charset="-122"/>
                <a:ea typeface="Microsoft YaHei" panose="020B0503020204020204" charset="-122"/>
              </a:rPr>
              <a:t>2</a:t>
            </a:r>
          </a:p>
        </p:txBody>
      </p:sp>
      <p:sp>
        <p:nvSpPr>
          <p:cNvPr id="6" name="文本占位符 16386">
            <a:extLst>
              <a:ext uri="{FF2B5EF4-FFF2-40B4-BE49-F238E27FC236}">
                <a16:creationId xmlns:a16="http://schemas.microsoft.com/office/drawing/2014/main" id="{42D5E64C-6BBD-4B16-9A0F-43DE555AB5E0}"/>
              </a:ext>
            </a:extLst>
          </p:cNvPr>
          <p:cNvSpPr txBox="1">
            <a:spLocks/>
          </p:cNvSpPr>
          <p:nvPr/>
        </p:nvSpPr>
        <p:spPr>
          <a:xfrm>
            <a:off x="631825" y="5638800"/>
            <a:ext cx="7772400" cy="1219200"/>
          </a:xfrm>
          <a:prstGeom prst="rect">
            <a:avLst/>
          </a:prstGeom>
          <a:ln>
            <a:miter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None/>
            </a:pPr>
            <a:r>
              <a:rPr lang="en-US" altLang="zh-CN" sz="2400" noProof="1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设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为有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n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个结点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m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条边的连通平面图，若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n≥3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，则</a:t>
            </a:r>
            <a:r>
              <a:rPr lang="en-US" altLang="zh-CN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m≤3n-6</a:t>
            </a:r>
            <a:r>
              <a:rPr lang="zh-CN" altLang="en-US" sz="2400" noProof="1">
                <a:effectLst>
                  <a:outerShdw blurRad="38100" dist="38100" dir="2700000">
                    <a:srgbClr val="C0C0C0"/>
                  </a:outerShdw>
                </a:effectLst>
                <a:latin typeface="Microsoft YaHei" panose="020B0503020204020204" charset="-122"/>
                <a:ea typeface="Microsoft YaHei" panose="020B0503020204020204" charset="-122"/>
              </a:rPr>
              <a:t>。</a:t>
            </a:r>
          </a:p>
          <a:p>
            <a:pPr fontAlgn="base">
              <a:buFont typeface="Arial" panose="020B0604020202020204" pitchFamily="34" charset="0"/>
              <a:buNone/>
            </a:pPr>
            <a:endParaRPr lang="zh-CN" altLang="en-US" sz="2400" noProof="1">
              <a:effectLst>
                <a:outerShdw blurRad="38100" dist="38100" dir="2700000">
                  <a:srgbClr val="C0C0C0"/>
                </a:outerShdw>
              </a:effectLst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657222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80EDE-188A-46B3-9E95-0C2468E4F6FF}"/>
              </a:ext>
            </a:extLst>
          </p:cNvPr>
          <p:cNvSpPr txBox="1">
            <a:spLocks noChangeArrowheads="1"/>
          </p:cNvSpPr>
          <p:nvPr/>
        </p:nvSpPr>
        <p:spPr>
          <a:xfrm>
            <a:off x="1240227" y="237309"/>
            <a:ext cx="10309815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单位元和零元是对整个代数系统而言。即在一个代数系统中，对某个二元运算来说，只可能有一个单位元，同样也只可能有一个零元。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　　而逆元是对代数系统中的每个元素而言的。现在讨论的是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中的某个元素对某个二元运算是否有逆元的问题。当然关于逆元的讨论，只能在二元运算有单位元的前提下进行，即单位元的存在是讨论逆元的先决条件，否则逆元问题无从谈起。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从定义可以看出，如果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的逆元，则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的逆元。这两者的关系是同时成立的。另外如果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有逆元存在，则称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是可逆元。当知道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有逆元存在时，并不一定知道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的逆元究竟是谁。 因此可逆元的概念是元素本身的性质，而逆元的概念则是两个元素之间的关系，并且这两个元素可能是相同的，也可能是不相同的。</a:t>
            </a:r>
          </a:p>
        </p:txBody>
      </p:sp>
    </p:spTree>
    <p:extLst>
      <p:ext uri="{BB962C8B-B14F-4D97-AF65-F5344CB8AC3E}">
        <p14:creationId xmlns:p14="http://schemas.microsoft.com/office/powerpoint/2010/main" val="1576983132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72519-9D6B-42C0-978E-54083A7F34E9}"/>
              </a:ext>
            </a:extLst>
          </p:cNvPr>
          <p:cNvSpPr/>
          <p:nvPr/>
        </p:nvSpPr>
        <p:spPr>
          <a:xfrm>
            <a:off x="1675511" y="1014675"/>
            <a:ext cx="8508723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(cancellation law)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称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运算满足消去律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AF61C3-2083-41D3-BA4C-09721046A14A}"/>
              </a:ext>
            </a:extLst>
          </p:cNvPr>
          <p:cNvSpPr txBox="1"/>
          <p:nvPr/>
        </p:nvSpPr>
        <p:spPr>
          <a:xfrm>
            <a:off x="2566853" y="4849747"/>
            <a:ext cx="6143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x(y)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可消去元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25563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B60837-33AF-4732-878B-5750239CFFA4}"/>
              </a:ext>
            </a:extLst>
          </p:cNvPr>
          <p:cNvSpPr txBox="1">
            <a:spLocks noChangeArrowheads="1"/>
          </p:cNvSpPr>
          <p:nvPr/>
        </p:nvSpPr>
        <p:spPr>
          <a:xfrm>
            <a:off x="1667986" y="1147894"/>
            <a:ext cx="8856027" cy="489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 = {f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a, 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(x) =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ax+b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| a≠0, a,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b∈R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是实数， 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上关于函数的复合运算 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）验证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&lt;G,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是代数系统；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）如有幺元计算之；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）如有零元计算之；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）如有幂等元，计算出这些幂等元；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）说明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中的哪些元有逆元，并计算这些元的逆元。</a:t>
            </a:r>
          </a:p>
        </p:txBody>
      </p:sp>
    </p:spTree>
    <p:extLst>
      <p:ext uri="{BB962C8B-B14F-4D97-AF65-F5344CB8AC3E}">
        <p14:creationId xmlns:p14="http://schemas.microsoft.com/office/powerpoint/2010/main" val="56433654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B10485-6724-4BC9-A5E6-6E926232D63D}"/>
              </a:ext>
            </a:extLst>
          </p:cNvPr>
          <p:cNvSpPr/>
          <p:nvPr/>
        </p:nvSpPr>
        <p:spPr>
          <a:xfrm>
            <a:off x="1487647" y="851630"/>
            <a:ext cx="9527098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子代数系统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(subalgebra system)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个运算，其元数分别为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。若有子集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有其子关系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元运算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，从而使得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也构成一代数系统，则我们称此代数系统是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的子代数系统，记为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=(S,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5959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911CB-5556-4DF4-AB41-8B5464B4745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990600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(X,*)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(X,*)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这里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a,b,c,d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c,d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的两个子集； *是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上的一个二元运算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123">
            <a:extLst>
              <a:ext uri="{FF2B5EF4-FFF2-40B4-BE49-F238E27FC236}">
                <a16:creationId xmlns:a16="http://schemas.microsoft.com/office/drawing/2014/main" id="{660F0A12-931D-4180-96EF-EDC3B39E67C1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3644900"/>
          <a:ext cx="3352800" cy="2286000"/>
        </p:xfrm>
        <a:graphic>
          <a:graphicData uri="http://schemas.openxmlformats.org/drawingml/2006/table">
            <a:tbl>
              <a:tblPr/>
              <a:tblGrid>
                <a:gridCol w="692150">
                  <a:extLst>
                    <a:ext uri="{9D8B030D-6E8A-4147-A177-3AD203B41FA5}">
                      <a16:colId xmlns:a16="http://schemas.microsoft.com/office/drawing/2014/main" val="1776260999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1769507714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533893031"/>
                    </a:ext>
                  </a:extLst>
                </a:gridCol>
                <a:gridCol w="574675">
                  <a:extLst>
                    <a:ext uri="{9D8B030D-6E8A-4147-A177-3AD203B41FA5}">
                      <a16:colId xmlns:a16="http://schemas.microsoft.com/office/drawing/2014/main" val="393953262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17801787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4622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801600"/>
                  </a:ext>
                </a:extLst>
              </a:tr>
              <a:tr h="431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635735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378416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762442"/>
                  </a:ext>
                </a:extLst>
              </a:tr>
            </a:tbl>
          </a:graphicData>
        </a:graphic>
      </p:graphicFrame>
      <p:graphicFrame>
        <p:nvGraphicFramePr>
          <p:cNvPr id="6" name="Group 128">
            <a:extLst>
              <a:ext uri="{FF2B5EF4-FFF2-40B4-BE49-F238E27FC236}">
                <a16:creationId xmlns:a16="http://schemas.microsoft.com/office/drawing/2014/main" id="{47928688-E19A-4C1A-AD53-91D627EBB8C3}"/>
              </a:ext>
            </a:extLst>
          </p:cNvPr>
          <p:cNvGraphicFramePr>
            <a:graphicFrameLocks noGrp="1"/>
          </p:cNvGraphicFramePr>
          <p:nvPr/>
        </p:nvGraphicFramePr>
        <p:xfrm>
          <a:off x="5219700" y="3573463"/>
          <a:ext cx="1676400" cy="15700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61539638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1995284937"/>
                    </a:ext>
                  </a:extLst>
                </a:gridCol>
                <a:gridCol w="523875">
                  <a:extLst>
                    <a:ext uri="{9D8B030D-6E8A-4147-A177-3AD203B41FA5}">
                      <a16:colId xmlns:a16="http://schemas.microsoft.com/office/drawing/2014/main" val="2425707275"/>
                    </a:ext>
                  </a:extLst>
                </a:gridCol>
              </a:tblGrid>
              <a:tr h="503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373103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404299"/>
                  </a:ext>
                </a:extLst>
              </a:tr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863009"/>
                  </a:ext>
                </a:extLst>
              </a:tr>
            </a:tbl>
          </a:graphicData>
        </a:graphic>
      </p:graphicFrame>
      <p:graphicFrame>
        <p:nvGraphicFramePr>
          <p:cNvPr id="7" name="Group 127">
            <a:extLst>
              <a:ext uri="{FF2B5EF4-FFF2-40B4-BE49-F238E27FC236}">
                <a16:creationId xmlns:a16="http://schemas.microsoft.com/office/drawing/2014/main" id="{7A50F725-9071-4D82-9ECE-E0DD36E7243B}"/>
              </a:ext>
            </a:extLst>
          </p:cNvPr>
          <p:cNvGraphicFramePr>
            <a:graphicFrameLocks noGrp="1"/>
          </p:cNvGraphicFramePr>
          <p:nvPr/>
        </p:nvGraphicFramePr>
        <p:xfrm>
          <a:off x="7235825" y="3573463"/>
          <a:ext cx="1597025" cy="1571626"/>
        </p:xfrm>
        <a:graphic>
          <a:graphicData uri="http://schemas.openxmlformats.org/drawingml/2006/table">
            <a:tbl>
              <a:tblPr/>
              <a:tblGrid>
                <a:gridCol w="438150">
                  <a:extLst>
                    <a:ext uri="{9D8B030D-6E8A-4147-A177-3AD203B41FA5}">
                      <a16:colId xmlns:a16="http://schemas.microsoft.com/office/drawing/2014/main" val="167983904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1725336429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4260956880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*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329379"/>
                  </a:ext>
                </a:extLst>
              </a:tr>
              <a:tr h="5381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6017"/>
                  </a:ext>
                </a:extLst>
              </a:tr>
              <a:tr h="528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8090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804914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22A367-8C14-47C9-A730-D0D298922B15}"/>
              </a:ext>
            </a:extLst>
          </p:cNvPr>
          <p:cNvSpPr/>
          <p:nvPr/>
        </p:nvSpPr>
        <p:spPr>
          <a:xfrm>
            <a:off x="1705761" y="1667832"/>
            <a:ext cx="8780477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在代数系统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(R,+,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对自然数集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、整数集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、有理数集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都是封闭的，故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的子代数系统。</a:t>
            </a:r>
          </a:p>
        </p:txBody>
      </p:sp>
    </p:spTree>
    <p:extLst>
      <p:ext uri="{BB962C8B-B14F-4D97-AF65-F5344CB8AC3E}">
        <p14:creationId xmlns:p14="http://schemas.microsoft.com/office/powerpoint/2010/main" val="1348092585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F5386C-57B3-4F27-8021-1E40E4FD52AE}"/>
              </a:ext>
            </a:extLst>
          </p:cNvPr>
          <p:cNvSpPr/>
          <p:nvPr/>
        </p:nvSpPr>
        <p:spPr>
          <a:xfrm>
            <a:off x="2284602" y="3575456"/>
            <a:ext cx="8621086" cy="1958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不能构成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+,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7C4212F-E137-4DEA-8F7D-BC7C6862FF8E}"/>
              </a:ext>
            </a:extLst>
          </p:cNvPr>
          <p:cNvSpPr/>
          <p:nvPr/>
        </p:nvSpPr>
        <p:spPr>
          <a:xfrm>
            <a:off x="1751013" y="1019615"/>
            <a:ext cx="6096000" cy="195842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在代数系统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(I, +,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中，取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的两个子集如下：</a:t>
            </a:r>
          </a:p>
          <a:p>
            <a:pPr lvl="0">
              <a:lnSpc>
                <a:spcPct val="150000"/>
              </a:lnSpc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E={</a:t>
            </a:r>
            <a:r>
              <a:rPr lang="en-US" altLang="zh-CN" sz="28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是偶数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O={</a:t>
            </a:r>
            <a:r>
              <a:rPr lang="en-US" altLang="zh-CN" sz="28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是奇数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18055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64F9FE-9F63-4F8B-9447-729DFA46D5E4}"/>
              </a:ext>
            </a:extLst>
          </p:cNvPr>
          <p:cNvSpPr/>
          <p:nvPr/>
        </p:nvSpPr>
        <p:spPr>
          <a:xfrm>
            <a:off x="1571625" y="738188"/>
            <a:ext cx="9367707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遗传性定理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上有结合律；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上有交换律。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。而*运算在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上有结合律，因此有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(a*b)*c=a*(b*c)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但由于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的子代数系统，*运算关于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封闭，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(a*b)* c, a*(b*c)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，因此上述等式在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上也是成立的。这说明*运算在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上也有结合律。</a:t>
            </a:r>
          </a:p>
          <a:p>
            <a:pPr>
              <a:lnSpc>
                <a:spcPct val="8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A4D942-9514-4F20-8A3D-1F9947F80450}"/>
              </a:ext>
            </a:extLst>
          </p:cNvPr>
          <p:cNvSpPr/>
          <p:nvPr/>
        </p:nvSpPr>
        <p:spPr>
          <a:xfrm>
            <a:off x="2074876" y="5658147"/>
            <a:ext cx="7765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其它许多性质，诸如消去律、分配律、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morgan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律等等，在其各自所在类的代数系统与其子代数系统间，都有遗传性定理成立！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217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A25910-A178-49FC-AD23-E76B9F347F6F}"/>
              </a:ext>
            </a:extLst>
          </p:cNvPr>
          <p:cNvSpPr/>
          <p:nvPr/>
        </p:nvSpPr>
        <p:spPr>
          <a:xfrm>
            <a:off x="1571625" y="1021252"/>
            <a:ext cx="305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同类型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(same type)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DA9DB0-E9B5-4901-88A1-2DF960257F03}"/>
              </a:ext>
            </a:extLst>
          </p:cNvPr>
          <p:cNvSpPr/>
          <p:nvPr/>
        </p:nvSpPr>
        <p:spPr>
          <a:xfrm>
            <a:off x="1855165" y="1878916"/>
            <a:ext cx="9090869" cy="32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称两个代数系统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,···,O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B=(Y,    ,     ,···,     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同类型的代数系统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 = 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运算和相对应的    运算的元数相同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···,m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1060">
            <a:extLst>
              <a:ext uri="{FF2B5EF4-FFF2-40B4-BE49-F238E27FC236}">
                <a16:creationId xmlns:a16="http://schemas.microsoft.com/office/drawing/2014/main" id="{03BCD37B-ABAA-4CD1-A7C0-BC9B9D04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68" y="2658507"/>
            <a:ext cx="4159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61">
            <a:extLst>
              <a:ext uri="{FF2B5EF4-FFF2-40B4-BE49-F238E27FC236}">
                <a16:creationId xmlns:a16="http://schemas.microsoft.com/office/drawing/2014/main" id="{678CC513-D35B-4071-A8CC-BB1D34D6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68" y="2658507"/>
            <a:ext cx="4445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62">
            <a:extLst>
              <a:ext uri="{FF2B5EF4-FFF2-40B4-BE49-F238E27FC236}">
                <a16:creationId xmlns:a16="http://schemas.microsoft.com/office/drawing/2014/main" id="{896CA955-7177-4682-A271-2F33CAA2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68" y="2658507"/>
            <a:ext cx="4714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063">
            <a:extLst>
              <a:ext uri="{FF2B5EF4-FFF2-40B4-BE49-F238E27FC236}">
                <a16:creationId xmlns:a16="http://schemas.microsoft.com/office/drawing/2014/main" id="{33890692-6FE4-4156-AC6A-C5EC80A9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73" y="4591873"/>
            <a:ext cx="4175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C82C247-D913-4393-B93B-428338CA84EF}"/>
              </a:ext>
            </a:extLst>
          </p:cNvPr>
          <p:cNvSpPr/>
          <p:nvPr/>
        </p:nvSpPr>
        <p:spPr>
          <a:xfrm>
            <a:off x="2073653" y="5836748"/>
            <a:ext cx="7319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(I, +,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是两个同类型的代数系统</a:t>
            </a:r>
          </a:p>
        </p:txBody>
      </p:sp>
    </p:spTree>
    <p:extLst>
      <p:ext uri="{BB962C8B-B14F-4D97-AF65-F5344CB8AC3E}">
        <p14:creationId xmlns:p14="http://schemas.microsoft.com/office/powerpoint/2010/main" val="47714351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5B18677-C76B-4A83-863B-B2F14DB5A86C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681993" y="898321"/>
            <a:ext cx="75438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同态和同构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(2</a:t>
            </a:r>
            <a:r>
              <a:rPr lang="en-US" altLang="zh-CN" sz="2400" baseline="30000" dirty="0"/>
              <a:t>A</a:t>
            </a:r>
            <a:r>
              <a:rPr lang="en-US" altLang="zh-CN" sz="2400" dirty="0"/>
              <a:t>,</a:t>
            </a:r>
            <a:r>
              <a:rPr lang="en-US" altLang="zh-CN" sz="2400" dirty="0">
                <a:sym typeface="Symbol" panose="05050102010706020507" pitchFamily="18" charset="2"/>
              </a:rPr>
              <a:t></a:t>
            </a:r>
            <a:r>
              <a:rPr lang="en-US" altLang="zh-CN" sz="2400" dirty="0"/>
              <a:t>)</a:t>
            </a:r>
            <a:r>
              <a:rPr lang="zh-CN" altLang="en-US" sz="2400" dirty="0"/>
              <a:t>是代数系统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　这里</a:t>
            </a:r>
            <a:r>
              <a:rPr lang="en-US" altLang="zh-CN" sz="2400" dirty="0"/>
              <a:t>A={a}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</a:t>
            </a:r>
            <a:r>
              <a:rPr lang="zh-CN" altLang="en-US" sz="2400" dirty="0"/>
              <a:t>是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A</a:t>
            </a:r>
            <a:r>
              <a:rPr lang="zh-CN" altLang="en-US" sz="2400" dirty="0"/>
              <a:t>上的并运算。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/>
              <a:t>( B,</a:t>
            </a:r>
            <a:r>
              <a:rPr lang="en-US" altLang="zh-CN" sz="2400" dirty="0">
                <a:sym typeface="Symbol" panose="05050102010706020507" pitchFamily="18" charset="2"/>
              </a:rPr>
              <a:t></a:t>
            </a:r>
            <a:r>
              <a:rPr lang="en-US" altLang="zh-CN" sz="2400" dirty="0"/>
              <a:t>)</a:t>
            </a:r>
            <a:r>
              <a:rPr lang="zh-CN" altLang="en-US" sz="2400" dirty="0"/>
              <a:t>是代数系统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　这里</a:t>
            </a:r>
            <a:r>
              <a:rPr lang="en-US" altLang="zh-CN" sz="2400" dirty="0"/>
              <a:t>B={0,1}</a:t>
            </a:r>
            <a:r>
              <a:rPr lang="zh-CN" altLang="en-US" sz="2400" dirty="0"/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</a:t>
            </a:r>
            <a:r>
              <a:rPr lang="zh-CN" altLang="en-US" sz="2400" dirty="0"/>
              <a:t>是</a:t>
            </a:r>
            <a:r>
              <a:rPr lang="en-US" altLang="zh-CN" sz="2400" dirty="0"/>
              <a:t>B</a:t>
            </a:r>
            <a:r>
              <a:rPr lang="zh-CN" altLang="en-US" sz="2400" dirty="0"/>
              <a:t>上的或运算。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/>
              <a:t>                                                                  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FED0F43E-B50B-4C18-AA29-FD7DCD0D87CF}"/>
              </a:ext>
            </a:extLst>
          </p:cNvPr>
          <p:cNvGraphicFramePr>
            <a:graphicFrameLocks noGrp="1"/>
          </p:cNvGraphicFramePr>
          <p:nvPr/>
        </p:nvGraphicFramePr>
        <p:xfrm>
          <a:off x="7389303" y="1759591"/>
          <a:ext cx="1676400" cy="1219201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187742202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3756316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3812470636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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439587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688317"/>
                  </a:ext>
                </a:extLst>
              </a:tr>
              <a:tr h="387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059384"/>
                  </a:ext>
                </a:extLst>
              </a:tr>
            </a:tbl>
          </a:graphicData>
        </a:graphic>
      </p:graphicFrame>
      <p:graphicFrame>
        <p:nvGraphicFramePr>
          <p:cNvPr id="6" name="Group 72">
            <a:extLst>
              <a:ext uri="{FF2B5EF4-FFF2-40B4-BE49-F238E27FC236}">
                <a16:creationId xmlns:a16="http://schemas.microsoft.com/office/drawing/2014/main" id="{EB92D843-1185-4E0E-A79C-F14B7571B36C}"/>
              </a:ext>
            </a:extLst>
          </p:cNvPr>
          <p:cNvGraphicFramePr>
            <a:graphicFrameLocks noGrp="1"/>
          </p:cNvGraphicFramePr>
          <p:nvPr/>
        </p:nvGraphicFramePr>
        <p:xfrm>
          <a:off x="7465503" y="3518482"/>
          <a:ext cx="1600200" cy="1127125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37585495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463472599"/>
                    </a:ext>
                  </a:extLst>
                </a:gridCol>
                <a:gridCol w="557212">
                  <a:extLst>
                    <a:ext uri="{9D8B030D-6E8A-4147-A177-3AD203B41FA5}">
                      <a16:colId xmlns:a16="http://schemas.microsoft.com/office/drawing/2014/main" val="127452754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959013"/>
                  </a:ext>
                </a:extLst>
              </a:tr>
              <a:tr h="342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50899"/>
                  </a:ext>
                </a:extLst>
              </a:tr>
              <a:tr h="327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62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60939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7410">
            <a:extLst>
              <a:ext uri="{FF2B5EF4-FFF2-40B4-BE49-F238E27FC236}">
                <a16:creationId xmlns:a16="http://schemas.microsoft.com/office/drawing/2014/main" id="{64EAF1D7-9DE3-4692-9368-789228884F67}"/>
              </a:ext>
            </a:extLst>
          </p:cNvPr>
          <p:cNvSpPr txBox="1">
            <a:spLocks/>
          </p:cNvSpPr>
          <p:nvPr/>
        </p:nvSpPr>
        <p:spPr>
          <a:xfrm>
            <a:off x="1571625" y="1455738"/>
            <a:ext cx="8766175" cy="103759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（Kuratowski’s Theorem）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是平面图，当且仅当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400" baseline="-25000">
                <a:latin typeface="Microsoft YaHei" panose="020B0503020204020204" charset="-122"/>
                <a:ea typeface="Microsoft YaHei" panose="020B0503020204020204" charset="-122"/>
              </a:rPr>
              <a:t>5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与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K</a:t>
            </a:r>
            <a:r>
              <a:rPr lang="en-US" altLang="zh-CN" sz="2400" baseline="-25000">
                <a:latin typeface="Microsoft YaHei" panose="020B0503020204020204" charset="-122"/>
                <a:ea typeface="Microsoft YaHei" panose="020B0503020204020204" charset="-122"/>
              </a:rPr>
              <a:t>3,3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的任何细分图都不是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sz="2400">
                <a:latin typeface="Microsoft YaHei" panose="020B0503020204020204" charset="-122"/>
                <a:ea typeface="Microsoft YaHei" panose="020B0503020204020204" charset="-122"/>
              </a:rPr>
              <a:t>的子图</a:t>
            </a:r>
            <a:r>
              <a:rPr lang="en-US" altLang="zh-CN" sz="2400">
                <a:latin typeface="Microsoft YaHei" panose="020B0503020204020204" charset="-122"/>
                <a:ea typeface="Microsoft YaHei" panose="020B0503020204020204" charset="-122"/>
              </a:rPr>
              <a:t>.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 </a:t>
            </a: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59D6AD-47CF-4C8F-B73A-B43EA97CD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8725" y="2925128"/>
            <a:ext cx="6121400" cy="2670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7412" descr="Image8">
            <a:extLst>
              <a:ext uri="{FF2B5EF4-FFF2-40B4-BE49-F238E27FC236}">
                <a16:creationId xmlns:a16="http://schemas.microsoft.com/office/drawing/2014/main" id="{6731C739-2778-45B2-9BDE-9FEE6677A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500" y="3141028"/>
            <a:ext cx="1800225" cy="171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17415">
            <a:extLst>
              <a:ext uri="{FF2B5EF4-FFF2-40B4-BE49-F238E27FC236}">
                <a16:creationId xmlns:a16="http://schemas.microsoft.com/office/drawing/2014/main" id="{68551385-8E5A-4494-9FDC-1B4DAAAC0223}"/>
              </a:ext>
            </a:extLst>
          </p:cNvPr>
          <p:cNvSpPr txBox="1"/>
          <p:nvPr/>
        </p:nvSpPr>
        <p:spPr>
          <a:xfrm>
            <a:off x="2417763" y="5393691"/>
            <a:ext cx="138366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000">
                <a:solidFill>
                  <a:srgbClr val="3333FF"/>
                </a:solidFill>
                <a:latin typeface="Times New Roman" panose="02020603050405020304" pitchFamily="2" charset="0"/>
                <a:ea typeface="SimSun" panose="02010600030101010101" pitchFamily="2" charset="-122"/>
              </a:rPr>
              <a:t>Peterson</a:t>
            </a:r>
            <a:r>
              <a:rPr lang="zh-CN" altLang="en-US" sz="2000">
                <a:solidFill>
                  <a:srgbClr val="3333FF"/>
                </a:solidFill>
                <a:latin typeface="Times New Roman" panose="02020603050405020304" pitchFamily="2" charset="0"/>
                <a:ea typeface="SimSun" panose="02010600030101010101" pitchFamily="2" charset="-122"/>
              </a:rPr>
              <a:t>图</a:t>
            </a:r>
          </a:p>
        </p:txBody>
      </p:sp>
    </p:spTree>
    <p:extLst>
      <p:ext uri="{BB962C8B-B14F-4D97-AF65-F5344CB8AC3E}">
        <p14:creationId xmlns:p14="http://schemas.microsoft.com/office/powerpoint/2010/main" val="2442932599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" name="Group 80">
            <a:extLst>
              <a:ext uri="{FF2B5EF4-FFF2-40B4-BE49-F238E27FC236}">
                <a16:creationId xmlns:a16="http://schemas.microsoft.com/office/drawing/2014/main" id="{59E4F394-7A87-4C80-9429-DD1358524EFA}"/>
              </a:ext>
            </a:extLst>
          </p:cNvPr>
          <p:cNvGrpSpPr>
            <a:grpSpLocks/>
          </p:cNvGrpSpPr>
          <p:nvPr/>
        </p:nvGrpSpPr>
        <p:grpSpPr bwMode="auto">
          <a:xfrm>
            <a:off x="2946196" y="2307074"/>
            <a:ext cx="6096000" cy="2378075"/>
            <a:chOff x="1344" y="816"/>
            <a:chExt cx="3840" cy="1498"/>
          </a:xfrm>
        </p:grpSpPr>
        <p:sp>
          <p:nvSpPr>
            <p:cNvPr id="6" name="Oval 24">
              <a:extLst>
                <a:ext uri="{FF2B5EF4-FFF2-40B4-BE49-F238E27FC236}">
                  <a16:creationId xmlns:a16="http://schemas.microsoft.com/office/drawing/2014/main" id="{D0573DE2-83C6-4A2A-ADED-23DE4F24A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816"/>
              <a:ext cx="1440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BA698C3F-F0AE-4D1A-9B16-101D1F7B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1488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96F435BF-91DB-4CD3-9EB2-9A92E1064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CE9DCC44-3431-4A17-B232-CB03C612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92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749340E5-43B6-4076-A78C-E7CE5A64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0B46BD83-5E57-4D49-B80A-DA57A533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4460F9AC-904A-4A06-AC75-51493C76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C0B75C13-DFE5-45C1-8AE6-376B1D6F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4E906567-EDEA-43DF-BD14-92BC8A38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CCC1FEFF-9EF2-4218-9148-C8F468D8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0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>
              <a:extLst>
                <a:ext uri="{FF2B5EF4-FFF2-40B4-BE49-F238E27FC236}">
                  <a16:creationId xmlns:a16="http://schemas.microsoft.com/office/drawing/2014/main" id="{A2B93C83-7BD9-4097-A863-4DF1F88A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6">
              <a:extLst>
                <a:ext uri="{FF2B5EF4-FFF2-40B4-BE49-F238E27FC236}">
                  <a16:creationId xmlns:a16="http://schemas.microsoft.com/office/drawing/2014/main" id="{E2DD0BBF-D2AC-464F-9A9E-F0A7849B6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84"/>
              <a:ext cx="96" cy="96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37">
              <a:extLst>
                <a:ext uri="{FF2B5EF4-FFF2-40B4-BE49-F238E27FC236}">
                  <a16:creationId xmlns:a16="http://schemas.microsoft.com/office/drawing/2014/main" id="{FDAD771D-57EB-443C-BA54-FB781E7F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38">
              <a:extLst>
                <a:ext uri="{FF2B5EF4-FFF2-40B4-BE49-F238E27FC236}">
                  <a16:creationId xmlns:a16="http://schemas.microsoft.com/office/drawing/2014/main" id="{007BD51B-E446-40E1-A0AD-517AFBFAD0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8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39">
              <a:extLst>
                <a:ext uri="{FF2B5EF4-FFF2-40B4-BE49-F238E27FC236}">
                  <a16:creationId xmlns:a16="http://schemas.microsoft.com/office/drawing/2014/main" id="{81959F90-DB5C-4E50-8248-B2F75FAA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41">
              <a:extLst>
                <a:ext uri="{FF2B5EF4-FFF2-40B4-BE49-F238E27FC236}">
                  <a16:creationId xmlns:a16="http://schemas.microsoft.com/office/drawing/2014/main" id="{E76C4B4E-BE70-4395-BBD7-4814781D8A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42">
              <a:extLst>
                <a:ext uri="{FF2B5EF4-FFF2-40B4-BE49-F238E27FC236}">
                  <a16:creationId xmlns:a16="http://schemas.microsoft.com/office/drawing/2014/main" id="{F87C2C3D-B631-41BC-9972-56878BA390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0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43">
              <a:extLst>
                <a:ext uri="{FF2B5EF4-FFF2-40B4-BE49-F238E27FC236}">
                  <a16:creationId xmlns:a16="http://schemas.microsoft.com/office/drawing/2014/main" id="{AAE3B9A0-425E-400F-B752-BB46EEF98F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4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D4702481-1BA9-49DC-8FFD-73989A295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8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  <a:r>
                <a:rPr lang="en-US" altLang="zh-CN" baseline="-25000"/>
                <a:t>i</a:t>
              </a:r>
              <a:r>
                <a:rPr lang="en-US" altLang="zh-CN"/>
                <a:t>(a</a:t>
              </a:r>
              <a:r>
                <a:rPr lang="en-US" altLang="zh-CN" baseline="-25000"/>
                <a:t>1</a:t>
              </a:r>
              <a:r>
                <a:rPr lang="en-US" altLang="zh-CN"/>
                <a:t>, a</a:t>
              </a:r>
              <a:r>
                <a:rPr lang="en-US" altLang="zh-CN" baseline="-25000"/>
                <a:t>2</a:t>
              </a:r>
              <a:r>
                <a:rPr lang="en-US" altLang="zh-CN"/>
                <a:t>,</a:t>
              </a:r>
              <a:r>
                <a:rPr lang="en-US" altLang="zh-CN">
                  <a:sym typeface="Symbol" panose="05050102010706020507" pitchFamily="18" charset="2"/>
                </a:rPr>
                <a:t></a:t>
              </a:r>
              <a:r>
                <a:rPr lang="en-US" altLang="zh-CN"/>
                <a:t> ,a</a:t>
              </a:r>
              <a:r>
                <a:rPr lang="en-US" altLang="zh-CN" baseline="-25000"/>
                <a:t>pi</a:t>
              </a:r>
              <a:r>
                <a:rPr lang="en-US" altLang="zh-CN"/>
                <a:t>)</a:t>
              </a:r>
            </a:p>
          </p:txBody>
        </p:sp>
        <p:sp>
          <p:nvSpPr>
            <p:cNvPr id="25" name="Text Box 44">
              <a:extLst>
                <a:ext uri="{FF2B5EF4-FFF2-40B4-BE49-F238E27FC236}">
                  <a16:creationId xmlns:a16="http://schemas.microsoft.com/office/drawing/2014/main" id="{6E59ED60-3ACE-4103-8968-6E846786F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6" name="Text Box 45">
              <a:extLst>
                <a:ext uri="{FF2B5EF4-FFF2-40B4-BE49-F238E27FC236}">
                  <a16:creationId xmlns:a16="http://schemas.microsoft.com/office/drawing/2014/main" id="{49C87B75-7DD0-4DB6-935B-F49C59C2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7" name="Text Box 47">
              <a:extLst>
                <a:ext uri="{FF2B5EF4-FFF2-40B4-BE49-F238E27FC236}">
                  <a16:creationId xmlns:a16="http://schemas.microsoft.com/office/drawing/2014/main" id="{93CE33A2-B6ED-4297-9CC5-696F63CD2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32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8" name="Text Box 46">
              <a:extLst>
                <a:ext uri="{FF2B5EF4-FFF2-40B4-BE49-F238E27FC236}">
                  <a16:creationId xmlns:a16="http://schemas.microsoft.com/office/drawing/2014/main" id="{44367F2D-16E1-457B-BEDB-D3C8B479C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pi</a:t>
              </a:r>
              <a:endParaRPr lang="en-US" altLang="zh-CN"/>
            </a:p>
          </p:txBody>
        </p:sp>
        <p:sp>
          <p:nvSpPr>
            <p:cNvPr id="29" name="Text Box 49">
              <a:extLst>
                <a:ext uri="{FF2B5EF4-FFF2-40B4-BE49-F238E27FC236}">
                  <a16:creationId xmlns:a16="http://schemas.microsoft.com/office/drawing/2014/main" id="{78BD7B0A-D158-4D5D-8DE3-531D3E4F6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0" name="Text Box 52">
              <a:extLst>
                <a:ext uri="{FF2B5EF4-FFF2-40B4-BE49-F238E27FC236}">
                  <a16:creationId xmlns:a16="http://schemas.microsoft.com/office/drawing/2014/main" id="{30780AD9-9DAA-4795-919A-DC93582B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(b</a:t>
              </a:r>
              <a:r>
                <a:rPr lang="en-US" altLang="zh-CN" baseline="-25000"/>
                <a:t>1</a:t>
              </a:r>
              <a:r>
                <a:rPr lang="en-US" altLang="zh-CN"/>
                <a:t>, b</a:t>
              </a:r>
              <a:r>
                <a:rPr lang="en-US" altLang="zh-CN" baseline="-25000"/>
                <a:t>2</a:t>
              </a:r>
              <a:r>
                <a:rPr lang="en-US" altLang="zh-CN"/>
                <a:t>,</a:t>
              </a:r>
              <a:r>
                <a:rPr lang="en-US" altLang="zh-CN">
                  <a:sym typeface="Symbol" panose="05050102010706020507" pitchFamily="18" charset="2"/>
                </a:rPr>
                <a:t></a:t>
              </a:r>
              <a:r>
                <a:rPr lang="en-US" altLang="zh-CN"/>
                <a:t> ,b</a:t>
              </a:r>
              <a:r>
                <a:rPr lang="en-US" altLang="zh-CN" baseline="-25000"/>
                <a:t>pi</a:t>
              </a:r>
              <a:r>
                <a:rPr lang="en-US" altLang="zh-CN"/>
                <a:t>)</a:t>
              </a:r>
            </a:p>
          </p:txBody>
        </p:sp>
        <p:sp>
          <p:nvSpPr>
            <p:cNvPr id="31" name="Text Box 50">
              <a:extLst>
                <a:ext uri="{FF2B5EF4-FFF2-40B4-BE49-F238E27FC236}">
                  <a16:creationId xmlns:a16="http://schemas.microsoft.com/office/drawing/2014/main" id="{71568A0D-4191-49E7-AF2C-DC368D25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2" name="Text Box 51">
              <a:extLst>
                <a:ext uri="{FF2B5EF4-FFF2-40B4-BE49-F238E27FC236}">
                  <a16:creationId xmlns:a16="http://schemas.microsoft.com/office/drawing/2014/main" id="{59152D9D-B455-4C42-8EFB-E5B15CA1B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pi</a:t>
              </a:r>
              <a:endParaRPr lang="en-US" altLang="zh-CN"/>
            </a:p>
          </p:txBody>
        </p:sp>
        <p:pic>
          <p:nvPicPr>
            <p:cNvPr id="33" name="Picture 54">
              <a:extLst>
                <a:ext uri="{FF2B5EF4-FFF2-40B4-BE49-F238E27FC236}">
                  <a16:creationId xmlns:a16="http://schemas.microsoft.com/office/drawing/2014/main" id="{6C9936DC-7BC3-4234-B00F-D854CA4DB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" y="1654"/>
              <a:ext cx="22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4" name="AutoShape 56">
              <a:extLst>
                <a:ext uri="{FF2B5EF4-FFF2-40B4-BE49-F238E27FC236}">
                  <a16:creationId xmlns:a16="http://schemas.microsoft.com/office/drawing/2014/main" id="{CA824AE0-2D9B-49E9-8A57-6A4F335171B4}"/>
                </a:ext>
              </a:extLst>
            </p:cNvPr>
            <p:cNvCxnSpPr>
              <a:cxnSpLocks noChangeShapeType="1"/>
              <a:stCxn id="25" idx="0"/>
              <a:endCxn id="14" idx="0"/>
            </p:cNvCxnSpPr>
            <p:nvPr/>
          </p:nvCxnSpPr>
          <p:spPr bwMode="auto">
            <a:xfrm rot="5400000" flipV="1">
              <a:off x="2843" y="13"/>
              <a:ext cx="1" cy="2376"/>
            </a:xfrm>
            <a:prstGeom prst="curvedConnector3">
              <a:avLst>
                <a:gd name="adj1" fmla="val -67700005"/>
              </a:avLst>
            </a:prstGeom>
            <a:noFill/>
            <a:ln w="127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7">
              <a:extLst>
                <a:ext uri="{FF2B5EF4-FFF2-40B4-BE49-F238E27FC236}">
                  <a16:creationId xmlns:a16="http://schemas.microsoft.com/office/drawing/2014/main" id="{8CC7DDD0-9D6B-4D47-A55D-E938010AFB66}"/>
                </a:ext>
              </a:extLst>
            </p:cNvPr>
            <p:cNvCxnSpPr>
              <a:cxnSpLocks noChangeShapeType="1"/>
              <a:stCxn id="26" idx="0"/>
              <a:endCxn id="15" idx="0"/>
            </p:cNvCxnSpPr>
            <p:nvPr/>
          </p:nvCxnSpPr>
          <p:spPr bwMode="auto">
            <a:xfrm rot="16200000">
              <a:off x="3012" y="-108"/>
              <a:ext cx="96" cy="2328"/>
            </a:xfrm>
            <a:prstGeom prst="curvedConnector3">
              <a:avLst>
                <a:gd name="adj1" fmla="val 561454"/>
              </a:avLst>
            </a:prstGeom>
            <a:noFill/>
            <a:ln w="127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8">
              <a:extLst>
                <a:ext uri="{FF2B5EF4-FFF2-40B4-BE49-F238E27FC236}">
                  <a16:creationId xmlns:a16="http://schemas.microsoft.com/office/drawing/2014/main" id="{C7D03B3F-F5C5-45FB-810D-A5BFFCA7094C}"/>
                </a:ext>
              </a:extLst>
            </p:cNvPr>
            <p:cNvCxnSpPr>
              <a:cxnSpLocks noChangeShapeType="1"/>
              <a:stCxn id="28" idx="0"/>
              <a:endCxn id="16" idx="7"/>
            </p:cNvCxnSpPr>
            <p:nvPr/>
          </p:nvCxnSpPr>
          <p:spPr bwMode="auto">
            <a:xfrm rot="16200000">
              <a:off x="3660" y="26"/>
              <a:ext cx="130" cy="2314"/>
            </a:xfrm>
            <a:prstGeom prst="curvedConnector3">
              <a:avLst>
                <a:gd name="adj1" fmla="val 508458"/>
              </a:avLst>
            </a:prstGeom>
            <a:noFill/>
            <a:ln w="127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9">
              <a:extLst>
                <a:ext uri="{FF2B5EF4-FFF2-40B4-BE49-F238E27FC236}">
                  <a16:creationId xmlns:a16="http://schemas.microsoft.com/office/drawing/2014/main" id="{63E3D375-556E-4D06-820B-2A04782F58D2}"/>
                </a:ext>
              </a:extLst>
            </p:cNvPr>
            <p:cNvCxnSpPr>
              <a:cxnSpLocks noChangeShapeType="1"/>
              <a:stCxn id="13" idx="0"/>
              <a:endCxn id="17" idx="0"/>
            </p:cNvCxnSpPr>
            <p:nvPr/>
          </p:nvCxnSpPr>
          <p:spPr bwMode="auto">
            <a:xfrm rot="5400000" flipV="1">
              <a:off x="3216" y="384"/>
              <a:ext cx="48" cy="2352"/>
            </a:xfrm>
            <a:prstGeom prst="curvedConnector3">
              <a:avLst>
                <a:gd name="adj1" fmla="val -737505"/>
              </a:avLst>
            </a:prstGeom>
            <a:noFill/>
            <a:ln w="127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F7F48482-BD20-43CD-8DFA-361C8D8DC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7A08A133-E94C-42AF-9562-2F53CC8F8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64"/>
              <a:ext cx="3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元素运算结果的象等于元素象的运算结果</a:t>
              </a:r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E7823235-71E2-40C1-8EAA-EA7AE320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1182"/>
              <a:ext cx="132" cy="318"/>
            </a:xfrm>
            <a:custGeom>
              <a:avLst/>
              <a:gdLst>
                <a:gd name="T0" fmla="*/ 0 w 132"/>
                <a:gd name="T1" fmla="*/ 0 h 318"/>
                <a:gd name="T2" fmla="*/ 132 w 132"/>
                <a:gd name="T3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318">
                  <a:moveTo>
                    <a:pt x="0" y="0"/>
                  </a:moveTo>
                  <a:lnTo>
                    <a:pt x="132" y="31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53121FE1-B876-4949-8094-745BAD27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272"/>
              <a:ext cx="294" cy="270"/>
            </a:xfrm>
            <a:custGeom>
              <a:avLst/>
              <a:gdLst>
                <a:gd name="T0" fmla="*/ 0 w 294"/>
                <a:gd name="T1" fmla="*/ 0 h 270"/>
                <a:gd name="T2" fmla="*/ 294 w 294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270">
                  <a:moveTo>
                    <a:pt x="0" y="0"/>
                  </a:moveTo>
                  <a:lnTo>
                    <a:pt x="294" y="270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6">
              <a:extLst>
                <a:ext uri="{FF2B5EF4-FFF2-40B4-BE49-F238E27FC236}">
                  <a16:creationId xmlns:a16="http://schemas.microsoft.com/office/drawing/2014/main" id="{B68D6DE0-B603-4AE8-927F-B50A2A7BD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1320"/>
              <a:ext cx="360" cy="228"/>
            </a:xfrm>
            <a:custGeom>
              <a:avLst/>
              <a:gdLst>
                <a:gd name="T0" fmla="*/ 360 w 360"/>
                <a:gd name="T1" fmla="*/ 0 h 228"/>
                <a:gd name="T2" fmla="*/ 0 w 360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28">
                  <a:moveTo>
                    <a:pt x="360" y="0"/>
                  </a:moveTo>
                  <a:lnTo>
                    <a:pt x="0" y="22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48C388-7570-40A5-BC3D-5DD7BB63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" y="1146"/>
              <a:ext cx="150" cy="366"/>
            </a:xfrm>
            <a:custGeom>
              <a:avLst/>
              <a:gdLst>
                <a:gd name="T0" fmla="*/ 0 w 150"/>
                <a:gd name="T1" fmla="*/ 0 h 366"/>
                <a:gd name="T2" fmla="*/ 150 w 150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" h="366">
                  <a:moveTo>
                    <a:pt x="0" y="0"/>
                  </a:moveTo>
                  <a:lnTo>
                    <a:pt x="150" y="366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7">
              <a:extLst>
                <a:ext uri="{FF2B5EF4-FFF2-40B4-BE49-F238E27FC236}">
                  <a16:creationId xmlns:a16="http://schemas.microsoft.com/office/drawing/2014/main" id="{41150331-01B3-48A0-852D-B5F393D47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1302"/>
              <a:ext cx="264" cy="288"/>
            </a:xfrm>
            <a:custGeom>
              <a:avLst/>
              <a:gdLst>
                <a:gd name="T0" fmla="*/ 0 w 264"/>
                <a:gd name="T1" fmla="*/ 0 h 288"/>
                <a:gd name="T2" fmla="*/ 264 w 264"/>
                <a:gd name="T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288">
                  <a:moveTo>
                    <a:pt x="0" y="0"/>
                  </a:moveTo>
                  <a:lnTo>
                    <a:pt x="264" y="28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0E8E41A2-AFD3-4080-918A-D17BAA6FE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1224"/>
              <a:ext cx="360" cy="348"/>
            </a:xfrm>
            <a:custGeom>
              <a:avLst/>
              <a:gdLst>
                <a:gd name="T0" fmla="*/ 360 w 360"/>
                <a:gd name="T1" fmla="*/ 0 h 348"/>
                <a:gd name="T2" fmla="*/ 0 w 360"/>
                <a:gd name="T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348">
                  <a:moveTo>
                    <a:pt x="360" y="0"/>
                  </a:moveTo>
                  <a:lnTo>
                    <a:pt x="0" y="34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67417110"/>
      </p:ext>
    </p:extLst>
  </p:cSld>
  <p:clrMapOvr>
    <a:masterClrMapping/>
  </p:clrMapOvr>
  <p:transition spd="slow" advTm="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AAFBFAB-EC92-4443-9F88-D50D5907E32C}"/>
              </a:ext>
            </a:extLst>
          </p:cNvPr>
          <p:cNvSpPr txBox="1">
            <a:spLocks noChangeArrowheads="1"/>
          </p:cNvSpPr>
          <p:nvPr/>
        </p:nvSpPr>
        <p:spPr>
          <a:xfrm>
            <a:off x="1690382" y="738188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(homomorphism)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27">
            <a:extLst>
              <a:ext uri="{FF2B5EF4-FFF2-40B4-BE49-F238E27FC236}">
                <a16:creationId xmlns:a16="http://schemas.microsoft.com/office/drawing/2014/main" id="{011A83D6-BFE2-4100-B7F7-DD07F67AEE77}"/>
              </a:ext>
            </a:extLst>
          </p:cNvPr>
          <p:cNvSpPr txBox="1">
            <a:spLocks noChangeArrowheads="1"/>
          </p:cNvSpPr>
          <p:nvPr/>
        </p:nvSpPr>
        <p:spPr>
          <a:xfrm>
            <a:off x="481727" y="1384301"/>
            <a:ext cx="10717495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称两个同类型的代数系统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,···,O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(Y,     ,     ,···,    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存在着一个函数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对任何一对运算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···,m )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设其元数为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都满足如下的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h (O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     (h(x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注：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称函数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是保持运算的；并称函数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为从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的同态函数，记为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；称两代数系统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同态，记为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  保持运算的含义是指在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的作用下，</a:t>
            </a:r>
            <a:r>
              <a:rPr lang="zh-CN" altLang="en-US" sz="2000" b="1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元素运算结果的象等于元素象的运算结果。     </a:t>
            </a:r>
          </a:p>
        </p:txBody>
      </p:sp>
      <p:grpSp>
        <p:nvGrpSpPr>
          <p:cNvPr id="11" name="Group 1048">
            <a:extLst>
              <a:ext uri="{FF2B5EF4-FFF2-40B4-BE49-F238E27FC236}">
                <a16:creationId xmlns:a16="http://schemas.microsoft.com/office/drawing/2014/main" id="{1074802F-F5AA-4211-A6C3-61A9AC6BF034}"/>
              </a:ext>
            </a:extLst>
          </p:cNvPr>
          <p:cNvGrpSpPr>
            <a:grpSpLocks/>
          </p:cNvGrpSpPr>
          <p:nvPr/>
        </p:nvGrpSpPr>
        <p:grpSpPr bwMode="auto">
          <a:xfrm>
            <a:off x="1873579" y="2225248"/>
            <a:ext cx="6161092" cy="4206881"/>
            <a:chOff x="1793" y="1177"/>
            <a:chExt cx="3881" cy="2650"/>
          </a:xfrm>
        </p:grpSpPr>
        <p:pic>
          <p:nvPicPr>
            <p:cNvPr id="12" name="Picture 1039">
              <a:extLst>
                <a:ext uri="{FF2B5EF4-FFF2-40B4-BE49-F238E27FC236}">
                  <a16:creationId xmlns:a16="http://schemas.microsoft.com/office/drawing/2014/main" id="{B8BDDB9B-C9BD-42BE-80C5-D68D5917D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" y="1177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040">
              <a:extLst>
                <a:ext uri="{FF2B5EF4-FFF2-40B4-BE49-F238E27FC236}">
                  <a16:creationId xmlns:a16="http://schemas.microsoft.com/office/drawing/2014/main" id="{F38C23F4-8DEC-490A-9A0F-C550B08C7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" y="1177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041">
              <a:extLst>
                <a:ext uri="{FF2B5EF4-FFF2-40B4-BE49-F238E27FC236}">
                  <a16:creationId xmlns:a16="http://schemas.microsoft.com/office/drawing/2014/main" id="{DA7E81CC-560E-40CF-A190-65654A276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" y="1177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1042">
              <a:extLst>
                <a:ext uri="{FF2B5EF4-FFF2-40B4-BE49-F238E27FC236}">
                  <a16:creationId xmlns:a16="http://schemas.microsoft.com/office/drawing/2014/main" id="{84B88FD2-E6D1-441F-9F9E-DEC86CA9A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777"/>
              <a:ext cx="26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" name="Picture 1043">
              <a:extLst>
                <a:ext uri="{FF2B5EF4-FFF2-40B4-BE49-F238E27FC236}">
                  <a16:creationId xmlns:a16="http://schemas.microsoft.com/office/drawing/2014/main" id="{E9F12E85-166D-4724-956B-FAFFCAB53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" y="2653"/>
              <a:ext cx="26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" name="Picture 1044">
              <a:extLst>
                <a:ext uri="{FF2B5EF4-FFF2-40B4-BE49-F238E27FC236}">
                  <a16:creationId xmlns:a16="http://schemas.microsoft.com/office/drawing/2014/main" id="{545F7E6F-E619-4989-B9BD-23A50120E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" y="3575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6467142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48021F5-2291-4053-88F7-1756C8254BC5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571625" y="1274762"/>
            <a:ext cx="75438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同态象  单同态   满同态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,···,O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同态于代数系统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(Y,     ,     ,···,    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，其同态函数为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下的象集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的所有运算一起组成的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(h(X),     ,     ,···,    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是单射函数，则称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单同态函数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的单同态象；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是满射函数，则称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；并称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h(X)=Y ,C=B)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39E21-5324-4C2D-B52D-6DB8E18577FD}"/>
              </a:ext>
            </a:extLst>
          </p:cNvPr>
          <p:cNvGrpSpPr>
            <a:grpSpLocks/>
          </p:cNvGrpSpPr>
          <p:nvPr/>
        </p:nvGrpSpPr>
        <p:grpSpPr bwMode="auto">
          <a:xfrm>
            <a:off x="2045556" y="2020922"/>
            <a:ext cx="2924175" cy="1243013"/>
            <a:chOff x="1268" y="3090"/>
            <a:chExt cx="1842" cy="7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2568D9-68FB-413B-A0EC-195C470C1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3090"/>
              <a:ext cx="1082" cy="297"/>
              <a:chOff x="1244" y="3030"/>
              <a:chExt cx="1082" cy="297"/>
            </a:xfrm>
          </p:grpSpPr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7C07C2DF-B22B-4E1F-944E-1D71A5844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" y="3030"/>
                <a:ext cx="262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7">
                <a:extLst>
                  <a:ext uri="{FF2B5EF4-FFF2-40B4-BE49-F238E27FC236}">
                    <a16:creationId xmlns:a16="http://schemas.microsoft.com/office/drawing/2014/main" id="{5FC916E8-832C-411F-B951-CAE5C719B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" y="3030"/>
                <a:ext cx="28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71923DC2-F143-476E-8463-5DABB74E5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2" y="3030"/>
                <a:ext cx="31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5CDDB1DF-8F76-4674-9AD2-ABE96A0D1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" y="3576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6CBB92A6-394C-42F5-B696-7872CEB22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" y="3576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40CA01A8-CC60-4D71-BA7D-B194DCE01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" y="3576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8384542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7934AECC-D4FF-4AFB-9EC6-BDB308286C02}"/>
              </a:ext>
            </a:extLst>
          </p:cNvPr>
          <p:cNvSpPr txBox="1">
            <a:spLocks noChangeArrowheads="1"/>
          </p:cNvSpPr>
          <p:nvPr/>
        </p:nvSpPr>
        <p:spPr>
          <a:xfrm>
            <a:off x="1631659" y="914400"/>
            <a:ext cx="768851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同构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isomorphism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设代数系统</a:t>
            </a:r>
            <a:r>
              <a:rPr lang="en-US" altLang="zh-CN" sz="2400" dirty="0"/>
              <a:t>A=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X,O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,O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···,O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同态于代数系统</a:t>
            </a:r>
            <a:r>
              <a:rPr lang="en-US" altLang="zh-CN" sz="2400" dirty="0"/>
              <a:t>B= 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Y,     ,     ,</a:t>
            </a:r>
            <a:r>
              <a:rPr lang="en-US" altLang="zh-CN" sz="2400" dirty="0">
                <a:cs typeface="Times New Roman" panose="02020603050405020304" pitchFamily="18" charset="0"/>
              </a:rPr>
              <a:t>···,</a:t>
            </a:r>
            <a:r>
              <a:rPr lang="en-US" altLang="zh-CN" sz="2400" dirty="0"/>
              <a:t>     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，其同态</a:t>
            </a:r>
            <a:r>
              <a:rPr lang="zh-CN" altLang="en-US" sz="2400" dirty="0"/>
              <a:t>函数为 </a:t>
            </a: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dirty="0"/>
              <a:t>X→Y </a:t>
            </a:r>
            <a:r>
              <a:rPr lang="zh-CN" altLang="en-US" sz="2400" dirty="0">
                <a:latin typeface="宋体" panose="02010600030101010101" pitchFamily="2" charset="-122"/>
              </a:rPr>
              <a:t>。若</a:t>
            </a:r>
            <a:r>
              <a:rPr lang="en-US" altLang="zh-CN" sz="2400" dirty="0"/>
              <a:t>h</a:t>
            </a:r>
            <a:r>
              <a:rPr lang="zh-CN" altLang="en-US" sz="2400" dirty="0"/>
              <a:t>还是双射函数，则称</a:t>
            </a:r>
            <a:r>
              <a:rPr lang="en-US" altLang="zh-CN" sz="2400" dirty="0"/>
              <a:t>h</a:t>
            </a:r>
            <a:r>
              <a:rPr lang="zh-CN" altLang="en-US" sz="2400" dirty="0"/>
              <a:t>是从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同构函数</a:t>
            </a:r>
            <a:r>
              <a:rPr lang="en-US" altLang="zh-CN" sz="2400" dirty="0"/>
              <a:t>,</a:t>
            </a:r>
            <a:r>
              <a:rPr lang="zh-CN" altLang="en-US" sz="2400" dirty="0"/>
              <a:t>记为</a:t>
            </a:r>
            <a:r>
              <a:rPr lang="en-US" altLang="zh-CN" sz="2400" dirty="0">
                <a:solidFill>
                  <a:srgbClr val="C00000"/>
                </a:solidFill>
              </a:rPr>
              <a:t>h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</a:rPr>
              <a:t>A   B </a:t>
            </a:r>
            <a:r>
              <a:rPr lang="zh-CN" altLang="en-US" sz="2400" dirty="0"/>
              <a:t>；并且这时我们称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</a:rPr>
              <a:t>同构</a:t>
            </a:r>
            <a:r>
              <a:rPr lang="en-US" altLang="zh-CN" sz="2400" dirty="0"/>
              <a:t>,</a:t>
            </a:r>
            <a:r>
              <a:rPr lang="zh-CN" altLang="en-US" sz="2400" dirty="0"/>
              <a:t>记为</a:t>
            </a:r>
            <a:r>
              <a:rPr lang="en-US" altLang="zh-CN" sz="2400" dirty="0">
                <a:solidFill>
                  <a:srgbClr val="C00000"/>
                </a:solidFill>
              </a:rPr>
              <a:t>A   B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16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同态和</a:t>
            </a:r>
            <a:r>
              <a:rPr lang="zh-CN" altLang="en-US" sz="2000" dirty="0">
                <a:ea typeface="楷体_GB2312" pitchFamily="49" charset="-122"/>
              </a:rPr>
              <a:t>同构概念要求两个代数系统必须是同类型的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     从定义可知，论及两个代数系统间的</a:t>
            </a:r>
            <a:r>
              <a:rPr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同态和</a:t>
            </a:r>
            <a:r>
              <a:rPr lang="zh-CN" altLang="en-US" sz="2000" dirty="0">
                <a:ea typeface="楷体_GB2312" pitchFamily="49" charset="-122"/>
              </a:rPr>
              <a:t>同构，必须在两个同类型的代数系统之间讨论，即两个代数系统中运算的个数必须一样多，且对应的运算的元数也必须相同，否则</a:t>
            </a:r>
            <a:r>
              <a:rPr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同态和</a:t>
            </a:r>
            <a:r>
              <a:rPr lang="zh-CN" altLang="en-US" sz="2000" dirty="0">
                <a:ea typeface="楷体_GB2312" pitchFamily="49" charset="-122"/>
              </a:rPr>
              <a:t>同构就无从谈起；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　  </a:t>
            </a:r>
            <a:r>
              <a:rPr lang="zh-CN" altLang="en-US" sz="2000" dirty="0">
                <a:ea typeface="楷体_GB2312" pitchFamily="49" charset="-122"/>
              </a:rPr>
              <a:t>同构概念要求两个集合必须是等势的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ea typeface="楷体_GB2312" pitchFamily="49" charset="-122"/>
              </a:rPr>
              <a:t>即　　　　　　 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ea typeface="楷体_GB2312" pitchFamily="49" charset="-122"/>
              </a:rPr>
              <a:t>　代数系统间的同构要求有一个双射函数存在，因此如果两个代数系统同构，那么这两个代数系统的集合的势是一样的，故有限代数系统绝对不会和无限代数系统同构。同时这个双射函数还要对每一对相应的运算满足同态公式，这样两个代数系统才能同构。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</p:txBody>
      </p:sp>
      <p:grpSp>
        <p:nvGrpSpPr>
          <p:cNvPr id="5" name="Group 1043">
            <a:extLst>
              <a:ext uri="{FF2B5EF4-FFF2-40B4-BE49-F238E27FC236}">
                <a16:creationId xmlns:a16="http://schemas.microsoft.com/office/drawing/2014/main" id="{3CFBA410-464C-4970-93A3-F3F25F173F7D}"/>
              </a:ext>
            </a:extLst>
          </p:cNvPr>
          <p:cNvGrpSpPr>
            <a:grpSpLocks/>
          </p:cNvGrpSpPr>
          <p:nvPr/>
        </p:nvGrpSpPr>
        <p:grpSpPr bwMode="auto">
          <a:xfrm>
            <a:off x="2081503" y="1765167"/>
            <a:ext cx="1717675" cy="471488"/>
            <a:chOff x="1392" y="1152"/>
            <a:chExt cx="1082" cy="297"/>
          </a:xfrm>
        </p:grpSpPr>
        <p:pic>
          <p:nvPicPr>
            <p:cNvPr id="6" name="Picture 1039">
              <a:extLst>
                <a:ext uri="{FF2B5EF4-FFF2-40B4-BE49-F238E27FC236}">
                  <a16:creationId xmlns:a16="http://schemas.microsoft.com/office/drawing/2014/main" id="{33CBE3BE-33ED-44C3-9056-94CE9B4E0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152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1040">
              <a:extLst>
                <a:ext uri="{FF2B5EF4-FFF2-40B4-BE49-F238E27FC236}">
                  <a16:creationId xmlns:a16="http://schemas.microsoft.com/office/drawing/2014/main" id="{640FD2E2-D644-46B2-8163-9D296BBD8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152"/>
              <a:ext cx="27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1041">
              <a:extLst>
                <a:ext uri="{FF2B5EF4-FFF2-40B4-BE49-F238E27FC236}">
                  <a16:creationId xmlns:a16="http://schemas.microsoft.com/office/drawing/2014/main" id="{2A10AAB9-57C2-4351-B11F-57765E9DA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152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1044">
            <a:extLst>
              <a:ext uri="{FF2B5EF4-FFF2-40B4-BE49-F238E27FC236}">
                <a16:creationId xmlns:a16="http://schemas.microsoft.com/office/drawing/2014/main" id="{741C7B3F-BD37-4B57-8583-59D3ED79E918}"/>
              </a:ext>
            </a:extLst>
          </p:cNvPr>
          <p:cNvGrpSpPr>
            <a:grpSpLocks/>
          </p:cNvGrpSpPr>
          <p:nvPr/>
        </p:nvGrpSpPr>
        <p:grpSpPr bwMode="auto">
          <a:xfrm>
            <a:off x="7916119" y="2262781"/>
            <a:ext cx="152400" cy="152400"/>
            <a:chOff x="2016" y="1837"/>
            <a:chExt cx="144" cy="131"/>
          </a:xfrm>
        </p:grpSpPr>
        <p:sp>
          <p:nvSpPr>
            <p:cNvPr id="10" name="Line 1045">
              <a:extLst>
                <a:ext uri="{FF2B5EF4-FFF2-40B4-BE49-F238E27FC236}">
                  <a16:creationId xmlns:a16="http://schemas.microsoft.com/office/drawing/2014/main" id="{0C4D5C38-5C0B-4621-822F-07DCEE1F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46">
              <a:extLst>
                <a:ext uri="{FF2B5EF4-FFF2-40B4-BE49-F238E27FC236}">
                  <a16:creationId xmlns:a16="http://schemas.microsoft.com/office/drawing/2014/main" id="{FE997AA5-AF69-48C7-896C-8E5BE748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837"/>
              <a:ext cx="139" cy="28"/>
            </a:xfrm>
            <a:custGeom>
              <a:avLst/>
              <a:gdLst>
                <a:gd name="T0" fmla="*/ 0 w 278"/>
                <a:gd name="T1" fmla="*/ 60 h 69"/>
                <a:gd name="T2" fmla="*/ 94 w 278"/>
                <a:gd name="T3" fmla="*/ 1 h 69"/>
                <a:gd name="T4" fmla="*/ 202 w 278"/>
                <a:gd name="T5" fmla="*/ 68 h 69"/>
                <a:gd name="T6" fmla="*/ 278 w 278"/>
                <a:gd name="T7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69">
                  <a:moveTo>
                    <a:pt x="0" y="60"/>
                  </a:moveTo>
                  <a:cubicBezTo>
                    <a:pt x="16" y="50"/>
                    <a:pt x="60" y="0"/>
                    <a:pt x="94" y="1"/>
                  </a:cubicBezTo>
                  <a:cubicBezTo>
                    <a:pt x="128" y="2"/>
                    <a:pt x="171" y="67"/>
                    <a:pt x="202" y="68"/>
                  </a:cubicBezTo>
                  <a:cubicBezTo>
                    <a:pt x="233" y="69"/>
                    <a:pt x="262" y="18"/>
                    <a:pt x="278" y="5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47">
              <a:extLst>
                <a:ext uri="{FF2B5EF4-FFF2-40B4-BE49-F238E27FC236}">
                  <a16:creationId xmlns:a16="http://schemas.microsoft.com/office/drawing/2014/main" id="{25C8BE36-AB99-4FB2-9C5A-EB608DF56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7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044">
            <a:extLst>
              <a:ext uri="{FF2B5EF4-FFF2-40B4-BE49-F238E27FC236}">
                <a16:creationId xmlns:a16="http://schemas.microsoft.com/office/drawing/2014/main" id="{4BE6BF00-E5AB-41D7-AD5E-65224527A1AE}"/>
              </a:ext>
            </a:extLst>
          </p:cNvPr>
          <p:cNvGrpSpPr>
            <a:grpSpLocks/>
          </p:cNvGrpSpPr>
          <p:nvPr/>
        </p:nvGrpSpPr>
        <p:grpSpPr bwMode="auto">
          <a:xfrm>
            <a:off x="5734982" y="2688711"/>
            <a:ext cx="152400" cy="152400"/>
            <a:chOff x="2016" y="1837"/>
            <a:chExt cx="144" cy="131"/>
          </a:xfrm>
        </p:grpSpPr>
        <p:sp>
          <p:nvSpPr>
            <p:cNvPr id="14" name="Line 1045">
              <a:extLst>
                <a:ext uri="{FF2B5EF4-FFF2-40B4-BE49-F238E27FC236}">
                  <a16:creationId xmlns:a16="http://schemas.microsoft.com/office/drawing/2014/main" id="{9D8BA468-CD48-4D27-B37B-43989215F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046">
              <a:extLst>
                <a:ext uri="{FF2B5EF4-FFF2-40B4-BE49-F238E27FC236}">
                  <a16:creationId xmlns:a16="http://schemas.microsoft.com/office/drawing/2014/main" id="{F7721070-3381-4B16-A2FE-493B943FE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837"/>
              <a:ext cx="139" cy="28"/>
            </a:xfrm>
            <a:custGeom>
              <a:avLst/>
              <a:gdLst>
                <a:gd name="T0" fmla="*/ 0 w 278"/>
                <a:gd name="T1" fmla="*/ 60 h 69"/>
                <a:gd name="T2" fmla="*/ 94 w 278"/>
                <a:gd name="T3" fmla="*/ 1 h 69"/>
                <a:gd name="T4" fmla="*/ 202 w 278"/>
                <a:gd name="T5" fmla="*/ 68 h 69"/>
                <a:gd name="T6" fmla="*/ 278 w 278"/>
                <a:gd name="T7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69">
                  <a:moveTo>
                    <a:pt x="0" y="60"/>
                  </a:moveTo>
                  <a:cubicBezTo>
                    <a:pt x="16" y="50"/>
                    <a:pt x="60" y="0"/>
                    <a:pt x="94" y="1"/>
                  </a:cubicBezTo>
                  <a:cubicBezTo>
                    <a:pt x="128" y="2"/>
                    <a:pt x="171" y="67"/>
                    <a:pt x="202" y="68"/>
                  </a:cubicBezTo>
                  <a:cubicBezTo>
                    <a:pt x="233" y="69"/>
                    <a:pt x="262" y="18"/>
                    <a:pt x="278" y="5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47">
              <a:extLst>
                <a:ext uri="{FF2B5EF4-FFF2-40B4-BE49-F238E27FC236}">
                  <a16:creationId xmlns:a16="http://schemas.microsoft.com/office/drawing/2014/main" id="{08ADEC89-22AE-4949-8571-969A06E57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7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" name="Picture 1042">
            <a:extLst>
              <a:ext uri="{FF2B5EF4-FFF2-40B4-BE49-F238E27FC236}">
                <a16:creationId xmlns:a16="http://schemas.microsoft.com/office/drawing/2014/main" id="{A180A57B-FB4D-4B3A-8162-AA10712D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785283"/>
            <a:ext cx="1600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5972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AAFBFAB-EC92-4443-9F88-D50D5907E32C}"/>
              </a:ext>
            </a:extLst>
          </p:cNvPr>
          <p:cNvSpPr txBox="1">
            <a:spLocks noChangeArrowheads="1"/>
          </p:cNvSpPr>
          <p:nvPr/>
        </p:nvSpPr>
        <p:spPr>
          <a:xfrm>
            <a:off x="1690382" y="738188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(homomorphism)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72BD6E6-C2C3-4B90-9C00-427190740E8E}"/>
              </a:ext>
            </a:extLst>
          </p:cNvPr>
          <p:cNvSpPr txBox="1">
            <a:spLocks noChangeArrowheads="1"/>
          </p:cNvSpPr>
          <p:nvPr/>
        </p:nvSpPr>
        <p:spPr>
          <a:xfrm>
            <a:off x="1267835" y="1108869"/>
            <a:ext cx="9425701" cy="489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为两个二元代数系统，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的映射。对任意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y∈A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</a:p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ψ(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ψ(x)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ψ(y)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ψ(A)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同态象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ψ(A) = {ψ(x) |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x∈A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如果存在一个从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的同态映射，则称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&gt;∽&lt;B,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时，称其同态为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98424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87443C86-A79D-47AD-A42E-CFBC4EB5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304648"/>
            <a:ext cx="80645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当同态映射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分别是单射、满射、双射时，分别称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单一同态映射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满同态映射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同构映射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如果存在一个从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的同构映射（单一同态映射、满同态映射），则称代数系统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单一同态、满同态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&gt;≌&lt;B,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063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49A58F6-DBE6-4167-A984-406CFAC8573A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655219" y="738188"/>
            <a:ext cx="75438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代数系统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与代数系统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+</a:t>
            </a:r>
            <a:r>
              <a:rPr lang="en-US" altLang="zh-CN" sz="24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是满同态的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这里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＋是自然数加法， 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={[0]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,…,[m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，二元运算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,[j]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，因此运算结果唯一，且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，满足封闭性。故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上的二元运算，故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是代数系统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14275820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A7E8CE8D-92F7-4581-B61F-E9BF76EEB6CB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2017552" y="982211"/>
            <a:ext cx="75438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函数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 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 </a:t>
            </a:r>
            <a:r>
              <a:rPr lang="zh-CN" altLang="en-US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    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m]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m + j mod m) mod m]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j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满足同态公式；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对任意元素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，当然有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是满射的；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由定义知，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,+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的满同态函数，即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,+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的满同态象。</a:t>
            </a:r>
          </a:p>
        </p:txBody>
      </p:sp>
    </p:spTree>
    <p:extLst>
      <p:ext uri="{BB962C8B-B14F-4D97-AF65-F5344CB8AC3E}">
        <p14:creationId xmlns:p14="http://schemas.microsoft.com/office/powerpoint/2010/main" val="276422761"/>
      </p:ext>
    </p:extLst>
  </p:cSld>
  <p:clrMapOvr>
    <a:masterClrMapping/>
  </p:clrMapOvr>
  <p:transition spd="slow" advTm="0">
    <p:wip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738A26FE-671E-4B81-968F-9995F6FE4EA5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975607" y="990600"/>
            <a:ext cx="75438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代数系统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与代数系统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是满同态的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这里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＋是自然数加法， 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X={1, -1}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是整数乘法，其运算表如下：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故，显然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定义函数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X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h(2m)=1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h(2m+1)=-1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于是有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h(2m+2n)=h(2(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m+n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))=1=11= h(2m)h(2n)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h(2m+2n+1)=h(2(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m+n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)+1)=-1=1(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= h(2m)h(2n+1)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h(2m+1+2n+1)=h(2( m+n+1))=1=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1)(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= h(2m+1)h(2n+1)</a:t>
            </a:r>
          </a:p>
        </p:txBody>
      </p:sp>
      <p:graphicFrame>
        <p:nvGraphicFramePr>
          <p:cNvPr id="5" name="Group 33">
            <a:extLst>
              <a:ext uri="{FF2B5EF4-FFF2-40B4-BE49-F238E27FC236}">
                <a16:creationId xmlns:a16="http://schemas.microsoft.com/office/drawing/2014/main" id="{6CF8B2D2-574F-404A-B030-D6E88AB1B061}"/>
              </a:ext>
            </a:extLst>
          </p:cNvPr>
          <p:cNvGraphicFramePr>
            <a:graphicFrameLocks noGrp="1"/>
          </p:cNvGraphicFramePr>
          <p:nvPr/>
        </p:nvGraphicFramePr>
        <p:xfrm>
          <a:off x="8643107" y="2620962"/>
          <a:ext cx="1752600" cy="1150938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2065091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238234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1058935712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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941882"/>
                  </a:ext>
                </a:extLst>
              </a:tr>
              <a:tr h="393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1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561806"/>
                  </a:ext>
                </a:extLst>
              </a:tr>
              <a:tr h="376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</a:p>
                  </a:txBody>
                  <a:tcPr marL="0" marR="0" marT="0" marB="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673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55638"/>
      </p:ext>
    </p:extLst>
  </p:cSld>
  <p:clrMapOvr>
    <a:masterClrMapping/>
  </p:clrMapOvr>
  <p:transition spd="slow" advTm="0">
    <p:wip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F82B2A8-2159-4906-A59A-8C7B01BC4641}"/>
              </a:ext>
            </a:extLst>
          </p:cNvPr>
          <p:cNvSpPr txBox="1">
            <a:spLocks noChangeArrowheads="1"/>
          </p:cNvSpPr>
          <p:nvPr/>
        </p:nvSpPr>
        <p:spPr>
          <a:xfrm>
            <a:off x="1841384" y="107449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是自然数加法，故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是自然数加法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这两个代数系统是同类型的，都只有一个二元运算；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取函数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)=2i  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j)=2(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j)=2i + 2j = h(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)+h(j)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于是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</p:txBody>
      </p:sp>
    </p:spTree>
    <p:extLst>
      <p:ext uri="{BB962C8B-B14F-4D97-AF65-F5344CB8AC3E}">
        <p14:creationId xmlns:p14="http://schemas.microsoft.com/office/powerpoint/2010/main" val="2831296436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17410">
            <a:extLst>
              <a:ext uri="{FF2B5EF4-FFF2-40B4-BE49-F238E27FC236}">
                <a16:creationId xmlns:a16="http://schemas.microsoft.com/office/drawing/2014/main" id="{64EAF1D7-9DE3-4692-9368-789228884F67}"/>
              </a:ext>
            </a:extLst>
          </p:cNvPr>
          <p:cNvSpPr txBox="1">
            <a:spLocks/>
          </p:cNvSpPr>
          <p:nvPr/>
        </p:nvSpPr>
        <p:spPr>
          <a:xfrm>
            <a:off x="1571625" y="936943"/>
            <a:ext cx="8766175" cy="103759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dirty="0">
                <a:solidFill>
                  <a:srgbClr val="3333FF"/>
                </a:solidFill>
                <a:latin typeface="Microsoft YaHei" panose="020B0503020204020204" charset="-122"/>
                <a:ea typeface="Microsoft YaHei" panose="020B0503020204020204" charset="-122"/>
              </a:rPr>
              <a:t>（Kuratowski’s Theorem）</a:t>
            </a:r>
            <a:r>
              <a:rPr lang="zh-CN" altLang="en-US" sz="2400" dirty="0">
                <a:solidFill>
                  <a:srgbClr val="0000FF"/>
                </a:solidFill>
              </a:rPr>
              <a:t>一个图是平面图的充分必要条件是它的任何子图都不可能收缩为</a:t>
            </a:r>
            <a:r>
              <a:rPr lang="en-US" altLang="zh-CN" sz="2400" dirty="0">
                <a:solidFill>
                  <a:srgbClr val="0000FF"/>
                </a:solidFill>
              </a:rPr>
              <a:t>K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5</a:t>
            </a:r>
            <a:r>
              <a:rPr lang="zh-CN" altLang="en-US" sz="2400" dirty="0">
                <a:solidFill>
                  <a:srgbClr val="0000FF"/>
                </a:solidFill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</a:rPr>
              <a:t>K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3,3</a:t>
            </a:r>
            <a:r>
              <a:rPr lang="zh-CN" altLang="en-US" sz="2400" dirty="0">
                <a:solidFill>
                  <a:srgbClr val="0000FF"/>
                </a:solidFill>
              </a:rPr>
              <a:t>。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</p:txBody>
      </p:sp>
      <p:grpSp>
        <p:nvGrpSpPr>
          <p:cNvPr id="8" name="Group 119">
            <a:extLst>
              <a:ext uri="{FF2B5EF4-FFF2-40B4-BE49-F238E27FC236}">
                <a16:creationId xmlns:a16="http://schemas.microsoft.com/office/drawing/2014/main" id="{B9DDD4D0-0F3A-4D16-B823-3918AAF68759}"/>
              </a:ext>
            </a:extLst>
          </p:cNvPr>
          <p:cNvGrpSpPr>
            <a:grpSpLocks/>
          </p:cNvGrpSpPr>
          <p:nvPr/>
        </p:nvGrpSpPr>
        <p:grpSpPr bwMode="auto">
          <a:xfrm>
            <a:off x="514512" y="2109534"/>
            <a:ext cx="2846388" cy="2852737"/>
            <a:chOff x="340" y="1344"/>
            <a:chExt cx="1793" cy="1797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D342FF2F-1AF4-4474-B511-FBC1F4B259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29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B98494B4-BD5E-4C9A-BA0C-1E9FB42E94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04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85700AE3-DFE6-4CE7-AD74-0CA6A973F9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460" y="2686"/>
              <a:ext cx="156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54E7FFA1-4341-42AD-A6A4-0784584D9B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2" y="2274"/>
              <a:ext cx="272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BE8DD6AA-708B-437C-9129-9F8FAA0CFC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637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790E6358-06D6-45AE-8633-A66738F622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0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4BDAAB1-F403-4EA7-865C-4BBC2D51D1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6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D5F0A854-0995-4396-9F16-3455ECBBE5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0" y="164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0D641ED9-03C4-4993-A226-9CE6EF4A33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88" y="222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10D090AB-8321-4109-B058-6B093F31667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8" y="1692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88745A89-DCF9-4A18-9E52-9E4C47B736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19" y="2265"/>
              <a:ext cx="13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EDF212B0-3934-4B8E-BB63-B680C94B11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981" y="2022"/>
              <a:ext cx="217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8">
              <a:extLst>
                <a:ext uri="{FF2B5EF4-FFF2-40B4-BE49-F238E27FC236}">
                  <a16:creationId xmlns:a16="http://schemas.microsoft.com/office/drawing/2014/main" id="{8CB760B8-2C23-48E3-A088-CF2F4AF0E96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1" y="2028"/>
              <a:ext cx="217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B4DE8321-C999-4838-BDF2-3B30C6385E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018" y="2261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">
              <a:extLst>
                <a:ext uri="{FF2B5EF4-FFF2-40B4-BE49-F238E27FC236}">
                  <a16:creationId xmlns:a16="http://schemas.microsoft.com/office/drawing/2014/main" id="{74923F2B-2E67-40D2-91A1-EBF63EAC9D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26" y="2266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0817A21F-CD90-4179-AE36-7556202177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14" y="1727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49451B5B-D1B1-45BE-9B4A-86A5EE0EF4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803" y="2687"/>
              <a:ext cx="191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" name="Oval 23">
              <a:extLst>
                <a:ext uri="{FF2B5EF4-FFF2-40B4-BE49-F238E27FC236}">
                  <a16:creationId xmlns:a16="http://schemas.microsoft.com/office/drawing/2014/main" id="{664C0344-F50D-4A1C-B2D4-FAC16AEF54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2" y="222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Oval 24">
              <a:extLst>
                <a:ext uri="{FF2B5EF4-FFF2-40B4-BE49-F238E27FC236}">
                  <a16:creationId xmlns:a16="http://schemas.microsoft.com/office/drawing/2014/main" id="{0A8ACE59-9350-41E5-B858-99B7612CC5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4" y="222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" name="Oval 25">
              <a:extLst>
                <a:ext uri="{FF2B5EF4-FFF2-40B4-BE49-F238E27FC236}">
                  <a16:creationId xmlns:a16="http://schemas.microsoft.com/office/drawing/2014/main" id="{1CAEC7AE-09CF-4267-9F73-31ABF1A5AF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2" y="2222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26">
              <a:extLst>
                <a:ext uri="{FF2B5EF4-FFF2-40B4-BE49-F238E27FC236}">
                  <a16:creationId xmlns:a16="http://schemas.microsoft.com/office/drawing/2014/main" id="{5636CA78-8B28-4D37-A1B6-208F599DC1A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00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FC57EBC-1C92-463F-BBF9-B1C21EC98E8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0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1" name="Text Box 28">
              <a:extLst>
                <a:ext uri="{FF2B5EF4-FFF2-40B4-BE49-F238E27FC236}">
                  <a16:creationId xmlns:a16="http://schemas.microsoft.com/office/drawing/2014/main" id="{1CE89A09-63F9-4799-8723-92ABC149E6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1" y="291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ED931429-DF9F-474A-A732-C0902FF06C9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75" y="291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33" name="Text Box 30">
              <a:extLst>
                <a:ext uri="{FF2B5EF4-FFF2-40B4-BE49-F238E27FC236}">
                  <a16:creationId xmlns:a16="http://schemas.microsoft.com/office/drawing/2014/main" id="{3E7F5BA2-AA8C-4A18-81D3-8189750DA15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60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34" name="Text Box 31">
              <a:extLst>
                <a:ext uri="{FF2B5EF4-FFF2-40B4-BE49-F238E27FC236}">
                  <a16:creationId xmlns:a16="http://schemas.microsoft.com/office/drawing/2014/main" id="{8EC7625C-8D7F-4499-9F04-3A13BE8759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2" y="1831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35" name="Text Box 32">
              <a:extLst>
                <a:ext uri="{FF2B5EF4-FFF2-40B4-BE49-F238E27FC236}">
                  <a16:creationId xmlns:a16="http://schemas.microsoft.com/office/drawing/2014/main" id="{5E15D5C9-247C-4D88-AB91-AA5EFED2B02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08" y="2218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36" name="Text Box 33">
              <a:extLst>
                <a:ext uri="{FF2B5EF4-FFF2-40B4-BE49-F238E27FC236}">
                  <a16:creationId xmlns:a16="http://schemas.microsoft.com/office/drawing/2014/main" id="{AC786AE0-A175-46E1-949D-F98E1DFAB75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90" y="262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37" name="Text Box 34">
              <a:extLst>
                <a:ext uri="{FF2B5EF4-FFF2-40B4-BE49-F238E27FC236}">
                  <a16:creationId xmlns:a16="http://schemas.microsoft.com/office/drawing/2014/main" id="{4345EFF4-CE09-4AA9-B541-DB6580513F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86" y="2632"/>
              <a:ext cx="272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3E329224-DD94-4BE3-BE1E-DE99464407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578" y="2229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39" name="Oval 36">
              <a:extLst>
                <a:ext uri="{FF2B5EF4-FFF2-40B4-BE49-F238E27FC236}">
                  <a16:creationId xmlns:a16="http://schemas.microsoft.com/office/drawing/2014/main" id="{F43501F7-C8CE-4057-A148-A1F4932DA9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5" y="2650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Oval 37">
              <a:extLst>
                <a:ext uri="{FF2B5EF4-FFF2-40B4-BE49-F238E27FC236}">
                  <a16:creationId xmlns:a16="http://schemas.microsoft.com/office/drawing/2014/main" id="{DDAA56DD-EA77-4E31-8E4D-1B355F317D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" y="2636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Oval 38">
              <a:extLst>
                <a:ext uri="{FF2B5EF4-FFF2-40B4-BE49-F238E27FC236}">
                  <a16:creationId xmlns:a16="http://schemas.microsoft.com/office/drawing/2014/main" id="{4BEA8E99-2CDC-4BAC-B9EB-EBD273C7E2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" y="197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2" name="Group 121">
            <a:extLst>
              <a:ext uri="{FF2B5EF4-FFF2-40B4-BE49-F238E27FC236}">
                <a16:creationId xmlns:a16="http://schemas.microsoft.com/office/drawing/2014/main" id="{72653427-7B81-437D-AE32-2EC1BECD110A}"/>
              </a:ext>
            </a:extLst>
          </p:cNvPr>
          <p:cNvGrpSpPr>
            <a:grpSpLocks/>
          </p:cNvGrpSpPr>
          <p:nvPr/>
        </p:nvGrpSpPr>
        <p:grpSpPr bwMode="auto">
          <a:xfrm>
            <a:off x="4204676" y="2161854"/>
            <a:ext cx="2338136" cy="2310824"/>
            <a:chOff x="4516" y="1344"/>
            <a:chExt cx="1793" cy="1796"/>
          </a:xfrm>
        </p:grpSpPr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00D02290-B091-48A2-BBE2-EE50847483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812" y="2260"/>
              <a:ext cx="27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D3B5B772-09CD-4F1C-BD49-8C45512E4B4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05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Line 63">
              <a:extLst>
                <a:ext uri="{FF2B5EF4-FFF2-40B4-BE49-F238E27FC236}">
                  <a16:creationId xmlns:a16="http://schemas.microsoft.com/office/drawing/2014/main" id="{0D2872AD-9B1F-4159-954B-CC11F3AAF0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81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C8071BBA-290D-4A4A-8A10-60FBB6693E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636" y="2686"/>
              <a:ext cx="156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65">
              <a:extLst>
                <a:ext uri="{FF2B5EF4-FFF2-40B4-BE49-F238E27FC236}">
                  <a16:creationId xmlns:a16="http://schemas.microsoft.com/office/drawing/2014/main" id="{2FA1207F-1F96-45A7-8B5B-25D50A6CAA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78" y="227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66">
              <a:extLst>
                <a:ext uri="{FF2B5EF4-FFF2-40B4-BE49-F238E27FC236}">
                  <a16:creationId xmlns:a16="http://schemas.microsoft.com/office/drawing/2014/main" id="{B0EABB8C-A2E3-44E1-90BF-F14DDCEC83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813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Oval 67">
              <a:extLst>
                <a:ext uri="{FF2B5EF4-FFF2-40B4-BE49-F238E27FC236}">
                  <a16:creationId xmlns:a16="http://schemas.microsoft.com/office/drawing/2014/main" id="{673B98C3-F99D-411C-B03C-268F4EAA98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7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Oval 68">
              <a:extLst>
                <a:ext uri="{FF2B5EF4-FFF2-40B4-BE49-F238E27FC236}">
                  <a16:creationId xmlns:a16="http://schemas.microsoft.com/office/drawing/2014/main" id="{43EA5923-0A97-4441-9071-EF38E625B8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73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Oval 69">
              <a:extLst>
                <a:ext uri="{FF2B5EF4-FFF2-40B4-BE49-F238E27FC236}">
                  <a16:creationId xmlns:a16="http://schemas.microsoft.com/office/drawing/2014/main" id="{B6D589F9-B638-42D5-BC43-74554C823E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6" y="1649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Oval 70">
              <a:extLst>
                <a:ext uri="{FF2B5EF4-FFF2-40B4-BE49-F238E27FC236}">
                  <a16:creationId xmlns:a16="http://schemas.microsoft.com/office/drawing/2014/main" id="{C1D8F884-52AD-46AC-BC4C-9F013620C32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064" y="22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Line 71">
              <a:extLst>
                <a:ext uri="{FF2B5EF4-FFF2-40B4-BE49-F238E27FC236}">
                  <a16:creationId xmlns:a16="http://schemas.microsoft.com/office/drawing/2014/main" id="{4AC89FEF-1165-4795-A7EB-31980D457A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675" y="1692"/>
              <a:ext cx="680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5E6E7E09-6456-4111-BDF2-3AE095533C3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95" y="2260"/>
              <a:ext cx="27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Line 74">
              <a:extLst>
                <a:ext uri="{FF2B5EF4-FFF2-40B4-BE49-F238E27FC236}">
                  <a16:creationId xmlns:a16="http://schemas.microsoft.com/office/drawing/2014/main" id="{D3AC54AB-2F81-48F0-BD82-4D31D88B171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57" y="2022"/>
              <a:ext cx="217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Line 75">
              <a:extLst>
                <a:ext uri="{FF2B5EF4-FFF2-40B4-BE49-F238E27FC236}">
                  <a16:creationId xmlns:a16="http://schemas.microsoft.com/office/drawing/2014/main" id="{DFA013AA-88ED-4E75-9417-D7BA43A64A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417" y="2028"/>
              <a:ext cx="218" cy="64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76">
              <a:extLst>
                <a:ext uri="{FF2B5EF4-FFF2-40B4-BE49-F238E27FC236}">
                  <a16:creationId xmlns:a16="http://schemas.microsoft.com/office/drawing/2014/main" id="{B7B29468-4605-4DC7-A994-5C44294B18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5194" y="2261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77">
              <a:extLst>
                <a:ext uri="{FF2B5EF4-FFF2-40B4-BE49-F238E27FC236}">
                  <a16:creationId xmlns:a16="http://schemas.microsoft.com/office/drawing/2014/main" id="{09E5B1D6-F60D-415A-B196-71AD9B67C1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02" y="2266"/>
              <a:ext cx="612" cy="4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Line 78">
              <a:extLst>
                <a:ext uri="{FF2B5EF4-FFF2-40B4-BE49-F238E27FC236}">
                  <a16:creationId xmlns:a16="http://schemas.microsoft.com/office/drawing/2014/main" id="{5525A42D-1B1A-4262-8F1D-6A1698EB3F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90" y="1727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Line 79">
              <a:extLst>
                <a:ext uri="{FF2B5EF4-FFF2-40B4-BE49-F238E27FC236}">
                  <a16:creationId xmlns:a16="http://schemas.microsoft.com/office/drawing/2014/main" id="{9CE20813-4F75-4AFD-9473-A4CCCD5D10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79" y="2687"/>
              <a:ext cx="191" cy="27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Oval 80">
              <a:extLst>
                <a:ext uri="{FF2B5EF4-FFF2-40B4-BE49-F238E27FC236}">
                  <a16:creationId xmlns:a16="http://schemas.microsoft.com/office/drawing/2014/main" id="{2A8824E0-297A-4063-9CA1-A459159F6C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68" y="222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Oval 81">
              <a:extLst>
                <a:ext uri="{FF2B5EF4-FFF2-40B4-BE49-F238E27FC236}">
                  <a16:creationId xmlns:a16="http://schemas.microsoft.com/office/drawing/2014/main" id="{D4C464EF-2EB1-4E4C-BF37-0671D14C5A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60" y="22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Oval 82">
              <a:extLst>
                <a:ext uri="{FF2B5EF4-FFF2-40B4-BE49-F238E27FC236}">
                  <a16:creationId xmlns:a16="http://schemas.microsoft.com/office/drawing/2014/main" id="{1B6FAFE7-601A-4CAC-B7E4-20AB9898E6C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9" y="222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83">
              <a:extLst>
                <a:ext uri="{FF2B5EF4-FFF2-40B4-BE49-F238E27FC236}">
                  <a16:creationId xmlns:a16="http://schemas.microsoft.com/office/drawing/2014/main" id="{C08EEF3A-C153-47AC-8CD6-8BDB33FF8E1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76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65" name="Text Box 84">
              <a:extLst>
                <a:ext uri="{FF2B5EF4-FFF2-40B4-BE49-F238E27FC236}">
                  <a16:creationId xmlns:a16="http://schemas.microsoft.com/office/drawing/2014/main" id="{F2FCA060-F06C-4F87-9217-CDF38DBED5B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16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66" name="Text Box 85">
              <a:extLst>
                <a:ext uri="{FF2B5EF4-FFF2-40B4-BE49-F238E27FC236}">
                  <a16:creationId xmlns:a16="http://schemas.microsoft.com/office/drawing/2014/main" id="{816AFC7A-7A6C-41CC-BB5B-7DAAFAE7C5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67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67" name="Text Box 86">
              <a:extLst>
                <a:ext uri="{FF2B5EF4-FFF2-40B4-BE49-F238E27FC236}">
                  <a16:creationId xmlns:a16="http://schemas.microsoft.com/office/drawing/2014/main" id="{B388698C-CD10-4C46-955B-F215A161951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51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v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68" name="Text Box 87">
              <a:extLst>
                <a:ext uri="{FF2B5EF4-FFF2-40B4-BE49-F238E27FC236}">
                  <a16:creationId xmlns:a16="http://schemas.microsoft.com/office/drawing/2014/main" id="{1490A8A6-28F2-4C9D-82BB-EE3E88E41B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037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v</a:t>
              </a:r>
              <a:r>
                <a:rPr lang="en-US" altLang="zh-CN" b="1" baseline="-25000" dirty="0"/>
                <a:t>5</a:t>
              </a:r>
              <a:endParaRPr lang="en-US" altLang="zh-CN" b="1" dirty="0"/>
            </a:p>
          </p:txBody>
        </p:sp>
        <p:sp>
          <p:nvSpPr>
            <p:cNvPr id="69" name="Text Box 88">
              <a:extLst>
                <a:ext uri="{FF2B5EF4-FFF2-40B4-BE49-F238E27FC236}">
                  <a16:creationId xmlns:a16="http://schemas.microsoft.com/office/drawing/2014/main" id="{D02573E7-46FD-423A-9C87-0A1DDFC63E7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58" y="1831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70" name="Text Box 89">
              <a:extLst>
                <a:ext uri="{FF2B5EF4-FFF2-40B4-BE49-F238E27FC236}">
                  <a16:creationId xmlns:a16="http://schemas.microsoft.com/office/drawing/2014/main" id="{18D26D4F-1F20-4BE4-9F35-C4712C1F1B2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85" y="2218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71" name="Text Box 90">
              <a:extLst>
                <a:ext uri="{FF2B5EF4-FFF2-40B4-BE49-F238E27FC236}">
                  <a16:creationId xmlns:a16="http://schemas.microsoft.com/office/drawing/2014/main" id="{FDEC92C1-8E7F-413C-9E47-46CB964C4A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67" y="262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u</a:t>
              </a:r>
              <a:r>
                <a:rPr lang="en-US" altLang="zh-CN" b="1" baseline="-25000" dirty="0"/>
                <a:t>3</a:t>
              </a:r>
              <a:endParaRPr lang="en-US" altLang="zh-CN" b="1" dirty="0"/>
            </a:p>
          </p:txBody>
        </p:sp>
        <p:sp>
          <p:nvSpPr>
            <p:cNvPr id="72" name="Text Box 91">
              <a:extLst>
                <a:ext uri="{FF2B5EF4-FFF2-40B4-BE49-F238E27FC236}">
                  <a16:creationId xmlns:a16="http://schemas.microsoft.com/office/drawing/2014/main" id="{2FDAB313-9828-4A91-967F-8ABA8586D76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62" y="2632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73" name="Text Box 92">
              <a:extLst>
                <a:ext uri="{FF2B5EF4-FFF2-40B4-BE49-F238E27FC236}">
                  <a16:creationId xmlns:a16="http://schemas.microsoft.com/office/drawing/2014/main" id="{E6D2CF78-C2CA-46EC-8253-52F6EF7BD49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755" y="2229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u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74" name="Oval 93">
              <a:extLst>
                <a:ext uri="{FF2B5EF4-FFF2-40B4-BE49-F238E27FC236}">
                  <a16:creationId xmlns:a16="http://schemas.microsoft.com/office/drawing/2014/main" id="{7A1968D4-5B72-4293-936C-67124B12E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41" y="2650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5" name="Oval 94">
              <a:extLst>
                <a:ext uri="{FF2B5EF4-FFF2-40B4-BE49-F238E27FC236}">
                  <a16:creationId xmlns:a16="http://schemas.microsoft.com/office/drawing/2014/main" id="{1C91A735-7DB2-488B-BCCD-341BF1A8C5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88" y="2636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76" name="Oval 95">
              <a:extLst>
                <a:ext uri="{FF2B5EF4-FFF2-40B4-BE49-F238E27FC236}">
                  <a16:creationId xmlns:a16="http://schemas.microsoft.com/office/drawing/2014/main" id="{880EA21A-8200-48C2-898F-164A86FE0B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355" y="197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7" name="Group 120">
            <a:extLst>
              <a:ext uri="{FF2B5EF4-FFF2-40B4-BE49-F238E27FC236}">
                <a16:creationId xmlns:a16="http://schemas.microsoft.com/office/drawing/2014/main" id="{C1A94F98-A044-4942-B087-B4C699B5212A}"/>
              </a:ext>
            </a:extLst>
          </p:cNvPr>
          <p:cNvGrpSpPr>
            <a:grpSpLocks/>
          </p:cNvGrpSpPr>
          <p:nvPr/>
        </p:nvGrpSpPr>
        <p:grpSpPr bwMode="auto">
          <a:xfrm>
            <a:off x="7703275" y="2101596"/>
            <a:ext cx="2846387" cy="2851150"/>
            <a:chOff x="2428" y="1344"/>
            <a:chExt cx="1793" cy="1796"/>
          </a:xfrm>
        </p:grpSpPr>
        <p:sp>
          <p:nvSpPr>
            <p:cNvPr id="78" name="Text Box 40">
              <a:extLst>
                <a:ext uri="{FF2B5EF4-FFF2-40B4-BE49-F238E27FC236}">
                  <a16:creationId xmlns:a16="http://schemas.microsoft.com/office/drawing/2014/main" id="{2508F071-9B90-4516-971D-188E81C4EC5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663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79" name="Line 41">
              <a:extLst>
                <a:ext uri="{FF2B5EF4-FFF2-40B4-BE49-F238E27FC236}">
                  <a16:creationId xmlns:a16="http://schemas.microsoft.com/office/drawing/2014/main" id="{72BF49A4-BAE3-42E9-8D0E-864623E9EAB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7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" name="Line 42">
              <a:extLst>
                <a:ext uri="{FF2B5EF4-FFF2-40B4-BE49-F238E27FC236}">
                  <a16:creationId xmlns:a16="http://schemas.microsoft.com/office/drawing/2014/main" id="{D8321377-8AD7-4C1D-8BA8-DE56B03C69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92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" name="Line 43">
              <a:extLst>
                <a:ext uri="{FF2B5EF4-FFF2-40B4-BE49-F238E27FC236}">
                  <a16:creationId xmlns:a16="http://schemas.microsoft.com/office/drawing/2014/main" id="{BD69F6AE-8AC3-435F-9719-707E60234B2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90" y="2274"/>
              <a:ext cx="272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44">
              <a:extLst>
                <a:ext uri="{FF2B5EF4-FFF2-40B4-BE49-F238E27FC236}">
                  <a16:creationId xmlns:a16="http://schemas.microsoft.com/office/drawing/2014/main" id="{658BAF4B-38A3-45A8-8A7C-DFB498F317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725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Oval 45">
              <a:extLst>
                <a:ext uri="{FF2B5EF4-FFF2-40B4-BE49-F238E27FC236}">
                  <a16:creationId xmlns:a16="http://schemas.microsoft.com/office/drawing/2014/main" id="{C32809C3-ED53-4FA1-92F4-8C6F2414AED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38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Oval 46">
              <a:extLst>
                <a:ext uri="{FF2B5EF4-FFF2-40B4-BE49-F238E27FC236}">
                  <a16:creationId xmlns:a16="http://schemas.microsoft.com/office/drawing/2014/main" id="{C7881517-6094-47EF-B174-F18E7F2522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68" y="1649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Oval 47">
              <a:extLst>
                <a:ext uri="{FF2B5EF4-FFF2-40B4-BE49-F238E27FC236}">
                  <a16:creationId xmlns:a16="http://schemas.microsoft.com/office/drawing/2014/main" id="{FD77D1D8-2D8A-494D-96F4-66879DA4E2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6" y="2228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48">
              <a:extLst>
                <a:ext uri="{FF2B5EF4-FFF2-40B4-BE49-F238E27FC236}">
                  <a16:creationId xmlns:a16="http://schemas.microsoft.com/office/drawing/2014/main" id="{E72F9A0F-6D87-481B-8761-13832331627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586" y="1692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50">
              <a:extLst>
                <a:ext uri="{FF2B5EF4-FFF2-40B4-BE49-F238E27FC236}">
                  <a16:creationId xmlns:a16="http://schemas.microsoft.com/office/drawing/2014/main" id="{9348DBB2-B656-46F2-B4C0-5EA370999E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07" y="2265"/>
              <a:ext cx="1361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Line 51">
              <a:extLst>
                <a:ext uri="{FF2B5EF4-FFF2-40B4-BE49-F238E27FC236}">
                  <a16:creationId xmlns:a16="http://schemas.microsoft.com/office/drawing/2014/main" id="{2B98E549-D3DA-41F5-94BD-0647A1A7E0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79" y="1709"/>
              <a:ext cx="408" cy="122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52">
              <a:extLst>
                <a:ext uri="{FF2B5EF4-FFF2-40B4-BE49-F238E27FC236}">
                  <a16:creationId xmlns:a16="http://schemas.microsoft.com/office/drawing/2014/main" id="{E17288A9-FAAD-4A2B-885E-2E6942ACC9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0" y="1709"/>
              <a:ext cx="408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Line 53">
              <a:extLst>
                <a:ext uri="{FF2B5EF4-FFF2-40B4-BE49-F238E27FC236}">
                  <a16:creationId xmlns:a16="http://schemas.microsoft.com/office/drawing/2014/main" id="{A5285EDA-1215-4158-B5B4-664E584AF9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91" y="2280"/>
              <a:ext cx="1089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1" name="Line 54">
              <a:extLst>
                <a:ext uri="{FF2B5EF4-FFF2-40B4-BE49-F238E27FC236}">
                  <a16:creationId xmlns:a16="http://schemas.microsoft.com/office/drawing/2014/main" id="{8A4A93F4-C21E-4DDF-A5D8-F22128E374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96" y="2266"/>
              <a:ext cx="1088" cy="7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Oval 55">
              <a:extLst>
                <a:ext uri="{FF2B5EF4-FFF2-40B4-BE49-F238E27FC236}">
                  <a16:creationId xmlns:a16="http://schemas.microsoft.com/office/drawing/2014/main" id="{57C275F8-6311-4609-9C5C-19F34E072E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50" y="2222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93" name="Text Box 56">
              <a:extLst>
                <a:ext uri="{FF2B5EF4-FFF2-40B4-BE49-F238E27FC236}">
                  <a16:creationId xmlns:a16="http://schemas.microsoft.com/office/drawing/2014/main" id="{70C2586F-13D0-4119-B580-EB95E602D1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88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w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94" name="Text Box 57">
              <a:extLst>
                <a:ext uri="{FF2B5EF4-FFF2-40B4-BE49-F238E27FC236}">
                  <a16:creationId xmlns:a16="http://schemas.microsoft.com/office/drawing/2014/main" id="{96A9791B-3050-4383-82F1-5B814DAF3CE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8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2</a:t>
              </a:r>
              <a:endParaRPr lang="en-US" altLang="zh-CN" b="1"/>
            </a:p>
          </p:txBody>
        </p:sp>
        <p:sp>
          <p:nvSpPr>
            <p:cNvPr id="95" name="Text Box 58">
              <a:extLst>
                <a:ext uri="{FF2B5EF4-FFF2-40B4-BE49-F238E27FC236}">
                  <a16:creationId xmlns:a16="http://schemas.microsoft.com/office/drawing/2014/main" id="{C0A9DDBD-350F-403F-AC6C-251FAF5CE94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79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w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96" name="Text Box 59">
              <a:extLst>
                <a:ext uri="{FF2B5EF4-FFF2-40B4-BE49-F238E27FC236}">
                  <a16:creationId xmlns:a16="http://schemas.microsoft.com/office/drawing/2014/main" id="{68BCD97B-217E-4100-A412-1EE6EB5F43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948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97" name="Oval 60">
              <a:extLst>
                <a:ext uri="{FF2B5EF4-FFF2-40B4-BE49-F238E27FC236}">
                  <a16:creationId xmlns:a16="http://schemas.microsoft.com/office/drawing/2014/main" id="{F2F58EE7-80CD-4423-A11D-7CE491FEF4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84" y="294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8" name="Group 122">
            <a:extLst>
              <a:ext uri="{FF2B5EF4-FFF2-40B4-BE49-F238E27FC236}">
                <a16:creationId xmlns:a16="http://schemas.microsoft.com/office/drawing/2014/main" id="{92624C2B-75E0-4942-AA6C-F55CEB9F8696}"/>
              </a:ext>
            </a:extLst>
          </p:cNvPr>
          <p:cNvGrpSpPr>
            <a:grpSpLocks/>
          </p:cNvGrpSpPr>
          <p:nvPr/>
        </p:nvGrpSpPr>
        <p:grpSpPr bwMode="auto">
          <a:xfrm>
            <a:off x="4121822" y="4622547"/>
            <a:ext cx="2068566" cy="1924300"/>
            <a:chOff x="6604" y="1344"/>
            <a:chExt cx="1793" cy="1796"/>
          </a:xfrm>
        </p:grpSpPr>
        <p:sp>
          <p:nvSpPr>
            <p:cNvPr id="99" name="Line 96">
              <a:extLst>
                <a:ext uri="{FF2B5EF4-FFF2-40B4-BE49-F238E27FC236}">
                  <a16:creationId xmlns:a16="http://schemas.microsoft.com/office/drawing/2014/main" id="{0C9CFFBE-5981-45CF-8AF4-62A2A6DB6D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92" y="2015"/>
              <a:ext cx="408" cy="9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" name="Line 97">
              <a:extLst>
                <a:ext uri="{FF2B5EF4-FFF2-40B4-BE49-F238E27FC236}">
                  <a16:creationId xmlns:a16="http://schemas.microsoft.com/office/drawing/2014/main" id="{92C8AD11-D2EE-449F-8C02-3DF095FBBEE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93" y="1696"/>
              <a:ext cx="681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" name="Line 98">
              <a:extLst>
                <a:ext uri="{FF2B5EF4-FFF2-40B4-BE49-F238E27FC236}">
                  <a16:creationId xmlns:a16="http://schemas.microsoft.com/office/drawing/2014/main" id="{EA3A9ACC-F639-4476-9BF8-514A9411BC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069" y="2996"/>
              <a:ext cx="816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Line 99">
              <a:extLst>
                <a:ext uri="{FF2B5EF4-FFF2-40B4-BE49-F238E27FC236}">
                  <a16:creationId xmlns:a16="http://schemas.microsoft.com/office/drawing/2014/main" id="{DEA5FF2C-7051-42BE-85D9-E4E8C82FA9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66" y="227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3" name="Line 100">
              <a:extLst>
                <a:ext uri="{FF2B5EF4-FFF2-40B4-BE49-F238E27FC236}">
                  <a16:creationId xmlns:a16="http://schemas.microsoft.com/office/drawing/2014/main" id="{6BE71EB4-D91F-442A-8AC0-FC4CAF277C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901" y="2284"/>
              <a:ext cx="273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4" name="Oval 101">
              <a:extLst>
                <a:ext uri="{FF2B5EF4-FFF2-40B4-BE49-F238E27FC236}">
                  <a16:creationId xmlns:a16="http://schemas.microsoft.com/office/drawing/2014/main" id="{2AC54F8E-76E6-4FA9-9B41-D30FE8C45A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15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5" name="Oval 102">
              <a:extLst>
                <a:ext uri="{FF2B5EF4-FFF2-40B4-BE49-F238E27FC236}">
                  <a16:creationId xmlns:a16="http://schemas.microsoft.com/office/drawing/2014/main" id="{CD9B4F82-B9B1-4F1E-B3E1-11972BAC5D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61" y="294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Oval 103">
              <a:extLst>
                <a:ext uri="{FF2B5EF4-FFF2-40B4-BE49-F238E27FC236}">
                  <a16:creationId xmlns:a16="http://schemas.microsoft.com/office/drawing/2014/main" id="{D42418B6-AE46-4FBF-9B86-3E3BD14849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44" y="1649"/>
              <a:ext cx="69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Oval 104">
              <a:extLst>
                <a:ext uri="{FF2B5EF4-FFF2-40B4-BE49-F238E27FC236}">
                  <a16:creationId xmlns:a16="http://schemas.microsoft.com/office/drawing/2014/main" id="{6829EE29-B8EA-4070-B530-76795225F8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152" y="2225"/>
              <a:ext cx="69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Line 105">
              <a:extLst>
                <a:ext uri="{FF2B5EF4-FFF2-40B4-BE49-F238E27FC236}">
                  <a16:creationId xmlns:a16="http://schemas.microsoft.com/office/drawing/2014/main" id="{39798D10-492C-4ED8-AB85-A0D201A508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763" y="1692"/>
              <a:ext cx="680" cy="5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09" name="Line 107">
              <a:extLst>
                <a:ext uri="{FF2B5EF4-FFF2-40B4-BE49-F238E27FC236}">
                  <a16:creationId xmlns:a16="http://schemas.microsoft.com/office/drawing/2014/main" id="{882C9C95-252A-43B2-9C97-B94AE916E2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064" y="2009"/>
              <a:ext cx="408" cy="95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108">
              <a:extLst>
                <a:ext uri="{FF2B5EF4-FFF2-40B4-BE49-F238E27FC236}">
                  <a16:creationId xmlns:a16="http://schemas.microsoft.com/office/drawing/2014/main" id="{BB469F6C-0552-4EA8-A535-01E31EDFCE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064" y="2261"/>
              <a:ext cx="1088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Line 109">
              <a:extLst>
                <a:ext uri="{FF2B5EF4-FFF2-40B4-BE49-F238E27FC236}">
                  <a16:creationId xmlns:a16="http://schemas.microsoft.com/office/drawing/2014/main" id="{B02B63D9-4FDA-4DE1-8DD0-A1DD9EF8B4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772" y="2266"/>
              <a:ext cx="1089" cy="6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" name="Line 110">
              <a:extLst>
                <a:ext uri="{FF2B5EF4-FFF2-40B4-BE49-F238E27FC236}">
                  <a16:creationId xmlns:a16="http://schemas.microsoft.com/office/drawing/2014/main" id="{AB5697CB-A293-4930-A7E3-D72565B762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478" y="1727"/>
              <a:ext cx="0" cy="27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" name="Oval 111">
              <a:extLst>
                <a:ext uri="{FF2B5EF4-FFF2-40B4-BE49-F238E27FC236}">
                  <a16:creationId xmlns:a16="http://schemas.microsoft.com/office/drawing/2014/main" id="{EEED9B59-A3EE-41D8-BFE7-A6900D3460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7" y="2225"/>
              <a:ext cx="68" cy="69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4" name="Text Box 112">
              <a:extLst>
                <a:ext uri="{FF2B5EF4-FFF2-40B4-BE49-F238E27FC236}">
                  <a16:creationId xmlns:a16="http://schemas.microsoft.com/office/drawing/2014/main" id="{1616398E-9CD1-4AC1-A008-6DF40E5B846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364" y="1344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v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  <p:sp>
          <p:nvSpPr>
            <p:cNvPr id="115" name="Text Box 113">
              <a:extLst>
                <a:ext uri="{FF2B5EF4-FFF2-40B4-BE49-F238E27FC236}">
                  <a16:creationId xmlns:a16="http://schemas.microsoft.com/office/drawing/2014/main" id="{3B0D208B-B079-4751-B26D-DFA1E7D0B20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604" y="1887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w</a:t>
              </a:r>
              <a:r>
                <a:rPr lang="en-US" altLang="zh-CN" b="1" baseline="-25000" dirty="0"/>
                <a:t>2</a:t>
              </a:r>
              <a:endParaRPr lang="en-US" altLang="zh-CN" b="1" dirty="0"/>
            </a:p>
          </p:txBody>
        </p:sp>
        <p:sp>
          <p:nvSpPr>
            <p:cNvPr id="116" name="Text Box 114">
              <a:extLst>
                <a:ext uri="{FF2B5EF4-FFF2-40B4-BE49-F238E27FC236}">
                  <a16:creationId xmlns:a16="http://schemas.microsoft.com/office/drawing/2014/main" id="{A0CA0C36-1806-4F09-99BF-5FD9B4C82BE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855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altLang="zh-CN" b="1"/>
                <a:t>w</a:t>
              </a:r>
              <a:r>
                <a:rPr lang="en-US" altLang="zh-CN" b="1" baseline="-25000"/>
                <a:t>3</a:t>
              </a:r>
              <a:endParaRPr lang="en-US" altLang="zh-CN" b="1"/>
            </a:p>
          </p:txBody>
        </p:sp>
        <p:sp>
          <p:nvSpPr>
            <p:cNvPr id="117" name="Text Box 115">
              <a:extLst>
                <a:ext uri="{FF2B5EF4-FFF2-40B4-BE49-F238E27FC236}">
                  <a16:creationId xmlns:a16="http://schemas.microsoft.com/office/drawing/2014/main" id="{49ACAF60-35AD-4F52-B664-CA8E75840A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839" y="2909"/>
              <a:ext cx="2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4</a:t>
              </a:r>
              <a:endParaRPr lang="en-US" altLang="zh-CN" b="1"/>
            </a:p>
          </p:txBody>
        </p:sp>
        <p:sp>
          <p:nvSpPr>
            <p:cNvPr id="118" name="Text Box 116">
              <a:extLst>
                <a:ext uri="{FF2B5EF4-FFF2-40B4-BE49-F238E27FC236}">
                  <a16:creationId xmlns:a16="http://schemas.microsoft.com/office/drawing/2014/main" id="{62848B2C-33DA-40AF-80D4-0A42AAD498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125" y="1887"/>
              <a:ext cx="27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/>
                <a:t>w</a:t>
              </a:r>
              <a:r>
                <a:rPr lang="en-US" altLang="zh-CN" b="1" baseline="-25000"/>
                <a:t>5</a:t>
              </a:r>
              <a:endParaRPr lang="en-US" altLang="zh-CN" b="1"/>
            </a:p>
          </p:txBody>
        </p:sp>
        <p:sp>
          <p:nvSpPr>
            <p:cNvPr id="119" name="Text Box 117">
              <a:extLst>
                <a:ext uri="{FF2B5EF4-FFF2-40B4-BE49-F238E27FC236}">
                  <a16:creationId xmlns:a16="http://schemas.microsoft.com/office/drawing/2014/main" id="{50D3649E-945D-450B-81AE-050B9C0C90F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7546" y="1831"/>
              <a:ext cx="27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b="1" dirty="0"/>
                <a:t>u</a:t>
              </a:r>
              <a:r>
                <a:rPr lang="en-US" altLang="zh-CN" b="1" baseline="-25000" dirty="0"/>
                <a:t>1</a:t>
              </a:r>
              <a:endParaRPr lang="en-US" altLang="zh-CN" b="1" dirty="0"/>
            </a:p>
          </p:txBody>
        </p:sp>
        <p:sp>
          <p:nvSpPr>
            <p:cNvPr id="120" name="Oval 118">
              <a:extLst>
                <a:ext uri="{FF2B5EF4-FFF2-40B4-BE49-F238E27FC236}">
                  <a16:creationId xmlns:a16="http://schemas.microsoft.com/office/drawing/2014/main" id="{BBDA555C-4BE4-4CD9-B647-07553A3F50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43" y="1972"/>
              <a:ext cx="68" cy="6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046757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8CE27B-7DE9-4446-B3AC-43EC40FBEA23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57712"/>
            <a:ext cx="76200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→N,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)/2=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/2+j/2=h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于是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4988849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592913-F1DB-4455-9DFA-04E1AB5E64E5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990600"/>
            <a:ext cx="76200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,)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这里：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是实数集合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是实数加法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(R,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是代数系统；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是正实数集合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是实数乘法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是代数系统；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这是两个同类型的代数系统，都只有一个二元运算；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210158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806064-4085-48F9-B43F-C85B3FDB2FAC}"/>
              </a:ext>
            </a:extLst>
          </p:cNvPr>
          <p:cNvSpPr txBox="1">
            <a:spLocks noChangeArrowheads="1"/>
          </p:cNvSpPr>
          <p:nvPr/>
        </p:nvSpPr>
        <p:spPr>
          <a:xfrm>
            <a:off x="1489046" y="830510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单射：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h()= h()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ln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lne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=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满射：对任何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，故可取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h()=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lnc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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+ 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e </a:t>
            </a:r>
            <a:r>
              <a:rPr lang="en-US" altLang="zh-CN" sz="2400" baseline="2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aseline="2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h()  h()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由定义知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42610"/>
      </p:ext>
    </p:extLst>
  </p:cSld>
  <p:clrMapOvr>
    <a:masterClrMapping/>
  </p:clrMapOvr>
  <p:transition spd="slow" advTm="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71938C-FD1B-45CA-8763-CEF409F5239D}"/>
              </a:ext>
            </a:extLst>
          </p:cNvPr>
          <p:cNvSpPr txBox="1">
            <a:spLocks noChangeArrowheads="1"/>
          </p:cNvSpPr>
          <p:nvPr/>
        </p:nvSpPr>
        <p:spPr>
          <a:xfrm>
            <a:off x="1489046" y="830510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同时有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R,  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，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 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㏑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 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由定义可知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07524"/>
      </p:ext>
    </p:extLst>
  </p:cSld>
  <p:clrMapOvr>
    <a:masterClrMapping/>
  </p:clrMapOvr>
  <p:transition spd="slow" advTm="0">
    <p:wip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54743-1024-4764-901C-CB26AE53548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10668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>
                <a:ea typeface="楷体_GB2312" pitchFamily="49" charset="-122"/>
              </a:rPr>
              <a:t>同构概念是双向的、相互的、可逆的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ea typeface="楷体_GB2312" pitchFamily="49" charset="-122"/>
              </a:rPr>
              <a:t>由于两个代数系统间的同构函数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是双射函数，因此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的逆函数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存在，可以证明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000" dirty="0">
                <a:sym typeface="Symbol" panose="05050102010706020507" pitchFamily="18" charset="2"/>
              </a:rPr>
              <a:t>Y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X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的双射函数且对</a:t>
            </a:r>
            <a:r>
              <a:rPr lang="en-US" altLang="zh-CN" sz="2000" dirty="0"/>
              <a:t>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000" dirty="0"/>
              <a:t>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的每一对相应的运算都满足同态公式，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故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000" dirty="0"/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dirty="0"/>
              <a:t> </a:t>
            </a:r>
            <a:r>
              <a:rPr lang="zh-CN" altLang="en-US" sz="2000" dirty="0">
                <a:ea typeface="楷体_GB2312" pitchFamily="49" charset="-122"/>
              </a:rPr>
              <a:t>的同构函数。因此对同构而言，两个代数系统若同构，则是互相同构的。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</a:t>
            </a:r>
            <a:r>
              <a:rPr lang="zh-CN" altLang="en-US" sz="2000" dirty="0">
                <a:ea typeface="楷体_GB2312" pitchFamily="49" charset="-122"/>
              </a:rPr>
              <a:t>同态概念是单方向的、不可逆的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　</a:t>
            </a:r>
            <a:r>
              <a:rPr lang="zh-CN" altLang="en-US" sz="2000" dirty="0">
                <a:ea typeface="楷体_GB2312" pitchFamily="49" charset="-122"/>
              </a:rPr>
              <a:t>因此，同构实际上是一种特殊的同态。同态的概念和同构的概念不同，同构是无方向性的，即对两个同构的代数系统来说是相互同构。但同态是有方向性的，从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到</a:t>
            </a:r>
            <a:r>
              <a:rPr lang="en-US" altLang="zh-CN" sz="2000" dirty="0"/>
              <a:t>B</a:t>
            </a:r>
            <a:r>
              <a:rPr lang="zh-CN" altLang="en-US" sz="2000" dirty="0">
                <a:ea typeface="楷体_GB2312" pitchFamily="49" charset="-122"/>
              </a:rPr>
              <a:t>有同态函数存在，从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>
                <a:ea typeface="楷体_GB2312" pitchFamily="49" charset="-122"/>
              </a:rPr>
              <a:t>到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就未必有同态函数存在，即同态的概念不可逆。另外当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是满同态函数时，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的同态象就是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68110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B3F37B-0501-400E-8E83-A9E340F67309}"/>
              </a:ext>
            </a:extLst>
          </p:cNvPr>
          <p:cNvSpPr txBox="1"/>
          <p:nvPr/>
        </p:nvSpPr>
        <p:spPr>
          <a:xfrm>
            <a:off x="2018213" y="978262"/>
            <a:ext cx="7212874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&lt;A, </a:t>
            </a:r>
            <a:r>
              <a:rPr lang="en-US" altLang="zh-CN" sz="3600" dirty="0">
                <a:sym typeface="Symbol" panose="05050102010706020507" pitchFamily="18" charset="2"/>
              </a:rPr>
              <a:t>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&lt;B, </a:t>
            </a:r>
            <a:r>
              <a:rPr lang="zh-CN" altLang="en-US" sz="2400" dirty="0">
                <a:sym typeface="Symbol" panose="05050102010706020507" pitchFamily="18" charset="2"/>
              </a:rPr>
              <a:t>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的同态映射，那么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ψ(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A), </a:t>
            </a:r>
            <a:r>
              <a:rPr lang="zh-CN" altLang="en-US" sz="2400" dirty="0">
                <a:sym typeface="Symbol" panose="05050102010706020507" pitchFamily="18" charset="2"/>
              </a:rPr>
              <a:t>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 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的子代数。</a:t>
            </a:r>
          </a:p>
        </p:txBody>
      </p:sp>
    </p:spTree>
    <p:extLst>
      <p:ext uri="{BB962C8B-B14F-4D97-AF65-F5344CB8AC3E}">
        <p14:creationId xmlns:p14="http://schemas.microsoft.com/office/powerpoint/2010/main" val="3223512140"/>
      </p:ext>
    </p:extLst>
  </p:cSld>
  <p:clrMapOvr>
    <a:masterClrMapping/>
  </p:clrMapOvr>
  <p:transition spd="slow" advTm="0"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CA8413-842D-44C1-9249-E70C2D48395E}"/>
              </a:ext>
            </a:extLst>
          </p:cNvPr>
          <p:cNvSpPr/>
          <p:nvPr/>
        </p:nvSpPr>
        <p:spPr>
          <a:xfrm>
            <a:off x="1751013" y="869234"/>
            <a:ext cx="8307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设代数系统</a:t>
            </a:r>
            <a:r>
              <a:rPr lang="en-US" altLang="zh-CN" sz="2800" b="1" dirty="0"/>
              <a:t>A=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X,O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,O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···,O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/>
              <a:t>同态于代数系统</a:t>
            </a:r>
            <a:r>
              <a:rPr lang="en-US" altLang="zh-CN" sz="2800" b="1" dirty="0"/>
              <a:t>B= 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Y,     ,     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</a:t>
            </a:r>
            <a:r>
              <a:rPr lang="en-US" altLang="zh-CN" sz="2800" b="1" dirty="0"/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，其同态</a:t>
            </a:r>
            <a:r>
              <a:rPr lang="zh-CN" altLang="en-US" sz="2800" b="1" dirty="0"/>
              <a:t>函数为 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X→Y </a:t>
            </a:r>
            <a:r>
              <a:rPr lang="zh-CN" altLang="en-US" sz="2800" b="1" dirty="0">
                <a:latin typeface="宋体" panose="02010600030101010101" pitchFamily="2" charset="-122"/>
              </a:rPr>
              <a:t>。则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的同态象</a:t>
            </a:r>
            <a:r>
              <a:rPr lang="en-US" altLang="zh-CN" sz="2800" b="1" dirty="0"/>
              <a:t>C= 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h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en-US" altLang="zh-CN" sz="2800" b="1" dirty="0"/>
              <a:t>,     ,     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</a:t>
            </a:r>
            <a:r>
              <a:rPr lang="en-US" altLang="zh-CN" sz="2800" b="1" dirty="0"/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的子代数系统。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FA6CA-86B6-48C2-9112-8B7CA68F86D8}"/>
              </a:ext>
            </a:extLst>
          </p:cNvPr>
          <p:cNvGrpSpPr>
            <a:grpSpLocks/>
          </p:cNvGrpSpPr>
          <p:nvPr/>
        </p:nvGrpSpPr>
        <p:grpSpPr bwMode="auto">
          <a:xfrm>
            <a:off x="2493587" y="1301829"/>
            <a:ext cx="1717675" cy="471487"/>
            <a:chOff x="1176" y="2883"/>
            <a:chExt cx="1082" cy="2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309533-08F8-4D66-9C0A-D2BD3BAD8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" y="2883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F8EB88-1128-425A-AC8B-74B3A6013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883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845221-D16A-4689-86FC-B61C87AAC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" y="2883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129285-9362-414F-8F7F-AD1A346AFEC3}"/>
              </a:ext>
            </a:extLst>
          </p:cNvPr>
          <p:cNvGrpSpPr>
            <a:grpSpLocks/>
          </p:cNvGrpSpPr>
          <p:nvPr/>
        </p:nvGrpSpPr>
        <p:grpSpPr bwMode="auto">
          <a:xfrm>
            <a:off x="4631531" y="1773316"/>
            <a:ext cx="1717675" cy="471488"/>
            <a:chOff x="2328" y="3171"/>
            <a:chExt cx="1082" cy="2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5B8E7F-8E3D-4461-BD88-00EEEDA94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" y="3171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AC8FDA-848C-4C49-BA1D-C74F0D437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3171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DAD8DC6-5EC4-4164-8360-64CD7A047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3171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3E76A2B-BA46-4D5B-A96E-609E0C204A8E}"/>
              </a:ext>
            </a:extLst>
          </p:cNvPr>
          <p:cNvSpPr/>
          <p:nvPr/>
        </p:nvSpPr>
        <p:spPr>
          <a:xfrm>
            <a:off x="722315" y="2319642"/>
            <a:ext cx="10468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只须证</a:t>
            </a:r>
            <a:r>
              <a:rPr lang="en-US" altLang="zh-CN" sz="2400" dirty="0"/>
              <a:t>B</a:t>
            </a:r>
            <a:r>
              <a:rPr lang="zh-CN" altLang="en-US" sz="2400" dirty="0"/>
              <a:t>的每个运算　　　　　　 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设其元数为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 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在</a:t>
            </a:r>
            <a:r>
              <a:rPr lang="en-US" altLang="zh-CN" sz="2400" dirty="0"/>
              <a:t>h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X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上都是封闭的即可。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85905227-4061-4F7D-A4A0-2094CEFB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81" y="2329067"/>
            <a:ext cx="1778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1474EE-C7B8-47F7-8E3D-CB2BA95063AE}"/>
              </a:ext>
            </a:extLst>
          </p:cNvPr>
          <p:cNvSpPr/>
          <p:nvPr/>
        </p:nvSpPr>
        <p:spPr>
          <a:xfrm>
            <a:off x="2044514" y="2846720"/>
            <a:ext cx="9113392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对于任何元素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故存在着其原象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,h(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 　  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     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=h(O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(O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上是封闭的，故可设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　运算是封闭的；于是由子代数系统的定义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的子代数系统。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9DFDE1F-6695-458A-9907-349CE6DC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74" y="3965783"/>
            <a:ext cx="4175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535D1AB-982A-43C2-8C39-FE9906B0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74" y="4331828"/>
            <a:ext cx="4175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2001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90367-7CBF-4B8B-8DAA-B0CD24C695F0}"/>
              </a:ext>
            </a:extLst>
          </p:cNvPr>
          <p:cNvSpPr/>
          <p:nvPr/>
        </p:nvSpPr>
        <p:spPr>
          <a:xfrm>
            <a:off x="1856762" y="1035623"/>
            <a:ext cx="867980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70C0"/>
                </a:solidFill>
              </a:rPr>
              <a:t>同态遗传定理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　设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是两个代数系统，</a:t>
            </a:r>
            <a:r>
              <a:rPr lang="zh-CN" altLang="en-US" sz="2800" dirty="0"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 和 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分别是</a:t>
            </a:r>
            <a:r>
              <a:rPr lang="en-US" altLang="zh-CN" sz="2800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上的二元运算，</a:t>
            </a:r>
            <a:r>
              <a:rPr lang="en-US" altLang="zh-CN" sz="2800" dirty="0">
                <a:sym typeface="Symbol" panose="05050102010706020507" pitchFamily="18" charset="2"/>
              </a:rPr>
              <a:t>h </a:t>
            </a:r>
            <a:r>
              <a:rPr lang="zh-CN" altLang="en-US" sz="2800" dirty="0">
                <a:sym typeface="Symbol" panose="05050102010706020507" pitchFamily="18" charset="2"/>
              </a:rPr>
              <a:t>是从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到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的满同态函数，那么：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69A146-2AA3-4E1B-90E3-A769DA8AFF02}"/>
              </a:ext>
            </a:extLst>
          </p:cNvPr>
          <p:cNvSpPr/>
          <p:nvPr/>
        </p:nvSpPr>
        <p:spPr>
          <a:xfrm>
            <a:off x="1596702" y="2803154"/>
            <a:ext cx="9199927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h(0)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运算有逆元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运算的逆元是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379225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3" name="Rectangle 1027">
            <a:extLst>
              <a:ext uri="{FF2B5EF4-FFF2-40B4-BE49-F238E27FC236}">
                <a16:creationId xmlns:a16="http://schemas.microsoft.com/office/drawing/2014/main" id="{6BC78BC4-1756-4F45-9701-4887483D8510}"/>
              </a:ext>
            </a:extLst>
          </p:cNvPr>
          <p:cNvSpPr txBox="1">
            <a:spLocks noChangeArrowheads="1"/>
          </p:cNvSpPr>
          <p:nvPr/>
        </p:nvSpPr>
        <p:spPr>
          <a:xfrm>
            <a:off x="2227976" y="1040934"/>
            <a:ext cx="74676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对于任何元素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是满射，故存在着其原象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运算的结合律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运算满足结合律；</a:t>
            </a:r>
          </a:p>
        </p:txBody>
      </p:sp>
    </p:spTree>
    <p:extLst>
      <p:ext uri="{BB962C8B-B14F-4D97-AF65-F5344CB8AC3E}">
        <p14:creationId xmlns:p14="http://schemas.microsoft.com/office/powerpoint/2010/main" val="2357166240"/>
      </p:ext>
    </p:extLst>
  </p:cSld>
  <p:clrMapOvr>
    <a:masterClrMapping/>
  </p:clrMapOvr>
  <p:transition spd="slow" advTm="0">
    <p:wip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32B77F5-8FC5-4ACA-997F-52348E0AC010}"/>
              </a:ext>
            </a:extLst>
          </p:cNvPr>
          <p:cNvSpPr txBox="1">
            <a:spLocks noChangeArrowheads="1"/>
          </p:cNvSpPr>
          <p:nvPr/>
        </p:nvSpPr>
        <p:spPr>
          <a:xfrm>
            <a:off x="1950441" y="974521"/>
            <a:ext cx="826735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。对于任何元素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是满射，故存在着其原象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h(e)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h(e)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1651934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457" y="92075"/>
            <a:ext cx="78795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Special Graph 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21506">
            <a:extLst>
              <a:ext uri="{FF2B5EF4-FFF2-40B4-BE49-F238E27FC236}">
                <a16:creationId xmlns:a16="http://schemas.microsoft.com/office/drawing/2014/main" id="{A0C6B1B7-B962-4BD8-8A9F-5C667B726C60}"/>
              </a:ext>
            </a:extLst>
          </p:cNvPr>
          <p:cNvSpPr txBox="1">
            <a:spLocks/>
          </p:cNvSpPr>
          <p:nvPr/>
        </p:nvSpPr>
        <p:spPr>
          <a:xfrm>
            <a:off x="1717457" y="1082675"/>
            <a:ext cx="7772400" cy="21336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四色猜想</a:t>
            </a:r>
            <a:r>
              <a:rPr lang="en-US" altLang="zh-CN">
                <a:latin typeface="Microsoft YaHei" panose="020B0503020204020204" charset="-122"/>
                <a:ea typeface="Microsoft YaHei" panose="020B0503020204020204" charset="-122"/>
                <a:sym typeface="Wingdings" panose="05000000000000000000" pitchFamily="2" charset="2"/>
              </a:rPr>
              <a:t></a:t>
            </a:r>
            <a:r>
              <a:rPr lang="zh-CN" altLang="en-US">
                <a:latin typeface="Microsoft YaHei" panose="020B0503020204020204" charset="-122"/>
                <a:ea typeface="Microsoft YaHei" panose="020B0503020204020204" charset="-122"/>
              </a:rPr>
              <a:t>四色定理</a:t>
            </a: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  <a:p>
            <a:pPr algn="just"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C7C72B-F10E-4973-97BD-18E1CFFD1796}"/>
              </a:ext>
            </a:extLst>
          </p:cNvPr>
          <p:cNvSpPr txBox="1"/>
          <p:nvPr/>
        </p:nvSpPr>
        <p:spPr>
          <a:xfrm>
            <a:off x="1844457" y="1804670"/>
            <a:ext cx="881973" cy="341632"/>
          </a:xfrm>
          <a:prstGeom prst="rect">
            <a:avLst/>
          </a:prstGeom>
          <a:solidFill>
            <a:schemeClr val="folHlink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C3300"/>
              </a:buClr>
              <a:buFont typeface="Symbol" panose="05050102010706020507" pitchFamily="2" charset="2"/>
            </a:pPr>
            <a:r>
              <a:rPr lang="zh-CN" altLang="en-US" b="1" dirty="0"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2" charset="0"/>
                <a:ea typeface="SimHei" panose="02010609060101010101" pitchFamily="2" charset="-122"/>
              </a:rPr>
              <a:t>对偶图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FD78BD-BA59-4452-BA30-6A44154F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497" y="2414270"/>
            <a:ext cx="3923665" cy="2095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D993181-8C51-497D-986F-F271C129C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9677" y="4784725"/>
            <a:ext cx="3837940" cy="1981200"/>
          </a:xfrm>
          <a:prstGeom prst="rect">
            <a:avLst/>
          </a:prstGeom>
        </p:spPr>
      </p:pic>
      <p:sp>
        <p:nvSpPr>
          <p:cNvPr id="9" name="文本占位符 22530">
            <a:extLst>
              <a:ext uri="{FF2B5EF4-FFF2-40B4-BE49-F238E27FC236}">
                <a16:creationId xmlns:a16="http://schemas.microsoft.com/office/drawing/2014/main" id="{CEB46DB3-CC9E-414D-A476-7CD252B8B9F7}"/>
              </a:ext>
            </a:extLst>
          </p:cNvPr>
          <p:cNvSpPr txBox="1">
            <a:spLocks/>
          </p:cNvSpPr>
          <p:nvPr/>
        </p:nvSpPr>
        <p:spPr>
          <a:xfrm>
            <a:off x="6334693" y="1975486"/>
            <a:ext cx="4012850" cy="129540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图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G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的色数</a:t>
            </a:r>
            <a:r>
              <a:rPr lang="en-US" altLang="zh-CN" dirty="0">
                <a:latin typeface="Microsoft YaHei" panose="020B0503020204020204" charset="-122"/>
                <a:ea typeface="Microsoft YaHei" panose="020B0503020204020204" charset="-122"/>
              </a:rPr>
              <a:t>(Chromatic Number)</a:t>
            </a:r>
            <a:r>
              <a:rPr lang="zh-CN" altLang="en-US" dirty="0">
                <a:latin typeface="Microsoft YaHei" panose="020B0503020204020204" charset="-122"/>
                <a:ea typeface="Microsoft YaHei" panose="020B0503020204020204" charset="-122"/>
              </a:rPr>
              <a:t>：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如果图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G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在着色时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最少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用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n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种颜色</a:t>
            </a:r>
            <a:r>
              <a:rPr lang="en-US" altLang="zh-CN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(n-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可着色</a:t>
            </a:r>
            <a:r>
              <a:rPr lang="en-US" altLang="zh-CN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)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，称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G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为</a:t>
            </a:r>
            <a:r>
              <a:rPr lang="en-US" altLang="zh-CN" i="1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n</a:t>
            </a:r>
            <a:r>
              <a:rPr lang="en-US" altLang="zh-CN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-</a:t>
            </a:r>
            <a:r>
              <a:rPr lang="zh-CN" altLang="en-US" dirty="0">
                <a:solidFill>
                  <a:srgbClr val="003399"/>
                </a:solidFill>
                <a:latin typeface="Microsoft YaHei" panose="020B0503020204020204" charset="-122"/>
                <a:ea typeface="Microsoft YaHei" panose="020B0503020204020204" charset="-122"/>
                <a:cs typeface="Comic Sans MS" panose="030F0702030302020204" charset="0"/>
              </a:rPr>
              <a:t>色的。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dirty="0">
              <a:solidFill>
                <a:srgbClr val="003399"/>
              </a:solidFill>
              <a:latin typeface="Microsoft YaHei" panose="020B0503020204020204" charset="-122"/>
              <a:ea typeface="Microsoft YaHei" panose="020B0503020204020204" charset="-122"/>
              <a:cs typeface="Comic Sans MS" panose="030F0702030302020204" charset="0"/>
            </a:endParaRPr>
          </a:p>
          <a:p>
            <a:pPr marL="0" indent="0">
              <a:buNone/>
            </a:pPr>
            <a:endParaRPr lang="zh-CN" altLang="en-US" dirty="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9231910"/>
      </p:ext>
    </p:extLst>
  </p:cSld>
  <p:clrMapOvr>
    <a:masterClrMapping/>
  </p:clrMapOvr>
  <p:transition spd="slow" advTm="0">
    <p:wip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7C02B-2040-4EDC-AEDE-B016C39DCAC6}"/>
              </a:ext>
            </a:extLst>
          </p:cNvPr>
          <p:cNvSpPr txBox="1">
            <a:spLocks noChangeArrowheads="1"/>
          </p:cNvSpPr>
          <p:nvPr/>
        </p:nvSpPr>
        <p:spPr>
          <a:xfrm>
            <a:off x="2059498" y="1040235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。对于任何元素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由于存在着其逆元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，于是有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h(e)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h(e)        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即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运算的逆元是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05400491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3144711" y="2644170"/>
            <a:ext cx="5902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代数结构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Algebraic Structure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1377878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727DE5-AC4E-43EF-AB30-9899AA5CD4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347" y="1572126"/>
            <a:ext cx="2313184" cy="26389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6196F0-C591-4323-B5F8-DAA98BE9D9E9}"/>
              </a:ext>
            </a:extLst>
          </p:cNvPr>
          <p:cNvSpPr txBox="1"/>
          <p:nvPr/>
        </p:nvSpPr>
        <p:spPr>
          <a:xfrm>
            <a:off x="2197768" y="4490774"/>
            <a:ext cx="23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阿贝尔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Niels Henrik Abel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99E7397-FB6B-48A3-964B-4D284BB26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459" y="1451809"/>
            <a:ext cx="2627257" cy="27592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C83F9DB-0F32-45A2-BE73-29D1A696A270}"/>
              </a:ext>
            </a:extLst>
          </p:cNvPr>
          <p:cNvSpPr txBox="1"/>
          <p:nvPr/>
        </p:nvSpPr>
        <p:spPr>
          <a:xfrm>
            <a:off x="6184495" y="4490774"/>
            <a:ext cx="2313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伽罗瓦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Évariste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Galois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F7BD74-BBA1-473A-818E-358AA9BDB7CD}"/>
              </a:ext>
            </a:extLst>
          </p:cNvPr>
          <p:cNvSpPr txBox="1"/>
          <p:nvPr/>
        </p:nvSpPr>
        <p:spPr>
          <a:xfrm>
            <a:off x="2716685" y="5392764"/>
            <a:ext cx="1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1802-1829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F091759-F534-4EF5-9717-FD5B1E7140D9}"/>
              </a:ext>
            </a:extLst>
          </p:cNvPr>
          <p:cNvSpPr txBox="1"/>
          <p:nvPr/>
        </p:nvSpPr>
        <p:spPr>
          <a:xfrm>
            <a:off x="6703412" y="5392764"/>
            <a:ext cx="127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1811-1832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5054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24646C-2A47-4F31-95A3-C42A9E3B0F61}"/>
              </a:ext>
            </a:extLst>
          </p:cNvPr>
          <p:cNvSpPr txBox="1"/>
          <p:nvPr/>
        </p:nvSpPr>
        <p:spPr>
          <a:xfrm>
            <a:off x="1686267" y="870963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代数运算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209815-7832-4347-9285-D890496B93B4}"/>
              </a:ext>
            </a:extLst>
          </p:cNvPr>
          <p:cNvSpPr txBox="1"/>
          <p:nvPr/>
        </p:nvSpPr>
        <p:spPr>
          <a:xfrm>
            <a:off x="1571625" y="1542128"/>
            <a:ext cx="8634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是一个非空集合。如果有一个法则，它对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唯一确定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与它们对应，则称这个法则是集合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二元运算。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775860-6DFE-43AA-8E0C-0B1125622A1A}"/>
              </a:ext>
            </a:extLst>
          </p:cNvPr>
          <p:cNvSpPr txBox="1"/>
          <p:nvPr/>
        </p:nvSpPr>
        <p:spPr>
          <a:xfrm>
            <a:off x="1529636" y="3176847"/>
            <a:ext cx="91327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是一个非空集合。如果有一个法则，它对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个有序元素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唯一确定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的元素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与它们对应，则称这个法则是集合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元运算。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7B8223-EDEA-491B-BFDB-7ED04C53F527}"/>
              </a:ext>
            </a:extLst>
          </p:cNvPr>
          <p:cNvSpPr/>
          <p:nvPr/>
        </p:nvSpPr>
        <p:spPr>
          <a:xfrm>
            <a:off x="1571624" y="4921970"/>
            <a:ext cx="928372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元运算，非空集合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，如果对于每一个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)∈S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在运算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下是封闭的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在集合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上是封闭的。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023560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7217</Words>
  <Application>Microsoft Office PowerPoint</Application>
  <PresentationFormat>宽屏</PresentationFormat>
  <Paragraphs>708</Paragraphs>
  <Slides>60</Slides>
  <Notes>60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Microsoft YaHei Light</vt:lpstr>
      <vt:lpstr>等线</vt:lpstr>
      <vt:lpstr>等线 Light</vt:lpstr>
      <vt:lpstr>楷体</vt:lpstr>
      <vt:lpstr>楷体_GB2312</vt:lpstr>
      <vt:lpstr>宋体</vt:lpstr>
      <vt:lpstr>微软雅黑</vt:lpstr>
      <vt:lpstr>微软雅黑</vt:lpstr>
      <vt:lpstr>Arial</vt:lpstr>
      <vt:lpstr>Arial Black</vt:lpstr>
      <vt:lpstr>Lucida Handwriting</vt:lpstr>
      <vt:lpstr>Segoe UI Semibold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92</cp:revision>
  <dcterms:created xsi:type="dcterms:W3CDTF">2021-11-05T13:12:46Z</dcterms:created>
  <dcterms:modified xsi:type="dcterms:W3CDTF">2022-11-29T02:24:32Z</dcterms:modified>
</cp:coreProperties>
</file>