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45" r:id="rId2"/>
    <p:sldId id="1542" r:id="rId3"/>
    <p:sldId id="1630" r:id="rId4"/>
    <p:sldId id="1631" r:id="rId5"/>
    <p:sldId id="1632" r:id="rId6"/>
    <p:sldId id="1560" r:id="rId7"/>
    <p:sldId id="1619" r:id="rId8"/>
    <p:sldId id="1564" r:id="rId9"/>
    <p:sldId id="2385" r:id="rId10"/>
    <p:sldId id="1572" r:id="rId11"/>
    <p:sldId id="1573" r:id="rId12"/>
    <p:sldId id="1574" r:id="rId13"/>
    <p:sldId id="2386" r:id="rId14"/>
    <p:sldId id="2387" r:id="rId15"/>
    <p:sldId id="1579" r:id="rId16"/>
    <p:sldId id="1621" r:id="rId17"/>
    <p:sldId id="2388" r:id="rId18"/>
    <p:sldId id="1580" r:id="rId19"/>
    <p:sldId id="1582" r:id="rId20"/>
    <p:sldId id="1581" r:id="rId21"/>
    <p:sldId id="1585" r:id="rId22"/>
    <p:sldId id="1520" r:id="rId23"/>
    <p:sldId id="1521" r:id="rId24"/>
    <p:sldId id="1528" r:id="rId25"/>
    <p:sldId id="1532" r:id="rId26"/>
    <p:sldId id="1527" r:id="rId27"/>
    <p:sldId id="1523" r:id="rId28"/>
    <p:sldId id="1524" r:id="rId29"/>
    <p:sldId id="1525" r:id="rId30"/>
    <p:sldId id="1526" r:id="rId31"/>
    <p:sldId id="1540" r:id="rId32"/>
    <p:sldId id="1586" r:id="rId33"/>
    <p:sldId id="1587" r:id="rId34"/>
    <p:sldId id="1616" r:id="rId35"/>
    <p:sldId id="1590" r:id="rId36"/>
    <p:sldId id="1591" r:id="rId37"/>
    <p:sldId id="1592" r:id="rId38"/>
    <p:sldId id="1593" r:id="rId3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66" autoAdjust="0"/>
  </p:normalViewPr>
  <p:slideViewPr>
    <p:cSldViewPr snapToGrid="0">
      <p:cViewPr varScale="1">
        <p:scale>
          <a:sx n="56" d="100"/>
          <a:sy n="56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542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252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15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8387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051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090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935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857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63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06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7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6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208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10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9500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818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61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4902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65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0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229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510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1184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46717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300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890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042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7157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9362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44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58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45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3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44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89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2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10.bin"/><Relationship Id="rId26" Type="http://schemas.openxmlformats.org/officeDocument/2006/relationships/oleObject" Target="../embeddings/oleObject14.bin"/><Relationship Id="rId3" Type="http://schemas.openxmlformats.org/officeDocument/2006/relationships/image" Target="../media/image1.png"/><Relationship Id="rId21" Type="http://schemas.openxmlformats.org/officeDocument/2006/relationships/image" Target="../media/image9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3.bin"/><Relationship Id="rId5" Type="http://schemas.openxmlformats.org/officeDocument/2006/relationships/image" Target="../media/image3.w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6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Relationship Id="rId27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oleObject" Target="../embeddings/oleObject22.bin"/><Relationship Id="rId3" Type="http://schemas.openxmlformats.org/officeDocument/2006/relationships/image" Target="../media/image1.pn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2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oleObject" Target="../embeddings/oleObject24.bin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8F3FD055-46BC-48DB-A843-72EAEF964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0038" y="1098550"/>
          <a:ext cx="7794625" cy="547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66524" imgH="2290762" progId="Word.Document.8">
                  <p:embed/>
                </p:oleObj>
              </mc:Choice>
              <mc:Fallback>
                <p:oleObj name="Document" r:id="rId4" imgW="3266524" imgH="2290762" progId="Word.Document.8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8F3FD055-46BC-48DB-A843-72EAEF964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0038" y="1098550"/>
                        <a:ext cx="7794625" cy="547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630780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DA305C-2FBC-453F-B9AD-1F407EF38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956" y="772243"/>
            <a:ext cx="8110538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设代数系统</a:t>
            </a:r>
            <a:r>
              <a:rPr lang="en-US" altLang="zh-CN" sz="2800" b="1" dirty="0">
                <a:latin typeface="宋体" panose="02010600030101010101" pitchFamily="2" charset="-122"/>
              </a:rPr>
              <a:t>V,R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>
                <a:latin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宋体" panose="02010600030101010101" pitchFamily="2" charset="-122"/>
              </a:rPr>
              <a:t>上的同余关系，</a:t>
            </a:r>
            <a:r>
              <a:rPr lang="en-US" altLang="zh-CN" sz="2800" b="1" dirty="0">
                <a:latin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宋体" panose="02010600030101010101" pitchFamily="2" charset="-122"/>
              </a:rPr>
              <a:t>关于</a:t>
            </a:r>
            <a:r>
              <a:rPr lang="en-US" altLang="zh-CN" sz="2800" b="1" dirty="0">
                <a:latin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宋体" panose="02010600030101010101" pitchFamily="2" charset="-122"/>
              </a:rPr>
              <a:t>的商代数</a:t>
            </a:r>
            <a:r>
              <a:rPr lang="en-US" altLang="zh-CN" sz="2800" b="1" dirty="0">
                <a:latin typeface="宋体" panose="02010600030101010101" pitchFamily="2" charset="-122"/>
              </a:rPr>
              <a:t>V/R</a:t>
            </a:r>
            <a:r>
              <a:rPr lang="zh-CN" altLang="en-US" sz="2800" b="1" dirty="0">
                <a:latin typeface="宋体" panose="02010600030101010101" pitchFamily="2" charset="-122"/>
              </a:rPr>
              <a:t>，那么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(1) V/R </a:t>
            </a:r>
            <a:r>
              <a:rPr lang="zh-CN" altLang="en-US" sz="2800" b="1" dirty="0">
                <a:latin typeface="宋体" panose="02010600030101010101" pitchFamily="2" charset="-122"/>
              </a:rPr>
              <a:t>保持</a:t>
            </a:r>
            <a:r>
              <a:rPr lang="en-US" altLang="zh-CN" sz="2800" b="1" dirty="0">
                <a:latin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宋体" panose="02010600030101010101" pitchFamily="2" charset="-122"/>
              </a:rPr>
              <a:t>的下述性质：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宋体" panose="02010600030101010101" pitchFamily="2" charset="-122"/>
              </a:rPr>
              <a:t>交换、结合、幂等、分配、吸收律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(2) V/R</a:t>
            </a:r>
            <a:r>
              <a:rPr lang="zh-CN" altLang="en-US" sz="2800" b="1" dirty="0">
                <a:latin typeface="宋体" panose="02010600030101010101" pitchFamily="2" charset="-122"/>
              </a:rPr>
              <a:t>保持</a:t>
            </a:r>
            <a:r>
              <a:rPr lang="en-US" altLang="zh-CN" sz="2800" b="1" dirty="0">
                <a:latin typeface="宋体" panose="02010600030101010101" pitchFamily="2" charset="-122"/>
              </a:rPr>
              <a:t>V</a:t>
            </a:r>
            <a:r>
              <a:rPr lang="zh-CN" altLang="en-US" sz="2800" b="1" dirty="0">
                <a:latin typeface="宋体" panose="02010600030101010101" pitchFamily="2" charset="-122"/>
              </a:rPr>
              <a:t>的单位元、零元、逆元，即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宋体" panose="02010600030101010101" pitchFamily="2" charset="-122"/>
              </a:rPr>
              <a:t>[e]</a:t>
            </a:r>
            <a:r>
              <a:rPr lang="zh-CN" altLang="en-US" sz="2800" b="1" dirty="0">
                <a:latin typeface="宋体" panose="02010600030101010101" pitchFamily="2" charset="-122"/>
              </a:rPr>
              <a:t>是商代数的单位元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宋体" panose="02010600030101010101" pitchFamily="2" charset="-122"/>
              </a:rPr>
              <a:t>[</a:t>
            </a:r>
            <a:r>
              <a:rPr lang="en-US" altLang="zh-CN" sz="2800" b="1" dirty="0">
                <a:latin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r>
              <a:rPr lang="zh-CN" altLang="en-US" sz="2800" b="1" dirty="0">
                <a:latin typeface="宋体" panose="02010600030101010101" pitchFamily="2" charset="-122"/>
              </a:rPr>
              <a:t>是商代数的零元</a:t>
            </a:r>
            <a:endParaRPr lang="zh-CN" altLang="en-US" sz="2800" dirty="0">
              <a:latin typeface="Verdana" panose="020B0604030504040204" pitchFamily="34" charset="0"/>
            </a:endParaRPr>
          </a:p>
          <a:p>
            <a:pPr lvl="1" algn="just">
              <a:lnSpc>
                <a:spcPct val="9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宋体" panose="02010600030101010101" pitchFamily="2" charset="-122"/>
              </a:rPr>
              <a:t>的逆元为</a:t>
            </a:r>
            <a:r>
              <a:rPr lang="en-US" altLang="zh-CN" sz="2800" b="1" dirty="0">
                <a:latin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latin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  <a:r>
              <a:rPr lang="en-US" altLang="zh-CN" sz="2800" b="1" dirty="0">
                <a:latin typeface="宋体" panose="02010600030101010101" pitchFamily="2" charset="-122"/>
              </a:rPr>
              <a:t>[a]</a:t>
            </a:r>
            <a:r>
              <a:rPr lang="zh-CN" altLang="en-US" sz="2800" b="1" dirty="0">
                <a:latin typeface="宋体" panose="02010600030101010101" pitchFamily="2" charset="-122"/>
              </a:rPr>
              <a:t>的逆元为</a:t>
            </a:r>
            <a:r>
              <a:rPr lang="en-US" altLang="zh-CN" sz="2800" b="1" dirty="0">
                <a:latin typeface="宋体" panose="02010600030101010101" pitchFamily="2" charset="-122"/>
              </a:rPr>
              <a:t>[a</a:t>
            </a:r>
            <a:r>
              <a:rPr lang="en-US" altLang="zh-CN" sz="2800" b="1" baseline="30000" dirty="0">
                <a:latin typeface="宋体" panose="02010600030101010101" pitchFamily="2" charset="-122"/>
              </a:rPr>
              <a:t>-1</a:t>
            </a:r>
            <a:r>
              <a:rPr lang="en-US" altLang="zh-CN" sz="2800" b="1" dirty="0">
                <a:latin typeface="宋体" panose="02010600030101010101" pitchFamily="2" charset="-122"/>
              </a:rPr>
              <a:t>]</a:t>
            </a:r>
            <a:endParaRPr lang="en-US" altLang="zh-CN" sz="2800" dirty="0">
              <a:latin typeface="Verdana" panose="020B0604030504040204" pitchFamily="34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(3) </a:t>
            </a:r>
            <a:r>
              <a:rPr lang="zh-CN" altLang="en-US" sz="2800" b="1" dirty="0">
                <a:latin typeface="宋体" panose="02010600030101010101" pitchFamily="2" charset="-122"/>
              </a:rPr>
              <a:t>消去律不一定保持</a:t>
            </a:r>
            <a:r>
              <a:rPr lang="en-US" altLang="zh-CN" sz="2800" b="1" dirty="0">
                <a:latin typeface="宋体" panose="02010600030101010101" pitchFamily="2" charset="-122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宋体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22848512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内容占位符 96257">
            <a:extLst>
              <a:ext uri="{FF2B5EF4-FFF2-40B4-BE49-F238E27FC236}">
                <a16:creationId xmlns:a16="http://schemas.microsoft.com/office/drawing/2014/main" id="{DD11ED21-AFDE-4133-BA97-BD8FC7726D7F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13295"/>
            <a:ext cx="10307186" cy="5688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同态基本定理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设代数结构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V=&lt;S; *&gt;, V′=&lt;S′; *′&gt;, 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的满同态映射，则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上定义一个关系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h(x)=h(y)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上的同余关系（</a:t>
            </a: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同余定理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的商代数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的满同态映射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自然同态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同构。</a:t>
            </a:r>
          </a:p>
        </p:txBody>
      </p:sp>
    </p:spTree>
    <p:extLst>
      <p:ext uri="{BB962C8B-B14F-4D97-AF65-F5344CB8AC3E}">
        <p14:creationId xmlns:p14="http://schemas.microsoft.com/office/powerpoint/2010/main" val="2223470588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38F74A4B-5F0D-43A4-8792-AA4C6AB6E8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292225"/>
          <a:ext cx="8442325" cy="448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78880" imgH="2219400" progId="Word.Document.8">
                  <p:embed/>
                </p:oleObj>
              </mc:Choice>
              <mc:Fallback>
                <p:oleObj name="Document" r:id="rId4" imgW="4178880" imgH="2219400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38F74A4B-5F0D-43A4-8792-AA4C6AB6E8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292225"/>
                        <a:ext cx="8442325" cy="448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6845970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C09FE4F-8780-4C2D-A2EB-611FD8E508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1973030"/>
          <a:ext cx="80645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4" imgW="4885714" imgH="1448002" progId="Paint.Picture">
                  <p:embed/>
                </p:oleObj>
              </mc:Choice>
              <mc:Fallback>
                <p:oleObj name="位图图像" r:id="rId4" imgW="4885714" imgH="1448002" progId="Paint.Pictur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C09FE4F-8780-4C2D-A2EB-611FD8E508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973030"/>
                        <a:ext cx="8064500" cy="238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3025454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7E092250-0AF5-4DF2-AEEE-C71F5BD7A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2463" y="1187450"/>
          <a:ext cx="8512175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409609" imgH="2736818" progId="Word.Document.8">
                  <p:embed/>
                </p:oleObj>
              </mc:Choice>
              <mc:Fallback>
                <p:oleObj name="Document" r:id="rId4" imgW="4409609" imgH="2736818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7E092250-0AF5-4DF2-AEEE-C71F5BD7A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1187450"/>
                        <a:ext cx="8512175" cy="528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108332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内容占位符 96257">
            <a:extLst>
              <a:ext uri="{FF2B5EF4-FFF2-40B4-BE49-F238E27FC236}">
                <a16:creationId xmlns:a16="http://schemas.microsoft.com/office/drawing/2014/main" id="{DD11ED21-AFDE-4133-BA97-BD8FC7726D7F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13295"/>
            <a:ext cx="10307186" cy="5688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同态基本定理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设代数结构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V=&lt;S; *&gt;, V′=&lt;S′; *′&gt;, 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的满同态映射，则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上定义一个关系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，使得当且仅当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h(x)=h(y)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上的同余关系（</a:t>
            </a: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同余定理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可以得到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的商代数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o&gt;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，且存在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的满同态映射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自然同态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V/R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V′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同构。</a:t>
            </a:r>
          </a:p>
        </p:txBody>
      </p:sp>
    </p:spTree>
    <p:extLst>
      <p:ext uri="{BB962C8B-B14F-4D97-AF65-F5344CB8AC3E}">
        <p14:creationId xmlns:p14="http://schemas.microsoft.com/office/powerpoint/2010/main" val="32370734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069C99-EC2C-4B17-A32F-FC0740AF7FD8}"/>
              </a:ext>
            </a:extLst>
          </p:cNvPr>
          <p:cNvSpPr txBox="1"/>
          <p:nvPr/>
        </p:nvSpPr>
        <p:spPr>
          <a:xfrm>
            <a:off x="2233670" y="1082679"/>
            <a:ext cx="6442745" cy="445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为等价关系。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)=h(y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)=h(y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*′ 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h(y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*′h(y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h(y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563934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CBA58DDE-657E-4219-874F-BC9A679849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5682" y="1455738"/>
          <a:ext cx="8264525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544979" imgH="2738618" progId="Word.Document.8">
                  <p:embed/>
                </p:oleObj>
              </mc:Choice>
              <mc:Fallback>
                <p:oleObj name="Document" r:id="rId4" imgW="4544979" imgH="2738618" progId="Word.Document.8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CBA58DDE-657E-4219-874F-BC9A67984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682" y="1455738"/>
                        <a:ext cx="8264525" cy="499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4730915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0F9D505-2A35-4FBB-8D2C-D7CBB27236E6}"/>
              </a:ext>
            </a:extLst>
          </p:cNvPr>
          <p:cNvSpPr txBox="1">
            <a:spLocks noChangeArrowheads="1"/>
          </p:cNvSpPr>
          <p:nvPr/>
        </p:nvSpPr>
        <p:spPr>
          <a:xfrm>
            <a:off x="1895810" y="1455738"/>
            <a:ext cx="8101012" cy="4572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证：</a:t>
            </a: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关于同余关系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的商代数为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/R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A/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([a])=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 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[a]=[b]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([a])=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([b]) 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为良定义的，也是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单射的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任取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(A),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(x)=y,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所以有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A/R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([x])=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因此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满射的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9805807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3144711" y="2644170"/>
            <a:ext cx="5902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代数结构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Algebraic Structure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1377878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26D85AD-10CB-48B5-AF55-AC6423CEDC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8225" y="1154113"/>
          <a:ext cx="10209213" cy="514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18064" imgH="2330724" progId="Word.Document.8">
                  <p:embed/>
                </p:oleObj>
              </mc:Choice>
              <mc:Fallback>
                <p:oleObj name="Document" r:id="rId4" imgW="4618064" imgH="2330724" progId="Word.Document.8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26D85AD-10CB-48B5-AF55-AC6423CED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1154113"/>
                        <a:ext cx="10209213" cy="514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703249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5061101" y="2644170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群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roup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9582487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55BCEC7-A2B1-4C4D-BAE9-08ECAD69FC42}"/>
              </a:ext>
            </a:extLst>
          </p:cNvPr>
          <p:cNvSpPr/>
          <p:nvPr/>
        </p:nvSpPr>
        <p:spPr>
          <a:xfrm>
            <a:off x="1751012" y="1159148"/>
            <a:ext cx="9699959" cy="3642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半群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(semigroup)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代数系统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上的二元运算。若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为半群。</a:t>
            </a:r>
          </a:p>
          <a:p>
            <a:pPr>
              <a:lnSpc>
                <a:spcPct val="150000"/>
              </a:lnSpc>
            </a:pP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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半群就是具有结合律的代数系统；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　　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验证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半群的要点是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验证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运算的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封闭性；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结合律</a:t>
            </a:r>
            <a:r>
              <a:rPr lang="zh-CN" altLang="en-US" sz="16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060310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0175B45-07DA-45B1-BABF-79D03AA82FE5}"/>
              </a:ext>
            </a:extLst>
          </p:cNvPr>
          <p:cNvSpPr/>
          <p:nvPr/>
        </p:nvSpPr>
        <p:spPr>
          <a:xfrm>
            <a:off x="2100044" y="129240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矩阵的全体，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是矩阵乘法。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FA57F1-7EF0-4CDC-B140-FE7F1F8184C9}"/>
              </a:ext>
            </a:extLst>
          </p:cNvPr>
          <p:cNvSpPr/>
          <p:nvPr/>
        </p:nvSpPr>
        <p:spPr>
          <a:xfrm>
            <a:off x="3185436" y="3565049"/>
            <a:ext cx="48616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B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0BD6E2-1AE9-4123-8EFD-A9D557D88D9A}"/>
              </a:ext>
            </a:extLst>
          </p:cNvPr>
          <p:cNvSpPr/>
          <p:nvPr/>
        </p:nvSpPr>
        <p:spPr>
          <a:xfrm>
            <a:off x="2779553" y="4817189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A,B,C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67615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5BB804-A7E0-433A-8E9C-167592C1593E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940266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是半群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={[0]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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N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[(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 )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(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 j ) mod m 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因此运算结果唯一，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j) mod m]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，满足封闭性。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上的二元运算，通常称为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模乘运算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由于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k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 N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k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= [(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j )mod m ]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k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= [((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j) mod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k )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= [(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k )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3018987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070D7-5BB3-43BA-B157-0E86FC9AE919}"/>
              </a:ext>
            </a:extLst>
          </p:cNvPr>
          <p:cNvSpPr txBox="1">
            <a:spLocks noChangeArrowheads="1"/>
          </p:cNvSpPr>
          <p:nvPr/>
        </p:nvSpPr>
        <p:spPr>
          <a:xfrm>
            <a:off x="1681993" y="1455738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 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k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= 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[( 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k )mod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= [(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k ) mod m)mod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[(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k ) 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 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k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[ 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( 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[ k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由结合律的定义知 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满足结合律；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由半群的定义知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是半群。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22397415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EE0623-D83D-44F9-ADB7-641B57D4E41C}"/>
              </a:ext>
            </a:extLst>
          </p:cNvPr>
          <p:cNvSpPr/>
          <p:nvPr/>
        </p:nvSpPr>
        <p:spPr>
          <a:xfrm>
            <a:off x="2259435" y="1103401"/>
            <a:ext cx="6876176" cy="1952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X={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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X 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，则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}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ABA17A-A785-407F-9C2D-84823281A731}"/>
              </a:ext>
            </a:extLst>
          </p:cNvPr>
          <p:cNvSpPr/>
          <p:nvPr/>
        </p:nvSpPr>
        <p:spPr>
          <a:xfrm>
            <a:off x="472666" y="3143775"/>
            <a:ext cx="98533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其中：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(a)=b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(a)=b</a:t>
            </a:r>
          </a:p>
          <a:p>
            <a:pPr algn="just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(b)=b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(b)=a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(b)=b      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(b)=a</a:t>
            </a:r>
          </a:p>
        </p:txBody>
      </p:sp>
      <p:graphicFrame>
        <p:nvGraphicFramePr>
          <p:cNvPr id="21" name="Group 64">
            <a:extLst>
              <a:ext uri="{FF2B5EF4-FFF2-40B4-BE49-F238E27FC236}">
                <a16:creationId xmlns:a16="http://schemas.microsoft.com/office/drawing/2014/main" id="{6411B79B-DC52-44F4-BF4D-0BAC74CF144E}"/>
              </a:ext>
            </a:extLst>
          </p:cNvPr>
          <p:cNvGraphicFramePr>
            <a:graphicFrameLocks noGrp="1"/>
          </p:cNvGraphicFramePr>
          <p:nvPr/>
        </p:nvGraphicFramePr>
        <p:xfrm>
          <a:off x="7872981" y="2634842"/>
          <a:ext cx="4319019" cy="2901892"/>
        </p:xfrm>
        <a:graphic>
          <a:graphicData uri="http://schemas.openxmlformats.org/drawingml/2006/table">
            <a:tbl>
              <a:tblPr/>
              <a:tblGrid>
                <a:gridCol w="916155">
                  <a:extLst>
                    <a:ext uri="{9D8B030D-6E8A-4147-A177-3AD203B41FA5}">
                      <a16:colId xmlns:a16="http://schemas.microsoft.com/office/drawing/2014/main" val="1807385019"/>
                    </a:ext>
                  </a:extLst>
                </a:gridCol>
                <a:gridCol w="3402864">
                  <a:extLst>
                    <a:ext uri="{9D8B030D-6E8A-4147-A177-3AD203B41FA5}">
                      <a16:colId xmlns:a16="http://schemas.microsoft.com/office/drawing/2014/main" val="3675324458"/>
                    </a:ext>
                  </a:extLst>
                </a:gridCol>
              </a:tblGrid>
              <a:tr h="66966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 Unicode MS" pitchFamily="34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849596"/>
                  </a:ext>
                </a:extLst>
              </a:tr>
              <a:tr h="22322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SzPct val="95000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</a:t>
                      </a:r>
                      <a:r>
                        <a:rPr kumimoji="1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 </a:t>
                      </a:r>
                      <a:r>
                        <a:rPr kumimoji="1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328567"/>
                  </a:ext>
                </a:extLst>
              </a:tr>
            </a:tbl>
          </a:graphicData>
        </a:graphic>
      </p:graphicFrame>
      <p:grpSp>
        <p:nvGrpSpPr>
          <p:cNvPr id="7" name="Group 4">
            <a:extLst>
              <a:ext uri="{FF2B5EF4-FFF2-40B4-BE49-F238E27FC236}">
                <a16:creationId xmlns:a16="http://schemas.microsoft.com/office/drawing/2014/main" id="{C00C2245-71FA-4468-A3F8-2C3B1C5CF7E2}"/>
              </a:ext>
            </a:extLst>
          </p:cNvPr>
          <p:cNvGrpSpPr>
            <a:grpSpLocks/>
          </p:cNvGrpSpPr>
          <p:nvPr/>
        </p:nvGrpSpPr>
        <p:grpSpPr bwMode="auto">
          <a:xfrm>
            <a:off x="1119975" y="4887315"/>
            <a:ext cx="7210425" cy="1550988"/>
            <a:chOff x="978" y="991"/>
            <a:chExt cx="4542" cy="977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E0D5C820-CD81-4C11-A0ED-4CEFE26E55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4" y="991"/>
              <a:ext cx="1268" cy="833"/>
              <a:chOff x="2034" y="991"/>
              <a:chExt cx="1268" cy="833"/>
            </a:xfrm>
          </p:grpSpPr>
          <p:sp>
            <p:nvSpPr>
              <p:cNvPr id="47" name="Oval 6">
                <a:extLst>
                  <a:ext uri="{FF2B5EF4-FFF2-40B4-BE49-F238E27FC236}">
                    <a16:creationId xmlns:a16="http://schemas.microsoft.com/office/drawing/2014/main" id="{D256F6D7-EA7D-4C3F-A092-F96030F0C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3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Oval 7">
                <a:extLst>
                  <a:ext uri="{FF2B5EF4-FFF2-40B4-BE49-F238E27FC236}">
                    <a16:creationId xmlns:a16="http://schemas.microsoft.com/office/drawing/2014/main" id="{FB9A3675-DF6E-4E2D-A55A-6B374C56F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Oval 8">
                <a:extLst>
                  <a:ext uri="{FF2B5EF4-FFF2-40B4-BE49-F238E27FC236}">
                    <a16:creationId xmlns:a16="http://schemas.microsoft.com/office/drawing/2014/main" id="{06AF8B43-35D2-4E7C-89B5-21913F046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Oval 9">
                <a:extLst>
                  <a:ext uri="{FF2B5EF4-FFF2-40B4-BE49-F238E27FC236}">
                    <a16:creationId xmlns:a16="http://schemas.microsoft.com/office/drawing/2014/main" id="{FC13C871-5029-4FB8-9905-EFEB2646F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Text Box 10">
                <a:extLst>
                  <a:ext uri="{FF2B5EF4-FFF2-40B4-BE49-F238E27FC236}">
                    <a16:creationId xmlns:a16="http://schemas.microsoft.com/office/drawing/2014/main" id="{33E4554E-D560-4A53-AAC4-FC73E4901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CB934935-3091-409A-A20C-A2532F710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0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53" name="Text Box 12">
                <a:extLst>
                  <a:ext uri="{FF2B5EF4-FFF2-40B4-BE49-F238E27FC236}">
                    <a16:creationId xmlns:a16="http://schemas.microsoft.com/office/drawing/2014/main" id="{3E6E31D7-25C6-4173-94AD-C92B8C82C7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3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54" name="Text Box 13">
                <a:extLst>
                  <a:ext uri="{FF2B5EF4-FFF2-40B4-BE49-F238E27FC236}">
                    <a16:creationId xmlns:a16="http://schemas.microsoft.com/office/drawing/2014/main" id="{AA34244C-7FF3-4183-8FD5-D4E9F767A0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90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55" name="Freeform 14">
                <a:extLst>
                  <a:ext uri="{FF2B5EF4-FFF2-40B4-BE49-F238E27FC236}">
                    <a16:creationId xmlns:a16="http://schemas.microsoft.com/office/drawing/2014/main" id="{89000C2C-1824-4B0A-A3FD-20542D417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9" y="1245"/>
                <a:ext cx="594" cy="3"/>
              </a:xfrm>
              <a:custGeom>
                <a:avLst/>
                <a:gdLst>
                  <a:gd name="T0" fmla="*/ 0 w 594"/>
                  <a:gd name="T1" fmla="*/ 3 h 3"/>
                  <a:gd name="T2" fmla="*/ 594 w 594"/>
                  <a:gd name="T3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4" h="3">
                    <a:moveTo>
                      <a:pt x="0" y="3"/>
                    </a:moveTo>
                    <a:lnTo>
                      <a:pt x="59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" name="Freeform 15">
                <a:extLst>
                  <a:ext uri="{FF2B5EF4-FFF2-40B4-BE49-F238E27FC236}">
                    <a16:creationId xmlns:a16="http://schemas.microsoft.com/office/drawing/2014/main" id="{716F9A05-75C3-43CE-B4D9-618FE677B5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0" y="1290"/>
                <a:ext cx="627" cy="369"/>
              </a:xfrm>
              <a:custGeom>
                <a:avLst/>
                <a:gdLst>
                  <a:gd name="T0" fmla="*/ 0 w 627"/>
                  <a:gd name="T1" fmla="*/ 369 h 369"/>
                  <a:gd name="T2" fmla="*/ 627 w 627"/>
                  <a:gd name="T3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27" h="369">
                    <a:moveTo>
                      <a:pt x="0" y="369"/>
                    </a:moveTo>
                    <a:lnTo>
                      <a:pt x="627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" name="Text Box 16">
                <a:extLst>
                  <a:ext uri="{FF2B5EF4-FFF2-40B4-BE49-F238E27FC236}">
                    <a16:creationId xmlns:a16="http://schemas.microsoft.com/office/drawing/2014/main" id="{B678F2F5-E440-4B4B-A76B-0C03E674A2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" y="991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i="1"/>
                  <a:t>f</a:t>
                </a:r>
                <a:r>
                  <a:rPr kumimoji="1" lang="en-US" altLang="zh-CN" baseline="-25000"/>
                  <a:t>2</a:t>
                </a:r>
              </a:p>
            </p:txBody>
          </p:sp>
        </p:grpSp>
        <p:grpSp>
          <p:nvGrpSpPr>
            <p:cNvPr id="9" name="Group 17">
              <a:extLst>
                <a:ext uri="{FF2B5EF4-FFF2-40B4-BE49-F238E27FC236}">
                  <a16:creationId xmlns:a16="http://schemas.microsoft.com/office/drawing/2014/main" id="{3DD7ADA6-4A46-4738-B949-269B798C4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4" y="991"/>
              <a:ext cx="1209" cy="833"/>
              <a:chOff x="3234" y="991"/>
              <a:chExt cx="1209" cy="833"/>
            </a:xfrm>
          </p:grpSpPr>
          <p:sp>
            <p:nvSpPr>
              <p:cNvPr id="36" name="Oval 18">
                <a:extLst>
                  <a:ext uri="{FF2B5EF4-FFF2-40B4-BE49-F238E27FC236}">
                    <a16:creationId xmlns:a16="http://schemas.microsoft.com/office/drawing/2014/main" id="{CC0F7669-4368-4BDE-8C05-93E2B97F9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3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19">
                <a:extLst>
                  <a:ext uri="{FF2B5EF4-FFF2-40B4-BE49-F238E27FC236}">
                    <a16:creationId xmlns:a16="http://schemas.microsoft.com/office/drawing/2014/main" id="{817566A6-7D4B-49DF-9C26-1C459C01C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Oval 20">
                <a:extLst>
                  <a:ext uri="{FF2B5EF4-FFF2-40B4-BE49-F238E27FC236}">
                    <a16:creationId xmlns:a16="http://schemas.microsoft.com/office/drawing/2014/main" id="{8EA106A5-3031-449D-8901-93BC4FB67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Oval 21">
                <a:extLst>
                  <a:ext uri="{FF2B5EF4-FFF2-40B4-BE49-F238E27FC236}">
                    <a16:creationId xmlns:a16="http://schemas.microsoft.com/office/drawing/2014/main" id="{AD7C08C3-5C7B-4B84-9B60-E1A4F3115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6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22">
                <a:extLst>
                  <a:ext uri="{FF2B5EF4-FFF2-40B4-BE49-F238E27FC236}">
                    <a16:creationId xmlns:a16="http://schemas.microsoft.com/office/drawing/2014/main" id="{8155A8E8-AA55-4B7F-9733-5C934BDD0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41" name="Text Box 23">
                <a:extLst>
                  <a:ext uri="{FF2B5EF4-FFF2-40B4-BE49-F238E27FC236}">
                    <a16:creationId xmlns:a16="http://schemas.microsoft.com/office/drawing/2014/main" id="{A65C09A6-2F9D-47F6-9256-4C2B4E32F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2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42" name="Text Box 24">
                <a:extLst>
                  <a:ext uri="{FF2B5EF4-FFF2-40B4-BE49-F238E27FC236}">
                    <a16:creationId xmlns:a16="http://schemas.microsoft.com/office/drawing/2014/main" id="{EC7CDD41-9356-43B5-8F9A-B1155C55A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4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43" name="Text Box 25">
                <a:extLst>
                  <a:ext uri="{FF2B5EF4-FFF2-40B4-BE49-F238E27FC236}">
                    <a16:creationId xmlns:a16="http://schemas.microsoft.com/office/drawing/2014/main" id="{8C4FF682-4368-4C6D-BFA4-218E5C644E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44E57582-3B75-4072-9E66-7179F361F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6" y="1263"/>
                <a:ext cx="588" cy="384"/>
              </a:xfrm>
              <a:custGeom>
                <a:avLst/>
                <a:gdLst>
                  <a:gd name="T0" fmla="*/ 0 w 588"/>
                  <a:gd name="T1" fmla="*/ 0 h 384"/>
                  <a:gd name="T2" fmla="*/ 588 w 588"/>
                  <a:gd name="T3" fmla="*/ 384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8" h="384">
                    <a:moveTo>
                      <a:pt x="0" y="0"/>
                    </a:moveTo>
                    <a:lnTo>
                      <a:pt x="588" y="38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2DDEAA9D-E255-479B-B561-9F978183D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3" y="1680"/>
                <a:ext cx="585" cy="3"/>
              </a:xfrm>
              <a:custGeom>
                <a:avLst/>
                <a:gdLst>
                  <a:gd name="T0" fmla="*/ 0 w 585"/>
                  <a:gd name="T1" fmla="*/ 0 h 3"/>
                  <a:gd name="T2" fmla="*/ 585 w 585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85" h="3">
                    <a:moveTo>
                      <a:pt x="0" y="0"/>
                    </a:moveTo>
                    <a:lnTo>
                      <a:pt x="585" y="3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" name="Text Box 28">
                <a:extLst>
                  <a:ext uri="{FF2B5EF4-FFF2-40B4-BE49-F238E27FC236}">
                    <a16:creationId xmlns:a16="http://schemas.microsoft.com/office/drawing/2014/main" id="{913D7631-C5CC-4326-BEE8-4FFFEF8C8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14" y="991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i="1"/>
                  <a:t>f</a:t>
                </a:r>
                <a:r>
                  <a:rPr kumimoji="1" lang="en-US" altLang="zh-CN" baseline="-25000"/>
                  <a:t>3</a:t>
                </a:r>
              </a:p>
            </p:txBody>
          </p:sp>
        </p:grpSp>
        <p:grpSp>
          <p:nvGrpSpPr>
            <p:cNvPr id="10" name="Group 29">
              <a:extLst>
                <a:ext uri="{FF2B5EF4-FFF2-40B4-BE49-F238E27FC236}">
                  <a16:creationId xmlns:a16="http://schemas.microsoft.com/office/drawing/2014/main" id="{E6ED1F36-DFB9-45E9-8989-B9AD23D8C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6" y="1008"/>
              <a:ext cx="1134" cy="816"/>
              <a:chOff x="4386" y="1008"/>
              <a:chExt cx="1134" cy="816"/>
            </a:xfrm>
          </p:grpSpPr>
          <p:sp>
            <p:nvSpPr>
              <p:cNvPr id="25" name="Oval 30">
                <a:extLst>
                  <a:ext uri="{FF2B5EF4-FFF2-40B4-BE49-F238E27FC236}">
                    <a16:creationId xmlns:a16="http://schemas.microsoft.com/office/drawing/2014/main" id="{0A947A74-F091-4501-83AC-59C44DB14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Oval 31">
                <a:extLst>
                  <a:ext uri="{FF2B5EF4-FFF2-40B4-BE49-F238E27FC236}">
                    <a16:creationId xmlns:a16="http://schemas.microsoft.com/office/drawing/2014/main" id="{63D2E129-0E8C-4EA4-82E8-5B0831A0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Oval 32">
                <a:extLst>
                  <a:ext uri="{FF2B5EF4-FFF2-40B4-BE49-F238E27FC236}">
                    <a16:creationId xmlns:a16="http://schemas.microsoft.com/office/drawing/2014/main" id="{D34F4D3B-0FA6-4AD5-BC4A-183E7B0E4B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8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33">
                <a:extLst>
                  <a:ext uri="{FF2B5EF4-FFF2-40B4-BE49-F238E27FC236}">
                    <a16:creationId xmlns:a16="http://schemas.microsoft.com/office/drawing/2014/main" id="{9A0575CC-94E8-4BE7-95BC-78BECF07C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2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Text Box 34">
                <a:extLst>
                  <a:ext uri="{FF2B5EF4-FFF2-40B4-BE49-F238E27FC236}">
                    <a16:creationId xmlns:a16="http://schemas.microsoft.com/office/drawing/2014/main" id="{C0C98E15-C167-4C0C-8AE1-6FCE994FAC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6" y="108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30" name="Text Box 35">
                <a:extLst>
                  <a:ext uri="{FF2B5EF4-FFF2-40B4-BE49-F238E27FC236}">
                    <a16:creationId xmlns:a16="http://schemas.microsoft.com/office/drawing/2014/main" id="{18D994C5-3822-4AFD-B377-A2BD320D11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8" y="1082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31" name="Text Box 36">
                <a:extLst>
                  <a:ext uri="{FF2B5EF4-FFF2-40B4-BE49-F238E27FC236}">
                    <a16:creationId xmlns:a16="http://schemas.microsoft.com/office/drawing/2014/main" id="{248AC03D-FB16-4C6D-BD7E-6163540555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6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32" name="Text Box 37">
                <a:extLst>
                  <a:ext uri="{FF2B5EF4-FFF2-40B4-BE49-F238E27FC236}">
                    <a16:creationId xmlns:a16="http://schemas.microsoft.com/office/drawing/2014/main" id="{A0FC68BD-ACB0-4DA4-80F5-C840A6C069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8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D2979973-3D78-431A-A537-2C956D1E00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7" y="1278"/>
                <a:ext cx="540" cy="375"/>
              </a:xfrm>
              <a:custGeom>
                <a:avLst/>
                <a:gdLst>
                  <a:gd name="T0" fmla="*/ 0 w 540"/>
                  <a:gd name="T1" fmla="*/ 375 h 375"/>
                  <a:gd name="T2" fmla="*/ 540 w 540"/>
                  <a:gd name="T3" fmla="*/ 0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40" h="375">
                    <a:moveTo>
                      <a:pt x="0" y="375"/>
                    </a:moveTo>
                    <a:lnTo>
                      <a:pt x="54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522EAD07-5F2D-42D8-990D-D35207532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4" y="1275"/>
                <a:ext cx="537" cy="390"/>
              </a:xfrm>
              <a:custGeom>
                <a:avLst/>
                <a:gdLst>
                  <a:gd name="T0" fmla="*/ 0 w 537"/>
                  <a:gd name="T1" fmla="*/ 0 h 390"/>
                  <a:gd name="T2" fmla="*/ 537 w 537"/>
                  <a:gd name="T3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37" h="390">
                    <a:moveTo>
                      <a:pt x="0" y="0"/>
                    </a:moveTo>
                    <a:lnTo>
                      <a:pt x="537" y="39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Text Box 40">
                <a:extLst>
                  <a:ext uri="{FF2B5EF4-FFF2-40B4-BE49-F238E27FC236}">
                    <a16:creationId xmlns:a16="http://schemas.microsoft.com/office/drawing/2014/main" id="{E38091A5-32E0-41AC-8764-3F809C6C1E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0" y="1008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i="1"/>
                  <a:t>f</a:t>
                </a:r>
                <a:r>
                  <a:rPr kumimoji="1" lang="en-US" altLang="zh-CN" baseline="-25000"/>
                  <a:t>4</a:t>
                </a:r>
              </a:p>
            </p:txBody>
          </p:sp>
        </p:grpSp>
        <p:grpSp>
          <p:nvGrpSpPr>
            <p:cNvPr id="11" name="Group 41">
              <a:extLst>
                <a:ext uri="{FF2B5EF4-FFF2-40B4-BE49-F238E27FC236}">
                  <a16:creationId xmlns:a16="http://schemas.microsoft.com/office/drawing/2014/main" id="{39ECC8C5-DD02-4A77-A8BF-F4B4886AA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8" y="991"/>
              <a:ext cx="1076" cy="833"/>
              <a:chOff x="978" y="991"/>
              <a:chExt cx="1076" cy="833"/>
            </a:xfrm>
          </p:grpSpPr>
          <p:sp>
            <p:nvSpPr>
              <p:cNvPr id="13" name="Oval 42">
                <a:extLst>
                  <a:ext uri="{FF2B5EF4-FFF2-40B4-BE49-F238E27FC236}">
                    <a16:creationId xmlns:a16="http://schemas.microsoft.com/office/drawing/2014/main" id="{683863FD-E60C-49E5-9F44-43ECB6108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Oval 43">
                <a:extLst>
                  <a:ext uri="{FF2B5EF4-FFF2-40B4-BE49-F238E27FC236}">
                    <a16:creationId xmlns:a16="http://schemas.microsoft.com/office/drawing/2014/main" id="{B815D02F-B32E-4025-882E-7B2FD2EC3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8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Oval 44">
                <a:extLst>
                  <a:ext uri="{FF2B5EF4-FFF2-40B4-BE49-F238E27FC236}">
                    <a16:creationId xmlns:a16="http://schemas.microsoft.com/office/drawing/2014/main" id="{4FC2424F-D9D9-481C-A0A5-A6F6F57D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6" y="1632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45">
                <a:extLst>
                  <a:ext uri="{FF2B5EF4-FFF2-40B4-BE49-F238E27FC236}">
                    <a16:creationId xmlns:a16="http://schemas.microsoft.com/office/drawing/2014/main" id="{B5F2045D-C47A-4E5C-8F59-F6E8E9385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1248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Text Box 46">
                <a:extLst>
                  <a:ext uri="{FF2B5EF4-FFF2-40B4-BE49-F238E27FC236}">
                    <a16:creationId xmlns:a16="http://schemas.microsoft.com/office/drawing/2014/main" id="{BC633BBE-1FE6-4B8D-9513-4E461BCF1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0" y="991"/>
                <a:ext cx="2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i="1"/>
                  <a:t>f</a:t>
                </a:r>
                <a:r>
                  <a:rPr kumimoji="1" lang="en-US" altLang="zh-CN" baseline="-25000"/>
                  <a:t>1</a:t>
                </a:r>
              </a:p>
            </p:txBody>
          </p:sp>
          <p:sp>
            <p:nvSpPr>
              <p:cNvPr id="18" name="Text Box 47">
                <a:extLst>
                  <a:ext uri="{FF2B5EF4-FFF2-40B4-BE49-F238E27FC236}">
                    <a16:creationId xmlns:a16="http://schemas.microsoft.com/office/drawing/2014/main" id="{92FFD7E4-EAB4-474F-B0E4-81B673A65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19" name="Text Box 48">
                <a:extLst>
                  <a:ext uri="{FF2B5EF4-FFF2-40B4-BE49-F238E27FC236}">
                    <a16:creationId xmlns:a16="http://schemas.microsoft.com/office/drawing/2014/main" id="{4A5974B2-97C3-4A47-8836-272A46AFAB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104"/>
                <a:ext cx="20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a</a:t>
                </a:r>
              </a:p>
            </p:txBody>
          </p:sp>
          <p:sp>
            <p:nvSpPr>
              <p:cNvPr id="20" name="Text Box 49">
                <a:extLst>
                  <a:ext uri="{FF2B5EF4-FFF2-40B4-BE49-F238E27FC236}">
                    <a16:creationId xmlns:a16="http://schemas.microsoft.com/office/drawing/2014/main" id="{7DFA8513-BC79-46D6-8CE5-D01EFD707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22" name="Text Box 50">
                <a:extLst>
                  <a:ext uri="{FF2B5EF4-FFF2-40B4-BE49-F238E27FC236}">
                    <a16:creationId xmlns:a16="http://schemas.microsoft.com/office/drawing/2014/main" id="{7C5F300B-3AD8-470F-B78B-A345509F14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53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1" hangingPunct="1"/>
                <a:r>
                  <a:rPr kumimoji="1" lang="en-US" altLang="zh-CN" sz="2400"/>
                  <a:t>b</a:t>
                </a:r>
              </a:p>
            </p:txBody>
          </p:sp>
          <p:sp>
            <p:nvSpPr>
              <p:cNvPr id="23" name="Line 51">
                <a:extLst>
                  <a:ext uri="{FF2B5EF4-FFF2-40B4-BE49-F238E27FC236}">
                    <a16:creationId xmlns:a16="http://schemas.microsoft.com/office/drawing/2014/main" id="{468706A5-3134-4463-86CB-4B6E0F43F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4" y="1680"/>
                <a:ext cx="4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Oval 52">
                <a:extLst>
                  <a:ext uri="{FF2B5EF4-FFF2-40B4-BE49-F238E27FC236}">
                    <a16:creationId xmlns:a16="http://schemas.microsoft.com/office/drawing/2014/main" id="{3302861E-AC76-41CC-A861-538210887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200"/>
                <a:ext cx="91" cy="91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" name="Text Box 53">
              <a:extLst>
                <a:ext uri="{FF2B5EF4-FFF2-40B4-BE49-F238E27FC236}">
                  <a16:creationId xmlns:a16="http://schemas.microsoft.com/office/drawing/2014/main" id="{29BB84D1-DA46-4567-A07B-7AF318C55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4" y="1776"/>
              <a:ext cx="10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/>
                <a:t>图</a:t>
              </a:r>
              <a:r>
                <a:rPr lang="en-US" altLang="zh-CN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59825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E6B42-4830-4D0F-986F-209926B6F41A}"/>
              </a:ext>
            </a:extLst>
          </p:cNvPr>
          <p:cNvSpPr txBox="1">
            <a:spLocks noChangeArrowheads="1"/>
          </p:cNvSpPr>
          <p:nvPr/>
        </p:nvSpPr>
        <p:spPr>
          <a:xfrm>
            <a:off x="1673603" y="1074490"/>
            <a:ext cx="8879747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可换半群 单元半群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是半群。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可换半群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运算有单位元，则称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单元半群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运算满足交换律同时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运算又有单位元，则称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可换单元半群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可换独异点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22511990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B429A5-ABEC-47A6-9E55-10F0EB8DB6F6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50925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(1)(I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是可换单元半群，单位元是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不是可换半群，但是是单元半群，单位元是单位矩阵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(3)(N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是可换单元半群，单位元是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(4)(2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是可换单元半群，单位元是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05000"/>
              </a:lnSpc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(5)(X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不是可换半群，但是单元半群，单位元是单位函数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096998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0B375-BF40-4A62-B719-57C0276E3D98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15767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子半群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(sub-semigroup)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是半群，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S≠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的子代数系统，并且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也构成半群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的子半群。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子半群的概念是子代数系统概念在半群这种代数系统中的具体体现。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若代数系统中的二元运算满足结合律，则子代数系统中的二元运算也满足结合律，因此</a:t>
            </a:r>
            <a:r>
              <a:rPr lang="zh-CN" altLang="en-US" sz="2000" b="1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半群的子代数系统就是这个半群的子半群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因此，验证子半群与验证子代数系统一样，必须验证条件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3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封闭性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5011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48003F-6AF5-46E3-AFDD-78F1AD06B69F}"/>
              </a:ext>
            </a:extLst>
          </p:cNvPr>
          <p:cNvSpPr/>
          <p:nvPr/>
        </p:nvSpPr>
        <p:spPr>
          <a:xfrm>
            <a:off x="1571625" y="92307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同余关系与商代数</a:t>
            </a: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B244636F-FE51-4C02-90DA-3A98E46530B3}"/>
              </a:ext>
            </a:extLst>
          </p:cNvPr>
          <p:cNvGrpSpPr>
            <a:grpSpLocks/>
          </p:cNvGrpSpPr>
          <p:nvPr/>
        </p:nvGrpSpPr>
        <p:grpSpPr bwMode="auto">
          <a:xfrm>
            <a:off x="2745297" y="1749105"/>
            <a:ext cx="4419600" cy="2133600"/>
            <a:chOff x="2016" y="336"/>
            <a:chExt cx="2784" cy="1344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559D50A4-BE86-41CA-BB1A-9CC746831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6"/>
              <a:ext cx="2784" cy="1344"/>
              <a:chOff x="2016" y="336"/>
              <a:chExt cx="2784" cy="1344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39F3D023-C699-45E3-853C-5D0E4130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6"/>
                <a:ext cx="2736" cy="13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6">
                <a:extLst>
                  <a:ext uri="{FF2B5EF4-FFF2-40B4-BE49-F238E27FC236}">
                    <a16:creationId xmlns:a16="http://schemas.microsoft.com/office/drawing/2014/main" id="{73842F3C-142F-473C-BCBB-7DA619826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36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7">
                <a:extLst>
                  <a:ext uri="{FF2B5EF4-FFF2-40B4-BE49-F238E27FC236}">
                    <a16:creationId xmlns:a16="http://schemas.microsoft.com/office/drawing/2014/main" id="{D510CD99-1A08-4498-974E-5E752183A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36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9DB299DC-0266-4F1F-B85C-7B9EF21A4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6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" name="Object 9">
                <a:extLst>
                  <a:ext uri="{FF2B5EF4-FFF2-40B4-BE49-F238E27FC236}">
                    <a16:creationId xmlns:a16="http://schemas.microsoft.com/office/drawing/2014/main" id="{BEA7CA77-9E00-47FF-8E6C-8CFD7F4A9E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768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26720" imgH="228600" progId="Equation.3">
                      <p:embed/>
                    </p:oleObj>
                  </mc:Choice>
                  <mc:Fallback>
                    <p:oleObj name="Equation" r:id="rId4" imgW="126720" imgH="228600" progId="Equation.3">
                      <p:embed/>
                      <p:pic>
                        <p:nvPicPr>
                          <p:cNvPr id="26" name="Object 9">
                            <a:extLst>
                              <a:ext uri="{FF2B5EF4-FFF2-40B4-BE49-F238E27FC236}">
                                <a16:creationId xmlns:a16="http://schemas.microsoft.com/office/drawing/2014/main" id="{BEA7CA77-9E00-47FF-8E6C-8CFD7F4A9E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768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0">
                <a:extLst>
                  <a:ext uri="{FF2B5EF4-FFF2-40B4-BE49-F238E27FC236}">
                    <a16:creationId xmlns:a16="http://schemas.microsoft.com/office/drawing/2014/main" id="{C40DB998-3C03-4960-816B-10105FEE25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200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228600" progId="Equation.3">
                      <p:embed/>
                    </p:oleObj>
                  </mc:Choice>
                  <mc:Fallback>
                    <p:oleObj name="Equation" r:id="rId6" imgW="203040" imgH="228600" progId="Equation.3">
                      <p:embed/>
                      <p:pic>
                        <p:nvPicPr>
                          <p:cNvPr id="27" name="Object 10">
                            <a:extLst>
                              <a:ext uri="{FF2B5EF4-FFF2-40B4-BE49-F238E27FC236}">
                                <a16:creationId xmlns:a16="http://schemas.microsoft.com/office/drawing/2014/main" id="{C40DB998-3C03-4960-816B-10105FEE25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200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1">
                <a:extLst>
                  <a:ext uri="{FF2B5EF4-FFF2-40B4-BE49-F238E27FC236}">
                    <a16:creationId xmlns:a16="http://schemas.microsoft.com/office/drawing/2014/main" id="{6762B690-C5D5-4C91-AECF-9DCDC22E33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768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4120" imgH="228600" progId="Equation.3">
                      <p:embed/>
                    </p:oleObj>
                  </mc:Choice>
                  <mc:Fallback>
                    <p:oleObj name="Equation" r:id="rId8" imgW="114120" imgH="228600" progId="Equation.3">
                      <p:embed/>
                      <p:pic>
                        <p:nvPicPr>
                          <p:cNvPr id="28" name="Object 11">
                            <a:extLst>
                              <a:ext uri="{FF2B5EF4-FFF2-40B4-BE49-F238E27FC236}">
                                <a16:creationId xmlns:a16="http://schemas.microsoft.com/office/drawing/2014/main" id="{6762B690-C5D5-4C91-AECF-9DCDC22E33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768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2">
                <a:extLst>
                  <a:ext uri="{FF2B5EF4-FFF2-40B4-BE49-F238E27FC236}">
                    <a16:creationId xmlns:a16="http://schemas.microsoft.com/office/drawing/2014/main" id="{35EAA83E-046E-45B5-904D-B0231626DF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1200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040" imgH="228600" progId="Equation.3">
                      <p:embed/>
                    </p:oleObj>
                  </mc:Choice>
                  <mc:Fallback>
                    <p:oleObj name="Equation" r:id="rId10" imgW="203040" imgH="228600" progId="Equation.3">
                      <p:embed/>
                      <p:pic>
                        <p:nvPicPr>
                          <p:cNvPr id="29" name="Object 12">
                            <a:extLst>
                              <a:ext uri="{FF2B5EF4-FFF2-40B4-BE49-F238E27FC236}">
                                <a16:creationId xmlns:a16="http://schemas.microsoft.com/office/drawing/2014/main" id="{35EAA83E-046E-45B5-904D-B0231626DF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200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3">
                <a:extLst>
                  <a:ext uri="{FF2B5EF4-FFF2-40B4-BE49-F238E27FC236}">
                    <a16:creationId xmlns:a16="http://schemas.microsoft.com/office/drawing/2014/main" id="{08105B18-49B7-43AA-8B30-FCEA7A2868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8" y="672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26720" imgH="228600" progId="Equation.3">
                      <p:embed/>
                    </p:oleObj>
                  </mc:Choice>
                  <mc:Fallback>
                    <p:oleObj name="Equation" r:id="rId12" imgW="126720" imgH="228600" progId="Equation.3">
                      <p:embed/>
                      <p:pic>
                        <p:nvPicPr>
                          <p:cNvPr id="30" name="Object 13">
                            <a:extLst>
                              <a:ext uri="{FF2B5EF4-FFF2-40B4-BE49-F238E27FC236}">
                                <a16:creationId xmlns:a16="http://schemas.microsoft.com/office/drawing/2014/main" id="{08105B18-49B7-43AA-8B30-FCEA7A2868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672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4">
                <a:extLst>
                  <a:ext uri="{FF2B5EF4-FFF2-40B4-BE49-F238E27FC236}">
                    <a16:creationId xmlns:a16="http://schemas.microsoft.com/office/drawing/2014/main" id="{9233BB0E-7588-453E-B5AA-A136904D4D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672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14120" imgH="228600" progId="Equation.3">
                      <p:embed/>
                    </p:oleObj>
                  </mc:Choice>
                  <mc:Fallback>
                    <p:oleObj name="Equation" r:id="rId13" imgW="114120" imgH="228600" progId="Equation.3">
                      <p:embed/>
                      <p:pic>
                        <p:nvPicPr>
                          <p:cNvPr id="31" name="Object 14">
                            <a:extLst>
                              <a:ext uri="{FF2B5EF4-FFF2-40B4-BE49-F238E27FC236}">
                                <a16:creationId xmlns:a16="http://schemas.microsoft.com/office/drawing/2014/main" id="{9233BB0E-7588-453E-B5AA-A136904D4D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672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5">
                <a:extLst>
                  <a:ext uri="{FF2B5EF4-FFF2-40B4-BE49-F238E27FC236}">
                    <a16:creationId xmlns:a16="http://schemas.microsoft.com/office/drawing/2014/main" id="{011CE2B2-E11B-4715-8250-CD193B4FD0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1008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03040" imgH="228600" progId="Equation.3">
                      <p:embed/>
                    </p:oleObj>
                  </mc:Choice>
                  <mc:Fallback>
                    <p:oleObj name="Equation" r:id="rId14" imgW="203040" imgH="228600" progId="Equation.3">
                      <p:embed/>
                      <p:pic>
                        <p:nvPicPr>
                          <p:cNvPr id="32" name="Object 15">
                            <a:extLst>
                              <a:ext uri="{FF2B5EF4-FFF2-40B4-BE49-F238E27FC236}">
                                <a16:creationId xmlns:a16="http://schemas.microsoft.com/office/drawing/2014/main" id="{011CE2B2-E11B-4715-8250-CD193B4FD0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008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6">
                <a:extLst>
                  <a:ext uri="{FF2B5EF4-FFF2-40B4-BE49-F238E27FC236}">
                    <a16:creationId xmlns:a16="http://schemas.microsoft.com/office/drawing/2014/main" id="{3417AEFD-FD5C-4888-8EF2-12015F1E21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1008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228600" progId="Equation.3">
                      <p:embed/>
                    </p:oleObj>
                  </mc:Choice>
                  <mc:Fallback>
                    <p:oleObj name="Equation" r:id="rId15" imgW="203040" imgH="228600" progId="Equation.3">
                      <p:embed/>
                      <p:pic>
                        <p:nvPicPr>
                          <p:cNvPr id="33" name="Object 16">
                            <a:extLst>
                              <a:ext uri="{FF2B5EF4-FFF2-40B4-BE49-F238E27FC236}">
                                <a16:creationId xmlns:a16="http://schemas.microsoft.com/office/drawing/2014/main" id="{3417AEFD-FD5C-4888-8EF2-12015F1E21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008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7">
                <a:extLst>
                  <a:ext uri="{FF2B5EF4-FFF2-40B4-BE49-F238E27FC236}">
                    <a16:creationId xmlns:a16="http://schemas.microsoft.com/office/drawing/2014/main" id="{386EE55C-2F6B-4722-80F4-3603FF04E7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" y="384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90440" imgH="228600" progId="Equation.3">
                      <p:embed/>
                    </p:oleObj>
                  </mc:Choice>
                  <mc:Fallback>
                    <p:oleObj name="Equation" r:id="rId16" imgW="190440" imgH="228600" progId="Equation.3">
                      <p:embed/>
                      <p:pic>
                        <p:nvPicPr>
                          <p:cNvPr id="34" name="Object 17">
                            <a:extLst>
                              <a:ext uri="{FF2B5EF4-FFF2-40B4-BE49-F238E27FC236}">
                                <a16:creationId xmlns:a16="http://schemas.microsoft.com/office/drawing/2014/main" id="{386EE55C-2F6B-4722-80F4-3603FF04E7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1" y="384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8">
                <a:extLst>
                  <a:ext uri="{FF2B5EF4-FFF2-40B4-BE49-F238E27FC236}">
                    <a16:creationId xmlns:a16="http://schemas.microsoft.com/office/drawing/2014/main" id="{F7992B0F-DB6B-4C1B-A02D-84A5223107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384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90440" imgH="228600" progId="Equation.3">
                      <p:embed/>
                    </p:oleObj>
                  </mc:Choice>
                  <mc:Fallback>
                    <p:oleObj name="Equation" r:id="rId18" imgW="190440" imgH="228600" progId="Equation.3">
                      <p:embed/>
                      <p:pic>
                        <p:nvPicPr>
                          <p:cNvPr id="35" name="Object 18">
                            <a:extLst>
                              <a:ext uri="{FF2B5EF4-FFF2-40B4-BE49-F238E27FC236}">
                                <a16:creationId xmlns:a16="http://schemas.microsoft.com/office/drawing/2014/main" id="{F7992B0F-DB6B-4C1B-A02D-84A5223107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84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9">
                <a:extLst>
                  <a:ext uri="{FF2B5EF4-FFF2-40B4-BE49-F238E27FC236}">
                    <a16:creationId xmlns:a16="http://schemas.microsoft.com/office/drawing/2014/main" id="{B31488CF-A687-4EB4-AB86-EC98B1BE85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384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90440" imgH="228600" progId="Equation.3">
                      <p:embed/>
                    </p:oleObj>
                  </mc:Choice>
                  <mc:Fallback>
                    <p:oleObj name="Equation" r:id="rId20" imgW="190440" imgH="228600" progId="Equation.3">
                      <p:embed/>
                      <p:pic>
                        <p:nvPicPr>
                          <p:cNvPr id="36" name="Object 19">
                            <a:extLst>
                              <a:ext uri="{FF2B5EF4-FFF2-40B4-BE49-F238E27FC236}">
                                <a16:creationId xmlns:a16="http://schemas.microsoft.com/office/drawing/2014/main" id="{B31488CF-A687-4EB4-AB86-EC98B1BE85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84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7B4699A0-A495-4CBC-B0A6-0D77E8251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7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＋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3CBA8A10-DE8F-4215-B400-CDA5C1FE3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＋</a:t>
                </a:r>
              </a:p>
            </p:txBody>
          </p:sp>
          <p:graphicFrame>
            <p:nvGraphicFramePr>
              <p:cNvPr id="39" name="Object 22">
                <a:extLst>
                  <a:ext uri="{FF2B5EF4-FFF2-40B4-BE49-F238E27FC236}">
                    <a16:creationId xmlns:a16="http://schemas.microsoft.com/office/drawing/2014/main" id="{E6F3561B-25E8-4134-A822-DF2E420CB9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7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26720" imgH="228600" progId="Equation.3">
                      <p:embed/>
                    </p:oleObj>
                  </mc:Choice>
                  <mc:Fallback>
                    <p:oleObj name="Equation" r:id="rId22" imgW="126720" imgH="228600" progId="Equation.3">
                      <p:embed/>
                      <p:pic>
                        <p:nvPicPr>
                          <p:cNvPr id="39" name="Object 22">
                            <a:extLst>
                              <a:ext uri="{FF2B5EF4-FFF2-40B4-BE49-F238E27FC236}">
                                <a16:creationId xmlns:a16="http://schemas.microsoft.com/office/drawing/2014/main" id="{E6F3561B-25E8-4134-A822-DF2E420CB9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7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23">
                <a:extLst>
                  <a:ext uri="{FF2B5EF4-FFF2-40B4-BE49-F238E27FC236}">
                    <a16:creationId xmlns:a16="http://schemas.microsoft.com/office/drawing/2014/main" id="{149746BE-5BCB-4565-A593-8536E20E2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7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26720" imgH="228600" progId="Equation.3">
                      <p:embed/>
                    </p:oleObj>
                  </mc:Choice>
                  <mc:Fallback>
                    <p:oleObj name="Equation" r:id="rId24" imgW="126720" imgH="228600" progId="Equation.3">
                      <p:embed/>
                      <p:pic>
                        <p:nvPicPr>
                          <p:cNvPr id="40" name="Object 23">
                            <a:extLst>
                              <a:ext uri="{FF2B5EF4-FFF2-40B4-BE49-F238E27FC236}">
                                <a16:creationId xmlns:a16="http://schemas.microsoft.com/office/drawing/2014/main" id="{149746BE-5BCB-4565-A593-8536E20E2B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7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24">
                <a:extLst>
                  <a:ext uri="{FF2B5EF4-FFF2-40B4-BE49-F238E27FC236}">
                    <a16:creationId xmlns:a16="http://schemas.microsoft.com/office/drawing/2014/main" id="{51C375BE-44CC-4E09-BB67-646937A6A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Text Box 25">
                <a:extLst>
                  <a:ext uri="{FF2B5EF4-FFF2-40B4-BE49-F238E27FC236}">
                    <a16:creationId xmlns:a16="http://schemas.microsoft.com/office/drawing/2014/main" id="{B28E6FFA-0E18-4441-A7FB-7EBF8AF6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3" name="Text Box 26">
                <a:extLst>
                  <a:ext uri="{FF2B5EF4-FFF2-40B4-BE49-F238E27FC236}">
                    <a16:creationId xmlns:a16="http://schemas.microsoft.com/office/drawing/2014/main" id="{0B500EFF-7137-453E-9D00-BB80C5A27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5FEE4B60-C31B-4DB1-ABCF-E9D4679AD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8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4" name="Group 49">
            <a:extLst>
              <a:ext uri="{FF2B5EF4-FFF2-40B4-BE49-F238E27FC236}">
                <a16:creationId xmlns:a16="http://schemas.microsoft.com/office/drawing/2014/main" id="{4B607CBB-7AA9-45A5-BD32-B4CDA253404B}"/>
              </a:ext>
            </a:extLst>
          </p:cNvPr>
          <p:cNvGrpSpPr>
            <a:grpSpLocks/>
          </p:cNvGrpSpPr>
          <p:nvPr/>
        </p:nvGrpSpPr>
        <p:grpSpPr bwMode="auto">
          <a:xfrm>
            <a:off x="1909631" y="5219398"/>
            <a:ext cx="7086600" cy="533400"/>
            <a:chOff x="240" y="2976"/>
            <a:chExt cx="4464" cy="336"/>
          </a:xfrm>
        </p:grpSpPr>
        <p:graphicFrame>
          <p:nvGraphicFramePr>
            <p:cNvPr id="45" name="Object 50">
              <a:extLst>
                <a:ext uri="{FF2B5EF4-FFF2-40B4-BE49-F238E27FC236}">
                  <a16:creationId xmlns:a16="http://schemas.microsoft.com/office/drawing/2014/main" id="{1D713BF6-D791-4117-8DAA-00DBE49FBE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024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0440" imgH="228600" progId="Equation.3">
                    <p:embed/>
                  </p:oleObj>
                </mc:Choice>
                <mc:Fallback>
                  <p:oleObj name="Equation" r:id="rId26" imgW="190440" imgH="228600" progId="Equation.3">
                    <p:embed/>
                    <p:pic>
                      <p:nvPicPr>
                        <p:cNvPr id="45" name="Object 50">
                          <a:extLst>
                            <a:ext uri="{FF2B5EF4-FFF2-40B4-BE49-F238E27FC236}">
                              <a16:creationId xmlns:a16="http://schemas.microsoft.com/office/drawing/2014/main" id="{1D713BF6-D791-4117-8DAA-00DBE49FBE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24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1">
              <a:extLst>
                <a:ext uri="{FF2B5EF4-FFF2-40B4-BE49-F238E27FC236}">
                  <a16:creationId xmlns:a16="http://schemas.microsoft.com/office/drawing/2014/main" id="{246D8B52-E3BB-4FF1-82EC-060F87F9C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02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90440" imgH="228600" progId="Equation.3">
                    <p:embed/>
                  </p:oleObj>
                </mc:Choice>
                <mc:Fallback>
                  <p:oleObj name="Equation" r:id="rId27" imgW="190440" imgH="228600" progId="Equation.3">
                    <p:embed/>
                    <p:pic>
                      <p:nvPicPr>
                        <p:cNvPr id="46" name="Object 51">
                          <a:extLst>
                            <a:ext uri="{FF2B5EF4-FFF2-40B4-BE49-F238E27FC236}">
                              <a16:creationId xmlns:a16="http://schemas.microsoft.com/office/drawing/2014/main" id="{246D8B52-E3BB-4FF1-82EC-060F87F9C5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2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2">
              <a:extLst>
                <a:ext uri="{FF2B5EF4-FFF2-40B4-BE49-F238E27FC236}">
                  <a16:creationId xmlns:a16="http://schemas.microsoft.com/office/drawing/2014/main" id="{9AEFB00D-7C36-4035-90BF-63D9256D0F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97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440" imgH="228600" progId="Equation.3">
                    <p:embed/>
                  </p:oleObj>
                </mc:Choice>
                <mc:Fallback>
                  <p:oleObj name="Equation" r:id="rId28" imgW="190440" imgH="228600" progId="Equation.3">
                    <p:embed/>
                    <p:pic>
                      <p:nvPicPr>
                        <p:cNvPr id="47" name="Object 52">
                          <a:extLst>
                            <a:ext uri="{FF2B5EF4-FFF2-40B4-BE49-F238E27FC236}">
                              <a16:creationId xmlns:a16="http://schemas.microsoft.com/office/drawing/2014/main" id="{9AEFB00D-7C36-4035-90BF-63D9256D0F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53">
              <a:extLst>
                <a:ext uri="{FF2B5EF4-FFF2-40B4-BE49-F238E27FC236}">
                  <a16:creationId xmlns:a16="http://schemas.microsoft.com/office/drawing/2014/main" id="{009A525D-ECBC-4655-8A52-EE75A5DF4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76"/>
              <a:ext cx="4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实际上，任取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x∈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y∈      ,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都有</a:t>
              </a:r>
              <a:r>
                <a:rPr kumimoji="1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x+y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∈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411598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0417">
            <a:extLst>
              <a:ext uri="{FF2B5EF4-FFF2-40B4-BE49-F238E27FC236}">
                <a16:creationId xmlns:a16="http://schemas.microsoft.com/office/drawing/2014/main" id="{772D5B4D-33D5-4072-8965-4CBF9EFF1097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1040234"/>
            <a:ext cx="7848600" cy="48533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algn="just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思考</a:t>
            </a:r>
          </a:p>
          <a:p>
            <a:pPr marL="365125" indent="-365125" algn="just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独异点运算表中任何两行两列均不相同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125" indent="-365125">
              <a:buFontTx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&lt;Σ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∗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是一个半群吗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65125" indent="-365125" algn="just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若半群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〈A，*〉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的单位元为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e,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A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a，b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均有逆元，则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65125" indent="-365125" algn="just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1)（a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=a;</a:t>
            </a:r>
          </a:p>
          <a:p>
            <a:pPr marL="365125" indent="-365125" algn="just">
              <a:lnSpc>
                <a:spcPct val="95000"/>
              </a:lnSpc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2)（a*b）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*a</a:t>
            </a:r>
            <a:r>
              <a:rPr lang="en-US" altLang="zh-CN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365125" indent="-365125">
              <a:buFontTx/>
              <a:buNone/>
            </a:pP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4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有限半群必有幂等元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? </a:t>
            </a:r>
          </a:p>
          <a:p>
            <a:pPr marL="365125" indent="-365125" algn="just">
              <a:lnSpc>
                <a:spcPct val="95000"/>
              </a:lnSpc>
              <a:spcBef>
                <a:spcPct val="50000"/>
              </a:spcBef>
              <a:buFontTx/>
              <a:buNone/>
            </a:pP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64683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61441">
            <a:extLst>
              <a:ext uri="{FF2B5EF4-FFF2-40B4-BE49-F238E27FC236}">
                <a16:creationId xmlns:a16="http://schemas.microsoft.com/office/drawing/2014/main" id="{718766F2-6EFF-40B3-BBB3-5315E8A63332}"/>
              </a:ext>
            </a:extLst>
          </p:cNvPr>
          <p:cNvSpPr txBox="1">
            <a:spLocks noChangeArrowheads="1"/>
          </p:cNvSpPr>
          <p:nvPr/>
        </p:nvSpPr>
        <p:spPr>
          <a:xfrm>
            <a:off x="2247106" y="838462"/>
            <a:ext cx="7697788" cy="5616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Tx/>
              <a:buNone/>
            </a:pPr>
            <a:r>
              <a:rPr lang="zh-CN" altLang="en-US" sz="2400" b="1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有限</a:t>
            </a:r>
            <a:r>
              <a:rPr lang="zh-CN" altLang="en-US" sz="2400" b="1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半群必有幂等元</a:t>
            </a:r>
            <a:r>
              <a:rPr lang="en-US" altLang="zh-CN" sz="2400" b="1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.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证明  设</a:t>
            </a:r>
            <a:r>
              <a:rPr lang="en-US" altLang="zh-CN" sz="2000" b="1"/>
              <a:t>&lt;S</a:t>
            </a:r>
            <a:r>
              <a:rPr lang="zh-CN" altLang="en-US" sz="2000" b="1"/>
              <a:t>；*</a:t>
            </a:r>
            <a:r>
              <a:rPr lang="en-US" altLang="zh-CN" sz="2000" b="1"/>
              <a:t>&gt;</a:t>
            </a:r>
            <a:r>
              <a:rPr lang="zh-CN" altLang="en-US" sz="2000" b="1"/>
              <a:t>是有限半群，需证 </a:t>
            </a:r>
            <a:r>
              <a:rPr lang="zh-CN" altLang="en-US" sz="2000" b="1">
                <a:sym typeface="Symbol" panose="05050102010706020507" pitchFamily="18" charset="2"/>
              </a:rPr>
              <a:t></a:t>
            </a:r>
            <a:r>
              <a:rPr lang="en-US" altLang="zh-CN" sz="2000" b="1"/>
              <a:t>a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S</a:t>
            </a:r>
            <a:r>
              <a:rPr lang="zh-CN" altLang="en-US" sz="2000" b="1"/>
              <a:t>，有</a:t>
            </a:r>
            <a:r>
              <a:rPr lang="en-US" altLang="zh-CN" sz="2000" b="1"/>
              <a:t>a*a=a</a:t>
            </a:r>
            <a:r>
              <a:rPr lang="zh-CN" altLang="en-US" sz="2000" b="1"/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对</a:t>
            </a:r>
            <a:r>
              <a:rPr lang="zh-CN" altLang="en-US" sz="2000" b="1">
                <a:sym typeface="Symbol" panose="05050102010706020507" pitchFamily="18" charset="2"/>
              </a:rPr>
              <a:t></a:t>
            </a:r>
            <a:r>
              <a:rPr lang="en-US" altLang="zh-CN" sz="2000" b="1"/>
              <a:t>b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S</a:t>
            </a:r>
            <a:r>
              <a:rPr lang="zh-CN" altLang="en-US" sz="2000" b="1"/>
              <a:t>，由运算封闭性，有</a:t>
            </a:r>
            <a:r>
              <a:rPr lang="en-US" altLang="zh-CN" sz="2000" b="1"/>
              <a:t>b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=b*b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S,</a:t>
            </a:r>
            <a:r>
              <a:rPr lang="zh-CN" altLang="en-US" sz="2000" b="1"/>
              <a:t>进一步可得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b="1"/>
              <a:t>	b</a:t>
            </a:r>
            <a:r>
              <a:rPr lang="en-US" altLang="zh-CN" sz="2000" b="1" baseline="30000"/>
              <a:t>3</a:t>
            </a:r>
            <a:r>
              <a:rPr lang="zh-CN" altLang="en-US" sz="2000" b="1"/>
              <a:t>，</a:t>
            </a:r>
            <a:r>
              <a:rPr lang="en-US" altLang="zh-CN" sz="2000" b="1"/>
              <a:t>b</a:t>
            </a:r>
            <a:r>
              <a:rPr lang="en-US" altLang="zh-CN" sz="2000" b="1" baseline="30000"/>
              <a:t>4</a:t>
            </a:r>
            <a:r>
              <a:rPr lang="zh-CN" altLang="en-US" sz="2000" b="1"/>
              <a:t>，</a:t>
            </a:r>
            <a:r>
              <a:rPr lang="en-US" altLang="zh-CN" sz="2000" b="1"/>
              <a:t>…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S</a:t>
            </a:r>
            <a:r>
              <a:rPr lang="zh-CN" altLang="en-US" sz="2000" b="1"/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又</a:t>
            </a:r>
            <a:r>
              <a:rPr lang="en-US" altLang="zh-CN" sz="2000" b="1"/>
              <a:t>S</a:t>
            </a:r>
            <a:r>
              <a:rPr lang="zh-CN" altLang="en-US" sz="2000" b="1"/>
              <a:t>有限，故存在</a:t>
            </a:r>
            <a:r>
              <a:rPr lang="en-US" altLang="zh-CN" sz="2000" b="1"/>
              <a:t>i</a:t>
            </a:r>
            <a:r>
              <a:rPr lang="zh-CN" altLang="en-US" sz="2000" b="1"/>
              <a:t>，</a:t>
            </a:r>
            <a:r>
              <a:rPr lang="en-US" altLang="zh-CN" sz="2000" b="1"/>
              <a:t>j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N</a:t>
            </a:r>
            <a:r>
              <a:rPr lang="zh-CN" altLang="en-US" sz="2000" b="1"/>
              <a:t>，</a:t>
            </a:r>
            <a:r>
              <a:rPr lang="en-US" altLang="zh-CN" sz="2000" b="1"/>
              <a:t>j&gt;</a:t>
            </a:r>
            <a:r>
              <a:rPr lang="zh-CN" altLang="en-US" sz="2000" b="1"/>
              <a:t>ｉ 使得</a:t>
            </a:r>
            <a:r>
              <a:rPr lang="en-US" altLang="zh-CN" sz="2000" b="1"/>
              <a:t>b</a:t>
            </a:r>
            <a:r>
              <a:rPr lang="en-US" altLang="zh-CN" sz="2000" b="1" baseline="30000"/>
              <a:t>i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j</a:t>
            </a:r>
            <a:r>
              <a:rPr lang="zh-CN" altLang="en-US" sz="2000" b="1"/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从而利用半群的可结合性有 </a:t>
            </a:r>
            <a:r>
              <a:rPr lang="en-US" altLang="zh-CN" sz="2000" b="1"/>
              <a:t>b</a:t>
            </a:r>
            <a:r>
              <a:rPr lang="en-US" altLang="zh-CN" sz="2000" b="1" baseline="30000"/>
              <a:t>i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j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j-i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i</a:t>
            </a:r>
            <a:r>
              <a:rPr lang="zh-CN" altLang="en-US" sz="2000" b="1"/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endParaRPr lang="zh-CN" altLang="en-US" sz="2000" b="1"/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现令</a:t>
            </a:r>
            <a:r>
              <a:rPr lang="en-US" altLang="zh-CN" sz="2000" b="1"/>
              <a:t>p=j-i</a:t>
            </a:r>
            <a:r>
              <a:rPr lang="zh-CN" altLang="en-US" sz="2000" b="1"/>
              <a:t>，则对任意</a:t>
            </a:r>
            <a:r>
              <a:rPr lang="en-US" altLang="zh-CN" sz="2000" b="1"/>
              <a:t>q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N</a:t>
            </a:r>
            <a:r>
              <a:rPr lang="zh-CN" altLang="en-US" sz="2000" b="1"/>
              <a:t>，</a:t>
            </a:r>
            <a:r>
              <a:rPr lang="en-US" altLang="zh-CN" sz="2000" b="1"/>
              <a:t>q≥i</a:t>
            </a:r>
            <a:r>
              <a:rPr lang="zh-CN" altLang="en-US" sz="2000" b="1"/>
              <a:t>时</a:t>
            </a:r>
            <a:r>
              <a:rPr lang="en-US" altLang="zh-CN" sz="2000" b="1"/>
              <a:t>, </a:t>
            </a:r>
            <a:r>
              <a:rPr lang="zh-CN" altLang="en-US" sz="2000" b="1"/>
              <a:t>有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b="1"/>
              <a:t>b</a:t>
            </a:r>
            <a:r>
              <a:rPr lang="en-US" altLang="zh-CN" sz="2000" b="1" baseline="30000"/>
              <a:t>q</a:t>
            </a:r>
            <a:r>
              <a:rPr lang="en-US" altLang="zh-CN" sz="2000" b="1"/>
              <a:t>= b</a:t>
            </a:r>
            <a:r>
              <a:rPr lang="en-US" altLang="zh-CN" sz="2000" b="1" baseline="30000"/>
              <a:t>q-i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i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q-i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j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q- i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j-i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i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q-i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p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i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p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q</a:t>
            </a:r>
            <a:r>
              <a:rPr lang="zh-CN" altLang="en-US" sz="2000" b="1"/>
              <a:t>。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又</a:t>
            </a:r>
            <a:r>
              <a:rPr lang="en-US" altLang="zh-CN" sz="2000" b="1"/>
              <a:t>p≥1</a:t>
            </a:r>
            <a:r>
              <a:rPr lang="zh-CN" altLang="en-US" sz="2000" b="1"/>
              <a:t>，则存在</a:t>
            </a:r>
            <a:r>
              <a:rPr lang="en-US" altLang="zh-CN" sz="2000" b="1"/>
              <a:t>q≥i</a:t>
            </a:r>
            <a:r>
              <a:rPr lang="zh-CN" altLang="en-US" sz="2000" b="1"/>
              <a:t>，</a:t>
            </a:r>
            <a:r>
              <a:rPr lang="en-US" altLang="zh-CN" sz="2000" b="1"/>
              <a:t>q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N</a:t>
            </a:r>
            <a:r>
              <a:rPr lang="zh-CN" altLang="en-US" sz="2000" b="1"/>
              <a:t>，且有</a:t>
            </a:r>
            <a:r>
              <a:rPr lang="en-US" altLang="zh-CN" sz="2000" b="1"/>
              <a:t>k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N</a:t>
            </a:r>
            <a:r>
              <a:rPr lang="zh-CN" altLang="en-US" sz="2000" b="1"/>
              <a:t>，使 </a:t>
            </a:r>
            <a:r>
              <a:rPr lang="en-US" altLang="zh-CN" sz="2000" b="1"/>
              <a:t>q=kp</a:t>
            </a:r>
            <a:r>
              <a:rPr lang="zh-CN" altLang="en-US" sz="2000" b="1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从而有</a:t>
            </a:r>
            <a:r>
              <a:rPr lang="en-US" altLang="zh-CN" sz="2000" b="1"/>
              <a:t>b</a:t>
            </a:r>
            <a:r>
              <a:rPr lang="en-US" altLang="zh-CN" sz="2000" b="1" baseline="30000"/>
              <a:t>kp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p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kp</a:t>
            </a:r>
            <a:r>
              <a:rPr lang="en-US" altLang="zh-CN" sz="2000" b="1"/>
              <a:t>=b</a:t>
            </a:r>
            <a:r>
              <a:rPr lang="en-US" altLang="zh-CN" sz="2000" b="1" baseline="30000"/>
              <a:t>p</a:t>
            </a:r>
            <a:r>
              <a:rPr lang="en-US" altLang="zh-CN" sz="2000" b="1"/>
              <a:t>*(b</a:t>
            </a:r>
            <a:r>
              <a:rPr lang="en-US" altLang="zh-CN" sz="2000" b="1" baseline="30000"/>
              <a:t>p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kp</a:t>
            </a:r>
            <a:r>
              <a:rPr lang="en-US" altLang="zh-CN" sz="2000" b="1"/>
              <a:t>)=…=b</a:t>
            </a:r>
            <a:r>
              <a:rPr lang="en-US" altLang="zh-CN" sz="2000" b="1" baseline="30000"/>
              <a:t>kp</a:t>
            </a:r>
            <a:r>
              <a:rPr lang="en-US" altLang="zh-CN" sz="2000" b="1"/>
              <a:t>*b</a:t>
            </a:r>
            <a:r>
              <a:rPr lang="en-US" altLang="zh-CN" sz="2000" b="1" baseline="30000"/>
              <a:t>kp</a:t>
            </a:r>
            <a:r>
              <a:rPr lang="zh-CN" altLang="en-US" sz="2000" b="1"/>
              <a:t>，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zh-CN" altLang="en-US" sz="2000" b="1"/>
              <a:t>令</a:t>
            </a:r>
            <a:r>
              <a:rPr lang="en-US" altLang="zh-CN" sz="2000" b="1"/>
              <a:t>a=b</a:t>
            </a:r>
            <a:r>
              <a:rPr lang="en-US" altLang="zh-CN" sz="2000" b="1" baseline="30000"/>
              <a:t>kp</a:t>
            </a:r>
            <a:r>
              <a:rPr lang="en-US" altLang="zh-CN" sz="2000" b="1">
                <a:sym typeface="Symbol" panose="05050102010706020507" pitchFamily="18" charset="2"/>
              </a:rPr>
              <a:t></a:t>
            </a:r>
            <a:r>
              <a:rPr lang="en-US" altLang="zh-CN" sz="2000" b="1"/>
              <a:t>S  </a:t>
            </a:r>
            <a:r>
              <a:rPr lang="zh-CN" altLang="en-US" sz="2000" b="1"/>
              <a:t>则</a:t>
            </a:r>
            <a:r>
              <a:rPr lang="en-US" altLang="zh-CN" sz="2000" b="1"/>
              <a:t>a*a=a</a:t>
            </a:r>
            <a:r>
              <a:rPr lang="zh-CN" altLang="en-US" sz="2000" b="1"/>
              <a:t>，即</a:t>
            </a:r>
            <a:r>
              <a:rPr lang="en-US" altLang="zh-CN" sz="2000" b="1"/>
              <a:t>a=b</a:t>
            </a:r>
            <a:r>
              <a:rPr lang="en-US" altLang="zh-CN" sz="2000" b="1" baseline="30000"/>
              <a:t>kp</a:t>
            </a:r>
            <a:r>
              <a:rPr lang="zh-CN" altLang="en-US" sz="2000" b="1"/>
              <a:t>是</a:t>
            </a:r>
            <a:r>
              <a:rPr lang="en-US" altLang="zh-CN" sz="2000" b="1"/>
              <a:t>&lt;S</a:t>
            </a:r>
            <a:r>
              <a:rPr lang="zh-CN" altLang="en-US" sz="2000" b="1"/>
              <a:t>；*</a:t>
            </a:r>
            <a:r>
              <a:rPr lang="en-US" altLang="zh-CN" sz="2000" b="1"/>
              <a:t>&gt;</a:t>
            </a:r>
            <a:r>
              <a:rPr lang="zh-CN" altLang="en-US" sz="2000" b="1"/>
              <a:t>的幂等元。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7638800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A2BADD6-ADF3-4435-B8F6-25B939826F75}"/>
              </a:ext>
            </a:extLst>
          </p:cNvPr>
          <p:cNvSpPr txBox="1">
            <a:spLocks noChangeArrowheads="1"/>
          </p:cNvSpPr>
          <p:nvPr/>
        </p:nvSpPr>
        <p:spPr>
          <a:xfrm>
            <a:off x="1885542" y="1455738"/>
            <a:ext cx="8208962" cy="5616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为代数结构，其中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是一个非空集合，*是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上的一个二元运算，若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）运算*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满足结合律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   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(a*b)*c=a*(b*c)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）运算*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存在单位元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e*a=a*e=a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3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存在逆元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，使得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*a=e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则称代数结构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(Group)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对于群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任意的二元素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，均有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a*b=b*a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，则称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；*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交换群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或称为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阿贝尔群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(Abelian group)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CAA27A1-EEC3-4243-ACE0-41A9090DBB68}"/>
              </a:ext>
            </a:extLst>
          </p:cNvPr>
          <p:cNvSpPr/>
          <p:nvPr/>
        </p:nvSpPr>
        <p:spPr>
          <a:xfrm>
            <a:off x="1965820" y="5934928"/>
            <a:ext cx="69265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设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G, 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*)</a:t>
            </a:r>
            <a:r>
              <a:rPr lang="zh-CN" altLang="en-US" sz="2400" dirty="0">
                <a:solidFill>
                  <a:srgbClr val="C00000"/>
                </a:solidFill>
              </a:rPr>
              <a:t>是单元半群。若</a:t>
            </a:r>
            <a:r>
              <a:rPr lang="en-US" altLang="zh-CN" sz="2400" dirty="0">
                <a:solidFill>
                  <a:srgbClr val="C00000"/>
                </a:solidFill>
              </a:rPr>
              <a:t>G</a:t>
            </a:r>
            <a:r>
              <a:rPr lang="zh-CN" altLang="en-US" sz="2400" dirty="0">
                <a:solidFill>
                  <a:srgbClr val="C00000"/>
                </a:solidFill>
              </a:rPr>
              <a:t>中每个元素都有逆元，即　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solidFill>
                  <a:srgbClr val="C00000"/>
                </a:solidFill>
              </a:rPr>
              <a:t>g(</a:t>
            </a:r>
            <a:r>
              <a:rPr lang="en-US" altLang="zh-CN" sz="2400" dirty="0" err="1">
                <a:solidFill>
                  <a:srgbClr val="C00000"/>
                </a:solidFill>
              </a:rPr>
              <a:t>g</a:t>
            </a:r>
            <a:r>
              <a:rPr lang="en-US" altLang="zh-CN" sz="2400" dirty="0" err="1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solidFill>
                  <a:srgbClr val="C00000"/>
                </a:solidFill>
              </a:rPr>
              <a:t>G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400" dirty="0">
                <a:solidFill>
                  <a:srgbClr val="C00000"/>
                </a:solidFill>
              </a:rPr>
              <a:t> g</a:t>
            </a:r>
            <a:r>
              <a:rPr lang="en-US" altLang="zh-CN" sz="2400" baseline="30000" dirty="0">
                <a:solidFill>
                  <a:srgbClr val="C00000"/>
                </a:solidFill>
              </a:rPr>
              <a:t>-1</a:t>
            </a:r>
            <a:r>
              <a:rPr lang="en-US" altLang="zh-CN" sz="2400" dirty="0">
                <a:solidFill>
                  <a:srgbClr val="C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rgbClr val="C00000"/>
                </a:solidFill>
              </a:rPr>
              <a:t>G)</a:t>
            </a:r>
            <a:r>
              <a:rPr lang="zh-CN" altLang="en-US" sz="2400" dirty="0">
                <a:solidFill>
                  <a:srgbClr val="C00000"/>
                </a:solidFill>
              </a:rPr>
              <a:t>，则称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C00000"/>
                </a:solidFill>
              </a:rPr>
              <a:t>G, 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*)</a:t>
            </a:r>
            <a:r>
              <a:rPr lang="zh-CN" altLang="en-US" sz="2400" dirty="0">
                <a:solidFill>
                  <a:srgbClr val="C00000"/>
                </a:solidFill>
              </a:rPr>
              <a:t>为群。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A4FD7D9-9E8E-4049-8939-0880ED3AAB34}"/>
              </a:ext>
            </a:extLst>
          </p:cNvPr>
          <p:cNvSpPr txBox="1"/>
          <p:nvPr/>
        </p:nvSpPr>
        <p:spPr>
          <a:xfrm>
            <a:off x="1751013" y="850851"/>
            <a:ext cx="6143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群</a:t>
            </a:r>
            <a:r>
              <a:rPr lang="zh-CN" altLang="en-US" sz="280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group</a:t>
            </a:r>
            <a:r>
              <a:rPr lang="zh-CN" altLang="en-US" sz="2800" dirty="0">
                <a:solidFill>
                  <a:srgbClr val="C00000"/>
                </a:solidFill>
                <a:latin typeface="等线" panose="020F0502020204030204"/>
                <a:ea typeface="等线" panose="02010600030101010101" pitchFamily="2" charset="-122"/>
              </a:rPr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16789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334062A-8CFF-44FD-AE50-2E1C683CE9ED}"/>
              </a:ext>
            </a:extLst>
          </p:cNvPr>
          <p:cNvSpPr/>
          <p:nvPr/>
        </p:nvSpPr>
        <p:spPr>
          <a:xfrm>
            <a:off x="2519494" y="833962"/>
            <a:ext cx="7991912" cy="3897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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群就是每个元素都有逆元的单元</a:t>
            </a:r>
            <a:r>
              <a:rPr lang="zh-CN" altLang="en-US" sz="2800" dirty="0">
                <a:ea typeface="楷体_GB2312" pitchFamily="49" charset="-122"/>
              </a:rPr>
              <a:t>半群；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验证一个代数系统是群，必须验证以下四点</a:t>
            </a:r>
            <a:r>
              <a:rPr lang="zh-CN" altLang="en-US" sz="2800" dirty="0">
                <a:latin typeface="宋体" panose="02010600030101010101" pitchFamily="2" charset="-122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1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封闭性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结合律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3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有单位元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4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有逆元</a:t>
            </a:r>
          </a:p>
        </p:txBody>
      </p:sp>
    </p:spTree>
    <p:extLst>
      <p:ext uri="{BB962C8B-B14F-4D97-AF65-F5344CB8AC3E}">
        <p14:creationId xmlns:p14="http://schemas.microsoft.com/office/powerpoint/2010/main" val="350391993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1E4758-6CA1-4183-A073-EC90B10153F0}"/>
              </a:ext>
            </a:extLst>
          </p:cNvPr>
          <p:cNvSpPr/>
          <p:nvPr/>
        </p:nvSpPr>
        <p:spPr>
          <a:xfrm>
            <a:off x="2376881" y="1780212"/>
            <a:ext cx="7471794" cy="260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群是抽象代数中具有简单的二元运算的代数结构，有时为了方便，在不致混淆的情况下，也常把群的代数运算称作“乘法”，且把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简记为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另外，也常用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来表示群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302799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A20C98-BA18-4CA2-85C2-61332F004086}"/>
              </a:ext>
            </a:extLst>
          </p:cNvPr>
          <p:cNvSpPr/>
          <p:nvPr/>
        </p:nvSpPr>
        <p:spPr>
          <a:xfrm>
            <a:off x="2846878" y="2045926"/>
            <a:ext cx="4490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(I,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(N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(2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68E168-318E-4366-9B89-E9EA7910E558}"/>
              </a:ext>
            </a:extLst>
          </p:cNvPr>
          <p:cNvSpPr/>
          <p:nvPr/>
        </p:nvSpPr>
        <p:spPr>
          <a:xfrm>
            <a:off x="2846878" y="3261113"/>
            <a:ext cx="5267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(I, +)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+)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 ，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/>
                <a:ea typeface="宋体"/>
              </a:rPr>
              <a:t> (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N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, +</a:t>
            </a:r>
            <a:r>
              <a:rPr kumimoji="1" lang="en-US" altLang="zh-CN" sz="2400" baseline="-25000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)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/>
                <a:ea typeface="宋体"/>
              </a:rPr>
              <a:t>，</a:t>
            </a:r>
            <a:r>
              <a:rPr lang="en-US" altLang="zh-CN" sz="2400" dirty="0"/>
              <a:t> (2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/>
              <a:t>,  </a:t>
            </a:r>
            <a:r>
              <a:rPr lang="en-US" altLang="zh-CN" sz="2400" dirty="0">
                <a:latin typeface="宋体" panose="02010600030101010101" pitchFamily="2" charset="-122"/>
                <a:sym typeface="Symbol" panose="05050102010706020507" pitchFamily="18" charset="2"/>
              </a:rPr>
              <a:t></a:t>
            </a:r>
            <a:r>
              <a:rPr lang="en-US" altLang="zh-CN" sz="2400" dirty="0"/>
              <a:t>)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01339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017D12F-A87D-4C13-A9B6-8F1EDE801ACC}"/>
              </a:ext>
            </a:extLst>
          </p:cNvPr>
          <p:cNvSpPr txBox="1">
            <a:spLocks noChangeArrowheads="1"/>
          </p:cNvSpPr>
          <p:nvPr/>
        </p:nvSpPr>
        <p:spPr>
          <a:xfrm>
            <a:off x="2099469" y="913963"/>
            <a:ext cx="7993062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S=R-{-1}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上定义运算*：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 a*b=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，试证明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&lt;S; 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是群。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从以下几方面进行证明：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0)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运算*在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上封闭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&lt;S; *&gt;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是代数结构：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任意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b∈S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a+b+ab∈R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a≠-1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b≠-1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a*b=-1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a=-1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b=-1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，与题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设矛盾，故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a*b≠-1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所以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b∈S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，即运算*在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上封闭。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924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1AF40D-82AE-4C6F-A4DD-633CA2A82E95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08050"/>
            <a:ext cx="7848600" cy="5761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运算*满足结合律：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任意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c∈S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(a*b)*c=(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)*c=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a+b+ab+c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)c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a+b+c+ab+ac+bc+abc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a*(b*c)=a*(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b+c+bc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a+b+c+bc+a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b+c+bc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a+b+c+ab+ac+bc+abc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所以，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(a*b)*c=a*(b*c)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，即*满足结合律。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2)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存在单位元：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 对任意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b∈S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a*b=a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     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1+a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，注意到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a≠-1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，故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b=0∈S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，从而有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a*0=a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0*a=0+a+0·a=a,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所以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为单位元。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02401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79EFCA-06C2-4D22-A73C-4F098369A8D0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920037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3) 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每个元素存在逆元：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对于任意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a∈S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a*b=0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a+b+ab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=0, b=(-a)/(1+a)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  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a*(-a)/(1+a)=0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(-a)/(1+a)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a=(-a)/(1+a)+a+(-a)·a/(1+a) –a(1+a)/(1+a)+a=0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故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(-a)/(1+a)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之逆元。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综上知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&lt;S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是群。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2784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CB5919E6-E702-4C1A-B61C-4FA76A93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737" y="901117"/>
            <a:ext cx="7772400" cy="27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代换性质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：代数系统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&lt;X,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是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上的二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元运算，设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上的等价关系，对任何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∈X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有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)R(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则称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等价关系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对于运算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具有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代换性质。</a:t>
            </a:r>
          </a:p>
          <a:p>
            <a:pPr>
              <a:spcBef>
                <a:spcPct val="20000"/>
              </a:spcBef>
            </a:pPr>
            <a:endParaRPr lang="zh-CN" altLang="en-US" sz="2800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4" name="Group 3">
            <a:extLst>
              <a:ext uri="{FF2B5EF4-FFF2-40B4-BE49-F238E27FC236}">
                <a16:creationId xmlns:a16="http://schemas.microsoft.com/office/drawing/2014/main" id="{84E42BEE-75A5-4CAD-AD05-F239AE6057B6}"/>
              </a:ext>
            </a:extLst>
          </p:cNvPr>
          <p:cNvGrpSpPr>
            <a:grpSpLocks/>
          </p:cNvGrpSpPr>
          <p:nvPr/>
        </p:nvGrpSpPr>
        <p:grpSpPr bwMode="auto">
          <a:xfrm>
            <a:off x="1815517" y="3429000"/>
            <a:ext cx="6858000" cy="609600"/>
            <a:chOff x="768" y="1824"/>
            <a:chExt cx="4320" cy="384"/>
          </a:xfrm>
        </p:grpSpPr>
        <p:grpSp>
          <p:nvGrpSpPr>
            <p:cNvPr id="95" name="Group 4">
              <a:extLst>
                <a:ext uri="{FF2B5EF4-FFF2-40B4-BE49-F238E27FC236}">
                  <a16:creationId xmlns:a16="http://schemas.microsoft.com/office/drawing/2014/main" id="{BCEFC173-C92F-484F-815A-C844824F3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24"/>
              <a:ext cx="3989" cy="384"/>
              <a:chOff x="576" y="2976"/>
              <a:chExt cx="3989" cy="384"/>
            </a:xfrm>
          </p:grpSpPr>
          <p:graphicFrame>
            <p:nvGraphicFramePr>
              <p:cNvPr id="97" name="Object 5">
                <a:extLst>
                  <a:ext uri="{FF2B5EF4-FFF2-40B4-BE49-F238E27FC236}">
                    <a16:creationId xmlns:a16="http://schemas.microsoft.com/office/drawing/2014/main" id="{9CCB4DEB-5F14-41B9-9E49-C07709A131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3024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26720" imgH="228600" progId="Equation.3">
                      <p:embed/>
                    </p:oleObj>
                  </mc:Choice>
                  <mc:Fallback>
                    <p:oleObj name="Equation" r:id="rId4" imgW="126720" imgH="228600" progId="Equation.3">
                      <p:embed/>
                      <p:pic>
                        <p:nvPicPr>
                          <p:cNvPr id="97" name="Object 5">
                            <a:extLst>
                              <a:ext uri="{FF2B5EF4-FFF2-40B4-BE49-F238E27FC236}">
                                <a16:creationId xmlns:a16="http://schemas.microsoft.com/office/drawing/2014/main" id="{9CCB4DEB-5F14-41B9-9E49-C07709A131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024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6">
                <a:extLst>
                  <a:ext uri="{FF2B5EF4-FFF2-40B4-BE49-F238E27FC236}">
                    <a16:creationId xmlns:a16="http://schemas.microsoft.com/office/drawing/2014/main" id="{06F9CF73-FA6B-416D-86C4-AFDACB3F9B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2976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228600" progId="Equation.3">
                      <p:embed/>
                    </p:oleObj>
                  </mc:Choice>
                  <mc:Fallback>
                    <p:oleObj name="Equation" r:id="rId6" imgW="203040" imgH="228600" progId="Equation.3">
                      <p:embed/>
                      <p:pic>
                        <p:nvPicPr>
                          <p:cNvPr id="98" name="Object 6">
                            <a:extLst>
                              <a:ext uri="{FF2B5EF4-FFF2-40B4-BE49-F238E27FC236}">
                                <a16:creationId xmlns:a16="http://schemas.microsoft.com/office/drawing/2014/main" id="{06F9CF73-FA6B-416D-86C4-AFDACB3F9B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976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7">
                <a:extLst>
                  <a:ext uri="{FF2B5EF4-FFF2-40B4-BE49-F238E27FC236}">
                    <a16:creationId xmlns:a16="http://schemas.microsoft.com/office/drawing/2014/main" id="{9BCAAE5E-70A2-47BA-901D-C22E5A3441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2976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4120" imgH="228600" progId="Equation.3">
                      <p:embed/>
                    </p:oleObj>
                  </mc:Choice>
                  <mc:Fallback>
                    <p:oleObj name="Equation" r:id="rId8" imgW="114120" imgH="228600" progId="Equation.3">
                      <p:embed/>
                      <p:pic>
                        <p:nvPicPr>
                          <p:cNvPr id="99" name="Object 7">
                            <a:extLst>
                              <a:ext uri="{FF2B5EF4-FFF2-40B4-BE49-F238E27FC236}">
                                <a16:creationId xmlns:a16="http://schemas.microsoft.com/office/drawing/2014/main" id="{9BCAAE5E-70A2-47BA-901D-C22E5A3441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976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8">
                <a:extLst>
                  <a:ext uri="{FF2B5EF4-FFF2-40B4-BE49-F238E27FC236}">
                    <a16:creationId xmlns:a16="http://schemas.microsoft.com/office/drawing/2014/main" id="{5CD3325B-2EEA-488F-BBF7-8C3D0B55F3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2976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040" imgH="228600" progId="Equation.3">
                      <p:embed/>
                    </p:oleObj>
                  </mc:Choice>
                  <mc:Fallback>
                    <p:oleObj name="Equation" r:id="rId10" imgW="203040" imgH="228600" progId="Equation.3">
                      <p:embed/>
                      <p:pic>
                        <p:nvPicPr>
                          <p:cNvPr id="100" name="Object 8">
                            <a:extLst>
                              <a:ext uri="{FF2B5EF4-FFF2-40B4-BE49-F238E27FC236}">
                                <a16:creationId xmlns:a16="http://schemas.microsoft.com/office/drawing/2014/main" id="{5CD3325B-2EEA-488F-BBF7-8C3D0B55F3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976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9">
                <a:extLst>
                  <a:ext uri="{FF2B5EF4-FFF2-40B4-BE49-F238E27FC236}">
                    <a16:creationId xmlns:a16="http://schemas.microsoft.com/office/drawing/2014/main" id="{E25C3ABD-6C6B-4E51-AA22-D15FF39A2A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2976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03040" imgH="228600" progId="Equation.3">
                      <p:embed/>
                    </p:oleObj>
                  </mc:Choice>
                  <mc:Fallback>
                    <p:oleObj name="Equation" r:id="rId12" imgW="203040" imgH="228600" progId="Equation.3">
                      <p:embed/>
                      <p:pic>
                        <p:nvPicPr>
                          <p:cNvPr id="101" name="Object 9">
                            <a:extLst>
                              <a:ext uri="{FF2B5EF4-FFF2-40B4-BE49-F238E27FC236}">
                                <a16:creationId xmlns:a16="http://schemas.microsoft.com/office/drawing/2014/main" id="{E25C3ABD-6C6B-4E51-AA22-D15FF39A2A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976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">
                <a:extLst>
                  <a:ext uri="{FF2B5EF4-FFF2-40B4-BE49-F238E27FC236}">
                    <a16:creationId xmlns:a16="http://schemas.microsoft.com/office/drawing/2014/main" id="{2C2C32F2-F70A-4D69-BC8F-5613D1D3A6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2976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102" name="Object 10">
                            <a:extLst>
                              <a:ext uri="{FF2B5EF4-FFF2-40B4-BE49-F238E27FC236}">
                                <a16:creationId xmlns:a16="http://schemas.microsoft.com/office/drawing/2014/main" id="{2C2C32F2-F70A-4D69-BC8F-5613D1D3A6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976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>
                <a:extLst>
                  <a:ext uri="{FF2B5EF4-FFF2-40B4-BE49-F238E27FC236}">
                    <a16:creationId xmlns:a16="http://schemas.microsoft.com/office/drawing/2014/main" id="{0E67C375-3842-43E2-94F4-BE6612B998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3024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6720" imgH="228600" progId="Equation.3">
                      <p:embed/>
                    </p:oleObj>
                  </mc:Choice>
                  <mc:Fallback>
                    <p:oleObj name="Equation" r:id="rId14" imgW="126720" imgH="228600" progId="Equation.3">
                      <p:embed/>
                      <p:pic>
                        <p:nvPicPr>
                          <p:cNvPr id="103" name="Object 11">
                            <a:extLst>
                              <a:ext uri="{FF2B5EF4-FFF2-40B4-BE49-F238E27FC236}">
                                <a16:creationId xmlns:a16="http://schemas.microsoft.com/office/drawing/2014/main" id="{0E67C375-3842-43E2-94F4-BE6612B998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024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2">
                <a:extLst>
                  <a:ext uri="{FF2B5EF4-FFF2-40B4-BE49-F238E27FC236}">
                    <a16:creationId xmlns:a16="http://schemas.microsoft.com/office/drawing/2014/main" id="{106CF1B2-F5AC-4D64-BC99-E85BCB32E7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976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14120" imgH="228600" progId="Equation.3">
                      <p:embed/>
                    </p:oleObj>
                  </mc:Choice>
                  <mc:Fallback>
                    <p:oleObj name="Equation" r:id="rId15" imgW="114120" imgH="228600" progId="Equation.3">
                      <p:embed/>
                      <p:pic>
                        <p:nvPicPr>
                          <p:cNvPr id="104" name="Object 12">
                            <a:extLst>
                              <a:ext uri="{FF2B5EF4-FFF2-40B4-BE49-F238E27FC236}">
                                <a16:creationId xmlns:a16="http://schemas.microsoft.com/office/drawing/2014/main" id="{106CF1B2-F5AC-4D64-BC99-E85BCB32E7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976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6" name="Text Box 13">
              <a:extLst>
                <a:ext uri="{FF2B5EF4-FFF2-40B4-BE49-F238E27FC236}">
                  <a16:creationId xmlns:a16="http://schemas.microsoft.com/office/drawing/2014/main" id="{45524247-52AD-46B5-B2DE-0D53FAD75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72"/>
              <a:ext cx="4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＝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＝   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154B629-8ABB-45B5-BE85-5384B7127388}"/>
              </a:ext>
            </a:extLst>
          </p:cNvPr>
          <p:cNvSpPr/>
          <p:nvPr/>
        </p:nvSpPr>
        <p:spPr>
          <a:xfrm>
            <a:off x="1521392" y="4071909"/>
            <a:ext cx="8897224" cy="138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同余关系：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&lt;X,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是个代数系统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上的二元运算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中的等价关系，如果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满足置换性质，则称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是代数系统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中关于运算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同余关系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86D7C-49CC-4600-B190-1DD174D14505}"/>
              </a:ext>
            </a:extLst>
          </p:cNvPr>
          <p:cNvSpPr/>
          <p:nvPr/>
        </p:nvSpPr>
        <p:spPr>
          <a:xfrm>
            <a:off x="1572433" y="5661380"/>
            <a:ext cx="614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商集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X/R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中的等价类，称之为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同余类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80181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3C3B5FA-6346-4274-8A92-B3CC122F7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1192548"/>
          <a:ext cx="78105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599549" imgH="2289322" progId="Word.Document.8">
                  <p:embed/>
                </p:oleObj>
              </mc:Choice>
              <mc:Fallback>
                <p:oleObj name="Document" r:id="rId4" imgW="3599549" imgH="2289322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E3C3B5FA-6346-4274-8A92-B3CC122F7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192548"/>
                        <a:ext cx="7810500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093987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E33F37-52F3-4A0A-A8CC-67504CF1ED55}"/>
              </a:ext>
            </a:extLst>
          </p:cNvPr>
          <p:cNvSpPr/>
          <p:nvPr/>
        </p:nvSpPr>
        <p:spPr>
          <a:xfrm>
            <a:off x="3785853" y="933017"/>
            <a:ext cx="2310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V=&lt;Z</a:t>
            </a:r>
            <a:r>
              <a:rPr lang="en-US" altLang="zh-CN" sz="2800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6B0E4A-047A-4978-93CD-88C88B7C5CA3}"/>
              </a:ext>
            </a:extLst>
          </p:cNvPr>
          <p:cNvSpPr txBox="1"/>
          <p:nvPr/>
        </p:nvSpPr>
        <p:spPr>
          <a:xfrm>
            <a:off x="1929468" y="1761688"/>
            <a:ext cx="77094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{0},{1,2,3}  {1},{0,2,3}    {2},{1,3,0}   {3},{1,2,0}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{0,1},{2,3}  {0,3},{1,2}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{0},{1},{2,3}     {0},{2},{1,3}   {0},{3},{1,2}   {1},{2},{0,3}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{1},{3},{0,2}     {2},{3},{0,1} 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A29D9A-8B7E-481B-901F-5D7E2344C72E}"/>
              </a:ext>
            </a:extLst>
          </p:cNvPr>
          <p:cNvSpPr/>
          <p:nvPr/>
        </p:nvSpPr>
        <p:spPr>
          <a:xfrm>
            <a:off x="1113818" y="4849182"/>
            <a:ext cx="8588570" cy="345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08965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{0},{1},{2},{3}   {0,1,2,3}     {0,2},{1,3}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75DAAA-CBF3-41AE-BC4D-7C78EDED8324}"/>
              </a:ext>
            </a:extLst>
          </p:cNvPr>
          <p:cNvSpPr/>
          <p:nvPr/>
        </p:nvSpPr>
        <p:spPr>
          <a:xfrm>
            <a:off x="2125211" y="57819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恒等关系与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普遍</a:t>
            </a:r>
            <a:r>
              <a:rPr lang="zh-CN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关系都是同余关系，任何代数系统都存在同余关系。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7678895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D4C3F2-681E-4E1D-849C-92ACDF1545F0}"/>
              </a:ext>
            </a:extLst>
          </p:cNvPr>
          <p:cNvSpPr/>
          <p:nvPr/>
        </p:nvSpPr>
        <p:spPr>
          <a:xfrm>
            <a:off x="1638649" y="799223"/>
            <a:ext cx="8914701" cy="212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是代数结构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，*为二元运算，对于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o[b]=[a*b]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二元运算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同余关系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787517230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93185">
            <a:extLst>
              <a:ext uri="{FF2B5EF4-FFF2-40B4-BE49-F238E27FC236}">
                <a16:creationId xmlns:a16="http://schemas.microsoft.com/office/drawing/2014/main" id="{35C1EE25-7A38-4055-B1F6-65E3FFF8B2BD}"/>
              </a:ext>
            </a:extLst>
          </p:cNvPr>
          <p:cNvSpPr txBox="1">
            <a:spLocks noChangeArrowheads="1"/>
          </p:cNvSpPr>
          <p:nvPr/>
        </p:nvSpPr>
        <p:spPr>
          <a:xfrm>
            <a:off x="1966432" y="1016179"/>
            <a:ext cx="7697788" cy="5524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</a:rPr>
              <a:t>同余关系</a:t>
            </a:r>
            <a:r>
              <a:rPr lang="zh-CN" altLang="en-US" b="1">
                <a:solidFill>
                  <a:srgbClr val="660066"/>
                </a:solidFill>
                <a:sym typeface="Wingdings" panose="05000000000000000000" pitchFamily="2" charset="2"/>
              </a:rPr>
              <a:t></a:t>
            </a:r>
            <a:r>
              <a:rPr lang="zh-CN" altLang="en-US" b="1">
                <a:solidFill>
                  <a:srgbClr val="0000FF"/>
                </a:solidFill>
              </a:rPr>
              <a:t>商代数</a:t>
            </a:r>
            <a:r>
              <a:rPr lang="en-US" altLang="zh-CN" b="1"/>
              <a:t>(Quotient algebra)</a:t>
            </a:r>
            <a:r>
              <a:rPr lang="en-US" altLang="zh-CN"/>
              <a:t> </a:t>
            </a:r>
            <a:endParaRPr lang="en-US" altLang="zh-CN" dirty="0"/>
          </a:p>
        </p:txBody>
      </p:sp>
      <p:sp>
        <p:nvSpPr>
          <p:cNvPr id="7" name="文本框 93186">
            <a:extLst>
              <a:ext uri="{FF2B5EF4-FFF2-40B4-BE49-F238E27FC236}">
                <a16:creationId xmlns:a16="http://schemas.microsoft.com/office/drawing/2014/main" id="{164B61BD-ABB3-482C-AEDA-26190ADC3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295" y="1879779"/>
            <a:ext cx="3452812" cy="15621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代数结构：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V=&lt;S; o&gt; </a:t>
            </a:r>
          </a:p>
          <a:p>
            <a:r>
              <a:rPr lang="zh-CN" altLang="en-US" sz="2400" b="1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o</a:t>
            </a:r>
            <a:r>
              <a:rPr lang="zh-CN" altLang="en-US" sz="2400" b="1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为一元运算）</a:t>
            </a:r>
          </a:p>
          <a:p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上同余关系：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R</a:t>
            </a:r>
          </a:p>
          <a:p>
            <a:endParaRPr lang="zh-CN" altLang="en-US" sz="24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8C24CA-D7B5-4864-9CF5-8493C14D5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707" y="1686104"/>
            <a:ext cx="3760788" cy="15621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商代数：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V/R=&lt;S/</a:t>
            </a:r>
            <a:r>
              <a:rPr lang="en-US" altLang="zh-CN" sz="24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R;o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’&gt;</a:t>
            </a:r>
          </a:p>
          <a:p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运算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o’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的定义？ </a:t>
            </a:r>
          </a:p>
          <a:p>
            <a:pPr algn="r"/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     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o’([x])=[o(x)]</a:t>
            </a:r>
          </a:p>
          <a:p>
            <a:pPr algn="r"/>
            <a:endParaRPr lang="zh-CN" altLang="en-US" sz="24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9" name="右箭头 93188">
            <a:extLst>
              <a:ext uri="{FF2B5EF4-FFF2-40B4-BE49-F238E27FC236}">
                <a16:creationId xmlns:a16="http://schemas.microsoft.com/office/drawing/2014/main" id="{714697E5-8FAD-4386-A009-09D75EB71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107" y="2311579"/>
            <a:ext cx="858838" cy="431800"/>
          </a:xfrm>
          <a:prstGeom prst="rightArrow">
            <a:avLst>
              <a:gd name="adj1" fmla="val 50000"/>
              <a:gd name="adj2" fmla="val 496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MS PGothic" panose="020B0600070205080204" pitchFamily="34" charset="-128"/>
            </a:endParaRPr>
          </a:p>
        </p:txBody>
      </p:sp>
      <p:sp>
        <p:nvSpPr>
          <p:cNvPr id="10" name="文本框 93189">
            <a:extLst>
              <a:ext uri="{FF2B5EF4-FFF2-40B4-BE49-F238E27FC236}">
                <a16:creationId xmlns:a16="http://schemas.microsoft.com/office/drawing/2014/main" id="{C4A52108-10F0-4E32-B085-9C6B559E3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2295" y="4040367"/>
            <a:ext cx="3452812" cy="15621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代数结构：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V=&lt;S; o&gt; </a:t>
            </a:r>
          </a:p>
          <a:p>
            <a:r>
              <a:rPr lang="zh-CN" altLang="en-US" sz="2400" b="1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（</a:t>
            </a:r>
            <a:r>
              <a:rPr lang="en-US" altLang="zh-CN" sz="2400" b="1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o</a:t>
            </a:r>
            <a:r>
              <a:rPr lang="zh-CN" altLang="en-US" sz="2400" b="1" dirty="0">
                <a:solidFill>
                  <a:srgbClr val="660066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为二元运算）</a:t>
            </a:r>
          </a:p>
          <a:p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上同余关系：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R</a:t>
            </a:r>
          </a:p>
          <a:p>
            <a:endParaRPr lang="zh-CN" altLang="en-US" sz="24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978302-F98A-41FE-A204-A5EC33464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732" y="3899079"/>
            <a:ext cx="3687763" cy="1562100"/>
          </a:xfrm>
          <a:prstGeom prst="rect">
            <a:avLst/>
          </a:prstGeom>
          <a:noFill/>
          <a:ln w="9525">
            <a:solidFill>
              <a:srgbClr val="66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商代数：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V/R=&lt;S/R;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 *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&gt;</a:t>
            </a:r>
          </a:p>
          <a:p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运算</a:t>
            </a:r>
            <a:r>
              <a:rPr lang="zh-CN" altLang="en-US" b="1" dirty="0">
                <a:latin typeface="Comic Sans MS" panose="030F0702030302020204" pitchFamily="66" charset="0"/>
                <a:ea typeface="黑体" panose="02010609060101010101" pitchFamily="49" charset="-122"/>
              </a:rPr>
              <a:t>*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的定义？ </a:t>
            </a:r>
          </a:p>
          <a:p>
            <a:pPr algn="r"/>
            <a:r>
              <a:rPr lang="zh-CN" altLang="en-US" sz="2400" b="1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     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  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[x] </a:t>
            </a:r>
            <a:r>
              <a:rPr lang="zh-CN" altLang="en-US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*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[y]=[</a:t>
            </a:r>
            <a:r>
              <a:rPr lang="en-US" altLang="zh-CN" sz="24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xoy</a:t>
            </a:r>
            <a:r>
              <a:rPr lang="en-US" altLang="zh-CN" sz="2400" b="1" dirty="0">
                <a:latin typeface="Comic Sans MS" panose="030F0702030302020204" pitchFamily="66" charset="0"/>
                <a:ea typeface="黑体" panose="02010609060101010101" pitchFamily="49" charset="-122"/>
              </a:rPr>
              <a:t>]</a:t>
            </a:r>
          </a:p>
          <a:p>
            <a:pPr algn="r"/>
            <a:endParaRPr lang="zh-CN" altLang="en-US" sz="24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sp>
        <p:nvSpPr>
          <p:cNvPr id="12" name="右箭头 93191">
            <a:extLst>
              <a:ext uri="{FF2B5EF4-FFF2-40B4-BE49-F238E27FC236}">
                <a16:creationId xmlns:a16="http://schemas.microsoft.com/office/drawing/2014/main" id="{7999B39A-C30F-4F8F-841B-EE9ED7A28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107" y="4543604"/>
            <a:ext cx="930275" cy="431800"/>
          </a:xfrm>
          <a:prstGeom prst="rightArrow">
            <a:avLst>
              <a:gd name="adj1" fmla="val 50000"/>
              <a:gd name="adj2" fmla="val 5382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274662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F9EE171A-5461-4EBA-B026-16625F58E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8850" y="1292404"/>
          <a:ext cx="7734300" cy="466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3290970" imgH="1982296" progId="Word.Document.8">
                  <p:embed/>
                </p:oleObj>
              </mc:Choice>
              <mc:Fallback>
                <p:oleObj name="文档" r:id="rId4" imgW="3290970" imgH="1982296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F9EE171A-5461-4EBA-B026-16625F58E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292404"/>
                        <a:ext cx="7734300" cy="466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014636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6779</TotalTime>
  <Words>3244</Words>
  <Application>Microsoft Office PowerPoint</Application>
  <PresentationFormat>宽屏</PresentationFormat>
  <Paragraphs>305</Paragraphs>
  <Slides>38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Microsoft YaHei Light</vt:lpstr>
      <vt:lpstr>等线</vt:lpstr>
      <vt:lpstr>等线 Light</vt:lpstr>
      <vt:lpstr>黑体</vt:lpstr>
      <vt:lpstr>KaiTi</vt:lpstr>
      <vt:lpstr>楷体_GB2312</vt:lpstr>
      <vt:lpstr>宋体</vt:lpstr>
      <vt:lpstr>Arial</vt:lpstr>
      <vt:lpstr>Arial Black</vt:lpstr>
      <vt:lpstr>Comic Sans MS</vt:lpstr>
      <vt:lpstr>Lucida Handwriting</vt:lpstr>
      <vt:lpstr>Segoe UI Semibold</vt:lpstr>
      <vt:lpstr>Times New Roman</vt:lpstr>
      <vt:lpstr>Verdana</vt:lpstr>
      <vt:lpstr>Wingdings</vt:lpstr>
      <vt:lpstr>Office 主题​​</vt:lpstr>
      <vt:lpstr>Equation</vt:lpstr>
      <vt:lpstr>Document</vt:lpstr>
      <vt:lpstr>文档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106</cp:revision>
  <dcterms:created xsi:type="dcterms:W3CDTF">2021-11-05T13:12:46Z</dcterms:created>
  <dcterms:modified xsi:type="dcterms:W3CDTF">2022-12-12T09:23:15Z</dcterms:modified>
</cp:coreProperties>
</file>