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45" r:id="rId2"/>
    <p:sldId id="1542" r:id="rId3"/>
    <p:sldId id="1574" r:id="rId4"/>
    <p:sldId id="2387" r:id="rId5"/>
    <p:sldId id="1585" r:id="rId6"/>
    <p:sldId id="1520" r:id="rId7"/>
    <p:sldId id="1523" r:id="rId8"/>
    <p:sldId id="1525" r:id="rId9"/>
    <p:sldId id="1586" r:id="rId10"/>
    <p:sldId id="1587" r:id="rId11"/>
    <p:sldId id="1616" r:id="rId12"/>
    <p:sldId id="1598" r:id="rId13"/>
    <p:sldId id="1599" r:id="rId14"/>
    <p:sldId id="1602" r:id="rId15"/>
    <p:sldId id="1605" r:id="rId16"/>
    <p:sldId id="1601" r:id="rId17"/>
    <p:sldId id="1588" r:id="rId18"/>
    <p:sldId id="1607" r:id="rId19"/>
    <p:sldId id="1608" r:id="rId20"/>
    <p:sldId id="1606" r:id="rId21"/>
    <p:sldId id="1603" r:id="rId22"/>
    <p:sldId id="1610" r:id="rId23"/>
    <p:sldId id="1611" r:id="rId24"/>
    <p:sldId id="1612" r:id="rId25"/>
    <p:sldId id="1613" r:id="rId26"/>
    <p:sldId id="1614" r:id="rId27"/>
    <p:sldId id="1615" r:id="rId28"/>
    <p:sldId id="2389" r:id="rId29"/>
    <p:sldId id="1620" r:id="rId30"/>
    <p:sldId id="2390" r:id="rId31"/>
    <p:sldId id="162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0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90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7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70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9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12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2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95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8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56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07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43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65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10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2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820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3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52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2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5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08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9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7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34062A-8CFF-44FD-AE50-2E1C683CE9ED}"/>
              </a:ext>
            </a:extLst>
          </p:cNvPr>
          <p:cNvSpPr/>
          <p:nvPr/>
        </p:nvSpPr>
        <p:spPr>
          <a:xfrm>
            <a:off x="2519494" y="833962"/>
            <a:ext cx="7991912" cy="389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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群就是每个元素都有逆元的单元</a:t>
            </a:r>
            <a:r>
              <a:rPr lang="zh-CN" altLang="en-US" sz="2800" dirty="0">
                <a:ea typeface="楷体_GB2312" pitchFamily="49" charset="-122"/>
              </a:rPr>
              <a:t>半群；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验证一个代数系统是群，必须验证以下四点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封闭性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结合律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3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有单位元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4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有逆元</a:t>
            </a:r>
          </a:p>
        </p:txBody>
      </p:sp>
    </p:spTree>
    <p:extLst>
      <p:ext uri="{BB962C8B-B14F-4D97-AF65-F5344CB8AC3E}">
        <p14:creationId xmlns:p14="http://schemas.microsoft.com/office/powerpoint/2010/main" val="35039199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1E4758-6CA1-4183-A073-EC90B10153F0}"/>
              </a:ext>
            </a:extLst>
          </p:cNvPr>
          <p:cNvSpPr/>
          <p:nvPr/>
        </p:nvSpPr>
        <p:spPr>
          <a:xfrm>
            <a:off x="2376881" y="1780212"/>
            <a:ext cx="7471794" cy="260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群是抽象代数中具有简单的二元运算的代数结构，有时为了方便，在不致混淆的情况下，也常把群的代数运算称作“乘法”，且把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另外，也常用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来表示群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302799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DDF6B6-486F-4E58-BB98-A0F693F1E783}"/>
              </a:ext>
            </a:extLst>
          </p:cNvPr>
          <p:cNvSpPr txBox="1">
            <a:spLocks noChangeArrowheads="1"/>
          </p:cNvSpPr>
          <p:nvPr/>
        </p:nvSpPr>
        <p:spPr>
          <a:xfrm>
            <a:off x="2023306" y="908050"/>
            <a:ext cx="7848600" cy="5761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定理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是一个群，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）运算*满足消去律；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即对于任意</a:t>
            </a:r>
            <a:r>
              <a:rPr lang="en-US" altLang="zh-CN" sz="2400" b="1" dirty="0" err="1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a,b,c∈G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则有：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(1)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若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a*b=a*c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b=c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b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若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b*a=c*a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则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b=c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）对于任意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，方程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a*x=b, y*a=b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对于未知量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皆有惟一解；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   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即对于任意的</a:t>
            </a:r>
            <a:r>
              <a:rPr lang="en-US" altLang="zh-CN" sz="2400" b="1" dirty="0" err="1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a,b∈G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.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有：</a:t>
            </a:r>
            <a:b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    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(1)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存在唯一元素 </a:t>
            </a:r>
            <a:r>
              <a:rPr lang="en-US" altLang="zh-CN" sz="2400" b="1" dirty="0" err="1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x∈G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，使得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a*x=b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b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    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存在唯一元素 </a:t>
            </a:r>
            <a:r>
              <a:rPr lang="en-US" altLang="zh-CN" sz="2400" b="1" dirty="0" err="1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y∈G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，使得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y*a=b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）对于任意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=a, (a*b)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=b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194567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523124-FEA8-4EE2-8068-27685BC2CF30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924502"/>
            <a:ext cx="7848600" cy="1584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推论：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是半群，</a:t>
            </a:r>
          </a:p>
          <a:p>
            <a:pPr marL="0" indent="0">
              <a:lnSpc>
                <a:spcPct val="10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&lt;G;*&gt;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是群</a:t>
            </a:r>
            <a:r>
              <a:rPr kumimoji="1" lang="zh-CN" altLang="en-US" b="1" dirty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↔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a*x=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b,y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*a=b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有解</a:t>
            </a:r>
          </a:p>
        </p:txBody>
      </p:sp>
    </p:spTree>
    <p:extLst>
      <p:ext uri="{BB962C8B-B14F-4D97-AF65-F5344CB8AC3E}">
        <p14:creationId xmlns:p14="http://schemas.microsoft.com/office/powerpoint/2010/main" val="4012985320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13B930-5532-4858-A300-C4A4E3B5D465}"/>
              </a:ext>
            </a:extLst>
          </p:cNvPr>
          <p:cNvSpPr/>
          <p:nvPr/>
        </p:nvSpPr>
        <p:spPr>
          <a:xfrm>
            <a:off x="2167156" y="1046256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(G,*)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|G|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中每个元素的逆元是唯一的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中无零元。</a:t>
            </a:r>
          </a:p>
        </p:txBody>
      </p:sp>
    </p:spTree>
    <p:extLst>
      <p:ext uri="{BB962C8B-B14F-4D97-AF65-F5344CB8AC3E}">
        <p14:creationId xmlns:p14="http://schemas.microsoft.com/office/powerpoint/2010/main" val="1179322281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529B31-4661-441F-9117-5E450AF5CFF1}"/>
              </a:ext>
            </a:extLst>
          </p:cNvPr>
          <p:cNvSpPr/>
          <p:nvPr/>
        </p:nvSpPr>
        <p:spPr>
          <a:xfrm>
            <a:off x="1949042" y="137342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元素的乘幂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(G,*)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5AF6EE-ED36-44BB-B656-B5BD446AF126}"/>
                  </a:ext>
                </a:extLst>
              </p:cNvPr>
              <p:cNvSpPr/>
              <p:nvPr/>
            </p:nvSpPr>
            <p:spPr>
              <a:xfrm>
                <a:off x="2714562" y="3243263"/>
                <a:ext cx="3381438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5AF6EE-ED36-44BB-B656-B5BD446A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562" y="3243263"/>
                <a:ext cx="3381438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78547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DC19B4-43BA-4940-9CEA-57B356837DED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1052513"/>
            <a:ext cx="7848600" cy="52562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,u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中定义新的运算*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使得对于任意的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G,a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*b=a</a:t>
            </a:r>
            <a:r>
              <a:rPr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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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试证明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也是一个群。</a:t>
            </a:r>
          </a:p>
          <a:p>
            <a:pPr marL="0" indent="0">
              <a:lnSpc>
                <a:spcPct val="100000"/>
              </a:lnSpc>
            </a:pP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970357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9EDA36-EA6A-4694-B45C-52A66D20031D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292404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如果一个群只包含有限个元素，则称为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无限群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若有限群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的元素个数为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，并记为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无限群的阶称为无限。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435436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8" name="文本占位符 26625">
            <a:extLst>
              <a:ext uri="{FF2B5EF4-FFF2-40B4-BE49-F238E27FC236}">
                <a16:creationId xmlns:a16="http://schemas.microsoft.com/office/drawing/2014/main" id="{093A17F4-0009-4838-AB1E-0672FEEE0C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70137" y="558800"/>
            <a:ext cx="51530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zh-CN" sz="2400" b="1" dirty="0">
              <a:solidFill>
                <a:srgbClr val="FF33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①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一阶群仅有1个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②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二阶群仅有1个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③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三阶群仅有1个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④  四阶群仅有2个</a:t>
            </a:r>
          </a:p>
        </p:txBody>
      </p:sp>
      <p:pic>
        <p:nvPicPr>
          <p:cNvPr id="19" name="table">
            <a:extLst>
              <a:ext uri="{FF2B5EF4-FFF2-40B4-BE49-F238E27FC236}">
                <a16:creationId xmlns:a16="http://schemas.microsoft.com/office/drawing/2014/main" id="{1132B655-2B2E-4D36-BD18-AFF31C954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725" y="1422400"/>
            <a:ext cx="741362" cy="1292225"/>
          </a:xfrm>
          <a:prstGeom prst="rect">
            <a:avLst/>
          </a:prstGeom>
        </p:spPr>
      </p:pic>
      <p:pic>
        <p:nvPicPr>
          <p:cNvPr id="20" name="table">
            <a:extLst>
              <a:ext uri="{FF2B5EF4-FFF2-40B4-BE49-F238E27FC236}">
                <a16:creationId xmlns:a16="http://schemas.microsoft.com/office/drawing/2014/main" id="{04E07693-689D-42A8-BB7E-54057859C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512" y="1135063"/>
            <a:ext cx="1403350" cy="1938338"/>
          </a:xfrm>
          <a:prstGeom prst="rect">
            <a:avLst/>
          </a:prstGeom>
        </p:spPr>
      </p:pic>
      <p:pic>
        <p:nvPicPr>
          <p:cNvPr id="21" name="table">
            <a:extLst>
              <a:ext uri="{FF2B5EF4-FFF2-40B4-BE49-F238E27FC236}">
                <a16:creationId xmlns:a16="http://schemas.microsoft.com/office/drawing/2014/main" id="{E3433CD0-C315-481D-ABE8-46F243DD1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112" y="3438525"/>
            <a:ext cx="197802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2613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F9C0A5-D01A-4D2B-9CE7-5A7730BB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351" y="1495586"/>
            <a:ext cx="5205061" cy="21886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5E99E3-680A-4C80-95BC-231533AD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174" y="4107839"/>
            <a:ext cx="2455652" cy="22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470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3144711" y="2644170"/>
            <a:ext cx="5902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代数结构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Algebraic 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1377878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9AC7C7-1777-408F-8883-6EACD8F6861C}"/>
              </a:ext>
            </a:extLst>
          </p:cNvPr>
          <p:cNvSpPr/>
          <p:nvPr/>
        </p:nvSpPr>
        <p:spPr>
          <a:xfrm>
            <a:off x="1898707" y="1200125"/>
            <a:ext cx="7186569" cy="28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是由方程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个根组成的集合，即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{1,-1,i,-i}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       。设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是复数乘法，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其运算表如表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FC9260B-EC3A-46E5-8BB0-65DCE3492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0708" y="2551302"/>
          <a:ext cx="560781" cy="35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241200" progId="Equation.3">
                  <p:embed/>
                </p:oleObj>
              </mc:Choice>
              <mc:Fallback>
                <p:oleObj name="Equation" r:id="rId4" imgW="380880" imgH="241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FC9260B-EC3A-46E5-8BB0-65DCE3492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708" y="2551302"/>
                        <a:ext cx="560781" cy="355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Group 6">
            <a:extLst>
              <a:ext uri="{FF2B5EF4-FFF2-40B4-BE49-F238E27FC236}">
                <a16:creationId xmlns:a16="http://schemas.microsoft.com/office/drawing/2014/main" id="{6C8CF732-2930-46AE-8762-1E2759442A27}"/>
              </a:ext>
            </a:extLst>
          </p:cNvPr>
          <p:cNvGraphicFramePr>
            <a:graphicFrameLocks noGrp="1"/>
          </p:cNvGraphicFramePr>
          <p:nvPr/>
        </p:nvGraphicFramePr>
        <p:xfrm>
          <a:off x="7512050" y="2262931"/>
          <a:ext cx="3124200" cy="2133601"/>
        </p:xfrm>
        <a:graphic>
          <a:graphicData uri="http://schemas.openxmlformats.org/drawingml/2006/table">
            <a:tbl>
              <a:tblPr/>
              <a:tblGrid>
                <a:gridCol w="625475">
                  <a:extLst>
                    <a:ext uri="{9D8B030D-6E8A-4147-A177-3AD203B41FA5}">
                      <a16:colId xmlns:a16="http://schemas.microsoft.com/office/drawing/2014/main" val="700579626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020259333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7934885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3157169005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1829669944"/>
                    </a:ext>
                  </a:extLst>
                </a:gridCol>
              </a:tblGrid>
              <a:tr h="414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628094"/>
                  </a:ext>
                </a:extLst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02764"/>
                  </a:ext>
                </a:extLst>
              </a:tr>
              <a:tr h="411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66747"/>
                  </a:ext>
                </a:extLst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36481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i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09315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F9C2BE55-6BEF-4691-840F-18CB35E42E63}"/>
              </a:ext>
            </a:extLst>
          </p:cNvPr>
          <p:cNvSpPr/>
          <p:nvPr/>
        </p:nvSpPr>
        <p:spPr>
          <a:xfrm>
            <a:off x="347733" y="3574952"/>
            <a:ext cx="7396293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(-1)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-1, (-1)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1, (-1)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-1, (-1)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4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1, (-1)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5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-1 ,…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； 　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,(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-1, 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 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1, 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5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,…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；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 (-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-1,(-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,(-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1 ,(-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5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＝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-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 ,…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06934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0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019BB2-FA9A-4AC6-8F51-391613814C3B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47519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群中元素的阶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的一个元素，使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的最小正整数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Order,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）。若这样的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不存在，则称元素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的阶为无限，常记为∞。元素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的阶常用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根据定义，易知，单位元的阶为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，其它元素的阶均大于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。在群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&lt;Z;+&gt;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，其它元素的阶皆是无限的。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R-{0}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对普通乘法构成群中，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，其它元素的阶均为无限。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898478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A9FE9EF-6A88-47BF-AB47-B1CBD417B3F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03177"/>
            <a:ext cx="9944190" cy="27576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从定义可知，元素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的阶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成立的最小正整数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由于元素的自乘幂是一次一次乘的，因此这个无穷只能是可数无穷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由定义可知，单位元是群中唯一的一个一阶元素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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这里要强调的是，我们现在有群的阶和群中元素的阶这样两个阶的概念，这是两个根本不同的概念。群的阶是指群中元素的个数，而群中元素的阶是指使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成立的最小正整数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一个是对整体而言，一个是对整体中的个体而言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E8CE4F-5A0E-4945-8E2B-6DA561CA7AA4}"/>
              </a:ext>
            </a:extLst>
          </p:cNvPr>
          <p:cNvSpPr/>
          <p:nvPr/>
        </p:nvSpPr>
        <p:spPr>
          <a:xfrm>
            <a:off x="1916884" y="4565683"/>
            <a:ext cx="9408254" cy="169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 4-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(G, 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；其它元素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在群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中，么元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；其他元素的阶均为无穷；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在群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(X,*)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的阶均为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137968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2ADBF9-47FF-4072-AFB2-5FC05A3B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3286125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&lt;A,*&gt;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EA9A3-EF49-4AFA-AA9A-AC43CF91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127000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C3C5329-AEAC-4227-9AED-BA8F40AE72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1200" y="1341438"/>
            <a:ext cx="0" cy="1944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19D5A7-2C17-411F-8D5E-85DB7DA1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2700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30155B2C-B77F-438F-9CDA-44FCD08BD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12700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6E310B1-4582-4A3D-B158-08EB4B917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12700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3BD16B4-697B-44E9-BCA9-F006A04AE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170180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7A07BAE-8CA4-4AFA-ACA7-5E98AA04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16954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776333A-698F-453B-BD74-2EDA76B74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16954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7D65471B-C120-462B-89C1-CEB6DDBD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16954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C01CBE9-0AA5-4B4D-9B78-C8F75FF9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2700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*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2C48028-E374-4D27-AE4E-E53004DA4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6954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A0430A6D-8602-4C8B-818F-98E462B0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13360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7EC04125-5E77-4287-8634-725D3D37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21336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AB5A419A-2B22-4520-85A4-9EDA48C0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21336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88861B0E-E5FA-4D55-A54E-9BED9DDD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21336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DA49D02E-9F22-4F55-8F1A-4C2FC472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559050"/>
            <a:ext cx="99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  <a:endParaRPr lang="zh-CN" altLang="en-US" b="1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E477D1F0-77D8-4661-AAC1-79ADAECCD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25590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6D78CB68-B034-4069-B8A2-8D08DAC5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25590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7121570-A344-4475-AFDD-487196BD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25590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4F91EC82-77B8-4FD9-8F28-CB0D9AB2B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213360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0142BFE6-58EE-4236-A6FD-CA23FEA5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2559050"/>
            <a:ext cx="998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AD920B2A-A9E5-4565-969E-0E7F7CF1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2925763"/>
            <a:ext cx="998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  <a:endParaRPr lang="zh-CN" altLang="en-US" b="1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37FCF2F7-C807-4B19-8BEC-C1E3FC66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29257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1</a:t>
            </a: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551709C6-5397-454B-A6EA-5F0967DF4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29257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3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CBB60F1A-EEA8-4F35-B690-A98C900D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29257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9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018E470C-7B17-42F1-A8B5-5D00BB53B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2925763"/>
            <a:ext cx="998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b="1"/>
              <a:t>7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966A7A58-C55D-49BA-AEA7-7ACBDF757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13414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B0ED7B90-ECD9-44F2-8B84-C929B6D2F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1701800"/>
            <a:ext cx="4176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63DA6F62-373E-44DF-97DB-5D1888A2C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2133600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D277E306-BB1A-4824-8C6D-61BBABCD8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29257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E0F79408-0FD5-4BC0-AFE8-47019966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013" y="836613"/>
            <a:ext cx="790575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A={1,3,9,7},A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上模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乘法*运算表如下</a:t>
            </a: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643130E0-465B-48E2-AC36-2C16BC2C1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8088" y="24939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C3FBE7B0-F89E-49F6-A1EC-1AA3F6E05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13414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768C695-23CE-437D-AEED-39335586E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5025" y="1341438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4A7414A4-7645-4291-BE97-E1DF3459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378936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=9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=7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C4A8FEE-96A5-448D-A399-9AA5F5BA4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292600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=9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E374517A-97E9-48DB-8C0A-72A35F25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4724400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=9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=9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BE8341DC-00E5-415A-B15A-30526DDF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975" y="522922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2C84A062-60F9-4C79-9869-118CAA872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5732463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个元素的阶是多少？</a:t>
            </a:r>
          </a:p>
        </p:txBody>
      </p:sp>
    </p:spTree>
    <p:extLst>
      <p:ext uri="{BB962C8B-B14F-4D97-AF65-F5344CB8AC3E}">
        <p14:creationId xmlns:p14="http://schemas.microsoft.com/office/powerpoint/2010/main" val="273984418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70D266-C690-4967-ADE7-CCBF3BC0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中的一个阶为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的元素，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是一个整数，则有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r|k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的阶相同；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小于或等于群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中元素的个数。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DB204-3D79-402B-9780-51D44FE36EEF}"/>
              </a:ext>
            </a:extLst>
          </p:cNvPr>
          <p:cNvSpPr txBox="1"/>
          <p:nvPr/>
        </p:nvSpPr>
        <p:spPr>
          <a:xfrm>
            <a:off x="1179739" y="4216356"/>
            <a:ext cx="9607731" cy="532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有限群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&lt;G, 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中每个元素的阶都有限，且不大于群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的阶。</a:t>
            </a:r>
          </a:p>
        </p:txBody>
      </p:sp>
    </p:spTree>
    <p:extLst>
      <p:ext uri="{BB962C8B-B14F-4D97-AF65-F5344CB8AC3E}">
        <p14:creationId xmlns:p14="http://schemas.microsoft.com/office/powerpoint/2010/main" val="38857209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89A305-C14F-4D36-938A-C88E66FC6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052513"/>
            <a:ext cx="7848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证明：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 ={a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为群。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0)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首先注意到，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显然非空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中任意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个元素是互异的，且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运算封闭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）显然群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上的运算在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上满足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结合律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e=a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单位元，也为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单位元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）任意元素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x∈H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，则存在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0≤k&lt;n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，使得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x=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，于是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逆元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n-k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是显然的。  </a:t>
            </a:r>
          </a:p>
        </p:txBody>
      </p:sp>
    </p:spTree>
    <p:extLst>
      <p:ext uri="{BB962C8B-B14F-4D97-AF65-F5344CB8AC3E}">
        <p14:creationId xmlns:p14="http://schemas.microsoft.com/office/powerpoint/2010/main" val="379729625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32BF0F-F7E2-49C6-BD0F-A638ACD38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860" y="939130"/>
            <a:ext cx="7993062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的阶分别是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）对任意正整数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 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的最大公因数。 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ab=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ba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|ab|=nm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|=s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n=n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),k=k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,k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。由于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)n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=e,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因此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s|n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 又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ks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=e,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则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n|ks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)|k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)s,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|k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 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,k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)=1,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|s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 综上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s=n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57134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95E800-EACB-4ED4-AD3A-7FD02459F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421" y="1056576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）由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ab=ba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有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(ab)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nm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=a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nm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b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nm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=(a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(b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en-US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=e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于是，可令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|ab|=s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，且有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s|nm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由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(ab)</a:t>
            </a:r>
            <a:r>
              <a:rPr lang="de-DE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=e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有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e=(ab)</a:t>
            </a:r>
            <a:r>
              <a:rPr lang="de-DE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sn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=a</a:t>
            </a:r>
            <a:r>
              <a:rPr lang="de-DE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sn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b</a:t>
            </a:r>
            <a:r>
              <a:rPr lang="de-DE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sn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=b</a:t>
            </a:r>
            <a:r>
              <a:rPr lang="de-DE" altLang="zh-CN" sz="2800" b="1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sn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于是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m|sn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，而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(n,m)=1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，因此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m|s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</a:p>
          <a:p>
            <a:pPr marL="0" indent="0" algn="just">
              <a:lnSpc>
                <a:spcPct val="110000"/>
              </a:lnSpc>
            </a:pP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同理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n|s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 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又由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(n,m)=1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可得</a:t>
            </a:r>
            <a:r>
              <a:rPr lang="de-DE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nm|s</a:t>
            </a:r>
            <a:r>
              <a:rPr lang="zh-CN" altLang="de-DE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</a:p>
          <a:p>
            <a:pPr marL="0" indent="0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  综上得，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s=nm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zh-CN" altLang="de-DE" sz="2800" b="1"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 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54158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D78581-8C43-41D1-B4F3-D3B6B8F6701B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如果对于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的运算也成一个群，则称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(Subgroup)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|G|&gt;1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的两个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平凡子群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b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（常记为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b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另一个是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自身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其它子群，则被称为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非平凡子群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真子群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55138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CE8B00-4FCE-459F-9FDC-EE16BEBB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196975"/>
            <a:ext cx="79200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如果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的子群，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的单位元与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的单位元关系？；</a:t>
            </a:r>
          </a:p>
          <a:p>
            <a:pPr marL="0" indent="0">
              <a:lnSpc>
                <a:spcPct val="100000"/>
              </a:lnSpc>
            </a:pP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b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作为子群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的元素，其逆元？ </a:t>
            </a:r>
            <a:b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的元素，其逆元？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6453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内容占位符 96257">
            <a:extLst>
              <a:ext uri="{FF2B5EF4-FFF2-40B4-BE49-F238E27FC236}">
                <a16:creationId xmlns:a16="http://schemas.microsoft.com/office/drawing/2014/main" id="{DD11ED21-AFDE-4133-BA97-BD8FC7726D7F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13295"/>
            <a:ext cx="10307186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同态基本定理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设代数结构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V=&lt;S; *&gt;, V′=&lt;S′; *′&gt;, 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上定义一个关系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h(x)=h(y)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上的同余关系（</a:t>
            </a: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同余定理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的商代数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自然同态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2223470588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7397CE-DDE3-4239-BADC-AAD877B4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694" y="972686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的子群，则容易得到如下结论：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的单位元；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86976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3E44E8-1F86-4A76-96D2-A20044D2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867863"/>
            <a:ext cx="77771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的非空有限子集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4)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是有限群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3D7E14-EE53-41B2-BFB6-4AD204A2DF41}"/>
              </a:ext>
            </a:extLst>
          </p:cNvPr>
          <p:cNvSpPr txBox="1"/>
          <p:nvPr/>
        </p:nvSpPr>
        <p:spPr>
          <a:xfrm>
            <a:off x="9620795" y="2994801"/>
            <a:ext cx="2318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定理中的条件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，显然也可以改写成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7525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09FE4F-8780-4C2D-A2EB-611FD8E50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973030"/>
          <a:ext cx="80645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4885714" imgH="1448002" progId="Paint.Picture">
                  <p:embed/>
                </p:oleObj>
              </mc:Choice>
              <mc:Fallback>
                <p:oleObj name="位图图像" r:id="rId4" imgW="4885714" imgH="1448002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09FE4F-8780-4C2D-A2EB-611FD8E50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973030"/>
                        <a:ext cx="80645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025454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BCEC7-A2B1-4C4D-BAE9-08ECAD69FC42}"/>
              </a:ext>
            </a:extLst>
          </p:cNvPr>
          <p:cNvSpPr/>
          <p:nvPr/>
        </p:nvSpPr>
        <p:spPr>
          <a:xfrm>
            <a:off x="1751012" y="1159148"/>
            <a:ext cx="9699959" cy="3642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半群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(semigroup)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代数系统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上的二元运算。若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为半群。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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半群就是具有结合律的代数系统；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验证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半群的要点是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验证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封闭性；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结合律</a:t>
            </a:r>
            <a:r>
              <a:rPr lang="zh-CN" altLang="en-US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603100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E6B42-4830-4D0F-986F-209926B6F41A}"/>
              </a:ext>
            </a:extLst>
          </p:cNvPr>
          <p:cNvSpPr txBox="1">
            <a:spLocks noChangeArrowheads="1"/>
          </p:cNvSpPr>
          <p:nvPr/>
        </p:nvSpPr>
        <p:spPr>
          <a:xfrm>
            <a:off x="1673603" y="1074490"/>
            <a:ext cx="8879747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可换半群 单元半群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是半群。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运算有单位元，则称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运算满足交换律同时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运算又有单位元，则称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可换单元半群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可换独异点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2511990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0B375-BF40-4A62-B719-57C0276E3D9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15767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子半群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(sub-semigroup)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是半群，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S≠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的子代数系统，并且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也构成半群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的子半群。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子半群的概念是子代数系统概念在半群这种代数系统中的具体体现。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若代数系统中的二元运算满足结合律，则子代数系统中的二元运算也满足结合律，因此</a:t>
            </a:r>
            <a:r>
              <a:rPr lang="zh-CN" altLang="en-US" sz="2000" b="1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半群的子代数系统就是这个半群的子半群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因此，验证子半群与验证子代数系统一样，必须验证条件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3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封闭性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5011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2BADD6-ADF3-4435-B8F6-25B939826F75}"/>
              </a:ext>
            </a:extLst>
          </p:cNvPr>
          <p:cNvSpPr txBox="1">
            <a:spLocks noChangeArrowheads="1"/>
          </p:cNvSpPr>
          <p:nvPr/>
        </p:nvSpPr>
        <p:spPr>
          <a:xfrm>
            <a:off x="1885542" y="1455738"/>
            <a:ext cx="8208962" cy="5616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为代数结构，其中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是一个非空集合，*是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上的一个二元运算，若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）运算*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满足结合律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(a*b)*c=a*(b*c)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）运算*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存在单位元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e*a=a*e=a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存在逆元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*a=e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则称代数结构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(Group)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对于群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任意的二元素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，均有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a*b=b*a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交换群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阿贝尔群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(Abelian group)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AA27A1-EEC3-4243-ACE0-41A9090DBB68}"/>
              </a:ext>
            </a:extLst>
          </p:cNvPr>
          <p:cNvSpPr/>
          <p:nvPr/>
        </p:nvSpPr>
        <p:spPr>
          <a:xfrm>
            <a:off x="1965820" y="5934928"/>
            <a:ext cx="6926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G,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*)</a:t>
            </a:r>
            <a:r>
              <a:rPr lang="zh-CN" altLang="en-US" sz="2400" dirty="0">
                <a:solidFill>
                  <a:srgbClr val="C00000"/>
                </a:solidFill>
              </a:rPr>
              <a:t>是单元半群。若</a:t>
            </a:r>
            <a:r>
              <a:rPr lang="en-US" altLang="zh-CN" sz="2400" dirty="0">
                <a:solidFill>
                  <a:srgbClr val="C00000"/>
                </a:solidFill>
              </a:rPr>
              <a:t>G</a:t>
            </a:r>
            <a:r>
              <a:rPr lang="zh-CN" altLang="en-US" sz="2400" dirty="0">
                <a:solidFill>
                  <a:srgbClr val="C00000"/>
                </a:solidFill>
              </a:rPr>
              <a:t>中每个元素都有逆元，即　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rgbClr val="C00000"/>
                </a:solidFill>
              </a:rPr>
              <a:t>g(</a:t>
            </a:r>
            <a:r>
              <a:rPr lang="en-US" altLang="zh-CN" sz="2400" dirty="0" err="1">
                <a:solidFill>
                  <a:srgbClr val="C00000"/>
                </a:solidFill>
              </a:rPr>
              <a:t>g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rgbClr val="C00000"/>
                </a:solidFill>
              </a:rPr>
              <a:t>G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C00000"/>
                </a:solidFill>
              </a:rPr>
              <a:t> g</a:t>
            </a:r>
            <a:r>
              <a:rPr lang="en-US" altLang="zh-CN" sz="2400" baseline="30000" dirty="0">
                <a:solidFill>
                  <a:srgbClr val="C00000"/>
                </a:solidFill>
              </a:rPr>
              <a:t>-1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C00000"/>
                </a:solidFill>
              </a:rPr>
              <a:t>G)</a:t>
            </a:r>
            <a:r>
              <a:rPr lang="zh-CN" altLang="en-US" sz="2400" dirty="0">
                <a:solidFill>
                  <a:srgbClr val="C00000"/>
                </a:solidFill>
              </a:rPr>
              <a:t>，则称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G,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*)</a:t>
            </a:r>
            <a:r>
              <a:rPr lang="zh-CN" altLang="en-US" sz="2400" dirty="0">
                <a:solidFill>
                  <a:srgbClr val="C00000"/>
                </a:solidFill>
              </a:rPr>
              <a:t>为群。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4FD7D9-9E8E-4049-8939-0880ED3AAB34}"/>
              </a:ext>
            </a:extLst>
          </p:cNvPr>
          <p:cNvSpPr txBox="1"/>
          <p:nvPr/>
        </p:nvSpPr>
        <p:spPr>
          <a:xfrm>
            <a:off x="1751013" y="850851"/>
            <a:ext cx="614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群</a:t>
            </a:r>
            <a:r>
              <a:rPr lang="zh-CN" altLang="en-US" sz="28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en-US" sz="28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67893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2776</Words>
  <Application>Microsoft Office PowerPoint</Application>
  <PresentationFormat>宽屏</PresentationFormat>
  <Paragraphs>261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Arial</vt:lpstr>
      <vt:lpstr>Arial Black</vt:lpstr>
      <vt:lpstr>Cambria Math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位图图像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120</cp:revision>
  <dcterms:created xsi:type="dcterms:W3CDTF">2021-11-05T13:12:46Z</dcterms:created>
  <dcterms:modified xsi:type="dcterms:W3CDTF">2022-12-12T09:33:28Z</dcterms:modified>
</cp:coreProperties>
</file>