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445" r:id="rId2"/>
    <p:sldId id="1585" r:id="rId3"/>
    <p:sldId id="1602" r:id="rId4"/>
    <p:sldId id="1605" r:id="rId5"/>
    <p:sldId id="1588" r:id="rId6"/>
    <p:sldId id="1607" r:id="rId7"/>
    <p:sldId id="1608" r:id="rId8"/>
    <p:sldId id="1603" r:id="rId9"/>
    <p:sldId id="1612" r:id="rId10"/>
    <p:sldId id="1613" r:id="rId11"/>
    <p:sldId id="2389" r:id="rId12"/>
    <p:sldId id="2390" r:id="rId13"/>
    <p:sldId id="1622" r:id="rId14"/>
    <p:sldId id="2393" r:id="rId15"/>
    <p:sldId id="2394" r:id="rId16"/>
    <p:sldId id="1670" r:id="rId17"/>
    <p:sldId id="1672" r:id="rId18"/>
    <p:sldId id="1673" r:id="rId19"/>
    <p:sldId id="1676" r:id="rId20"/>
    <p:sldId id="1682" r:id="rId21"/>
    <p:sldId id="1683" r:id="rId22"/>
    <p:sldId id="1684" r:id="rId23"/>
    <p:sldId id="1688" r:id="rId24"/>
    <p:sldId id="1686" r:id="rId25"/>
    <p:sldId id="1677" r:id="rId26"/>
    <p:sldId id="1681" r:id="rId27"/>
    <p:sldId id="1678" r:id="rId28"/>
    <p:sldId id="2392" r:id="rId29"/>
    <p:sldId id="1743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66" autoAdjust="0"/>
  </p:normalViewPr>
  <p:slideViewPr>
    <p:cSldViewPr snapToGrid="0">
      <p:cViewPr varScale="1">
        <p:scale>
          <a:sx n="68" d="100"/>
          <a:sy n="68" d="100"/>
        </p:scale>
        <p:origin x="7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5E74C-0388-460B-8A1A-12262F716AB4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12EA6-5A00-4649-A385-8C3D605DC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1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2214FF63-7E78-4CEA-B78B-294BDB7C41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999858BC-515F-4514-A470-A99FA05D1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DB2CFB14-3F96-47B7-9206-1409F9E89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22AA93-F3F5-44B4-89DC-39F3993E743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79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21100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7982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14927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0078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716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0007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9777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60621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02980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393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2287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9961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3851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15412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7682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1780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44757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03026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68691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076828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141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8970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0159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512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5802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9958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7562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651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38839-3093-4729-8FEC-B8F7E98C0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6451D4-D3E9-4B1A-95FF-7D3B8AF5E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796E7-D825-4C6E-BB57-A7CD8789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9B286-5F09-4022-9FBE-42A79B11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49831-1415-4A89-9C0F-0B710298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94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B03DE-A4A4-4F0A-A9BD-028DD3FC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4C1679-A24E-4034-B873-263855CD3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25EB0-BC97-43A3-83EE-556D5C86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40581-EA82-4D2B-98B5-74D4D112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EE154-45E0-4D8D-8A71-8D4CF08F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7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EE343A-5B65-4716-95F1-9E48DCD8C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6F6630-FD54-4703-A7DD-DF2E514B5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3D9D7-7F8E-4C14-8CA9-F338013D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EEFCF-892B-49DF-A6EE-D431C832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F0452-FBD7-4399-AEDE-FC430C2E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82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D73D5CAC-F429-4F2F-9F7B-6223C359040B}"/>
              </a:ext>
            </a:extLst>
          </p:cNvPr>
          <p:cNvSpPr txBox="1"/>
          <p:nvPr userDrawn="1"/>
        </p:nvSpPr>
        <p:spPr>
          <a:xfrm>
            <a:off x="76200" y="117475"/>
            <a:ext cx="1701800" cy="676275"/>
          </a:xfrm>
          <a:prstGeom prst="rect">
            <a:avLst/>
          </a:prstGeom>
          <a:noFill/>
        </p:spPr>
        <p:txBody>
          <a:bodyPr lIns="121900" tIns="60949" rIns="121900" bIns="60949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598" b="1" spc="-150" dirty="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598" b="1" spc="-150" dirty="0">
              <a:solidFill>
                <a:schemeClr val="accent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44DE135-33BF-4676-B43F-8AA62673A58B}"/>
              </a:ext>
            </a:extLst>
          </p:cNvPr>
          <p:cNvCxnSpPr/>
          <p:nvPr userDrawn="1"/>
        </p:nvCxnSpPr>
        <p:spPr>
          <a:xfrm>
            <a:off x="1562100" y="693738"/>
            <a:ext cx="106299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65028"/>
      </p:ext>
    </p:extLst>
  </p:cSld>
  <p:clrMapOvr>
    <a:masterClrMapping/>
  </p:clrMapOvr>
  <p:transition spd="slow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F371C-923A-4556-89D9-6D9283A0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452F5-C1B4-4538-A3E8-6DDD4E3FA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D3449-79F7-4668-B887-D81CE8C8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3B59D-BF5B-4DBC-9568-C8AAA663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40E4E-BBD4-4D8B-98E4-EA30CF02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86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BCA1D-712E-4F01-BAE5-8839C0DA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AE37AA-2A2A-48D0-8688-D6F59D667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A6700-85CF-420A-ABAE-FF91735E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62237A-DAB1-4E98-8B5B-CC1845DB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D0C69-48ED-4B44-A7D1-9AE23383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40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6A286-E7EE-4D49-B4B0-76832A50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39823-13D0-4FEF-A29A-E79B58662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9679F6-6354-42A0-8470-199F28220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8206FB-A032-418A-BB97-4CE861AB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238BE2-4D63-4513-89E9-8162B99B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67CBF8-AFBC-4D68-AF29-C94A9700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45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09053-D199-4CC7-98FA-E112AB4B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2E4443-2D08-45C3-A860-96FD1AF4F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96351A-C85B-412D-9175-4D3FD33ED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1DAADB-9A7A-4973-AE1B-CED0F8308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AFD96D-F559-4505-952C-8BA09BFA9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5D621F-C4F8-4B34-A7F6-16826D05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B6E70F-70C0-4744-BA5C-79003E6B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C0EED7-721D-410A-8683-671A021E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76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05F9F-E778-4AF2-97CA-47B468DC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461C9F-E0FE-424D-BAD5-9433FCE0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30F9B-24B1-4F3C-B51F-EF11DC10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1B3E22-D4E5-4B77-801C-2F976DDD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25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BE8AAB-8A93-4DA4-91BB-AA1694AF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338EE8-71EA-462E-A54F-FCC3FC6F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7FFFDF-496B-4AE6-A7F6-4838B6C69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82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B799E-158D-4F13-B1D8-75C44E56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3B7AF-9C05-48B9-B50C-1D3595D5E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F83C59-6E43-49DE-9EA3-A9A734C2F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972035-E581-4546-A646-9CE73C3E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16B245-4FB7-4C26-88C6-480F9328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EA37DF-1C3E-4187-9F19-56F9CF40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31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9CBD2-48C7-4DD4-85B9-665DB9CA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43F06E-1C36-4C66-9E8E-1B38D38BB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2AACA3-D5EA-4976-B46A-426D9DD6B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97B16B-9109-428A-AA9F-6433D823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A6ED09-92F3-4027-B4D7-6B8809BE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EE1814-E277-48BF-A37C-B8DC2307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02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591E61-2795-47C4-BFA6-697F942D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4E90BB-9C04-4BA4-8EBF-3BD6F7FF9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6B6A8-6B45-45E5-A763-39B87EACB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54364-00D7-41EA-9F35-087FAD37449B}" type="datetimeFigureOut">
              <a:rPr lang="zh-CN" altLang="en-US" smtClean="0"/>
              <a:t>2022/12/16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0F76C-578E-4398-A65C-C96041DE2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1C9BE-7819-4C7C-BFE7-801F21DF3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03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">
            <a:extLst>
              <a:ext uri="{FF2B5EF4-FFF2-40B4-BE49-F238E27FC236}">
                <a16:creationId xmlns:a16="http://schemas.microsoft.com/office/drawing/2014/main" id="{13E189C7-8218-4052-85AE-E01EC1124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3073">
            <a:extLst>
              <a:ext uri="{FF2B5EF4-FFF2-40B4-BE49-F238E27FC236}">
                <a16:creationId xmlns:a16="http://schemas.microsoft.com/office/drawing/2014/main" id="{F7D2571E-1D87-457C-8CCC-C3C98F94D652}"/>
              </a:ext>
            </a:extLst>
          </p:cNvPr>
          <p:cNvSpPr>
            <a:spLocks noGrp="1"/>
          </p:cNvSpPr>
          <p:nvPr/>
        </p:nvSpPr>
        <p:spPr>
          <a:xfrm>
            <a:off x="2390775" y="3140075"/>
            <a:ext cx="7772400" cy="9509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noProof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charset="-122"/>
                <a:ea typeface="KaiTi" panose="02010609060101010101" charset="-122"/>
                <a:cs typeface="Times New Roman" panose="02020603050405020304" pitchFamily="2" charset="0"/>
              </a:rPr>
              <a:t>离散数学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noProof="1">
                <a:solidFill>
                  <a:srgbClr val="0066FF"/>
                </a:solidFill>
                <a:latin typeface="Arial Black" panose="020B0A04020102020204" charset="0"/>
                <a:ea typeface="+mn-ea"/>
                <a:cs typeface="Times New Roman" panose="02020603050405020304" pitchFamily="2" charset="0"/>
              </a:rPr>
              <a:t>Discrete Mathematics</a:t>
            </a:r>
          </a:p>
        </p:txBody>
      </p:sp>
      <p:sp>
        <p:nvSpPr>
          <p:cNvPr id="4100" name="矩形 3074">
            <a:extLst>
              <a:ext uri="{FF2B5EF4-FFF2-40B4-BE49-F238E27FC236}">
                <a16:creationId xmlns:a16="http://schemas.microsoft.com/office/drawing/2014/main" id="{AA238628-3C73-45C1-88BF-CA2DFF4F68C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485900" y="4337050"/>
            <a:ext cx="910431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计算机学院 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吴亦奇  </a:t>
            </a:r>
            <a:r>
              <a:rPr lang="en-US" altLang="zh-CN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wuyq</a:t>
            </a:r>
            <a:r>
              <a:rPr lang="zh-CN" altLang="en-US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@cug.edu.cn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101" name="内容占位符 3076">
            <a:extLst>
              <a:ext uri="{FF2B5EF4-FFF2-40B4-BE49-F238E27FC236}">
                <a16:creationId xmlns:a16="http://schemas.microsoft.com/office/drawing/2014/main" id="{31156996-2154-42A9-9D69-9E3C40E3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052513"/>
            <a:ext cx="9137650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21093"/>
      </p:ext>
    </p:extLst>
  </p:cSld>
  <p:clrMapOvr>
    <a:masterClrMapping/>
  </p:clrMapOvr>
  <p:transition spd="slow" advTm="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489A305-C14F-4D36-938A-C88E66FC6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3" y="1052513"/>
            <a:ext cx="7848600" cy="143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●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ahoma" panose="020B0604030504040204" pitchFamily="34" charset="0"/>
              </a:rPr>
              <a:t>证明：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若群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中元素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的阶是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 ={a</a:t>
            </a:r>
            <a:r>
              <a:rPr kumimoji="1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kumimoji="1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kumimoji="1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,…,a</a:t>
            </a:r>
            <a:r>
              <a:rPr kumimoji="1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为群。 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45840784-B952-4457-BB3C-106DEFA11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0682" y="2689553"/>
            <a:ext cx="7993062" cy="2387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●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若群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中元素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的阶分别是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m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ahoma" panose="020B0604030504040204" pitchFamily="34" charset="0"/>
            </a:endParaRPr>
          </a:p>
          <a:p>
            <a:pPr marL="0" indent="0" algn="just">
              <a:lnSpc>
                <a:spcPct val="11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）对任意正整数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k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|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a</a:t>
            </a:r>
            <a:r>
              <a:rPr lang="en-US" altLang="zh-CN" sz="28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k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|=n/(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n,k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n,k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为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n, k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的最大公因数。 </a:t>
            </a:r>
          </a:p>
          <a:p>
            <a:pPr marL="0" indent="0" algn="just">
              <a:lnSpc>
                <a:spcPct val="11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）若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ab=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ba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，且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n,m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)=1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，则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|ab|=nm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797296257"/>
      </p:ext>
    </p:extLst>
  </p:cSld>
  <p:clrMapOvr>
    <a:masterClrMapping/>
  </p:clrMapOvr>
  <p:transition spd="slow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4D78581-8C43-41D1-B4F3-D3B6B8F6701B}"/>
              </a:ext>
            </a:extLst>
          </p:cNvPr>
          <p:cNvSpPr txBox="1">
            <a:spLocks noChangeArrowheads="1"/>
          </p:cNvSpPr>
          <p:nvPr/>
        </p:nvSpPr>
        <p:spPr>
          <a:xfrm>
            <a:off x="1712913" y="981075"/>
            <a:ext cx="7848600" cy="53276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子群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群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的非空子集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如果对于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的运算也成一个群，则称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子群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(Subgroup)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|G|&gt;1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，群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的两个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平凡子群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： </a:t>
            </a:r>
            <a:b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{e}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（常记为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），</a:t>
            </a:r>
            <a:b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另一个是</a:t>
            </a:r>
            <a:r>
              <a:rPr lang="en-US" altLang="zh-CN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自身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其它子群，则被称为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非平凡子群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真子群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32551387"/>
      </p:ext>
    </p:extLst>
  </p:cSld>
  <p:clrMapOvr>
    <a:masterClrMapping/>
  </p:clrMapOvr>
  <p:transition spd="slow" advTm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47397CE-DDE3-4239-BADC-AAD877B45C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694" y="972686"/>
            <a:ext cx="7920037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●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如果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的子群，则容易得到如下结论：</a:t>
            </a:r>
          </a:p>
          <a:p>
            <a:pPr marL="0" indent="0" algn="just">
              <a:lnSpc>
                <a:spcPct val="1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）若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b∈H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ab∈H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marL="0" indent="0" algn="just">
              <a:lnSpc>
                <a:spcPct val="1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的单位元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也是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的单位元；</a:t>
            </a:r>
          </a:p>
          <a:p>
            <a:pPr marL="0" indent="0" algn="just">
              <a:lnSpc>
                <a:spcPct val="1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a∈H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∈H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86869762"/>
      </p:ext>
    </p:extLst>
  </p:cSld>
  <p:clrMapOvr>
    <a:masterClrMapping/>
  </p:clrMapOvr>
  <p:transition spd="slow" advTm="0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2B3E44E8-1F86-4A76-96D2-A20044D2E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867863"/>
            <a:ext cx="7777163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●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</a:t>
            </a:r>
          </a:p>
          <a:p>
            <a:pPr marL="0" indent="0" algn="just">
              <a:lnSpc>
                <a:spcPct val="1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）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群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的非空子集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的运算构成一个子群的 充要条件是：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）对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a,b∈H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，都有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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b∈H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</a:p>
          <a:p>
            <a:pPr marL="0" indent="0">
              <a:lnSpc>
                <a:spcPct val="11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）对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a∈H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，都有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</a:t>
            </a:r>
            <a:r>
              <a:rPr lang="en-US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∈H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</a:p>
          <a:p>
            <a:pPr marL="0" indent="0" algn="just">
              <a:lnSpc>
                <a:spcPct val="1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）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群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的非空子集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的运算构成一个子群的 充要条件是：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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a,b∈H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，有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</a:t>
            </a:r>
            <a:r>
              <a:rPr lang="en-US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∈H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是群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的非空有限子集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的运算构成一个子群的充要条件是：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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4) 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是有限群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的非空子集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的运算构成一个子群的充要条件是：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 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a,b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</a:pP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</a:p>
          <a:p>
            <a:pPr marL="0" indent="0" algn="just">
              <a:lnSpc>
                <a:spcPct val="10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53D7E14-EE53-41B2-BFB6-4AD204A2DF41}"/>
              </a:ext>
            </a:extLst>
          </p:cNvPr>
          <p:cNvSpPr txBox="1"/>
          <p:nvPr/>
        </p:nvSpPr>
        <p:spPr>
          <a:xfrm>
            <a:off x="9620795" y="2994801"/>
            <a:ext cx="231865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定理中的条件</a:t>
            </a: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sz="1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a,b∈H</a:t>
            </a: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ab</a:t>
            </a:r>
            <a:r>
              <a:rPr lang="en-US" altLang="zh-CN" sz="1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∈H</a:t>
            </a: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，显然也可以改写成</a:t>
            </a: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</a:t>
            </a:r>
            <a:r>
              <a:rPr lang="en-US" altLang="zh-CN" sz="1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a,b∈H</a:t>
            </a: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1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en-US" altLang="zh-CN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b∈H</a:t>
            </a:r>
            <a:r>
              <a:rPr lang="zh-CN" altLang="en-US" sz="1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475251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A03C7B7-86F0-4761-BE04-87C51DB452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4249" y="964297"/>
            <a:ext cx="7848600" cy="554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●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r>
              <a:rPr lang="en-US" altLang="zh-CN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&lt;G; *&gt;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为群，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上等价关系，且对任意的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y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，若（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x*z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R(y*z),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xRy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。令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H={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h|h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hRe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，其中，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&lt;G; *&gt;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的单位元。 证明：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&lt;H; *&gt;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&lt;G; *&gt;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的子群。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  <a:p>
            <a:pPr marL="0" indent="0">
              <a:lnSpc>
                <a:spcPct val="10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证明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由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上的等价关系有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G,eRe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，故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，从而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H≠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rPr>
              <a:t>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</a:p>
          <a:p>
            <a:pPr marL="0" indent="0" algn="just">
              <a:lnSpc>
                <a:spcPct val="10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于是，对于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，有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aRe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bRe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，由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上的等价关系有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aRb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</a:p>
          <a:p>
            <a:pPr marL="0" indent="0" algn="just">
              <a:lnSpc>
                <a:spcPct val="10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即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aeReb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，亦即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bReb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</a:p>
          <a:p>
            <a:pPr marL="0" indent="0" algn="just">
              <a:lnSpc>
                <a:spcPct val="10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由题设，可得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</a:p>
          <a:p>
            <a:pPr marL="0" indent="0" algn="just">
              <a:lnSpc>
                <a:spcPct val="10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而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是显然的。 </a:t>
            </a:r>
          </a:p>
          <a:p>
            <a:pPr marL="0" indent="0" algn="just">
              <a:lnSpc>
                <a:spcPct val="10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故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ab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</a:p>
          <a:p>
            <a:pPr marL="0" indent="0">
              <a:lnSpc>
                <a:spcPct val="10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所以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&lt;H; *&gt;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&lt;G; *&gt;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的子群。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406539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DAA2354-F971-4C11-A0DD-0540B0F3D78E}"/>
              </a:ext>
            </a:extLst>
          </p:cNvPr>
          <p:cNvSpPr txBox="1">
            <a:spLocks noChangeArrowheads="1"/>
          </p:cNvSpPr>
          <p:nvPr/>
        </p:nvSpPr>
        <p:spPr>
          <a:xfrm>
            <a:off x="2171700" y="897185"/>
            <a:ext cx="7848600" cy="55435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&lt;G, *&gt;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是一个交换群，令</a:t>
            </a:r>
            <a:endParaRPr lang="en-US" altLang="zh-CN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H= {a| 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a∈G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且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 = a</a:t>
            </a:r>
            <a:r>
              <a:rPr lang="en-US" altLang="zh-CN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-1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证明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&lt;H, *&gt;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&lt;G, *&gt;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的一个子群。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AEF1859-3DA0-491F-9D8F-33C74B796987}"/>
              </a:ext>
            </a:extLst>
          </p:cNvPr>
          <p:cNvSpPr txBox="1">
            <a:spLocks noChangeArrowheads="1"/>
          </p:cNvSpPr>
          <p:nvPr/>
        </p:nvSpPr>
        <p:spPr>
          <a:xfrm>
            <a:off x="2171700" y="2728535"/>
            <a:ext cx="7848600" cy="1880849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&lt;G;*&gt;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是一个群，定义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的子集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H={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a|a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*x=x*a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，对于任意的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试问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对于运算*能否构成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&lt;G;*&gt;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的子群？ 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8B17DD2-FC34-41CE-9ABB-37EB475258ED}"/>
              </a:ext>
            </a:extLst>
          </p:cNvPr>
          <p:cNvSpPr txBox="1">
            <a:spLocks noChangeArrowheads="1"/>
          </p:cNvSpPr>
          <p:nvPr/>
        </p:nvSpPr>
        <p:spPr>
          <a:xfrm>
            <a:off x="2171700" y="4696944"/>
            <a:ext cx="7848600" cy="143510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练习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&lt;A;*&gt;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&lt;B;*&gt;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都是群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&lt;G;*&gt;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的子群，试证明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:&lt;A*B;*&gt;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&lt;G;*&gt;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的子群的充要条件是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A*B=B*A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zh-CN" altLang="en-US" sz="36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256396981"/>
      </p:ext>
    </p:extLst>
  </p:cSld>
  <p:clrMapOvr>
    <a:masterClrMapping/>
  </p:clrMapOvr>
  <p:transition spd="slow" advTm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97FF317-5DC2-476A-8B98-86AF29AC7B22}"/>
              </a:ext>
            </a:extLst>
          </p:cNvPr>
          <p:cNvSpPr txBox="1">
            <a:spLocks noChangeArrowheads="1"/>
          </p:cNvSpPr>
          <p:nvPr/>
        </p:nvSpPr>
        <p:spPr>
          <a:xfrm>
            <a:off x="1657077" y="1721304"/>
            <a:ext cx="9299983" cy="53276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是群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的一个子群，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a∈G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，则称群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的子集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Ha={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ha|h∈H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为群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关于子群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的一个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右陪集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(Right 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Coset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而称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aH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={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ah|h∈H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为群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的关于子群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的一个</a:t>
            </a:r>
            <a:r>
              <a:rPr lang="zh-CN" altLang="en-US" b="1" dirty="0">
                <a:solidFill>
                  <a:srgbClr val="0000CC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左陪集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(Left 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Coset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称为右陪集（左陪集）的代表元。 </a:t>
            </a:r>
            <a:endParaRPr lang="zh-CN" altLang="en-US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显然，当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Abel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群时，子群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的右陪集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Ha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与左陪集</a:t>
            </a:r>
            <a:r>
              <a:rPr lang="en-US" altLang="zh-CN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aH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相等。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248B9C1-822E-4A85-B575-7BAFCEFE5F63}"/>
              </a:ext>
            </a:extLst>
          </p:cNvPr>
          <p:cNvSpPr txBox="1"/>
          <p:nvPr/>
        </p:nvSpPr>
        <p:spPr>
          <a:xfrm>
            <a:off x="1657077" y="870963"/>
            <a:ext cx="61438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陪集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60828653"/>
      </p:ext>
    </p:extLst>
  </p:cSld>
  <p:clrMapOvr>
    <a:masterClrMapping/>
  </p:clrMapOvr>
  <p:transition spd="slow" advTm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E1ADF45-A294-4AEA-B306-26D9F9A96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1040716"/>
            <a:ext cx="8064500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  (1)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</a:rPr>
              <a:t>Klein</a:t>
            </a:r>
            <a:r>
              <a:rPr lang="zh-CN" altLang="en-US" dirty="0">
                <a:latin typeface="Times New Roman" panose="02020603050405020304" pitchFamily="18" charset="0"/>
              </a:rPr>
              <a:t>四元群，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的子群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</a:rPr>
              <a:t>所有的右陪集是： 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</a:t>
            </a:r>
            <a:r>
              <a:rPr lang="en-US" altLang="zh-CN" i="1" dirty="0">
                <a:latin typeface="Times New Roman" panose="02020603050405020304" pitchFamily="18" charset="0"/>
              </a:rPr>
              <a:t>He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}=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i="1" dirty="0">
                <a:latin typeface="Times New Roman" panose="02020603050405020304" pitchFamily="18" charset="0"/>
              </a:rPr>
              <a:t>Ha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}=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i="1" dirty="0">
                <a:latin typeface="Times New Roman" panose="02020603050405020304" pitchFamily="18" charset="0"/>
              </a:rPr>
              <a:t>Hb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},  </a:t>
            </a:r>
            <a:r>
              <a:rPr lang="en-US" altLang="zh-CN" i="1" dirty="0" err="1">
                <a:latin typeface="Times New Roman" panose="02020603050405020304" pitchFamily="18" charset="0"/>
              </a:rPr>
              <a:t>Hc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不同的右陪集只有两个，即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}.</a:t>
            </a:r>
            <a:br>
              <a:rPr lang="en-US" altLang="zh-CN" dirty="0">
                <a:latin typeface="Times New Roman" panose="02020603050405020304" pitchFamily="18" charset="0"/>
              </a:rPr>
            </a:br>
            <a:br>
              <a:rPr lang="en-US" altLang="zh-CN" dirty="0"/>
            </a:br>
            <a:endParaRPr lang="en-US" altLang="zh-CN" dirty="0"/>
          </a:p>
        </p:txBody>
      </p:sp>
      <p:graphicFrame>
        <p:nvGraphicFramePr>
          <p:cNvPr id="5" name="Group 77">
            <a:extLst>
              <a:ext uri="{FF2B5EF4-FFF2-40B4-BE49-F238E27FC236}">
                <a16:creationId xmlns:a16="http://schemas.microsoft.com/office/drawing/2014/main" id="{F4314D3F-F2B1-4630-A0F7-09886FCC40C6}"/>
              </a:ext>
            </a:extLst>
          </p:cNvPr>
          <p:cNvGraphicFramePr>
            <a:graphicFrameLocks noGrp="1"/>
          </p:cNvGraphicFramePr>
          <p:nvPr/>
        </p:nvGraphicFramePr>
        <p:xfrm>
          <a:off x="8641301" y="3320409"/>
          <a:ext cx="2519363" cy="2160588"/>
        </p:xfrm>
        <a:graphic>
          <a:graphicData uri="http://schemas.openxmlformats.org/drawingml/2006/table">
            <a:tbl>
              <a:tblPr/>
              <a:tblGrid>
                <a:gridCol w="574675">
                  <a:extLst>
                    <a:ext uri="{9D8B030D-6E8A-4147-A177-3AD203B41FA5}">
                      <a16:colId xmlns:a16="http://schemas.microsoft.com/office/drawing/2014/main" val="2827545792"/>
                    </a:ext>
                  </a:extLst>
                </a:gridCol>
                <a:gridCol w="1944688">
                  <a:extLst>
                    <a:ext uri="{9D8B030D-6E8A-4147-A177-3AD203B41FA5}">
                      <a16:colId xmlns:a16="http://schemas.microsoft.com/office/drawing/2014/main" val="3875587174"/>
                    </a:ext>
                  </a:extLst>
                </a:gridCol>
              </a:tblGrid>
              <a:tr h="573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e    a    b    c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83948"/>
                  </a:ext>
                </a:extLst>
              </a:tr>
              <a:tr h="158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e    a    b    c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a    e    c    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b    c    e    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c    b    a    e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984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351334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706C851-66AE-49E0-ABEE-D298F3968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090" y="873125"/>
            <a:ext cx="82296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={1,2,3}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上的双射函数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其中</a:t>
            </a:r>
          </a:p>
          <a:p>
            <a:pPr>
              <a:spcBef>
                <a:spcPct val="3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     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={&lt;1,1&gt;,&lt;2,2&gt;,&lt;3,3&gt;}</a:t>
            </a:r>
            <a:r>
              <a:rPr lang="zh-CN" altLang="en-US" dirty="0">
                <a:latin typeface="Times New Roman" panose="02020603050405020304" pitchFamily="18" charset="0"/>
              </a:rPr>
              <a:t>，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={&lt;1,2&gt;,&lt;2,1&gt;,&lt;3,3&gt;}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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={&lt;1,3&gt;,&lt;2,2&gt;,&lt;3,1&gt;}</a:t>
            </a:r>
            <a:r>
              <a:rPr lang="zh-CN" altLang="en-US" dirty="0">
                <a:latin typeface="Times New Roman" panose="02020603050405020304" pitchFamily="18" charset="0"/>
              </a:rPr>
              <a:t>，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={&lt;1,1&gt;,&lt;2,3&gt;,&lt;3,2&gt;}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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={&lt;1,2&gt;,&lt;2,3&gt;,&lt;3,1&gt;}</a:t>
            </a:r>
            <a:r>
              <a:rPr lang="zh-CN" altLang="en-US" dirty="0">
                <a:latin typeface="Times New Roman" panose="02020603050405020304" pitchFamily="18" charset="0"/>
              </a:rPr>
              <a:t>，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={&lt;1,3&gt;,&lt;2,1&gt;,&lt;3,2&gt;}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令 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en-US" altLang="zh-CN" dirty="0">
                <a:latin typeface="Times New Roman" panose="02020603050405020304" pitchFamily="18" charset="0"/>
              </a:rPr>
              <a:t>= 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 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，则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关于函数的复合运算构成群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  <a:r>
              <a:rPr lang="zh-CN" altLang="en-US" dirty="0">
                <a:latin typeface="Times New Roman" panose="02020603050405020304" pitchFamily="18" charset="0"/>
              </a:rPr>
              <a:t>考虑</a:t>
            </a:r>
          </a:p>
          <a:p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的子群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}. </a:t>
            </a:r>
            <a:r>
              <a:rPr lang="zh-CN" altLang="en-US" dirty="0">
                <a:latin typeface="Times New Roman" panose="02020603050405020304" pitchFamily="18" charset="0"/>
              </a:rPr>
              <a:t>做出 </a:t>
            </a:r>
            <a:r>
              <a:rPr lang="en-US" altLang="zh-CN" i="1" dirty="0">
                <a:latin typeface="Times New Roman" panose="02020603050405020304" pitchFamily="18" charset="0"/>
              </a:rPr>
              <a:t>H </a:t>
            </a:r>
            <a:r>
              <a:rPr lang="zh-CN" altLang="en-US" dirty="0">
                <a:latin typeface="Times New Roman" panose="02020603050405020304" pitchFamily="18" charset="0"/>
              </a:rPr>
              <a:t>的全体右陪集如下：</a:t>
            </a:r>
          </a:p>
          <a:p>
            <a:pPr>
              <a:spcBef>
                <a:spcPct val="6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}=</a:t>
            </a:r>
            <a:r>
              <a:rPr lang="en-US" altLang="zh-CN" i="1" dirty="0">
                <a:latin typeface="Times New Roman" panose="02020603050405020304" pitchFamily="18" charset="0"/>
              </a:rPr>
              <a:t>H ,  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}=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        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}={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},  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}={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}={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},  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}={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</a:p>
          <a:p>
            <a:pPr>
              <a:spcBef>
                <a:spcPct val="6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结论：  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.  </a:t>
            </a:r>
          </a:p>
        </p:txBody>
      </p:sp>
    </p:spTree>
    <p:extLst>
      <p:ext uri="{BB962C8B-B14F-4D97-AF65-F5344CB8AC3E}">
        <p14:creationId xmlns:p14="http://schemas.microsoft.com/office/powerpoint/2010/main" val="3597003776"/>
      </p:ext>
    </p:extLst>
  </p:cSld>
  <p:clrMapOvr>
    <a:masterClrMapping/>
  </p:clrMapOvr>
  <p:transition spd="slow" advTm="0">
    <p:wip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D7C1C40D-DA1B-4D05-8D98-66FE6C2FC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1166019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</a:rPr>
              <a:t>是群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的子群，则 </a:t>
            </a:r>
          </a:p>
          <a:p>
            <a:pPr eaLnBrk="1" hangingPunct="1"/>
            <a:r>
              <a:rPr lang="en-US" altLang="zh-CN" dirty="0">
                <a:latin typeface="Times New Roman" panose="02020603050405020304" pitchFamily="18" charset="0"/>
              </a:rPr>
              <a:t>(1)  </a:t>
            </a:r>
            <a:r>
              <a:rPr lang="en-US" altLang="zh-CN" i="1" dirty="0">
                <a:latin typeface="Times New Roman" panose="02020603050405020304" pitchFamily="18" charset="0"/>
              </a:rPr>
              <a:t>He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</a:p>
          <a:p>
            <a:pPr marL="0" indent="0" eaLnBrk="1" hangingPunct="1"/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(2)  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Ha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 marL="0" indent="0" eaLnBrk="1" hangingPunct="1"/>
            <a:r>
              <a:rPr lang="en-US" altLang="zh-CN" dirty="0">
                <a:latin typeface="Times New Roman" panose="02020603050405020304" pitchFamily="18" charset="0"/>
              </a:rPr>
              <a:t>(3)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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a∈H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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 = H</a:t>
            </a:r>
          </a:p>
          <a:p>
            <a:pPr marL="0" indent="0" eaLnBrk="1" hangingPunct="1"/>
            <a:endParaRPr lang="en-US" altLang="zh-CN" i="1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i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557826"/>
      </p:ext>
    </p:extLst>
  </p:cSld>
  <p:clrMapOvr>
    <a:masterClrMapping/>
  </p:clrMapOvr>
  <p:transition spd="slow" advTm="0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91E7A5-716D-41D4-9EA5-83854DDFE388}"/>
              </a:ext>
            </a:extLst>
          </p:cNvPr>
          <p:cNvSpPr/>
          <p:nvPr/>
        </p:nvSpPr>
        <p:spPr>
          <a:xfrm>
            <a:off x="5061101" y="2644170"/>
            <a:ext cx="206979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noProof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Hei" panose="02010609060101010101" pitchFamily="2" charset="-122"/>
              </a:rPr>
              <a:t>群  </a:t>
            </a:r>
            <a:endParaRPr lang="en-US" altLang="zh-CN" sz="4800" b="1" noProof="1">
              <a:solidFill>
                <a:srgbClr val="CC33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Hei" panose="02010609060101010101" pitchFamily="2" charset="-122"/>
            </a:endParaRPr>
          </a:p>
          <a:p>
            <a:pPr algn="ctr"/>
            <a:r>
              <a:rPr lang="en-US" altLang="x-none" sz="48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G</a:t>
            </a:r>
            <a:r>
              <a:rPr lang="en-US" altLang="zh-CN" sz="48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roup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029582487"/>
      </p:ext>
    </p:extLst>
  </p:cSld>
  <p:clrMapOvr>
    <a:masterClrMapping/>
  </p:clrMapOvr>
  <p:transition spd="slow" advTm="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77298008-0D68-4C0A-B38A-8F604549B953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986756" y="1023938"/>
            <a:ext cx="8218488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</a:rPr>
              <a:t>是群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的子群，则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有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i="1" dirty="0">
                <a:latin typeface="Times New Roman" panose="02020603050405020304" pitchFamily="18" charset="0"/>
              </a:rPr>
              <a:t>                  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Hb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H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Ha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Hb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8A1D6A39-FD4F-4263-B067-A70403D92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4108" y="2052186"/>
            <a:ext cx="8208962" cy="4392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4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证 先证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Hb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                   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Hb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h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H</a:t>
            </a:r>
            <a:r>
              <a:rPr lang="en-US" altLang="zh-CN" dirty="0" err="1">
                <a:latin typeface="Times New Roman" panose="02020603050405020304" pitchFamily="18" charset="0"/>
              </a:rPr>
              <a:t>∧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 err="1">
                <a:latin typeface="Times New Roman" panose="02020603050405020304" pitchFamily="18" charset="0"/>
              </a:rPr>
              <a:t>hb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∧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再证 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Hb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Ha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Hb. 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充分性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i="1" dirty="0">
                <a:latin typeface="Times New Roman" panose="02020603050405020304" pitchFamily="18" charset="0"/>
              </a:rPr>
              <a:t>Ha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Hb</a:t>
            </a:r>
            <a:r>
              <a:rPr lang="zh-CN" altLang="en-US" dirty="0">
                <a:latin typeface="Times New Roman" panose="02020603050405020304" pitchFamily="18" charset="0"/>
              </a:rPr>
              <a:t>，由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Ha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可知必有 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Hb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必要性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由 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Hb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可知存在 </a:t>
            </a:r>
            <a:r>
              <a:rPr lang="en-US" altLang="zh-CN" i="1" dirty="0" err="1">
                <a:latin typeface="Times New Roman" panose="02020603050405020304" pitchFamily="18" charset="0"/>
              </a:rPr>
              <a:t>h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H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使得 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 err="1">
                <a:latin typeface="Times New Roman" panose="02020603050405020304" pitchFamily="18" charset="0"/>
              </a:rPr>
              <a:t>hb</a:t>
            </a:r>
            <a:r>
              <a:rPr lang="zh-CN" altLang="en-US" dirty="0">
                <a:latin typeface="Times New Roman" panose="02020603050405020304" pitchFamily="18" charset="0"/>
              </a:rPr>
              <a:t>，即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任取 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Ha</a:t>
            </a:r>
            <a:r>
              <a:rPr lang="zh-CN" altLang="en-US" dirty="0">
                <a:latin typeface="Times New Roman" panose="02020603050405020304" pitchFamily="18" charset="0"/>
              </a:rPr>
              <a:t>，则有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i="1" dirty="0">
                <a:latin typeface="Times New Roman" panose="02020603050405020304" pitchFamily="18" charset="0"/>
              </a:rPr>
              <a:t>  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a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hb</a:t>
            </a:r>
            <a:r>
              <a:rPr lang="en-US" altLang="zh-CN" dirty="0">
                <a:latin typeface="Times New Roman" panose="02020603050405020304" pitchFamily="18" charset="0"/>
              </a:rPr>
              <a:t>) = (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Hb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从而得到 </a:t>
            </a:r>
            <a:r>
              <a:rPr lang="en-US" altLang="zh-CN" i="1" dirty="0">
                <a:latin typeface="Times New Roman" panose="02020603050405020304" pitchFamily="18" charset="0"/>
              </a:rPr>
              <a:t>Ha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i="1" dirty="0">
                <a:latin typeface="Times New Roman" panose="02020603050405020304" pitchFamily="18" charset="0"/>
              </a:rPr>
              <a:t>Hb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  <a:r>
              <a:rPr lang="zh-CN" altLang="en-US" dirty="0">
                <a:latin typeface="Times New Roman" panose="02020603050405020304" pitchFamily="18" charset="0"/>
              </a:rPr>
              <a:t>反之，任取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Hb</a:t>
            </a:r>
            <a:r>
              <a:rPr lang="zh-CN" altLang="en-US" dirty="0">
                <a:latin typeface="Times New Roman" panose="02020603050405020304" pitchFamily="18" charset="0"/>
              </a:rPr>
              <a:t>，则有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            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b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) = (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Ha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从而得到</a:t>
            </a:r>
            <a:r>
              <a:rPr lang="en-US" altLang="zh-CN" i="1" dirty="0">
                <a:latin typeface="Times New Roman" panose="02020603050405020304" pitchFamily="18" charset="0"/>
              </a:rPr>
              <a:t>Hb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i="1" dirty="0">
                <a:latin typeface="Times New Roman" panose="02020603050405020304" pitchFamily="18" charset="0"/>
              </a:rPr>
              <a:t>Ha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  <a:r>
              <a:rPr lang="zh-CN" altLang="en-US" dirty="0">
                <a:latin typeface="Times New Roman" panose="02020603050405020304" pitchFamily="18" charset="0"/>
              </a:rPr>
              <a:t>综合上述，</a:t>
            </a:r>
            <a:r>
              <a:rPr lang="en-US" altLang="zh-CN" i="1" dirty="0">
                <a:latin typeface="Times New Roman" panose="02020603050405020304" pitchFamily="18" charset="0"/>
              </a:rPr>
              <a:t>Ha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Hb</a:t>
            </a:r>
            <a:r>
              <a:rPr lang="zh-CN" altLang="en-US" dirty="0">
                <a:latin typeface="Times New Roman" panose="02020603050405020304" pitchFamily="18" charset="0"/>
              </a:rPr>
              <a:t>得证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354539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53FC627C-5715-4404-9CEE-D97F462E0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4606" y="932591"/>
            <a:ext cx="8291513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定理</a:t>
            </a:r>
            <a:r>
              <a:rPr lang="en-US" altLang="zh-CN" dirty="0">
                <a:latin typeface="Times New Roman" panose="02020603050405020304" pitchFamily="18" charset="0"/>
              </a:rPr>
              <a:t> 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</a:rPr>
              <a:t>是群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的子群，在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上定义二元关系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：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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, &lt;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则 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上的等价关系，且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Ha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31C1D222-3241-4B64-BC6A-49F69224D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67853" y="2554702"/>
            <a:ext cx="8353425" cy="3744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证   先证明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zh-CN" altLang="en-US" dirty="0">
                <a:latin typeface="Times New Roman" panose="02020603050405020304" pitchFamily="18" charset="0"/>
              </a:rPr>
              <a:t>为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上的等价关系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自反性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任取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aa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= 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H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&lt;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对称性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任取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，则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 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i="1" dirty="0">
                <a:latin typeface="Times New Roman" panose="02020603050405020304" pitchFamily="18" charset="0"/>
              </a:rPr>
              <a:t>ba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传递性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任取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，则 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       </a:t>
            </a:r>
            <a:r>
              <a:rPr lang="en-US" altLang="zh-CN" dirty="0">
                <a:latin typeface="Times New Roman" panose="02020603050405020304" pitchFamily="18" charset="0"/>
              </a:rPr>
              <a:t>&lt;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R</a:t>
            </a:r>
            <a:r>
              <a:rPr lang="en-US" altLang="zh-CN" dirty="0">
                <a:latin typeface="Times New Roman" panose="02020603050405020304" pitchFamily="18" charset="0"/>
              </a:rPr>
              <a:t>∧&lt;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∧</a:t>
            </a:r>
            <a:r>
              <a:rPr lang="en-US" altLang="zh-CN" i="1" dirty="0">
                <a:latin typeface="Times New Roman" panose="02020603050405020304" pitchFamily="18" charset="0"/>
              </a:rPr>
              <a:t>bc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H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      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ac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H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dirty="0">
                <a:latin typeface="Times New Roman" panose="02020603050405020304" pitchFamily="18" charset="0"/>
              </a:rPr>
              <a:t> &lt;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下面证明：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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</a:rPr>
              <a:t>[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latin typeface="Times New Roman" panose="02020603050405020304" pitchFamily="18" charset="0"/>
              </a:rPr>
              <a:t>Ha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任取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∈[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]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R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&lt;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&gt;∈</a:t>
            </a:r>
            <a:r>
              <a:rPr lang="en-US" altLang="zh-CN" i="1" dirty="0">
                <a:latin typeface="Times New Roman" panose="02020603050405020304" pitchFamily="18" charset="0"/>
              </a:rPr>
              <a:t>R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ab</a:t>
            </a:r>
            <a:r>
              <a:rPr lang="en-US" altLang="zh-CN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∈</a:t>
            </a:r>
            <a:r>
              <a:rPr lang="en-US" altLang="zh-CN" i="1" dirty="0">
                <a:latin typeface="Times New Roman" panose="02020603050405020304" pitchFamily="18" charset="0"/>
              </a:rPr>
              <a:t>H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Ha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Hb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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∈</a:t>
            </a:r>
            <a:r>
              <a:rPr lang="en-US" altLang="zh-CN" i="1" dirty="0" err="1">
                <a:latin typeface="Times New Roman" panose="02020603050405020304" pitchFamily="18" charset="0"/>
              </a:rPr>
              <a:t>Ha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br>
              <a:rPr lang="en-US" altLang="zh-CN" dirty="0">
                <a:latin typeface="Times New Roman" panose="02020603050405020304" pitchFamily="18" charset="0"/>
              </a:rPr>
            </a:br>
            <a:br>
              <a:rPr lang="en-US" altLang="zh-CN" dirty="0">
                <a:latin typeface="Times New Roman" panose="02020603050405020304" pitchFamily="18" charset="0"/>
              </a:rPr>
            </a:br>
            <a:endParaRPr lang="en-US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877474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E1ADF45-A294-4AEA-B306-26D9F9A96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50" y="1040716"/>
            <a:ext cx="8064500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dirty="0">
                <a:latin typeface="Times New Roman" panose="02020603050405020304" pitchFamily="18" charset="0"/>
              </a:rPr>
              <a:t>  (1)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</a:rPr>
              <a:t>Klein</a:t>
            </a:r>
            <a:r>
              <a:rPr lang="zh-CN" altLang="en-US" dirty="0">
                <a:latin typeface="Times New Roman" panose="02020603050405020304" pitchFamily="18" charset="0"/>
              </a:rPr>
              <a:t>四元群，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=&lt;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&gt;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G</a:t>
            </a:r>
            <a:r>
              <a:rPr lang="zh-CN" altLang="en-US" dirty="0">
                <a:latin typeface="Times New Roman" panose="02020603050405020304" pitchFamily="18" charset="0"/>
              </a:rPr>
              <a:t>的子群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</a:rPr>
              <a:t>所有的右陪集是： </a:t>
            </a:r>
            <a:br>
              <a:rPr lang="zh-CN" altLang="en-US" dirty="0">
                <a:latin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</a:rPr>
              <a:t></a:t>
            </a:r>
            <a:r>
              <a:rPr lang="en-US" altLang="zh-CN" i="1" dirty="0">
                <a:latin typeface="Times New Roman" panose="02020603050405020304" pitchFamily="18" charset="0"/>
              </a:rPr>
              <a:t>He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}=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i="1" dirty="0">
                <a:latin typeface="Times New Roman" panose="02020603050405020304" pitchFamily="18" charset="0"/>
              </a:rPr>
              <a:t>Ha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 err="1">
                <a:latin typeface="Times New Roman" panose="02020603050405020304" pitchFamily="18" charset="0"/>
              </a:rPr>
              <a:t>a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}=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,  </a:t>
            </a:r>
            <a:r>
              <a:rPr lang="en-US" altLang="zh-CN" i="1" dirty="0">
                <a:latin typeface="Times New Roman" panose="02020603050405020304" pitchFamily="18" charset="0"/>
              </a:rPr>
              <a:t>Hb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},  </a:t>
            </a:r>
            <a:r>
              <a:rPr lang="en-US" altLang="zh-CN" i="1" dirty="0" err="1">
                <a:latin typeface="Times New Roman" panose="02020603050405020304" pitchFamily="18" charset="0"/>
              </a:rPr>
              <a:t>Hc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</a:p>
          <a:p>
            <a:r>
              <a:rPr lang="zh-CN" altLang="en-US" dirty="0">
                <a:latin typeface="Times New Roman" panose="02020603050405020304" pitchFamily="18" charset="0"/>
              </a:rPr>
              <a:t>不同的右陪集只有两个，即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zh-CN" altLang="en-US" dirty="0">
                <a:latin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</a:rPr>
              <a:t>{</a:t>
            </a:r>
            <a:r>
              <a:rPr lang="en-US" altLang="zh-CN" i="1" dirty="0" err="1">
                <a:latin typeface="Times New Roman" panose="02020603050405020304" pitchFamily="18" charset="0"/>
              </a:rPr>
              <a:t>b</a:t>
            </a:r>
            <a:r>
              <a:rPr lang="en-US" altLang="zh-CN" dirty="0" err="1">
                <a:latin typeface="Times New Roman" panose="02020603050405020304" pitchFamily="18" charset="0"/>
              </a:rPr>
              <a:t>,</a:t>
            </a:r>
            <a:r>
              <a:rPr lang="en-US" altLang="zh-CN" i="1" dirty="0" err="1">
                <a:latin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</a:rPr>
              <a:t>}.</a:t>
            </a:r>
            <a:br>
              <a:rPr lang="en-US" altLang="zh-CN" dirty="0">
                <a:latin typeface="Times New Roman" panose="02020603050405020304" pitchFamily="18" charset="0"/>
              </a:rPr>
            </a:br>
            <a:br>
              <a:rPr lang="en-US" altLang="zh-CN" dirty="0"/>
            </a:br>
            <a:endParaRPr lang="en-US" altLang="zh-CN" dirty="0"/>
          </a:p>
        </p:txBody>
      </p:sp>
      <p:graphicFrame>
        <p:nvGraphicFramePr>
          <p:cNvPr id="5" name="Group 77">
            <a:extLst>
              <a:ext uri="{FF2B5EF4-FFF2-40B4-BE49-F238E27FC236}">
                <a16:creationId xmlns:a16="http://schemas.microsoft.com/office/drawing/2014/main" id="{F4314D3F-F2B1-4630-A0F7-09886FCC40C6}"/>
              </a:ext>
            </a:extLst>
          </p:cNvPr>
          <p:cNvGraphicFramePr>
            <a:graphicFrameLocks noGrp="1"/>
          </p:cNvGraphicFramePr>
          <p:nvPr/>
        </p:nvGraphicFramePr>
        <p:xfrm>
          <a:off x="8641301" y="3320409"/>
          <a:ext cx="2519363" cy="2160588"/>
        </p:xfrm>
        <a:graphic>
          <a:graphicData uri="http://schemas.openxmlformats.org/drawingml/2006/table">
            <a:tbl>
              <a:tblPr/>
              <a:tblGrid>
                <a:gridCol w="574675">
                  <a:extLst>
                    <a:ext uri="{9D8B030D-6E8A-4147-A177-3AD203B41FA5}">
                      <a16:colId xmlns:a16="http://schemas.microsoft.com/office/drawing/2014/main" val="2827545792"/>
                    </a:ext>
                  </a:extLst>
                </a:gridCol>
                <a:gridCol w="1944688">
                  <a:extLst>
                    <a:ext uri="{9D8B030D-6E8A-4147-A177-3AD203B41FA5}">
                      <a16:colId xmlns:a16="http://schemas.microsoft.com/office/drawing/2014/main" val="3875587174"/>
                    </a:ext>
                  </a:extLst>
                </a:gridCol>
              </a:tblGrid>
              <a:tr h="573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e    a    b    c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383948"/>
                  </a:ext>
                </a:extLst>
              </a:tr>
              <a:tr h="1587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b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c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e    a    b    c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a    e    c    b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b    c    e    a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  c    b    a    e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984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623133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706C851-66AE-49E0-ABEE-D298F3968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090" y="873125"/>
            <a:ext cx="82296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={1,2,3}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上的双射函数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其中</a:t>
            </a:r>
          </a:p>
          <a:p>
            <a:pPr>
              <a:spcBef>
                <a:spcPct val="3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     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={&lt;1,1&gt;,&lt;2,2&gt;,&lt;3,3&gt;}</a:t>
            </a:r>
            <a:r>
              <a:rPr lang="zh-CN" altLang="en-US" dirty="0">
                <a:latin typeface="Times New Roman" panose="02020603050405020304" pitchFamily="18" charset="0"/>
              </a:rPr>
              <a:t>，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={&lt;1,2&gt;,&lt;2,1&gt;,&lt;3,3&gt;}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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={&lt;1,3&gt;,&lt;2,2&gt;,&lt;3,1&gt;}</a:t>
            </a:r>
            <a:r>
              <a:rPr lang="zh-CN" altLang="en-US" dirty="0">
                <a:latin typeface="Times New Roman" panose="02020603050405020304" pitchFamily="18" charset="0"/>
              </a:rPr>
              <a:t>，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={&lt;1,1&gt;,&lt;2,3&gt;,&lt;3,2&gt;}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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={&lt;1,2&gt;,&lt;2,3&gt;,&lt;3,1&gt;}</a:t>
            </a:r>
            <a:r>
              <a:rPr lang="zh-CN" altLang="en-US" dirty="0">
                <a:latin typeface="Times New Roman" panose="02020603050405020304" pitchFamily="18" charset="0"/>
              </a:rPr>
              <a:t>，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={&lt;1,3&gt;,&lt;2,1&gt;,&lt;3,2&gt;}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令 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en-US" altLang="zh-CN" dirty="0">
                <a:latin typeface="Times New Roman" panose="02020603050405020304" pitchFamily="18" charset="0"/>
              </a:rPr>
              <a:t>= 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 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，则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关于函数的复合运算构成群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  <a:r>
              <a:rPr lang="zh-CN" altLang="en-US" dirty="0">
                <a:latin typeface="Times New Roman" panose="02020603050405020304" pitchFamily="18" charset="0"/>
              </a:rPr>
              <a:t>考虑</a:t>
            </a:r>
          </a:p>
          <a:p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的子群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}. </a:t>
            </a:r>
            <a:r>
              <a:rPr lang="zh-CN" altLang="en-US" dirty="0">
                <a:latin typeface="Times New Roman" panose="02020603050405020304" pitchFamily="18" charset="0"/>
              </a:rPr>
              <a:t>做出 </a:t>
            </a:r>
            <a:r>
              <a:rPr lang="en-US" altLang="zh-CN" i="1" dirty="0">
                <a:latin typeface="Times New Roman" panose="02020603050405020304" pitchFamily="18" charset="0"/>
              </a:rPr>
              <a:t>H </a:t>
            </a:r>
            <a:r>
              <a:rPr lang="zh-CN" altLang="en-US" dirty="0">
                <a:latin typeface="Times New Roman" panose="02020603050405020304" pitchFamily="18" charset="0"/>
              </a:rPr>
              <a:t>的全体右陪集如下：</a:t>
            </a:r>
          </a:p>
          <a:p>
            <a:pPr>
              <a:spcBef>
                <a:spcPct val="6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}=</a:t>
            </a:r>
            <a:r>
              <a:rPr lang="en-US" altLang="zh-CN" i="1" dirty="0">
                <a:latin typeface="Times New Roman" panose="02020603050405020304" pitchFamily="18" charset="0"/>
              </a:rPr>
              <a:t>H ,  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}=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        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}={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},  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}={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}={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},  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}={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</a:p>
          <a:p>
            <a:pPr>
              <a:spcBef>
                <a:spcPct val="6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结论：  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.  </a:t>
            </a:r>
          </a:p>
        </p:txBody>
      </p:sp>
    </p:spTree>
    <p:extLst>
      <p:ext uri="{BB962C8B-B14F-4D97-AF65-F5344CB8AC3E}">
        <p14:creationId xmlns:p14="http://schemas.microsoft.com/office/powerpoint/2010/main" val="1478858183"/>
      </p:ext>
    </p:extLst>
  </p:cSld>
  <p:clrMapOvr>
    <a:masterClrMapping/>
  </p:clrMapOvr>
  <p:transition spd="slow" advTm="0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FF2CB0-0092-4AC6-96AE-DC90A8AA8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0358" y="692239"/>
            <a:ext cx="9108885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●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是群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的子群，则</a:t>
            </a:r>
          </a:p>
          <a:p>
            <a:pPr marL="0" indent="0"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Ha∩Hb≠Ф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Ha=Hb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 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若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Ha∩Hb≠Ф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Ha∩Hb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于是，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，使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c=h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*a=h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*b</a:t>
            </a:r>
          </a:p>
          <a:p>
            <a:pPr marL="0" indent="0"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从而，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a=h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*h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Hb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对于任意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，存在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H,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使得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x=h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*a=h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*h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*h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Hb</a:t>
            </a:r>
            <a:endParaRPr lang="en-US" altLang="zh-CN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故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Hb</a:t>
            </a:r>
            <a:r>
              <a:rPr lang="zh-CN" altLang="es-ES_tradnl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 </a:t>
            </a:r>
          </a:p>
          <a:p>
            <a:pPr marL="0" indent="0" algn="just">
              <a:lnSpc>
                <a:spcPct val="150000"/>
              </a:lnSpc>
            </a:pPr>
            <a:r>
              <a:rPr lang="zh-CN" altLang="es-ES_tradnl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同理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Hb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</a:t>
            </a:r>
            <a:r>
              <a:rPr lang="zh-CN" altLang="es-ES_tradnl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 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所以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Ha=Hb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304AF29-0A60-4C1E-BA00-6AA8152E136F}"/>
              </a:ext>
            </a:extLst>
          </p:cNvPr>
          <p:cNvSpPr/>
          <p:nvPr/>
        </p:nvSpPr>
        <p:spPr>
          <a:xfrm>
            <a:off x="751015" y="6242705"/>
            <a:ext cx="104331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b="1" dirty="0">
                <a:solidFill>
                  <a:srgbClr val="C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上述定理表明，对任二右陪集来说，要么无公共元素，要么相等。</a:t>
            </a:r>
          </a:p>
        </p:txBody>
      </p:sp>
    </p:spTree>
    <p:extLst>
      <p:ext uri="{BB962C8B-B14F-4D97-AF65-F5344CB8AC3E}">
        <p14:creationId xmlns:p14="http://schemas.microsoft.com/office/powerpoint/2010/main" val="147581954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E37BB80-AE76-478D-A7C3-41D5391800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931" y="1090132"/>
            <a:ext cx="7704137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●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于是，群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的每个元素必属于一个右陪集，且不能属于不同的右陪集，因此，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的全体不同的右陪集构成群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的一个划分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即：</a:t>
            </a:r>
          </a:p>
          <a:p>
            <a:pPr marL="0" indent="0" algn="just">
              <a:lnSpc>
                <a:spcPct val="15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G=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Ha∪Hb∪Hc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∪…</a:t>
            </a:r>
          </a:p>
          <a:p>
            <a:pPr marL="0" indent="0" algn="just">
              <a:lnSpc>
                <a:spcPct val="150000"/>
              </a:lnSpc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其中，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Ha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Hb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Hc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…,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表示子群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在群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中的所有不同的右陪集，上述等式称为群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关于子群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右陪集分解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，而称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  <a:r>
              <a:rPr lang="en-US" altLang="zh-CN" sz="2400" b="1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a,b,c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,…}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关于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的一个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右陪集代表系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 上述划分也称为群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关于子群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右商集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，记作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(G/H)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。相应地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左商集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记作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(G/H)</a:t>
            </a:r>
            <a:r>
              <a:rPr lang="en-US" altLang="zh-CN" sz="2400" b="1" baseline="-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3264141587"/>
      </p:ext>
    </p:extLst>
  </p:cSld>
  <p:clrMapOvr>
    <a:masterClrMapping/>
  </p:clrMapOvr>
  <p:transition spd="slow" advTm="0">
    <p:wip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6DE52D0-4C84-4A36-B21C-D92EACC13E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1067841"/>
            <a:ext cx="9793506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●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需要注意到，子群</a:t>
            </a:r>
            <a:r>
              <a:rPr lang="en-US" altLang="zh-CN" sz="2400" b="1" dirty="0">
                <a:latin typeface="Times New Roman" panose="02020603050405020304" pitchFamily="18" charset="0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</a:rPr>
              <a:t>本身是</a:t>
            </a:r>
            <a:r>
              <a:rPr lang="en-US" altLang="zh-CN" sz="2400" b="1" dirty="0">
                <a:latin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</a:rPr>
              <a:t>的一个右陪集（</a:t>
            </a:r>
            <a:r>
              <a:rPr lang="en-US" altLang="zh-CN" sz="2400" b="1" dirty="0">
                <a:latin typeface="Times New Roman" panose="02020603050405020304" pitchFamily="18" charset="0"/>
              </a:rPr>
              <a:t>He</a:t>
            </a:r>
            <a:r>
              <a:rPr lang="zh-CN" altLang="en-US" sz="2400" b="1" dirty="0">
                <a:latin typeface="Times New Roman" panose="02020603050405020304" pitchFamily="18" charset="0"/>
              </a:rPr>
              <a:t>）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</a:rPr>
              <a:t>但</a:t>
            </a:r>
            <a:r>
              <a:rPr lang="en-US" altLang="zh-CN" sz="2400" b="1" dirty="0">
                <a:latin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</a:rPr>
              <a:t>的任何其它右陪集不是</a:t>
            </a:r>
            <a:r>
              <a:rPr lang="en-US" altLang="zh-CN" sz="2400" b="1" dirty="0">
                <a:latin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的子群，因为其皆没有单位元。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      G</a:t>
            </a:r>
            <a:r>
              <a:rPr lang="zh-CN" altLang="en-US" sz="2400" b="1" dirty="0">
                <a:latin typeface="Times New Roman" panose="02020603050405020304" pitchFamily="18" charset="0"/>
              </a:rPr>
              <a:t>是一个有限群时，求</a:t>
            </a:r>
            <a:r>
              <a:rPr lang="en-US" altLang="zh-CN" sz="2400" b="1" dirty="0">
                <a:latin typeface="Times New Roman" panose="02020603050405020304" pitchFamily="18" charset="0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的右陪集可用如下方法：首先，</a:t>
            </a:r>
            <a:r>
              <a:rPr lang="en-US" altLang="zh-CN" sz="2400" b="1" dirty="0">
                <a:latin typeface="Times New Roman" panose="02020603050405020304" pitchFamily="18" charset="0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</a:rPr>
              <a:t>本身是一个右陪集；之后，如果</a:t>
            </a:r>
            <a:r>
              <a:rPr lang="en-US" altLang="zh-CN" sz="2400" b="1" dirty="0">
                <a:latin typeface="Times New Roman" panose="02020603050405020304" pitchFamily="18" charset="0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</a:rPr>
              <a:t>为</a:t>
            </a:r>
            <a:r>
              <a:rPr lang="en-US" altLang="zh-CN" sz="2400" b="1" dirty="0">
                <a:latin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</a:rPr>
              <a:t>真子群，则任取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</a:rPr>
              <a:t>而求得</a:t>
            </a:r>
            <a:r>
              <a:rPr lang="en-US" altLang="zh-CN" sz="2400" b="1" dirty="0">
                <a:latin typeface="Times New Roman" panose="02020603050405020304" pitchFamily="18" charset="0"/>
              </a:rPr>
              <a:t>Ha</a:t>
            </a:r>
            <a:r>
              <a:rPr lang="zh-CN" altLang="en-US" sz="2400" b="1" dirty="0">
                <a:latin typeface="Times New Roman" panose="02020603050405020304" pitchFamily="18" charset="0"/>
              </a:rPr>
              <a:t>；继续任取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b</a:t>
            </a:r>
            <a:r>
              <a:rPr lang="en-US" altLang="zh-CN" sz="2400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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H∪Ha</a:t>
            </a:r>
            <a:r>
              <a:rPr lang="zh-CN" altLang="en-US" sz="2400" b="1" dirty="0">
                <a:latin typeface="Times New Roman" panose="02020603050405020304" pitchFamily="18" charset="0"/>
              </a:rPr>
              <a:t>而求得</a:t>
            </a:r>
            <a:r>
              <a:rPr lang="en-US" altLang="zh-CN" sz="2400" b="1" dirty="0">
                <a:latin typeface="Times New Roman" panose="02020603050405020304" pitchFamily="18" charset="0"/>
              </a:rPr>
              <a:t>Hb</a:t>
            </a:r>
            <a:r>
              <a:rPr lang="zh-CN" altLang="en-US" sz="2400" b="1" dirty="0">
                <a:latin typeface="Times New Roman" panose="02020603050405020304" pitchFamily="18" charset="0"/>
              </a:rPr>
              <a:t>；依次类推，因</a:t>
            </a:r>
            <a:r>
              <a:rPr lang="en-US" altLang="zh-CN" sz="2400" b="1" dirty="0">
                <a:latin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</a:rPr>
              <a:t>有限，最后必被穷尽，从而</a:t>
            </a:r>
          </a:p>
          <a:p>
            <a:pPr marL="0" indent="0" algn="just">
              <a:lnSpc>
                <a:spcPct val="150000"/>
              </a:lnSpc>
            </a:pPr>
            <a:r>
              <a:rPr lang="en-US" altLang="zh-CN" sz="2400" b="1" dirty="0">
                <a:latin typeface="Times New Roman" panose="02020603050405020304" pitchFamily="18" charset="0"/>
              </a:rPr>
              <a:t>    G=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H∪Ha∪Hb</a:t>
            </a:r>
            <a:r>
              <a:rPr lang="en-US" altLang="zh-CN" sz="2400" b="1" dirty="0">
                <a:latin typeface="Times New Roman" panose="02020603050405020304" pitchFamily="18" charset="0"/>
              </a:rPr>
              <a:t>∪… </a:t>
            </a:r>
            <a:endParaRPr lang="zh-CN" altLang="en-US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880406"/>
      </p:ext>
    </p:extLst>
  </p:cSld>
  <p:clrMapOvr>
    <a:masterClrMapping/>
  </p:clrMapOvr>
  <p:transition spd="slow" advTm="0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6609802-DE7E-4B47-A4B0-9E920A3F9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942884"/>
            <a:ext cx="8728074" cy="1435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●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50000"/>
              </a:lnSpc>
            </a:pPr>
            <a:r>
              <a:rPr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lang="zh-CN" altLang="en-US" sz="2400" b="1" dirty="0">
                <a:latin typeface="Times New Roman" panose="02020603050405020304" pitchFamily="18" charset="0"/>
              </a:rPr>
              <a:t>此外，群</a:t>
            </a:r>
            <a:r>
              <a:rPr lang="en-US" altLang="zh-CN" sz="2400" b="1" dirty="0">
                <a:latin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</a:rPr>
              <a:t>关于子群</a:t>
            </a:r>
            <a:r>
              <a:rPr lang="en-US" altLang="zh-CN" sz="2400" b="1" dirty="0">
                <a:latin typeface="Times New Roman" panose="02020603050405020304" pitchFamily="18" charset="0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</a:rPr>
              <a:t>的左商集与右商集之间有什么关系？令</a:t>
            </a:r>
            <a:r>
              <a:rPr lang="en-US" altLang="zh-CN" sz="2400" b="1" dirty="0">
                <a:latin typeface="Times New Roman" panose="02020603050405020304" pitchFamily="18" charset="0"/>
              </a:rPr>
              <a:t>   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zh-CN" altLang="en-US" sz="2400" b="1" dirty="0">
                <a:latin typeface="Times New Roman" panose="02020603050405020304" pitchFamily="18" charset="0"/>
              </a:rPr>
              <a:t>：</a:t>
            </a:r>
            <a:r>
              <a:rPr lang="en-US" altLang="zh-CN" sz="2400" b="1" dirty="0">
                <a:latin typeface="Times New Roman" panose="02020603050405020304" pitchFamily="18" charset="0"/>
              </a:rPr>
              <a:t>(G/H)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l</a:t>
            </a:r>
            <a:r>
              <a:rPr lang="en-US" altLang="zh-CN" sz="2400" b="1" dirty="0">
                <a:latin typeface="Times New Roman" panose="02020603050405020304" pitchFamily="18" charset="0"/>
              </a:rPr>
              <a:t>→(G/H)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r</a:t>
            </a:r>
            <a:r>
              <a:rPr lang="en-US" altLang="zh-CN" sz="2400" b="1" dirty="0">
                <a:latin typeface="Times New Roman" panose="02020603050405020304" pitchFamily="18" charset="0"/>
              </a:rPr>
              <a:t>, </a:t>
            </a:r>
            <a:r>
              <a:rPr lang="en-US" altLang="zh-CN" sz="2400" b="1" i="1" dirty="0">
                <a:latin typeface="Times New Roman" panose="02020603050405020304" pitchFamily="18" charset="0"/>
              </a:rPr>
              <a:t>f</a:t>
            </a:r>
            <a:r>
              <a:rPr lang="en-US" altLang="zh-CN" sz="2400" b="1" dirty="0">
                <a:latin typeface="Times New Roman" panose="02020603050405020304" pitchFamily="18" charset="0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</a:rPr>
              <a:t>aH</a:t>
            </a:r>
            <a:r>
              <a:rPr lang="en-US" altLang="zh-CN" sz="2400" b="1" dirty="0">
                <a:latin typeface="Times New Roman" panose="02020603050405020304" pitchFamily="18" charset="0"/>
              </a:rPr>
              <a:t>)=Ha</a:t>
            </a:r>
            <a:r>
              <a:rPr lang="en-US" altLang="zh-CN" sz="2400" b="1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sz="2400" b="1" dirty="0">
                <a:latin typeface="Times New Roman" panose="02020603050405020304" pitchFamily="18" charset="0"/>
              </a:rPr>
              <a:t>. </a:t>
            </a:r>
          </a:p>
          <a:p>
            <a:pPr marL="0" indent="0" algn="just"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</a:rPr>
              <a:t>    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6B39898-6DA6-4B37-820D-716FC74775A5}"/>
              </a:ext>
            </a:extLst>
          </p:cNvPr>
          <p:cNvSpPr txBox="1">
            <a:spLocks noChangeArrowheads="1"/>
          </p:cNvSpPr>
          <p:nvPr/>
        </p:nvSpPr>
        <p:spPr>
          <a:xfrm>
            <a:off x="1571625" y="2306547"/>
            <a:ext cx="7848600" cy="53276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从而 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f 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为群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G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关于子群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H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的左商集与右商集之间的双射关系。 这表明群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G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关于子群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H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的左商集与右商集的基数相同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,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这还表明，有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G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的左陪集分解：</a:t>
            </a:r>
          </a:p>
          <a:p>
            <a:pPr marL="0" indent="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kumimoji="1" lang="en-US" altLang="zh-CN" sz="2400" b="1" dirty="0">
                <a:latin typeface="Times New Roman" panose="02020603050405020304" pitchFamily="18" charset="0"/>
              </a:rPr>
              <a:t>    G=</a:t>
            </a:r>
            <a:r>
              <a:rPr kumimoji="1" lang="en-US" altLang="zh-CN" sz="2400" b="1" dirty="0" err="1">
                <a:latin typeface="Times New Roman" panose="02020603050405020304" pitchFamily="18" charset="0"/>
              </a:rPr>
              <a:t>aH∪bH∪cH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∪…</a:t>
            </a:r>
          </a:p>
          <a:p>
            <a:pPr marL="0" indent="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    可以立即得到</a:t>
            </a:r>
            <a:r>
              <a:rPr kumimoji="1" lang="en-US" altLang="zh-CN" sz="2400" b="1" dirty="0">
                <a:latin typeface="Times New Roman" panose="02020603050405020304" pitchFamily="18" charset="0"/>
              </a:rPr>
              <a:t>G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的右陪集分解：</a:t>
            </a:r>
            <a:endParaRPr kumimoji="1" lang="zh-CN" altLang="es-ES_tradnl" sz="2400" b="1" dirty="0">
              <a:latin typeface="Times New Roman" panose="02020603050405020304" pitchFamily="18" charset="0"/>
            </a:endParaRPr>
          </a:p>
          <a:p>
            <a:pPr marL="0" indent="0" algn="just" fontAlgn="base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None/>
            </a:pPr>
            <a:r>
              <a:rPr kumimoji="1" lang="es-ES_tradnl" altLang="zh-CN" sz="2400" b="1" dirty="0">
                <a:latin typeface="Times New Roman" panose="02020603050405020304" pitchFamily="18" charset="0"/>
              </a:rPr>
              <a:t>    G=Ha</a:t>
            </a:r>
            <a:r>
              <a:rPr kumimoji="1" lang="es-ES_tradnl" altLang="zh-CN" sz="2400" b="1" baseline="30000" dirty="0">
                <a:latin typeface="Times New Roman" panose="02020603050405020304" pitchFamily="18" charset="0"/>
              </a:rPr>
              <a:t>-1</a:t>
            </a:r>
            <a:r>
              <a:rPr kumimoji="1" lang="es-ES_tradnl" altLang="zh-CN" sz="2400" b="1" dirty="0">
                <a:latin typeface="Times New Roman" panose="02020603050405020304" pitchFamily="18" charset="0"/>
              </a:rPr>
              <a:t>∪Hb</a:t>
            </a:r>
            <a:r>
              <a:rPr kumimoji="1" lang="es-ES_tradnl" altLang="zh-CN" sz="2400" b="1" baseline="30000" dirty="0">
                <a:latin typeface="Times New Roman" panose="02020603050405020304" pitchFamily="18" charset="0"/>
              </a:rPr>
              <a:t>-1</a:t>
            </a:r>
            <a:r>
              <a:rPr kumimoji="1" lang="es-ES_tradnl" altLang="zh-CN" sz="2400" b="1" dirty="0">
                <a:latin typeface="Times New Roman" panose="02020603050405020304" pitchFamily="18" charset="0"/>
              </a:rPr>
              <a:t>∪Hc</a:t>
            </a:r>
            <a:r>
              <a:rPr kumimoji="1" lang="es-ES_tradnl" altLang="zh-CN" sz="2400" b="1" baseline="30000" dirty="0">
                <a:latin typeface="Times New Roman" panose="02020603050405020304" pitchFamily="18" charset="0"/>
              </a:rPr>
              <a:t>-1</a:t>
            </a:r>
            <a:r>
              <a:rPr kumimoji="1" lang="es-ES_tradnl" altLang="zh-CN" sz="2400" b="1" dirty="0">
                <a:latin typeface="Times New Roman" panose="02020603050405020304" pitchFamily="18" charset="0"/>
              </a:rPr>
              <a:t>∪…</a:t>
            </a:r>
            <a:r>
              <a:rPr kumimoji="1" lang="zh-CN" altLang="es-ES_tradnl" sz="2400" b="1" dirty="0">
                <a:latin typeface="Times New Roman" panose="02020603050405020304" pitchFamily="18" charset="0"/>
              </a:rPr>
              <a:t>。 </a:t>
            </a:r>
            <a:endParaRPr kumimoji="1" lang="zh-CN" altLang="en-US" sz="24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183707"/>
      </p:ext>
    </p:extLst>
  </p:cSld>
  <p:clrMapOvr>
    <a:masterClrMapping/>
  </p:clrMapOvr>
  <p:transition spd="slow" advTm="0">
    <p:wip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706C851-66AE-49E0-ABEE-D298F3968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090" y="873125"/>
            <a:ext cx="8229600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zh-CN" dirty="0">
                <a:latin typeface="Times New Roman" panose="02020603050405020304" pitchFamily="18" charset="0"/>
              </a:rPr>
              <a:t>(2) </a:t>
            </a:r>
            <a:r>
              <a:rPr lang="zh-CN" altLang="en-US" dirty="0">
                <a:latin typeface="Times New Roman" panose="02020603050405020304" pitchFamily="18" charset="0"/>
              </a:rPr>
              <a:t>设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={1,2,3}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</a:rPr>
              <a:t>是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</a:rPr>
              <a:t>上的双射函数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其中</a:t>
            </a:r>
          </a:p>
          <a:p>
            <a:pPr>
              <a:spcBef>
                <a:spcPct val="3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     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={&lt;1,1&gt;,&lt;2,2&gt;,&lt;3,3&gt;}</a:t>
            </a:r>
            <a:r>
              <a:rPr lang="zh-CN" altLang="en-US" dirty="0">
                <a:latin typeface="Times New Roman" panose="02020603050405020304" pitchFamily="18" charset="0"/>
              </a:rPr>
              <a:t>，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={&lt;1,2&gt;,&lt;2,1&gt;,&lt;3,3&gt;}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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={&lt;1,3&gt;,&lt;2,2&gt;,&lt;3,1&gt;}</a:t>
            </a:r>
            <a:r>
              <a:rPr lang="zh-CN" altLang="en-US" dirty="0">
                <a:latin typeface="Times New Roman" panose="02020603050405020304" pitchFamily="18" charset="0"/>
              </a:rPr>
              <a:t>，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={&lt;1,1&gt;,&lt;2,3&gt;,&lt;3,2&gt;}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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={&lt;1,2&gt;,&lt;2,3&gt;,&lt;3,1&gt;}</a:t>
            </a:r>
            <a:r>
              <a:rPr lang="zh-CN" altLang="en-US" dirty="0">
                <a:latin typeface="Times New Roman" panose="02020603050405020304" pitchFamily="18" charset="0"/>
              </a:rPr>
              <a:t>，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={&lt;1,3&gt;,&lt;2,1&gt;,&lt;3,2&gt;}</a:t>
            </a:r>
          </a:p>
          <a:p>
            <a:endParaRPr lang="en-US" altLang="zh-CN" dirty="0">
              <a:latin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</a:rPr>
              <a:t>令 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en-US" altLang="zh-CN" dirty="0">
                <a:latin typeface="Times New Roman" panose="02020603050405020304" pitchFamily="18" charset="0"/>
              </a:rPr>
              <a:t>= 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 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，则</a:t>
            </a:r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关于函数的复合运算构成群</a:t>
            </a:r>
            <a:r>
              <a:rPr lang="en-US" altLang="zh-CN" dirty="0">
                <a:latin typeface="Times New Roman" panose="02020603050405020304" pitchFamily="18" charset="0"/>
              </a:rPr>
              <a:t>.  </a:t>
            </a:r>
            <a:r>
              <a:rPr lang="zh-CN" altLang="en-US" dirty="0">
                <a:latin typeface="Times New Roman" panose="02020603050405020304" pitchFamily="18" charset="0"/>
              </a:rPr>
              <a:t>考虑</a:t>
            </a:r>
          </a:p>
          <a:p>
            <a:r>
              <a:rPr lang="en-US" altLang="zh-CN" i="1" dirty="0">
                <a:latin typeface="Times New Roman" panose="02020603050405020304" pitchFamily="18" charset="0"/>
              </a:rPr>
              <a:t>G </a:t>
            </a:r>
            <a:r>
              <a:rPr lang="zh-CN" altLang="en-US" dirty="0">
                <a:latin typeface="Times New Roman" panose="02020603050405020304" pitchFamily="18" charset="0"/>
              </a:rPr>
              <a:t>的子群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}. </a:t>
            </a:r>
            <a:r>
              <a:rPr lang="zh-CN" altLang="en-US" dirty="0">
                <a:latin typeface="Times New Roman" panose="02020603050405020304" pitchFamily="18" charset="0"/>
              </a:rPr>
              <a:t>做出 </a:t>
            </a:r>
            <a:r>
              <a:rPr lang="en-US" altLang="zh-CN" i="1" dirty="0">
                <a:latin typeface="Times New Roman" panose="02020603050405020304" pitchFamily="18" charset="0"/>
              </a:rPr>
              <a:t>H </a:t>
            </a:r>
            <a:r>
              <a:rPr lang="zh-CN" altLang="en-US" dirty="0">
                <a:latin typeface="Times New Roman" panose="02020603050405020304" pitchFamily="18" charset="0"/>
              </a:rPr>
              <a:t>的全体右陪集如下：</a:t>
            </a:r>
          </a:p>
          <a:p>
            <a:pPr>
              <a:spcBef>
                <a:spcPct val="6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}=</a:t>
            </a:r>
            <a:r>
              <a:rPr lang="en-US" altLang="zh-CN" i="1" dirty="0">
                <a:latin typeface="Times New Roman" panose="02020603050405020304" pitchFamily="18" charset="0"/>
              </a:rPr>
              <a:t>H ,  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}=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         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}={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},  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}={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</a:p>
          <a:p>
            <a:r>
              <a:rPr lang="en-US" altLang="zh-CN" dirty="0">
                <a:latin typeface="Times New Roman" panose="02020603050405020304" pitchFamily="18" charset="0"/>
              </a:rPr>
              <a:t>               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}={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},  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}={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</a:p>
          <a:p>
            <a:pPr>
              <a:spcBef>
                <a:spcPct val="60000"/>
              </a:spcBef>
            </a:pPr>
            <a:r>
              <a:rPr lang="zh-CN" altLang="en-US" dirty="0">
                <a:latin typeface="Times New Roman" panose="02020603050405020304" pitchFamily="18" charset="0"/>
              </a:rPr>
              <a:t>结论：  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zh-CN" altLang="en-US" dirty="0">
                <a:latin typeface="Times New Roman" panose="02020603050405020304" pitchFamily="18" charset="0"/>
              </a:rPr>
              <a:t>，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.  </a:t>
            </a:r>
          </a:p>
        </p:txBody>
      </p:sp>
    </p:spTree>
    <p:extLst>
      <p:ext uri="{BB962C8B-B14F-4D97-AF65-F5344CB8AC3E}">
        <p14:creationId xmlns:p14="http://schemas.microsoft.com/office/powerpoint/2010/main" val="597352239"/>
      </p:ext>
    </p:extLst>
  </p:cSld>
  <p:clrMapOvr>
    <a:masterClrMapping/>
  </p:clrMapOvr>
  <p:transition spd="slow" advTm="0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C706C851-66AE-49E0-ABEE-D298F3968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738188"/>
            <a:ext cx="9765311" cy="298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30000"/>
              </a:spcBef>
            </a:pPr>
            <a:r>
              <a:rPr lang="en-US" altLang="zh-CN" sz="2000" i="1" dirty="0">
                <a:latin typeface="Times New Roman" panose="02020603050405020304" pitchFamily="18" charset="0"/>
              </a:rPr>
              <a:t>  Hf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}=</a:t>
            </a:r>
            <a:r>
              <a:rPr lang="en-US" altLang="zh-CN" sz="2000" i="1" dirty="0">
                <a:latin typeface="Times New Roman" panose="02020603050405020304" pitchFamily="18" charset="0"/>
              </a:rPr>
              <a:t>H                        Hf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}=</a:t>
            </a:r>
            <a:r>
              <a:rPr lang="en-US" altLang="zh-CN" sz="2000" i="1" dirty="0">
                <a:latin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</a:rPr>
              <a:t>                   </a:t>
            </a:r>
            <a:r>
              <a:rPr lang="en-US" altLang="zh-CN" sz="2000" i="1" dirty="0">
                <a:latin typeface="Times New Roman" panose="02020603050405020304" pitchFamily="18" charset="0"/>
              </a:rPr>
              <a:t>Hf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</a:rPr>
              <a:t>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</a:rPr>
              <a:t>}={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000" dirty="0">
                <a:latin typeface="Times New Roman" panose="02020603050405020304" pitchFamily="18" charset="0"/>
              </a:rPr>
              <a:t>}       </a:t>
            </a:r>
          </a:p>
          <a:p>
            <a:r>
              <a:rPr lang="en-US" altLang="zh-CN" sz="2000" dirty="0">
                <a:latin typeface="Times New Roman" panose="02020603050405020304" pitchFamily="18" charset="0"/>
              </a:rPr>
              <a:t>  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i="1" dirty="0">
                <a:latin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</a:rPr>
              <a:t>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}=</a:t>
            </a:r>
            <a:r>
              <a:rPr lang="en-US" altLang="zh-CN" sz="2000" i="1" dirty="0">
                <a:latin typeface="Times New Roman" panose="02020603050405020304" pitchFamily="18" charset="0"/>
              </a:rPr>
              <a:t>H                       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i="1" dirty="0">
                <a:latin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</a:rPr>
              <a:t>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}=</a:t>
            </a:r>
            <a:r>
              <a:rPr lang="en-US" altLang="zh-CN" sz="2000" i="1" dirty="0">
                <a:latin typeface="Times New Roman" panose="02020603050405020304" pitchFamily="18" charset="0"/>
              </a:rPr>
              <a:t>H                   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i="1" dirty="0">
                <a:latin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</a:rPr>
              <a:t>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}={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</a:rPr>
              <a:t>} </a:t>
            </a:r>
            <a:endParaRPr lang="en-US" altLang="zh-CN" sz="2000" i="1" dirty="0">
              <a:latin typeface="Times New Roman" panose="02020603050405020304" pitchFamily="18" charset="0"/>
            </a:endParaRPr>
          </a:p>
          <a:p>
            <a:r>
              <a:rPr lang="en-US" altLang="zh-CN" sz="2000" i="1" dirty="0">
                <a:latin typeface="Times New Roman" panose="02020603050405020304" pitchFamily="18" charset="0"/>
              </a:rPr>
              <a:t>   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sz="2000" i="1" dirty="0">
                <a:latin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</a:rPr>
              <a:t>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}=</a:t>
            </a:r>
            <a:r>
              <a:rPr lang="en-US" altLang="zh-CN" sz="2000" i="1" dirty="0">
                <a:latin typeface="Times New Roman" panose="02020603050405020304" pitchFamily="18" charset="0"/>
              </a:rPr>
              <a:t>H                     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sz="2000" i="1" dirty="0">
                <a:latin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</a:rPr>
              <a:t>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}=</a:t>
            </a:r>
            <a:r>
              <a:rPr lang="en-US" altLang="zh-CN" sz="2000" i="1" dirty="0">
                <a:latin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</a:rPr>
              <a:t>               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sz="2000" i="1" dirty="0">
                <a:latin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</a:rPr>
              <a:t>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}={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</a:rPr>
              <a:t>} </a:t>
            </a:r>
            <a:endParaRPr lang="en-US" altLang="zh-CN" sz="2000" i="1" dirty="0">
              <a:latin typeface="Times New Roman" panose="02020603050405020304" pitchFamily="18" charset="0"/>
            </a:endParaRPr>
          </a:p>
          <a:p>
            <a:r>
              <a:rPr lang="en-US" altLang="zh-CN" sz="2000" dirty="0">
                <a:latin typeface="Times New Roman" panose="02020603050405020304" pitchFamily="18" charset="0"/>
              </a:rPr>
              <a:t> </a:t>
            </a:r>
          </a:p>
          <a:p>
            <a:pPr>
              <a:spcBef>
                <a:spcPct val="30000"/>
              </a:spcBef>
            </a:pPr>
            <a:r>
              <a:rPr lang="en-US" altLang="zh-CN" sz="2000" i="1" dirty="0">
                <a:latin typeface="Times New Roman" panose="02020603050405020304" pitchFamily="18" charset="0"/>
              </a:rPr>
              <a:t>Hf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2000" dirty="0">
                <a:latin typeface="Times New Roman" panose="02020603050405020304" pitchFamily="18" charset="0"/>
              </a:rPr>
              <a:t>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2000" dirty="0">
                <a:latin typeface="Times New Roman" panose="02020603050405020304" pitchFamily="18" charset="0"/>
              </a:rPr>
              <a:t>}={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</a:rPr>
              <a:t>}</a:t>
            </a:r>
            <a:r>
              <a:rPr lang="en-US" altLang="zh-CN" sz="2000" i="1" dirty="0">
                <a:latin typeface="Times New Roman" panose="02020603050405020304" pitchFamily="18" charset="0"/>
              </a:rPr>
              <a:t>                 Hf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</a:rPr>
              <a:t>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</a:rPr>
              <a:t>}={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i="1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2000" dirty="0">
                <a:latin typeface="Times New Roman" panose="02020603050405020304" pitchFamily="18" charset="0"/>
              </a:rPr>
              <a:t>}             </a:t>
            </a:r>
            <a:r>
              <a:rPr lang="en-US" altLang="zh-CN" sz="2000" i="1" dirty="0">
                <a:latin typeface="Times New Roman" panose="02020603050405020304" pitchFamily="18" charset="0"/>
              </a:rPr>
              <a:t>Hf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000" dirty="0">
                <a:latin typeface="Times New Roman" panose="02020603050405020304" pitchFamily="18" charset="0"/>
              </a:rPr>
              <a:t>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000" dirty="0">
                <a:latin typeface="Times New Roman" panose="02020603050405020304" pitchFamily="18" charset="0"/>
              </a:rPr>
              <a:t>}={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</a:rPr>
              <a:t>}</a:t>
            </a:r>
          </a:p>
          <a:p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2000" i="1" dirty="0">
                <a:latin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</a:rPr>
              <a:t>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, 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}={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000" dirty="0">
                <a:latin typeface="Times New Roman" panose="02020603050405020304" pitchFamily="18" charset="0"/>
              </a:rPr>
              <a:t>}               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000" i="1" dirty="0">
                <a:latin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</a:rPr>
              <a:t>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}={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</a:rPr>
              <a:t>}           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000" i="1" dirty="0">
                <a:latin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</a:rPr>
              <a:t>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, 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}={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2000" dirty="0">
                <a:latin typeface="Times New Roman" panose="02020603050405020304" pitchFamily="18" charset="0"/>
              </a:rPr>
              <a:t>}</a:t>
            </a:r>
          </a:p>
          <a:p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2000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sz="2000" i="1" dirty="0">
                <a:latin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</a:rPr>
              <a:t>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}={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</a:rPr>
              <a:t>}             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000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sz="2000" i="1" dirty="0">
                <a:latin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</a:rPr>
              <a:t>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}={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sz="2000" dirty="0">
                <a:latin typeface="Times New Roman" panose="02020603050405020304" pitchFamily="18" charset="0"/>
              </a:rPr>
              <a:t>}         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sz="2000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sz="2000" i="1" dirty="0">
                <a:latin typeface="Times New Roman" panose="02020603050405020304" pitchFamily="18" charset="0"/>
              </a:rPr>
              <a:t>H</a:t>
            </a:r>
            <a:r>
              <a:rPr lang="en-US" altLang="zh-CN" sz="2000" dirty="0">
                <a:latin typeface="Times New Roman" panose="02020603050405020304" pitchFamily="18" charset="0"/>
              </a:rPr>
              <a:t>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  <a:sym typeface="Symbol" panose="05050102010706020507" pitchFamily="18" charset="2"/>
              </a:rPr>
              <a:t>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000" dirty="0">
                <a:latin typeface="Times New Roman" panose="02020603050405020304" pitchFamily="18" charset="0"/>
              </a:rPr>
              <a:t>}={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sz="2000" dirty="0">
                <a:latin typeface="Times New Roman" panose="02020603050405020304" pitchFamily="18" charset="0"/>
              </a:rPr>
              <a:t>, </a:t>
            </a:r>
            <a:r>
              <a:rPr lang="en-US" altLang="zh-CN" sz="2000" i="1" dirty="0">
                <a:latin typeface="Times New Roman" panose="02020603050405020304" pitchFamily="18" charset="0"/>
              </a:rPr>
              <a:t>f</a:t>
            </a:r>
            <a:r>
              <a:rPr lang="en-US" altLang="zh-CN" sz="20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2000" dirty="0">
                <a:latin typeface="Times New Roman" panose="02020603050405020304" pitchFamily="18" charset="0"/>
              </a:rPr>
              <a:t>}</a:t>
            </a:r>
          </a:p>
          <a:p>
            <a:pPr>
              <a:spcBef>
                <a:spcPct val="60000"/>
              </a:spcBef>
            </a:pPr>
            <a:endParaRPr lang="en-US" altLang="zh-CN" sz="2000" dirty="0">
              <a:latin typeface="Times New Roman" panose="02020603050405020304" pitchFamily="18" charset="0"/>
            </a:endParaRPr>
          </a:p>
          <a:p>
            <a:pPr>
              <a:spcBef>
                <a:spcPct val="60000"/>
              </a:spcBef>
            </a:pP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en-US" altLang="zh-CN" i="1" dirty="0">
                <a:latin typeface="Times New Roman" panose="02020603050405020304" pitchFamily="18" charset="0"/>
              </a:rPr>
              <a:t>          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i="1" dirty="0">
                <a:latin typeface="Times New Roman" panose="02020603050405020304" pitchFamily="18" charset="0"/>
              </a:rPr>
              <a:t>H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 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 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}          </a:t>
            </a:r>
            <a:r>
              <a:rPr lang="en-US" altLang="zh-CN" i="1" dirty="0">
                <a:latin typeface="Times New Roman" panose="02020603050405020304" pitchFamily="18" charset="0"/>
              </a:rPr>
              <a:t> 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endParaRPr lang="en-US" altLang="zh-CN" i="1" dirty="0">
              <a:latin typeface="Times New Roman" panose="02020603050405020304" pitchFamily="18" charset="0"/>
            </a:endParaRPr>
          </a:p>
          <a:p>
            <a:pPr>
              <a:spcBef>
                <a:spcPct val="60000"/>
              </a:spcBef>
            </a:pP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en-US" altLang="zh-CN" i="1" dirty="0">
                <a:latin typeface="Times New Roman" panose="02020603050405020304" pitchFamily="18" charset="0"/>
              </a:rPr>
              <a:t>          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i="1" dirty="0">
                <a:latin typeface="Times New Roman" panose="02020603050405020304" pitchFamily="18" charset="0"/>
              </a:rPr>
              <a:t>H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 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 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}       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</a:p>
          <a:p>
            <a:pPr>
              <a:spcBef>
                <a:spcPct val="60000"/>
              </a:spcBef>
            </a:pP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Hf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en-US" altLang="zh-CN" i="1" dirty="0">
                <a:latin typeface="Times New Roman" panose="02020603050405020304" pitchFamily="18" charset="0"/>
              </a:rPr>
              <a:t>         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i="1" dirty="0">
                <a:latin typeface="Times New Roman" panose="02020603050405020304" pitchFamily="18" charset="0"/>
              </a:rPr>
              <a:t>H 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 f</a:t>
            </a:r>
            <a:r>
              <a:rPr lang="en-US" altLang="zh-CN" baseline="-25000" dirty="0">
                <a:latin typeface="Times New Roman" panose="02020603050405020304" pitchFamily="18" charset="0"/>
              </a:rPr>
              <a:t>5</a:t>
            </a:r>
            <a:r>
              <a:rPr lang="en-US" altLang="zh-CN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 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}          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i="1" dirty="0">
                <a:latin typeface="Times New Roman" panose="02020603050405020304" pitchFamily="18" charset="0"/>
              </a:rPr>
              <a:t>H</a:t>
            </a:r>
            <a:r>
              <a:rPr lang="en-US" altLang="zh-CN" dirty="0">
                <a:latin typeface="Times New Roman" panose="02020603050405020304" pitchFamily="18" charset="0"/>
              </a:rPr>
              <a:t>={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4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baseline="-25000" dirty="0">
                <a:latin typeface="Times New Roman" panose="02020603050405020304" pitchFamily="18" charset="0"/>
              </a:rPr>
              <a:t>6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spcBef>
                <a:spcPct val="60000"/>
              </a:spcBef>
            </a:pPr>
            <a:endParaRPr lang="en-US" altLang="zh-CN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5169904"/>
      </p:ext>
    </p:extLst>
  </p:cSld>
  <p:clrMapOvr>
    <a:masterClrMapping/>
  </p:clrMapOvr>
  <p:transition spd="slow" advTm="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213B930-5532-4858-A300-C4A4E3B5D465}"/>
              </a:ext>
            </a:extLst>
          </p:cNvPr>
          <p:cNvSpPr/>
          <p:nvPr/>
        </p:nvSpPr>
        <p:spPr>
          <a:xfrm>
            <a:off x="2167156" y="1046256"/>
            <a:ext cx="6096000" cy="196310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(G,*)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是群，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|G|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。则</a:t>
            </a:r>
          </a:p>
          <a:p>
            <a:pPr>
              <a:lnSpc>
                <a:spcPct val="15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中每个元素的逆元是唯一的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(2)G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中无零元。</a:t>
            </a:r>
          </a:p>
        </p:txBody>
      </p:sp>
    </p:spTree>
    <p:extLst>
      <p:ext uri="{BB962C8B-B14F-4D97-AF65-F5344CB8AC3E}">
        <p14:creationId xmlns:p14="http://schemas.microsoft.com/office/powerpoint/2010/main" val="1179322281"/>
      </p:ext>
    </p:extLst>
  </p:cSld>
  <p:clrMapOvr>
    <a:masterClrMapping/>
  </p:clrMapOvr>
  <p:transition spd="slow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7529B31-4661-441F-9117-5E450AF5CFF1}"/>
              </a:ext>
            </a:extLst>
          </p:cNvPr>
          <p:cNvSpPr/>
          <p:nvPr/>
        </p:nvSpPr>
        <p:spPr>
          <a:xfrm>
            <a:off x="1949042" y="1373427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元素的乘幂</a:t>
            </a:r>
          </a:p>
          <a:p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设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(G,*)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是群。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∈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C5AF6EE-ED36-44BB-B656-B5BD446AF126}"/>
                  </a:ext>
                </a:extLst>
              </p:cNvPr>
              <p:cNvSpPr/>
              <p:nvPr/>
            </p:nvSpPr>
            <p:spPr>
              <a:xfrm>
                <a:off x="2714562" y="3243263"/>
                <a:ext cx="3381438" cy="11179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，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      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p>
                                    <m: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   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i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p>
                                      <m:sSupPr>
                                        <m:ctrlP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p>
                                        <m:r>
                                          <a:rPr lang="zh-CN" altLang="en-US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  <m:r>
                                      <a:rPr lang="zh-CN" altLang="en-US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m:rPr>
                                        <m:nor/>
                                      </m:rPr>
                                      <a:rPr lang="zh-CN" altLang="en-US" i="1">
                                        <a:latin typeface="Cambria Math" panose="02040503050406030204" pitchFamily="18" charset="0"/>
                                      </a:rPr>
                                      <m:t>m</m:t>
                                    </m:r>
                                  </m:sup>
                                </m:sSup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   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&lt;0,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 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zh-CN" altLang="en-US" i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zh-CN" alt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4C5AF6EE-ED36-44BB-B656-B5BD446AF1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4562" y="3243263"/>
                <a:ext cx="3381438" cy="1117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9278547"/>
      </p:ext>
    </p:extLst>
  </p:cSld>
  <p:clrMapOvr>
    <a:masterClrMapping/>
  </p:clrMapOvr>
  <p:transition spd="slow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A9EDA36-EA6A-4694-B45C-52A66D20031D}"/>
              </a:ext>
            </a:extLst>
          </p:cNvPr>
          <p:cNvSpPr txBox="1">
            <a:spLocks noChangeArrowheads="1"/>
          </p:cNvSpPr>
          <p:nvPr/>
        </p:nvSpPr>
        <p:spPr>
          <a:xfrm>
            <a:off x="2171700" y="1292404"/>
            <a:ext cx="7848600" cy="53276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如果一个群只包含有限个元素，则称为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有限群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，否则称为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无限群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 若有限群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的元素个数为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，则称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群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的阶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，并记为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|G|=n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 无限群的阶称为无限。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4435436"/>
      </p:ext>
    </p:extLst>
  </p:cSld>
  <p:clrMapOvr>
    <a:masterClrMapping/>
  </p:clrMapOvr>
  <p:transition spd="slow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18" name="文本占位符 26625">
            <a:extLst>
              <a:ext uri="{FF2B5EF4-FFF2-40B4-BE49-F238E27FC236}">
                <a16:creationId xmlns:a16="http://schemas.microsoft.com/office/drawing/2014/main" id="{093A17F4-0009-4838-AB1E-0672FEEE0C6D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370137" y="558800"/>
            <a:ext cx="5153025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lvl="1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lvl="3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lvl="4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endParaRPr lang="en-US" altLang="zh-CN" sz="2400" b="1" dirty="0">
              <a:solidFill>
                <a:srgbClr val="FF3300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 marL="0" indent="0">
              <a:buFontTx/>
              <a:buNone/>
            </a:pPr>
            <a:endParaRPr lang="zh-CN" altLang="en-US" sz="2400" b="1" dirty="0">
              <a:solidFill>
                <a:srgbClr val="FF3300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 marL="0" indent="0">
              <a:buFontTx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①  </a:t>
            </a:r>
            <a:r>
              <a:rPr lang="zh-CN" altLang="en-US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一阶群仅有1个</a:t>
            </a:r>
          </a:p>
          <a:p>
            <a:pPr marL="0" indent="0">
              <a:buFontTx/>
              <a:buNone/>
            </a:pP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 marL="0" indent="0">
              <a:buFontTx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②  </a:t>
            </a:r>
            <a:r>
              <a:rPr lang="zh-CN" altLang="en-US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二阶群仅有1个</a:t>
            </a:r>
          </a:p>
          <a:p>
            <a:pPr marL="0" indent="0">
              <a:buFontTx/>
              <a:buNone/>
            </a:pP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 marL="0" indent="0">
              <a:buFontTx/>
              <a:buNone/>
            </a:pPr>
            <a:r>
              <a:rPr lang="en-US" altLang="zh-CN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③  </a:t>
            </a:r>
            <a:r>
              <a:rPr lang="zh-CN" altLang="en-US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三阶群仅有1个</a:t>
            </a:r>
          </a:p>
          <a:p>
            <a:pPr marL="0" indent="0">
              <a:buFontTx/>
              <a:buNone/>
            </a:pPr>
            <a:endParaRPr lang="zh-CN" altLang="en-US" sz="2400" b="1" dirty="0">
              <a:solidFill>
                <a:srgbClr val="000099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 marL="0" indent="0">
              <a:buFontTx/>
              <a:buNone/>
            </a:pPr>
            <a:r>
              <a:rPr lang="zh-CN" altLang="en-US" sz="2400" b="1" dirty="0">
                <a:solidFill>
                  <a:srgbClr val="000099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④  四阶群仅有2个</a:t>
            </a:r>
          </a:p>
        </p:txBody>
      </p:sp>
      <p:pic>
        <p:nvPicPr>
          <p:cNvPr id="19" name="table">
            <a:extLst>
              <a:ext uri="{FF2B5EF4-FFF2-40B4-BE49-F238E27FC236}">
                <a16:creationId xmlns:a16="http://schemas.microsoft.com/office/drawing/2014/main" id="{1132B655-2B2E-4D36-BD18-AFF31C9545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9725" y="1422400"/>
            <a:ext cx="741362" cy="1292225"/>
          </a:xfrm>
          <a:prstGeom prst="rect">
            <a:avLst/>
          </a:prstGeom>
        </p:spPr>
      </p:pic>
      <p:pic>
        <p:nvPicPr>
          <p:cNvPr id="20" name="table">
            <a:extLst>
              <a:ext uri="{FF2B5EF4-FFF2-40B4-BE49-F238E27FC236}">
                <a16:creationId xmlns:a16="http://schemas.microsoft.com/office/drawing/2014/main" id="{04E07693-689D-42A8-BB7E-54057859C0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8512" y="1135063"/>
            <a:ext cx="1403350" cy="1938338"/>
          </a:xfrm>
          <a:prstGeom prst="rect">
            <a:avLst/>
          </a:prstGeom>
        </p:spPr>
      </p:pic>
      <p:pic>
        <p:nvPicPr>
          <p:cNvPr id="21" name="table">
            <a:extLst>
              <a:ext uri="{FF2B5EF4-FFF2-40B4-BE49-F238E27FC236}">
                <a16:creationId xmlns:a16="http://schemas.microsoft.com/office/drawing/2014/main" id="{E3433CD0-C315-481D-ABE8-46F243DD14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23112" y="3438525"/>
            <a:ext cx="1978025" cy="258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682613"/>
      </p:ext>
    </p:extLst>
  </p:cSld>
  <p:clrMapOvr>
    <a:masterClrMapping/>
  </p:clrMapOvr>
  <p:transition spd="slow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8F9C0A5-D01A-4D2B-9CE7-5A7730BB2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4351" y="1495586"/>
            <a:ext cx="5205061" cy="218868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765E99E3-680A-4C80-95BC-231533AD8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8174" y="4107839"/>
            <a:ext cx="2455652" cy="225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3470"/>
      </p:ext>
    </p:ext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3" y="0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A019BB2-FA9A-4AC6-8F51-391613814C3B}"/>
              </a:ext>
            </a:extLst>
          </p:cNvPr>
          <p:cNvSpPr txBox="1">
            <a:spLocks noChangeArrowheads="1"/>
          </p:cNvSpPr>
          <p:nvPr/>
        </p:nvSpPr>
        <p:spPr>
          <a:xfrm>
            <a:off x="1712913" y="947519"/>
            <a:ext cx="7848600" cy="53276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群中元素的阶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lnSpc>
                <a:spcPct val="100000"/>
              </a:lnSpc>
            </a:pPr>
            <a:r>
              <a:rPr lang="zh-CN" altLang="en-US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为群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的一个元素，使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ahoma" panose="020B0604030504040204" pitchFamily="34" charset="0"/>
              </a:rPr>
              <a:t>n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=e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的最小正整数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，称为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元素</a:t>
            </a:r>
            <a:r>
              <a:rPr lang="en-US" altLang="zh-CN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的阶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Order, 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周期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）。若这样的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不存在，则称元素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的阶为无限，常记为∞。元素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的阶常用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|a|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表示。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根据定义，易知，单位元的阶为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，其它元素的阶均大于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。在群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&lt;Z;+&gt;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中，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的阶为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，其它元素的阶皆是无限的。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R-{0}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对普通乘法构成群中，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的阶为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的阶为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，其它元素的阶均为无限。 </a:t>
            </a: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66898478"/>
      </p:ext>
    </p:extLst>
  </p:cSld>
  <p:clrMapOvr>
    <a:masterClrMapping/>
  </p:clrMapOvr>
  <p:transition spd="slow" advTm="0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D70D266-C690-4967-ADE7-CCBF3BC08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3" y="981075"/>
            <a:ext cx="7848600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●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1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定理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是群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；*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中的一个阶为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的元素，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是一个整数，则有</a:t>
            </a:r>
          </a:p>
          <a:p>
            <a:pPr marL="0" indent="0" algn="just">
              <a:lnSpc>
                <a:spcPct val="11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k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=e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当且仅当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r|k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</a:t>
            </a:r>
          </a:p>
          <a:p>
            <a:pPr marL="0" indent="0" algn="just">
              <a:lnSpc>
                <a:spcPct val="11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2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-1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的阶相同；</a:t>
            </a:r>
          </a:p>
          <a:p>
            <a:pPr marL="0" indent="0" algn="just">
              <a:lnSpc>
                <a:spcPct val="11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3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小于或等于群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；*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&gt;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中元素的个数。</a:t>
            </a:r>
            <a:r>
              <a:rPr lang="zh-CN" altLang="en-US" sz="2800" b="1" dirty="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4DB204-3D79-402B-9780-51D44FE36EEF}"/>
              </a:ext>
            </a:extLst>
          </p:cNvPr>
          <p:cNvSpPr txBox="1"/>
          <p:nvPr/>
        </p:nvSpPr>
        <p:spPr>
          <a:xfrm>
            <a:off x="1179739" y="4216356"/>
            <a:ext cx="9607731" cy="532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Comic Sans MS" panose="030F0702030302020204" pitchFamily="66" charset="0"/>
                <a:ea typeface="黑体" panose="02010609060101010101" pitchFamily="49" charset="-122"/>
              </a:rPr>
              <a:t>有限群</a:t>
            </a:r>
            <a:r>
              <a:rPr lang="en-US" altLang="zh-CN" sz="2800" b="1" dirty="0">
                <a:latin typeface="Comic Sans MS" panose="030F0702030302020204" pitchFamily="66" charset="0"/>
                <a:ea typeface="黑体" panose="02010609060101010101" pitchFamily="49" charset="-122"/>
              </a:rPr>
              <a:t>&lt;G, </a:t>
            </a:r>
            <a:r>
              <a:rPr lang="en-US" altLang="zh-CN" sz="2800" b="1" dirty="0"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</a:t>
            </a:r>
            <a:r>
              <a:rPr lang="en-US" altLang="zh-CN" sz="2800" b="1" dirty="0">
                <a:latin typeface="Comic Sans MS" panose="030F0702030302020204" pitchFamily="66" charset="0"/>
                <a:ea typeface="黑体" panose="02010609060101010101" pitchFamily="49" charset="-122"/>
              </a:rPr>
              <a:t>&gt;</a:t>
            </a:r>
            <a:r>
              <a:rPr lang="zh-CN" altLang="en-US" sz="2800" b="1" dirty="0">
                <a:latin typeface="Comic Sans MS" panose="030F0702030302020204" pitchFamily="66" charset="0"/>
                <a:ea typeface="黑体" panose="02010609060101010101" pitchFamily="49" charset="-122"/>
              </a:rPr>
              <a:t>中每个元素的阶都有限，且不大于群</a:t>
            </a:r>
            <a:r>
              <a:rPr lang="en-US" altLang="zh-CN" sz="2800" b="1" dirty="0">
                <a:latin typeface="Comic Sans MS" panose="030F0702030302020204" pitchFamily="66" charset="0"/>
                <a:ea typeface="黑体" panose="02010609060101010101" pitchFamily="49" charset="-122"/>
              </a:rPr>
              <a:t>G</a:t>
            </a:r>
            <a:r>
              <a:rPr lang="zh-CN" altLang="en-US" sz="2800" b="1" dirty="0">
                <a:latin typeface="Comic Sans MS" panose="030F0702030302020204" pitchFamily="66" charset="0"/>
                <a:ea typeface="黑体" panose="02010609060101010101" pitchFamily="49" charset="-122"/>
              </a:rPr>
              <a:t>的阶。</a:t>
            </a:r>
          </a:p>
        </p:txBody>
      </p:sp>
    </p:spTree>
    <p:extLst>
      <p:ext uri="{BB962C8B-B14F-4D97-AF65-F5344CB8AC3E}">
        <p14:creationId xmlns:p14="http://schemas.microsoft.com/office/powerpoint/2010/main" val="3885720933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11416</TotalTime>
  <Words>3468</Words>
  <Application>Microsoft Office PowerPoint</Application>
  <PresentationFormat>宽屏</PresentationFormat>
  <Paragraphs>255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44" baseType="lpstr">
      <vt:lpstr>Microsoft YaHei Light</vt:lpstr>
      <vt:lpstr>等线</vt:lpstr>
      <vt:lpstr>等线 Light</vt:lpstr>
      <vt:lpstr>黑体</vt:lpstr>
      <vt:lpstr>KaiTi</vt:lpstr>
      <vt:lpstr>宋体</vt:lpstr>
      <vt:lpstr>Arial</vt:lpstr>
      <vt:lpstr>Arial Black</vt:lpstr>
      <vt:lpstr>Cambria Math</vt:lpstr>
      <vt:lpstr>Comic Sans MS</vt:lpstr>
      <vt:lpstr>Lucida Handwriting</vt:lpstr>
      <vt:lpstr>Segoe UI Semibold</vt:lpstr>
      <vt:lpstr>Times New Roman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wyq</dc:creator>
  <cp:lastModifiedBy>wyq</cp:lastModifiedBy>
  <cp:revision>135</cp:revision>
  <dcterms:created xsi:type="dcterms:W3CDTF">2021-11-05T13:12:46Z</dcterms:created>
  <dcterms:modified xsi:type="dcterms:W3CDTF">2022-12-16T05:52:12Z</dcterms:modified>
</cp:coreProperties>
</file>