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445" r:id="rId2"/>
    <p:sldId id="1585" r:id="rId3"/>
    <p:sldId id="1622" r:id="rId4"/>
    <p:sldId id="1670" r:id="rId5"/>
    <p:sldId id="1676" r:id="rId6"/>
    <p:sldId id="1682" r:id="rId7"/>
    <p:sldId id="1677" r:id="rId8"/>
    <p:sldId id="1681" r:id="rId9"/>
    <p:sldId id="1678" r:id="rId10"/>
    <p:sldId id="1688" r:id="rId11"/>
    <p:sldId id="1743" r:id="rId12"/>
    <p:sldId id="1745" r:id="rId13"/>
    <p:sldId id="1680" r:id="rId14"/>
    <p:sldId id="1746" r:id="rId15"/>
    <p:sldId id="2391" r:id="rId16"/>
    <p:sldId id="1689" r:id="rId17"/>
    <p:sldId id="1728" r:id="rId18"/>
    <p:sldId id="1729" r:id="rId19"/>
    <p:sldId id="1730" r:id="rId20"/>
    <p:sldId id="1731" r:id="rId21"/>
    <p:sldId id="1626" r:id="rId22"/>
    <p:sldId id="1627" r:id="rId23"/>
    <p:sldId id="1628" r:id="rId24"/>
    <p:sldId id="1630" r:id="rId25"/>
    <p:sldId id="1631" r:id="rId26"/>
    <p:sldId id="1632" r:id="rId27"/>
    <p:sldId id="1637" r:id="rId28"/>
    <p:sldId id="1638" r:id="rId29"/>
    <p:sldId id="1690" r:id="rId30"/>
    <p:sldId id="1668" r:id="rId31"/>
    <p:sldId id="1629" r:id="rId32"/>
    <p:sldId id="1633" r:id="rId33"/>
    <p:sldId id="1634" r:id="rId34"/>
    <p:sldId id="1635" r:id="rId35"/>
    <p:sldId id="1636" r:id="rId36"/>
    <p:sldId id="1691" r:id="rId37"/>
    <p:sldId id="1744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66" autoAdjust="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5E74C-0388-460B-8A1A-12262F716AB4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12EA6-5A00-4649-A385-8C3D605DC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410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>
            <a:extLst>
              <a:ext uri="{FF2B5EF4-FFF2-40B4-BE49-F238E27FC236}">
                <a16:creationId xmlns:a16="http://schemas.microsoft.com/office/drawing/2014/main" id="{2214FF63-7E78-4CEA-B78B-294BDB7C41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>
            <a:extLst>
              <a:ext uri="{FF2B5EF4-FFF2-40B4-BE49-F238E27FC236}">
                <a16:creationId xmlns:a16="http://schemas.microsoft.com/office/drawing/2014/main" id="{999858BC-515F-4514-A470-A99FA05D13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124" name="灯片编号占位符 3">
            <a:extLst>
              <a:ext uri="{FF2B5EF4-FFF2-40B4-BE49-F238E27FC236}">
                <a16:creationId xmlns:a16="http://schemas.microsoft.com/office/drawing/2014/main" id="{DB2CFB14-3F96-47B7-9206-1409F9E89C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222AA93-F3F5-44B4-89DC-39F3993E743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479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7682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1415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8687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4793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1705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1033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7599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8741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529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922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2287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4046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5726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0597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5847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7426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3033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580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1301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9201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664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078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4147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028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5266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2338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576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49855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2751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359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977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393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996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475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302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869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C38839-3093-4729-8FEC-B8F7E98C00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6451D4-D3E9-4B1A-95FF-7D3B8AF5E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3796E7-D825-4C6E-BB57-A7CD8789F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2022/12/20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09B286-5F09-4022-9FBE-42A79B112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B49831-1415-4A89-9C0F-0B710298F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948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B03DE-A4A4-4F0A-A9BD-028DD3FCE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4C1679-A24E-4034-B873-263855CD3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D25EB0-BC97-43A3-83EE-556D5C864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2022/12/20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A40581-EA82-4D2B-98B5-74D4D112D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9EE154-45E0-4D8D-8A71-8D4CF08FF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673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CEE343A-5B65-4716-95F1-9E48DCD8C9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6F6630-FD54-4703-A7DD-DF2E514B5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43D9D7-7F8E-4C14-8CA9-F338013DD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2022/12/20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EEFCF-892B-49DF-A6EE-D431C832B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FF0452-FBD7-4399-AEDE-FC430C2E6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282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D73D5CAC-F429-4F2F-9F7B-6223C359040B}"/>
              </a:ext>
            </a:extLst>
          </p:cNvPr>
          <p:cNvSpPr txBox="1"/>
          <p:nvPr userDrawn="1"/>
        </p:nvSpPr>
        <p:spPr>
          <a:xfrm>
            <a:off x="76200" y="117475"/>
            <a:ext cx="1701800" cy="676275"/>
          </a:xfrm>
          <a:prstGeom prst="rect">
            <a:avLst/>
          </a:prstGeom>
          <a:noFill/>
        </p:spPr>
        <p:txBody>
          <a:bodyPr lIns="121900" tIns="60949" rIns="121900" bIns="60949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598" b="1" spc="-150" dirty="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LOGO</a:t>
            </a:r>
            <a:endParaRPr lang="zh-CN" altLang="en-US" sz="3598" b="1" spc="-150" dirty="0">
              <a:solidFill>
                <a:schemeClr val="accent1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44DE135-33BF-4676-B43F-8AA62673A58B}"/>
              </a:ext>
            </a:extLst>
          </p:cNvPr>
          <p:cNvCxnSpPr/>
          <p:nvPr userDrawn="1"/>
        </p:nvCxnSpPr>
        <p:spPr>
          <a:xfrm>
            <a:off x="1562100" y="693738"/>
            <a:ext cx="10629900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665028"/>
      </p:ext>
    </p:extLst>
  </p:cSld>
  <p:clrMapOvr>
    <a:masterClrMapping/>
  </p:clrMapOvr>
  <p:transition spd="slow" advTm="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AF371C-923A-4556-89D9-6D9283A0A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F452F5-C1B4-4538-A3E8-6DDD4E3FA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AD3449-79F7-4668-B887-D81CE8C88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2022/12/20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D3B59D-BF5B-4DBC-9568-C8AAA663B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140E4E-BBD4-4D8B-98E4-EA30CF029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869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BCA1D-712E-4F01-BAE5-8839C0DA0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AE37AA-2A2A-48D0-8688-D6F59D667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0A6700-85CF-420A-ABAE-FF91735ED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2022/12/20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62237A-DAB1-4E98-8B5B-CC1845DB6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5D0C69-48ED-4B44-A7D1-9AE23383C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40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6A286-E7EE-4D49-B4B0-76832A509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139823-13D0-4FEF-A29A-E79B58662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9679F6-6354-42A0-8470-199F28220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8206FB-A032-418A-BB97-4CE861AB4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2022/12/20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238BE2-4D63-4513-89E9-8162B99BA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67CBF8-AFBC-4D68-AF29-C94A97009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454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009053-D199-4CC7-98FA-E112AB4B4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2E4443-2D08-45C3-A860-96FD1AF4F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96351A-C85B-412D-9175-4D3FD33ED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1DAADB-9A7A-4973-AE1B-CED0F83089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2AFD96D-F559-4505-952C-8BA09BFA93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5D621F-C4F8-4B34-A7F6-16826D050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2022/12/20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1B6E70F-70C0-4744-BA5C-79003E6B7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1C0EED7-721D-410A-8683-671A021E0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760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905F9F-E778-4AF2-97CA-47B468DCD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5461C9F-E0FE-424D-BAD5-9433FCE03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2022/12/20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30F9B-24B1-4F3C-B51F-EF11DC105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1B3E22-D4E5-4B77-801C-2F976DDDF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25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BE8AAB-8A93-4DA4-91BB-AA1694AF7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2022/12/20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E338EE8-71EA-462E-A54F-FCC3FC6F7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7FFFDF-496B-4AE6-A7F6-4838B6C69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825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8B799E-158D-4F13-B1D8-75C44E562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B3B7AF-9C05-48B9-B50C-1D3595D5E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F83C59-6E43-49DE-9EA3-A9A734C2F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972035-E581-4546-A646-9CE73C3E3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2022/12/20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16B245-4FB7-4C26-88C6-480F93289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EA37DF-1C3E-4187-9F19-56F9CF40D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317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9CBD2-48C7-4DD4-85B9-665DB9CA2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43F06E-1C36-4C66-9E8E-1B38D38BBD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2AACA3-D5EA-4976-B46A-426D9DD6B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97B16B-9109-428A-AA9F-6433D823A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2022/12/20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A6ED09-92F3-4027-B4D7-6B8809BE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EE1814-E277-48BF-A37C-B8DC23077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02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591E61-2795-47C4-BFA6-697F942D9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4E90BB-9C04-4BA4-8EBF-3BD6F7FF9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86B6A8-6B45-45E5-A763-39B87EACB0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54364-00D7-41EA-9F35-087FAD37449B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F0F76C-578E-4398-A65C-C96041DE22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81C9BE-7819-4C7C-BFE7-801F21DF3C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031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4">
            <a:extLst>
              <a:ext uri="{FF2B5EF4-FFF2-40B4-BE49-F238E27FC236}">
                <a16:creationId xmlns:a16="http://schemas.microsoft.com/office/drawing/2014/main" id="{13E189C7-8218-4052-85AE-E01EC1124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3073">
            <a:extLst>
              <a:ext uri="{FF2B5EF4-FFF2-40B4-BE49-F238E27FC236}">
                <a16:creationId xmlns:a16="http://schemas.microsoft.com/office/drawing/2014/main" id="{F7D2571E-1D87-457C-8CCC-C3C98F94D652}"/>
              </a:ext>
            </a:extLst>
          </p:cNvPr>
          <p:cNvSpPr>
            <a:spLocks noGrp="1"/>
          </p:cNvSpPr>
          <p:nvPr/>
        </p:nvSpPr>
        <p:spPr>
          <a:xfrm>
            <a:off x="2390775" y="3140075"/>
            <a:ext cx="7772400" cy="9509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noProof="1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panose="02010609060101010101" charset="-122"/>
                <a:ea typeface="KaiTi" panose="02010609060101010101" charset="-122"/>
                <a:cs typeface="Times New Roman" panose="02020603050405020304" pitchFamily="2" charset="0"/>
              </a:rPr>
              <a:t>离散数学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noProof="1">
                <a:solidFill>
                  <a:srgbClr val="0066FF"/>
                </a:solidFill>
                <a:latin typeface="Arial Black" panose="020B0A04020102020204" charset="0"/>
                <a:ea typeface="+mn-ea"/>
                <a:cs typeface="Times New Roman" panose="02020603050405020304" pitchFamily="2" charset="0"/>
              </a:rPr>
              <a:t>Discrete Mathematics</a:t>
            </a:r>
          </a:p>
        </p:txBody>
      </p:sp>
      <p:sp>
        <p:nvSpPr>
          <p:cNvPr id="4100" name="矩形 3074">
            <a:extLst>
              <a:ext uri="{FF2B5EF4-FFF2-40B4-BE49-F238E27FC236}">
                <a16:creationId xmlns:a16="http://schemas.microsoft.com/office/drawing/2014/main" id="{AA238628-3C73-45C1-88BF-CA2DFF4F68C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485900" y="4337050"/>
            <a:ext cx="9104313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zh-CN" altLang="en-US" sz="2400">
              <a:solidFill>
                <a:srgbClr val="0066FF"/>
              </a:solidFill>
              <a:latin typeface="Segoe UI Semibold" panose="020B0702040204020203" pitchFamily="34" charset="0"/>
              <a:ea typeface="宋体" panose="02010600030101010101" pitchFamily="2" charset="-122"/>
            </a:endParaRPr>
          </a:p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zh-CN" altLang="en-US" sz="2400">
              <a:solidFill>
                <a:srgbClr val="0066FF"/>
              </a:solidFill>
              <a:latin typeface="Segoe UI Semibold" panose="020B0702040204020203" pitchFamily="34" charset="0"/>
              <a:ea typeface="宋体" panose="02010600030101010101" pitchFamily="2" charset="-122"/>
            </a:endParaRPr>
          </a:p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zh-CN" altLang="en-US" sz="2400" b="1">
                <a:solidFill>
                  <a:srgbClr val="A5002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计算机学院 </a:t>
            </a:r>
          </a:p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zh-CN" altLang="en-US" sz="2400" b="1">
                <a:solidFill>
                  <a:srgbClr val="A5002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吴亦奇  </a:t>
            </a:r>
            <a:r>
              <a:rPr lang="en-US" altLang="zh-CN" sz="2400">
                <a:solidFill>
                  <a:srgbClr val="A50021"/>
                </a:solidFill>
                <a:latin typeface="Segoe UI Semibold" panose="020B0702040204020203" pitchFamily="34" charset="0"/>
                <a:ea typeface="宋体" panose="02010600030101010101" pitchFamily="2" charset="-122"/>
              </a:rPr>
              <a:t>wuyq</a:t>
            </a:r>
            <a:r>
              <a:rPr lang="zh-CN" altLang="en-US" sz="2400">
                <a:solidFill>
                  <a:srgbClr val="A50021"/>
                </a:solidFill>
                <a:latin typeface="Segoe UI Semibold" panose="020B0702040204020203" pitchFamily="34" charset="0"/>
                <a:ea typeface="宋体" panose="02010600030101010101" pitchFamily="2" charset="-122"/>
              </a:rPr>
              <a:t>@cug.edu.cn</a:t>
            </a:r>
            <a:endParaRPr lang="zh-CN" altLang="en-US" sz="32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101" name="内容占位符 3076">
            <a:extLst>
              <a:ext uri="{FF2B5EF4-FFF2-40B4-BE49-F238E27FC236}">
                <a16:creationId xmlns:a16="http://schemas.microsoft.com/office/drawing/2014/main" id="{31156996-2154-42A9-9D69-9E3C40E3A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25" y="1052513"/>
            <a:ext cx="9137650" cy="168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821093"/>
      </p:ext>
    </p:extLst>
  </p:cSld>
  <p:clrMapOvr>
    <a:masterClrMapping/>
  </p:clrMapOvr>
  <p:transition spd="slow" advTm="0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C706C851-66AE-49E0-ABEE-D298F3968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7090" y="873125"/>
            <a:ext cx="8229600" cy="511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3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={1,2,3}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…,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6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上的双射函数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其中</a:t>
            </a:r>
          </a:p>
          <a:p>
            <a:pPr>
              <a:spcBef>
                <a:spcPct val="3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            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={&lt;1,1&gt;,&lt;2,2&gt;,&lt;3,3&gt;}</a:t>
            </a:r>
            <a:r>
              <a:rPr lang="zh-CN" altLang="en-US" dirty="0">
                <a:latin typeface="Times New Roman" panose="02020603050405020304" pitchFamily="18" charset="0"/>
              </a:rPr>
              <a:t>，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={&lt;1,2&gt;,&lt;2,1&gt;,&lt;3,3&gt;}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     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={&lt;1,3&gt;,&lt;2,2&gt;,&lt;3,1&gt;}</a:t>
            </a:r>
            <a:r>
              <a:rPr lang="zh-CN" altLang="en-US" dirty="0">
                <a:latin typeface="Times New Roman" panose="02020603050405020304" pitchFamily="18" charset="0"/>
              </a:rPr>
              <a:t>，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</a:rPr>
              <a:t>={&lt;1,1&gt;,&lt;2,3&gt;,&lt;3,2&gt;}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     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dirty="0">
                <a:latin typeface="Times New Roman" panose="02020603050405020304" pitchFamily="18" charset="0"/>
              </a:rPr>
              <a:t>={&lt;1,2&gt;,&lt;2,3&gt;,&lt;3,1&gt;}</a:t>
            </a:r>
            <a:r>
              <a:rPr lang="zh-CN" altLang="en-US" dirty="0">
                <a:latin typeface="Times New Roman" panose="02020603050405020304" pitchFamily="18" charset="0"/>
              </a:rPr>
              <a:t>，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6</a:t>
            </a:r>
            <a:r>
              <a:rPr lang="en-US" altLang="zh-CN" dirty="0">
                <a:latin typeface="Times New Roman" panose="02020603050405020304" pitchFamily="18" charset="0"/>
              </a:rPr>
              <a:t>={&lt;1,3&gt;,&lt;2,1&gt;,&lt;3,2&gt;}</a:t>
            </a: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令 </a:t>
            </a:r>
            <a:r>
              <a:rPr lang="en-US" altLang="zh-CN" i="1" dirty="0">
                <a:latin typeface="Times New Roman" panose="02020603050405020304" pitchFamily="18" charset="0"/>
              </a:rPr>
              <a:t>G </a:t>
            </a:r>
            <a:r>
              <a:rPr lang="en-US" altLang="zh-CN" dirty="0">
                <a:latin typeface="Times New Roman" panose="02020603050405020304" pitchFamily="18" charset="0"/>
              </a:rPr>
              <a:t>= {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… ,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6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  <a:r>
              <a:rPr lang="zh-CN" altLang="en-US" dirty="0">
                <a:latin typeface="Times New Roman" panose="02020603050405020304" pitchFamily="18" charset="0"/>
              </a:rPr>
              <a:t>，则</a:t>
            </a:r>
            <a:r>
              <a:rPr lang="en-US" altLang="zh-CN" i="1" dirty="0">
                <a:latin typeface="Times New Roman" panose="02020603050405020304" pitchFamily="18" charset="0"/>
              </a:rPr>
              <a:t>G </a:t>
            </a:r>
            <a:r>
              <a:rPr lang="zh-CN" altLang="en-US" dirty="0">
                <a:latin typeface="Times New Roman" panose="02020603050405020304" pitchFamily="18" charset="0"/>
              </a:rPr>
              <a:t>关于函数的复合运算构成群</a:t>
            </a:r>
            <a:r>
              <a:rPr lang="en-US" altLang="zh-CN" dirty="0">
                <a:latin typeface="Times New Roman" panose="02020603050405020304" pitchFamily="18" charset="0"/>
              </a:rPr>
              <a:t>.  </a:t>
            </a:r>
            <a:r>
              <a:rPr lang="zh-CN" altLang="en-US" dirty="0">
                <a:latin typeface="Times New Roman" panose="02020603050405020304" pitchFamily="18" charset="0"/>
              </a:rPr>
              <a:t>考虑</a:t>
            </a:r>
          </a:p>
          <a:p>
            <a:r>
              <a:rPr lang="en-US" altLang="zh-CN" i="1" dirty="0">
                <a:latin typeface="Times New Roman" panose="02020603050405020304" pitchFamily="18" charset="0"/>
              </a:rPr>
              <a:t>G </a:t>
            </a:r>
            <a:r>
              <a:rPr lang="zh-CN" altLang="en-US" dirty="0">
                <a:latin typeface="Times New Roman" panose="02020603050405020304" pitchFamily="18" charset="0"/>
              </a:rPr>
              <a:t>的子群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</a:rPr>
              <a:t>={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}. </a:t>
            </a:r>
            <a:r>
              <a:rPr lang="zh-CN" altLang="en-US" dirty="0">
                <a:latin typeface="Times New Roman" panose="02020603050405020304" pitchFamily="18" charset="0"/>
              </a:rPr>
              <a:t>做出 </a:t>
            </a:r>
            <a:r>
              <a:rPr lang="en-US" altLang="zh-CN" i="1" dirty="0">
                <a:latin typeface="Times New Roman" panose="02020603050405020304" pitchFamily="18" charset="0"/>
              </a:rPr>
              <a:t>H </a:t>
            </a:r>
            <a:r>
              <a:rPr lang="zh-CN" altLang="en-US" dirty="0">
                <a:latin typeface="Times New Roman" panose="02020603050405020304" pitchFamily="18" charset="0"/>
              </a:rPr>
              <a:t>的全体右陪集如下：</a:t>
            </a:r>
          </a:p>
          <a:p>
            <a:pPr>
              <a:spcBef>
                <a:spcPct val="6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               </a:t>
            </a:r>
            <a:r>
              <a:rPr lang="en-US" altLang="zh-CN" i="1" dirty="0">
                <a:latin typeface="Times New Roman" panose="02020603050405020304" pitchFamily="18" charset="0"/>
              </a:rPr>
              <a:t>Hf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={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}=</a:t>
            </a:r>
            <a:r>
              <a:rPr lang="en-US" altLang="zh-CN" i="1" dirty="0">
                <a:latin typeface="Times New Roman" panose="02020603050405020304" pitchFamily="18" charset="0"/>
              </a:rPr>
              <a:t>H ,  Hf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={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}=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</a:rPr>
              <a:t>         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               </a:t>
            </a:r>
            <a:r>
              <a:rPr lang="en-US" altLang="zh-CN" i="1" dirty="0">
                <a:latin typeface="Times New Roman" panose="02020603050405020304" pitchFamily="18" charset="0"/>
              </a:rPr>
              <a:t>Hf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={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}={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6</a:t>
            </a:r>
            <a:r>
              <a:rPr lang="en-US" altLang="zh-CN" dirty="0">
                <a:latin typeface="Times New Roman" panose="02020603050405020304" pitchFamily="18" charset="0"/>
              </a:rPr>
              <a:t>},  </a:t>
            </a:r>
            <a:r>
              <a:rPr lang="en-US" altLang="zh-CN" i="1" dirty="0">
                <a:latin typeface="Times New Roman" panose="02020603050405020304" pitchFamily="18" charset="0"/>
              </a:rPr>
              <a:t>Hf</a:t>
            </a:r>
            <a:r>
              <a:rPr lang="en-US" altLang="zh-CN" baseline="-25000" dirty="0">
                <a:latin typeface="Times New Roman" panose="02020603050405020304" pitchFamily="18" charset="0"/>
              </a:rPr>
              <a:t>6</a:t>
            </a:r>
            <a:r>
              <a:rPr lang="en-US" altLang="zh-CN" dirty="0">
                <a:latin typeface="Times New Roman" panose="02020603050405020304" pitchFamily="18" charset="0"/>
              </a:rPr>
              <a:t>={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6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6</a:t>
            </a:r>
            <a:r>
              <a:rPr lang="en-US" altLang="zh-CN" dirty="0">
                <a:latin typeface="Times New Roman" panose="02020603050405020304" pitchFamily="18" charset="0"/>
              </a:rPr>
              <a:t>}={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6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               </a:t>
            </a:r>
            <a:r>
              <a:rPr lang="en-US" altLang="zh-CN" i="1" dirty="0">
                <a:latin typeface="Times New Roman" panose="02020603050405020304" pitchFamily="18" charset="0"/>
              </a:rPr>
              <a:t>Hf</a:t>
            </a:r>
            <a:r>
              <a:rPr lang="en-US" altLang="zh-CN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</a:rPr>
              <a:t>={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</a:rPr>
              <a:t>}={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dirty="0">
                <a:latin typeface="Times New Roman" panose="02020603050405020304" pitchFamily="18" charset="0"/>
              </a:rPr>
              <a:t>},  </a:t>
            </a:r>
            <a:r>
              <a:rPr lang="en-US" altLang="zh-CN" i="1" dirty="0">
                <a:latin typeface="Times New Roman" panose="02020603050405020304" pitchFamily="18" charset="0"/>
              </a:rPr>
              <a:t>Hf</a:t>
            </a:r>
            <a:r>
              <a:rPr lang="en-US" altLang="zh-CN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dirty="0">
                <a:latin typeface="Times New Roman" panose="02020603050405020304" pitchFamily="18" charset="0"/>
              </a:rPr>
              <a:t>={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dirty="0">
                <a:latin typeface="Times New Roman" panose="02020603050405020304" pitchFamily="18" charset="0"/>
              </a:rPr>
              <a:t>}={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</a:p>
          <a:p>
            <a:pPr>
              <a:spcBef>
                <a:spcPct val="6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结论：  </a:t>
            </a:r>
            <a:r>
              <a:rPr lang="en-US" altLang="zh-CN" i="1" dirty="0">
                <a:latin typeface="Times New Roman" panose="02020603050405020304" pitchFamily="18" charset="0"/>
              </a:rPr>
              <a:t>Hf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Hf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</a:rPr>
              <a:t>Hf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Hf</a:t>
            </a:r>
            <a:r>
              <a:rPr lang="en-US" altLang="zh-CN" baseline="-25000" dirty="0">
                <a:latin typeface="Times New Roman" panose="02020603050405020304" pitchFamily="18" charset="0"/>
              </a:rPr>
              <a:t>6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</a:rPr>
              <a:t>Hf</a:t>
            </a:r>
            <a:r>
              <a:rPr lang="en-US" altLang="zh-CN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Hf</a:t>
            </a:r>
            <a:r>
              <a:rPr lang="en-US" altLang="zh-CN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dirty="0">
                <a:latin typeface="Times New Roman" panose="02020603050405020304" pitchFamily="18" charset="0"/>
              </a:rPr>
              <a:t>.  </a:t>
            </a:r>
          </a:p>
        </p:txBody>
      </p:sp>
    </p:spTree>
    <p:extLst>
      <p:ext uri="{BB962C8B-B14F-4D97-AF65-F5344CB8AC3E}">
        <p14:creationId xmlns:p14="http://schemas.microsoft.com/office/powerpoint/2010/main" val="1478858183"/>
      </p:ext>
    </p:extLst>
  </p:cSld>
  <p:clrMapOvr>
    <a:masterClrMapping/>
  </p:clrMapOvr>
  <p:transition spd="slow" advTm="0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C706C851-66AE-49E0-ABEE-D298F3968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738188"/>
            <a:ext cx="9765311" cy="2980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30000"/>
              </a:spcBef>
            </a:pPr>
            <a:r>
              <a:rPr lang="en-US" altLang="zh-CN" sz="2000" i="1" dirty="0">
                <a:latin typeface="Times New Roman" panose="02020603050405020304" pitchFamily="18" charset="0"/>
              </a:rPr>
              <a:t>  Hf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</a:rPr>
              <a:t>={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</a:rPr>
              <a:t>}=</a:t>
            </a:r>
            <a:r>
              <a:rPr lang="en-US" altLang="zh-CN" sz="2000" i="1" dirty="0">
                <a:latin typeface="Times New Roman" panose="02020603050405020304" pitchFamily="18" charset="0"/>
              </a:rPr>
              <a:t>H                        Hf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</a:rPr>
              <a:t>={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</a:rPr>
              <a:t>}=</a:t>
            </a:r>
            <a:r>
              <a:rPr lang="en-US" altLang="zh-CN" sz="2000" i="1" dirty="0">
                <a:latin typeface="Times New Roman" panose="02020603050405020304" pitchFamily="18" charset="0"/>
              </a:rPr>
              <a:t>H</a:t>
            </a:r>
            <a:r>
              <a:rPr lang="en-US" altLang="zh-CN" sz="2000" dirty="0">
                <a:latin typeface="Times New Roman" panose="02020603050405020304" pitchFamily="18" charset="0"/>
              </a:rPr>
              <a:t>                   </a:t>
            </a:r>
            <a:r>
              <a:rPr lang="en-US" altLang="zh-CN" sz="2000" i="1" dirty="0">
                <a:latin typeface="Times New Roman" panose="02020603050405020304" pitchFamily="18" charset="0"/>
              </a:rPr>
              <a:t>Hf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sz="2000" dirty="0">
                <a:latin typeface="Times New Roman" panose="02020603050405020304" pitchFamily="18" charset="0"/>
              </a:rPr>
              <a:t>={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sz="2000" dirty="0">
                <a:latin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sz="2000" dirty="0">
                <a:latin typeface="Times New Roman" panose="02020603050405020304" pitchFamily="18" charset="0"/>
              </a:rPr>
              <a:t>}={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sz="2000" dirty="0">
                <a:latin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6</a:t>
            </a:r>
            <a:r>
              <a:rPr lang="en-US" altLang="zh-CN" sz="2000" dirty="0">
                <a:latin typeface="Times New Roman" panose="02020603050405020304" pitchFamily="18" charset="0"/>
              </a:rPr>
              <a:t>}       </a:t>
            </a:r>
          </a:p>
          <a:p>
            <a:r>
              <a:rPr lang="en-US" altLang="zh-CN" sz="2000" dirty="0">
                <a:latin typeface="Times New Roman" panose="02020603050405020304" pitchFamily="18" charset="0"/>
              </a:rPr>
              <a:t>   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000" i="1" dirty="0">
                <a:latin typeface="Times New Roman" panose="02020603050405020304" pitchFamily="18" charset="0"/>
              </a:rPr>
              <a:t>H</a:t>
            </a:r>
            <a:r>
              <a:rPr lang="en-US" altLang="zh-CN" sz="2000" dirty="0">
                <a:latin typeface="Times New Roman" panose="02020603050405020304" pitchFamily="18" charset="0"/>
              </a:rPr>
              <a:t>={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</a:rPr>
              <a:t>}=</a:t>
            </a:r>
            <a:r>
              <a:rPr lang="en-US" altLang="zh-CN" sz="2000" i="1" dirty="0">
                <a:latin typeface="Times New Roman" panose="02020603050405020304" pitchFamily="18" charset="0"/>
              </a:rPr>
              <a:t>H                       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000" i="1" dirty="0">
                <a:latin typeface="Times New Roman" panose="02020603050405020304" pitchFamily="18" charset="0"/>
              </a:rPr>
              <a:t>H</a:t>
            </a:r>
            <a:r>
              <a:rPr lang="en-US" altLang="zh-CN" sz="2000" dirty="0">
                <a:latin typeface="Times New Roman" panose="02020603050405020304" pitchFamily="18" charset="0"/>
              </a:rPr>
              <a:t>={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</a:rPr>
              <a:t>}=</a:t>
            </a:r>
            <a:r>
              <a:rPr lang="en-US" altLang="zh-CN" sz="2000" i="1" dirty="0">
                <a:latin typeface="Times New Roman" panose="02020603050405020304" pitchFamily="18" charset="0"/>
              </a:rPr>
              <a:t>H                   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sz="2000" i="1" dirty="0">
                <a:latin typeface="Times New Roman" panose="02020603050405020304" pitchFamily="18" charset="0"/>
              </a:rPr>
              <a:t>H</a:t>
            </a:r>
            <a:r>
              <a:rPr lang="en-US" altLang="zh-CN" sz="2000" dirty="0">
                <a:latin typeface="Times New Roman" panose="02020603050405020304" pitchFamily="18" charset="0"/>
              </a:rPr>
              <a:t>={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</a:rPr>
              <a:t>}={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sz="2000" dirty="0">
                <a:latin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sz="2000" dirty="0">
                <a:latin typeface="Times New Roman" panose="02020603050405020304" pitchFamily="18" charset="0"/>
              </a:rPr>
              <a:t>} </a:t>
            </a:r>
            <a:endParaRPr lang="en-US" altLang="zh-CN" sz="2000" i="1" dirty="0">
              <a:latin typeface="Times New Roman" panose="02020603050405020304" pitchFamily="18" charset="0"/>
            </a:endParaRPr>
          </a:p>
          <a:p>
            <a:r>
              <a:rPr lang="en-US" altLang="zh-CN" sz="2000" i="1" dirty="0">
                <a:latin typeface="Times New Roman" panose="02020603050405020304" pitchFamily="18" charset="0"/>
              </a:rPr>
              <a:t>   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000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sz="2000" i="1" dirty="0">
                <a:latin typeface="Times New Roman" panose="02020603050405020304" pitchFamily="18" charset="0"/>
              </a:rPr>
              <a:t>H</a:t>
            </a:r>
            <a:r>
              <a:rPr lang="en-US" altLang="zh-CN" sz="2000" dirty="0">
                <a:latin typeface="Times New Roman" panose="02020603050405020304" pitchFamily="18" charset="0"/>
              </a:rPr>
              <a:t>={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</a:rPr>
              <a:t>}=</a:t>
            </a:r>
            <a:r>
              <a:rPr lang="en-US" altLang="zh-CN" sz="2000" i="1" dirty="0">
                <a:latin typeface="Times New Roman" panose="02020603050405020304" pitchFamily="18" charset="0"/>
              </a:rPr>
              <a:t>H                     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000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sz="2000" i="1" dirty="0">
                <a:latin typeface="Times New Roman" panose="02020603050405020304" pitchFamily="18" charset="0"/>
              </a:rPr>
              <a:t>H</a:t>
            </a:r>
            <a:r>
              <a:rPr lang="en-US" altLang="zh-CN" sz="2000" dirty="0">
                <a:latin typeface="Times New Roman" panose="02020603050405020304" pitchFamily="18" charset="0"/>
              </a:rPr>
              <a:t>={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</a:rPr>
              <a:t>}=</a:t>
            </a:r>
            <a:r>
              <a:rPr lang="en-US" altLang="zh-CN" sz="2000" i="1" dirty="0">
                <a:latin typeface="Times New Roman" panose="02020603050405020304" pitchFamily="18" charset="0"/>
              </a:rPr>
              <a:t>H</a:t>
            </a:r>
            <a:r>
              <a:rPr lang="en-US" altLang="zh-CN" sz="2000" dirty="0">
                <a:latin typeface="Times New Roman" panose="02020603050405020304" pitchFamily="18" charset="0"/>
              </a:rPr>
              <a:t>                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sz="2000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sz="2000" i="1" dirty="0">
                <a:latin typeface="Times New Roman" panose="02020603050405020304" pitchFamily="18" charset="0"/>
              </a:rPr>
              <a:t>H</a:t>
            </a:r>
            <a:r>
              <a:rPr lang="en-US" altLang="zh-CN" sz="2000" dirty="0">
                <a:latin typeface="Times New Roman" panose="02020603050405020304" pitchFamily="18" charset="0"/>
              </a:rPr>
              <a:t>={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</a:rPr>
              <a:t>}={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sz="2000" dirty="0">
                <a:latin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sz="2000" dirty="0">
                <a:latin typeface="Times New Roman" panose="02020603050405020304" pitchFamily="18" charset="0"/>
              </a:rPr>
              <a:t>} </a:t>
            </a:r>
            <a:endParaRPr lang="en-US" altLang="zh-CN" sz="2000" i="1" dirty="0">
              <a:latin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</a:p>
          <a:p>
            <a:pPr>
              <a:spcBef>
                <a:spcPct val="30000"/>
              </a:spcBef>
            </a:pPr>
            <a:r>
              <a:rPr lang="en-US" altLang="zh-CN" sz="2000" i="1" dirty="0">
                <a:latin typeface="Times New Roman" panose="02020603050405020304" pitchFamily="18" charset="0"/>
              </a:rPr>
              <a:t>Hf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sz="2000" dirty="0">
                <a:latin typeface="Times New Roman" panose="02020603050405020304" pitchFamily="18" charset="0"/>
              </a:rPr>
              <a:t>={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sz="2000" dirty="0">
                <a:latin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sz="2000" dirty="0">
                <a:latin typeface="Times New Roman" panose="02020603050405020304" pitchFamily="18" charset="0"/>
              </a:rPr>
              <a:t>}={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sz="2000" dirty="0">
                <a:latin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sz="2000" dirty="0">
                <a:latin typeface="Times New Roman" panose="02020603050405020304" pitchFamily="18" charset="0"/>
              </a:rPr>
              <a:t>}</a:t>
            </a:r>
            <a:r>
              <a:rPr lang="en-US" altLang="zh-CN" sz="2000" i="1" dirty="0">
                <a:latin typeface="Times New Roman" panose="02020603050405020304" pitchFamily="18" charset="0"/>
              </a:rPr>
              <a:t>                 Hf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sz="2000" dirty="0">
                <a:latin typeface="Times New Roman" panose="02020603050405020304" pitchFamily="18" charset="0"/>
              </a:rPr>
              <a:t>={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sz="2000" dirty="0">
                <a:latin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sz="2000" dirty="0">
                <a:latin typeface="Times New Roman" panose="02020603050405020304" pitchFamily="18" charset="0"/>
              </a:rPr>
              <a:t>}={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sz="2000" dirty="0">
                <a:latin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i="1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sz="2000" dirty="0">
                <a:latin typeface="Times New Roman" panose="02020603050405020304" pitchFamily="18" charset="0"/>
              </a:rPr>
              <a:t>}             </a:t>
            </a:r>
            <a:r>
              <a:rPr lang="en-US" altLang="zh-CN" sz="2000" i="1" dirty="0">
                <a:latin typeface="Times New Roman" panose="02020603050405020304" pitchFamily="18" charset="0"/>
              </a:rPr>
              <a:t>Hf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6</a:t>
            </a:r>
            <a:r>
              <a:rPr lang="en-US" altLang="zh-CN" sz="2000" dirty="0">
                <a:latin typeface="Times New Roman" panose="02020603050405020304" pitchFamily="18" charset="0"/>
              </a:rPr>
              <a:t>={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6</a:t>
            </a:r>
            <a:r>
              <a:rPr lang="en-US" altLang="zh-CN" sz="2000" dirty="0">
                <a:latin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6</a:t>
            </a:r>
            <a:r>
              <a:rPr lang="en-US" altLang="zh-CN" sz="2000" dirty="0">
                <a:latin typeface="Times New Roman" panose="02020603050405020304" pitchFamily="18" charset="0"/>
              </a:rPr>
              <a:t>}={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6</a:t>
            </a:r>
            <a:r>
              <a:rPr lang="en-US" altLang="zh-CN" sz="2000" dirty="0">
                <a:latin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sz="2000" dirty="0">
                <a:latin typeface="Times New Roman" panose="02020603050405020304" pitchFamily="18" charset="0"/>
              </a:rPr>
              <a:t>}</a:t>
            </a:r>
          </a:p>
          <a:p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sz="2000" i="1" dirty="0">
                <a:latin typeface="Times New Roman" panose="02020603050405020304" pitchFamily="18" charset="0"/>
              </a:rPr>
              <a:t>H</a:t>
            </a:r>
            <a:r>
              <a:rPr lang="en-US" altLang="zh-CN" sz="2000" dirty="0">
                <a:latin typeface="Times New Roman" panose="02020603050405020304" pitchFamily="18" charset="0"/>
              </a:rPr>
              <a:t>={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</a:rPr>
              <a:t>,  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</a:rPr>
              <a:t>}={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sz="2000" dirty="0">
                <a:latin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6</a:t>
            </a:r>
            <a:r>
              <a:rPr lang="en-US" altLang="zh-CN" sz="2000" dirty="0">
                <a:latin typeface="Times New Roman" panose="02020603050405020304" pitchFamily="18" charset="0"/>
              </a:rPr>
              <a:t>}                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sz="2000" i="1" dirty="0">
                <a:latin typeface="Times New Roman" panose="02020603050405020304" pitchFamily="18" charset="0"/>
              </a:rPr>
              <a:t>H</a:t>
            </a:r>
            <a:r>
              <a:rPr lang="en-US" altLang="zh-CN" sz="2000" dirty="0">
                <a:latin typeface="Times New Roman" panose="02020603050405020304" pitchFamily="18" charset="0"/>
              </a:rPr>
              <a:t>={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</a:rPr>
              <a:t>}={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sz="2000" dirty="0">
                <a:latin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sz="2000" dirty="0">
                <a:latin typeface="Times New Roman" panose="02020603050405020304" pitchFamily="18" charset="0"/>
              </a:rPr>
              <a:t>}            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6</a:t>
            </a:r>
            <a:r>
              <a:rPr lang="en-US" altLang="zh-CN" sz="2000" i="1" dirty="0">
                <a:latin typeface="Times New Roman" panose="02020603050405020304" pitchFamily="18" charset="0"/>
              </a:rPr>
              <a:t>H</a:t>
            </a:r>
            <a:r>
              <a:rPr lang="en-US" altLang="zh-CN" sz="2000" dirty="0">
                <a:latin typeface="Times New Roman" panose="02020603050405020304" pitchFamily="18" charset="0"/>
              </a:rPr>
              <a:t>={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6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</a:rPr>
              <a:t>,  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6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</a:rPr>
              <a:t>}={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6</a:t>
            </a:r>
            <a:r>
              <a:rPr lang="en-US" altLang="zh-CN" sz="2000" dirty="0">
                <a:latin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sz="2000" dirty="0">
                <a:latin typeface="Times New Roman" panose="02020603050405020304" pitchFamily="18" charset="0"/>
              </a:rPr>
              <a:t>}</a:t>
            </a:r>
          </a:p>
          <a:p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sz="2000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sz="2000" i="1" dirty="0">
                <a:latin typeface="Times New Roman" panose="02020603050405020304" pitchFamily="18" charset="0"/>
              </a:rPr>
              <a:t>H</a:t>
            </a:r>
            <a:r>
              <a:rPr lang="en-US" altLang="zh-CN" sz="2000" dirty="0">
                <a:latin typeface="Times New Roman" panose="02020603050405020304" pitchFamily="18" charset="0"/>
              </a:rPr>
              <a:t>={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</a:rPr>
              <a:t>}={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sz="2000" dirty="0">
                <a:latin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sz="2000" dirty="0">
                <a:latin typeface="Times New Roman" panose="02020603050405020304" pitchFamily="18" charset="0"/>
              </a:rPr>
              <a:t>}              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sz="2000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sz="2000" i="1" dirty="0">
                <a:latin typeface="Times New Roman" panose="02020603050405020304" pitchFamily="18" charset="0"/>
              </a:rPr>
              <a:t>H</a:t>
            </a:r>
            <a:r>
              <a:rPr lang="en-US" altLang="zh-CN" sz="2000" dirty="0">
                <a:latin typeface="Times New Roman" panose="02020603050405020304" pitchFamily="18" charset="0"/>
              </a:rPr>
              <a:t>={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6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6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</a:rPr>
              <a:t>}={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6</a:t>
            </a:r>
            <a:r>
              <a:rPr lang="en-US" altLang="zh-CN" sz="2000" dirty="0">
                <a:latin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sz="2000" dirty="0">
                <a:latin typeface="Times New Roman" panose="02020603050405020304" pitchFamily="18" charset="0"/>
              </a:rPr>
              <a:t>}          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6</a:t>
            </a:r>
            <a:r>
              <a:rPr lang="en-US" altLang="zh-CN" sz="2000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sz="2000" i="1" dirty="0">
                <a:latin typeface="Times New Roman" panose="02020603050405020304" pitchFamily="18" charset="0"/>
              </a:rPr>
              <a:t>H</a:t>
            </a:r>
            <a:r>
              <a:rPr lang="en-US" altLang="zh-CN" sz="2000" dirty="0">
                <a:latin typeface="Times New Roman" panose="02020603050405020304" pitchFamily="18" charset="0"/>
              </a:rPr>
              <a:t>={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</a:rPr>
              <a:t>}={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sz="2000" dirty="0">
                <a:latin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sz="2000" dirty="0">
                <a:latin typeface="Times New Roman" panose="02020603050405020304" pitchFamily="18" charset="0"/>
              </a:rPr>
              <a:t>}</a:t>
            </a:r>
          </a:p>
          <a:p>
            <a:pPr>
              <a:spcBef>
                <a:spcPct val="60000"/>
              </a:spcBef>
            </a:pPr>
            <a:endParaRPr lang="en-US" altLang="zh-CN" sz="2000" dirty="0">
              <a:latin typeface="Times New Roman" panose="02020603050405020304" pitchFamily="18" charset="0"/>
            </a:endParaRPr>
          </a:p>
          <a:p>
            <a:pPr>
              <a:spcBef>
                <a:spcPct val="60000"/>
              </a:spcBef>
            </a:pPr>
            <a:r>
              <a:rPr lang="en-US" altLang="zh-CN" i="1" dirty="0">
                <a:latin typeface="Times New Roman" panose="02020603050405020304" pitchFamily="18" charset="0"/>
              </a:rPr>
              <a:t>Hf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Hf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={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  <a:r>
              <a:rPr lang="en-US" altLang="zh-CN" i="1" dirty="0">
                <a:latin typeface="Times New Roman" panose="02020603050405020304" pitchFamily="18" charset="0"/>
              </a:rPr>
              <a:t>          f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i="1" dirty="0">
                <a:latin typeface="Times New Roman" panose="02020603050405020304" pitchFamily="18" charset="0"/>
              </a:rPr>
              <a:t>H 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 f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</a:rPr>
              <a:t> ={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}          </a:t>
            </a:r>
            <a:r>
              <a:rPr lang="en-US" altLang="zh-CN" i="1" dirty="0">
                <a:latin typeface="Times New Roman" panose="02020603050405020304" pitchFamily="18" charset="0"/>
              </a:rPr>
              <a:t> f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</a:rPr>
              <a:t>={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  <a:endParaRPr lang="en-US" altLang="zh-CN" i="1" dirty="0">
              <a:latin typeface="Times New Roman" panose="02020603050405020304" pitchFamily="18" charset="0"/>
            </a:endParaRPr>
          </a:p>
          <a:p>
            <a:pPr>
              <a:spcBef>
                <a:spcPct val="60000"/>
              </a:spcBef>
            </a:pPr>
            <a:r>
              <a:rPr lang="en-US" altLang="zh-CN" i="1" dirty="0">
                <a:latin typeface="Times New Roman" panose="02020603050405020304" pitchFamily="18" charset="0"/>
              </a:rPr>
              <a:t>Hf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Hf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6</a:t>
            </a:r>
            <a:r>
              <a:rPr lang="en-US" altLang="zh-CN" dirty="0">
                <a:latin typeface="Times New Roman" panose="02020603050405020304" pitchFamily="18" charset="0"/>
              </a:rPr>
              <a:t>={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6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  <a:r>
              <a:rPr lang="en-US" altLang="zh-CN" i="1" dirty="0">
                <a:latin typeface="Times New Roman" panose="02020603050405020304" pitchFamily="18" charset="0"/>
              </a:rPr>
              <a:t>          f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i="1" dirty="0">
                <a:latin typeface="Times New Roman" panose="02020603050405020304" pitchFamily="18" charset="0"/>
              </a:rPr>
              <a:t>H 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 f</a:t>
            </a:r>
            <a:r>
              <a:rPr lang="en-US" altLang="zh-CN" baseline="-25000" dirty="0">
                <a:latin typeface="Times New Roman" panose="02020603050405020304" pitchFamily="18" charset="0"/>
              </a:rPr>
              <a:t>6</a:t>
            </a:r>
            <a:r>
              <a:rPr lang="en-US" altLang="zh-CN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</a:rPr>
              <a:t> ={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dirty="0">
                <a:latin typeface="Times New Roman" panose="02020603050405020304" pitchFamily="18" charset="0"/>
              </a:rPr>
              <a:t>}         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</a:rPr>
              <a:t>={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</a:p>
          <a:p>
            <a:pPr>
              <a:spcBef>
                <a:spcPct val="60000"/>
              </a:spcBef>
            </a:pPr>
            <a:r>
              <a:rPr lang="en-US" altLang="zh-CN" i="1" dirty="0">
                <a:latin typeface="Times New Roman" panose="02020603050405020304" pitchFamily="18" charset="0"/>
              </a:rPr>
              <a:t>Hf</a:t>
            </a:r>
            <a:r>
              <a:rPr lang="en-US" altLang="zh-CN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Hf</a:t>
            </a:r>
            <a:r>
              <a:rPr lang="en-US" altLang="zh-CN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dirty="0">
                <a:latin typeface="Times New Roman" panose="02020603050405020304" pitchFamily="18" charset="0"/>
              </a:rPr>
              <a:t>={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  <a:r>
              <a:rPr lang="en-US" altLang="zh-CN" i="1" dirty="0">
                <a:latin typeface="Times New Roman" panose="02020603050405020304" pitchFamily="18" charset="0"/>
              </a:rPr>
              <a:t>         f</a:t>
            </a:r>
            <a:r>
              <a:rPr lang="en-US" altLang="zh-CN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i="1" dirty="0">
                <a:latin typeface="Times New Roman" panose="02020603050405020304" pitchFamily="18" charset="0"/>
              </a:rPr>
              <a:t>H 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 f</a:t>
            </a:r>
            <a:r>
              <a:rPr lang="en-US" altLang="zh-CN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</a:rPr>
              <a:t> ={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6</a:t>
            </a:r>
            <a:r>
              <a:rPr lang="en-US" altLang="zh-CN" dirty="0">
                <a:latin typeface="Times New Roman" panose="02020603050405020304" pitchFamily="18" charset="0"/>
              </a:rPr>
              <a:t>}          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6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</a:rPr>
              <a:t>={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6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spcBef>
                <a:spcPct val="60000"/>
              </a:spcBef>
            </a:pPr>
            <a:endParaRPr lang="en-US" altLang="zh-CN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169904"/>
      </p:ext>
    </p:extLst>
  </p:cSld>
  <p:clrMapOvr>
    <a:masterClrMapping/>
  </p:clrMapOvr>
  <p:transition spd="slow" advTm="0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EC90DAB-D8FA-454A-A88A-97033EBD8E03}"/>
              </a:ext>
            </a:extLst>
          </p:cNvPr>
          <p:cNvSpPr txBox="1">
            <a:spLocks noChangeArrowheads="1"/>
          </p:cNvSpPr>
          <p:nvPr/>
        </p:nvSpPr>
        <p:spPr>
          <a:xfrm>
            <a:off x="1712913" y="981075"/>
            <a:ext cx="7848600" cy="53276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</a:pP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群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关于子群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的左商集（右商集）的基数称为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中的</a:t>
            </a:r>
            <a:r>
              <a:rPr lang="zh-CN" altLang="en-US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指数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(Index)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，记作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[G:H]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0" indent="0" algn="just">
              <a:lnSpc>
                <a:spcPct val="100000"/>
              </a:lnSpc>
            </a:pPr>
            <a:endParaRPr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定理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为有限群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的一子群，则</a:t>
            </a:r>
          </a:p>
          <a:p>
            <a:pPr marL="0" indent="0" algn="just">
              <a:lnSpc>
                <a:spcPct val="10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|G|=|H|[G:H]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marL="0" indent="0" algn="just">
              <a:lnSpc>
                <a:spcPct val="100000"/>
              </a:lnSpc>
            </a:pP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本定理称为</a:t>
            </a:r>
            <a:r>
              <a:rPr lang="zh-CN" altLang="en-US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拉格朗日定理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  </a:t>
            </a:r>
          </a:p>
        </p:txBody>
      </p:sp>
    </p:spTree>
    <p:extLst>
      <p:ext uri="{BB962C8B-B14F-4D97-AF65-F5344CB8AC3E}">
        <p14:creationId xmlns:p14="http://schemas.microsoft.com/office/powerpoint/2010/main" val="2014413390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2957EF4-F81F-4FB6-812C-C0B109D50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54949"/>
            <a:ext cx="8594770" cy="532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609600" indent="-609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5334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Arial" panose="020B0604020202020204" pitchFamily="34" charset="0"/>
              <a:buChar char="●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2600" indent="-3810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Font typeface="Arial" panose="020B0604020202020204" pitchFamily="34" charset="0"/>
              <a:buChar char="■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09800" indent="-3810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Arial" panose="020B0604020202020204" pitchFamily="34" charset="0"/>
              <a:buChar char="►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有限群中每个元素的阶都整除群的阶。 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证明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设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是有限群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的一个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阶元素，则</a:t>
            </a:r>
          </a:p>
          <a:p>
            <a:pPr marL="0" indent="0" algn="just">
              <a:lnSpc>
                <a:spcPct val="10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H={e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a,…,a</a:t>
            </a:r>
            <a:r>
              <a:rPr lang="en-US" altLang="zh-CN" sz="2800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r-1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lnSpc>
                <a:spcPct val="10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的一个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阶子群，故由拉格朗日定理知，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s-ES_tradnl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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|G|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5A091D61-9923-47BF-BF14-185E37753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3694770"/>
            <a:ext cx="8280400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 </a:t>
            </a:r>
            <a:r>
              <a:rPr lang="zh-CN" altLang="en-US" sz="2800" dirty="0">
                <a:latin typeface="Comic Sans MS" panose="030F0702030302020204" pitchFamily="66" charset="0"/>
                <a:ea typeface="黑体" panose="02010609060101010101" pitchFamily="49" charset="-122"/>
              </a:rPr>
              <a:t>奇数阶群所有元素之积等于单位元。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96051D08-7BCE-475F-8AD8-E28762CAB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4640274"/>
            <a:ext cx="8280400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 </a:t>
            </a:r>
            <a:r>
              <a:rPr lang="zh-CN" altLang="en-US" sz="2800" dirty="0">
                <a:latin typeface="Comic Sans MS" panose="030F0702030302020204" pitchFamily="66" charset="0"/>
                <a:ea typeface="黑体" panose="02010609060101010101" pitchFamily="49" charset="-122"/>
              </a:rPr>
              <a:t>偶数阶群必含</a:t>
            </a:r>
            <a:r>
              <a:rPr lang="en-US" altLang="zh-CN" sz="2800" dirty="0">
                <a:latin typeface="Comic Sans MS" panose="030F0702030302020204" pitchFamily="66" charset="0"/>
                <a:ea typeface="黑体" panose="02010609060101010101" pitchFamily="49" charset="-122"/>
              </a:rPr>
              <a:t>2</a:t>
            </a:r>
            <a:r>
              <a:rPr lang="zh-CN" altLang="en-US" sz="2800" dirty="0">
                <a:latin typeface="Comic Sans MS" panose="030F0702030302020204" pitchFamily="66" charset="0"/>
                <a:ea typeface="黑体" panose="02010609060101010101" pitchFamily="49" charset="-122"/>
              </a:rPr>
              <a:t>阶元。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98554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219D340-ECAB-47BB-999D-72BF23584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6825" y="1052513"/>
            <a:ext cx="8362950" cy="2376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推论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阶群，则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∈</a:t>
            </a:r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的因子，且有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n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  <a:p>
            <a:pPr eaLnBrk="1" hangingPunct="1">
              <a:spcBef>
                <a:spcPct val="45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证 任取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∈</a:t>
            </a:r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&lt;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的子群，</a:t>
            </a:r>
            <a:r>
              <a:rPr lang="en-US" altLang="zh-CN" dirty="0">
                <a:latin typeface="Times New Roman" panose="02020603050405020304" pitchFamily="18" charset="0"/>
              </a:rPr>
              <a:t>&lt;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</a:rPr>
              <a:t>的阶是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的因子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&lt;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</a:rPr>
              <a:t>是由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生成的子群，若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| =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</a:rPr>
              <a:t>，则 </a:t>
            </a:r>
            <a:br>
              <a:rPr lang="zh-CN" altLang="en-US" dirty="0">
                <a:latin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</a:rPr>
              <a:t></a:t>
            </a:r>
            <a:r>
              <a:rPr lang="en-US" altLang="zh-CN" dirty="0">
                <a:latin typeface="Times New Roman" panose="02020603050405020304" pitchFamily="18" charset="0"/>
              </a:rPr>
              <a:t>&lt;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&gt; = {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,…,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r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即</a:t>
            </a:r>
            <a:r>
              <a:rPr lang="en-US" altLang="zh-CN" dirty="0">
                <a:latin typeface="Times New Roman" panose="02020603050405020304" pitchFamily="18" charset="0"/>
              </a:rPr>
              <a:t>&lt;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</a:rPr>
              <a:t>的阶与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zh-CN" altLang="en-US" dirty="0">
                <a:latin typeface="Times New Roman" panose="02020603050405020304" pitchFamily="18" charset="0"/>
              </a:rPr>
              <a:t>相等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所以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的因子</a:t>
            </a:r>
            <a:r>
              <a:rPr lang="en-US" altLang="zh-CN" dirty="0">
                <a:latin typeface="Times New Roman" panose="02020603050405020304" pitchFamily="18" charset="0"/>
              </a:rPr>
              <a:t>.  </a:t>
            </a:r>
            <a:r>
              <a:rPr lang="zh-CN" altLang="en-US" dirty="0">
                <a:latin typeface="Times New Roman" panose="02020603050405020304" pitchFamily="18" charset="0"/>
              </a:rPr>
              <a:t>从而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n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br>
              <a:rPr lang="en-US" altLang="zh-CN" dirty="0">
                <a:latin typeface="Times New Roman" panose="02020603050405020304" pitchFamily="18" charset="0"/>
              </a:rPr>
            </a:b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9F8BE473-C1D8-40B9-8434-8BB218665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5869" y="3586177"/>
            <a:ext cx="8424862" cy="237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推论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对阶为素数的群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，必存在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∈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使得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G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= &lt;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&gt;.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证  设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|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| =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是素数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由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≥2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知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中必存在非单位元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fontAlgn="base">
              <a:spcAft>
                <a:spcPct val="0"/>
              </a:spcAft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任取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∈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≠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，则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&gt;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是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的子群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. 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根据拉格朗日定理，</a:t>
            </a:r>
          </a:p>
          <a:p>
            <a:pPr fontAlgn="base"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&gt;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的阶是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的因子，即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&gt;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的阶是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或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1.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显然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&gt;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的阶不是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</a:p>
          <a:p>
            <a:pPr fontAlgn="base">
              <a:spcAft>
                <a:spcPct val="0"/>
              </a:spcAft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这就推出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G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= &lt;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&gt;.</a:t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277173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691B0AB6-15DA-46EB-9972-BB9A3DED9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800" y="1086069"/>
            <a:ext cx="8280400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命题</a:t>
            </a:r>
            <a:r>
              <a:rPr lang="zh-CN" altLang="en-US" dirty="0">
                <a:latin typeface="Times New Roman" panose="02020603050405020304" pitchFamily="18" charset="0"/>
              </a:rPr>
              <a:t>：如果群 </a:t>
            </a:r>
            <a:r>
              <a:rPr lang="en-US" altLang="zh-CN" i="1" dirty="0">
                <a:latin typeface="Times New Roman" panose="02020603050405020304" pitchFamily="18" charset="0"/>
              </a:rPr>
              <a:t>G </a:t>
            </a:r>
            <a:r>
              <a:rPr lang="zh-CN" altLang="en-US" dirty="0">
                <a:latin typeface="Times New Roman" panose="02020603050405020304" pitchFamily="18" charset="0"/>
              </a:rPr>
              <a:t>只含 </a:t>
            </a:r>
            <a:r>
              <a:rPr lang="en-US" altLang="zh-CN" dirty="0">
                <a:latin typeface="Times New Roman" panose="02020603050405020304" pitchFamily="18" charset="0"/>
              </a:rPr>
              <a:t>1 </a:t>
            </a:r>
            <a:r>
              <a:rPr lang="zh-CN" altLang="en-US" dirty="0">
                <a:latin typeface="Times New Roman" panose="02020603050405020304" pitchFamily="18" charset="0"/>
              </a:rPr>
              <a:t>阶和 </a:t>
            </a:r>
            <a:r>
              <a:rPr lang="en-US" altLang="zh-CN" dirty="0">
                <a:latin typeface="Times New Roman" panose="02020603050405020304" pitchFamily="18" charset="0"/>
              </a:rPr>
              <a:t>2 </a:t>
            </a:r>
            <a:r>
              <a:rPr lang="zh-CN" altLang="en-US" dirty="0">
                <a:latin typeface="Times New Roman" panose="02020603050405020304" pitchFamily="18" charset="0"/>
              </a:rPr>
              <a:t>阶元，则 </a:t>
            </a:r>
            <a:r>
              <a:rPr lang="en-US" altLang="zh-CN" i="1" dirty="0">
                <a:latin typeface="Times New Roman" panose="02020603050405020304" pitchFamily="18" charset="0"/>
              </a:rPr>
              <a:t>G 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</a:rPr>
              <a:t>Abel</a:t>
            </a:r>
            <a:r>
              <a:rPr lang="zh-CN" altLang="en-US" dirty="0">
                <a:latin typeface="Times New Roman" panose="02020603050405020304" pitchFamily="18" charset="0"/>
              </a:rPr>
              <a:t>群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B00B133C-35A3-4A62-A593-43AB3009F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751" y="1967204"/>
            <a:ext cx="82804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</a:pP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dirty="0">
                <a:latin typeface="Times New Roman" panose="02020603050405020304" pitchFamily="18" charset="0"/>
              </a:rPr>
              <a:t>   </a:t>
            </a:r>
            <a:r>
              <a:rPr lang="zh-CN" altLang="en-US" dirty="0">
                <a:latin typeface="Times New Roman" panose="02020603050405020304" pitchFamily="18" charset="0"/>
              </a:rPr>
              <a:t>证明 </a:t>
            </a:r>
            <a:r>
              <a:rPr lang="en-US" altLang="zh-CN" dirty="0">
                <a:latin typeface="Times New Roman" panose="02020603050405020304" pitchFamily="18" charset="0"/>
              </a:rPr>
              <a:t>6 </a:t>
            </a:r>
            <a:r>
              <a:rPr lang="zh-CN" altLang="en-US" dirty="0">
                <a:latin typeface="Times New Roman" panose="02020603050405020304" pitchFamily="18" charset="0"/>
              </a:rPr>
              <a:t>阶群中必含有 </a:t>
            </a:r>
            <a:r>
              <a:rPr lang="en-US" altLang="zh-CN" dirty="0">
                <a:latin typeface="Times New Roman" panose="02020603050405020304" pitchFamily="18" charset="0"/>
              </a:rPr>
              <a:t>3 </a:t>
            </a:r>
            <a:r>
              <a:rPr lang="zh-CN" altLang="en-US" dirty="0">
                <a:latin typeface="Times New Roman" panose="02020603050405020304" pitchFamily="18" charset="0"/>
              </a:rPr>
              <a:t>阶元</a:t>
            </a:r>
            <a:r>
              <a:rPr lang="en-US" altLang="zh-CN" dirty="0">
                <a:latin typeface="Times New Roman" panose="02020603050405020304" pitchFamily="18" charset="0"/>
              </a:rPr>
              <a:t>.  </a:t>
            </a: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D6824E95-6F2D-4DE4-873B-6389081EE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013" y="2656325"/>
            <a:ext cx="8207375" cy="269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4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证  设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</a:rPr>
              <a:t>6 </a:t>
            </a:r>
            <a:r>
              <a:rPr lang="zh-CN" altLang="en-US" dirty="0">
                <a:latin typeface="Times New Roman" panose="02020603050405020304" pitchFamily="18" charset="0"/>
              </a:rPr>
              <a:t>阶群，则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中元素只能是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阶、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阶、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阶或</a:t>
            </a:r>
            <a:r>
              <a:rPr lang="en-US" altLang="zh-CN" dirty="0">
                <a:latin typeface="Times New Roman" panose="02020603050405020304" pitchFamily="18" charset="0"/>
              </a:rPr>
              <a:t>6</a:t>
            </a:r>
            <a:r>
              <a:rPr lang="zh-CN" altLang="en-US" dirty="0">
                <a:latin typeface="Times New Roman" panose="02020603050405020304" pitchFamily="18" charset="0"/>
              </a:rPr>
              <a:t>阶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若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中含有</a:t>
            </a:r>
            <a:r>
              <a:rPr lang="en-US" altLang="zh-CN" dirty="0">
                <a:latin typeface="Times New Roman" panose="02020603050405020304" pitchFamily="18" charset="0"/>
              </a:rPr>
              <a:t>6 </a:t>
            </a:r>
            <a:r>
              <a:rPr lang="zh-CN" altLang="en-US" dirty="0">
                <a:latin typeface="Times New Roman" panose="02020603050405020304" pitchFamily="18" charset="0"/>
              </a:rPr>
              <a:t>阶元，设为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，则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</a:rPr>
              <a:t>3 </a:t>
            </a:r>
            <a:r>
              <a:rPr lang="zh-CN" altLang="en-US" dirty="0">
                <a:latin typeface="Times New Roman" panose="02020603050405020304" pitchFamily="18" charset="0"/>
              </a:rPr>
              <a:t>阶元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若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中不含</a:t>
            </a:r>
            <a:r>
              <a:rPr lang="en-US" altLang="zh-CN" dirty="0">
                <a:latin typeface="Times New Roman" panose="02020603050405020304" pitchFamily="18" charset="0"/>
              </a:rPr>
              <a:t>6 </a:t>
            </a:r>
            <a:r>
              <a:rPr lang="zh-CN" altLang="en-US" dirty="0">
                <a:latin typeface="Times New Roman" panose="02020603050405020304" pitchFamily="18" charset="0"/>
              </a:rPr>
              <a:t>阶元，下面证明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中必含有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阶元</a:t>
            </a:r>
            <a:r>
              <a:rPr lang="en-US" altLang="zh-CN" dirty="0">
                <a:latin typeface="Times New Roman" panose="02020603050405020304" pitchFamily="18" charset="0"/>
              </a:rPr>
              <a:t>.  </a:t>
            </a:r>
            <a:r>
              <a:rPr lang="zh-CN" altLang="en-US" dirty="0">
                <a:latin typeface="Times New Roman" panose="02020603050405020304" pitchFamily="18" charset="0"/>
              </a:rPr>
              <a:t>如若不然，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中只含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阶和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阶元，即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∈</a:t>
            </a:r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，有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</a:rPr>
              <a:t>，由命题知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</a:rPr>
              <a:t>Abel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群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取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中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阶元 </a:t>
            </a:r>
            <a:r>
              <a:rPr lang="en-US" altLang="zh-CN" i="1" dirty="0">
                <a:latin typeface="Times New Roman" panose="02020603050405020304" pitchFamily="18" charset="0"/>
              </a:rPr>
              <a:t>a </a:t>
            </a:r>
            <a:r>
              <a:rPr lang="zh-CN" altLang="en-US" dirty="0">
                <a:latin typeface="Times New Roman" panose="02020603050405020304" pitchFamily="18" charset="0"/>
              </a:rPr>
              <a:t>和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</a:rPr>
              <a:t>a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，令  </a:t>
            </a:r>
            <a:r>
              <a:rPr lang="en-US" altLang="zh-CN" i="1" dirty="0">
                <a:latin typeface="Times New Roman" panose="02020603050405020304" pitchFamily="18" charset="0"/>
              </a:rPr>
              <a:t>H </a:t>
            </a:r>
            <a:r>
              <a:rPr lang="en-US" altLang="zh-CN" dirty="0">
                <a:latin typeface="Times New Roman" panose="02020603050405020304" pitchFamily="18" charset="0"/>
              </a:rPr>
              <a:t>= {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ab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  <a:r>
              <a:rPr lang="zh-CN" altLang="en-US" dirty="0">
                <a:latin typeface="Times New Roman" panose="02020603050405020304" pitchFamily="18" charset="0"/>
              </a:rPr>
              <a:t>，则</a:t>
            </a:r>
            <a:r>
              <a:rPr lang="en-US" altLang="zh-CN" i="1" dirty="0">
                <a:latin typeface="Times New Roman" panose="02020603050405020304" pitchFamily="18" charset="0"/>
              </a:rPr>
              <a:t>H 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zh-CN" altLang="en-US" i="1" dirty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的子群，但 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</a:rPr>
              <a:t>| = 4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| = 6</a:t>
            </a:r>
            <a:r>
              <a:rPr lang="zh-CN" altLang="en-US" dirty="0">
                <a:latin typeface="Times New Roman" panose="02020603050405020304" pitchFamily="18" charset="0"/>
              </a:rPr>
              <a:t>，与拉格朗日定理矛盾</a:t>
            </a:r>
            <a:r>
              <a:rPr lang="en-US" altLang="zh-CN" dirty="0">
                <a:latin typeface="Times New Roman" panose="02020603050405020304" pitchFamily="18" charset="0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2838301415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D55B4EF4-493F-4725-8609-26247494F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9865" y="952501"/>
            <a:ext cx="8280400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证明阶小于</a:t>
            </a:r>
            <a:r>
              <a:rPr lang="en-US" altLang="zh-CN" dirty="0">
                <a:latin typeface="Times New Roman" panose="02020603050405020304" pitchFamily="18" charset="0"/>
              </a:rPr>
              <a:t>6 </a:t>
            </a:r>
            <a:r>
              <a:rPr lang="zh-CN" altLang="en-US" dirty="0">
                <a:latin typeface="Times New Roman" panose="02020603050405020304" pitchFamily="18" charset="0"/>
              </a:rPr>
              <a:t>的群都是</a:t>
            </a:r>
            <a:r>
              <a:rPr lang="en-US" altLang="zh-CN" dirty="0">
                <a:latin typeface="Times New Roman" panose="02020603050405020304" pitchFamily="18" charset="0"/>
              </a:rPr>
              <a:t>Abel</a:t>
            </a:r>
            <a:r>
              <a:rPr lang="zh-CN" altLang="en-US" dirty="0">
                <a:latin typeface="Times New Roman" panose="02020603050405020304" pitchFamily="18" charset="0"/>
              </a:rPr>
              <a:t>群</a:t>
            </a:r>
            <a:r>
              <a:rPr lang="en-US" altLang="zh-CN" dirty="0">
                <a:latin typeface="Times New Roman" panose="02020603050405020304" pitchFamily="18" charset="0"/>
              </a:rPr>
              <a:t>.  </a:t>
            </a: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BC46F2F0-10C8-4F04-9B4E-F4DB73161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2669" y="1909002"/>
            <a:ext cx="9195661" cy="331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6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证  </a:t>
            </a:r>
            <a:r>
              <a:rPr lang="en-US" altLang="zh-CN" dirty="0">
                <a:latin typeface="Times New Roman" panose="02020603050405020304" pitchFamily="18" charset="0"/>
              </a:rPr>
              <a:t>1 </a:t>
            </a:r>
            <a:r>
              <a:rPr lang="zh-CN" altLang="en-US" dirty="0">
                <a:latin typeface="Times New Roman" panose="02020603050405020304" pitchFamily="18" charset="0"/>
              </a:rPr>
              <a:t>阶群是平凡的，显然是阿贝尔群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2, 3</a:t>
            </a:r>
            <a:r>
              <a:rPr lang="zh-CN" altLang="en-US" dirty="0">
                <a:latin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</a:rPr>
              <a:t>5</a:t>
            </a:r>
            <a:r>
              <a:rPr lang="zh-CN" altLang="en-US" dirty="0">
                <a:latin typeface="Times New Roman" panose="02020603050405020304" pitchFamily="18" charset="0"/>
              </a:rPr>
              <a:t>都是素数，由推论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它们都是单元素生成的群，都是</a:t>
            </a:r>
            <a:r>
              <a:rPr lang="en-US" altLang="zh-CN" dirty="0">
                <a:latin typeface="Times New Roman" panose="02020603050405020304" pitchFamily="18" charset="0"/>
              </a:rPr>
              <a:t>Abel</a:t>
            </a:r>
            <a:r>
              <a:rPr lang="zh-CN" altLang="en-US" dirty="0">
                <a:latin typeface="Times New Roman" panose="02020603050405020304" pitchFamily="18" charset="0"/>
              </a:rPr>
              <a:t>群</a:t>
            </a:r>
            <a:r>
              <a:rPr lang="en-US" altLang="zh-CN" dirty="0">
                <a:latin typeface="Times New Roman" panose="02020603050405020304" pitchFamily="18" charset="0"/>
              </a:rPr>
              <a:t>.  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</a:rPr>
              <a:t>阶群</a:t>
            </a:r>
            <a:r>
              <a:rPr lang="en-US" altLang="zh-CN" dirty="0">
                <a:latin typeface="Times New Roman" panose="02020603050405020304" pitchFamily="18" charset="0"/>
              </a:rPr>
              <a:t>.  </a:t>
            </a:r>
            <a:r>
              <a:rPr lang="zh-CN" altLang="en-US" dirty="0">
                <a:latin typeface="Times New Roman" panose="02020603050405020304" pitchFamily="18" charset="0"/>
              </a:rPr>
              <a:t>若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中含有</a:t>
            </a:r>
            <a:r>
              <a:rPr lang="en-US" altLang="zh-CN" dirty="0">
                <a:latin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</a:rPr>
              <a:t>阶元，比如说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，则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=&lt;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</a:rPr>
              <a:t>，由上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述分析可知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</a:rPr>
              <a:t>Abel</a:t>
            </a:r>
            <a:r>
              <a:rPr lang="zh-CN" altLang="en-US" dirty="0">
                <a:latin typeface="Times New Roman" panose="02020603050405020304" pitchFamily="18" charset="0"/>
              </a:rPr>
              <a:t>群</a:t>
            </a:r>
            <a:r>
              <a:rPr lang="en-US" altLang="zh-CN" dirty="0">
                <a:latin typeface="Times New Roman" panose="02020603050405020304" pitchFamily="18" charset="0"/>
              </a:rPr>
              <a:t>.  </a:t>
            </a:r>
            <a:r>
              <a:rPr lang="zh-CN" altLang="en-US" dirty="0">
                <a:latin typeface="Times New Roman" panose="02020603050405020304" pitchFamily="18" charset="0"/>
              </a:rPr>
              <a:t>若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中不含</a:t>
            </a:r>
            <a:r>
              <a:rPr lang="en-US" altLang="zh-CN" dirty="0">
                <a:latin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</a:rPr>
              <a:t>阶元，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中只含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阶和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阶元，由命题可知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也是</a:t>
            </a:r>
            <a:r>
              <a:rPr lang="en-US" altLang="zh-CN" dirty="0">
                <a:latin typeface="Times New Roman" panose="02020603050405020304" pitchFamily="18" charset="0"/>
              </a:rPr>
              <a:t>Abel</a:t>
            </a:r>
            <a:r>
              <a:rPr lang="zh-CN" altLang="en-US" dirty="0">
                <a:latin typeface="Times New Roman" panose="02020603050405020304" pitchFamily="18" charset="0"/>
              </a:rPr>
              <a:t>群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62034259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F6BCBFB-00CC-4A15-BDE5-181931F11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25" y="787406"/>
            <a:ext cx="7848600" cy="596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609600" indent="-609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5334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Arial" panose="020B0604020202020204" pitchFamily="34" charset="0"/>
              <a:buChar char="●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2600" indent="-3810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Font typeface="Arial" panose="020B0604020202020204" pitchFamily="34" charset="0"/>
              <a:buChar char="■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09800" indent="-3810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Arial" panose="020B0604020202020204" pitchFamily="34" charset="0"/>
              <a:buChar char="►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正规子群</a:t>
            </a:r>
            <a:endParaRPr lang="en-US" altLang="zh-CN" sz="2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内容占位符 79873">
            <a:extLst>
              <a:ext uri="{FF2B5EF4-FFF2-40B4-BE49-F238E27FC236}">
                <a16:creationId xmlns:a16="http://schemas.microsoft.com/office/drawing/2014/main" id="{E0FFBEDE-CED1-41F4-8292-DF75D44F206C}"/>
              </a:ext>
            </a:extLst>
          </p:cNvPr>
          <p:cNvSpPr txBox="1">
            <a:spLocks noChangeArrowheads="1"/>
          </p:cNvSpPr>
          <p:nvPr/>
        </p:nvSpPr>
        <p:spPr>
          <a:xfrm>
            <a:off x="1751013" y="1729047"/>
            <a:ext cx="8523518" cy="56880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buNone/>
            </a:pPr>
            <a:r>
              <a:rPr kumimoji="1"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正规子群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Normal Subgroup):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是群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的一个子群，如果对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中每个元素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都有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en-US" altLang="zh-CN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=Na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，即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aNa</a:t>
            </a:r>
            <a:r>
              <a:rPr lang="en-US" altLang="zh-CN" b="1" i="1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=N</a:t>
            </a:r>
          </a:p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则称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的一个</a:t>
            </a:r>
            <a:r>
              <a:rPr lang="zh-CN" altLang="en-US" b="1" dirty="0">
                <a:solidFill>
                  <a:srgbClr val="ED7D3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正规子群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或不变子群。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906297"/>
      </p:ext>
    </p:extLst>
  </p:cSld>
  <p:clrMapOvr>
    <a:masterClrMapping/>
  </p:clrMapOvr>
  <p:transition spd="slow" advTm="0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76399" y="1455738"/>
            <a:ext cx="8765178" cy="43348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800" dirty="0">
                <a:solidFill>
                  <a:srgbClr val="A50021"/>
                </a:solidFill>
                <a:latin typeface="Times New Roman" panose="02020603050405020304" pitchFamily="18" charset="0"/>
              </a:rPr>
              <a:t>2 </a:t>
            </a:r>
            <a:r>
              <a:rPr kumimoji="1" lang="zh-CN" altLang="en-US" sz="2800" dirty="0">
                <a:solidFill>
                  <a:srgbClr val="A50021"/>
                </a:solidFill>
                <a:latin typeface="Times New Roman" panose="02020603050405020304" pitchFamily="18" charset="0"/>
              </a:rPr>
              <a:t>正规子群的判定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群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的一个子群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的正规子群当且仅当对任意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，皆有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aha</a:t>
            </a:r>
            <a:r>
              <a:rPr lang="en-US" altLang="zh-CN" sz="2400" b="1" i="1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H.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示例</a:t>
            </a:r>
            <a:endParaRPr lang="en-US" altLang="zh-CN" sz="2400" b="1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&lt;G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;*&gt;,&lt;G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;*&gt;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是群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&lt;G;*&gt;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之二正规子群，则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&lt;G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;*&gt;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亦是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&lt;G;*&gt;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之正规子群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这里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,G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={g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|g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,g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都是群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的正规子群，则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∩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也是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的正规子群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087425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内容占位符 80897">
            <a:extLst>
              <a:ext uri="{FF2B5EF4-FFF2-40B4-BE49-F238E27FC236}">
                <a16:creationId xmlns:a16="http://schemas.microsoft.com/office/drawing/2014/main" id="{BECBA2E7-7D2C-4E8B-907F-6B5CF3C1AE50}"/>
              </a:ext>
            </a:extLst>
          </p:cNvPr>
          <p:cNvSpPr txBox="1">
            <a:spLocks noChangeArrowheads="1"/>
          </p:cNvSpPr>
          <p:nvPr/>
        </p:nvSpPr>
        <p:spPr>
          <a:xfrm>
            <a:off x="1879195" y="1584556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FontTx/>
              <a:buNone/>
            </a:pPr>
            <a:r>
              <a:rPr kumimoji="1"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3 </a:t>
            </a:r>
            <a:r>
              <a:rPr kumimoji="1"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商群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(Quotient group) </a:t>
            </a:r>
          </a:p>
          <a:p>
            <a:pPr>
              <a:lnSpc>
                <a:spcPct val="125000"/>
              </a:lnSpc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&lt;G/N;*&gt;,*: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Na,Nb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N,Na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Nb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={n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b|n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,n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N}=Nab</a:t>
            </a:r>
          </a:p>
          <a:p>
            <a:pPr>
              <a:lnSpc>
                <a:spcPct val="125000"/>
              </a:lnSpc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1)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G/N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上满足封闭性</a:t>
            </a:r>
          </a:p>
          <a:p>
            <a:pPr>
              <a:lnSpc>
                <a:spcPct val="125000"/>
              </a:lnSpc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2)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G/N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上满足结合律</a:t>
            </a:r>
          </a:p>
          <a:p>
            <a:pPr>
              <a:lnSpc>
                <a:spcPct val="125000"/>
              </a:lnSpc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3)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G/N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存在单位元</a:t>
            </a:r>
          </a:p>
          <a:p>
            <a:pPr>
              <a:lnSpc>
                <a:spcPct val="125000"/>
              </a:lnSpc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4)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G/N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的每一个元素存在逆元</a:t>
            </a:r>
          </a:p>
          <a:p>
            <a:pPr>
              <a:buFontTx/>
              <a:buNone/>
            </a:pPr>
            <a:endParaRPr lang="zh-CN" altLang="en-US" sz="4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62158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291E7A5-716D-41D4-9EA5-83854DDFE388}"/>
              </a:ext>
            </a:extLst>
          </p:cNvPr>
          <p:cNvSpPr/>
          <p:nvPr/>
        </p:nvSpPr>
        <p:spPr>
          <a:xfrm>
            <a:off x="5061101" y="2644170"/>
            <a:ext cx="206979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800" b="1" noProof="1">
                <a:solidFill>
                  <a:srgbClr val="CC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Hei" panose="02010609060101010101" pitchFamily="2" charset="-122"/>
              </a:rPr>
              <a:t>群  </a:t>
            </a:r>
            <a:endParaRPr lang="en-US" altLang="zh-CN" sz="4800" b="1" noProof="1">
              <a:solidFill>
                <a:srgbClr val="CC3300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SimHei" panose="02010609060101010101" pitchFamily="2" charset="-122"/>
            </a:endParaRPr>
          </a:p>
          <a:p>
            <a:pPr algn="ctr"/>
            <a:r>
              <a:rPr lang="en-US" altLang="x-none" sz="4800" b="1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</a:rPr>
              <a:t>G</a:t>
            </a:r>
            <a:r>
              <a:rPr lang="en-US" altLang="zh-CN" sz="4800" b="1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</a:rPr>
              <a:t>roup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029582487"/>
      </p:ext>
    </p:extLst>
  </p:cSld>
  <p:clrMapOvr>
    <a:masterClrMapping/>
  </p:clrMapOvr>
  <p:transition spd="slow" advTm="0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6" name="文本占位符 81921">
            <a:extLst>
              <a:ext uri="{FF2B5EF4-FFF2-40B4-BE49-F238E27FC236}">
                <a16:creationId xmlns:a16="http://schemas.microsoft.com/office/drawing/2014/main" id="{190D5248-3225-45E6-9CD7-3BD81159ECAE}"/>
              </a:ext>
            </a:extLst>
          </p:cNvPr>
          <p:cNvSpPr txBox="1">
            <a:spLocks noChangeArrowheads="1"/>
          </p:cNvSpPr>
          <p:nvPr/>
        </p:nvSpPr>
        <p:spPr>
          <a:xfrm>
            <a:off x="2347509" y="1051897"/>
            <a:ext cx="7697788" cy="7445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kumimoji="1"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4 </a:t>
            </a:r>
            <a:r>
              <a:rPr kumimoji="1"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群同态基本定理</a:t>
            </a:r>
          </a:p>
        </p:txBody>
      </p:sp>
      <p:grpSp>
        <p:nvGrpSpPr>
          <p:cNvPr id="7" name="组合 81922">
            <a:extLst>
              <a:ext uri="{FF2B5EF4-FFF2-40B4-BE49-F238E27FC236}">
                <a16:creationId xmlns:a16="http://schemas.microsoft.com/office/drawing/2014/main" id="{96FCC6F2-1FA2-41C7-98AB-B4E877098115}"/>
              </a:ext>
            </a:extLst>
          </p:cNvPr>
          <p:cNvGrpSpPr>
            <a:grpSpLocks/>
          </p:cNvGrpSpPr>
          <p:nvPr/>
        </p:nvGrpSpPr>
        <p:grpSpPr bwMode="auto">
          <a:xfrm>
            <a:off x="3226984" y="1731170"/>
            <a:ext cx="6062662" cy="3025775"/>
            <a:chOff x="0" y="0"/>
            <a:chExt cx="3525" cy="1906"/>
          </a:xfrm>
        </p:grpSpPr>
        <p:sp>
          <p:nvSpPr>
            <p:cNvPr id="8" name="矩形 81923">
              <a:extLst>
                <a:ext uri="{FF2B5EF4-FFF2-40B4-BE49-F238E27FC236}">
                  <a16:creationId xmlns:a16="http://schemas.microsoft.com/office/drawing/2014/main" id="{3276243E-E14A-4A6E-B9DC-A652B8647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" y="45"/>
              <a:ext cx="1179" cy="5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 b="1" dirty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9" name="矩形 81924">
              <a:extLst>
                <a:ext uri="{FF2B5EF4-FFF2-40B4-BE49-F238E27FC236}">
                  <a16:creationId xmlns:a16="http://schemas.microsoft.com/office/drawing/2014/main" id="{D127A696-596C-49E3-B60F-51F1E13DBA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1" y="45"/>
              <a:ext cx="1134" cy="5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G</a:t>
              </a:r>
              <a:r>
                <a:rPr lang="zh-CN" altLang="en-US"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'</a:t>
              </a:r>
              <a:endParaRPr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矩形 81925">
              <a:extLst>
                <a:ext uri="{FF2B5EF4-FFF2-40B4-BE49-F238E27FC236}">
                  <a16:creationId xmlns:a16="http://schemas.microsoft.com/office/drawing/2014/main" id="{645403A8-A9E0-4BAE-9FB0-42E6CA8F4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" y="1361"/>
              <a:ext cx="1406" cy="5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 b="1" dirty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G/Ker(φ)</a:t>
              </a:r>
            </a:p>
          </p:txBody>
        </p:sp>
        <p:sp>
          <p:nvSpPr>
            <p:cNvPr id="11" name="直接连接符 81926">
              <a:extLst>
                <a:ext uri="{FF2B5EF4-FFF2-40B4-BE49-F238E27FC236}">
                  <a16:creationId xmlns:a16="http://schemas.microsoft.com/office/drawing/2014/main" id="{0D7ED5F3-A8F1-46DC-95F8-C07144CC2E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3" y="317"/>
              <a:ext cx="1088" cy="0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直接连接符 81927">
              <a:extLst>
                <a:ext uri="{FF2B5EF4-FFF2-40B4-BE49-F238E27FC236}">
                  <a16:creationId xmlns:a16="http://schemas.microsoft.com/office/drawing/2014/main" id="{22BDE528-44EB-4579-9A7E-6F197130B0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6" y="589"/>
              <a:ext cx="765" cy="77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直接连接符 81928">
              <a:extLst>
                <a:ext uri="{FF2B5EF4-FFF2-40B4-BE49-F238E27FC236}">
                  <a16:creationId xmlns:a16="http://schemas.microsoft.com/office/drawing/2014/main" id="{C139DCF5-1D14-474C-AD60-5BF8B129F8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39" y="589"/>
              <a:ext cx="670" cy="77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81929">
              <a:extLst>
                <a:ext uri="{FF2B5EF4-FFF2-40B4-BE49-F238E27FC236}">
                  <a16:creationId xmlns:a16="http://schemas.microsoft.com/office/drawing/2014/main" id="{7EF5D02D-C039-4B9C-8122-C95334FDF0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" y="0"/>
              <a:ext cx="957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φ</a:t>
              </a: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满同态</a:t>
              </a: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5" name="矩形 81930">
              <a:extLst>
                <a:ext uri="{FF2B5EF4-FFF2-40B4-BE49-F238E27FC236}">
                  <a16:creationId xmlns:a16="http://schemas.microsoft.com/office/drawing/2014/main" id="{8878DD32-1936-4302-BBC4-C3BB10E6D4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98"/>
              <a:ext cx="1484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φ</a:t>
              </a:r>
              <a:r>
                <a:rPr lang="en-US" altLang="zh-CN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ru-RU" altLang="en-US" b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(</a:t>
              </a: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自然满同态</a:t>
              </a: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6" name="矩形 81931">
              <a:extLst>
                <a:ext uri="{FF2B5EF4-FFF2-40B4-BE49-F238E27FC236}">
                  <a16:creationId xmlns:a16="http://schemas.microsoft.com/office/drawing/2014/main" id="{3504FD00-2132-48C6-993E-936A7FD5D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6" y="952"/>
              <a:ext cx="957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 </a:t>
              </a: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同构</a:t>
              </a: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</a:t>
              </a: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A318FEB2-9A17-424F-A4CA-33418D0636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7509" y="4899820"/>
            <a:ext cx="7510462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1) 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</a:t>
            </a: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φ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得到的同态核</a:t>
            </a: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Ker(φ)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之正规子群</a:t>
            </a:r>
          </a:p>
          <a:p>
            <a:endParaRPr lang="en-US" altLang="zh-CN" sz="2000" b="1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2) G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G/ Ker(φ)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同态</a:t>
            </a: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群</a:t>
            </a: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&lt;G;*&gt;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与其每一个商群</a:t>
            </a: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&lt;G/N;*&gt;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同态</a:t>
            </a: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</a:p>
          <a:p>
            <a:endParaRPr lang="en-US" altLang="zh-CN" sz="2000" b="1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3) G/ Ker(φ)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G’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同构</a:t>
            </a:r>
          </a:p>
        </p:txBody>
      </p:sp>
    </p:spTree>
    <p:extLst>
      <p:ext uri="{BB962C8B-B14F-4D97-AF65-F5344CB8AC3E}">
        <p14:creationId xmlns:p14="http://schemas.microsoft.com/office/powerpoint/2010/main" val="2637002592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F6BCBFB-00CC-4A15-BDE5-181931F11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1065901"/>
            <a:ext cx="7848600" cy="532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609600" indent="-609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5334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Arial" panose="020B0604020202020204" pitchFamily="34" charset="0"/>
              <a:buChar char="●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2600" indent="-3810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Font typeface="Arial" panose="020B0604020202020204" pitchFamily="34" charset="0"/>
              <a:buChar char="■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09800" indent="-3810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Arial" panose="020B0604020202020204" pitchFamily="34" charset="0"/>
              <a:buChar char="►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循环群</a:t>
            </a:r>
          </a:p>
          <a:p>
            <a:pPr marL="0" indent="0">
              <a:lnSpc>
                <a:spcPct val="100000"/>
              </a:lnSpc>
            </a:pPr>
            <a:r>
              <a:rPr lang="zh-CN" altLang="en-US" sz="28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如果群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可以由一个元素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生成，即 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G={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baseline="300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|k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},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则称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为由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生成的一个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循环群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(Cyclic group)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，并称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称为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的一个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生成元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Generator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）。记为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G=&lt;a&gt;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 </a:t>
            </a:r>
          </a:p>
          <a:p>
            <a:pPr marL="0" indent="0" algn="just">
              <a:lnSpc>
                <a:spcPct val="10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于是，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&lt;a&gt;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是一切形如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2800" b="1" baseline="300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(k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Z)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的元素构成的</a:t>
            </a:r>
          </a:p>
          <a:p>
            <a:pPr marL="0" indent="0" algn="just">
              <a:lnSpc>
                <a:spcPct val="10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群，亦即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&lt;a&gt;={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2800" b="1" baseline="300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|k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Z}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 </a:t>
            </a:r>
          </a:p>
          <a:p>
            <a:pPr marL="0" indent="0">
              <a:lnSpc>
                <a:spcPct val="10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若群的代数运算用加号表示时，则指数可以改为倍数的形式，即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&lt;a&gt;={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ka|k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3684680054"/>
      </p:ext>
    </p:extLst>
  </p:cSld>
  <p:clrMapOvr>
    <a:masterClrMapping/>
  </p:clrMapOvr>
  <p:transition spd="slow" advTm="0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CB3E7B4-6B7C-4E6E-9507-EF3403F004CC}"/>
              </a:ext>
            </a:extLst>
          </p:cNvPr>
          <p:cNvSpPr txBox="1">
            <a:spLocks noChangeArrowheads="1"/>
          </p:cNvSpPr>
          <p:nvPr/>
        </p:nvSpPr>
        <p:spPr>
          <a:xfrm>
            <a:off x="1784350" y="981075"/>
            <a:ext cx="7777163" cy="53276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</a:pP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）容易证明循环群是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Abel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群。</a:t>
            </a:r>
          </a:p>
          <a:p>
            <a:pPr marL="0" indent="0" algn="just">
              <a:lnSpc>
                <a:spcPct val="100000"/>
              </a:lnSpc>
            </a:pPr>
            <a:r>
              <a:rPr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  <a:p>
            <a:pPr marL="0" indent="0" algn="just">
              <a:lnSpc>
                <a:spcPct val="100000"/>
              </a:lnSpc>
            </a:pP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）整数加群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是无限阶循环群。 </a:t>
            </a:r>
          </a:p>
          <a:p>
            <a:pPr marL="0" indent="0" algn="just">
              <a:lnSpc>
                <a:spcPct val="100000"/>
              </a:lnSpc>
            </a:pP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事实上，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Z=&lt;1&gt;,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因为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，任意</a:t>
            </a: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，有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n=n∙1,-1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也是其生成元，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，任意</a:t>
            </a: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n=(-n)∙(-1)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marL="0" indent="0" algn="just">
              <a:lnSpc>
                <a:spcPct val="100000"/>
              </a:lnSpc>
            </a:pPr>
            <a:r>
              <a:rPr lang="zh-CN" altLang="en-US" sz="1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 sz="10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</a:pP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次单位根群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b="1" baseline="-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={   |k=0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,n-1}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阶循环群，其生成元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ε=   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，即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</a:t>
            </a:r>
            <a:r>
              <a:rPr lang="en-US" altLang="zh-CN" b="1" baseline="-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=&lt;ε&gt;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 事实上，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</a:t>
            </a:r>
            <a:r>
              <a:rPr lang="en-US" altLang="zh-CN" b="1" baseline="-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个复数是互异的，且对任意</a:t>
            </a: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k,ε</a:t>
            </a:r>
            <a:r>
              <a:rPr lang="en-US" altLang="zh-CN" b="1" baseline="300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必与这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个复数中一个相等。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FD3B3BF-A7FE-4216-B291-8D89031FC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931" y="4422965"/>
            <a:ext cx="48577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FAE4377-898C-4E85-A889-E22957FA7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325" y="3909751"/>
            <a:ext cx="574675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0951703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EF55E21-40D6-4312-89DB-2DEB6BED5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875" y="6238875"/>
            <a:ext cx="6624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&lt;A,*&gt;</a:t>
            </a:r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zh-CN" altLang="en-US" sz="2400" b="1">
                <a:solidFill>
                  <a:srgbClr val="000000"/>
                </a:solidFill>
                <a:ea typeface="宋体" panose="02010600030101010101" pitchFamily="2" charset="-122"/>
              </a:rPr>
              <a:t>循环群</a:t>
            </a:r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，生成元？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8DE7FB6-4415-4BF5-B0AE-BC22040A0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6150" y="4222750"/>
            <a:ext cx="9985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b="1"/>
              <a:t>1</a:t>
            </a:r>
            <a:endParaRPr lang="zh-CN" altLang="en-US" b="1"/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9FD676C7-5D33-4291-89C1-67FEF49599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37100" y="4294188"/>
            <a:ext cx="0" cy="19446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8980BF0-C8B4-45D6-AE35-12584800E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1338" y="4222750"/>
            <a:ext cx="9985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b="1"/>
              <a:t>3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559590E5-7A71-46F5-AD6F-D58E739BB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5413" y="4222750"/>
            <a:ext cx="9985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b="1"/>
              <a:t>9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0468F006-C65E-4530-AD4D-6B0F7824F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9013" y="4222750"/>
            <a:ext cx="9985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b="1"/>
              <a:t>7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E041C06E-7DBF-4E29-83CA-2407CD4B9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6150" y="4654550"/>
            <a:ext cx="9985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b="1"/>
              <a:t>1</a:t>
            </a:r>
            <a:endParaRPr lang="zh-CN" altLang="en-US" b="1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0F409D36-F794-45E0-BF7B-236DCAE50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1338" y="4648200"/>
            <a:ext cx="9985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b="1"/>
              <a:t>3</a:t>
            </a: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CFC8AB5E-7D46-46CB-B23F-984C9AC3C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5413" y="4648200"/>
            <a:ext cx="9985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b="1"/>
              <a:t>9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4394E6A3-95D4-4AA8-A671-BD0497FE1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9013" y="4648200"/>
            <a:ext cx="9985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b="1"/>
              <a:t>7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B7320A7E-5ABD-490E-9266-2F801F28D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8088" y="4222750"/>
            <a:ext cx="9985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zh-CN" altLang="en-US" b="1">
                <a:ea typeface="宋体" panose="02010600030101010101" pitchFamily="2" charset="-122"/>
              </a:rPr>
              <a:t>*</a:t>
            </a:r>
            <a:endParaRPr lang="en-US" altLang="zh-CN" b="1">
              <a:ea typeface="宋体" panose="02010600030101010101" pitchFamily="2" charset="-122"/>
            </a:endParaRPr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B6018CF3-7FE2-42AA-BC1F-513312D92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8088" y="4648200"/>
            <a:ext cx="9985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b="1"/>
              <a:t>1</a:t>
            </a: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536DA52E-FB67-4939-BA92-CCEC68F43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6150" y="5086350"/>
            <a:ext cx="9985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b="1"/>
              <a:t>3</a:t>
            </a:r>
            <a:endParaRPr lang="zh-CN" altLang="en-US" b="1"/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DFC2AD93-B80A-4411-9195-71C0FB52D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1338" y="5086350"/>
            <a:ext cx="9985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b="1"/>
              <a:t>9</a:t>
            </a:r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DD5E1C36-1E08-4ED9-BF51-63EFE7BDA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5413" y="5086350"/>
            <a:ext cx="9985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b="1"/>
              <a:t>7</a:t>
            </a:r>
          </a:p>
        </p:txBody>
      </p:sp>
      <p:sp>
        <p:nvSpPr>
          <p:cNvPr id="19" name="Rectangle 19">
            <a:extLst>
              <a:ext uri="{FF2B5EF4-FFF2-40B4-BE49-F238E27FC236}">
                <a16:creationId xmlns:a16="http://schemas.microsoft.com/office/drawing/2014/main" id="{C99FBFC4-ECC5-42AB-BF49-E5C93B23D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9013" y="5086350"/>
            <a:ext cx="9985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b="1"/>
              <a:t>1</a:t>
            </a:r>
          </a:p>
        </p:txBody>
      </p:sp>
      <p:sp>
        <p:nvSpPr>
          <p:cNvPr id="20" name="Rectangle 20">
            <a:extLst>
              <a:ext uri="{FF2B5EF4-FFF2-40B4-BE49-F238E27FC236}">
                <a16:creationId xmlns:a16="http://schemas.microsoft.com/office/drawing/2014/main" id="{ED8BBB06-3841-4AD0-BE8E-6659F71DF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6150" y="5511800"/>
            <a:ext cx="9985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b="1"/>
              <a:t>9</a:t>
            </a:r>
            <a:endParaRPr lang="zh-CN" altLang="en-US" b="1"/>
          </a:p>
        </p:txBody>
      </p:sp>
      <p:sp>
        <p:nvSpPr>
          <p:cNvPr id="21" name="Rectangle 21">
            <a:extLst>
              <a:ext uri="{FF2B5EF4-FFF2-40B4-BE49-F238E27FC236}">
                <a16:creationId xmlns:a16="http://schemas.microsoft.com/office/drawing/2014/main" id="{58D5D0C0-C7E0-4730-8657-4FE4C00F2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1338" y="5511800"/>
            <a:ext cx="9985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b="1"/>
              <a:t>7</a:t>
            </a:r>
          </a:p>
        </p:txBody>
      </p:sp>
      <p:sp>
        <p:nvSpPr>
          <p:cNvPr id="22" name="Rectangle 22">
            <a:extLst>
              <a:ext uri="{FF2B5EF4-FFF2-40B4-BE49-F238E27FC236}">
                <a16:creationId xmlns:a16="http://schemas.microsoft.com/office/drawing/2014/main" id="{13D11B08-ACD3-40EC-B002-1838AABF6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5413" y="5511800"/>
            <a:ext cx="9985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b="1"/>
              <a:t>1</a:t>
            </a:r>
          </a:p>
        </p:txBody>
      </p:sp>
      <p:sp>
        <p:nvSpPr>
          <p:cNvPr id="23" name="Rectangle 23">
            <a:extLst>
              <a:ext uri="{FF2B5EF4-FFF2-40B4-BE49-F238E27FC236}">
                <a16:creationId xmlns:a16="http://schemas.microsoft.com/office/drawing/2014/main" id="{11BC8342-87F0-4C1D-8625-73C032192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9013" y="5511800"/>
            <a:ext cx="9985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b="1"/>
              <a:t>3</a:t>
            </a:r>
          </a:p>
        </p:txBody>
      </p:sp>
      <p:sp>
        <p:nvSpPr>
          <p:cNvPr id="24" name="Rectangle 24">
            <a:extLst>
              <a:ext uri="{FF2B5EF4-FFF2-40B4-BE49-F238E27FC236}">
                <a16:creationId xmlns:a16="http://schemas.microsoft.com/office/drawing/2014/main" id="{4F05F2AC-5872-4D8C-AB0C-F45CA1C88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8088" y="5086350"/>
            <a:ext cx="9985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b="1"/>
              <a:t>3</a:t>
            </a:r>
          </a:p>
        </p:txBody>
      </p:sp>
      <p:sp>
        <p:nvSpPr>
          <p:cNvPr id="25" name="Rectangle 25">
            <a:extLst>
              <a:ext uri="{FF2B5EF4-FFF2-40B4-BE49-F238E27FC236}">
                <a16:creationId xmlns:a16="http://schemas.microsoft.com/office/drawing/2014/main" id="{B5E9BAB1-6B68-4A06-9C90-9A51763E2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8088" y="5511800"/>
            <a:ext cx="9985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b="1"/>
              <a:t>9</a:t>
            </a:r>
          </a:p>
        </p:txBody>
      </p:sp>
      <p:sp>
        <p:nvSpPr>
          <p:cNvPr id="26" name="Rectangle 26">
            <a:extLst>
              <a:ext uri="{FF2B5EF4-FFF2-40B4-BE49-F238E27FC236}">
                <a16:creationId xmlns:a16="http://schemas.microsoft.com/office/drawing/2014/main" id="{2B46197E-B8CB-43CA-86F0-F05ABB25B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6150" y="5878513"/>
            <a:ext cx="9985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b="1"/>
              <a:t>7</a:t>
            </a:r>
            <a:endParaRPr lang="zh-CN" altLang="en-US" b="1"/>
          </a:p>
        </p:txBody>
      </p:sp>
      <p:sp>
        <p:nvSpPr>
          <p:cNvPr id="27" name="Rectangle 27">
            <a:extLst>
              <a:ext uri="{FF2B5EF4-FFF2-40B4-BE49-F238E27FC236}">
                <a16:creationId xmlns:a16="http://schemas.microsoft.com/office/drawing/2014/main" id="{C0B8A650-F549-45FF-81F8-2A8010FD2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1338" y="5878513"/>
            <a:ext cx="9985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b="1"/>
              <a:t>1</a:t>
            </a:r>
          </a:p>
        </p:txBody>
      </p:sp>
      <p:sp>
        <p:nvSpPr>
          <p:cNvPr id="28" name="Rectangle 28">
            <a:extLst>
              <a:ext uri="{FF2B5EF4-FFF2-40B4-BE49-F238E27FC236}">
                <a16:creationId xmlns:a16="http://schemas.microsoft.com/office/drawing/2014/main" id="{FDA5008D-35E4-4967-92FB-F32D8531C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5413" y="5878513"/>
            <a:ext cx="9985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b="1"/>
              <a:t>3</a:t>
            </a:r>
          </a:p>
        </p:txBody>
      </p:sp>
      <p:sp>
        <p:nvSpPr>
          <p:cNvPr id="29" name="Rectangle 29">
            <a:extLst>
              <a:ext uri="{FF2B5EF4-FFF2-40B4-BE49-F238E27FC236}">
                <a16:creationId xmlns:a16="http://schemas.microsoft.com/office/drawing/2014/main" id="{B619A65F-E79B-463C-949B-6CF1312EC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9013" y="5878513"/>
            <a:ext cx="9985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b="1"/>
              <a:t>9</a:t>
            </a:r>
          </a:p>
        </p:txBody>
      </p:sp>
      <p:sp>
        <p:nvSpPr>
          <p:cNvPr id="30" name="Rectangle 30">
            <a:extLst>
              <a:ext uri="{FF2B5EF4-FFF2-40B4-BE49-F238E27FC236}">
                <a16:creationId xmlns:a16="http://schemas.microsoft.com/office/drawing/2014/main" id="{2FA68660-E661-42C9-A90E-2E4AAE783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8088" y="5878513"/>
            <a:ext cx="9985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b="1"/>
              <a:t>7</a:t>
            </a:r>
          </a:p>
        </p:txBody>
      </p:sp>
      <p:sp>
        <p:nvSpPr>
          <p:cNvPr id="31" name="Line 31">
            <a:extLst>
              <a:ext uri="{FF2B5EF4-FFF2-40B4-BE49-F238E27FC236}">
                <a16:creationId xmlns:a16="http://schemas.microsoft.com/office/drawing/2014/main" id="{D8BF18E3-B62F-4885-BB1C-486E27B55008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3725" y="4294188"/>
            <a:ext cx="0" cy="1944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Line 32">
            <a:extLst>
              <a:ext uri="{FF2B5EF4-FFF2-40B4-BE49-F238E27FC236}">
                <a16:creationId xmlns:a16="http://schemas.microsoft.com/office/drawing/2014/main" id="{17D07E95-D9EA-4997-B9C4-76F90F85D456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3988" y="4654550"/>
            <a:ext cx="41767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Line 33">
            <a:extLst>
              <a:ext uri="{FF2B5EF4-FFF2-40B4-BE49-F238E27FC236}">
                <a16:creationId xmlns:a16="http://schemas.microsoft.com/office/drawing/2014/main" id="{90FD8839-DA0A-4DCD-99A8-562D5D1E5659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3988" y="5086350"/>
            <a:ext cx="4176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Line 34">
            <a:extLst>
              <a:ext uri="{FF2B5EF4-FFF2-40B4-BE49-F238E27FC236}">
                <a16:creationId xmlns:a16="http://schemas.microsoft.com/office/drawing/2014/main" id="{247C7E4B-B0B6-4D5F-B4CF-560E6E36C54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3988" y="5878513"/>
            <a:ext cx="4176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Rectangle 35">
            <a:extLst>
              <a:ext uri="{FF2B5EF4-FFF2-40B4-BE49-F238E27FC236}">
                <a16:creationId xmlns:a16="http://schemas.microsoft.com/office/drawing/2014/main" id="{F205F901-4CEE-489F-8166-B8F971258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2913" y="3789363"/>
            <a:ext cx="790575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>
              <a:lnSpc>
                <a:spcPct val="130000"/>
              </a:lnSpc>
              <a:spcBef>
                <a:spcPct val="2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A={1,3,9,7},A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上模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乘法*运算表如下</a:t>
            </a:r>
          </a:p>
        </p:txBody>
      </p:sp>
      <p:sp>
        <p:nvSpPr>
          <p:cNvPr id="36" name="Line 36">
            <a:extLst>
              <a:ext uri="{FF2B5EF4-FFF2-40B4-BE49-F238E27FC236}">
                <a16:creationId xmlns:a16="http://schemas.microsoft.com/office/drawing/2014/main" id="{3B89F909-9412-485A-949A-F4A8C49FEB0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3988" y="5446713"/>
            <a:ext cx="4176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Line 37">
            <a:extLst>
              <a:ext uri="{FF2B5EF4-FFF2-40B4-BE49-F238E27FC236}">
                <a16:creationId xmlns:a16="http://schemas.microsoft.com/office/drawing/2014/main" id="{0C81AA93-4A71-4D46-8BD8-DD936E3655E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37325" y="4294188"/>
            <a:ext cx="0" cy="1944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" name="Line 38">
            <a:extLst>
              <a:ext uri="{FF2B5EF4-FFF2-40B4-BE49-F238E27FC236}">
                <a16:creationId xmlns:a16="http://schemas.microsoft.com/office/drawing/2014/main" id="{6F1AF775-EEE8-4509-89DB-A099D3AB53AA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0925" y="4294188"/>
            <a:ext cx="0" cy="1944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Rectangle 39">
            <a:extLst>
              <a:ext uri="{FF2B5EF4-FFF2-40B4-BE49-F238E27FC236}">
                <a16:creationId xmlns:a16="http://schemas.microsoft.com/office/drawing/2014/main" id="{B1140A28-8F22-4846-B2DA-E0705D69C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6150" y="1274763"/>
            <a:ext cx="9985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b="1"/>
              <a:t>0</a:t>
            </a:r>
            <a:endParaRPr lang="zh-CN" altLang="en-US" b="1"/>
          </a:p>
        </p:txBody>
      </p:sp>
      <p:sp>
        <p:nvSpPr>
          <p:cNvPr id="40" name="Line 40">
            <a:extLst>
              <a:ext uri="{FF2B5EF4-FFF2-40B4-BE49-F238E27FC236}">
                <a16:creationId xmlns:a16="http://schemas.microsoft.com/office/drawing/2014/main" id="{36F597BF-3937-4CA0-BB23-9C4159D414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37100" y="1339850"/>
            <a:ext cx="0" cy="19446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Rectangle 41">
            <a:extLst>
              <a:ext uri="{FF2B5EF4-FFF2-40B4-BE49-F238E27FC236}">
                <a16:creationId xmlns:a16="http://schemas.microsoft.com/office/drawing/2014/main" id="{EC0276A5-3C6B-4DF9-8657-5518CFC18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1338" y="1268413"/>
            <a:ext cx="9985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b="1"/>
              <a:t>1</a:t>
            </a:r>
          </a:p>
        </p:txBody>
      </p:sp>
      <p:sp>
        <p:nvSpPr>
          <p:cNvPr id="42" name="Rectangle 42">
            <a:extLst>
              <a:ext uri="{FF2B5EF4-FFF2-40B4-BE49-F238E27FC236}">
                <a16:creationId xmlns:a16="http://schemas.microsoft.com/office/drawing/2014/main" id="{4EC905DE-75AE-4DE5-A911-67DCAF338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5413" y="1268413"/>
            <a:ext cx="9985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b="1"/>
              <a:t>2</a:t>
            </a:r>
          </a:p>
        </p:txBody>
      </p:sp>
      <p:sp>
        <p:nvSpPr>
          <p:cNvPr id="43" name="Rectangle 43">
            <a:extLst>
              <a:ext uri="{FF2B5EF4-FFF2-40B4-BE49-F238E27FC236}">
                <a16:creationId xmlns:a16="http://schemas.microsoft.com/office/drawing/2014/main" id="{89BD5B6E-E29D-44D8-989D-0ADD899EB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9013" y="1268413"/>
            <a:ext cx="9985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b="1"/>
              <a:t>3</a:t>
            </a:r>
          </a:p>
        </p:txBody>
      </p:sp>
      <p:sp>
        <p:nvSpPr>
          <p:cNvPr id="44" name="Rectangle 44">
            <a:extLst>
              <a:ext uri="{FF2B5EF4-FFF2-40B4-BE49-F238E27FC236}">
                <a16:creationId xmlns:a16="http://schemas.microsoft.com/office/drawing/2014/main" id="{E8A657A6-2A03-4B36-8CEC-8B74CF039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6150" y="1700213"/>
            <a:ext cx="9985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b="1"/>
              <a:t>0</a:t>
            </a:r>
            <a:endParaRPr lang="zh-CN" altLang="en-US" b="1"/>
          </a:p>
        </p:txBody>
      </p:sp>
      <p:sp>
        <p:nvSpPr>
          <p:cNvPr id="45" name="Rectangle 45">
            <a:extLst>
              <a:ext uri="{FF2B5EF4-FFF2-40B4-BE49-F238E27FC236}">
                <a16:creationId xmlns:a16="http://schemas.microsoft.com/office/drawing/2014/main" id="{E784476F-26CE-45E4-BD67-4D438FC97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1338" y="1693863"/>
            <a:ext cx="9985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b="1"/>
              <a:t>1</a:t>
            </a:r>
          </a:p>
        </p:txBody>
      </p:sp>
      <p:sp>
        <p:nvSpPr>
          <p:cNvPr id="46" name="Rectangle 46">
            <a:extLst>
              <a:ext uri="{FF2B5EF4-FFF2-40B4-BE49-F238E27FC236}">
                <a16:creationId xmlns:a16="http://schemas.microsoft.com/office/drawing/2014/main" id="{45F22BD6-9178-45C1-8465-5EC2E0809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5413" y="1693863"/>
            <a:ext cx="9985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b="1"/>
              <a:t>2</a:t>
            </a:r>
          </a:p>
        </p:txBody>
      </p:sp>
      <p:sp>
        <p:nvSpPr>
          <p:cNvPr id="47" name="Rectangle 47">
            <a:extLst>
              <a:ext uri="{FF2B5EF4-FFF2-40B4-BE49-F238E27FC236}">
                <a16:creationId xmlns:a16="http://schemas.microsoft.com/office/drawing/2014/main" id="{0C9C8A4E-5045-4BD6-AA7B-29DD1C781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9013" y="1693863"/>
            <a:ext cx="9985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b="1"/>
              <a:t>3</a:t>
            </a:r>
          </a:p>
        </p:txBody>
      </p:sp>
      <p:sp>
        <p:nvSpPr>
          <p:cNvPr id="48" name="Rectangle 48">
            <a:extLst>
              <a:ext uri="{FF2B5EF4-FFF2-40B4-BE49-F238E27FC236}">
                <a16:creationId xmlns:a16="http://schemas.microsoft.com/office/drawing/2014/main" id="{4DFDE67B-2E54-4B43-A8B5-1FEAFEAC1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8088" y="1268413"/>
            <a:ext cx="9985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b="1"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49" name="Rectangle 49">
            <a:extLst>
              <a:ext uri="{FF2B5EF4-FFF2-40B4-BE49-F238E27FC236}">
                <a16:creationId xmlns:a16="http://schemas.microsoft.com/office/drawing/2014/main" id="{7D37F4C7-7700-4D4D-A89D-DD16A4CAD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8088" y="1693863"/>
            <a:ext cx="9985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b="1"/>
              <a:t>0</a:t>
            </a:r>
          </a:p>
        </p:txBody>
      </p:sp>
      <p:sp>
        <p:nvSpPr>
          <p:cNvPr id="50" name="Rectangle 50">
            <a:extLst>
              <a:ext uri="{FF2B5EF4-FFF2-40B4-BE49-F238E27FC236}">
                <a16:creationId xmlns:a16="http://schemas.microsoft.com/office/drawing/2014/main" id="{E4B15E66-B26A-4B2E-BD30-FE8D29697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6150" y="2132013"/>
            <a:ext cx="9985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b="1"/>
              <a:t>1</a:t>
            </a:r>
            <a:endParaRPr lang="zh-CN" altLang="en-US" b="1"/>
          </a:p>
        </p:txBody>
      </p:sp>
      <p:sp>
        <p:nvSpPr>
          <p:cNvPr id="51" name="Rectangle 51">
            <a:extLst>
              <a:ext uri="{FF2B5EF4-FFF2-40B4-BE49-F238E27FC236}">
                <a16:creationId xmlns:a16="http://schemas.microsoft.com/office/drawing/2014/main" id="{12D38F28-0CE7-44B9-951B-76E3278B9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1338" y="2132013"/>
            <a:ext cx="9985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b="1"/>
              <a:t>2</a:t>
            </a:r>
          </a:p>
        </p:txBody>
      </p:sp>
      <p:sp>
        <p:nvSpPr>
          <p:cNvPr id="52" name="Rectangle 52">
            <a:extLst>
              <a:ext uri="{FF2B5EF4-FFF2-40B4-BE49-F238E27FC236}">
                <a16:creationId xmlns:a16="http://schemas.microsoft.com/office/drawing/2014/main" id="{B87A7821-B485-448D-98DD-DA55CC832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5413" y="2132013"/>
            <a:ext cx="9985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b="1"/>
              <a:t>3</a:t>
            </a:r>
          </a:p>
        </p:txBody>
      </p:sp>
      <p:sp>
        <p:nvSpPr>
          <p:cNvPr id="53" name="Rectangle 53">
            <a:extLst>
              <a:ext uri="{FF2B5EF4-FFF2-40B4-BE49-F238E27FC236}">
                <a16:creationId xmlns:a16="http://schemas.microsoft.com/office/drawing/2014/main" id="{8A2C502A-A3BD-414F-AEFA-F345B6DE3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9013" y="2132013"/>
            <a:ext cx="9985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b="1"/>
              <a:t>0</a:t>
            </a:r>
          </a:p>
        </p:txBody>
      </p:sp>
      <p:sp>
        <p:nvSpPr>
          <p:cNvPr id="54" name="Rectangle 54">
            <a:extLst>
              <a:ext uri="{FF2B5EF4-FFF2-40B4-BE49-F238E27FC236}">
                <a16:creationId xmlns:a16="http://schemas.microsoft.com/office/drawing/2014/main" id="{8885E08B-A6F0-45BB-91B3-0284F3858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6150" y="2557463"/>
            <a:ext cx="9985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b="1"/>
              <a:t>2</a:t>
            </a:r>
            <a:endParaRPr lang="zh-CN" altLang="en-US" b="1"/>
          </a:p>
        </p:txBody>
      </p:sp>
      <p:sp>
        <p:nvSpPr>
          <p:cNvPr id="55" name="Rectangle 55">
            <a:extLst>
              <a:ext uri="{FF2B5EF4-FFF2-40B4-BE49-F238E27FC236}">
                <a16:creationId xmlns:a16="http://schemas.microsoft.com/office/drawing/2014/main" id="{3D088DC0-415F-4A14-AE36-30DC6F116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1338" y="2557463"/>
            <a:ext cx="9985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b="1"/>
              <a:t>3</a:t>
            </a:r>
          </a:p>
        </p:txBody>
      </p:sp>
      <p:sp>
        <p:nvSpPr>
          <p:cNvPr id="56" name="Rectangle 56">
            <a:extLst>
              <a:ext uri="{FF2B5EF4-FFF2-40B4-BE49-F238E27FC236}">
                <a16:creationId xmlns:a16="http://schemas.microsoft.com/office/drawing/2014/main" id="{04B9EAE1-B9A9-448F-816B-92950BEDF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5413" y="2557463"/>
            <a:ext cx="9985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b="1"/>
              <a:t>0</a:t>
            </a:r>
          </a:p>
        </p:txBody>
      </p:sp>
      <p:sp>
        <p:nvSpPr>
          <p:cNvPr id="57" name="Rectangle 57">
            <a:extLst>
              <a:ext uri="{FF2B5EF4-FFF2-40B4-BE49-F238E27FC236}">
                <a16:creationId xmlns:a16="http://schemas.microsoft.com/office/drawing/2014/main" id="{8000E13E-69C1-42E3-8210-6F1DA327D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9013" y="2557463"/>
            <a:ext cx="9985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b="1"/>
              <a:t>1</a:t>
            </a:r>
          </a:p>
        </p:txBody>
      </p:sp>
      <p:sp>
        <p:nvSpPr>
          <p:cNvPr id="58" name="Rectangle 58">
            <a:extLst>
              <a:ext uri="{FF2B5EF4-FFF2-40B4-BE49-F238E27FC236}">
                <a16:creationId xmlns:a16="http://schemas.microsoft.com/office/drawing/2014/main" id="{DF382765-8ECD-4D16-83C1-643763EC7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8088" y="2132013"/>
            <a:ext cx="9985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b="1"/>
              <a:t>1</a:t>
            </a:r>
          </a:p>
        </p:txBody>
      </p:sp>
      <p:sp>
        <p:nvSpPr>
          <p:cNvPr id="59" name="Rectangle 59">
            <a:extLst>
              <a:ext uri="{FF2B5EF4-FFF2-40B4-BE49-F238E27FC236}">
                <a16:creationId xmlns:a16="http://schemas.microsoft.com/office/drawing/2014/main" id="{4D805BDC-D94A-46EA-8546-0293B7B85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8088" y="2557463"/>
            <a:ext cx="9985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b="1"/>
              <a:t>2</a:t>
            </a:r>
          </a:p>
        </p:txBody>
      </p:sp>
      <p:sp>
        <p:nvSpPr>
          <p:cNvPr id="60" name="Rectangle 60">
            <a:extLst>
              <a:ext uri="{FF2B5EF4-FFF2-40B4-BE49-F238E27FC236}">
                <a16:creationId xmlns:a16="http://schemas.microsoft.com/office/drawing/2014/main" id="{06BD6304-F704-4B55-B981-F4FBAD84A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6150" y="2924175"/>
            <a:ext cx="9985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b="1"/>
              <a:t>3</a:t>
            </a:r>
            <a:endParaRPr lang="zh-CN" altLang="en-US" b="1"/>
          </a:p>
        </p:txBody>
      </p:sp>
      <p:sp>
        <p:nvSpPr>
          <p:cNvPr id="61" name="Rectangle 61">
            <a:extLst>
              <a:ext uri="{FF2B5EF4-FFF2-40B4-BE49-F238E27FC236}">
                <a16:creationId xmlns:a16="http://schemas.microsoft.com/office/drawing/2014/main" id="{E4D7DF90-BE2E-4A1B-948C-FCC902A92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1338" y="2924175"/>
            <a:ext cx="9985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b="1"/>
              <a:t>0</a:t>
            </a:r>
          </a:p>
        </p:txBody>
      </p:sp>
      <p:sp>
        <p:nvSpPr>
          <p:cNvPr id="62" name="Rectangle 62">
            <a:extLst>
              <a:ext uri="{FF2B5EF4-FFF2-40B4-BE49-F238E27FC236}">
                <a16:creationId xmlns:a16="http://schemas.microsoft.com/office/drawing/2014/main" id="{35096D53-5C7D-4681-94A8-D5AA2EF5F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5413" y="2924175"/>
            <a:ext cx="9985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b="1"/>
              <a:t>1</a:t>
            </a:r>
          </a:p>
        </p:txBody>
      </p:sp>
      <p:sp>
        <p:nvSpPr>
          <p:cNvPr id="63" name="Rectangle 63">
            <a:extLst>
              <a:ext uri="{FF2B5EF4-FFF2-40B4-BE49-F238E27FC236}">
                <a16:creationId xmlns:a16="http://schemas.microsoft.com/office/drawing/2014/main" id="{E08147F3-7469-4772-916E-ACF4A97A0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9013" y="2924175"/>
            <a:ext cx="9985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b="1"/>
              <a:t>2</a:t>
            </a:r>
          </a:p>
        </p:txBody>
      </p:sp>
      <p:sp>
        <p:nvSpPr>
          <p:cNvPr id="64" name="Rectangle 64">
            <a:extLst>
              <a:ext uri="{FF2B5EF4-FFF2-40B4-BE49-F238E27FC236}">
                <a16:creationId xmlns:a16="http://schemas.microsoft.com/office/drawing/2014/main" id="{829285DD-4D22-49E3-9C8D-193263126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8088" y="2924175"/>
            <a:ext cx="9985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b="1"/>
              <a:t>3</a:t>
            </a:r>
          </a:p>
        </p:txBody>
      </p:sp>
      <p:sp>
        <p:nvSpPr>
          <p:cNvPr id="65" name="Line 65">
            <a:extLst>
              <a:ext uri="{FF2B5EF4-FFF2-40B4-BE49-F238E27FC236}">
                <a16:creationId xmlns:a16="http://schemas.microsoft.com/office/drawing/2014/main" id="{84EC9034-1B47-4C2E-9CFD-824F3697CBC8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3725" y="1339850"/>
            <a:ext cx="0" cy="1944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" name="Line 66">
            <a:extLst>
              <a:ext uri="{FF2B5EF4-FFF2-40B4-BE49-F238E27FC236}">
                <a16:creationId xmlns:a16="http://schemas.microsoft.com/office/drawing/2014/main" id="{A676AA5D-1BC1-49F7-B36C-81A8B1D9643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3988" y="1700213"/>
            <a:ext cx="41767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" name="Line 67">
            <a:extLst>
              <a:ext uri="{FF2B5EF4-FFF2-40B4-BE49-F238E27FC236}">
                <a16:creationId xmlns:a16="http://schemas.microsoft.com/office/drawing/2014/main" id="{763854ED-8425-43BD-BBF4-FA57966018F6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3988" y="2132013"/>
            <a:ext cx="4176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" name="Line 68">
            <a:extLst>
              <a:ext uri="{FF2B5EF4-FFF2-40B4-BE49-F238E27FC236}">
                <a16:creationId xmlns:a16="http://schemas.microsoft.com/office/drawing/2014/main" id="{F524F9FC-9341-4429-BAC8-C7ECECA5262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3988" y="2924175"/>
            <a:ext cx="4176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" name="Line 69">
            <a:extLst>
              <a:ext uri="{FF2B5EF4-FFF2-40B4-BE49-F238E27FC236}">
                <a16:creationId xmlns:a16="http://schemas.microsoft.com/office/drawing/2014/main" id="{06CEE7C8-D861-4217-8BBD-30D635D6D1FE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3988" y="2492375"/>
            <a:ext cx="4176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" name="Line 70">
            <a:extLst>
              <a:ext uri="{FF2B5EF4-FFF2-40B4-BE49-F238E27FC236}">
                <a16:creationId xmlns:a16="http://schemas.microsoft.com/office/drawing/2014/main" id="{1199E305-E9EB-4B86-B232-80329DBDC24E}"/>
              </a:ext>
            </a:extLst>
          </p:cNvPr>
          <p:cNvSpPr>
            <a:spLocks noChangeShapeType="1"/>
          </p:cNvSpPr>
          <p:nvPr/>
        </p:nvSpPr>
        <p:spPr bwMode="auto">
          <a:xfrm>
            <a:off x="6537325" y="1339850"/>
            <a:ext cx="0" cy="1944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" name="Line 71">
            <a:extLst>
              <a:ext uri="{FF2B5EF4-FFF2-40B4-BE49-F238E27FC236}">
                <a16:creationId xmlns:a16="http://schemas.microsoft.com/office/drawing/2014/main" id="{75025193-2209-4BC8-9621-DCDF88844555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0925" y="1339850"/>
            <a:ext cx="0" cy="1944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" name="Rectangle 72">
            <a:extLst>
              <a:ext uri="{FF2B5EF4-FFF2-40B4-BE49-F238E27FC236}">
                <a16:creationId xmlns:a16="http://schemas.microsoft.com/office/drawing/2014/main" id="{301902E4-F809-40CC-8987-C82075D35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7013" y="765175"/>
            <a:ext cx="790575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B={0,1,2,3},B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上模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加法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运算表如下</a:t>
            </a:r>
          </a:p>
        </p:txBody>
      </p:sp>
      <p:sp>
        <p:nvSpPr>
          <p:cNvPr id="73" name="Rectangle 73">
            <a:extLst>
              <a:ext uri="{FF2B5EF4-FFF2-40B4-BE49-F238E27FC236}">
                <a16:creationId xmlns:a16="http://schemas.microsoft.com/office/drawing/2014/main" id="{0DE663D5-4FF9-43E4-B847-FDAEEF881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5438" y="3338513"/>
            <a:ext cx="5472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2400" b="1">
                <a:solidFill>
                  <a:srgbClr val="000000"/>
                </a:solidFill>
              </a:rPr>
              <a:t>&lt;B,+&gt;</a:t>
            </a:r>
            <a:r>
              <a:rPr lang="zh-CN" altLang="en-US" sz="2400" b="1">
                <a:solidFill>
                  <a:srgbClr val="000000"/>
                </a:solidFill>
              </a:rPr>
              <a:t>是循环群，生成元？</a:t>
            </a:r>
          </a:p>
        </p:txBody>
      </p:sp>
    </p:spTree>
    <p:extLst>
      <p:ext uri="{BB962C8B-B14F-4D97-AF65-F5344CB8AC3E}">
        <p14:creationId xmlns:p14="http://schemas.microsoft.com/office/powerpoint/2010/main" val="1212912468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5" grpId="0"/>
      <p:bldP spid="7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4094ACC-AE5F-4B1D-B232-461979C77883}"/>
              </a:ext>
            </a:extLst>
          </p:cNvPr>
          <p:cNvSpPr txBox="1">
            <a:spLocks noChangeArrowheads="1"/>
          </p:cNvSpPr>
          <p:nvPr/>
        </p:nvSpPr>
        <p:spPr>
          <a:xfrm>
            <a:off x="1712913" y="981075"/>
            <a:ext cx="7848600" cy="55435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根据上述元素的阶的定义以及相关定理，可以得到关于循环群的如下结论：</a:t>
            </a:r>
            <a:endParaRPr lang="zh-CN" altLang="en-US" sz="2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1) 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设群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G=&lt;a&gt;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。若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|a|=∞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时，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&lt;a&gt;={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a</a:t>
            </a:r>
            <a:r>
              <a:rPr lang="en-US" altLang="zh-CN" sz="24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-2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,a</a:t>
            </a:r>
            <a:r>
              <a:rPr lang="en-US" altLang="zh-CN" sz="24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,e, a</a:t>
            </a:r>
            <a:r>
              <a:rPr lang="en-US" altLang="zh-CN" sz="24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,a</a:t>
            </a:r>
            <a:r>
              <a:rPr lang="en-US" altLang="zh-CN" sz="24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&lt;a&gt;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中元素是互异的，否则，令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baseline="300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(j&gt;</a:t>
            </a:r>
            <a:r>
              <a:rPr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，则</a:t>
            </a:r>
            <a:r>
              <a:rPr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baseline="300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j-i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=e,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这与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|a|=∞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，矛盾。由此可以看到，无限阶循环群的阶与其生成元的阶均为∞。</a:t>
            </a:r>
          </a:p>
          <a:p>
            <a:pPr marL="0" indent="0">
              <a:lnSpc>
                <a:spcPct val="10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2) 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设群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G=&lt;a&gt;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 若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|a|=n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时，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&lt;a&gt;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阶群，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&lt;a&gt;={a</a:t>
            </a:r>
            <a:r>
              <a:rPr lang="en-US" altLang="zh-CN" sz="24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,a</a:t>
            </a:r>
            <a:r>
              <a:rPr lang="en-US" altLang="zh-CN" sz="24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,a</a:t>
            </a:r>
            <a:r>
              <a:rPr lang="en-US" altLang="zh-CN" sz="24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,a</a:t>
            </a:r>
            <a:r>
              <a:rPr lang="en-US" altLang="zh-CN" sz="24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n-1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},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且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&lt;a&gt;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中元素是互异的。 事实上，</a:t>
            </a:r>
            <a:r>
              <a:rPr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a</a:t>
            </a:r>
            <a:r>
              <a:rPr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∈G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H={a</a:t>
            </a:r>
            <a:r>
              <a:rPr lang="en-US" altLang="zh-CN" sz="24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,a</a:t>
            </a:r>
            <a:r>
              <a:rPr lang="en-US" altLang="zh-CN" sz="24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,a</a:t>
            </a:r>
            <a:r>
              <a:rPr lang="en-US" altLang="zh-CN" sz="24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,a</a:t>
            </a:r>
            <a:r>
              <a:rPr lang="en-US" altLang="zh-CN" sz="24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n-1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阶群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且元素是互异的。又任取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24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&lt;a&gt;,</a:t>
            </a:r>
            <a:r>
              <a:rPr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令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m=nq+r,0≤r&lt;n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，则，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24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2400" b="1" baseline="300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nq+r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2400" b="1" baseline="300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nq</a:t>
            </a:r>
            <a:r>
              <a:rPr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2400" b="1" baseline="300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2400" b="1" baseline="300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。因此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&lt;a&gt;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 而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&lt;a&gt;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是显然的，因此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&lt;a&gt;=H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。还可以看出，循环群的阶与其生成元的阶是相同的。  </a:t>
            </a:r>
          </a:p>
        </p:txBody>
      </p:sp>
    </p:spTree>
    <p:extLst>
      <p:ext uri="{BB962C8B-B14F-4D97-AF65-F5344CB8AC3E}">
        <p14:creationId xmlns:p14="http://schemas.microsoft.com/office/powerpoint/2010/main" val="1949417256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176FC46-6EA9-4EA9-8C0D-CE4EB8E19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90" y="606885"/>
            <a:ext cx="7848600" cy="532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609600" indent="-609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5334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Arial" panose="020B0604020202020204" pitchFamily="34" charset="0"/>
              <a:buChar char="●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2600" indent="-3810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Font typeface="Arial" panose="020B0604020202020204" pitchFamily="34" charset="0"/>
              <a:buChar char="■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09800" indent="-3810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Arial" panose="020B0604020202020204" pitchFamily="34" charset="0"/>
              <a:buChar char="►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    3) 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阶群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是循环群当且仅当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阶元素。 群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阶循环群，根据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）知生成元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的阶即为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n; 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反之，设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阶元素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H={a</a:t>
            </a:r>
            <a:r>
              <a:rPr lang="en-US" altLang="zh-CN" sz="28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,a</a:t>
            </a:r>
            <a:r>
              <a:rPr lang="en-US" altLang="zh-CN" sz="28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,a</a:t>
            </a:r>
            <a:r>
              <a:rPr lang="en-US" altLang="zh-CN" sz="28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,a</a:t>
            </a:r>
            <a:r>
              <a:rPr lang="en-US" altLang="zh-CN" sz="28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n-1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阶群，但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|G|=n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，故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G=H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，即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阶循环群且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是生成元。 由此可知，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阶循环群的一个元素是否为生成元，在于这个元素的阶是否为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 </a:t>
            </a:r>
            <a:endParaRPr lang="zh-CN" altLang="en-US" sz="28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4) 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无限循环群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&lt;a&gt;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有两个生成元，即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; n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阶循环群有</a:t>
            </a:r>
            <a:r>
              <a:rPr lang="zh-CN" altLang="en-US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sym typeface="Symbol" panose="05050102010706020507" pitchFamily="18" charset="2"/>
              </a:rPr>
              <a:t>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n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)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个生成元，其中</a:t>
            </a:r>
            <a:r>
              <a:rPr lang="zh-CN" altLang="en-US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sym typeface="Symbol" panose="05050102010706020507" pitchFamily="18" charset="2"/>
              </a:rPr>
              <a:t>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n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)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Euler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函数（小于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且与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互素的正整数的个数）。</a:t>
            </a:r>
            <a:endParaRPr lang="zh-CN" altLang="en-US" sz="28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333127A-38B3-4126-A288-499D1C21D16B}"/>
              </a:ext>
            </a:extLst>
          </p:cNvPr>
          <p:cNvSpPr/>
          <p:nvPr/>
        </p:nvSpPr>
        <p:spPr>
          <a:xfrm>
            <a:off x="1076586" y="5085682"/>
            <a:ext cx="10365997" cy="2068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defRPr/>
            </a:pP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sym typeface="Symbol" panose="05050102010706020507" pitchFamily="18" charset="2"/>
              </a:rPr>
              <a:t>其中，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n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)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称为欧拉函数：表示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0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，</a:t>
            </a:r>
            <a:r>
              <a:rPr lang="en-US" altLang="zh-CN" sz="2400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…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n-1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中与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n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互素的数的个数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    例如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n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=12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，小于或等于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12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且与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12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互素的正整数有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4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个：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                              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1, 5, 7, 11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，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   所以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sym typeface="Symbol" panose="05050102010706020507" pitchFamily="18" charset="2"/>
              </a:rPr>
              <a:t>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(12)=4.</a:t>
            </a:r>
            <a:b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8585248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B2C53D2-A185-4ECA-8C02-187360867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2913" y="1052513"/>
            <a:ext cx="7777162" cy="525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609600" indent="-609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5334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Arial" panose="020B0604020202020204" pitchFamily="34" charset="0"/>
              <a:buChar char="●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2600" indent="-3810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Font typeface="Arial" panose="020B0604020202020204" pitchFamily="34" charset="0"/>
              <a:buChar char="■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09800" indent="-3810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Arial" panose="020B0604020202020204" pitchFamily="34" charset="0"/>
              <a:buChar char="►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事实上，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&lt;a&gt;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为无限循环群时有两个生成元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是显然的。设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阶循环群的生成元为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，则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|a|=n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。又根据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baseline="300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(0&lt;k&lt;n)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&lt;a&gt;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的生成元当且仅当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|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baseline="300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|=n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。而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|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baseline="300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|=n/(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n,k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，故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n/(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n,k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=n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，即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k,n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)=1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，亦即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只与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互素且小于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即可。从而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&lt;a&gt;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有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(n)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个生成元。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87442355"/>
      </p:ext>
    </p:extLst>
  </p:cSld>
  <p:clrMapOvr>
    <a:masterClrMapping/>
  </p:clrMapOvr>
  <p:transition spd="slow" advTm="0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07A4F550-ED68-422D-A69E-5B5F18253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5215" y="1166018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定理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设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G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=&lt;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a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&gt;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是循环群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. 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(1)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若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G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是无限循环群，则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G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只有两个生成元，即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a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和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a</a:t>
            </a:r>
            <a:r>
              <a:rPr kumimoji="0" lang="en-US" altLang="zh-CN" sz="24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  <a:sym typeface="Symbol" panose="05050102010706020507" pitchFamily="18" charset="2"/>
              </a:rPr>
              <a:t></a:t>
            </a:r>
            <a:r>
              <a:rPr kumimoji="0" lang="en-US" altLang="zh-CN" sz="24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1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. 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(2)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若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G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是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n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阶循环群，则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G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含有</a:t>
            </a:r>
            <a:r>
              <a:rPr kumimoji="0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  <a:sym typeface="Symbol" panose="05050102010706020507" pitchFamily="18" charset="2"/>
              </a:rPr>
              <a:t>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(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n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个生成元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.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对于任何小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      于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n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且与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n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互质的数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∈{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0,1,…,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n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-1}, </a:t>
            </a:r>
            <a:r>
              <a:rPr kumimoji="0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a</a:t>
            </a:r>
            <a:r>
              <a:rPr kumimoji="0" lang="en-US" altLang="zh-CN" sz="2400" b="1" i="1" u="none" strike="noStrike" kern="120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r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是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G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的生成元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  <a:sym typeface="Symbol" panose="05050102010706020507" pitchFamily="18" charset="2"/>
              </a:rPr>
              <a:t>   </a:t>
            </a:r>
            <a:b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</a:b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163650"/>
      </p:ext>
    </p:extLst>
  </p:cSld>
  <p:clrMapOvr>
    <a:masterClrMapping/>
  </p:clrMapOvr>
  <p:transition spd="slow" advTm="0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4ACC694-25A0-4AD8-B0CB-0D9F11E66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166018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证  </a:t>
            </a:r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zh-CN" altLang="en-US" dirty="0">
                <a:latin typeface="Times New Roman" panose="02020603050405020304" pitchFamily="18" charset="0"/>
              </a:rPr>
              <a:t>显然</a:t>
            </a:r>
            <a:r>
              <a:rPr lang="en-US" altLang="zh-CN" dirty="0">
                <a:latin typeface="Times New Roman" panose="02020603050405020304" pitchFamily="18" charset="0"/>
              </a:rPr>
              <a:t>&lt;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&gt;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i="1" baseline="30000" dirty="0" err="1">
                <a:latin typeface="Times New Roman" panose="02020603050405020304" pitchFamily="18" charset="0"/>
              </a:rPr>
              <a:t>k</a:t>
            </a:r>
            <a:r>
              <a:rPr lang="en-US" altLang="zh-CN" dirty="0" err="1">
                <a:latin typeface="Times New Roman" panose="02020603050405020304" pitchFamily="18" charset="0"/>
              </a:rPr>
              <a:t>∈</a:t>
            </a:r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endParaRPr lang="zh-CN" altLang="en-US" i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i="1" dirty="0">
                <a:latin typeface="Times New Roman" panose="02020603050405020304" pitchFamily="18" charset="0"/>
              </a:rPr>
              <a:t>                      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i="1" baseline="30000" dirty="0" err="1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</a:rPr>
              <a:t>=(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k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dirty="0">
                <a:latin typeface="Times New Roman" panose="02020603050405020304" pitchFamily="18" charset="0"/>
              </a:rPr>
              <a:t>&lt;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因此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dirty="0">
                <a:latin typeface="Times New Roman" panose="02020603050405020304" pitchFamily="18" charset="0"/>
              </a:rPr>
              <a:t>&lt;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的生成元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再证明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只有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和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这两个生成元</a:t>
            </a:r>
            <a:r>
              <a:rPr lang="en-US" altLang="zh-CN" dirty="0">
                <a:latin typeface="Times New Roman" panose="02020603050405020304" pitchFamily="18" charset="0"/>
              </a:rPr>
              <a:t>.  </a:t>
            </a:r>
            <a:r>
              <a:rPr lang="zh-CN" altLang="en-US" dirty="0">
                <a:latin typeface="Times New Roman" panose="02020603050405020304" pitchFamily="18" charset="0"/>
              </a:rPr>
              <a:t>假设 </a:t>
            </a:r>
            <a:r>
              <a:rPr lang="en-US" altLang="zh-CN" i="1" dirty="0">
                <a:latin typeface="Times New Roman" panose="02020603050405020304" pitchFamily="18" charset="0"/>
              </a:rPr>
              <a:t>b </a:t>
            </a:r>
            <a:r>
              <a:rPr lang="zh-CN" altLang="en-US" dirty="0">
                <a:latin typeface="Times New Roman" panose="02020603050405020304" pitchFamily="18" charset="0"/>
              </a:rPr>
              <a:t>也是</a:t>
            </a:r>
            <a:r>
              <a:rPr lang="en-US" altLang="zh-CN" i="1" dirty="0">
                <a:latin typeface="Times New Roman" panose="02020603050405020304" pitchFamily="18" charset="0"/>
              </a:rPr>
              <a:t>G </a:t>
            </a:r>
            <a:r>
              <a:rPr lang="zh-CN" altLang="en-US" dirty="0">
                <a:latin typeface="Times New Roman" panose="02020603050405020304" pitchFamily="18" charset="0"/>
              </a:rPr>
              <a:t>的生成元，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则</a:t>
            </a:r>
            <a:r>
              <a:rPr lang="zh-CN" altLang="en-US" i="1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=&lt;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&gt;. </a:t>
            </a:r>
            <a:r>
              <a:rPr lang="zh-CN" altLang="en-US" dirty="0">
                <a:latin typeface="Times New Roman" panose="02020603050405020304" pitchFamily="18" charset="0"/>
              </a:rPr>
              <a:t>由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∈</a:t>
            </a:r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可知存在整数 </a:t>
            </a:r>
            <a:r>
              <a:rPr lang="en-US" altLang="zh-CN" i="1" dirty="0">
                <a:latin typeface="Times New Roman" panose="02020603050405020304" pitchFamily="18" charset="0"/>
              </a:rPr>
              <a:t>t </a:t>
            </a:r>
            <a:r>
              <a:rPr lang="zh-CN" altLang="en-US" dirty="0">
                <a:latin typeface="Times New Roman" panose="02020603050405020304" pitchFamily="18" charset="0"/>
              </a:rPr>
              <a:t>使得</a:t>
            </a:r>
            <a:r>
              <a:rPr lang="en-US" altLang="zh-CN" i="1" dirty="0">
                <a:latin typeface="Times New Roman" panose="02020603050405020304" pitchFamily="18" charset="0"/>
              </a:rPr>
              <a:t>a </a:t>
            </a:r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i="1" baseline="30000" dirty="0" err="1">
                <a:latin typeface="Times New Roman" panose="02020603050405020304" pitchFamily="18" charset="0"/>
              </a:rPr>
              <a:t>t</a:t>
            </a:r>
            <a:r>
              <a:rPr lang="en-US" altLang="zh-CN" dirty="0" err="1">
                <a:latin typeface="Times New Roman" panose="02020603050405020304" pitchFamily="18" charset="0"/>
              </a:rPr>
              <a:t>.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由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dirty="0" err="1">
                <a:latin typeface="Times New Roman" panose="02020603050405020304" pitchFamily="18" charset="0"/>
              </a:rPr>
              <a:t>∈</a:t>
            </a:r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 &lt;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&gt;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知存在整数 </a:t>
            </a:r>
            <a:r>
              <a:rPr lang="en-US" altLang="zh-CN" i="1" dirty="0">
                <a:latin typeface="Times New Roman" panose="02020603050405020304" pitchFamily="18" charset="0"/>
              </a:rPr>
              <a:t>m </a:t>
            </a:r>
            <a:r>
              <a:rPr lang="zh-CN" altLang="en-US" dirty="0">
                <a:latin typeface="Times New Roman" panose="02020603050405020304" pitchFamily="18" charset="0"/>
              </a:rPr>
              <a:t>使得 </a:t>
            </a:r>
            <a:r>
              <a:rPr lang="en-US" altLang="zh-CN" i="1" dirty="0">
                <a:latin typeface="Times New Roman" panose="02020603050405020304" pitchFamily="18" charset="0"/>
              </a:rPr>
              <a:t>b </a:t>
            </a:r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</a:rPr>
              <a:t>.  </a:t>
            </a:r>
            <a:r>
              <a:rPr lang="zh-CN" altLang="en-US" dirty="0">
                <a:latin typeface="Times New Roman" panose="02020603050405020304" pitchFamily="18" charset="0"/>
              </a:rPr>
              <a:t>从而得到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                        </a:t>
            </a:r>
            <a:r>
              <a:rPr lang="en-US" altLang="zh-CN" i="1" dirty="0">
                <a:latin typeface="Times New Roman" panose="02020603050405020304" pitchFamily="18" charset="0"/>
              </a:rPr>
              <a:t>a </a:t>
            </a:r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i="1" baseline="30000" dirty="0" err="1">
                <a:latin typeface="Times New Roman" panose="02020603050405020304" pitchFamily="18" charset="0"/>
              </a:rPr>
              <a:t>t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 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t </a:t>
            </a:r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mt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由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中的消去律得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                              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mt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 =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因为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是无限群，必有</a:t>
            </a:r>
            <a:r>
              <a:rPr lang="en-US" altLang="zh-CN" i="1" dirty="0">
                <a:latin typeface="Times New Roman" panose="02020603050405020304" pitchFamily="18" charset="0"/>
              </a:rPr>
              <a:t>mt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</a:rPr>
              <a:t>1 = 0. </a:t>
            </a:r>
            <a:r>
              <a:rPr lang="zh-CN" altLang="en-US" dirty="0">
                <a:latin typeface="Times New Roman" panose="02020603050405020304" pitchFamily="18" charset="0"/>
              </a:rPr>
              <a:t>从而证明了</a:t>
            </a:r>
            <a:r>
              <a:rPr lang="en-US" altLang="zh-CN" i="1" dirty="0">
                <a:latin typeface="Times New Roman" panose="02020603050405020304" pitchFamily="18" charset="0"/>
              </a:rPr>
              <a:t>m </a:t>
            </a:r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i="1" dirty="0">
                <a:latin typeface="Times New Roman" panose="02020603050405020304" pitchFamily="18" charset="0"/>
              </a:rPr>
              <a:t>t </a:t>
            </a:r>
            <a:r>
              <a:rPr lang="en-US" altLang="zh-CN" dirty="0">
                <a:latin typeface="Times New Roman" panose="02020603050405020304" pitchFamily="18" charset="0"/>
              </a:rPr>
              <a:t>= 1</a:t>
            </a:r>
            <a:r>
              <a:rPr lang="zh-CN" altLang="en-US" dirty="0">
                <a:latin typeface="Times New Roman" panose="02020603050405020304" pitchFamily="18" charset="0"/>
              </a:rPr>
              <a:t>或 </a:t>
            </a:r>
            <a:r>
              <a:rPr lang="en-US" altLang="zh-CN" i="1" dirty="0">
                <a:latin typeface="Times New Roman" panose="02020603050405020304" pitchFamily="18" charset="0"/>
              </a:rPr>
              <a:t>m </a:t>
            </a:r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i="1" dirty="0">
                <a:latin typeface="Times New Roman" panose="02020603050405020304" pitchFamily="18" charset="0"/>
              </a:rPr>
              <a:t>t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，即 </a:t>
            </a:r>
            <a:r>
              <a:rPr lang="en-US" altLang="zh-CN" i="1" dirty="0">
                <a:latin typeface="Times New Roman" panose="02020603050405020304" pitchFamily="18" charset="0"/>
              </a:rPr>
              <a:t>b </a:t>
            </a:r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i="1" dirty="0">
                <a:latin typeface="Times New Roman" panose="02020603050405020304" pitchFamily="18" charset="0"/>
              </a:rPr>
              <a:t>a </a:t>
            </a:r>
            <a:r>
              <a:rPr lang="zh-CN" altLang="en-US" dirty="0">
                <a:latin typeface="Times New Roman" panose="02020603050405020304" pitchFamily="18" charset="0"/>
              </a:rPr>
              <a:t>或 </a:t>
            </a:r>
            <a:r>
              <a:rPr lang="en-US" altLang="zh-CN" i="1" dirty="0">
                <a:latin typeface="Times New Roman" panose="02020603050405020304" pitchFamily="18" charset="0"/>
              </a:rPr>
              <a:t>b </a:t>
            </a:r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2570605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8FDAA69B-C291-4E19-BB2F-BD8E622F86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495" y="1292404"/>
            <a:ext cx="8229600" cy="468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zh-CN" altLang="en-US" dirty="0">
                <a:latin typeface="Times New Roman" panose="02020603050405020304" pitchFamily="18" charset="0"/>
              </a:rPr>
              <a:t>只须证明：对任何正整数 </a:t>
            </a:r>
            <a:r>
              <a:rPr lang="en-US" altLang="zh-CN" i="1" dirty="0">
                <a:latin typeface="Times New Roman" panose="02020603050405020304" pitchFamily="18" charset="0"/>
              </a:rPr>
              <a:t>r </a:t>
            </a:r>
            <a:r>
              <a:rPr lang="en-US" altLang="zh-CN" dirty="0">
                <a:latin typeface="Times New Roman" panose="02020603050405020304" pitchFamily="18" charset="0"/>
              </a:rPr>
              <a:t>( </a:t>
            </a:r>
            <a:r>
              <a:rPr lang="en-US" altLang="zh-CN" i="1" dirty="0" err="1">
                <a:latin typeface="Times New Roman" panose="02020603050405020304" pitchFamily="18" charset="0"/>
              </a:rPr>
              <a:t>r</a:t>
            </a:r>
            <a:r>
              <a:rPr lang="en-US" altLang="zh-CN" dirty="0" err="1">
                <a:latin typeface="Times New Roman" panose="02020603050405020304" pitchFamily="18" charset="0"/>
              </a:rPr>
              <a:t>≤</a:t>
            </a:r>
            <a:r>
              <a:rPr lang="en-US" altLang="zh-CN" i="1" dirty="0" err="1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</a:p>
          <a:p>
            <a:pPr eaLnBrk="1" hangingPunct="1"/>
            <a:r>
              <a:rPr lang="zh-CN" altLang="en-US" i="1" dirty="0">
                <a:latin typeface="Times New Roman" panose="02020603050405020304" pitchFamily="18" charset="0"/>
              </a:rPr>
              <a:t>                          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i="1" baseline="30000" dirty="0" err="1"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的生成元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与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</a:rPr>
              <a:t>互质</a:t>
            </a:r>
            <a:r>
              <a:rPr lang="en-US" altLang="zh-CN" dirty="0">
                <a:latin typeface="Times New Roman" panose="02020603050405020304" pitchFamily="18" charset="0"/>
              </a:rPr>
              <a:t>.   </a:t>
            </a:r>
          </a:p>
          <a:p>
            <a:pPr eaLnBrk="1" hangingPunct="1">
              <a:spcBef>
                <a:spcPct val="4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充分性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</a:rPr>
              <a:t>与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互质，且</a:t>
            </a:r>
            <a:r>
              <a:rPr lang="en-US" altLang="zh-CN" i="1" dirty="0" err="1">
                <a:latin typeface="Times New Roman" panose="02020603050405020304" pitchFamily="18" charset="0"/>
              </a:rPr>
              <a:t>r</a:t>
            </a:r>
            <a:r>
              <a:rPr lang="en-US" altLang="zh-CN" dirty="0" err="1">
                <a:latin typeface="Times New Roman" panose="02020603050405020304" pitchFamily="18" charset="0"/>
              </a:rPr>
              <a:t>≤</a:t>
            </a:r>
            <a:r>
              <a:rPr lang="en-US" altLang="zh-CN" i="1" dirty="0" err="1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，那么存在整数 </a:t>
            </a:r>
            <a:r>
              <a:rPr lang="en-US" altLang="zh-CN" i="1" dirty="0">
                <a:latin typeface="Times New Roman" panose="02020603050405020304" pitchFamily="18" charset="0"/>
              </a:rPr>
              <a:t>u </a:t>
            </a:r>
            <a:r>
              <a:rPr lang="zh-CN" altLang="en-US" dirty="0">
                <a:latin typeface="Times New Roman" panose="02020603050405020304" pitchFamily="18" charset="0"/>
              </a:rPr>
              <a:t>和 </a:t>
            </a:r>
            <a:r>
              <a:rPr lang="en-US" altLang="zh-CN" i="1" dirty="0">
                <a:latin typeface="Times New Roman" panose="02020603050405020304" pitchFamily="18" charset="0"/>
              </a:rPr>
              <a:t>v </a:t>
            </a:r>
            <a:r>
              <a:rPr lang="zh-CN" altLang="en-US" dirty="0">
                <a:latin typeface="Times New Roman" panose="02020603050405020304" pitchFamily="18" charset="0"/>
              </a:rPr>
              <a:t>使得                                      </a:t>
            </a:r>
            <a:r>
              <a:rPr lang="en-US" altLang="zh-CN" dirty="0">
                <a:latin typeface="Times New Roman" panose="02020603050405020304" pitchFamily="18" charset="0"/>
              </a:rPr>
              <a:t>			</a:t>
            </a:r>
            <a:r>
              <a:rPr lang="en-US" altLang="zh-CN" i="1" dirty="0" err="1">
                <a:latin typeface="Times New Roman" panose="02020603050405020304" pitchFamily="18" charset="0"/>
              </a:rPr>
              <a:t>ur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+ </a:t>
            </a:r>
            <a:r>
              <a:rPr lang="en-US" altLang="zh-CN" i="1" dirty="0" err="1">
                <a:latin typeface="Times New Roman" panose="02020603050405020304" pitchFamily="18" charset="0"/>
              </a:rPr>
              <a:t>vn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 1  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从而          </a:t>
            </a:r>
            <a:r>
              <a:rPr lang="en-US" altLang="zh-CN" i="1" dirty="0">
                <a:latin typeface="Times New Roman" panose="02020603050405020304" pitchFamily="18" charset="0"/>
              </a:rPr>
              <a:t>a </a:t>
            </a:r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i="1" baseline="30000" dirty="0" err="1">
                <a:latin typeface="Times New Roman" panose="02020603050405020304" pitchFamily="18" charset="0"/>
              </a:rPr>
              <a:t>ur</a:t>
            </a:r>
            <a:r>
              <a:rPr lang="en-US" altLang="zh-CN" baseline="30000" dirty="0" err="1">
                <a:latin typeface="Times New Roman" panose="02020603050405020304" pitchFamily="18" charset="0"/>
              </a:rPr>
              <a:t>+</a:t>
            </a:r>
            <a:r>
              <a:rPr lang="en-US" altLang="zh-CN" i="1" baseline="30000" dirty="0" err="1">
                <a:latin typeface="Times New Roman" panose="02020603050405020304" pitchFamily="18" charset="0"/>
              </a:rPr>
              <a:t>vn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 (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i="1" baseline="30000" dirty="0" err="1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u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v </a:t>
            </a:r>
            <a:r>
              <a:rPr lang="en-US" altLang="zh-CN" dirty="0">
                <a:latin typeface="Times New Roman" panose="02020603050405020304" pitchFamily="18" charset="0"/>
              </a:rPr>
              <a:t>= (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i="1" baseline="30000" dirty="0" err="1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u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这就推出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i="1" baseline="30000" dirty="0" err="1">
                <a:latin typeface="Times New Roman" panose="02020603050405020304" pitchFamily="18" charset="0"/>
              </a:rPr>
              <a:t>k</a:t>
            </a:r>
            <a:r>
              <a:rPr lang="en-US" altLang="zh-CN" dirty="0" err="1">
                <a:latin typeface="Times New Roman" panose="02020603050405020304" pitchFamily="18" charset="0"/>
              </a:rPr>
              <a:t>∈</a:t>
            </a:r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i="1" baseline="30000" dirty="0" err="1">
                <a:latin typeface="Times New Roman" panose="02020603050405020304" pitchFamily="18" charset="0"/>
              </a:rPr>
              <a:t>k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 (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i="1" baseline="30000" dirty="0" err="1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i="1" baseline="30000" dirty="0" err="1">
                <a:latin typeface="Times New Roman" panose="02020603050405020304" pitchFamily="18" charset="0"/>
              </a:rPr>
              <a:t>uk</a:t>
            </a:r>
            <a:r>
              <a:rPr lang="en-US" altLang="zh-CN" dirty="0">
                <a:latin typeface="Times New Roman" panose="02020603050405020304" pitchFamily="18" charset="0"/>
              </a:rPr>
              <a:t>∈&lt;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i="1" baseline="30000" dirty="0" err="1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</a:rPr>
              <a:t>，即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dirty="0">
                <a:latin typeface="Times New Roman" panose="02020603050405020304" pitchFamily="18" charset="0"/>
              </a:rPr>
              <a:t>&lt;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i="1" baseline="30000" dirty="0" err="1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&gt;. 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另一方面，显然有</a:t>
            </a:r>
            <a:r>
              <a:rPr lang="en-US" altLang="zh-CN" dirty="0">
                <a:latin typeface="Times New Roman" panose="02020603050405020304" pitchFamily="18" charset="0"/>
              </a:rPr>
              <a:t>&lt;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i="1" baseline="30000" dirty="0" err="1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&gt;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从而</a:t>
            </a:r>
            <a:r>
              <a:rPr lang="en-US" altLang="zh-CN" i="1" dirty="0">
                <a:latin typeface="Times New Roman" panose="02020603050405020304" pitchFamily="18" charset="0"/>
              </a:rPr>
              <a:t>G </a:t>
            </a:r>
            <a:r>
              <a:rPr lang="en-US" altLang="zh-CN" dirty="0">
                <a:latin typeface="Times New Roman" panose="02020603050405020304" pitchFamily="18" charset="0"/>
              </a:rPr>
              <a:t>= &lt;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i="1" baseline="30000" dirty="0" err="1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&gt;. </a:t>
            </a:r>
          </a:p>
          <a:p>
            <a:pPr eaLnBrk="1" hangingPunct="1">
              <a:spcBef>
                <a:spcPct val="4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必要性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i="1" baseline="30000" dirty="0" err="1"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的生成元，则 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i="1" baseline="30000" dirty="0" err="1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| = 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.  </a:t>
            </a:r>
            <a:r>
              <a:rPr lang="zh-CN" altLang="en-US" dirty="0">
                <a:latin typeface="Times New Roman" panose="02020603050405020304" pitchFamily="18" charset="0"/>
              </a:rPr>
              <a:t>令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</a:rPr>
              <a:t>与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的最大公约数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zh-CN" altLang="en-US" dirty="0">
                <a:latin typeface="Times New Roman" panose="02020603050405020304" pitchFamily="18" charset="0"/>
              </a:rPr>
              <a:t>，则存在正整数 </a:t>
            </a:r>
            <a:r>
              <a:rPr lang="en-US" altLang="zh-CN" i="1" dirty="0">
                <a:latin typeface="Times New Roman" panose="02020603050405020304" pitchFamily="18" charset="0"/>
              </a:rPr>
              <a:t>t </a:t>
            </a:r>
            <a:r>
              <a:rPr lang="zh-CN" altLang="en-US" dirty="0">
                <a:latin typeface="Times New Roman" panose="02020603050405020304" pitchFamily="18" charset="0"/>
              </a:rPr>
              <a:t>使得 </a:t>
            </a:r>
            <a:r>
              <a:rPr lang="en-US" altLang="zh-CN" i="1" dirty="0">
                <a:latin typeface="Times New Roman" panose="02020603050405020304" pitchFamily="18" charset="0"/>
              </a:rPr>
              <a:t>r </a:t>
            </a:r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i="1" dirty="0">
                <a:latin typeface="Times New Roman" panose="02020603050405020304" pitchFamily="18" charset="0"/>
              </a:rPr>
              <a:t>dt</a:t>
            </a:r>
            <a:r>
              <a:rPr lang="en-US" altLang="zh-CN" dirty="0">
                <a:latin typeface="Times New Roman" panose="02020603050405020304" pitchFamily="18" charset="0"/>
              </a:rPr>
              <a:t>.  </a:t>
            </a:r>
            <a:r>
              <a:rPr lang="zh-CN" altLang="en-US" dirty="0">
                <a:latin typeface="Times New Roman" panose="02020603050405020304" pitchFamily="18" charset="0"/>
              </a:rPr>
              <a:t>因此</a:t>
            </a:r>
            <a:r>
              <a:rPr lang="en-US" altLang="zh-CN" dirty="0">
                <a:latin typeface="Times New Roman" panose="02020603050405020304" pitchFamily="18" charset="0"/>
              </a:rPr>
              <a:t>, |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i="1" baseline="30000" dirty="0" err="1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| 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en-US" altLang="zh-CN" i="1" dirty="0">
                <a:latin typeface="Times New Roman" panose="02020603050405020304" pitchFamily="18" charset="0"/>
              </a:rPr>
              <a:t>n/d</a:t>
            </a:r>
            <a:r>
              <a:rPr lang="zh-CN" altLang="en-US" dirty="0">
                <a:latin typeface="Times New Roman" panose="02020603050405020304" pitchFamily="18" charset="0"/>
              </a:rPr>
              <a:t>的因子，即</a:t>
            </a:r>
          </a:p>
          <a:p>
            <a:pPr eaLnBrk="1" hangingPunct="1"/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整除</a:t>
            </a:r>
            <a:r>
              <a:rPr lang="en-US" altLang="zh-CN" i="1" dirty="0">
                <a:latin typeface="Times New Roman" panose="02020603050405020304" pitchFamily="18" charset="0"/>
              </a:rPr>
              <a:t>n/d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从而证明了</a:t>
            </a:r>
            <a:r>
              <a:rPr lang="en-US" altLang="zh-CN" i="1" dirty="0">
                <a:latin typeface="Times New Roman" panose="02020603050405020304" pitchFamily="18" charset="0"/>
              </a:rPr>
              <a:t>d </a:t>
            </a:r>
            <a:r>
              <a:rPr lang="en-US" altLang="zh-CN" dirty="0">
                <a:latin typeface="Times New Roman" panose="02020603050405020304" pitchFamily="18" charset="0"/>
              </a:rPr>
              <a:t>= 1.</a:t>
            </a:r>
          </a:p>
        </p:txBody>
      </p:sp>
    </p:spTree>
    <p:extLst>
      <p:ext uri="{BB962C8B-B14F-4D97-AF65-F5344CB8AC3E}">
        <p14:creationId xmlns:p14="http://schemas.microsoft.com/office/powerpoint/2010/main" val="218392667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B3E44E8-1F86-4A76-96D2-A20044D2E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867863"/>
            <a:ext cx="7777163" cy="532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609600" indent="-609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5334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Arial" panose="020B0604020202020204" pitchFamily="34" charset="0"/>
              <a:buChar char="●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2600" indent="-3810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Font typeface="Arial" panose="020B0604020202020204" pitchFamily="34" charset="0"/>
              <a:buChar char="■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09800" indent="-3810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Arial" panose="020B0604020202020204" pitchFamily="34" charset="0"/>
              <a:buChar char="►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  </a:t>
            </a:r>
          </a:p>
          <a:p>
            <a:pPr marL="0" indent="0" algn="just">
              <a:lnSpc>
                <a:spcPct val="10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）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群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的非空子集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对于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的运算构成一个子群的 充要条件是：</a:t>
            </a:r>
            <a:endParaRPr lang="en-US" altLang="zh-CN" sz="28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）对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a,b∈H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，都有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b∈H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</a:p>
          <a:p>
            <a:pPr marL="0" indent="0">
              <a:lnSpc>
                <a:spcPct val="11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）对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a∈H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，都有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28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∈H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marL="0" indent="0" algn="just">
              <a:lnSpc>
                <a:spcPct val="10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）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群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的非空子集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对于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的运算构成一个子群的 充要条件是：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 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a,b∈H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，有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ab</a:t>
            </a:r>
            <a:r>
              <a:rPr lang="en-US" altLang="zh-CN" sz="28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∈H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 </a:t>
            </a:r>
            <a:endParaRPr lang="zh-CN" altLang="en-US" sz="28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是群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的非空有限子集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H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对于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的运算构成一个子群的充要条件是：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 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a,b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有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ab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4) H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是有限群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的非空子集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H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对于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的运算构成一个子群的充要条件是：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 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a,b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有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ab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</a:pPr>
            <a:endParaRPr lang="zh-CN" altLang="en-US" sz="28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</a:p>
          <a:p>
            <a:pPr marL="0" indent="0" algn="just">
              <a:lnSpc>
                <a:spcPct val="10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endParaRPr lang="zh-CN" altLang="en-US" sz="28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53D7E14-EE53-41B2-BFB6-4AD204A2DF41}"/>
              </a:ext>
            </a:extLst>
          </p:cNvPr>
          <p:cNvSpPr txBox="1"/>
          <p:nvPr/>
        </p:nvSpPr>
        <p:spPr>
          <a:xfrm>
            <a:off x="9620795" y="2994801"/>
            <a:ext cx="231865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定理中的条件</a:t>
            </a:r>
            <a:r>
              <a:rPr lang="zh-CN" altLang="en-US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1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a,b∈H</a:t>
            </a:r>
            <a:r>
              <a:rPr lang="zh-CN" altLang="en-US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，则</a:t>
            </a: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ab</a:t>
            </a:r>
            <a:r>
              <a:rPr lang="en-US" altLang="zh-CN" sz="18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∈H</a:t>
            </a:r>
            <a:r>
              <a:rPr lang="zh-CN" altLang="en-US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，显然也可以改写成</a:t>
            </a:r>
            <a:r>
              <a:rPr lang="zh-CN" altLang="en-US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1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a,b∈H</a:t>
            </a:r>
            <a:r>
              <a:rPr lang="zh-CN" altLang="en-US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，则</a:t>
            </a: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18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b∈H</a:t>
            </a:r>
            <a:r>
              <a:rPr lang="zh-CN" altLang="en-US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4752515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02D4D6F7-817B-4E63-AC1D-4118C358D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777" y="1292404"/>
            <a:ext cx="82296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endParaRPr lang="en-US" altLang="zh-CN" dirty="0">
              <a:solidFill>
                <a:srgbClr val="A50021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 (1)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={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… ,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</a:rPr>
              <a:t>11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</a:rPr>
              <a:t>12</a:t>
            </a:r>
            <a:r>
              <a:rPr lang="zh-CN" altLang="en-US" dirty="0">
                <a:latin typeface="Times New Roman" panose="02020603050405020304" pitchFamily="18" charset="0"/>
              </a:rPr>
              <a:t>阶循环群，则</a:t>
            </a:r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en-US" altLang="zh-CN" dirty="0">
                <a:latin typeface="Times New Roman" panose="02020603050405020304" pitchFamily="18" charset="0"/>
              </a:rPr>
              <a:t>(12)=4. </a:t>
            </a:r>
            <a:r>
              <a:rPr lang="zh-CN" altLang="en-US" dirty="0">
                <a:latin typeface="Times New Roman" panose="02020603050405020304" pitchFamily="18" charset="0"/>
              </a:rPr>
              <a:t>小于</a:t>
            </a:r>
            <a:r>
              <a:rPr lang="en-US" altLang="zh-CN" dirty="0">
                <a:latin typeface="Times New Roman" panose="02020603050405020304" pitchFamily="18" charset="0"/>
              </a:rPr>
              <a:t>12</a:t>
            </a:r>
            <a:r>
              <a:rPr lang="zh-CN" altLang="en-US" dirty="0">
                <a:latin typeface="Times New Roman" panose="02020603050405020304" pitchFamily="18" charset="0"/>
              </a:rPr>
              <a:t>且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       与</a:t>
            </a:r>
            <a:r>
              <a:rPr lang="en-US" altLang="zh-CN" dirty="0">
                <a:latin typeface="Times New Roman" panose="02020603050405020304" pitchFamily="18" charset="0"/>
              </a:rPr>
              <a:t>12</a:t>
            </a:r>
            <a:r>
              <a:rPr lang="zh-CN" altLang="en-US" dirty="0">
                <a:latin typeface="Times New Roman" panose="02020603050405020304" pitchFamily="18" charset="0"/>
              </a:rPr>
              <a:t>互素的数是</a:t>
            </a:r>
            <a:r>
              <a:rPr lang="en-US" altLang="zh-CN" dirty="0">
                <a:latin typeface="Times New Roman" panose="02020603050405020304" pitchFamily="18" charset="0"/>
              </a:rPr>
              <a:t>1, 5, 7, 11, </a:t>
            </a:r>
            <a:r>
              <a:rPr lang="zh-CN" altLang="en-US" dirty="0">
                <a:latin typeface="Times New Roman" panose="02020603050405020304" pitchFamily="18" charset="0"/>
              </a:rPr>
              <a:t>由定理可知 </a:t>
            </a:r>
            <a:r>
              <a:rPr lang="en-US" altLang="zh-CN" i="1" dirty="0">
                <a:latin typeface="Times New Roman" panose="02020603050405020304" pitchFamily="18" charset="0"/>
              </a:rPr>
              <a:t>a, a</a:t>
            </a:r>
            <a:r>
              <a:rPr lang="en-US" altLang="zh-CN" baseline="30000" dirty="0">
                <a:latin typeface="Times New Roman" panose="02020603050405020304" pitchFamily="18" charset="0"/>
              </a:rPr>
              <a:t>5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       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</a:rPr>
              <a:t>7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和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</a:rPr>
              <a:t>11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的生成元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=&lt;Z</a:t>
            </a:r>
            <a:r>
              <a:rPr lang="en-US" altLang="zh-CN" baseline="-25000" dirty="0">
                <a:latin typeface="Times New Roman" panose="02020603050405020304" pitchFamily="18" charset="0"/>
              </a:rPr>
              <a:t>9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dirty="0">
                <a:latin typeface="Times New Roman" panose="02020603050405020304" pitchFamily="18" charset="0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</a:rPr>
              <a:t>是模</a:t>
            </a:r>
            <a:r>
              <a:rPr lang="en-US" altLang="zh-CN" dirty="0">
                <a:latin typeface="Times New Roman" panose="02020603050405020304" pitchFamily="18" charset="0"/>
              </a:rPr>
              <a:t>9</a:t>
            </a:r>
            <a:r>
              <a:rPr lang="zh-CN" altLang="en-US" dirty="0">
                <a:latin typeface="Times New Roman" panose="02020603050405020304" pitchFamily="18" charset="0"/>
              </a:rPr>
              <a:t>的整数加群，则</a:t>
            </a:r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en-US" altLang="zh-CN" dirty="0">
                <a:latin typeface="Times New Roman" panose="02020603050405020304" pitchFamily="18" charset="0"/>
              </a:rPr>
              <a:t>(9)=6. </a:t>
            </a:r>
            <a:r>
              <a:rPr lang="zh-CN" altLang="en-US" dirty="0">
                <a:latin typeface="Times New Roman" panose="02020603050405020304" pitchFamily="18" charset="0"/>
              </a:rPr>
              <a:t>小于</a:t>
            </a:r>
            <a:r>
              <a:rPr lang="en-US" altLang="zh-CN" dirty="0">
                <a:latin typeface="Times New Roman" panose="02020603050405020304" pitchFamily="18" charset="0"/>
              </a:rPr>
              <a:t>9</a:t>
            </a:r>
            <a:r>
              <a:rPr lang="zh-CN" altLang="en-US" dirty="0">
                <a:latin typeface="Times New Roman" panose="02020603050405020304" pitchFamily="18" charset="0"/>
              </a:rPr>
              <a:t>且与</a:t>
            </a:r>
            <a:r>
              <a:rPr lang="en-US" altLang="zh-CN" dirty="0">
                <a:latin typeface="Times New Roman" panose="02020603050405020304" pitchFamily="18" charset="0"/>
              </a:rPr>
              <a:t>9</a:t>
            </a:r>
            <a:r>
              <a:rPr lang="zh-CN" altLang="en-US" dirty="0">
                <a:latin typeface="Times New Roman" panose="02020603050405020304" pitchFamily="18" charset="0"/>
              </a:rPr>
              <a:t>互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      素的数是 </a:t>
            </a:r>
            <a:r>
              <a:rPr lang="en-US" altLang="zh-CN" dirty="0">
                <a:latin typeface="Times New Roman" panose="02020603050405020304" pitchFamily="18" charset="0"/>
              </a:rPr>
              <a:t>1, 2, 4, 5, 7, 8. </a:t>
            </a:r>
            <a:r>
              <a:rPr lang="zh-CN" altLang="en-US" dirty="0">
                <a:latin typeface="Times New Roman" panose="02020603050405020304" pitchFamily="18" charset="0"/>
              </a:rPr>
              <a:t>根据定理，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的生成元是</a:t>
            </a:r>
            <a:r>
              <a:rPr lang="en-US" altLang="zh-CN" dirty="0">
                <a:latin typeface="Times New Roman" panose="02020603050405020304" pitchFamily="18" charset="0"/>
              </a:rPr>
              <a:t>1, 2, 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       4, 5, 7</a:t>
            </a:r>
            <a:r>
              <a:rPr lang="zh-CN" altLang="en-US" dirty="0">
                <a:latin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</a:rPr>
              <a:t>8. 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(3)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=3Z={3</a:t>
            </a:r>
            <a:r>
              <a:rPr lang="en-US" altLang="zh-CN" i="1" dirty="0">
                <a:latin typeface="Times New Roman" panose="02020603050405020304" pitchFamily="18" charset="0"/>
              </a:rPr>
              <a:t>z </a:t>
            </a:r>
            <a:r>
              <a:rPr lang="en-US" altLang="zh-CN" dirty="0">
                <a:latin typeface="Times New Roman" panose="02020603050405020304" pitchFamily="18" charset="0"/>
              </a:rPr>
              <a:t>| </a:t>
            </a:r>
            <a:r>
              <a:rPr lang="en-US" altLang="zh-CN" i="1" dirty="0" err="1">
                <a:latin typeface="Times New Roman" panose="02020603050405020304" pitchFamily="18" charset="0"/>
              </a:rPr>
              <a:t>z</a:t>
            </a:r>
            <a:r>
              <a:rPr lang="en-US" altLang="zh-CN" dirty="0" err="1">
                <a:latin typeface="Times New Roman" panose="02020603050405020304" pitchFamily="18" charset="0"/>
              </a:rPr>
              <a:t>∈Z</a:t>
            </a:r>
            <a:r>
              <a:rPr lang="en-US" altLang="zh-CN" dirty="0">
                <a:latin typeface="Times New Roman" panose="02020603050405020304" pitchFamily="18" charset="0"/>
              </a:rPr>
              <a:t>},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上的运算是普通加法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那么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只有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      两个生成元：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和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</a:rPr>
              <a:t>3. </a:t>
            </a:r>
          </a:p>
        </p:txBody>
      </p:sp>
    </p:spTree>
    <p:extLst>
      <p:ext uri="{BB962C8B-B14F-4D97-AF65-F5344CB8AC3E}">
        <p14:creationId xmlns:p14="http://schemas.microsoft.com/office/powerpoint/2010/main" val="1688750506"/>
      </p:ext>
    </p:extLst>
  </p:cSld>
  <p:clrMapOvr>
    <a:masterClrMapping/>
  </p:clrMapOvr>
  <p:transition spd="slow" advTm="0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163087E-DB73-4658-B383-555906545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2913" y="981075"/>
            <a:ext cx="7848600" cy="532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609600" indent="-609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5334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Arial" panose="020B0604020202020204" pitchFamily="34" charset="0"/>
              <a:buChar char="●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2600" indent="-3810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Font typeface="Arial" panose="020B0604020202020204" pitchFamily="34" charset="0"/>
              <a:buChar char="■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09800" indent="-3810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Arial" panose="020B0604020202020204" pitchFamily="34" charset="0"/>
              <a:buChar char="►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&lt;a&gt;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是任意一个循环群，</a:t>
            </a:r>
          </a:p>
          <a:p>
            <a:pPr marL="0" indent="0" algn="just">
              <a:lnSpc>
                <a:spcPct val="10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）若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|a|=∞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，则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&lt;a&gt;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与整数加群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同构；</a:t>
            </a:r>
            <a:endParaRPr lang="zh-CN" altLang="en-US" sz="28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）若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|a|=n, 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则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&lt;a&gt;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次单位根群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2800" b="1" baseline="-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=&lt;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ε&gt;(ε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次单位根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同构。</a:t>
            </a:r>
          </a:p>
          <a:p>
            <a:pPr marL="0" indent="0">
              <a:lnSpc>
                <a:spcPct val="10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此定理表明，无限阶循环群彼此同构，有限同阶循环群都彼此同构。 这样，抽象地看，即在同构的意义下，循环群仅有两种，即整数加群与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次单位根群（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为任意正整数）。  </a:t>
            </a:r>
          </a:p>
        </p:txBody>
      </p:sp>
    </p:spTree>
    <p:extLst>
      <p:ext uri="{BB962C8B-B14F-4D97-AF65-F5344CB8AC3E}">
        <p14:creationId xmlns:p14="http://schemas.microsoft.com/office/powerpoint/2010/main" val="3091708650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228C99B-76F4-46CC-9AC2-46BFFC991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1026880"/>
            <a:ext cx="8064500" cy="4941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609600" indent="-609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5334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Arial" panose="020B0604020202020204" pitchFamily="34" charset="0"/>
              <a:buChar char="●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2600" indent="-3810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Font typeface="Arial" panose="020B0604020202020204" pitchFamily="34" charset="0"/>
              <a:buChar char="■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09800" indent="-3810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Arial" panose="020B0604020202020204" pitchFamily="34" charset="0"/>
              <a:buChar char="►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</a:pP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1) 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无限循环群有多少个子群？</a:t>
            </a:r>
          </a:p>
          <a:p>
            <a:pPr marL="0" indent="0">
              <a:lnSpc>
                <a:spcPct val="100000"/>
              </a:lnSpc>
            </a:pP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证明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1) 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设无限阶循环群为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&lt;a&gt;,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则易知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&lt;e&gt;,&lt;a</a:t>
            </a:r>
            <a:r>
              <a:rPr lang="en-US" altLang="zh-CN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&gt;,&lt;a</a:t>
            </a:r>
            <a:r>
              <a:rPr lang="en-US" altLang="zh-CN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都是全部互异的的子群。 所以，无限循环群有无限多个子群。</a:t>
            </a:r>
          </a:p>
          <a:p>
            <a:pPr marL="0" indent="0" algn="just">
              <a:lnSpc>
                <a:spcPct val="10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endParaRPr lang="zh-CN" altLang="en-US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0943249"/>
      </p:ext>
    </p:extLst>
  </p:cSld>
  <p:clrMapOvr>
    <a:masterClrMapping/>
  </p:clrMapOvr>
  <p:transition spd="slow" advTm="0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3ABF3E8-87D6-4946-80A3-7772EA7EC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2913" y="836613"/>
            <a:ext cx="8064500" cy="6021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609600" indent="-609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5334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Arial" panose="020B0604020202020204" pitchFamily="34" charset="0"/>
              <a:buChar char="●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2600" indent="-3810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Font typeface="Arial" panose="020B0604020202020204" pitchFamily="34" charset="0"/>
              <a:buChar char="■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09800" indent="-3810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Arial" panose="020B0604020202020204" pitchFamily="34" charset="0"/>
              <a:buChar char="►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2) 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循环群的子群是否为循环群？</a:t>
            </a:r>
            <a:endParaRPr lang="zh-CN" altLang="en-US" sz="2400" b="1" dirty="0">
              <a:solidFill>
                <a:srgbClr val="000000"/>
              </a:solidFill>
              <a:latin typeface="宋体" panose="02010600030101010101" pitchFamily="2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证明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2) 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是循环群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&lt;a&gt;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的任一子群，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H={e}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显然是循环群，下设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H≠{e}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 </a:t>
            </a:r>
          </a:p>
          <a:p>
            <a:pPr marL="0" indent="0" algn="just">
              <a:lnSpc>
                <a:spcPct val="15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设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24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的最小正幂，则</a:t>
            </a:r>
            <a:r>
              <a:rPr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2400" b="1" baseline="300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-m</a:t>
            </a:r>
            <a:r>
              <a:rPr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于是由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是子群，易得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(a</a:t>
            </a:r>
            <a:r>
              <a:rPr lang="en-US" altLang="zh-CN" sz="24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en-US" altLang="zh-CN" sz="2400" b="1" baseline="300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，从而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&lt;a</a:t>
            </a:r>
            <a:r>
              <a:rPr lang="en-US" altLang="zh-CN" sz="24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 </a:t>
            </a:r>
          </a:p>
          <a:p>
            <a:pPr marL="0" indent="0">
              <a:lnSpc>
                <a:spcPct val="15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另一方面，任取</a:t>
            </a:r>
            <a:r>
              <a:rPr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2400" b="1" baseline="300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，令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s=</a:t>
            </a:r>
            <a:r>
              <a:rPr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mq+r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0≤r&lt;m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 则由</a:t>
            </a:r>
            <a:r>
              <a:rPr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2400" b="1" baseline="300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,a</a:t>
            </a:r>
            <a:r>
              <a:rPr lang="en-US" altLang="zh-CN" sz="2400" b="1" baseline="300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</a:t>
            </a:r>
            <a:r>
              <a:rPr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2400" b="1" baseline="300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=a</a:t>
            </a:r>
            <a:r>
              <a:rPr lang="en-US" altLang="zh-CN" sz="24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s-</a:t>
            </a:r>
            <a:r>
              <a:rPr lang="en-US" altLang="zh-CN" sz="2400" b="1" baseline="300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mq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=a</a:t>
            </a:r>
            <a:r>
              <a:rPr lang="en-US" altLang="zh-CN" sz="24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(a</a:t>
            </a:r>
            <a:r>
              <a:rPr lang="en-US" altLang="zh-CN" sz="24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en-US" altLang="zh-CN" sz="24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sz="2400" b="1" baseline="300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</a:t>
            </a:r>
            <a:r>
              <a:rPr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marL="0" indent="0" algn="just">
              <a:lnSpc>
                <a:spcPct val="15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但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24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中最小正幂的元素，而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0≤r&lt;m,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故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r=0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。从而</a:t>
            </a:r>
          </a:p>
          <a:p>
            <a:pPr marL="0" indent="0" algn="just">
              <a:lnSpc>
                <a:spcPct val="15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de-DE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de-DE" altLang="zh-CN" sz="24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de-DE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=a</a:t>
            </a:r>
            <a:r>
              <a:rPr lang="de-DE" altLang="zh-CN" sz="24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mq</a:t>
            </a:r>
            <a:r>
              <a:rPr lang="de-DE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=(a</a:t>
            </a:r>
            <a:r>
              <a:rPr lang="de-DE" altLang="zh-CN" sz="24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de-DE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de-DE" altLang="zh-CN" sz="24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</a:t>
            </a:r>
            <a:r>
              <a:rPr lang="de-DE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de-DE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&lt;a</a:t>
            </a:r>
            <a:r>
              <a:rPr lang="de-DE" altLang="zh-CN" sz="24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de-DE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lang="zh-CN" altLang="de-DE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 </a:t>
            </a:r>
          </a:p>
          <a:p>
            <a:pPr marL="0" indent="0" algn="just">
              <a:lnSpc>
                <a:spcPct val="150000"/>
              </a:lnSpc>
            </a:pPr>
            <a:r>
              <a:rPr lang="zh-CN" altLang="de-DE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于是有</a:t>
            </a:r>
            <a:r>
              <a:rPr lang="de-DE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de-DE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&lt;a</a:t>
            </a:r>
            <a:r>
              <a:rPr lang="de-DE" altLang="zh-CN" sz="24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de-DE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lang="zh-CN" altLang="de-DE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。所以，</a:t>
            </a:r>
            <a:r>
              <a:rPr lang="de-DE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H=&lt;a</a:t>
            </a:r>
            <a:r>
              <a:rPr lang="de-DE" altLang="zh-CN" sz="24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de-DE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lang="zh-CN" altLang="de-DE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。故</a:t>
            </a:r>
            <a:r>
              <a:rPr lang="de-DE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</a:t>
            </a:r>
            <a:r>
              <a:rPr lang="zh-CN" altLang="de-DE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也是循环群。 </a:t>
            </a:r>
            <a:endParaRPr lang="zh-CN" altLang="en-US" sz="2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所以</a:t>
            </a:r>
            <a:r>
              <a:rPr lang="zh-CN" altLang="de-DE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循环群的子群仍然为循环群。</a:t>
            </a:r>
          </a:p>
        </p:txBody>
      </p:sp>
    </p:spTree>
    <p:extLst>
      <p:ext uri="{BB962C8B-B14F-4D97-AF65-F5344CB8AC3E}">
        <p14:creationId xmlns:p14="http://schemas.microsoft.com/office/powerpoint/2010/main" val="1384900693"/>
      </p:ext>
    </p:extLst>
  </p:cSld>
  <p:clrMapOvr>
    <a:masterClrMapping/>
  </p:clrMapOvr>
  <p:transition spd="slow" advTm="0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D4BE708-32AA-42BD-A0F2-AD6457DB7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2913" y="981075"/>
            <a:ext cx="9043756" cy="532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609600" indent="-609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5334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Arial" panose="020B0604020202020204" pitchFamily="34" charset="0"/>
              <a:buChar char="●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2600" indent="-3810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Font typeface="Arial" panose="020B0604020202020204" pitchFamily="34" charset="0"/>
              <a:buChar char="■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09800" indent="-3810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Arial" panose="020B0604020202020204" pitchFamily="34" charset="0"/>
              <a:buChar char="►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de-DE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de-DE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</a:t>
            </a:r>
            <a:r>
              <a:rPr lang="de-DE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&lt;a&gt;</a:t>
            </a:r>
            <a:r>
              <a:rPr lang="zh-CN" altLang="de-DE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de-DE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de-DE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阶循环群时，对</a:t>
            </a:r>
            <a:r>
              <a:rPr lang="de-DE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de-DE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的每个正因数</a:t>
            </a:r>
            <a:r>
              <a:rPr lang="de-DE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de-DE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de-DE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&lt;a&gt;</a:t>
            </a:r>
            <a:r>
              <a:rPr lang="zh-CN" altLang="de-DE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有且仅有一个</a:t>
            </a:r>
            <a:r>
              <a:rPr lang="de-DE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de-DE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阶子群，此时</a:t>
            </a:r>
            <a:r>
              <a:rPr lang="de-DE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&lt;a&gt;</a:t>
            </a:r>
            <a:r>
              <a:rPr lang="zh-CN" altLang="de-DE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所有的循环子群为</a:t>
            </a:r>
            <a:r>
              <a:rPr lang="de-DE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{e}, H</a:t>
            </a:r>
            <a:r>
              <a:rPr lang="de-DE" altLang="zh-CN" sz="2800" b="1" baseline="-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de-DE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=&lt;a</a:t>
            </a:r>
            <a:r>
              <a:rPr lang="de-DE" altLang="zh-CN" sz="28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n/k</a:t>
            </a:r>
            <a:r>
              <a:rPr lang="de-DE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&gt;</a:t>
            </a:r>
            <a:r>
              <a:rPr lang="zh-CN" altLang="de-DE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（其中</a:t>
            </a:r>
            <a:r>
              <a:rPr lang="de-DE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k|n</a:t>
            </a:r>
            <a:r>
              <a:rPr lang="zh-CN" altLang="de-DE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）</a:t>
            </a:r>
            <a:r>
              <a:rPr lang="zh-CN" altLang="de-DE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de-DE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例如，</a:t>
            </a:r>
            <a:r>
              <a:rPr lang="de-DE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</a:t>
            </a:r>
            <a:r>
              <a:rPr lang="zh-CN" altLang="de-DE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阶循环群</a:t>
            </a:r>
            <a:r>
              <a:rPr lang="de-DE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&lt;a&gt;</a:t>
            </a:r>
            <a:r>
              <a:rPr lang="zh-CN" altLang="de-DE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共有</a:t>
            </a:r>
            <a:r>
              <a:rPr lang="de-DE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de-DE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个循环子群，分别是：</a:t>
            </a:r>
            <a:r>
              <a:rPr lang="de-DE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de-DE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阶子群</a:t>
            </a:r>
            <a:r>
              <a:rPr lang="de-DE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&lt;e&gt;,2</a:t>
            </a:r>
            <a:r>
              <a:rPr lang="zh-CN" altLang="de-DE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阶子群</a:t>
            </a:r>
            <a:r>
              <a:rPr lang="de-DE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&lt;a</a:t>
            </a:r>
            <a:r>
              <a:rPr lang="de-DE" altLang="zh-CN" sz="28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de-DE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&gt;,3</a:t>
            </a:r>
            <a:r>
              <a:rPr lang="zh-CN" altLang="de-DE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阶子群</a:t>
            </a:r>
            <a:r>
              <a:rPr lang="de-DE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&lt;a</a:t>
            </a:r>
            <a:r>
              <a:rPr lang="de-DE" altLang="zh-CN" sz="28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de-DE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&gt;,4</a:t>
            </a:r>
            <a:r>
              <a:rPr lang="zh-CN" altLang="de-DE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阶子群</a:t>
            </a:r>
            <a:r>
              <a:rPr lang="de-DE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&lt;a</a:t>
            </a:r>
            <a:r>
              <a:rPr lang="de-DE" altLang="zh-CN" sz="28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de-DE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&gt;,6</a:t>
            </a:r>
            <a:r>
              <a:rPr lang="zh-CN" altLang="de-DE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阶子群</a:t>
            </a:r>
            <a:r>
              <a:rPr lang="de-DE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&lt;a</a:t>
            </a:r>
            <a:r>
              <a:rPr lang="de-DE" altLang="zh-CN" sz="28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de-DE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&gt;,12</a:t>
            </a:r>
            <a:r>
              <a:rPr lang="zh-CN" altLang="de-DE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阶子群</a:t>
            </a:r>
            <a:r>
              <a:rPr lang="de-DE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&lt;a&gt;</a:t>
            </a:r>
            <a:r>
              <a:rPr lang="zh-CN" altLang="de-DE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。试证明之。 </a:t>
            </a:r>
            <a:endParaRPr lang="zh-CN" altLang="en-US" sz="2800" b="1" dirty="0">
              <a:solidFill>
                <a:srgbClr val="000000"/>
              </a:solidFill>
              <a:latin typeface="宋体" panose="02010600030101010101" pitchFamily="2" charset="-122"/>
              <a:ea typeface="黑体" panose="02010609060101010101" pitchFamily="49" charset="-122"/>
            </a:endParaRPr>
          </a:p>
          <a:p>
            <a:pPr marL="0" indent="0"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证明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对于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阶循环群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&lt;a&gt;,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|a|=n,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且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n=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kq,n,q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为正整数，则根据例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8.7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2800" b="1" baseline="300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|=n/(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n,q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 =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kq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/q=k, 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从而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,&lt;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2800" b="1" baseline="300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&lt;a&gt;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的一个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阶子群。 </a:t>
            </a:r>
          </a:p>
        </p:txBody>
      </p:sp>
    </p:spTree>
    <p:extLst>
      <p:ext uri="{BB962C8B-B14F-4D97-AF65-F5344CB8AC3E}">
        <p14:creationId xmlns:p14="http://schemas.microsoft.com/office/powerpoint/2010/main" val="2408092172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797A006-86F9-4E07-A5B8-51D197056778}"/>
              </a:ext>
            </a:extLst>
          </p:cNvPr>
          <p:cNvSpPr txBox="1">
            <a:spLocks noChangeArrowheads="1"/>
          </p:cNvSpPr>
          <p:nvPr/>
        </p:nvSpPr>
        <p:spPr>
          <a:xfrm>
            <a:off x="1837604" y="922886"/>
            <a:ext cx="8362112" cy="53276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    又设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H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亦是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&lt;a&gt;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的一个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k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阶子群，则可设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H=&lt;a</a:t>
            </a:r>
            <a:r>
              <a:rPr lang="en-US" altLang="zh-CN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&gt;,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则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|a</a:t>
            </a:r>
            <a:r>
              <a:rPr lang="en-US" altLang="zh-CN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|=k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。 从而有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|a</a:t>
            </a:r>
            <a:r>
              <a:rPr lang="en-US" altLang="zh-CN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|=n/(</a:t>
            </a: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n,m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=k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，即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n=k(</a:t>
            </a: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n,m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),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则</a:t>
            </a: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kq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=k(</a:t>
            </a: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n,m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)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，从而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q=(n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，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m),</a:t>
            </a: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q|m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。于是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,a</a:t>
            </a:r>
            <a:r>
              <a:rPr lang="en-US" altLang="zh-CN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&lt;</a:t>
            </a: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a</a:t>
            </a:r>
            <a:r>
              <a:rPr lang="en-US" altLang="zh-CN" b="1" baseline="300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&gt;,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故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&lt;a</a:t>
            </a:r>
            <a:r>
              <a:rPr lang="en-US" altLang="zh-CN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&gt;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&lt;</a:t>
            </a: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a</a:t>
            </a:r>
            <a:r>
              <a:rPr lang="en-US" altLang="zh-CN" b="1" baseline="300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&gt;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。 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又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|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&lt;a</a:t>
            </a:r>
            <a:r>
              <a:rPr lang="en-US" altLang="zh-CN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&gt;|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=|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&lt;</a:t>
            </a: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a</a:t>
            </a:r>
            <a:r>
              <a:rPr lang="en-US" altLang="zh-CN" b="1" baseline="300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&gt;|=k,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所以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&lt;a</a:t>
            </a:r>
            <a:r>
              <a:rPr lang="en-US" altLang="zh-CN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&gt;=&lt;</a:t>
            </a: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a</a:t>
            </a:r>
            <a:r>
              <a:rPr lang="en-US" altLang="zh-CN" b="1" baseline="300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&gt;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。 因此，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n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阶循环群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&lt;a&gt;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的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k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阶子群是惟一的，即为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&lt;</a:t>
            </a: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a</a:t>
            </a:r>
            <a:r>
              <a:rPr lang="en-US" altLang="zh-CN" b="1" baseline="300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&gt;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，亦即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&lt;</a:t>
            </a:r>
            <a:r>
              <a:rPr lang="de-DE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a</a:t>
            </a:r>
            <a:r>
              <a:rPr lang="de-DE" altLang="zh-CN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n/k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&gt;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。 所以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&lt;a&gt;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所有的循环子群为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{e},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以及</a:t>
            </a: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b="1" baseline="-300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=&lt;</a:t>
            </a:r>
            <a:r>
              <a:rPr lang="de-DE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de-DE" altLang="zh-CN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n/k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（其中</a:t>
            </a: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k|n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）。 </a:t>
            </a:r>
          </a:p>
        </p:txBody>
      </p:sp>
    </p:spTree>
    <p:extLst>
      <p:ext uri="{BB962C8B-B14F-4D97-AF65-F5344CB8AC3E}">
        <p14:creationId xmlns:p14="http://schemas.microsoft.com/office/powerpoint/2010/main" val="2008621329"/>
      </p:ext>
    </p:extLst>
  </p:cSld>
  <p:clrMapOvr>
    <a:masterClrMapping/>
  </p:clrMapOvr>
  <p:transition spd="slow" advTm="0"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8D5BAE93-B947-4E04-A7EE-E5DF09573B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292404"/>
            <a:ext cx="82296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定理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设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G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=&lt;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a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&gt;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是循环群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. 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(1)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设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G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=&lt;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a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&gt;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是循环群，则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G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的子群仍是循环群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(2)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若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G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=&lt;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a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&gt;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是无限循环群，则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G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的子群除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{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e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}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以外都是无限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      循环群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(3)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若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G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=&lt;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a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&gt;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是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n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阶循环群，则对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n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的每个正因子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d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，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G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恰好含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      有一个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d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阶子群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.</a:t>
            </a:r>
            <a:b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</a:br>
            <a:b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</a:b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061011"/>
      </p:ext>
    </p:extLst>
  </p:cSld>
  <p:clrMapOvr>
    <a:masterClrMapping/>
  </p:clrMapOvr>
  <p:transition spd="slow" advTm="0"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Quiz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C5CAF76-78C5-46FD-B6FF-7C83947D68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9076" y="1639539"/>
            <a:ext cx="10620375" cy="465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519614"/>
      </p:ext>
    </p:extLst>
  </p:cSld>
  <p:clrMapOvr>
    <a:masterClrMapping/>
  </p:clrMapOvr>
  <p:transition spd="slow" advTm="0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97FF317-5DC2-476A-8B98-86AF29AC7B22}"/>
              </a:ext>
            </a:extLst>
          </p:cNvPr>
          <p:cNvSpPr txBox="1">
            <a:spLocks noChangeArrowheads="1"/>
          </p:cNvSpPr>
          <p:nvPr/>
        </p:nvSpPr>
        <p:spPr>
          <a:xfrm>
            <a:off x="1657077" y="1721304"/>
            <a:ext cx="9299983" cy="53276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</a:pP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  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是群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的一个子群，</a:t>
            </a: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a∈G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，则称群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的子集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Ha={</a:t>
            </a: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ha|h∈H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为群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关于子群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的一个</a:t>
            </a:r>
            <a:r>
              <a:rPr lang="zh-CN" altLang="en-US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右陪集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(Right </a:t>
            </a: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Coset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 而称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aH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={</a:t>
            </a: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ah|h∈H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为群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的关于子群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的一个</a:t>
            </a:r>
            <a:r>
              <a:rPr lang="zh-CN" altLang="en-US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左陪集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(Left </a:t>
            </a: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Coset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称为右陪集（左陪集）的代表元。 </a:t>
            </a:r>
            <a:endParaRPr lang="zh-CN" altLang="en-US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显然，当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Abel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群时，子群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的右陪集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Ha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与左陪集</a:t>
            </a: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aH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相等。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248B9C1-822E-4A85-B575-7BAFCEFE5F63}"/>
              </a:ext>
            </a:extLst>
          </p:cNvPr>
          <p:cNvSpPr txBox="1"/>
          <p:nvPr/>
        </p:nvSpPr>
        <p:spPr>
          <a:xfrm>
            <a:off x="1657077" y="870963"/>
            <a:ext cx="61438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陪集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60828653"/>
      </p:ext>
    </p:extLst>
  </p:cSld>
  <p:clrMapOvr>
    <a:masterClrMapping/>
  </p:clrMapOvr>
  <p:transition spd="slow" advTm="0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D7C1C40D-DA1B-4D05-8D98-66FE6C2FC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1166019"/>
            <a:ext cx="82296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zh-CN" altLang="en-US" dirty="0">
                <a:latin typeface="Times New Roman" panose="02020603050405020304" pitchFamily="18" charset="0"/>
              </a:rPr>
              <a:t>是群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的子群，则 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(1)  </a:t>
            </a:r>
            <a:r>
              <a:rPr lang="en-US" altLang="zh-CN" i="1" dirty="0">
                <a:latin typeface="Times New Roman" panose="02020603050405020304" pitchFamily="18" charset="0"/>
              </a:rPr>
              <a:t>He </a:t>
            </a:r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</a:p>
          <a:p>
            <a:pPr marL="0" indent="0" eaLnBrk="1" hangingPunct="1"/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(2)  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∈</a:t>
            </a:r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有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∈</a:t>
            </a:r>
            <a:r>
              <a:rPr lang="en-US" altLang="zh-CN" i="1" dirty="0" err="1">
                <a:latin typeface="Times New Roman" panose="02020603050405020304" pitchFamily="18" charset="0"/>
              </a:rPr>
              <a:t>Ha</a:t>
            </a:r>
            <a:endParaRPr lang="en-US" altLang="zh-CN" i="1" dirty="0">
              <a:latin typeface="Times New Roman" panose="02020603050405020304" pitchFamily="18" charset="0"/>
            </a:endParaRPr>
          </a:p>
          <a:p>
            <a:pPr marL="0" indent="0" eaLnBrk="1" hangingPunct="1"/>
            <a:r>
              <a:rPr lang="en-US" altLang="zh-CN" dirty="0">
                <a:latin typeface="Times New Roman" panose="02020603050405020304" pitchFamily="18" charset="0"/>
              </a:rPr>
              <a:t>(3)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a∈H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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 = H</a:t>
            </a:r>
          </a:p>
          <a:p>
            <a:pPr marL="0" indent="0" eaLnBrk="1" hangingPunct="1"/>
            <a:endParaRPr lang="en-US" altLang="zh-CN" i="1" dirty="0">
              <a:latin typeface="Times New Roman" panose="02020603050405020304" pitchFamily="18" charset="0"/>
            </a:endParaRPr>
          </a:p>
          <a:p>
            <a:pPr eaLnBrk="1" hangingPunct="1"/>
            <a:endParaRPr lang="en-US" altLang="zh-CN" i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57826"/>
      </p:ext>
    </p:extLst>
  </p:cSld>
  <p:clrMapOvr>
    <a:masterClrMapping/>
  </p:clrMapOvr>
  <p:transition spd="slow" advTm="0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7298008-0D68-4C0A-B38A-8F604549B95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986756" y="1023938"/>
            <a:ext cx="8218488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zh-CN" altLang="en-US" dirty="0">
                <a:latin typeface="Times New Roman" panose="02020603050405020304" pitchFamily="18" charset="0"/>
              </a:rPr>
              <a:t>是群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的子群，则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dirty="0" err="1">
                <a:latin typeface="Times New Roman" panose="02020603050405020304" pitchFamily="18" charset="0"/>
              </a:rPr>
              <a:t>∈</a:t>
            </a:r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有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i="1" dirty="0">
                <a:latin typeface="Times New Roman" panose="02020603050405020304" pitchFamily="18" charset="0"/>
              </a:rPr>
              <a:t>                  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∈</a:t>
            </a:r>
            <a:r>
              <a:rPr lang="en-US" altLang="zh-CN" i="1" dirty="0" err="1">
                <a:latin typeface="Times New Roman" panose="02020603050405020304" pitchFamily="18" charset="0"/>
              </a:rPr>
              <a:t>Hb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ab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∈</a:t>
            </a:r>
            <a:r>
              <a:rPr lang="en-US" altLang="zh-CN" i="1" dirty="0">
                <a:latin typeface="Times New Roman" panose="02020603050405020304" pitchFamily="18" charset="0"/>
              </a:rPr>
              <a:t>H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Ha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Hb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18E825E4-88B6-4B34-A5F5-E84189565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0243" y="2781300"/>
            <a:ext cx="8291513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zh-CN" altLang="en-US" dirty="0">
                <a:latin typeface="Times New Roman" panose="02020603050405020304" pitchFamily="18" charset="0"/>
              </a:rPr>
              <a:t>是群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的子群，在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上定义二元关系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</a:rPr>
              <a:t>：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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dirty="0" err="1">
                <a:latin typeface="Times New Roman" panose="02020603050405020304" pitchFamily="18" charset="0"/>
              </a:rPr>
              <a:t>∈</a:t>
            </a:r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, &lt;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&gt;∈</a:t>
            </a:r>
            <a:r>
              <a:rPr lang="en-US" altLang="zh-CN" i="1" dirty="0">
                <a:latin typeface="Times New Roman" panose="02020603050405020304" pitchFamily="18" charset="0"/>
              </a:rPr>
              <a:t>R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ab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∈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则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上的等价关系，且</a:t>
            </a:r>
            <a:r>
              <a:rPr lang="en-US" altLang="zh-CN" dirty="0">
                <a:latin typeface="Times New Roman" panose="02020603050405020304" pitchFamily="18" charset="0"/>
              </a:rPr>
              <a:t>[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]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R </a:t>
            </a:r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i="1" dirty="0">
                <a:latin typeface="Times New Roman" panose="02020603050405020304" pitchFamily="18" charset="0"/>
              </a:rPr>
              <a:t>Ha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29FF3D5-1CCB-4C4F-8EC9-FA22F4904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0243" y="4321704"/>
            <a:ext cx="9108885" cy="1642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609600" indent="-609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5334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Arial" panose="020B0604020202020204" pitchFamily="34" charset="0"/>
              <a:buChar char="●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2600" indent="-3810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Font typeface="Arial" panose="020B0604020202020204" pitchFamily="34" charset="0"/>
              <a:buChar char="■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09800" indent="-3810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Arial" panose="020B0604020202020204" pitchFamily="34" charset="0"/>
              <a:buChar char="►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</a:pPr>
            <a:r>
              <a:rPr lang="zh-CN" altLang="en-US" sz="2400" b="1" dirty="0">
                <a:solidFill>
                  <a:srgbClr val="A50021"/>
                </a:solidFill>
                <a:latin typeface="Times New Roman" panose="02020603050405020304" pitchFamily="18" charset="0"/>
              </a:rPr>
              <a:t>定理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是群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的子群，则</a:t>
            </a:r>
          </a:p>
          <a:p>
            <a:pPr marL="0" indent="0" algn="just">
              <a:lnSpc>
                <a:spcPct val="15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Ha∩Hb≠Ф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Ha=Hb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 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545393"/>
      </p:ext>
    </p:extLst>
  </p:cSld>
  <p:clrMapOvr>
    <a:masterClrMapping/>
  </p:clrMapOvr>
  <p:transition spd="slow" advTm="0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E37BB80-AE76-478D-A7C3-41D539180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3931" y="1090132"/>
            <a:ext cx="7704137" cy="532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609600" indent="-609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5334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Arial" panose="020B0604020202020204" pitchFamily="34" charset="0"/>
              <a:buChar char="●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2600" indent="-3810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Font typeface="Arial" panose="020B0604020202020204" pitchFamily="34" charset="0"/>
              <a:buChar char="■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09800" indent="-3810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Arial" panose="020B0604020202020204" pitchFamily="34" charset="0"/>
              <a:buChar char="►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于是，群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的每个元素必属于一个右陪集，且不能属于不同的右陪集，因此，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的全体不同的右陪集构成群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的一个划分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即：</a:t>
            </a:r>
          </a:p>
          <a:p>
            <a:pPr marL="0" indent="0" algn="just">
              <a:lnSpc>
                <a:spcPct val="15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G=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Ha∪Hb∪Hc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∪…</a:t>
            </a:r>
          </a:p>
          <a:p>
            <a:pPr marL="0" indent="0" algn="just">
              <a:lnSpc>
                <a:spcPct val="15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其中，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Ha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Hb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Hc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…,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表示子群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在群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中的所有不同的右陪集，上述等式称为群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关于子群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右陪集分解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，而称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a,b,c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,…}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关于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的一个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右陪集代表系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 上述划分也称为群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关于子群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右商集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，记作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(G/H)</a:t>
            </a:r>
            <a:r>
              <a:rPr lang="en-US" altLang="zh-CN" sz="24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。相应地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左商集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记作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(G/H)</a:t>
            </a:r>
            <a:r>
              <a:rPr lang="en-US" altLang="zh-CN" sz="24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3264141587"/>
      </p:ext>
    </p:extLst>
  </p:cSld>
  <p:clrMapOvr>
    <a:masterClrMapping/>
  </p:clrMapOvr>
  <p:transition spd="slow" advTm="0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6DE52D0-4C84-4A36-B21C-D92EACC13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1067841"/>
            <a:ext cx="9793506" cy="532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609600" indent="-609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5334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Arial" panose="020B0604020202020204" pitchFamily="34" charset="0"/>
              <a:buChar char="●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2600" indent="-3810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Font typeface="Arial" panose="020B0604020202020204" pitchFamily="34" charset="0"/>
              <a:buChar char="■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09800" indent="-3810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Arial" panose="020B0604020202020204" pitchFamily="34" charset="0"/>
              <a:buChar char="►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en-US" sz="2400" b="1" dirty="0">
                <a:latin typeface="Times New Roman" panose="02020603050405020304" pitchFamily="18" charset="0"/>
              </a:rPr>
              <a:t>需要注意到，子群</a:t>
            </a:r>
            <a:r>
              <a:rPr lang="en-US" altLang="zh-CN" sz="2400" b="1" dirty="0">
                <a:latin typeface="Times New Roman" panose="02020603050405020304" pitchFamily="18" charset="0"/>
              </a:rPr>
              <a:t>H</a:t>
            </a:r>
            <a:r>
              <a:rPr lang="zh-CN" altLang="en-US" sz="2400" b="1" dirty="0">
                <a:latin typeface="Times New Roman" panose="02020603050405020304" pitchFamily="18" charset="0"/>
              </a:rPr>
              <a:t>本身是</a:t>
            </a:r>
            <a:r>
              <a:rPr lang="en-US" altLang="zh-CN" sz="2400" b="1" dirty="0">
                <a:latin typeface="Times New Roman" panose="02020603050405020304" pitchFamily="18" charset="0"/>
              </a:rPr>
              <a:t>G</a:t>
            </a:r>
            <a:r>
              <a:rPr lang="zh-CN" altLang="en-US" sz="2400" b="1" dirty="0">
                <a:latin typeface="Times New Roman" panose="02020603050405020304" pitchFamily="18" charset="0"/>
              </a:rPr>
              <a:t>的一个右陪集（</a:t>
            </a:r>
            <a:r>
              <a:rPr lang="en-US" altLang="zh-CN" sz="2400" b="1" dirty="0">
                <a:latin typeface="Times New Roman" panose="02020603050405020304" pitchFamily="18" charset="0"/>
              </a:rPr>
              <a:t>He</a:t>
            </a:r>
            <a:r>
              <a:rPr lang="zh-CN" altLang="en-US" sz="2400" b="1" dirty="0">
                <a:latin typeface="Times New Roman" panose="02020603050405020304" pitchFamily="18" charset="0"/>
              </a:rPr>
              <a:t>）</a:t>
            </a:r>
            <a:r>
              <a:rPr lang="en-US" altLang="zh-CN" sz="2400" b="1" dirty="0">
                <a:latin typeface="Times New Roman" panose="02020603050405020304" pitchFamily="18" charset="0"/>
              </a:rPr>
              <a:t>,</a:t>
            </a:r>
            <a:r>
              <a:rPr lang="zh-CN" altLang="en-US" sz="2400" b="1" dirty="0">
                <a:latin typeface="Times New Roman" panose="02020603050405020304" pitchFamily="18" charset="0"/>
              </a:rPr>
              <a:t>但</a:t>
            </a:r>
            <a:r>
              <a:rPr lang="en-US" altLang="zh-CN" sz="2400" b="1" dirty="0">
                <a:latin typeface="Times New Roman" panose="02020603050405020304" pitchFamily="18" charset="0"/>
              </a:rPr>
              <a:t>G</a:t>
            </a:r>
            <a:r>
              <a:rPr lang="zh-CN" altLang="en-US" sz="2400" b="1" dirty="0">
                <a:latin typeface="Times New Roman" panose="02020603050405020304" pitchFamily="18" charset="0"/>
              </a:rPr>
              <a:t>的任何其它右陪集不是</a:t>
            </a:r>
            <a:r>
              <a:rPr lang="en-US" altLang="zh-CN" sz="2400" b="1" dirty="0">
                <a:latin typeface="Times New Roman" panose="02020603050405020304" pitchFamily="18" charset="0"/>
              </a:rPr>
              <a:t>G</a:t>
            </a:r>
            <a:r>
              <a:rPr lang="zh-CN" altLang="en-US" sz="2400" b="1" dirty="0">
                <a:latin typeface="Times New Roman" panose="02020603050405020304" pitchFamily="18" charset="0"/>
              </a:rPr>
              <a:t>的子群，因为其皆没有单位元。 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 G</a:t>
            </a:r>
            <a:r>
              <a:rPr lang="zh-CN" altLang="en-US" sz="2400" b="1" dirty="0">
                <a:latin typeface="Times New Roman" panose="02020603050405020304" pitchFamily="18" charset="0"/>
              </a:rPr>
              <a:t>是一个有限群时，求</a:t>
            </a:r>
            <a:r>
              <a:rPr lang="en-US" altLang="zh-CN" sz="2400" b="1" dirty="0">
                <a:latin typeface="Times New Roman" panose="02020603050405020304" pitchFamily="18" charset="0"/>
              </a:rPr>
              <a:t>H</a:t>
            </a:r>
            <a:r>
              <a:rPr lang="zh-CN" altLang="en-US" sz="2400" b="1" dirty="0">
                <a:latin typeface="Times New Roman" panose="02020603050405020304" pitchFamily="18" charset="0"/>
              </a:rPr>
              <a:t>的右陪集可用如下方法：首先，</a:t>
            </a:r>
            <a:r>
              <a:rPr lang="en-US" altLang="zh-CN" sz="2400" b="1" dirty="0">
                <a:latin typeface="Times New Roman" panose="02020603050405020304" pitchFamily="18" charset="0"/>
              </a:rPr>
              <a:t>H</a:t>
            </a:r>
            <a:r>
              <a:rPr lang="zh-CN" altLang="en-US" sz="2400" b="1" dirty="0">
                <a:latin typeface="Times New Roman" panose="02020603050405020304" pitchFamily="18" charset="0"/>
              </a:rPr>
              <a:t>本身是一个右陪集；之后，如果</a:t>
            </a:r>
            <a:r>
              <a:rPr lang="en-US" altLang="zh-CN" sz="2400" b="1" dirty="0">
                <a:latin typeface="Times New Roman" panose="02020603050405020304" pitchFamily="18" charset="0"/>
              </a:rPr>
              <a:t>H</a:t>
            </a:r>
            <a:r>
              <a:rPr lang="zh-CN" altLang="en-US" sz="2400" b="1" dirty="0">
                <a:latin typeface="Times New Roman" panose="02020603050405020304" pitchFamily="18" charset="0"/>
              </a:rPr>
              <a:t>为</a:t>
            </a:r>
            <a:r>
              <a:rPr lang="en-US" altLang="zh-CN" sz="2400" b="1" dirty="0">
                <a:latin typeface="Times New Roman" panose="02020603050405020304" pitchFamily="18" charset="0"/>
              </a:rPr>
              <a:t>G</a:t>
            </a:r>
            <a:r>
              <a:rPr lang="zh-CN" altLang="en-US" sz="2400" b="1" dirty="0">
                <a:latin typeface="Times New Roman" panose="02020603050405020304" pitchFamily="18" charset="0"/>
              </a:rPr>
              <a:t>真子群，则任取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a</a:t>
            </a:r>
            <a:r>
              <a:rPr lang="en-US" altLang="zh-CN" sz="24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H</a:t>
            </a:r>
            <a:r>
              <a:rPr lang="zh-CN" altLang="en-US" sz="2400" b="1" dirty="0">
                <a:latin typeface="Times New Roman" panose="02020603050405020304" pitchFamily="18" charset="0"/>
              </a:rPr>
              <a:t>而求得</a:t>
            </a:r>
            <a:r>
              <a:rPr lang="en-US" altLang="zh-CN" sz="2400" b="1" dirty="0">
                <a:latin typeface="Times New Roman" panose="02020603050405020304" pitchFamily="18" charset="0"/>
              </a:rPr>
              <a:t>Ha</a:t>
            </a:r>
            <a:r>
              <a:rPr lang="zh-CN" altLang="en-US" sz="2400" b="1" dirty="0">
                <a:latin typeface="Times New Roman" panose="02020603050405020304" pitchFamily="18" charset="0"/>
              </a:rPr>
              <a:t>；继续任取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b</a:t>
            </a:r>
            <a:r>
              <a:rPr lang="en-US" altLang="zh-CN" sz="24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H∪Ha</a:t>
            </a:r>
            <a:r>
              <a:rPr lang="zh-CN" altLang="en-US" sz="2400" b="1" dirty="0">
                <a:latin typeface="Times New Roman" panose="02020603050405020304" pitchFamily="18" charset="0"/>
              </a:rPr>
              <a:t>而求得</a:t>
            </a:r>
            <a:r>
              <a:rPr lang="en-US" altLang="zh-CN" sz="2400" b="1" dirty="0">
                <a:latin typeface="Times New Roman" panose="02020603050405020304" pitchFamily="18" charset="0"/>
              </a:rPr>
              <a:t>Hb</a:t>
            </a:r>
            <a:r>
              <a:rPr lang="zh-CN" altLang="en-US" sz="2400" b="1" dirty="0">
                <a:latin typeface="Times New Roman" panose="02020603050405020304" pitchFamily="18" charset="0"/>
              </a:rPr>
              <a:t>；依次类推，因</a:t>
            </a:r>
            <a:r>
              <a:rPr lang="en-US" altLang="zh-CN" sz="2400" b="1" dirty="0">
                <a:latin typeface="Times New Roman" panose="02020603050405020304" pitchFamily="18" charset="0"/>
              </a:rPr>
              <a:t>G</a:t>
            </a:r>
            <a:r>
              <a:rPr lang="zh-CN" altLang="en-US" sz="2400" b="1" dirty="0">
                <a:latin typeface="Times New Roman" panose="02020603050405020304" pitchFamily="18" charset="0"/>
              </a:rPr>
              <a:t>有限，最后必被穷尽，从而</a:t>
            </a:r>
          </a:p>
          <a:p>
            <a:pPr marL="0" indent="0" algn="just"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</a:rPr>
              <a:t>    G=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H∪Ha∪Hb</a:t>
            </a:r>
            <a:r>
              <a:rPr lang="en-US" altLang="zh-CN" sz="2400" b="1" dirty="0">
                <a:latin typeface="Times New Roman" panose="02020603050405020304" pitchFamily="18" charset="0"/>
              </a:rPr>
              <a:t>∪… 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880406"/>
      </p:ext>
    </p:extLst>
  </p:cSld>
  <p:clrMapOvr>
    <a:masterClrMapping/>
  </p:clrMapOvr>
  <p:transition spd="slow" advTm="0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6609802-DE7E-4B47-A4B0-9E920A3F9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25" y="942884"/>
            <a:ext cx="8728074" cy="143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609600" indent="-609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5334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Arial" panose="020B0604020202020204" pitchFamily="34" charset="0"/>
              <a:buChar char="●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2600" indent="-3810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Font typeface="Arial" panose="020B0604020202020204" pitchFamily="34" charset="0"/>
              <a:buChar char="■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09800" indent="-3810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Arial" panose="020B0604020202020204" pitchFamily="34" charset="0"/>
              <a:buChar char="►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zh-CN" altLang="en-US" sz="2400" b="1" dirty="0">
                <a:latin typeface="Times New Roman" panose="02020603050405020304" pitchFamily="18" charset="0"/>
              </a:rPr>
              <a:t>此外，群</a:t>
            </a:r>
            <a:r>
              <a:rPr lang="en-US" altLang="zh-CN" sz="2400" b="1" dirty="0">
                <a:latin typeface="Times New Roman" panose="02020603050405020304" pitchFamily="18" charset="0"/>
              </a:rPr>
              <a:t>G</a:t>
            </a:r>
            <a:r>
              <a:rPr lang="zh-CN" altLang="en-US" sz="2400" b="1" dirty="0">
                <a:latin typeface="Times New Roman" panose="02020603050405020304" pitchFamily="18" charset="0"/>
              </a:rPr>
              <a:t>关于子群</a:t>
            </a:r>
            <a:r>
              <a:rPr lang="en-US" altLang="zh-CN" sz="2400" b="1" dirty="0">
                <a:latin typeface="Times New Roman" panose="02020603050405020304" pitchFamily="18" charset="0"/>
              </a:rPr>
              <a:t>H</a:t>
            </a:r>
            <a:r>
              <a:rPr lang="zh-CN" altLang="en-US" sz="2400" b="1" dirty="0">
                <a:latin typeface="Times New Roman" panose="02020603050405020304" pitchFamily="18" charset="0"/>
              </a:rPr>
              <a:t>的左商集与右商集之间有什么关系？令</a:t>
            </a:r>
            <a:r>
              <a:rPr lang="en-US" altLang="zh-CN" sz="2400" b="1" dirty="0">
                <a:latin typeface="Times New Roman" panose="02020603050405020304" pitchFamily="18" charset="0"/>
              </a:rPr>
              <a:t>   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f</a:t>
            </a:r>
            <a:r>
              <a:rPr lang="zh-CN" altLang="en-US" sz="2400" b="1" dirty="0">
                <a:latin typeface="Times New Roman" panose="02020603050405020304" pitchFamily="18" charset="0"/>
              </a:rPr>
              <a:t>：</a:t>
            </a:r>
            <a:r>
              <a:rPr lang="en-US" altLang="zh-CN" sz="2400" b="1" dirty="0">
                <a:latin typeface="Times New Roman" panose="02020603050405020304" pitchFamily="18" charset="0"/>
              </a:rPr>
              <a:t>(G/H)l→(G/H)r,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aH</a:t>
            </a:r>
            <a:r>
              <a:rPr lang="en-US" altLang="zh-CN" sz="2400" b="1" dirty="0">
                <a:latin typeface="Times New Roman" panose="02020603050405020304" pitchFamily="18" charset="0"/>
              </a:rPr>
              <a:t>)=Ha</a:t>
            </a:r>
            <a:r>
              <a:rPr lang="en-US" altLang="zh-CN" sz="2400" b="1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sz="2400" b="1" dirty="0">
                <a:latin typeface="Times New Roman" panose="02020603050405020304" pitchFamily="18" charset="0"/>
              </a:rPr>
              <a:t>. </a:t>
            </a:r>
          </a:p>
          <a:p>
            <a:pPr marL="0" indent="0" algn="just">
              <a:lnSpc>
                <a:spcPct val="150000"/>
              </a:lnSpc>
            </a:pPr>
            <a:r>
              <a:rPr lang="zh-CN" altLang="en-US" sz="2400" b="1" dirty="0">
                <a:latin typeface="Times New Roman" panose="02020603050405020304" pitchFamily="18" charset="0"/>
              </a:rPr>
              <a:t>   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6B39898-6DA6-4B37-820D-716FC74775A5}"/>
              </a:ext>
            </a:extLst>
          </p:cNvPr>
          <p:cNvSpPr txBox="1">
            <a:spLocks noChangeArrowheads="1"/>
          </p:cNvSpPr>
          <p:nvPr/>
        </p:nvSpPr>
        <p:spPr>
          <a:xfrm>
            <a:off x="1571625" y="2306547"/>
            <a:ext cx="7848600" cy="53276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从而 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f 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为群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G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关于子群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H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的左商集与右商集之间的双射关系。 这表明群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G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关于子群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H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的左商集与右商集的基数相同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,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这还表明，有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G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的左陪集分解：</a:t>
            </a:r>
          </a:p>
          <a:p>
            <a:pPr marL="0" indent="0" algn="just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    G=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aH∪bH∪cH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∪…</a:t>
            </a:r>
          </a:p>
          <a:p>
            <a:pPr marL="0" indent="0" algn="just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kumimoji="1" lang="zh-CN" altLang="en-US" sz="2400" b="1" dirty="0">
                <a:latin typeface="Times New Roman" panose="02020603050405020304" pitchFamily="18" charset="0"/>
              </a:rPr>
              <a:t>    可以立即得到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G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的右陪集分解：</a:t>
            </a:r>
            <a:endParaRPr kumimoji="1" lang="zh-CN" altLang="es-ES_tradnl" sz="2400" b="1" dirty="0">
              <a:latin typeface="Times New Roman" panose="02020603050405020304" pitchFamily="18" charset="0"/>
            </a:endParaRPr>
          </a:p>
          <a:p>
            <a:pPr marL="0" indent="0" algn="just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kumimoji="1" lang="es-ES_tradnl" altLang="zh-CN" sz="2400" b="1" dirty="0">
                <a:latin typeface="Times New Roman" panose="02020603050405020304" pitchFamily="18" charset="0"/>
              </a:rPr>
              <a:t>    G=Ha</a:t>
            </a:r>
            <a:r>
              <a:rPr kumimoji="1" lang="es-ES_tradnl" altLang="zh-CN" sz="2400" b="1" baseline="30000" dirty="0">
                <a:latin typeface="Times New Roman" panose="02020603050405020304" pitchFamily="18" charset="0"/>
              </a:rPr>
              <a:t>-1</a:t>
            </a:r>
            <a:r>
              <a:rPr kumimoji="1" lang="es-ES_tradnl" altLang="zh-CN" sz="2400" b="1" dirty="0">
                <a:latin typeface="Times New Roman" panose="02020603050405020304" pitchFamily="18" charset="0"/>
              </a:rPr>
              <a:t>∪Hb</a:t>
            </a:r>
            <a:r>
              <a:rPr kumimoji="1" lang="es-ES_tradnl" altLang="zh-CN" sz="2400" b="1" baseline="30000" dirty="0">
                <a:latin typeface="Times New Roman" panose="02020603050405020304" pitchFamily="18" charset="0"/>
              </a:rPr>
              <a:t>-1</a:t>
            </a:r>
            <a:r>
              <a:rPr kumimoji="1" lang="es-ES_tradnl" altLang="zh-CN" sz="2400" b="1" dirty="0">
                <a:latin typeface="Times New Roman" panose="02020603050405020304" pitchFamily="18" charset="0"/>
              </a:rPr>
              <a:t>∪Hc</a:t>
            </a:r>
            <a:r>
              <a:rPr kumimoji="1" lang="es-ES_tradnl" altLang="zh-CN" sz="2400" b="1" baseline="30000" dirty="0">
                <a:latin typeface="Times New Roman" panose="02020603050405020304" pitchFamily="18" charset="0"/>
              </a:rPr>
              <a:t>-1</a:t>
            </a:r>
            <a:r>
              <a:rPr kumimoji="1" lang="es-ES_tradnl" altLang="zh-CN" sz="2400" b="1" dirty="0">
                <a:latin typeface="Times New Roman" panose="02020603050405020304" pitchFamily="18" charset="0"/>
              </a:rPr>
              <a:t>∪…</a:t>
            </a:r>
            <a:r>
              <a:rPr kumimoji="1" lang="zh-CN" altLang="es-ES_tradnl" sz="2400" b="1" dirty="0">
                <a:latin typeface="Times New Roman" panose="02020603050405020304" pitchFamily="18" charset="0"/>
              </a:rPr>
              <a:t>。 </a:t>
            </a:r>
            <a:endParaRPr kumimoji="1" lang="zh-CN" altLang="en-US" sz="24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183707"/>
      </p:ext>
    </p:extLst>
  </p:cSld>
  <p:clrMapOvr>
    <a:masterClrMapping/>
  </p:clrMapOvr>
  <p:transition spd="slow" advTm="0">
    <p:wipe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13329</TotalTime>
  <Words>4715</Words>
  <Application>Microsoft Office PowerPoint</Application>
  <PresentationFormat>宽屏</PresentationFormat>
  <Paragraphs>340</Paragraphs>
  <Slides>37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51" baseType="lpstr">
      <vt:lpstr>Microsoft YaHei Light</vt:lpstr>
      <vt:lpstr>等线</vt:lpstr>
      <vt:lpstr>等线 Light</vt:lpstr>
      <vt:lpstr>黑体</vt:lpstr>
      <vt:lpstr>KaiTi</vt:lpstr>
      <vt:lpstr>宋体</vt:lpstr>
      <vt:lpstr>Arial</vt:lpstr>
      <vt:lpstr>Arial Black</vt:lpstr>
      <vt:lpstr>Comic Sans MS</vt:lpstr>
      <vt:lpstr>Lucida Handwriting</vt:lpstr>
      <vt:lpstr>Segoe UI Semibold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wyq</dc:creator>
  <cp:lastModifiedBy>wyq</cp:lastModifiedBy>
  <cp:revision>138</cp:revision>
  <dcterms:created xsi:type="dcterms:W3CDTF">2021-11-05T13:12:46Z</dcterms:created>
  <dcterms:modified xsi:type="dcterms:W3CDTF">2022-12-20T01:34:56Z</dcterms:modified>
</cp:coreProperties>
</file>