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445" r:id="rId2"/>
    <p:sldId id="1744" r:id="rId3"/>
    <p:sldId id="1585" r:id="rId4"/>
    <p:sldId id="1728" r:id="rId5"/>
    <p:sldId id="1730" r:id="rId6"/>
    <p:sldId id="1731" r:id="rId7"/>
    <p:sldId id="1626" r:id="rId8"/>
    <p:sldId id="1630" r:id="rId9"/>
    <p:sldId id="1631" r:id="rId10"/>
    <p:sldId id="1632" r:id="rId11"/>
    <p:sldId id="1637" r:id="rId12"/>
    <p:sldId id="1629" r:id="rId13"/>
    <p:sldId id="1691" r:id="rId14"/>
    <p:sldId id="1732" r:id="rId15"/>
    <p:sldId id="1733" r:id="rId16"/>
    <p:sldId id="1734" r:id="rId17"/>
    <p:sldId id="1735" r:id="rId18"/>
    <p:sldId id="1736" r:id="rId19"/>
    <p:sldId id="1737" r:id="rId20"/>
    <p:sldId id="1738" r:id="rId21"/>
    <p:sldId id="1739" r:id="rId22"/>
    <p:sldId id="1740" r:id="rId23"/>
    <p:sldId id="1741" r:id="rId24"/>
    <p:sldId id="1742" r:id="rId25"/>
    <p:sldId id="1745" r:id="rId26"/>
    <p:sldId id="1746" r:id="rId27"/>
    <p:sldId id="1747" r:id="rId28"/>
    <p:sldId id="1753" r:id="rId29"/>
    <p:sldId id="1748" r:id="rId30"/>
    <p:sldId id="1749" r:id="rId31"/>
    <p:sldId id="1750" r:id="rId32"/>
    <p:sldId id="1751" r:id="rId33"/>
    <p:sldId id="1752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B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6366" autoAdjust="0"/>
  </p:normalViewPr>
  <p:slideViewPr>
    <p:cSldViewPr snapToGrid="0">
      <p:cViewPr varScale="1">
        <p:scale>
          <a:sx n="110" d="100"/>
          <a:sy n="110" d="100"/>
        </p:scale>
        <p:origin x="59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5E74C-0388-460B-8A1A-12262F716AB4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A12EA6-5A00-4649-A385-8C3D605DC7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34109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>
            <a:extLst>
              <a:ext uri="{FF2B5EF4-FFF2-40B4-BE49-F238E27FC236}">
                <a16:creationId xmlns:a16="http://schemas.microsoft.com/office/drawing/2014/main" id="{2214FF63-7E78-4CEA-B78B-294BDB7C414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3" name="备注占位符 2">
            <a:extLst>
              <a:ext uri="{FF2B5EF4-FFF2-40B4-BE49-F238E27FC236}">
                <a16:creationId xmlns:a16="http://schemas.microsoft.com/office/drawing/2014/main" id="{999858BC-515F-4514-A470-A99FA05D13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5124" name="灯片编号占位符 3">
            <a:extLst>
              <a:ext uri="{FF2B5EF4-FFF2-40B4-BE49-F238E27FC236}">
                <a16:creationId xmlns:a16="http://schemas.microsoft.com/office/drawing/2014/main" id="{DB2CFB14-3F96-47B7-9206-1409F9E89C1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B222AA93-F3F5-44B4-89DC-39F3993E7439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44798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058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31301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028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42751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0069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784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7253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951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879994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75695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5952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329093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4897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2327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08161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22323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390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24990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541885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435952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78800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22287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8479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311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092453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042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8874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8922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0404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5726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37426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幻灯片图像占位符 1">
            <a:extLst>
              <a:ext uri="{FF2B5EF4-FFF2-40B4-BE49-F238E27FC236}">
                <a16:creationId xmlns:a16="http://schemas.microsoft.com/office/drawing/2014/main" id="{CA5DA2B3-38D2-4748-8473-790E61130B1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9091" name="备注占位符 2">
            <a:extLst>
              <a:ext uri="{FF2B5EF4-FFF2-40B4-BE49-F238E27FC236}">
                <a16:creationId xmlns:a16="http://schemas.microsoft.com/office/drawing/2014/main" id="{0B1EB64A-E4E7-4D09-9858-8FB37AB345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89092" name="灯片编号占位符 3">
            <a:extLst>
              <a:ext uri="{FF2B5EF4-FFF2-40B4-BE49-F238E27FC236}">
                <a16:creationId xmlns:a16="http://schemas.microsoft.com/office/drawing/2014/main" id="{B135E436-A821-44A2-92FF-51373B88509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9856A0C-5D22-4C56-9029-F651762B2DA6}" type="slidenum">
              <a:rPr lang="zh-CN" altLang="en-US" smtClean="0"/>
              <a:pPr fontAlgn="base">
                <a:spcBef>
                  <a:spcPct val="0"/>
                </a:spcBef>
                <a:spcAft>
                  <a:spcPct val="0"/>
                </a:spcAft>
              </a:pPr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5303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C38839-3093-4729-8FEC-B8F7E98C00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56451D4-D3E9-4B1A-95FF-7D3B8AF5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3796E7-D825-4C6E-BB57-A7CD8789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09B286-5F09-4022-9FBE-42A79B112E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5B49831-1415-4A89-9C0F-0B710298F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9485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03DE-A4A4-4F0A-A9BD-028DD3FC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4C1679-A24E-4034-B873-263855CD39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AD25EB0-BC97-43A3-83EE-556D5C864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5A40581-EA82-4D2B-98B5-74D4D112D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9EE154-45E0-4D8D-8A71-8D4CF08FF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0673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CEE343A-5B65-4716-95F1-9E48DCD8C9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36F6630-FD54-4703-A7DD-DF2E514B53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3D9D7-7F8E-4C14-8CA9-F338013DD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1EEFCF-892B-49DF-A6EE-D431C832B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FF0452-FBD7-4399-AEDE-FC430C2E6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42828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3">
            <a:extLst>
              <a:ext uri="{FF2B5EF4-FFF2-40B4-BE49-F238E27FC236}">
                <a16:creationId xmlns:a16="http://schemas.microsoft.com/office/drawing/2014/main" id="{D73D5CAC-F429-4F2F-9F7B-6223C359040B}"/>
              </a:ext>
            </a:extLst>
          </p:cNvPr>
          <p:cNvSpPr txBox="1"/>
          <p:nvPr userDrawn="1"/>
        </p:nvSpPr>
        <p:spPr>
          <a:xfrm>
            <a:off x="76200" y="117475"/>
            <a:ext cx="1701800" cy="676275"/>
          </a:xfrm>
          <a:prstGeom prst="rect">
            <a:avLst/>
          </a:prstGeom>
          <a:noFill/>
        </p:spPr>
        <p:txBody>
          <a:bodyPr lIns="121900" tIns="60949" rIns="121900" bIns="60949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598" b="1" spc="-150" dirty="0">
                <a:solidFill>
                  <a:schemeClr val="accent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LOGO</a:t>
            </a:r>
            <a:endParaRPr lang="zh-CN" altLang="en-US" sz="3598" b="1" spc="-150" dirty="0">
              <a:solidFill>
                <a:schemeClr val="accent1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44DE135-33BF-4676-B43F-8AA62673A58B}"/>
              </a:ext>
            </a:extLst>
          </p:cNvPr>
          <p:cNvCxnSpPr/>
          <p:nvPr userDrawn="1"/>
        </p:nvCxnSpPr>
        <p:spPr>
          <a:xfrm>
            <a:off x="1562100" y="693738"/>
            <a:ext cx="10629900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6665028"/>
      </p:ext>
    </p:extLst>
  </p:cSld>
  <p:clrMapOvr>
    <a:masterClrMapping/>
  </p:clrMapOvr>
  <p:transition spd="slow" advTm="0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AF371C-923A-4556-89D9-6D9283A0A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F452F5-C1B4-4538-A3E8-6DDD4E3FA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AD3449-79F7-4668-B887-D81CE8C88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3B59D-BF5B-4DBC-9568-C8AAA663B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40E4E-BBD4-4D8B-98E4-EA30CF02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11869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0BCA1D-712E-4F01-BAE5-8839C0DA0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7AE37AA-2A2A-48D0-8688-D6F59D667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0A6700-85CF-420A-ABAE-FF91735ED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F62237A-DAB1-4E98-8B5B-CC1845DB6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5D0C69-48ED-4B44-A7D1-9AE23383C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405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06A286-E7EE-4D49-B4B0-76832A509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139823-13D0-4FEF-A29A-E79B586622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B9679F6-6354-42A0-8470-199F28220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8206FB-A032-418A-BB97-4CE861AB4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5238BE2-4D63-4513-89E9-8162B99BA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A67CBF8-AFBC-4D68-AF29-C94A9700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454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009053-D199-4CC7-98FA-E112AB4B4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62E4443-2D08-45C3-A860-96FD1AF4F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F96351A-C85B-412D-9175-4D3FD33ED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91DAADB-9A7A-4973-AE1B-CED0F83089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AFD96D-F559-4505-952C-8BA09BFA93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5D621F-C4F8-4B34-A7F6-16826D0507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1B6E70F-70C0-4744-BA5C-79003E6B7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1C0EED7-721D-410A-8683-671A021E0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07609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905F9F-E778-4AF2-97CA-47B468DCD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5461C9F-E0FE-424D-BAD5-9433FCE03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0C30F9B-24B1-4F3C-B51F-EF11DC10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71B3E22-D4E5-4B77-801C-2F976DDDF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725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1BE8AAB-8A93-4DA4-91BB-AA1694AF7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E338EE8-71EA-462E-A54F-FCC3FC6F7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7FFFDF-496B-4AE6-A7F6-4838B6C69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1825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8B799E-158D-4F13-B1D8-75C44E5623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B3B7AF-9C05-48B9-B50C-1D3595D5E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F83C59-6E43-49DE-9EA3-A9A734C2F3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972035-E581-4546-A646-9CE73C3E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016B245-4FB7-4C26-88C6-480F93289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EA37DF-1C3E-4187-9F19-56F9CF40D7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317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29CBD2-48C7-4DD4-85B9-665DB9CA2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E43F06E-1C36-4C66-9E8E-1B38D38BBD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E2AACA3-D5EA-4976-B46A-426D9DD6B1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E97B16B-9109-428A-AA9F-6433D823A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3A6ED09-92F3-4027-B4D7-6B8809BEC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2EE1814-E277-48BF-A37C-B8DC23077C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502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1591E61-2795-47C4-BFA6-697F942D9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64E90BB-9C04-4BA4-8EBF-3BD6F7FF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86B6A8-6B45-45E5-A763-39B87EACB0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854364-00D7-41EA-9F35-087FAD37449B}" type="datetimeFigureOut">
              <a:rPr lang="zh-CN" altLang="en-US" smtClean="0"/>
              <a:t>2022/12/19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0F0F76C-578E-4398-A65C-C96041DE22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81C9BE-7819-4C7C-BFE7-801F21DF3C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6217EB-E339-4260-BB61-EC570DB8CA3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031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1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7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2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11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png"/><Relationship Id="rId4" Type="http://schemas.openxmlformats.org/officeDocument/2006/relationships/image" Target="../media/image10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20.wmf"/><Relationship Id="rId3" Type="http://schemas.openxmlformats.org/officeDocument/2006/relationships/image" Target="../media/image1.png"/><Relationship Id="rId7" Type="http://schemas.openxmlformats.org/officeDocument/2006/relationships/image" Target="../media/image1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22.wmf"/><Relationship Id="rId2" Type="http://schemas.openxmlformats.org/officeDocument/2006/relationships/notesSlide" Target="../notesSlides/notesSlide24.xml"/><Relationship Id="rId16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19.wmf"/><Relationship Id="rId5" Type="http://schemas.openxmlformats.org/officeDocument/2006/relationships/image" Target="../media/image16.wmf"/><Relationship Id="rId15" Type="http://schemas.openxmlformats.org/officeDocument/2006/relationships/image" Target="../media/image21.wmf"/><Relationship Id="rId10" Type="http://schemas.openxmlformats.org/officeDocument/2006/relationships/oleObject" Target="../embeddings/oleObject9.bin"/><Relationship Id="rId4" Type="http://schemas.openxmlformats.org/officeDocument/2006/relationships/oleObject" Target="../embeddings/oleObject6.bin"/><Relationship Id="rId9" Type="http://schemas.openxmlformats.org/officeDocument/2006/relationships/image" Target="../media/image18.wmf"/><Relationship Id="rId14" Type="http://schemas.openxmlformats.org/officeDocument/2006/relationships/oleObject" Target="../embeddings/oleObject11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14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图片 4">
            <a:extLst>
              <a:ext uri="{FF2B5EF4-FFF2-40B4-BE49-F238E27FC236}">
                <a16:creationId xmlns:a16="http://schemas.microsoft.com/office/drawing/2014/main" id="{13E189C7-8218-4052-85AE-E01EC1124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3073">
            <a:extLst>
              <a:ext uri="{FF2B5EF4-FFF2-40B4-BE49-F238E27FC236}">
                <a16:creationId xmlns:a16="http://schemas.microsoft.com/office/drawing/2014/main" id="{F7D2571E-1D87-457C-8CCC-C3C98F94D652}"/>
              </a:ext>
            </a:extLst>
          </p:cNvPr>
          <p:cNvSpPr>
            <a:spLocks noGrp="1"/>
          </p:cNvSpPr>
          <p:nvPr/>
        </p:nvSpPr>
        <p:spPr>
          <a:xfrm>
            <a:off x="2390775" y="3140075"/>
            <a:ext cx="7772400" cy="950913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400" noProof="1">
                <a:solidFill>
                  <a:srgbClr val="0066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KaiTi" panose="02010609060101010101" charset="-122"/>
                <a:ea typeface="KaiTi" panose="02010609060101010101" charset="-122"/>
                <a:cs typeface="Times New Roman" panose="02020603050405020304" pitchFamily="2" charset="0"/>
              </a:rPr>
              <a:t>离散数学</a:t>
            </a:r>
          </a:p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4400" noProof="1">
                <a:solidFill>
                  <a:srgbClr val="0066FF"/>
                </a:solidFill>
                <a:latin typeface="Arial Black" panose="020B0A04020102020204" charset="0"/>
                <a:ea typeface="+mn-ea"/>
                <a:cs typeface="Times New Roman" panose="02020603050405020304" pitchFamily="2" charset="0"/>
              </a:rPr>
              <a:t>Discrete Mathematics</a:t>
            </a:r>
          </a:p>
        </p:txBody>
      </p:sp>
      <p:sp>
        <p:nvSpPr>
          <p:cNvPr id="4100" name="矩形 3074">
            <a:extLst>
              <a:ext uri="{FF2B5EF4-FFF2-40B4-BE49-F238E27FC236}">
                <a16:creationId xmlns:a16="http://schemas.microsoft.com/office/drawing/2014/main" id="{AA238628-3C73-45C1-88BF-CA2DFF4F68C6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1485900" y="4337050"/>
            <a:ext cx="9104313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endParaRPr lang="zh-CN" altLang="en-US" sz="2400">
              <a:solidFill>
                <a:srgbClr val="0066FF"/>
              </a:solidFill>
              <a:latin typeface="Segoe UI Semibold" panose="020B0702040204020203" pitchFamily="34" charset="0"/>
              <a:ea typeface="宋体" panose="02010600030101010101" pitchFamily="2" charset="-122"/>
            </a:endParaRP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计算机学院 </a:t>
            </a:r>
          </a:p>
          <a:p>
            <a:pPr algn="ctr">
              <a:lnSpc>
                <a:spcPct val="100000"/>
              </a:lnSpc>
              <a:spcBef>
                <a:spcPct val="20000"/>
              </a:spcBef>
              <a:buFontTx/>
              <a:buNone/>
            </a:pPr>
            <a:r>
              <a:rPr lang="zh-CN" altLang="en-US" sz="2400" b="1">
                <a:solidFill>
                  <a:srgbClr val="A50021"/>
                </a:solidFill>
                <a:latin typeface="Microsoft YaHei Light" panose="020B0502040204020203" pitchFamily="34" charset="-122"/>
                <a:ea typeface="Microsoft YaHei Light" panose="020B0502040204020203" pitchFamily="34" charset="-122"/>
              </a:rPr>
              <a:t>吴亦奇  </a:t>
            </a:r>
            <a:r>
              <a:rPr lang="en-US" altLang="zh-CN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wuyq</a:t>
            </a:r>
            <a:r>
              <a:rPr lang="zh-CN" altLang="en-US" sz="2400">
                <a:solidFill>
                  <a:srgbClr val="A50021"/>
                </a:solidFill>
                <a:latin typeface="Segoe UI Semibold" panose="020B0702040204020203" pitchFamily="34" charset="0"/>
                <a:ea typeface="宋体" panose="02010600030101010101" pitchFamily="2" charset="-122"/>
              </a:rPr>
              <a:t>@cug.edu.cn</a:t>
            </a:r>
            <a:endParaRPr lang="zh-CN" altLang="en-US" sz="320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4101" name="内容占位符 3076">
            <a:extLst>
              <a:ext uri="{FF2B5EF4-FFF2-40B4-BE49-F238E27FC236}">
                <a16:creationId xmlns:a16="http://schemas.microsoft.com/office/drawing/2014/main" id="{31156996-2154-42A9-9D69-9E3C40E3A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3225" y="1052513"/>
            <a:ext cx="9137650" cy="168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821093"/>
      </p:ext>
    </p:extLst>
  </p:cSld>
  <p:clrMapOvr>
    <a:masterClrMapping/>
  </p:clrMapOvr>
  <p:transition spd="slow" advTm="0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B2C53D2-A185-4ECA-8C02-1873608670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1052513"/>
            <a:ext cx="7777162" cy="5256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事实上，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为无限循环群时有两个生成元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是显然的。设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阶循环群的生成元为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。又根据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(0&lt;k&lt;n)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的生成元当且仅当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|=n/(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n/(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n,k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k,n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)=1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，亦即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只与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互素且小于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即可。从而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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(n)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个生成元。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87442355"/>
      </p:ext>
    </p:extLst>
  </p:cSld>
  <p:clrMapOvr>
    <a:masterClrMapping/>
  </p:clrMapOvr>
  <p:transition spd="slow" advTm="0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07A4F550-ED68-422D-A69E-5B5F18253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5215" y="1166018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定理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是无限循环群，则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只有两个生成元，即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</a:t>
            </a:r>
            <a:r>
              <a:rPr kumimoji="0" lang="en-US" altLang="zh-CN" sz="2400" b="1" i="0" u="none" strike="noStrike" kern="120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1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含有</a:t>
            </a:r>
            <a:r>
              <a:rPr kumimoji="0" lang="zh-CN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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个生成元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 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对于任何小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于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且与 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互质的数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  <a:t>∈{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0,1,…,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-1}, </a:t>
            </a:r>
            <a:r>
              <a:rPr kumimoji="0" lang="en-US" altLang="zh-CN" sz="2400" b="1" i="1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1" u="none" strike="noStrike" kern="1200" cap="none" spc="0" normalizeH="0" baseline="30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r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的生成元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  <a:sym typeface="Symbol" panose="05050102010706020507" pitchFamily="18" charset="2"/>
              </a:rPr>
              <a:t>   </a:t>
            </a:r>
            <a:b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163650"/>
      </p:ext>
    </p:extLst>
  </p:cSld>
  <p:clrMapOvr>
    <a:masterClrMapping/>
  </p:clrMapOvr>
  <p:transition spd="slow" advTm="0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63087E-DB73-4658-B383-555906545E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2913" y="98107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是任意一个循环群，</a:t>
            </a:r>
          </a:p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|a|=∞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与整数加群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同构；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）若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|a|=n,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次单位根群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lang="en-US" altLang="zh-CN" sz="2800" b="1" baseline="-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=&lt;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ε&gt;(ε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次单位根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同构。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此定理表明，无限阶循环群彼此同构，有限同阶循环群都彼此同构。 这样，抽象地看，即在同构的意义下，循环群仅有两种，即整数加群与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次单位根群（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为任意正整数）。  </a:t>
            </a:r>
          </a:p>
        </p:txBody>
      </p:sp>
    </p:spTree>
    <p:extLst>
      <p:ext uri="{BB962C8B-B14F-4D97-AF65-F5344CB8AC3E}">
        <p14:creationId xmlns:p14="http://schemas.microsoft.com/office/powerpoint/2010/main" val="309170865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Rectangle 8">
            <a:extLst>
              <a:ext uri="{FF2B5EF4-FFF2-40B4-BE49-F238E27FC236}">
                <a16:creationId xmlns:a16="http://schemas.microsoft.com/office/drawing/2014/main" id="{8D5BAE93-B947-4E04-A7EE-E5DF09573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292404"/>
            <a:ext cx="8229600" cy="4525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定理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 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(1)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设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的子群仍是循环群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(2)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是无限循环群，则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的子群除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{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e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}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以外都是无限 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循环群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(3)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若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=&lt;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a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&gt;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是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阶循环群，则对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的每个正因子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，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G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恰好含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      有一个</a:t>
            </a:r>
            <a:r>
              <a:rPr kumimoji="0" lang="en-US" altLang="zh-CN" sz="2400" b="1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d 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阶子群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/>
                <a:cs typeface="+mn-cs"/>
              </a:rPr>
              <a:t>.</a:t>
            </a: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b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/>
                <a:cs typeface="+mn-cs"/>
              </a:rPr>
            </a:b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宋体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61011"/>
      </p:ext>
    </p:extLst>
  </p:cSld>
  <p:clrMapOvr>
    <a:masterClrMapping/>
  </p:clrMapOvr>
  <p:transition spd="slow" advTm="0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内容占位符 44034">
            <a:extLst>
              <a:ext uri="{FF2B5EF4-FFF2-40B4-BE49-F238E27FC236}">
                <a16:creationId xmlns:a16="http://schemas.microsoft.com/office/drawing/2014/main" id="{0FF5A1C8-1300-4335-B2C6-D947C15BFE6A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8048625" cy="57610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置换群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b="1" dirty="0">
              <a:solidFill>
                <a:srgbClr val="00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变换</a:t>
            </a: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zh-CN" altLang="en-US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满射、单射、双射变换</a:t>
            </a: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FontTx/>
              <a:buNone/>
            </a:pP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	</a:t>
            </a:r>
            <a:r>
              <a:rPr lang="zh-CN" altLang="en-US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变换群</a:t>
            </a:r>
            <a:r>
              <a:rPr lang="en-US" altLang="zh-CN" sz="2000" b="1" dirty="0"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(Transformation Group)</a:t>
            </a:r>
            <a:endParaRPr lang="en-US" altLang="zh-CN" sz="2400" b="1" dirty="0">
              <a:latin typeface="Comic Sans MS" panose="030F0702030302020204" pitchFamily="66" charset="0"/>
              <a:ea typeface="黑体" panose="02010609060101010101" pitchFamily="49" charset="-122"/>
              <a:sym typeface="Wingdings" panose="05000000000000000000" pitchFamily="2" charset="2"/>
            </a:endParaRP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b="1" dirty="0">
              <a:solidFill>
                <a:schemeClr val="accent2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对象 4">
            <a:extLst>
              <a:ext uri="{FF2B5EF4-FFF2-40B4-BE49-F238E27FC236}">
                <a16:creationId xmlns:a16="http://schemas.microsoft.com/office/drawing/2014/main" id="{D4AAC9E1-0894-4D63-8805-15907A73C8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9687" y="4334854"/>
          <a:ext cx="4103688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1765617" imgH="457517" progId="">
                  <p:embed/>
                </p:oleObj>
              </mc:Choice>
              <mc:Fallback>
                <p:oleObj r:id="rId4" imgW="1765617" imgH="457517" progId="">
                  <p:embed/>
                  <p:pic>
                    <p:nvPicPr>
                      <p:cNvPr id="5" name="对象 4">
                        <a:extLst>
                          <a:ext uri="{FF2B5EF4-FFF2-40B4-BE49-F238E27FC236}">
                            <a16:creationId xmlns:a16="http://schemas.microsoft.com/office/drawing/2014/main" id="{D4AAC9E1-0894-4D63-8805-15907A73C8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9687" y="4334854"/>
                        <a:ext cx="4103688" cy="720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1021261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灯片编号占位符 5">
            <a:extLst>
              <a:ext uri="{FF2B5EF4-FFF2-40B4-BE49-F238E27FC236}">
                <a16:creationId xmlns:a16="http://schemas.microsoft.com/office/drawing/2014/main" id="{C5E0AC00-1F9C-4A8F-8F55-B1C379AD4892}"/>
              </a:ext>
            </a:extLst>
          </p:cNvPr>
          <p:cNvSpPr txBox="1">
            <a:spLocks/>
          </p:cNvSpPr>
          <p:nvPr/>
        </p:nvSpPr>
        <p:spPr>
          <a:xfrm>
            <a:off x="7971802" y="6151221"/>
            <a:ext cx="2133600" cy="476250"/>
          </a:xfrm>
          <a:prstGeom prst="rect">
            <a:avLst/>
          </a:prstGeom>
          <a:noFill/>
        </p:spPr>
        <p:txBody>
          <a:bodyPr/>
          <a:lstStyle>
            <a:defPPr>
              <a:defRPr lang="zh-CN"/>
            </a:defPPr>
            <a:lvl1pPr marL="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742950" indent="-28575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11430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6002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2057400" indent="-228600" algn="l" defTabSz="914400" rtl="0" eaLnBrk="1" latinLnBrk="0" hangingPunct="1"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fld id="{61E954B0-2375-45D8-8076-8BE992DBF243}" type="slidenum">
              <a:rPr lang="en-US" altLang="zh-CN" sz="1400" smtClean="0"/>
              <a:pPr/>
              <a:t>15</a:t>
            </a:fld>
            <a:endParaRPr lang="en-US" altLang="zh-CN" sz="1400"/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4EE4677C-6F5F-4049-BD6B-A066A974FC62}"/>
              </a:ext>
            </a:extLst>
          </p:cNvPr>
          <p:cNvSpPr txBox="1">
            <a:spLocks noChangeArrowheads="1"/>
          </p:cNvSpPr>
          <p:nvPr/>
        </p:nvSpPr>
        <p:spPr>
          <a:xfrm>
            <a:off x="1886915" y="1102971"/>
            <a:ext cx="8229600" cy="136842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= {1, 2, …,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},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zh-CN" altLang="en-US" dirty="0">
                <a:solidFill>
                  <a:srgbClr val="FF9900"/>
                </a:solidFill>
                <a:latin typeface="Times New Roman" panose="02020603050405020304" pitchFamily="18" charset="0"/>
              </a:rPr>
              <a:t>任何</a:t>
            </a:r>
            <a:r>
              <a:rPr lang="zh-CN" altLang="en-US" dirty="0">
                <a:latin typeface="Times New Roman" panose="02020603050405020304" pitchFamily="18" charset="0"/>
              </a:rPr>
              <a:t>双射函数</a:t>
            </a:r>
            <a:endParaRPr lang="zh-CN" altLang="en-US" i="1" dirty="0">
              <a:latin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σ</a:t>
            </a:r>
            <a:r>
              <a:rPr lang="en-US" altLang="zh-CN" dirty="0">
                <a:latin typeface="Times New Roman" panose="02020603050405020304" pitchFamily="18" charset="0"/>
              </a:rPr>
              <a:t>: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→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称为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上的</a:t>
            </a:r>
            <a:r>
              <a:rPr lang="en-US" altLang="zh-CN" i="1" dirty="0">
                <a:solidFill>
                  <a:srgbClr val="A50021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元置换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</a:p>
          <a:p>
            <a:pPr marL="0" indent="0">
              <a:buNone/>
            </a:pPr>
            <a:r>
              <a:rPr lang="zh-CN" altLang="en-US" dirty="0">
                <a:latin typeface="Times New Roman" panose="02020603050405020304" pitchFamily="18" charset="0"/>
              </a:rPr>
              <a:t>例如 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={1, 2, 3, 4, 5}, </a:t>
            </a:r>
            <a:r>
              <a:rPr lang="zh-CN" altLang="en-US" dirty="0">
                <a:latin typeface="Times New Roman" panose="02020603050405020304" pitchFamily="18" charset="0"/>
              </a:rPr>
              <a:t>下述为</a:t>
            </a:r>
            <a:r>
              <a:rPr lang="en-US" altLang="zh-CN" dirty="0">
                <a:latin typeface="Times New Roman" panose="02020603050405020304" pitchFamily="18" charset="0"/>
              </a:rPr>
              <a:t>5</a:t>
            </a:r>
            <a:r>
              <a:rPr lang="zh-CN" altLang="en-US" dirty="0">
                <a:latin typeface="Times New Roman" panose="02020603050405020304" pitchFamily="18" charset="0"/>
              </a:rPr>
              <a:t>元置换</a:t>
            </a: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FC170B11-E2A8-4330-9137-B0FDDDF67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3890" y="4492284"/>
            <a:ext cx="450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indent="2667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zh-CN" altLang="zh-CN">
              <a:solidFill>
                <a:srgbClr val="000000"/>
              </a:solidFill>
              <a:latin typeface="Times New Roman" panose="02020603050405020304" pitchFamily="18" charset="0"/>
              <a:ea typeface="华文中宋" panose="02010600040101010101" pitchFamily="2" charset="-122"/>
              <a:sym typeface="Symbol" panose="05050102010706020507" pitchFamily="18" charset="2"/>
            </a:endParaRPr>
          </a:p>
        </p:txBody>
      </p:sp>
      <p:graphicFrame>
        <p:nvGraphicFramePr>
          <p:cNvPr id="9" name="Object 10">
            <a:extLst>
              <a:ext uri="{FF2B5EF4-FFF2-40B4-BE49-F238E27FC236}">
                <a16:creationId xmlns:a16="http://schemas.microsoft.com/office/drawing/2014/main" id="{CA569209-0BF3-4777-837B-B597C05618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23540" y="2542834"/>
          <a:ext cx="5661025" cy="1036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2540000" imgH="469900" progId="Equation.3">
                  <p:embed/>
                </p:oleObj>
              </mc:Choice>
              <mc:Fallback>
                <p:oleObj name="公式" r:id="rId4" imgW="2540000" imgH="469900" progId="Equation.3">
                  <p:embed/>
                  <p:pic>
                    <p:nvPicPr>
                      <p:cNvPr id="9" name="Object 10">
                        <a:extLst>
                          <a:ext uri="{FF2B5EF4-FFF2-40B4-BE49-F238E27FC236}">
                            <a16:creationId xmlns:a16="http://schemas.microsoft.com/office/drawing/2014/main" id="{CA569209-0BF3-4777-837B-B597C056186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3540" y="2542834"/>
                        <a:ext cx="5661025" cy="1036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1">
            <a:extLst>
              <a:ext uri="{FF2B5EF4-FFF2-40B4-BE49-F238E27FC236}">
                <a16:creationId xmlns:a16="http://schemas.microsoft.com/office/drawing/2014/main" id="{2387349E-F96B-40F2-AE30-20310F63748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46250" y="4989513"/>
          <a:ext cx="7591425" cy="995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6" imgW="3454200" imgH="457200" progId="Equation.3">
                  <p:embed/>
                </p:oleObj>
              </mc:Choice>
              <mc:Fallback>
                <p:oleObj name="公式" r:id="rId6" imgW="3454200" imgH="457200" progId="Equation.3">
                  <p:embed/>
                  <p:pic>
                    <p:nvPicPr>
                      <p:cNvPr id="10" name="Object 11">
                        <a:extLst>
                          <a:ext uri="{FF2B5EF4-FFF2-40B4-BE49-F238E27FC236}">
                            <a16:creationId xmlns:a16="http://schemas.microsoft.com/office/drawing/2014/main" id="{2387349E-F96B-40F2-AE30-20310F63748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6250" y="4989513"/>
                        <a:ext cx="7591425" cy="995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2">
            <a:extLst>
              <a:ext uri="{FF2B5EF4-FFF2-40B4-BE49-F238E27FC236}">
                <a16:creationId xmlns:a16="http://schemas.microsoft.com/office/drawing/2014/main" id="{2106DF6C-F3D9-4FC2-A284-F7AA51ECD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915" y="3873159"/>
            <a:ext cx="7991475" cy="14219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rgbClr val="A50021"/>
                </a:solidFill>
                <a:latin typeface="Times New Roman" panose="02020603050405020304" pitchFamily="18" charset="0"/>
              </a:rPr>
              <a:t>定义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设</a:t>
            </a:r>
            <a:r>
              <a:rPr lang="en-US" altLang="zh-CN" b="1" i="1" dirty="0" err="1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σ,τ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元置换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</a:rPr>
              <a:t>,  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Dotum" panose="020B0600000101010101" pitchFamily="34" charset="-127"/>
              </a:rPr>
              <a:t>σ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Dotum" panose="020B0600000101010101" pitchFamily="34" charset="-127"/>
              </a:rPr>
              <a:t>τ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</a:rPr>
              <a:t>的复合</a:t>
            </a:r>
            <a:r>
              <a:rPr lang="en-US" altLang="zh-CN" b="1" i="1" dirty="0">
                <a:solidFill>
                  <a:srgbClr val="000000"/>
                </a:solidFill>
                <a:ea typeface="Batang" panose="02030600000101010101" pitchFamily="18" charset="-127"/>
              </a:rPr>
              <a:t>σ</a:t>
            </a:r>
            <a:r>
              <a:rPr lang="en-US" altLang="zh-CN" b="1" i="1" dirty="0">
                <a:solidFill>
                  <a:srgbClr val="000000"/>
                </a:solidFill>
                <a:ea typeface="Dotum" panose="020B0600000101010101" pitchFamily="34" charset="-127"/>
              </a:rPr>
              <a:t> </a:t>
            </a:r>
            <a:r>
              <a:rPr lang="en-US" altLang="zh-CN" b="1" dirty="0"/>
              <a:t>∘</a:t>
            </a:r>
            <a:r>
              <a:rPr lang="en-US" altLang="zh-CN" b="1" i="1" dirty="0">
                <a:solidFill>
                  <a:srgbClr val="000000"/>
                </a:solidFill>
                <a:latin typeface="Batang" panose="02030600000101010101" pitchFamily="18" charset="-127"/>
                <a:ea typeface="Batang" panose="02030600000101010101" pitchFamily="18" charset="-127"/>
              </a:rPr>
              <a:t>τ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也是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n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元置换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称为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  <a:sym typeface="Symbol" panose="05050102010706020507" pitchFamily="18" charset="2"/>
              </a:rPr>
              <a:t>σ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与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  <a:sym typeface="Symbol" panose="05050102010706020507" pitchFamily="18" charset="2"/>
              </a:rPr>
              <a:t>τ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的乘积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记作</a:t>
            </a:r>
            <a:r>
              <a:rPr lang="en-US" altLang="zh-CN" b="1" i="1" dirty="0">
                <a:solidFill>
                  <a:srgbClr val="000000"/>
                </a:solidFill>
                <a:latin typeface="Times New Roman" panose="02020603050405020304" pitchFamily="18" charset="0"/>
                <a:ea typeface="Batang" panose="02030600000101010101" pitchFamily="18" charset="-127"/>
                <a:sym typeface="Symbol" panose="05050102010706020507" pitchFamily="18" charset="2"/>
              </a:rPr>
              <a:t>σ τ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.   </a:t>
            </a:r>
          </a:p>
          <a:p>
            <a:pPr eaLnBrk="1" hangingPunct="1">
              <a:spcBef>
                <a:spcPct val="60000"/>
              </a:spcBef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例如</a:t>
            </a:r>
            <a:r>
              <a:rPr lang="zh-CN" altLang="en-US" b="1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75806385"/>
      </p:ext>
    </p:extLst>
  </p:cSld>
  <p:clrMapOvr>
    <a:masterClrMapping/>
  </p:clrMapOvr>
  <p:transition spd="slow" advTm="0">
    <p:wip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45057">
            <a:extLst>
              <a:ext uri="{FF2B5EF4-FFF2-40B4-BE49-F238E27FC236}">
                <a16:creationId xmlns:a16="http://schemas.microsoft.com/office/drawing/2014/main" id="{7EB99446-6710-4937-AB11-D679757498D0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51847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示例 </a:t>
            </a:r>
            <a:r>
              <a:rPr lang="en-US" altLang="zh-CN" sz="240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240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置换及置换乘法</a:t>
            </a:r>
          </a:p>
          <a:p>
            <a:pPr>
              <a:buFontTx/>
              <a:buNone/>
            </a:pP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集合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X={1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2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3, 4}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，共有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！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=24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个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次置换</a:t>
            </a:r>
            <a:endParaRPr lang="zh-CN" altLang="en-US" sz="2000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pic>
        <p:nvPicPr>
          <p:cNvPr id="5" name="图片 45059">
            <a:extLst>
              <a:ext uri="{FF2B5EF4-FFF2-40B4-BE49-F238E27FC236}">
                <a16:creationId xmlns:a16="http://schemas.microsoft.com/office/drawing/2014/main" id="{84888B16-6F18-40FA-A326-67BAAD3286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2181404"/>
            <a:ext cx="43195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图片 45061">
            <a:extLst>
              <a:ext uri="{FF2B5EF4-FFF2-40B4-BE49-F238E27FC236}">
                <a16:creationId xmlns:a16="http://schemas.microsoft.com/office/drawing/2014/main" id="{FF7E70CD-D5DF-4889-9168-42C28F1CAB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6121" y="3676472"/>
            <a:ext cx="3744912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3380103"/>
      </p:ext>
    </p:extLst>
  </p:cSld>
  <p:clrMapOvr>
    <a:masterClrMapping/>
  </p:clrMapOvr>
  <p:transition spd="slow" advTm="0">
    <p:wip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" name="Rectangle 9">
            <a:extLst>
              <a:ext uri="{FF2B5EF4-FFF2-40B4-BE49-F238E27FC236}">
                <a16:creationId xmlns:a16="http://schemas.microsoft.com/office/drawing/2014/main" id="{6838ADDD-B391-4ACD-80E4-8FA23657D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738188"/>
            <a:ext cx="9016688" cy="3455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buFont typeface="Wingdings" panose="05000000000000000000" pitchFamily="2" charset="2"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 kern="1200">
                <a:solidFill>
                  <a:schemeClr val="tx1"/>
                </a:solidFill>
                <a:latin typeface="+mn-lt"/>
                <a:ea typeface="华文中宋" panose="02010600040101010101" pitchFamily="2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设 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</a:rPr>
              <a:t>= {1, 2, …,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}</a:t>
            </a:r>
            <a:r>
              <a:rPr lang="zh-CN" altLang="en-US" dirty="0">
                <a:latin typeface="Times New Roman" panose="02020603050405020304" pitchFamily="18" charset="0"/>
              </a:rPr>
              <a:t>，对于任何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上的 </a:t>
            </a:r>
            <a:r>
              <a:rPr lang="en-US" altLang="zh-CN" i="1" dirty="0">
                <a:latin typeface="Times New Roman" panose="02020603050405020304" pitchFamily="18" charset="0"/>
              </a:rPr>
              <a:t>n </a:t>
            </a:r>
            <a:r>
              <a:rPr lang="zh-CN" altLang="en-US" dirty="0">
                <a:latin typeface="Times New Roman" panose="02020603050405020304" pitchFamily="18" charset="0"/>
              </a:rPr>
              <a:t>元置换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存在着一个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有限序列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≥1, (</a:t>
            </a:r>
            <a:r>
              <a:rPr lang="zh-CN" altLang="en-US" dirty="0">
                <a:latin typeface="Times New Roman" panose="02020603050405020304" pitchFamily="18" charset="0"/>
              </a:rPr>
              <a:t>可以取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=1) </a:t>
            </a:r>
            <a:r>
              <a:rPr lang="zh-CN" altLang="en-US" dirty="0">
                <a:latin typeface="Times New Roman" panose="02020603050405020304" pitchFamily="18" charset="0"/>
              </a:rPr>
              <a:t>使得 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 =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baseline="-25000" dirty="0"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</a:rPr>
              <a:t>且保持</a:t>
            </a:r>
            <a:r>
              <a:rPr lang="en-US" altLang="zh-CN" dirty="0">
                <a:latin typeface="Times New Roman" panose="02020603050405020304" pitchFamily="18" charset="0"/>
              </a:rPr>
              <a:t>S</a:t>
            </a:r>
            <a:r>
              <a:rPr lang="zh-CN" altLang="en-US" dirty="0">
                <a:latin typeface="Times New Roman" panose="02020603050405020304" pitchFamily="18" charset="0"/>
              </a:rPr>
              <a:t>中的其他元素不变，则称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阶轮换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，记作（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),</a:t>
            </a:r>
            <a:r>
              <a:rPr lang="zh-CN" altLang="en-US" dirty="0">
                <a:latin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</a:rPr>
              <a:t>k=2</a:t>
            </a:r>
            <a:r>
              <a:rPr lang="zh-CN" altLang="en-US" dirty="0">
                <a:latin typeface="Times New Roman" panose="02020603050405020304" pitchFamily="18" charset="0"/>
              </a:rPr>
              <a:t>，则称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为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上的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对换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。</a:t>
            </a:r>
            <a:endParaRPr lang="zh-CN" altLang="en-US" baseline="-25000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令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</a:rPr>
              <a:t>= (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latin typeface="Times New Roman" panose="02020603050405020304" pitchFamily="18" charset="0"/>
              </a:rPr>
              <a:t>…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dirty="0">
                <a:latin typeface="Times New Roman" panose="02020603050405020304" pitchFamily="18" charset="0"/>
              </a:rPr>
              <a:t>), </a:t>
            </a:r>
            <a:r>
              <a:rPr lang="zh-CN" altLang="en-US" dirty="0">
                <a:latin typeface="Times New Roman" panose="02020603050405020304" pitchFamily="18" charset="0"/>
              </a:rPr>
              <a:t>它是从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 中</a:t>
            </a:r>
            <a:r>
              <a:rPr lang="zh-CN" altLang="en-US" dirty="0">
                <a:latin typeface="Times New Roman" panose="02020603050405020304" pitchFamily="18" charset="0"/>
              </a:rPr>
              <a:t>分解出的第一个轮换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将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 </a:t>
            </a:r>
            <a:r>
              <a:rPr lang="zh-CN" altLang="en-US" dirty="0">
                <a:latin typeface="Times New Roman" panose="02020603050405020304" pitchFamily="18" charset="0"/>
              </a:rPr>
              <a:t>写作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,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其中， 作用于</a:t>
            </a:r>
            <a:r>
              <a:rPr lang="en-US" altLang="zh-CN" i="1" dirty="0">
                <a:latin typeface="Times New Roman" panose="02020603050405020304" pitchFamily="18" charset="0"/>
              </a:rPr>
              <a:t>S-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（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en-US" altLang="zh-CN" i="1" dirty="0">
                <a:latin typeface="Times New Roman" panose="02020603050405020304" pitchFamily="18" charset="0"/>
              </a:rPr>
              <a:t>i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, …, </a:t>
            </a:r>
            <a:r>
              <a:rPr lang="en-US" altLang="zh-CN" i="1" dirty="0" err="1"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i="1" dirty="0">
                <a:latin typeface="Times New Roman" panose="02020603050405020304" pitchFamily="18" charset="0"/>
              </a:rPr>
              <a:t>),</a:t>
            </a:r>
            <a:r>
              <a:rPr lang="zh-CN" altLang="en-US" i="1" dirty="0">
                <a:latin typeface="Times New Roman" panose="02020603050405020304" pitchFamily="18" charset="0"/>
              </a:rPr>
              <a:t>中的元素。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 继续对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 </a:t>
            </a:r>
            <a:r>
              <a:rPr lang="zh-CN" altLang="en-US" dirty="0">
                <a:latin typeface="Times New Roman" panose="02020603050405020304" pitchFamily="18" charset="0"/>
              </a:rPr>
              <a:t>分解</a:t>
            </a:r>
            <a:r>
              <a:rPr lang="en-US" altLang="zh-CN" dirty="0">
                <a:latin typeface="Times New Roman" panose="02020603050405020304" pitchFamily="18" charset="0"/>
              </a:rPr>
              <a:t>. </a:t>
            </a:r>
            <a:r>
              <a:rPr lang="zh-CN" altLang="en-US" dirty="0">
                <a:latin typeface="Times New Roman" panose="02020603050405020304" pitchFamily="18" charset="0"/>
              </a:rPr>
              <a:t>由于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zh-CN" altLang="en-US" dirty="0">
                <a:latin typeface="Times New Roman" panose="02020603050405020304" pitchFamily="18" charset="0"/>
              </a:rPr>
              <a:t>只有</a:t>
            </a:r>
            <a:r>
              <a:rPr lang="en-US" altLang="zh-CN" i="1" dirty="0">
                <a:latin typeface="Times New Roman" panose="02020603050405020304" pitchFamily="18" charset="0"/>
              </a:rPr>
              <a:t>n  </a:t>
            </a:r>
            <a:r>
              <a:rPr lang="zh-CN" altLang="en-US" dirty="0">
                <a:latin typeface="Times New Roman" panose="02020603050405020304" pitchFamily="18" charset="0"/>
              </a:rPr>
              <a:t>个元素</a:t>
            </a:r>
            <a:r>
              <a:rPr lang="en-US" altLang="zh-CN" dirty="0">
                <a:latin typeface="Times New Roman" panose="02020603050405020304" pitchFamily="18" charset="0"/>
              </a:rPr>
              <a:t>, </a:t>
            </a:r>
            <a:r>
              <a:rPr lang="zh-CN" altLang="en-US" dirty="0">
                <a:latin typeface="Times New Roman" panose="02020603050405020304" pitchFamily="18" charset="0"/>
              </a:rPr>
              <a:t>经过有限步得到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的轮换分解式</a:t>
            </a:r>
            <a:endParaRPr lang="zh-CN" altLang="en-US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</a:rPr>
              <a:t> </a:t>
            </a:r>
            <a:r>
              <a:rPr lang="zh-CN" altLang="en-US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</a:rPr>
              <a:t>1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…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t</a:t>
            </a:r>
          </a:p>
        </p:txBody>
      </p:sp>
    </p:spTree>
    <p:extLst>
      <p:ext uri="{BB962C8B-B14F-4D97-AF65-F5344CB8AC3E}">
        <p14:creationId xmlns:p14="http://schemas.microsoft.com/office/powerpoint/2010/main" val="3858610987"/>
      </p:ext>
    </p:extLst>
  </p:cSld>
  <p:clrMapOvr>
    <a:masterClrMapping/>
  </p:clrMapOvr>
  <p:transition spd="slow" advTm="0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" name="文本占位符 46081">
            <a:extLst>
              <a:ext uri="{FF2B5EF4-FFF2-40B4-BE49-F238E27FC236}">
                <a16:creationId xmlns:a16="http://schemas.microsoft.com/office/drawing/2014/main" id="{E4E658D9-2005-488B-B3D2-58799AF15C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9566" y="964406"/>
            <a:ext cx="7697788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示例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轮换</a:t>
            </a: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=(1432), 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2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=(13)(24), 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=(12)(34), 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1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P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3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=(1)(24)(3)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  <a:endParaRPr kumimoji="0" lang="zh-CN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</a:endParaRPr>
          </a:p>
        </p:txBody>
      </p:sp>
      <p:graphicFrame>
        <p:nvGraphicFramePr>
          <p:cNvPr id="9" name="对象 46084">
            <a:extLst>
              <a:ext uri="{FF2B5EF4-FFF2-40B4-BE49-F238E27FC236}">
                <a16:creationId xmlns:a16="http://schemas.microsoft.com/office/drawing/2014/main" id="{6F80AB01-A874-4C82-BB3A-355EFC3ACA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341" y="1866106"/>
          <a:ext cx="5229225" cy="1435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50354" imgH="533486" progId="Equation.DSMT4">
                  <p:embed/>
                </p:oleObj>
              </mc:Choice>
              <mc:Fallback>
                <p:oleObj name="Equation" r:id="rId6" imgW="2450354" imgH="533486" progId="Equation.DSMT4">
                  <p:embed/>
                  <p:pic>
                    <p:nvPicPr>
                      <p:cNvPr id="9" name="对象 46084">
                        <a:extLst>
                          <a:ext uri="{FF2B5EF4-FFF2-40B4-BE49-F238E27FC236}">
                            <a16:creationId xmlns:a16="http://schemas.microsoft.com/office/drawing/2014/main" id="{6F80AB01-A874-4C82-BB3A-355EFC3ACAF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341" y="1866106"/>
                        <a:ext cx="5229225" cy="1435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图片 46085">
            <a:extLst>
              <a:ext uri="{FF2B5EF4-FFF2-40B4-BE49-F238E27FC236}">
                <a16:creationId xmlns:a16="http://schemas.microsoft.com/office/drawing/2014/main" id="{B7477566-C680-4EC4-81AC-0C9179893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004" y="3483769"/>
            <a:ext cx="4319587" cy="1000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图片 46086">
            <a:extLst>
              <a:ext uri="{FF2B5EF4-FFF2-40B4-BE49-F238E27FC236}">
                <a16:creationId xmlns:a16="http://schemas.microsoft.com/office/drawing/2014/main" id="{0E2BF95D-7D9F-4AA9-9C95-8F09B3D80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5054" y="3253581"/>
            <a:ext cx="1744662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0033745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7" name="Rectangle 8">
            <a:extLst>
              <a:ext uri="{FF2B5EF4-FFF2-40B4-BE49-F238E27FC236}">
                <a16:creationId xmlns:a16="http://schemas.microsoft.com/office/drawing/2014/main" id="{7E4C5992-ED4B-4F53-890B-BEB8E18B3A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3468" y="984628"/>
            <a:ext cx="3164649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例</a:t>
            </a:r>
            <a:r>
              <a:rPr lang="en-US" altLang="zh-CN" b="1" kern="0" dirty="0">
                <a:solidFill>
                  <a:srgbClr val="A50021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设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{1, 2, … , 8},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      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45328051-446B-4EB9-B6D4-7011B07B34C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50305" y="1563866"/>
          <a:ext cx="3689350" cy="200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1752600" imgH="952500" progId="Equation.3">
                  <p:embed/>
                </p:oleObj>
              </mc:Choice>
              <mc:Fallback>
                <p:oleObj name="公式" r:id="rId4" imgW="1752600" imgH="952500" progId="Equation.3">
                  <p:embed/>
                  <p:pic>
                    <p:nvPicPr>
                      <p:cNvPr id="8" name="Object 7">
                        <a:extLst>
                          <a:ext uri="{FF2B5EF4-FFF2-40B4-BE49-F238E27FC236}">
                            <a16:creationId xmlns:a16="http://schemas.microsoft.com/office/drawing/2014/main" id="{45328051-446B-4EB9-B6D4-7011B07B34C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0305" y="1563866"/>
                        <a:ext cx="3689350" cy="200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9">
            <a:extLst>
              <a:ext uri="{FF2B5EF4-FFF2-40B4-BE49-F238E27FC236}">
                <a16:creationId xmlns:a16="http://schemas.microsoft.com/office/drawing/2014/main" id="{697B2A6D-60BC-42C4-8C7A-7BECF1358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905" y="3968929"/>
            <a:ext cx="7920038" cy="1771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 轮换分解式为：</a:t>
            </a:r>
          </a:p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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5 2 3 6) (4) (7 8) = (1 5 2 3 6) (7 8)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8 3 4 2) (5 6 7)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251249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C5CAF76-78C5-46FD-B6FF-7C83947D6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76" y="1639539"/>
            <a:ext cx="10620375" cy="4650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3519614"/>
      </p:ext>
    </p:extLst>
  </p:cSld>
  <p:clrMapOvr>
    <a:masterClrMapping/>
  </p:clrMapOvr>
  <p:transition spd="slow" advTm="0">
    <p:wip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2D6028C7-6D1D-4D5C-9A53-B920D850F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1292404"/>
            <a:ext cx="8229600" cy="21605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rgbClr val="69B3F1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200">
                <a:solidFill>
                  <a:schemeClr val="tx1"/>
                </a:solidFill>
                <a:latin typeface="Arial" panose="020B0604020202020204" pitchFamily="34" charset="0"/>
                <a:ea typeface="华文中宋" panose="02010600040101010101" pitchFamily="2" charset="-122"/>
              </a:defRPr>
            </a:lvl9pPr>
          </a:lstStyle>
          <a:p>
            <a:pPr fontAlgn="base">
              <a:spcAft>
                <a:spcPct val="0"/>
              </a:spcAft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轮换分解式的特征</a:t>
            </a:r>
          </a:p>
          <a:p>
            <a:pPr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轮换的不交性</a:t>
            </a:r>
          </a:p>
          <a:p>
            <a:pPr fontAlgn="base"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</a:pP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分解的惟一性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: 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若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…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和 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= 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 …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b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是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的两个轮换表示式，则有</a:t>
            </a:r>
            <a:b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</a:b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      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{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} = {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, …,</a:t>
            </a:r>
            <a:r>
              <a:rPr lang="en-US" altLang="zh-CN" i="1" dirty="0">
                <a:solidFill>
                  <a:srgbClr val="00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lang="en-US" altLang="zh-CN" i="1" baseline="-25000" dirty="0">
                <a:solidFill>
                  <a:srgbClr val="000000"/>
                </a:solidFill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solidFill>
                  <a:srgbClr val="000000"/>
                </a:solidFill>
                <a:latin typeface="Times New Roman" panose="02020603050405020304" pitchFamily="18" charset="0"/>
              </a:rPr>
              <a:t>} 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FDFED02-E2E7-44AD-82FC-67F79A582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4905" y="4180723"/>
            <a:ext cx="7920038" cy="1348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defTabSz="914400" eaLnBrk="0" fontAlgn="base" latinLnBrk="0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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</a:t>
            </a:r>
            <a:r>
              <a:rPr kumimoji="0" lang="zh-CN" altLang="en-US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5 2 3 6) (4) (7 8) = (1 5 2 3 6) (7 8)</a:t>
            </a:r>
            <a:b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</a:b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    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</a:t>
            </a:r>
            <a:r>
              <a:rPr kumimoji="0" lang="en-US" altLang="zh-CN" sz="2400" b="1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(1 8 3 4 2) (5 6 7) 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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69337702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内容占位符 47105">
            <a:extLst>
              <a:ext uri="{FF2B5EF4-FFF2-40B4-BE49-F238E27FC236}">
                <a16:creationId xmlns:a16="http://schemas.microsoft.com/office/drawing/2014/main" id="{90CEE688-62A2-484A-B811-C8A83C2E35B4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2246312" y="764381"/>
            <a:ext cx="7699375" cy="5329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对称群、置换群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333399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对称群：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非空集合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上的全体双射变换构成的集合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S(X)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关于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双射变换的乘法构成一个群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A50021"/>
                </a:solidFill>
                <a:effectLst/>
                <a:uLnTx/>
                <a:uFillTx/>
                <a:latin typeface="Comic Sans MS" panose="030F0702030302020204" pitchFamily="66" charset="0"/>
                <a:ea typeface="MS PGothic"/>
                <a:cs typeface="+mn-cs"/>
              </a:rPr>
              <a:t> 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50021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次对称群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Symmetric group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)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, n=|X|,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)</a:t>
            </a:r>
          </a:p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447675" marR="0" lvl="1" indent="9525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S</a:t>
            </a:r>
            <a:r>
              <a:rPr kumimoji="0" lang="en-US" altLang="zh-CN" sz="2400" b="1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的任意一个子群，称为一个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n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次置换群，简称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置换群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(Permutation group)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。</a:t>
            </a:r>
            <a:r>
              <a:rPr kumimoji="0" lang="zh-CN" alt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29490480"/>
      </p:ext>
    </p:extLst>
  </p:cSld>
  <p:clrMapOvr>
    <a:masterClrMapping/>
  </p:clrMapOvr>
  <p:transition spd="slow" advTm="0">
    <p:wip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48130">
            <a:extLst>
              <a:ext uri="{FF2B5EF4-FFF2-40B4-BE49-F238E27FC236}">
                <a16:creationId xmlns:a16="http://schemas.microsoft.com/office/drawing/2014/main" id="{59047BAC-FFA4-42A2-BF2A-729C688B1BA0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zh-CN" altLang="en-US" sz="2400" b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示例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小球着色问题中，设每一个填置到正方形的顶点上的小球都着不同的颜色（不妨分别标记为</a:t>
            </a:r>
            <a:r>
              <a:rPr lang="en-US" altLang="zh-CN" sz="2000">
                <a:latin typeface="Comic Sans MS" panose="030F0702030302020204" pitchFamily="66" charset="0"/>
                <a:ea typeface="黑体" panose="02010609060101010101" pitchFamily="49" charset="-122"/>
              </a:rPr>
              <a:t>1,2,3,4</a:t>
            </a:r>
            <a:r>
              <a:rPr lang="zh-CN" altLang="en-US" sz="2000">
                <a:latin typeface="Comic Sans MS" panose="030F0702030302020204" pitchFamily="66" charset="0"/>
                <a:ea typeface="黑体" panose="02010609060101010101" pitchFamily="49" charset="-122"/>
              </a:rPr>
              <a:t>），试求出其旋转构成的置换群。</a:t>
            </a:r>
            <a:r>
              <a:rPr lang="zh-CN" altLang="en-US"/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21B3B3-B684-4C69-9651-6BFA8ECA97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6775" y="2181404"/>
            <a:ext cx="7704138" cy="3602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784046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4" name="图片 49155">
            <a:extLst>
              <a:ext uri="{FF2B5EF4-FFF2-40B4-BE49-F238E27FC236}">
                <a16:creationId xmlns:a16="http://schemas.microsoft.com/office/drawing/2014/main" id="{A56C7014-D31C-4758-ACB1-F120D4804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5" y="1412875"/>
            <a:ext cx="7704138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095109"/>
      </p:ext>
    </p:extLst>
  </p:cSld>
  <p:clrMapOvr>
    <a:masterClrMapping/>
  </p:clrMapOvr>
  <p:transition spd="slow" advTm="0">
    <p:wip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50177">
            <a:extLst>
              <a:ext uri="{FF2B5EF4-FFF2-40B4-BE49-F238E27FC236}">
                <a16:creationId xmlns:a16="http://schemas.microsoft.com/office/drawing/2014/main" id="{0F229E09-F0D5-406C-9593-4C0CF2A8BEC2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603571"/>
            <a:ext cx="7787270" cy="533583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2400" b="1" dirty="0">
                <a:solidFill>
                  <a:srgbClr val="99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(Cayley</a:t>
            </a:r>
            <a:r>
              <a:rPr lang="zh-CN" altLang="en-US" sz="2400" b="1" dirty="0">
                <a:solidFill>
                  <a:srgbClr val="99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定理</a:t>
            </a:r>
            <a:r>
              <a:rPr lang="en-US" altLang="zh-CN" sz="2400" b="1" dirty="0">
                <a:solidFill>
                  <a:srgbClr val="99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  <a:r>
              <a:rPr lang="en-US" altLang="zh-CN" sz="24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  <a:r>
              <a:rPr lang="zh-CN" altLang="en-US" sz="24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任意一个群都同一个双射变换群同构。</a:t>
            </a:r>
            <a:r>
              <a:rPr lang="zh-CN" altLang="en-US" sz="2000" dirty="0">
                <a:latin typeface="Comic Sans MS" panose="030F0702030302020204" pitchFamily="66" charset="0"/>
                <a:ea typeface="黑体" panose="02010609060101010101" pitchFamily="49" charset="-122"/>
              </a:rPr>
              <a:t> 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证明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设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是任意一个给定的群，任取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, 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对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令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	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(x)=ax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则易知</a:t>
            </a:r>
            <a:r>
              <a:rPr lang="en-US" altLang="zh-CN" sz="1800" b="1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>
                <a:solidFill>
                  <a:srgbClr val="FF33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是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的一个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双射变换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S(G)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的对称群，令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G′={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|a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}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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S(G) 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现任取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a,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′,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则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(x)=fa(bx)=a(bx)=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abx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(x),</a:t>
            </a:r>
            <a:endParaRPr lang="en-US" altLang="zh-CN" sz="1800" b="1" dirty="0">
              <a:latin typeface="Comic Sans MS" panose="030F0702030302020204" pitchFamily="66" charset="0"/>
              <a:ea typeface="黑体" panose="02010609060101010101" pitchFamily="49" charset="-122"/>
              <a:sym typeface="Symbol" panose="05050102010706020507" pitchFamily="18" charset="2"/>
            </a:endParaRP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,         =b</a:t>
            </a:r>
            <a:r>
              <a:rPr lang="en-US" altLang="zh-CN" sz="1800" b="1" baseline="30000" dirty="0">
                <a:latin typeface="Comic Sans MS" panose="030F0702030302020204" pitchFamily="66" charset="0"/>
                <a:ea typeface="黑体" panose="02010609060101010101" pitchFamily="49" charset="-122"/>
              </a:rPr>
              <a:t>-1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x=          ,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即有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ab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′,       =      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G′,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从而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    = 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     =      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G′,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从而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G′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是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S(G)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的子群，是一个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双射变换群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又令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：</a:t>
            </a:r>
            <a:r>
              <a:rPr lang="en-US" altLang="zh-CN" sz="1800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G→G′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，使对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，有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(a)=f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显然，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是一个双射。 且对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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a, 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,</a:t>
            </a:r>
          </a:p>
          <a:p>
            <a:pPr marL="0" indent="0">
              <a:lnSpc>
                <a:spcPct val="110000"/>
              </a:lnSpc>
              <a:buFontTx/>
              <a:buNone/>
            </a:pP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 	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(ab)=f</a:t>
            </a:r>
            <a:r>
              <a:rPr lang="en-US" altLang="zh-CN" sz="1800" b="1" baseline="-25000" dirty="0">
                <a:latin typeface="Comic Sans MS" panose="030F0702030302020204" pitchFamily="66" charset="0"/>
                <a:ea typeface="黑体" panose="02010609060101010101" pitchFamily="49" charset="-122"/>
              </a:rPr>
              <a:t>ab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a</a:t>
            </a:r>
            <a:r>
              <a:rPr lang="en-US" altLang="zh-CN" sz="1800" b="1" dirty="0" err="1">
                <a:latin typeface="Comic Sans MS" panose="030F0702030302020204" pitchFamily="66" charset="0"/>
                <a:ea typeface="黑体" panose="02010609060101010101" pitchFamily="49" charset="-122"/>
              </a:rPr>
              <a:t>f</a:t>
            </a:r>
            <a:r>
              <a:rPr lang="en-US" altLang="zh-CN" sz="1800" b="1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b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=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(a)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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(b),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即映射满足保运算性。故群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与一个双射变换群</a:t>
            </a:r>
            <a:r>
              <a:rPr lang="en-US" altLang="zh-CN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G′</a:t>
            </a:r>
            <a:r>
              <a:rPr lang="zh-CN" altLang="en-US" sz="1800" b="1" dirty="0">
                <a:latin typeface="Comic Sans MS" panose="030F0702030302020204" pitchFamily="66" charset="0"/>
                <a:ea typeface="黑体" panose="02010609060101010101" pitchFamily="49" charset="-122"/>
              </a:rPr>
              <a:t>同构。</a:t>
            </a:r>
            <a:r>
              <a:rPr lang="zh-CN" altLang="en-US" sz="1600" dirty="0">
                <a:latin typeface="Comic Sans MS" panose="030F0702030302020204" pitchFamily="66" charset="0"/>
                <a:ea typeface="黑体" panose="02010609060101010101" pitchFamily="49" charset="-122"/>
              </a:rPr>
              <a:t> </a:t>
            </a:r>
          </a:p>
          <a:p>
            <a:pPr marL="0" indent="0">
              <a:lnSpc>
                <a:spcPct val="110000"/>
              </a:lnSpc>
              <a:buFontTx/>
              <a:buNone/>
            </a:pPr>
            <a:endParaRPr lang="zh-CN" altLang="en-US" sz="1800" b="1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6" name="对象 5">
            <a:extLst>
              <a:ext uri="{FF2B5EF4-FFF2-40B4-BE49-F238E27FC236}">
                <a16:creationId xmlns:a16="http://schemas.microsoft.com/office/drawing/2014/main" id="{996CCCCC-F991-4563-84B4-BCBE29F3A8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90068" y="3690909"/>
          <a:ext cx="647700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15732" imgH="272933" progId="">
                  <p:embed/>
                </p:oleObj>
              </mc:Choice>
              <mc:Fallback>
                <p:oleObj r:id="rId4" imgW="415732" imgH="272933" progId="">
                  <p:embed/>
                  <p:pic>
                    <p:nvPicPr>
                      <p:cNvPr id="6" name="对象 5">
                        <a:extLst>
                          <a:ext uri="{FF2B5EF4-FFF2-40B4-BE49-F238E27FC236}">
                            <a16:creationId xmlns:a16="http://schemas.microsoft.com/office/drawing/2014/main" id="{996CCCCC-F991-4563-84B4-BCBE29F3A8F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90068" y="3690909"/>
                        <a:ext cx="647700" cy="420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7C2ED97D-980F-49C7-85AF-75E5AFA97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3081" y="3690909"/>
          <a:ext cx="39052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02929" imgH="260067" progId="">
                  <p:embed/>
                </p:oleObj>
              </mc:Choice>
              <mc:Fallback>
                <p:oleObj r:id="rId6" imgW="402929" imgH="260067" progId="">
                  <p:embed/>
                  <p:pic>
                    <p:nvPicPr>
                      <p:cNvPr id="7" name="对象 6">
                        <a:extLst>
                          <a:ext uri="{FF2B5EF4-FFF2-40B4-BE49-F238E27FC236}">
                            <a16:creationId xmlns:a16="http://schemas.microsoft.com/office/drawing/2014/main" id="{7C2ED97D-980F-49C7-85AF-75E5AFA97D5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3081" y="3690909"/>
                        <a:ext cx="390525" cy="400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A76D1DB0-083F-4B86-96DF-CACBEAC1B6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50141" y="4090959"/>
          <a:ext cx="368300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8" imgW="210448" imgH="262981" progId="">
                  <p:embed/>
                </p:oleObj>
              </mc:Choice>
              <mc:Fallback>
                <p:oleObj r:id="rId8" imgW="210448" imgH="262981" progId="">
                  <p:embed/>
                  <p:pic>
                    <p:nvPicPr>
                      <p:cNvPr id="8" name="对象 7">
                        <a:extLst>
                          <a:ext uri="{FF2B5EF4-FFF2-40B4-BE49-F238E27FC236}">
                            <a16:creationId xmlns:a16="http://schemas.microsoft.com/office/drawing/2014/main" id="{A76D1DB0-083F-4B86-96DF-CACBEAC1B61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50141" y="4090959"/>
                        <a:ext cx="368300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514E3C31-30D2-49DC-A760-D434E345DAE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42304" y="4090959"/>
          <a:ext cx="396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0" imgW="223481" imgH="275991" progId="">
                  <p:embed/>
                </p:oleObj>
              </mc:Choice>
              <mc:Fallback>
                <p:oleObj r:id="rId10" imgW="223481" imgH="275991" progId="">
                  <p:embed/>
                  <p:pic>
                    <p:nvPicPr>
                      <p:cNvPr id="9" name="对象 8">
                        <a:extLst>
                          <a:ext uri="{FF2B5EF4-FFF2-40B4-BE49-F238E27FC236}">
                            <a16:creationId xmlns:a16="http://schemas.microsoft.com/office/drawing/2014/main" id="{514E3C31-30D2-49DC-A760-D434E345DAE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42304" y="4090959"/>
                        <a:ext cx="396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extLst>
              <a:ext uri="{FF2B5EF4-FFF2-40B4-BE49-F238E27FC236}">
                <a16:creationId xmlns:a16="http://schemas.microsoft.com/office/drawing/2014/main" id="{29D97CB9-9164-438D-9487-516149EA65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16843" y="4544984"/>
          <a:ext cx="369888" cy="473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2" imgW="210448" imgH="262981" progId="">
                  <p:embed/>
                </p:oleObj>
              </mc:Choice>
              <mc:Fallback>
                <p:oleObj r:id="rId12" imgW="210448" imgH="262981" progId="">
                  <p:embed/>
                  <p:pic>
                    <p:nvPicPr>
                      <p:cNvPr id="10" name="对象 9">
                        <a:extLst>
                          <a:ext uri="{FF2B5EF4-FFF2-40B4-BE49-F238E27FC236}">
                            <a16:creationId xmlns:a16="http://schemas.microsoft.com/office/drawing/2014/main" id="{29D97CB9-9164-438D-9487-516149EA65D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6843" y="4544984"/>
                        <a:ext cx="369888" cy="473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对象 10">
            <a:extLst>
              <a:ext uri="{FF2B5EF4-FFF2-40B4-BE49-F238E27FC236}">
                <a16:creationId xmlns:a16="http://schemas.microsoft.com/office/drawing/2014/main" id="{62405F29-6598-48AE-8298-CDBDE81A33D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412193" y="4567209"/>
          <a:ext cx="396875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4" imgW="223481" imgH="275991" progId="">
                  <p:embed/>
                </p:oleObj>
              </mc:Choice>
              <mc:Fallback>
                <p:oleObj r:id="rId14" imgW="223481" imgH="275991" progId="">
                  <p:embed/>
                  <p:pic>
                    <p:nvPicPr>
                      <p:cNvPr id="11" name="对象 10">
                        <a:extLst>
                          <a:ext uri="{FF2B5EF4-FFF2-40B4-BE49-F238E27FC236}">
                            <a16:creationId xmlns:a16="http://schemas.microsoft.com/office/drawing/2014/main" id="{62405F29-6598-48AE-8298-CDBDE81A33D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2193" y="4567209"/>
                        <a:ext cx="396875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对象 13">
            <a:extLst>
              <a:ext uri="{FF2B5EF4-FFF2-40B4-BE49-F238E27FC236}">
                <a16:creationId xmlns:a16="http://schemas.microsoft.com/office/drawing/2014/main" id="{CE846A4B-A96B-4139-B74F-4ACA1D0D9AC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58522" y="4542901"/>
          <a:ext cx="503238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6" imgW="275991" imgH="275991" progId="">
                  <p:embed/>
                </p:oleObj>
              </mc:Choice>
              <mc:Fallback>
                <p:oleObj r:id="rId16" imgW="275991" imgH="275991" progId="">
                  <p:embed/>
                  <p:pic>
                    <p:nvPicPr>
                      <p:cNvPr id="14" name="对象 13">
                        <a:extLst>
                          <a:ext uri="{FF2B5EF4-FFF2-40B4-BE49-F238E27FC236}">
                            <a16:creationId xmlns:a16="http://schemas.microsoft.com/office/drawing/2014/main" id="{CE846A4B-A96B-4139-B74F-4ACA1D0D9AC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58522" y="4542901"/>
                        <a:ext cx="503238" cy="503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334D8CE5-9B85-463A-8FF0-3ECE32F289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2783" y="5422579"/>
            <a:ext cx="2806700" cy="831850"/>
          </a:xfrm>
          <a:prstGeom prst="rect">
            <a:avLst/>
          </a:prstGeom>
          <a:noFill/>
          <a:ln w="9525">
            <a:solidFill>
              <a:srgbClr val="0000C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/>
          <a:p>
            <a:r>
              <a:rPr lang="zh-CN" altLang="en-US" sz="2400" b="1" dirty="0">
                <a:solidFill>
                  <a:srgbClr val="99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每一个有限群均与一个置换群同构。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446718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51201">
            <a:extLst>
              <a:ext uri="{FF2B5EF4-FFF2-40B4-BE49-F238E27FC236}">
                <a16:creationId xmlns:a16="http://schemas.microsoft.com/office/drawing/2014/main" id="{520CAB04-9A07-4E6D-AFE3-638E862D93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9386" y="889000"/>
            <a:ext cx="770572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置换群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作用在集合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等价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划分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 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可以诱导出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上的一个等价关系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R: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	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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y(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xRy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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,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g(x)=y))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在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作用下的一个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轨道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(Orbit)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：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[x]</a:t>
            </a:r>
            <a:r>
              <a:rPr kumimoji="0" lang="en-US" altLang="zh-CN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={g(x)|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},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记为：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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(x)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Blip>
                <a:blip r:embed="rId4"/>
              </a:buBlip>
              <a:tabLst/>
              <a:defRPr/>
            </a:pP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a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为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的一个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不动点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(Fixed Element):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设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g∈G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，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a∈X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，若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g(a) = a. 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   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Fix</a:t>
            </a:r>
            <a:r>
              <a:rPr kumimoji="0" lang="en-US" altLang="zh-CN" sz="24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(g)={a |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a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X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, g(a)=a}  ?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   即在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</a:rPr>
              <a:t>作用下所有的不动点集合。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Comic Sans MS" panose="030F0702030302020204" pitchFamily="66" charset="0"/>
              <a:ea typeface="黑体" panose="02010609060101010101" pitchFamily="49" charset="-122"/>
              <a:cs typeface="+mn-cs"/>
              <a:sym typeface="Wingdings" panose="05000000000000000000" pitchFamily="2" charset="2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 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中使</a:t>
            </a:r>
            <a:r>
              <a:rPr kumimoji="0" lang="en-US" altLang="zh-CN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0" lang="zh-CN" alt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保持不动的</a:t>
            </a:r>
            <a:r>
              <a:rPr kumimoji="0" lang="zh-CN" altLang="en-US" sz="2000" b="1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不动置换类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: 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以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x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为不动点的群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的所有元素的集合，即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{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g|g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Symbol" panose="05050102010706020507" pitchFamily="18" charset="2"/>
              </a:rPr>
              <a:t>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, g(x)=x}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，简记为</a:t>
            </a:r>
            <a:r>
              <a:rPr kumimoji="0" lang="en-US" altLang="zh-CN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Fix</a:t>
            </a:r>
            <a:r>
              <a:rPr kumimoji="0" lang="en-US" altLang="zh-CN" sz="20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(x)</a:t>
            </a:r>
            <a:r>
              <a: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mic Sans MS" panose="030F0702030302020204" pitchFamily="66" charset="0"/>
                <a:ea typeface="黑体" panose="02010609060101010101" pitchFamily="49" charset="-122"/>
                <a:cs typeface="+mn-cs"/>
                <a:sym typeface="Wingdings" panose="05000000000000000000" pitchFamily="2" charset="2"/>
              </a:rPr>
              <a:t>。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  <a:sym typeface="Wingdings" panose="05000000000000000000" pitchFamily="2" charset="2"/>
              </a:rPr>
              <a:t> 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MS PGothic"/>
              <a:cs typeface="+mn-cs"/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9020086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3" dur="20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20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61441">
            <a:extLst>
              <a:ext uri="{FF2B5EF4-FFF2-40B4-BE49-F238E27FC236}">
                <a16:creationId xmlns:a16="http://schemas.microsoft.com/office/drawing/2014/main" id="{28E51291-C26A-41C9-B643-2B8D09DCA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981075"/>
            <a:ext cx="7697788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示例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 X={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a,b,c,d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}, G={I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s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,P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1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,P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,P</a:t>
            </a:r>
            <a:r>
              <a:rPr lang="en-US" altLang="zh-CN" sz="2400" baseline="-25000" dirty="0"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}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。 </a:t>
            </a:r>
          </a:p>
          <a:p>
            <a:pPr>
              <a:buFontTx/>
              <a:buAutoNum type="arabicParenR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rabicParenR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rabicParenR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rabicParenR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buFontTx/>
              <a:buAutoNum type="arabicParenR"/>
            </a:pP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上的置换群？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上诱导出的等价关系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R?</a:t>
            </a:r>
          </a:p>
          <a:p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G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作用下的轨道？</a:t>
            </a:r>
          </a:p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保持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中元素不动的不动置换类？</a:t>
            </a:r>
          </a:p>
        </p:txBody>
      </p:sp>
      <p:pic>
        <p:nvPicPr>
          <p:cNvPr id="7" name="图片 61443">
            <a:extLst>
              <a:ext uri="{FF2B5EF4-FFF2-40B4-BE49-F238E27FC236}">
                <a16:creationId xmlns:a16="http://schemas.microsoft.com/office/drawing/2014/main" id="{94772741-23F6-4E90-9D6B-226C61D8F9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0" y="1773238"/>
            <a:ext cx="6553200" cy="2354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2093454"/>
      </p:ext>
    </p:extLst>
  </p:cSld>
  <p:clrMapOvr>
    <a:masterClrMapping/>
  </p:clrMapOvr>
  <p:transition spd="slow" advTm="0">
    <p:wip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2465">
            <a:extLst>
              <a:ext uri="{FF2B5EF4-FFF2-40B4-BE49-F238E27FC236}">
                <a16:creationId xmlns:a16="http://schemas.microsoft.com/office/drawing/2014/main" id="{8CA4C2B6-628D-4B76-87C6-4880FBAC09F2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 b="1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观察</a:t>
            </a:r>
          </a:p>
          <a:p>
            <a:pPr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|G|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、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|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(x)|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与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|</a:t>
            </a:r>
            <a:r>
              <a:rPr lang="en-US" altLang="zh-CN" dirty="0" err="1">
                <a:latin typeface="Comic Sans MS" panose="030F0702030302020204" pitchFamily="66" charset="0"/>
                <a:ea typeface="黑体" panose="02010609060101010101" pitchFamily="49" charset="-122"/>
              </a:rPr>
              <a:t>Fix</a:t>
            </a:r>
            <a:r>
              <a:rPr lang="en-US" altLang="zh-CN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(x)|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之间关系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？</a:t>
            </a:r>
          </a:p>
          <a:p>
            <a:pPr>
              <a:buFontTx/>
              <a:buNone/>
            </a:pPr>
            <a:endParaRPr lang="en-US" altLang="zh-CN" dirty="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>
              <a:buFontTx/>
              <a:buNone/>
            </a:pP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  <a:sym typeface="Wingdings" panose="05000000000000000000" pitchFamily="2" charset="2"/>
              </a:rPr>
              <a:t>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|G|=|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  <a:sym typeface="Symbol" panose="05050102010706020507" pitchFamily="18" charset="2"/>
              </a:rPr>
              <a:t>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(x)||</a:t>
            </a:r>
            <a:r>
              <a:rPr lang="en-US" altLang="zh-CN" dirty="0" err="1">
                <a:latin typeface="Comic Sans MS" panose="030F0702030302020204" pitchFamily="66" charset="0"/>
                <a:ea typeface="黑体" panose="02010609060101010101" pitchFamily="49" charset="-122"/>
              </a:rPr>
              <a:t>Fix</a:t>
            </a:r>
            <a:r>
              <a:rPr lang="en-US" altLang="zh-CN" baseline="-25000" dirty="0" err="1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(x)|</a:t>
            </a:r>
          </a:p>
          <a:p>
            <a:pPr>
              <a:buFontTx/>
              <a:buNone/>
            </a:pPr>
            <a:r>
              <a:rPr lang="en-US" altLang="zh-CN" dirty="0"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(</a:t>
            </a:r>
            <a:r>
              <a:rPr lang="zh-CN" altLang="en-US" dirty="0">
                <a:latin typeface="Comic Sans MS" panose="030F0702030302020204" pitchFamily="66" charset="0"/>
                <a:ea typeface="黑体" panose="02010609060101010101" pitchFamily="49" charset="-122"/>
              </a:rPr>
              <a:t>群论中的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Lagrange </a:t>
            </a:r>
            <a:r>
              <a:rPr lang="zh-CN" altLang="en-US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定理</a:t>
            </a:r>
            <a:r>
              <a:rPr lang="en-US" altLang="zh-CN" dirty="0">
                <a:solidFill>
                  <a:srgbClr val="FF0000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)</a:t>
            </a:r>
          </a:p>
          <a:p>
            <a:pPr>
              <a:buFontTx/>
              <a:buNone/>
            </a:pPr>
            <a:endParaRPr lang="zh-CN" altLang="en-US" dirty="0">
              <a:solidFill>
                <a:srgbClr val="FF0000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77330960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Quiz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4DCC580-C4F3-42C8-A408-AE7AF7E2F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244" y="1388198"/>
            <a:ext cx="9617512" cy="4812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508730"/>
      </p:ext>
    </p:extLst>
  </p:cSld>
  <p:clrMapOvr>
    <a:masterClrMapping/>
  </p:clrMapOvr>
  <p:transition spd="slow" advTm="0">
    <p:wip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3489">
            <a:extLst>
              <a:ext uri="{FF2B5EF4-FFF2-40B4-BE49-F238E27FC236}">
                <a16:creationId xmlns:a16="http://schemas.microsoft.com/office/drawing/2014/main" id="{756BA7DF-044C-4550-B3CF-4EF443260B6C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Burnside</a:t>
            </a:r>
            <a:r>
              <a:rPr lang="zh-CN" altLang="en-US" b="1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定理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是作用在有限集合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上的一个有限群，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在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作用下的轨道数为</a:t>
            </a:r>
          </a:p>
          <a:p>
            <a:pPr marL="0" indent="0">
              <a:buFontTx/>
              <a:buNone/>
            </a:pPr>
            <a:endParaRPr lang="zh-CN" altLang="en-US" sz="240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	</a:t>
            </a:r>
          </a:p>
          <a:p>
            <a:pPr marL="0" indent="0">
              <a:buFontTx/>
              <a:buNone/>
            </a:pPr>
            <a:endParaRPr lang="zh-CN" altLang="en-US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对象 63492">
            <a:extLst>
              <a:ext uri="{FF2B5EF4-FFF2-40B4-BE49-F238E27FC236}">
                <a16:creationId xmlns:a16="http://schemas.microsoft.com/office/drawing/2014/main" id="{A78DCFBB-CA56-4493-9952-B27E5E6249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13304" y="3340471"/>
          <a:ext cx="2232025" cy="1062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989378" imgH="475580" progId="">
                  <p:embed/>
                </p:oleObj>
              </mc:Choice>
              <mc:Fallback>
                <p:oleObj r:id="rId4" imgW="989378" imgH="475580" progId="">
                  <p:embed/>
                  <p:pic>
                    <p:nvPicPr>
                      <p:cNvPr id="5" name="对象 63492">
                        <a:extLst>
                          <a:ext uri="{FF2B5EF4-FFF2-40B4-BE49-F238E27FC236}">
                            <a16:creationId xmlns:a16="http://schemas.microsoft.com/office/drawing/2014/main" id="{A78DCFBB-CA56-4493-9952-B27E5E6249E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3304" y="3340471"/>
                        <a:ext cx="2232025" cy="1062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2630978"/>
      </p:ext>
    </p:extLst>
  </p:cSld>
  <p:clrMapOvr>
    <a:masterClrMapping/>
  </p:clrMapOvr>
  <p:transition spd="slow" advTm="0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291E7A5-716D-41D4-9EA5-83854DDFE388}"/>
              </a:ext>
            </a:extLst>
          </p:cNvPr>
          <p:cNvSpPr/>
          <p:nvPr/>
        </p:nvSpPr>
        <p:spPr>
          <a:xfrm>
            <a:off x="5061101" y="2644170"/>
            <a:ext cx="206979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4800" b="1" noProof="1">
                <a:solidFill>
                  <a:srgbClr val="CC33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Hei" panose="02010609060101010101" pitchFamily="2" charset="-122"/>
              </a:rPr>
              <a:t>群  </a:t>
            </a:r>
            <a:endParaRPr lang="en-US" altLang="zh-CN" sz="4800" b="1" noProof="1">
              <a:solidFill>
                <a:srgbClr val="CC3300"/>
              </a:solidFill>
              <a:effectLst>
                <a:outerShdw blurRad="38100" dist="38100" dir="2700000">
                  <a:srgbClr val="C0C0C0"/>
                </a:outerShdw>
              </a:effectLst>
              <a:latin typeface="Arial" panose="020B0604020202020204" pitchFamily="34" charset="0"/>
              <a:ea typeface="SimHei" panose="02010609060101010101" pitchFamily="2" charset="-122"/>
            </a:endParaRPr>
          </a:p>
          <a:p>
            <a:pPr algn="ctr"/>
            <a:r>
              <a:rPr lang="en-US" altLang="x-none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G</a:t>
            </a:r>
            <a:r>
              <a:rPr lang="en-US" altLang="zh-CN" sz="4800" b="1" noProof="1">
                <a:effectLst>
                  <a:outerShdw blurRad="38100" dist="38100" dir="2700000">
                    <a:srgbClr val="C0C0C0"/>
                  </a:outerShdw>
                </a:effectLst>
                <a:latin typeface="Arial" panose="020B0604020202020204" pitchFamily="34" charset="0"/>
                <a:ea typeface="SimSun" panose="02010600030101010101" pitchFamily="2" charset="-122"/>
              </a:rPr>
              <a:t>roup</a:t>
            </a:r>
            <a:endParaRPr lang="zh-CN" altLang="en-US" sz="4800" dirty="0"/>
          </a:p>
        </p:txBody>
      </p:sp>
    </p:spTree>
    <p:extLst>
      <p:ext uri="{BB962C8B-B14F-4D97-AF65-F5344CB8AC3E}">
        <p14:creationId xmlns:p14="http://schemas.microsoft.com/office/powerpoint/2010/main" val="4029582487"/>
      </p:ext>
    </p:extLst>
  </p:cSld>
  <p:clrMapOvr>
    <a:masterClrMapping/>
  </p:clrMapOvr>
  <p:transition spd="slow" advTm="0">
    <p:wip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pic>
        <p:nvPicPr>
          <p:cNvPr id="6" name="图片 64515">
            <a:extLst>
              <a:ext uri="{FF2B5EF4-FFF2-40B4-BE49-F238E27FC236}">
                <a16:creationId xmlns:a16="http://schemas.microsoft.com/office/drawing/2014/main" id="{82E8D42B-0CED-402F-BEB6-D875B62872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8475" y="765175"/>
            <a:ext cx="8137525" cy="5875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70684217"/>
      </p:ext>
    </p:extLst>
  </p:cSld>
  <p:clrMapOvr>
    <a:masterClrMapping/>
  </p:clrMapOvr>
  <p:transition spd="slow" advTm="0">
    <p:wip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43010">
            <a:extLst>
              <a:ext uri="{FF2B5EF4-FFF2-40B4-BE49-F238E27FC236}">
                <a16:creationId xmlns:a16="http://schemas.microsoft.com/office/drawing/2014/main" id="{806056E2-3328-462F-8D0B-0D6BF050569E}"/>
              </a:ext>
            </a:extLst>
          </p:cNvPr>
          <p:cNvSpPr txBox="1">
            <a:spLocks noChangeArrowheads="1"/>
          </p:cNvSpPr>
          <p:nvPr/>
        </p:nvSpPr>
        <p:spPr>
          <a:xfrm>
            <a:off x="2036836" y="1357090"/>
            <a:ext cx="769778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zh-CN" altLang="en-US">
                <a:solidFill>
                  <a:srgbClr val="FF3300"/>
                </a:solidFill>
                <a:latin typeface="迷你简卡通" charset="-122"/>
                <a:ea typeface="迷你简卡通" charset="-122"/>
                <a:sym typeface="Arial" panose="020B0604020202020204" pitchFamily="34" charset="0"/>
              </a:rPr>
              <a:t>着色方案计数问题</a:t>
            </a:r>
          </a:p>
          <a:p>
            <a:pPr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给出一个有p个元素的集合S， 用k种颜色给这些元素染色， 求本质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不同的方案个数。 为了定义 “本质不同” 的含义， 需要给出一个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关于这p个元素的置换群G， 对于G中的任意置换f ， 每个方案a和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它在f 作用下的结果被看成是本质相同的。</a:t>
            </a:r>
          </a:p>
          <a:p>
            <a:pPr>
              <a:buFontTx/>
              <a:buNone/>
            </a:pPr>
            <a:endParaRPr lang="zh-CN" altLang="en-US" sz="200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“本质相同”关系是一个等价关系， 因此该关系把着色方案分成了</a:t>
            </a:r>
          </a:p>
          <a:p>
            <a:pPr>
              <a:buFontTx/>
              <a:buNone/>
            </a:pPr>
            <a:r>
              <a:rPr lang="zh-CN" altLang="en-US" sz="2000">
                <a:latin typeface="微软雅黑" panose="020B0503020204020204" pitchFamily="34" charset="-122"/>
                <a:ea typeface="微软雅黑" panose="020B0503020204020204" pitchFamily="34" charset="-122"/>
              </a:rPr>
              <a:t>若干个等价类， 目的就是要计算出等价类的数目。</a:t>
            </a:r>
            <a:endParaRPr lang="zh-CN" altLang="en-US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01331954"/>
      </p:ext>
    </p:extLst>
  </p:cSld>
  <p:clrMapOvr>
    <a:masterClrMapping/>
  </p:clrMapOvr>
  <p:transition spd="slow" advTm="0">
    <p:wip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8" name="文本占位符 41986">
            <a:extLst>
              <a:ext uri="{FF2B5EF4-FFF2-40B4-BE49-F238E27FC236}">
                <a16:creationId xmlns:a16="http://schemas.microsoft.com/office/drawing/2014/main" id="{6C632338-A58D-4C15-AC39-C2490836B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375" y="981075"/>
            <a:ext cx="3778250" cy="4929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0000"/>
              </a:lnSpc>
              <a:buFontTx/>
              <a:buNone/>
            </a:pPr>
            <a:r>
              <a:rPr lang="zh-CN" altLang="en-US" sz="2000" b="1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图着色计数问题</a:t>
            </a:r>
          </a:p>
          <a:p>
            <a:pPr>
              <a:lnSpc>
                <a:spcPct val="110000"/>
              </a:lnSpc>
              <a:buFontTx/>
              <a:buNone/>
            </a:pPr>
            <a:endParaRPr lang="zh-CN" altLang="en-US" sz="2400" b="1" dirty="0">
              <a:solidFill>
                <a:srgbClr val="0000CC"/>
              </a:solidFill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pic>
        <p:nvPicPr>
          <p:cNvPr id="9" name="内容占位符 41988">
            <a:extLst>
              <a:ext uri="{FF2B5EF4-FFF2-40B4-BE49-F238E27FC236}">
                <a16:creationId xmlns:a16="http://schemas.microsoft.com/office/drawing/2014/main" id="{854B46B1-4C0E-4E0A-9BFF-7CAD5458BC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3275" y="2636838"/>
            <a:ext cx="7127875" cy="2106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C84DB19-1FAB-4505-9808-C8D7F45F04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5438" y="4941888"/>
            <a:ext cx="5761037" cy="1166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内容占位符 41990">
            <a:extLst>
              <a:ext uri="{FF2B5EF4-FFF2-40B4-BE49-F238E27FC236}">
                <a16:creationId xmlns:a16="http://schemas.microsoft.com/office/drawing/2014/main" id="{12086E73-3672-43F2-91C1-E2B7D4279D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41475" y="1416050"/>
            <a:ext cx="8210550" cy="1947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lvl="1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5"/>
              </a:buBlip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●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■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Char char="►"/>
              <a:defRPr sz="2000" u="non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marR="0" lvl="0" indent="-609600" algn="l" defTabSz="914400" rtl="0" eaLnBrk="1" fontAlgn="base" latinLnBrk="0" hangingPunct="1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/>
            </a:pP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对2 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  <a:sym typeface="Arial" panose="020B0604020202020204" pitchFamily="34" charset="0"/>
              </a:rPr>
              <a:t>×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MS PGothic"/>
                <a:cs typeface="+mn-cs"/>
              </a:rPr>
              <a:t> 2的方阵用黑白两种颜色涂色， 问能得到多少种不同的图像？ 经过顺时针旋转使之吻合的两种方案， 算是同一种方案。</a:t>
            </a:r>
          </a:p>
        </p:txBody>
      </p:sp>
    </p:spTree>
    <p:extLst>
      <p:ext uri="{BB962C8B-B14F-4D97-AF65-F5344CB8AC3E}">
        <p14:creationId xmlns:p14="http://schemas.microsoft.com/office/powerpoint/2010/main" val="228380113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文本占位符 65537">
            <a:extLst>
              <a:ext uri="{FF2B5EF4-FFF2-40B4-BE49-F238E27FC236}">
                <a16:creationId xmlns:a16="http://schemas.microsoft.com/office/drawing/2014/main" id="{FB53DBD0-7FE0-4B17-AF19-FA9E55CE33FD}"/>
              </a:ext>
            </a:extLst>
          </p:cNvPr>
          <p:cNvSpPr txBox="1">
            <a:spLocks noChangeArrowheads="1"/>
          </p:cNvSpPr>
          <p:nvPr/>
        </p:nvSpPr>
        <p:spPr>
          <a:xfrm>
            <a:off x="1857375" y="981075"/>
            <a:ext cx="7697788" cy="492918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Tx/>
              <a:buNone/>
            </a:pPr>
            <a:r>
              <a:rPr lang="en-US" altLang="zh-CN" b="1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Plóya</a:t>
            </a:r>
            <a:r>
              <a:rPr lang="zh-CN" altLang="en-US" b="1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计数原理</a:t>
            </a:r>
          </a:p>
          <a:p>
            <a:pPr marL="0" indent="0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G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是作用在集合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上的一个有限群，如果用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k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种颜色对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中元素着色，则本质不同的着色数为</a:t>
            </a:r>
          </a:p>
          <a:p>
            <a:pPr marL="0" indent="0">
              <a:buFontTx/>
              <a:buNone/>
            </a:pPr>
            <a:endParaRPr lang="en-US" altLang="zh-CN" sz="240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C(k)= </a:t>
            </a:r>
            <a:endParaRPr lang="zh-CN" altLang="en-US" sz="240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endParaRPr lang="zh-CN" altLang="en-US" sz="2400">
              <a:latin typeface="Comic Sans MS" panose="030F0702030302020204" pitchFamily="66" charset="0"/>
              <a:ea typeface="黑体" panose="02010609060101010101" pitchFamily="49" charset="-122"/>
            </a:endParaRPr>
          </a:p>
          <a:p>
            <a:pPr marL="0" indent="0">
              <a:buFontTx/>
              <a:buNone/>
            </a:pP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其中，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m(g)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为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&lt;g&gt;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作用在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X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上的轨道数量，</a:t>
            </a:r>
            <a:r>
              <a:rPr lang="en-US" altLang="zh-CN" sz="2400">
                <a:latin typeface="Comic Sans MS" panose="030F0702030302020204" pitchFamily="66" charset="0"/>
                <a:ea typeface="黑体" panose="02010609060101010101" pitchFamily="49" charset="-122"/>
              </a:rPr>
              <a:t>&lt;g&gt;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称为</a:t>
            </a:r>
            <a:r>
              <a:rPr lang="zh-CN" altLang="en-US" sz="2400">
                <a:solidFill>
                  <a:srgbClr val="0000CC"/>
                </a:solidFill>
                <a:latin typeface="Comic Sans MS" panose="030F0702030302020204" pitchFamily="66" charset="0"/>
                <a:ea typeface="黑体" panose="02010609060101010101" pitchFamily="49" charset="-122"/>
              </a:rPr>
              <a:t>循环群</a:t>
            </a:r>
            <a:r>
              <a:rPr lang="zh-CN" altLang="en-US" sz="2400">
                <a:latin typeface="Comic Sans MS" panose="030F0702030302020204" pitchFamily="66" charset="0"/>
                <a:ea typeface="黑体" panose="02010609060101010101" pitchFamily="49" charset="-122"/>
              </a:rPr>
              <a:t>。 </a:t>
            </a:r>
            <a:endParaRPr lang="zh-CN" altLang="en-US" sz="2400" dirty="0">
              <a:latin typeface="Comic Sans MS" panose="030F0702030302020204" pitchFamily="66" charset="0"/>
              <a:ea typeface="黑体" panose="02010609060101010101" pitchFamily="49" charset="-122"/>
            </a:endParaRPr>
          </a:p>
        </p:txBody>
      </p:sp>
      <p:graphicFrame>
        <p:nvGraphicFramePr>
          <p:cNvPr id="5" name="对象 65540">
            <a:extLst>
              <a:ext uri="{FF2B5EF4-FFF2-40B4-BE49-F238E27FC236}">
                <a16:creationId xmlns:a16="http://schemas.microsoft.com/office/drawing/2014/main" id="{BB84AC55-20A8-419A-8DBA-110BE25D0C4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67988" y="2454275"/>
          <a:ext cx="1727200" cy="97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732158" imgH="475372" progId="">
                  <p:embed/>
                </p:oleObj>
              </mc:Choice>
              <mc:Fallback>
                <p:oleObj r:id="rId4" imgW="732158" imgH="475372" progId="">
                  <p:embed/>
                  <p:pic>
                    <p:nvPicPr>
                      <p:cNvPr id="5" name="对象 65540">
                        <a:extLst>
                          <a:ext uri="{FF2B5EF4-FFF2-40B4-BE49-F238E27FC236}">
                            <a16:creationId xmlns:a16="http://schemas.microsoft.com/office/drawing/2014/main" id="{BB84AC55-20A8-419A-8DBA-110BE25D0C4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67988" y="2454275"/>
                        <a:ext cx="1727200" cy="97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59967110"/>
      </p:ext>
    </p:extLst>
  </p:cSld>
  <p:clrMapOvr>
    <a:masterClrMapping/>
  </p:clrMapOvr>
  <p:transition spd="slow" advTm="0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BCBFB-00CC-4A15-BDE5-181931F1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1625" y="787406"/>
            <a:ext cx="7848600" cy="596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正规子群</a:t>
            </a:r>
            <a:endParaRPr lang="en-US" altLang="zh-CN" sz="28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内容占位符 79873">
            <a:extLst>
              <a:ext uri="{FF2B5EF4-FFF2-40B4-BE49-F238E27FC236}">
                <a16:creationId xmlns:a16="http://schemas.microsoft.com/office/drawing/2014/main" id="{E0FFBEDE-CED1-41F4-8292-DF75D44F206C}"/>
              </a:ext>
            </a:extLst>
          </p:cNvPr>
          <p:cNvSpPr txBox="1">
            <a:spLocks noChangeArrowheads="1"/>
          </p:cNvSpPr>
          <p:nvPr/>
        </p:nvSpPr>
        <p:spPr>
          <a:xfrm>
            <a:off x="1751013" y="1781298"/>
            <a:ext cx="8523518" cy="568801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5000"/>
              </a:lnSpc>
              <a:buNone/>
            </a:pP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正规子群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Normal Subgroup):</a:t>
            </a:r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设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的一个子群，如果对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中每个元素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都有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en-US" altLang="zh-CN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=Na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，即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aNa</a:t>
            </a:r>
            <a:r>
              <a:rPr lang="en-US" altLang="zh-CN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=N</a:t>
            </a:r>
          </a:p>
          <a:p>
            <a:pPr marL="0" indent="0">
              <a:lnSpc>
                <a:spcPct val="125000"/>
              </a:lnSpc>
              <a:buFont typeface="Arial" panose="020B0604020202020204" pitchFamily="34" charset="0"/>
              <a:buNone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b="1" dirty="0">
                <a:solidFill>
                  <a:srgbClr val="ED7D3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正规子群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或不变子群。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38F0512-DBE2-49D6-B6FB-1843207068FC}"/>
              </a:ext>
            </a:extLst>
          </p:cNvPr>
          <p:cNvSpPr/>
          <p:nvPr/>
        </p:nvSpPr>
        <p:spPr>
          <a:xfrm>
            <a:off x="1675809" y="4714431"/>
            <a:ext cx="8765178" cy="21188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</a:pPr>
            <a:r>
              <a:rPr kumimoji="1" lang="zh-CN" altLang="en-US" sz="2800" dirty="0">
                <a:solidFill>
                  <a:srgbClr val="A50021"/>
                </a:solidFill>
                <a:latin typeface="Times New Roman" panose="02020603050405020304" pitchFamily="18" charset="0"/>
              </a:rPr>
              <a:t>正规子群的判定</a:t>
            </a:r>
          </a:p>
          <a:p>
            <a:pPr>
              <a:lnSpc>
                <a:spcPct val="150000"/>
              </a:lnSpc>
            </a:pP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的一个子群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的正规子群当且仅当对任意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，皆有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aha</a:t>
            </a:r>
            <a:r>
              <a:rPr lang="en-US" altLang="zh-CN" sz="2400" b="1" i="1" baseline="30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H.</a:t>
            </a:r>
          </a:p>
          <a:p>
            <a:pPr>
              <a:lnSpc>
                <a:spcPct val="150000"/>
              </a:lnSpc>
            </a:pPr>
            <a:endParaRPr lang="en-US" altLang="zh-CN" sz="24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8906297"/>
      </p:ext>
    </p:extLst>
  </p:cSld>
  <p:clrMapOvr>
    <a:masterClrMapping/>
  </p:clrMapOvr>
  <p:transition spd="slow" advTm="0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内容占位符 80897">
            <a:extLst>
              <a:ext uri="{FF2B5EF4-FFF2-40B4-BE49-F238E27FC236}">
                <a16:creationId xmlns:a16="http://schemas.microsoft.com/office/drawing/2014/main" id="{BECBA2E7-7D2C-4E8B-907F-6B5CF3C1AE50}"/>
              </a:ext>
            </a:extLst>
          </p:cNvPr>
          <p:cNvSpPr txBox="1">
            <a:spLocks noChangeArrowheads="1"/>
          </p:cNvSpPr>
          <p:nvPr/>
        </p:nvSpPr>
        <p:spPr>
          <a:xfrm>
            <a:off x="1879195" y="1584556"/>
            <a:ext cx="1051560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5000"/>
              </a:lnSpc>
              <a:buFontTx/>
              <a:buNone/>
            </a:pP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3 </a:t>
            </a: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商群</a:t>
            </a:r>
            <a:r>
              <a:rPr lang="en-US" altLang="zh-CN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(Quotient group) 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&lt;G/N;*&gt;,*: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Na,Nb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N,Na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400" b="1" i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Nb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={n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b|n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,n</a:t>
            </a:r>
            <a:r>
              <a:rPr lang="en-US" altLang="zh-CN" sz="2400" b="1" i="1" baseline="-25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N}=Nab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上满足封闭性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</a:t>
            </a:r>
            <a:r>
              <a:rPr lang="en-US" altLang="zh-CN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上满足结合律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存在单位元</a:t>
            </a:r>
          </a:p>
          <a:p>
            <a:pPr>
              <a:lnSpc>
                <a:spcPct val="125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4)</a:t>
            </a:r>
            <a:r>
              <a:rPr lang="en-US" altLang="zh-CN" sz="2400" b="1" i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G/N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的每一个元素存在逆元</a:t>
            </a:r>
          </a:p>
          <a:p>
            <a:pPr>
              <a:buFontTx/>
              <a:buNone/>
            </a:pPr>
            <a:endParaRPr lang="zh-CN" altLang="en-US" sz="40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2158"/>
      </p:ext>
    </p:extLst>
  </p:cSld>
  <p:clrMapOvr>
    <a:masterClrMapping/>
  </p:clrMapOvr>
  <p:transition spd="slow" advTm="0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6" name="文本占位符 81921">
            <a:extLst>
              <a:ext uri="{FF2B5EF4-FFF2-40B4-BE49-F238E27FC236}">
                <a16:creationId xmlns:a16="http://schemas.microsoft.com/office/drawing/2014/main" id="{190D5248-3225-45E6-9CD7-3BD81159ECAE}"/>
              </a:ext>
            </a:extLst>
          </p:cNvPr>
          <p:cNvSpPr txBox="1">
            <a:spLocks noChangeArrowheads="1"/>
          </p:cNvSpPr>
          <p:nvPr/>
        </p:nvSpPr>
        <p:spPr>
          <a:xfrm>
            <a:off x="2347509" y="1051897"/>
            <a:ext cx="7697788" cy="7445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base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FontTx/>
              <a:buNone/>
            </a:pPr>
            <a:r>
              <a:rPr kumimoji="1" lang="en-US" altLang="zh-CN" dirty="0">
                <a:solidFill>
                  <a:srgbClr val="A50021"/>
                </a:solidFill>
                <a:latin typeface="Times New Roman" panose="02020603050405020304" pitchFamily="18" charset="0"/>
              </a:rPr>
              <a:t>4 </a:t>
            </a:r>
            <a:r>
              <a:rPr kumimoji="1" lang="zh-CN" altLang="en-US" dirty="0">
                <a:solidFill>
                  <a:srgbClr val="A50021"/>
                </a:solidFill>
                <a:latin typeface="Times New Roman" panose="02020603050405020304" pitchFamily="18" charset="0"/>
              </a:rPr>
              <a:t>群同态基本定理</a:t>
            </a:r>
          </a:p>
        </p:txBody>
      </p:sp>
      <p:grpSp>
        <p:nvGrpSpPr>
          <p:cNvPr id="7" name="组合 81922">
            <a:extLst>
              <a:ext uri="{FF2B5EF4-FFF2-40B4-BE49-F238E27FC236}">
                <a16:creationId xmlns:a16="http://schemas.microsoft.com/office/drawing/2014/main" id="{96FCC6F2-1FA2-41C7-98AB-B4E877098115}"/>
              </a:ext>
            </a:extLst>
          </p:cNvPr>
          <p:cNvGrpSpPr>
            <a:grpSpLocks/>
          </p:cNvGrpSpPr>
          <p:nvPr/>
        </p:nvGrpSpPr>
        <p:grpSpPr bwMode="auto">
          <a:xfrm>
            <a:off x="3226984" y="1731170"/>
            <a:ext cx="6062662" cy="3025775"/>
            <a:chOff x="0" y="0"/>
            <a:chExt cx="3525" cy="1906"/>
          </a:xfrm>
        </p:grpSpPr>
        <p:sp>
          <p:nvSpPr>
            <p:cNvPr id="8" name="矩形 81923">
              <a:extLst>
                <a:ext uri="{FF2B5EF4-FFF2-40B4-BE49-F238E27FC236}">
                  <a16:creationId xmlns:a16="http://schemas.microsoft.com/office/drawing/2014/main" id="{3276243E-E14A-4A6E-B9DC-A652B8647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" y="45"/>
              <a:ext cx="1179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</a:p>
          </p:txBody>
        </p:sp>
        <p:sp>
          <p:nvSpPr>
            <p:cNvPr id="9" name="矩形 81924">
              <a:extLst>
                <a:ext uri="{FF2B5EF4-FFF2-40B4-BE49-F238E27FC236}">
                  <a16:creationId xmlns:a16="http://schemas.microsoft.com/office/drawing/2014/main" id="{D127A696-596C-49E3-B60F-51F1E13DBA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" y="45"/>
              <a:ext cx="1134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lang="zh-CN" altLang="en-US" sz="2400" b="1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'</a:t>
              </a:r>
              <a:endParaRPr lang="en-US" altLang="zh-CN" sz="2400" b="1">
                <a:solidFill>
                  <a:srgbClr val="3333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endParaRPr>
            </a:p>
          </p:txBody>
        </p:sp>
        <p:sp>
          <p:nvSpPr>
            <p:cNvPr id="10" name="矩形 81925">
              <a:extLst>
                <a:ext uri="{FF2B5EF4-FFF2-40B4-BE49-F238E27FC236}">
                  <a16:creationId xmlns:a16="http://schemas.microsoft.com/office/drawing/2014/main" id="{645403A8-A9E0-4BAE-9FB0-42E6CA8F4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7" y="1361"/>
              <a:ext cx="1406" cy="54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 altLang="zh-CN" sz="2400" b="1" dirty="0">
                  <a:solidFill>
                    <a:srgbClr val="3333FF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G/Ker(φ)</a:t>
              </a:r>
            </a:p>
          </p:txBody>
        </p:sp>
        <p:sp>
          <p:nvSpPr>
            <p:cNvPr id="11" name="直接连接符 81926">
              <a:extLst>
                <a:ext uri="{FF2B5EF4-FFF2-40B4-BE49-F238E27FC236}">
                  <a16:creationId xmlns:a16="http://schemas.microsoft.com/office/drawing/2014/main" id="{0D7ED5F3-A8F1-46DC-95F8-C07144CC2E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3" y="317"/>
              <a:ext cx="1088" cy="0"/>
            </a:xfrm>
            <a:prstGeom prst="line">
              <a:avLst/>
            </a:prstGeom>
            <a:noFill/>
            <a:ln w="28575">
              <a:solidFill>
                <a:srgbClr val="8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直接连接符 81927">
              <a:extLst>
                <a:ext uri="{FF2B5EF4-FFF2-40B4-BE49-F238E27FC236}">
                  <a16:creationId xmlns:a16="http://schemas.microsoft.com/office/drawing/2014/main" id="{22BDE528-44EB-4579-9A7E-6F197130B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6" y="589"/>
              <a:ext cx="765" cy="7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直接连接符 81928">
              <a:extLst>
                <a:ext uri="{FF2B5EF4-FFF2-40B4-BE49-F238E27FC236}">
                  <a16:creationId xmlns:a16="http://schemas.microsoft.com/office/drawing/2014/main" id="{C139DCF5-1D14-474C-AD60-5BF8B129F88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39" y="589"/>
              <a:ext cx="670" cy="772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矩形 81929">
              <a:extLst>
                <a:ext uri="{FF2B5EF4-FFF2-40B4-BE49-F238E27FC236}">
                  <a16:creationId xmlns:a16="http://schemas.microsoft.com/office/drawing/2014/main" id="{7EF5D02D-C039-4B9C-8122-C95334FDF0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43" y="0"/>
              <a:ext cx="9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φ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满同态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5" name="矩形 81930">
              <a:extLst>
                <a:ext uri="{FF2B5EF4-FFF2-40B4-BE49-F238E27FC236}">
                  <a16:creationId xmlns:a16="http://schemas.microsoft.com/office/drawing/2014/main" id="{8878DD32-1936-4302-BBC4-C3BB10E6D4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98"/>
              <a:ext cx="1484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φ</a:t>
              </a:r>
              <a:r>
                <a:rPr lang="en-US" altLang="zh-CN" dirty="0">
                  <a:solidFill>
                    <a:schemeClr val="accent2"/>
                  </a:solidFill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 </a:t>
              </a:r>
              <a:r>
                <a:rPr lang="ru-RU" altLang="en-US" b="1" baseline="-25000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k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自然满同态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  <p:sp>
          <p:nvSpPr>
            <p:cNvPr id="16" name="矩形 81931">
              <a:extLst>
                <a:ext uri="{FF2B5EF4-FFF2-40B4-BE49-F238E27FC236}">
                  <a16:creationId xmlns:a16="http://schemas.microsoft.com/office/drawing/2014/main" id="{3504FD00-2132-48C6-993E-936A7FD5D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6" y="952"/>
              <a:ext cx="957" cy="2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zh-CN" sz="2400" b="1" i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 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lang="zh-CN" altLang="en-US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同构</a:t>
              </a:r>
              <a:r>
                <a:rPr lang="en-US" altLang="zh-CN" sz="2400" b="1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A318FEB2-9A17-424F-A4CA-33418D0636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47509" y="4899820"/>
            <a:ext cx="7510462" cy="161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1) 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Arial" panose="020B0604020202020204" pitchFamily="34" charset="0"/>
              </a:rPr>
              <a:t>φ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得到的同态核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之正规子群</a:t>
            </a:r>
          </a:p>
          <a:p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2) G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G/ 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同态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群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&lt;G;*&gt;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与其每一个商群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&lt;G/N;*&gt;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同态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</a:p>
          <a:p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3) G/ Ker(φ)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G’</a:t>
            </a: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同构</a:t>
            </a:r>
          </a:p>
        </p:txBody>
      </p:sp>
    </p:spTree>
    <p:extLst>
      <p:ext uri="{BB962C8B-B14F-4D97-AF65-F5344CB8AC3E}">
        <p14:creationId xmlns:p14="http://schemas.microsoft.com/office/powerpoint/2010/main" val="2637002592"/>
      </p:ext>
    </p:extLst>
  </p:cSld>
  <p:clrMapOvr>
    <a:masterClrMapping/>
  </p:clrMapOvr>
  <p:transition spd="slow" advTm="0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F6BCBFB-00CC-4A15-BDE5-181931F114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1065901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定义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如果群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可以由一个元素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生成，即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Z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则称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为由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生成的一个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(Cyclic group)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，并称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的一个</a:t>
            </a:r>
            <a:r>
              <a:rPr lang="zh-CN" altLang="en-US" sz="28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生成元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Generator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）。记为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于是，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是一切形如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(k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的元素构成的</a:t>
            </a:r>
          </a:p>
          <a:p>
            <a:pPr marL="0" indent="0" algn="just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群，亦即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8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|k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  <a:p>
            <a:pPr marL="0" indent="0">
              <a:lnSpc>
                <a:spcPct val="100000"/>
              </a:lnSpc>
            </a:pP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若群的代数运算用加号表示时，则指数可以改为倍数的形式，即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&lt;a&gt;={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ka|k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8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</a:p>
        </p:txBody>
      </p:sp>
    </p:spTree>
    <p:extLst>
      <p:ext uri="{BB962C8B-B14F-4D97-AF65-F5344CB8AC3E}">
        <p14:creationId xmlns:p14="http://schemas.microsoft.com/office/powerpoint/2010/main" val="3684680054"/>
      </p:ext>
    </p:extLst>
  </p:cSld>
  <p:clrMapOvr>
    <a:masterClrMapping/>
  </p:clrMapOvr>
  <p:transition spd="slow" advTm="0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04094ACC-AE5F-4B1D-B232-461979C77883}"/>
              </a:ext>
            </a:extLst>
          </p:cNvPr>
          <p:cNvSpPr txBox="1">
            <a:spLocks noChangeArrowheads="1"/>
          </p:cNvSpPr>
          <p:nvPr/>
        </p:nvSpPr>
        <p:spPr>
          <a:xfrm>
            <a:off x="1712913" y="981075"/>
            <a:ext cx="7848600" cy="5543550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例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根据上述元素的阶的定义以及相关定理，可以得到关于循环群的如下结论：</a:t>
            </a:r>
            <a:endParaRPr lang="zh-CN" altLang="en-US" sz="24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1)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|a|=∞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&lt;a&gt;={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,e, 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中元素是互异的，否则，令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(j&gt;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，则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j-i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=e,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这与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|a|=∞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，矛盾。由此可以看到，无限阶循环群的阶与其生成元的阶均为∞。</a:t>
            </a:r>
          </a:p>
          <a:p>
            <a:pPr marL="0" indent="0">
              <a:lnSpc>
                <a:spcPct val="100000"/>
              </a:lnSpc>
            </a:pP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2) 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设群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G=&lt;a&gt;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 若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|a|=n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时，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阶群，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&lt;a&gt;={a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},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中元素是互异的。 事实上，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ahoma" panose="020B0604030504040204" pitchFamily="34" charset="0"/>
              </a:rPr>
              <a:t>a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∈G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 H={a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且元素是互异的。又任取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&lt;a&gt;,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Z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m=nq+r,0≤r&lt;n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，则，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nq+r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nq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=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en-US" altLang="zh-CN" sz="2400" b="1" baseline="30000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</a:t>
            </a:r>
            <a:r>
              <a:rPr lang="en-US" altLang="zh-CN" sz="2400" b="1" dirty="0" err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。因此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而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sym typeface="Symbol" panose="05050102010706020507" pitchFamily="18" charset="2"/>
              </a:rPr>
              <a:t>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是显然的，因此</a:t>
            </a:r>
            <a:r>
              <a:rPr lang="en-US" altLang="zh-CN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&lt;a&gt;=H</a:t>
            </a:r>
            <a:r>
              <a:rPr lang="zh-CN" altLang="en-US" sz="24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。还可以看出，循环群的阶与其生成元的阶是相同的。  </a:t>
            </a:r>
          </a:p>
        </p:txBody>
      </p:sp>
    </p:spTree>
    <p:extLst>
      <p:ext uri="{BB962C8B-B14F-4D97-AF65-F5344CB8AC3E}">
        <p14:creationId xmlns:p14="http://schemas.microsoft.com/office/powerpoint/2010/main" val="1949417256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图片 4">
            <a:extLst>
              <a:ext uri="{FF2B5EF4-FFF2-40B4-BE49-F238E27FC236}">
                <a16:creationId xmlns:a16="http://schemas.microsoft.com/office/drawing/2014/main" id="{14B021D2-D0A5-4A13-BFFE-A07F34356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63" y="20638"/>
            <a:ext cx="1439862" cy="1435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8067" name="文本框 2">
            <a:extLst>
              <a:ext uri="{FF2B5EF4-FFF2-40B4-BE49-F238E27FC236}">
                <a16:creationId xmlns:a16="http://schemas.microsoft.com/office/drawing/2014/main" id="{D072F704-294D-4D50-9E61-D305FE23C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1013" y="92075"/>
            <a:ext cx="5761037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等线" panose="02010600030101010101" pitchFamily="2" charset="-122"/>
                <a:ea typeface="等线" panose="02010600030101010101" pitchFamily="2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None/>
            </a:pPr>
            <a:r>
              <a:rPr lang="en-US" altLang="zh-CN" sz="3600" dirty="0">
                <a:latin typeface="Lucida Handwriting" panose="03010101010101010101" pitchFamily="66" charset="0"/>
              </a:rPr>
              <a:t>Group</a:t>
            </a:r>
          </a:p>
          <a:p>
            <a:pPr>
              <a:lnSpc>
                <a:spcPct val="100000"/>
              </a:lnSpc>
              <a:spcBef>
                <a:spcPct val="0"/>
              </a:spcBef>
              <a:buNone/>
            </a:pPr>
            <a:endParaRPr lang="zh-CN" altLang="en-US" sz="3600" dirty="0">
              <a:latin typeface="Lucida Handwriting" panose="03010101010101010101" pitchFamily="66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176FC46-6EA9-4EA9-8C0D-CE4EB8E199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92290" y="606885"/>
            <a:ext cx="7848600" cy="532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609600" indent="-6096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90600" indent="-5334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Blip>
                <a:blip r:embed="rId4"/>
              </a:buBlip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●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526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6666"/>
              </a:buClr>
              <a:buFont typeface="Arial" panose="020B0604020202020204" pitchFamily="34" charset="0"/>
              <a:buChar char="■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09800" indent="-381000" algn="l" rtl="0" fontAlgn="base">
              <a:lnSpc>
                <a:spcPct val="130000"/>
              </a:lnSpc>
              <a:spcBef>
                <a:spcPct val="20000"/>
              </a:spcBef>
              <a:spcAft>
                <a:spcPct val="0"/>
              </a:spcAft>
              <a:buClr>
                <a:srgbClr val="000066"/>
              </a:buClr>
              <a:buFont typeface="Arial" panose="020B0604020202020204" pitchFamily="34" charset="0"/>
              <a:buChar char="►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</a:rPr>
              <a:t>    3) 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是循环群当且仅当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阶元素。 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阶循环群，根据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）知生成元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的阶即为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n;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反之，设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有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阶元素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H={a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,a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}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阶群，但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|G|=n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，故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G=H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G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阶循环群且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是生成元。 由此可知，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阶循环群的一个元素是否为生成元，在于这个元素的阶是否为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。 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</a:pP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    4) 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无限循环群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&lt;a&gt;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有两个生成元，即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800" b="1" baseline="300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; 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阶循环群有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个生成元，其中</a:t>
            </a:r>
            <a:r>
              <a:rPr lang="zh-CN" altLang="en-US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8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8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为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Euler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函数（小于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且与</a:t>
            </a:r>
            <a:r>
              <a:rPr lang="en-US" altLang="zh-CN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n</a:t>
            </a:r>
            <a:r>
              <a:rPr lang="zh-CN" altLang="en-US" sz="2800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互素的正整数的个数）。</a:t>
            </a:r>
            <a:endParaRPr lang="zh-CN" altLang="en-US" sz="2800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333127A-38B3-4126-A288-499D1C21D16B}"/>
              </a:ext>
            </a:extLst>
          </p:cNvPr>
          <p:cNvSpPr/>
          <p:nvPr/>
        </p:nvSpPr>
        <p:spPr>
          <a:xfrm>
            <a:off x="1076586" y="5085682"/>
            <a:ext cx="10365997" cy="20682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其中，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)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称为欧拉函数：表示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0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baseline="30000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…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n-1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中与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互素的数的个数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 例如 </a:t>
            </a:r>
            <a:r>
              <a:rPr lang="en-US" altLang="zh-CN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n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=12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，小于或等于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且与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互素的正整数有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4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个：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                            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1, 5, 7, 11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，</a:t>
            </a:r>
          </a:p>
          <a:p>
            <a:pPr marL="342900" lvl="0" indent="-342900" fontAlgn="base">
              <a:spcBef>
                <a:spcPct val="20000"/>
              </a:spcBef>
              <a:spcAft>
                <a:spcPct val="0"/>
              </a:spcAft>
              <a:buClr>
                <a:srgbClr val="69B3F1"/>
              </a:buClr>
              <a:defRPr/>
            </a:pP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   所以</a:t>
            </a:r>
            <a:r>
              <a:rPr lang="zh-CN" altLang="en-US" sz="2400" b="1" i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  <a:sym typeface="Symbol" panose="05050102010706020507" pitchFamily="18" charset="2"/>
              </a:rPr>
              <a:t>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  <a:t>(12)=4.</a:t>
            </a:r>
            <a:b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/>
              </a:rPr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28585248"/>
      </p:ext>
    </p:extLst>
  </p:cSld>
  <p:clrMapOvr>
    <a:masterClrMapping/>
  </p:clrMapOvr>
  <p:transition spd="slow" advTm="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17824</TotalTime>
  <Words>2719</Words>
  <Application>Microsoft Office PowerPoint</Application>
  <PresentationFormat>宽屏</PresentationFormat>
  <Paragraphs>234</Paragraphs>
  <Slides>33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52" baseType="lpstr">
      <vt:lpstr>Batang</vt:lpstr>
      <vt:lpstr>Microsoft YaHei Light</vt:lpstr>
      <vt:lpstr>等线</vt:lpstr>
      <vt:lpstr>等线 Light</vt:lpstr>
      <vt:lpstr>黑体</vt:lpstr>
      <vt:lpstr>KaiTi</vt:lpstr>
      <vt:lpstr>迷你简卡通</vt:lpstr>
      <vt:lpstr>宋体</vt:lpstr>
      <vt:lpstr>微软雅黑</vt:lpstr>
      <vt:lpstr>Arial</vt:lpstr>
      <vt:lpstr>Arial Black</vt:lpstr>
      <vt:lpstr>Comic Sans MS</vt:lpstr>
      <vt:lpstr>Lucida Handwriting</vt:lpstr>
      <vt:lpstr>Segoe UI Semibold</vt:lpstr>
      <vt:lpstr>Times New Roman</vt:lpstr>
      <vt:lpstr>Wingdings</vt:lpstr>
      <vt:lpstr>Office 主题​​</vt:lpstr>
      <vt:lpstr>公式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wyq</dc:creator>
  <cp:lastModifiedBy>wyq</cp:lastModifiedBy>
  <cp:revision>140</cp:revision>
  <dcterms:created xsi:type="dcterms:W3CDTF">2021-11-05T13:12:46Z</dcterms:created>
  <dcterms:modified xsi:type="dcterms:W3CDTF">2022-12-20T05:53:20Z</dcterms:modified>
</cp:coreProperties>
</file>