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45" r:id="rId2"/>
    <p:sldId id="485" r:id="rId3"/>
    <p:sldId id="628" r:id="rId4"/>
    <p:sldId id="576" r:id="rId5"/>
    <p:sldId id="629" r:id="rId6"/>
    <p:sldId id="612" r:id="rId7"/>
    <p:sldId id="630" r:id="rId8"/>
    <p:sldId id="616" r:id="rId9"/>
    <p:sldId id="631" r:id="rId10"/>
    <p:sldId id="505" r:id="rId11"/>
    <p:sldId id="506" r:id="rId12"/>
    <p:sldId id="632" r:id="rId13"/>
    <p:sldId id="531" r:id="rId14"/>
    <p:sldId id="537" r:id="rId15"/>
    <p:sldId id="635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9" r:id="rId26"/>
    <p:sldId id="590" r:id="rId27"/>
    <p:sldId id="591" r:id="rId28"/>
    <p:sldId id="592" r:id="rId29"/>
    <p:sldId id="593" r:id="rId30"/>
    <p:sldId id="594" r:id="rId31"/>
    <p:sldId id="633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36" r:id="rId41"/>
    <p:sldId id="617" r:id="rId42"/>
    <p:sldId id="618" r:id="rId43"/>
    <p:sldId id="604" r:id="rId44"/>
    <p:sldId id="605" r:id="rId45"/>
    <p:sldId id="606" r:id="rId46"/>
    <p:sldId id="607" r:id="rId47"/>
    <p:sldId id="608" r:id="rId48"/>
    <p:sldId id="609" r:id="rId49"/>
    <p:sldId id="634" r:id="rId50"/>
    <p:sldId id="610" r:id="rId51"/>
    <p:sldId id="611" r:id="rId52"/>
    <p:sldId id="62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B85E6-AF7E-423D-970B-89074508DDCC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8775B-3812-493B-81C9-6851C0952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48EFCBA1-A7E9-4FDA-BF25-F9B9DB298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5525849-9607-4614-8455-BBEFD3FED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149D7589-C6B5-4560-A2A2-9176D092A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2DE769-E444-4A26-A21C-A6552BF1AB5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8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77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0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80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2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7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8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4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38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4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2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67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88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3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14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47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95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67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20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53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8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6E80CDFC-10B1-4EE4-9B62-8A60154C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7C914A43-C4F9-46CA-BB54-FCBFF7F61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B9377997-0963-4619-8C84-BD065CE6A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A4F607-EC82-4349-849C-156EDE720A1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28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93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92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59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19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86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02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51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19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7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8AB2615A-A321-463E-BBB8-E8A6F4BE2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011E9D44-86D7-432A-9B27-7D5ED2E0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DC0ADD51-90D8-4996-BC39-CC439FC7C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C72249-B5E0-4D59-A788-233C7A01025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14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9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120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31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87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82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76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233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992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847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7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049316C8-552D-458B-BE1C-0A8E2A8A0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D92BD1A9-63B2-4891-B821-C694FD17F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76AFBDFE-6E66-4D2D-89A3-745295C50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45FB33-DEBC-4B31-88AD-3D256ACF667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30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847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040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0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79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9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EF73E-02F4-4802-8925-5D43FD35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545CE-8C3C-44E6-8F2D-5E812B5B7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9A01A-DCB2-4D0A-9B9C-52949FE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39DD8-7480-4C8C-BC76-C15AB46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B1D33-8203-476B-96AA-E4972702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8AF0E-2A6A-4263-AB62-C61A6DF1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BD617-45DF-4AF0-AB35-3541C06DB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0A6EA-9145-406A-8A22-CFE92DAC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AF9F5-28AD-4CDA-8C94-5EE8CC4B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499B1-5ECA-4F13-ADE6-A6A079E4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F12FC0-CBBF-4BA2-9ADD-E60BB1AA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BD130-E0C5-41C8-A72E-9EE1077B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466DA-7B76-4B7F-B9E5-38551398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2ED3B-60BB-4848-AEAD-8227DFB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B75E5-2EA8-4014-9F9E-A590E6F6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3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55875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19CF3-9106-4143-9918-ECB45BB1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E2EA3-CAEE-4F6E-99EA-A59FD548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353AD-87E4-4590-8D64-477A7712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14DBF-31B4-4982-8F7E-F7C45FC1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3A2C9-0F4D-4746-BE1A-8AC71A2B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479A-A295-4159-864F-4D392C64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098E5-9360-4333-94A2-328BEB33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94EB2-36D7-4427-B7E5-8F2217D2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A8B1-3BD3-4834-A777-D83E0C6B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6EEC-AA8F-464D-BAEE-FFDF0C19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4CF52-E974-4908-97AD-47E2C2E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64CE8-A094-452F-8BE8-7B49A9A5A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2155F-9598-4BAD-B3F7-B7FAAB14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172E4-8D58-421F-BCE1-5C879457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01A3C-746A-49D3-8E31-AC217BFF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5EDA8-ECA5-4517-862D-4EF5229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2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2CBB2-B8A8-409E-914C-442389EE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31E89-38AE-400C-A1CF-98C6C1B8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620557-3536-4DBA-87C3-378A871D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22EA35-381B-4737-B6A4-B3A3507CD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99B044-1946-4414-ABC6-B73C03087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4DC88A-1339-4A21-877E-F5C915E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C8A660-8AF5-4ED5-8AE3-B3B4D337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86982-DA42-4EB9-B654-2AA68FD7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B45A9-51BA-403D-BE11-9446C13B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213F86-3DA4-44EB-BC23-7B66E894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23989-16B3-491D-AE7A-BF7F9F3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391C3-B6D9-4850-A80C-F73E931A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4D688-E6FC-41AC-9BCF-C9FA2092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7FC82-4F01-4296-A70B-53786571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15C6D-973C-40D5-B3F1-0C98EE5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7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BB03-7D0B-44D1-8EB2-4EC25271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78A0A-A768-4F47-A883-859FEF09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882A3-FC32-4F7C-A4BC-429D4EC3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80612-E1DB-4108-A680-29A1A3D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DA9FA-E845-456D-A3A1-BC368DB6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8C8DA-0C2E-4594-9C9E-66237CD5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5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BC344-AEF0-43F8-B343-42369D25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00E60-0055-4999-989D-E807F92FD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D2AD1-ECEA-44A2-83B1-CEE081C1B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BEEA8-4D62-4EFC-A381-98F9ED4B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F6505-303F-4635-AC39-BE03FE26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70586-DC03-4B7F-ACB1-A448C0A2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DA754-ED73-4D46-B579-F796C916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FC269-37AF-4FA2-BCE7-FF9E3815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096D2-14F5-42D8-9596-BD7C9BF6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A483-91EC-4AA0-BABA-B9723DE7F845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935BF-9EC6-4A27-B78E-C2F121CFE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D6B8B-B8BE-42F3-8564-B08C57D54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CE2C-4A81-4BA0-82DA-D972B79B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8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9F1D2898-42B2-499F-8FFF-210EA3D1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7EA50814-1F08-45AD-9A84-5CDA3742A72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8CCB2428-5005-4264-98D3-20072D93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80079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BDC030-8B02-4AF7-A39B-054ED4086E8A}"/>
              </a:ext>
            </a:extLst>
          </p:cNvPr>
          <p:cNvSpPr/>
          <p:nvPr/>
        </p:nvSpPr>
        <p:spPr>
          <a:xfrm>
            <a:off x="1751013" y="103028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等值演算</a:t>
            </a:r>
            <a:endParaRPr lang="en-US" altLang="zh-CN" sz="4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E94F48-820C-454D-830E-C85E4001FFD6}"/>
              </a:ext>
            </a:extLst>
          </p:cNvPr>
          <p:cNvSpPr txBox="1"/>
          <p:nvPr/>
        </p:nvSpPr>
        <p:spPr>
          <a:xfrm>
            <a:off x="1331961" y="1985653"/>
            <a:ext cx="10118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是两个命题公式，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是出现在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中所有的命题变元，如果对于，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的所有真值组合的每一个解释，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的真值结果都相同，则称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等价的（等值，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equivalent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，记作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G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4FECE9-55F4-4E05-8AB2-D5C6621922E7}"/>
              </a:ext>
            </a:extLst>
          </p:cNvPr>
          <p:cNvSpPr/>
          <p:nvPr/>
        </p:nvSpPr>
        <p:spPr>
          <a:xfrm>
            <a:off x="2352882" y="4258052"/>
            <a:ext cx="7486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为重言式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：一种关系比较，自然语言中的符号</a:t>
            </a:r>
          </a:p>
          <a:p>
            <a:pPr>
              <a:buFontTx/>
              <a:buNone/>
            </a:pP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：运算符号，联结词</a:t>
            </a:r>
          </a:p>
        </p:txBody>
      </p:sp>
    </p:spTree>
    <p:extLst>
      <p:ext uri="{BB962C8B-B14F-4D97-AF65-F5344CB8AC3E}">
        <p14:creationId xmlns:p14="http://schemas.microsoft.com/office/powerpoint/2010/main" val="336039395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2FD984-730E-43BD-A310-5A7B7D0DD461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97829"/>
            <a:ext cx="7899400" cy="511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是任何的公式，则：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D7F2CF-940A-4128-A12A-045D3D55C9A4}"/>
              </a:ext>
            </a:extLst>
          </p:cNvPr>
          <p:cNvSpPr txBox="1">
            <a:spLocks noChangeArrowheads="1"/>
          </p:cNvSpPr>
          <p:nvPr/>
        </p:nvSpPr>
        <p:spPr>
          <a:xfrm>
            <a:off x="1884363" y="811979"/>
            <a:ext cx="7848600" cy="7017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基本等价公式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C58B5A7-A24F-4091-9DCD-2262F25D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640013"/>
            <a:ext cx="9793287" cy="285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幂等律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;  G∧G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G∨H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H∨G; G∧H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H∧G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G∨(H∨S)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(G∨H)∨S; G∧(H∧S)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(G∧H)∧S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G∨(G∧H)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G;  G∧(G∨H)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63503866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245CE8-4FCD-4287-8EA5-0FD18D2150AE}"/>
              </a:ext>
            </a:extLst>
          </p:cNvPr>
          <p:cNvSpPr txBox="1">
            <a:spLocks noChangeArrowheads="1"/>
          </p:cNvSpPr>
          <p:nvPr/>
        </p:nvSpPr>
        <p:spPr>
          <a:xfrm>
            <a:off x="2195513" y="1139825"/>
            <a:ext cx="8824912" cy="525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分配律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G∨(H∧S)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(G∨H)∧(G∨S);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G∧(H∨S)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(G∧H)∨(G∧S)</a:t>
            </a: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０＝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G;  G ∧1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    </a:t>
            </a: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零一律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G∧0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排中律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G∨┐G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矛盾律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G∧┐G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60732017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245CE8-4FCD-4287-8EA5-0FD18D2150AE}"/>
              </a:ext>
            </a:extLst>
          </p:cNvPr>
          <p:cNvSpPr txBox="1">
            <a:spLocks noChangeArrowheads="1"/>
          </p:cNvSpPr>
          <p:nvPr/>
        </p:nvSpPr>
        <p:spPr>
          <a:xfrm>
            <a:off x="2195513" y="1139825"/>
            <a:ext cx="8824912" cy="525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双重否定律：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(┐G)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kumimoji="1"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MoRGan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律：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(G∨H)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G∧┐H ;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(G∧H)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G∨┐H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  <a:r>
              <a:rPr kumimoji="1" lang="zh-CN" alt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等价律</a:t>
            </a:r>
            <a:r>
              <a:rPr kumimoji="1"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H)＝</a:t>
            </a:r>
            <a:r>
              <a:rPr kumimoji="1"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G→H)∧(H→G</a:t>
            </a:r>
            <a:r>
              <a:rPr kumimoji="1"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蕴涵等值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(G→H)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(┐G∨H)      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假言易位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15)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等价否定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16)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归谬论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 ∧(G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67850054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CCA9041-4D86-4202-8BD1-23E2714B8A1C}"/>
              </a:ext>
            </a:extLst>
          </p:cNvPr>
          <p:cNvGraphicFramePr>
            <a:graphicFrameLocks noGrp="1"/>
          </p:cNvGraphicFramePr>
          <p:nvPr/>
        </p:nvGraphicFramePr>
        <p:xfrm>
          <a:off x="1901432" y="1243042"/>
          <a:ext cx="8532812" cy="5499354"/>
        </p:xfrm>
        <a:graphic>
          <a:graphicData uri="http://schemas.openxmlformats.org/drawingml/2006/table">
            <a:tbl>
              <a:tblPr/>
              <a:tblGrid>
                <a:gridCol w="1735137">
                  <a:extLst>
                    <a:ext uri="{9D8B030D-6E8A-4147-A177-3AD203B41FA5}">
                      <a16:colId xmlns:a16="http://schemas.microsoft.com/office/drawing/2014/main" val="1811326683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val="1225597406"/>
                    </a:ext>
                  </a:extLst>
                </a:gridCol>
                <a:gridCol w="4132262">
                  <a:extLst>
                    <a:ext uri="{9D8B030D-6E8A-4147-A177-3AD203B41FA5}">
                      <a16:colId xmlns:a16="http://schemas.microsoft.com/office/drawing/2014/main" val="2306268255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代入定理 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置换定理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97031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任意恒真（假）式 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任一命题公式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5678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任一命题变元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任一子公式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17090"/>
                  </a:ext>
                </a:extLst>
              </a:tr>
              <a:tr h="6858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代换物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任一命题公式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任一与代入对象等值的命题公式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100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代换同一命题变元的所有出现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代换子公式的某些出现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18046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仍为恒真（假）式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与原公式等值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7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04268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22ABA8-42BE-40ED-89B0-7A340D4018C0}"/>
              </a:ext>
            </a:extLst>
          </p:cNvPr>
          <p:cNvSpPr txBox="1"/>
          <p:nvPr/>
        </p:nvSpPr>
        <p:spPr>
          <a:xfrm>
            <a:off x="1120494" y="1036064"/>
            <a:ext cx="10939743" cy="368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命题变元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命题变元的否定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</a:t>
            </a: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）有限个文字的</a:t>
            </a:r>
            <a:r>
              <a:rPr lang="zh-CN" alt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析取式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）有限个文字的</a:t>
            </a:r>
            <a:r>
              <a:rPr lang="zh-CN" alt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短语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互补对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EB9C2B-5EE4-4F21-8A90-F13FEA41CE7F}"/>
              </a:ext>
            </a:extLst>
          </p:cNvPr>
          <p:cNvSpPr txBox="1"/>
          <p:nvPr/>
        </p:nvSpPr>
        <p:spPr>
          <a:xfrm>
            <a:off x="1751013" y="5045367"/>
            <a:ext cx="840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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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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1222F8-FE70-4100-B125-388665D108C2}"/>
              </a:ext>
            </a:extLst>
          </p:cNvPr>
          <p:cNvSpPr txBox="1"/>
          <p:nvPr/>
        </p:nvSpPr>
        <p:spPr>
          <a:xfrm>
            <a:off x="1751012" y="5691698"/>
            <a:ext cx="840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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0553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A0D124-C54C-4BD4-A0DC-F0040BE1BD0D}"/>
              </a:ext>
            </a:extLst>
          </p:cNvPr>
          <p:cNvSpPr txBox="1"/>
          <p:nvPr/>
        </p:nvSpPr>
        <p:spPr>
          <a:xfrm>
            <a:off x="2353235" y="1290918"/>
            <a:ext cx="7463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合取式为矛盾式的充要条件：它包含一个互补对 （某个命题及它的否定式）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C4B3BA-FF59-416F-A37B-7E88E018653B}"/>
              </a:ext>
            </a:extLst>
          </p:cNvPr>
          <p:cNvSpPr txBox="1"/>
          <p:nvPr/>
        </p:nvSpPr>
        <p:spPr>
          <a:xfrm>
            <a:off x="2353235" y="3281010"/>
            <a:ext cx="7463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析取式为重言式的充要条件：它包含一个互补对（某个命题及它的否定式）</a:t>
            </a:r>
          </a:p>
        </p:txBody>
      </p:sp>
    </p:spTree>
    <p:extLst>
      <p:ext uri="{BB962C8B-B14F-4D97-AF65-F5344CB8AC3E}">
        <p14:creationId xmlns:p14="http://schemas.microsoft.com/office/powerpoint/2010/main" val="4211059040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DA594C-C08F-49B5-8F70-6C2E54995A07}"/>
              </a:ext>
            </a:extLst>
          </p:cNvPr>
          <p:cNvSpPr txBox="1"/>
          <p:nvPr/>
        </p:nvSpPr>
        <p:spPr>
          <a:xfrm>
            <a:off x="1990165" y="1250576"/>
            <a:ext cx="7901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有限个合取式的析取式称为</a:t>
            </a:r>
            <a:r>
              <a:rPr lang="zh-CN" altLang="en-US" sz="4800" dirty="0">
                <a:solidFill>
                  <a:srgbClr val="FF0000"/>
                </a:solidFill>
              </a:rPr>
              <a:t>析取范式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1AE6B3-778E-41A7-AE0D-0991D397766D}"/>
              </a:ext>
            </a:extLst>
          </p:cNvPr>
          <p:cNvSpPr/>
          <p:nvPr/>
        </p:nvSpPr>
        <p:spPr>
          <a:xfrm>
            <a:off x="2241176" y="34290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4800" dirty="0">
                <a:sym typeface="Symbol" panose="05050102010706020507" pitchFamily="18" charset="2"/>
              </a:rPr>
              <a:t></a:t>
            </a:r>
            <a:r>
              <a:rPr lang="en-US" altLang="zh-CN" sz="4800" baseline="-25000" dirty="0"/>
              <a:t>1</a:t>
            </a:r>
            <a:r>
              <a:rPr lang="en-US" altLang="zh-CN" sz="4800" dirty="0">
                <a:sym typeface="Symbol" panose="05050102010706020507" pitchFamily="18" charset="2"/>
              </a:rPr>
              <a:t></a:t>
            </a:r>
            <a:r>
              <a:rPr lang="en-US" altLang="zh-CN" sz="4800" baseline="-25000" dirty="0"/>
              <a:t>2</a:t>
            </a:r>
            <a:r>
              <a:rPr lang="en-US" altLang="zh-CN" sz="4800" dirty="0">
                <a:sym typeface="Symbol" panose="05050102010706020507" pitchFamily="18" charset="2"/>
              </a:rPr>
              <a:t></a:t>
            </a:r>
            <a:r>
              <a:rPr lang="en-US" altLang="zh-CN" sz="4800" dirty="0"/>
              <a:t>…</a:t>
            </a:r>
            <a:r>
              <a:rPr lang="en-US" altLang="zh-CN" sz="4800" dirty="0">
                <a:sym typeface="Symbol" panose="05050102010706020507" pitchFamily="18" charset="2"/>
              </a:rPr>
              <a:t></a:t>
            </a:r>
            <a:r>
              <a:rPr lang="en-US" altLang="zh-CN" sz="4800" baseline="-25000" dirty="0"/>
              <a:t>n</a:t>
            </a:r>
          </a:p>
          <a:p>
            <a:pPr>
              <a:buFontTx/>
              <a:buNone/>
            </a:pPr>
            <a:endParaRPr lang="en-US" altLang="zh-CN" sz="4800" baseline="-25000" dirty="0"/>
          </a:p>
          <a:p>
            <a:pPr>
              <a:buFontTx/>
              <a:buNone/>
            </a:pPr>
            <a:r>
              <a:rPr lang="en-US" altLang="zh-CN" sz="4800" dirty="0"/>
              <a:t> (P</a:t>
            </a:r>
            <a:r>
              <a:rPr lang="en-US" altLang="zh-CN" sz="4800" dirty="0">
                <a:sym typeface="Symbol" panose="05050102010706020507" pitchFamily="18" charset="2"/>
              </a:rPr>
              <a:t></a:t>
            </a:r>
            <a:r>
              <a:rPr lang="en-US" altLang="zh-CN" sz="4800" dirty="0"/>
              <a:t>Q)</a:t>
            </a:r>
            <a:r>
              <a:rPr lang="en-US" altLang="zh-CN" sz="4800" dirty="0">
                <a:sym typeface="Symbol" panose="05050102010706020507" pitchFamily="18" charset="2"/>
              </a:rPr>
              <a:t></a:t>
            </a:r>
            <a:r>
              <a:rPr lang="en-US" altLang="zh-CN" sz="4800" dirty="0"/>
              <a:t>(</a:t>
            </a:r>
            <a:r>
              <a:rPr lang="en-US" altLang="zh-CN" sz="4800" dirty="0">
                <a:sym typeface="Symbol" panose="05050102010706020507" pitchFamily="18" charset="2"/>
              </a:rPr>
              <a:t></a:t>
            </a:r>
            <a:r>
              <a:rPr lang="en-US" altLang="zh-CN" sz="4800" dirty="0"/>
              <a:t>P</a:t>
            </a:r>
            <a:r>
              <a:rPr lang="en-US" altLang="zh-CN" sz="4800" dirty="0">
                <a:sym typeface="Symbol" panose="05050102010706020507" pitchFamily="18" charset="2"/>
              </a:rPr>
              <a:t></a:t>
            </a:r>
            <a:r>
              <a:rPr lang="en-US" altLang="zh-CN" sz="4800" dirty="0"/>
              <a:t>Q)</a:t>
            </a:r>
            <a:r>
              <a:rPr lang="en-US" altLang="zh-CN" sz="4800" dirty="0">
                <a:sym typeface="Symbol" panose="05050102010706020507" pitchFamily="18" charset="2"/>
              </a:rPr>
              <a:t> …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23851676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DA594C-C08F-49B5-8F70-6C2E54995A07}"/>
              </a:ext>
            </a:extLst>
          </p:cNvPr>
          <p:cNvSpPr txBox="1"/>
          <p:nvPr/>
        </p:nvSpPr>
        <p:spPr>
          <a:xfrm>
            <a:off x="1990165" y="1250576"/>
            <a:ext cx="768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有限个析取式的合取式称为</a:t>
            </a:r>
            <a:r>
              <a:rPr lang="zh-CN" altLang="en-US" sz="4800" dirty="0">
                <a:solidFill>
                  <a:srgbClr val="FF0000"/>
                </a:solidFill>
              </a:rPr>
              <a:t>合取范式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877B9-953D-45E5-9399-FC0E613A4B5A}"/>
              </a:ext>
            </a:extLst>
          </p:cNvPr>
          <p:cNvSpPr/>
          <p:nvPr/>
        </p:nvSpPr>
        <p:spPr>
          <a:xfrm>
            <a:off x="1990165" y="3429000"/>
            <a:ext cx="7749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800" dirty="0">
                <a:sym typeface="Symbol" panose="05050102010706020507" pitchFamily="18" charset="2"/>
              </a:rPr>
              <a:t></a:t>
            </a:r>
            <a:r>
              <a:rPr lang="en-US" altLang="zh-CN" sz="4800" baseline="-25000" dirty="0"/>
              <a:t>1</a:t>
            </a:r>
            <a:r>
              <a:rPr lang="en-US" altLang="zh-CN" sz="4800" dirty="0">
                <a:sym typeface="Symbol" panose="05050102010706020507" pitchFamily="18" charset="2"/>
              </a:rPr>
              <a:t></a:t>
            </a:r>
            <a:r>
              <a:rPr lang="en-US" altLang="zh-CN" sz="4800" baseline="-25000" dirty="0"/>
              <a:t>2</a:t>
            </a:r>
            <a:r>
              <a:rPr lang="en-US" altLang="zh-CN" sz="4800" dirty="0">
                <a:sym typeface="Symbol" panose="05050102010706020507" pitchFamily="18" charset="2"/>
              </a:rPr>
              <a:t></a:t>
            </a:r>
            <a:r>
              <a:rPr lang="en-US" altLang="zh-CN" sz="4800" dirty="0"/>
              <a:t>…</a:t>
            </a:r>
            <a:r>
              <a:rPr lang="en-US" altLang="zh-CN" sz="4800" dirty="0">
                <a:sym typeface="Symbol" panose="05050102010706020507" pitchFamily="18" charset="2"/>
              </a:rPr>
              <a:t></a:t>
            </a:r>
            <a:r>
              <a:rPr lang="en-US" altLang="zh-CN" sz="4800" baseline="-25000" dirty="0"/>
              <a:t>n</a:t>
            </a:r>
          </a:p>
          <a:p>
            <a:pPr>
              <a:buFontTx/>
              <a:buNone/>
            </a:pPr>
            <a:r>
              <a:rPr lang="en-US" altLang="zh-CN" sz="4800" dirty="0"/>
              <a:t>	 (P</a:t>
            </a:r>
            <a:r>
              <a:rPr lang="en-US" altLang="zh-CN" sz="4800" dirty="0">
                <a:sym typeface="Symbol" panose="05050102010706020507" pitchFamily="18" charset="2"/>
              </a:rPr>
              <a:t></a:t>
            </a:r>
            <a:r>
              <a:rPr lang="en-US" altLang="zh-CN" sz="4800" dirty="0"/>
              <a:t>R)</a:t>
            </a:r>
            <a:r>
              <a:rPr lang="en-US" altLang="zh-CN" sz="4800" dirty="0">
                <a:sym typeface="Symbol" panose="05050102010706020507" pitchFamily="18" charset="2"/>
              </a:rPr>
              <a:t></a:t>
            </a:r>
            <a:r>
              <a:rPr lang="en-US" altLang="zh-CN" sz="4800" dirty="0"/>
              <a:t>(P</a:t>
            </a:r>
            <a:r>
              <a:rPr lang="en-US" altLang="zh-CN" sz="4800" dirty="0">
                <a:sym typeface="Symbol" panose="05050102010706020507" pitchFamily="18" charset="2"/>
              </a:rPr>
              <a:t></a:t>
            </a:r>
            <a:r>
              <a:rPr lang="en-US" altLang="zh-CN" sz="4800" dirty="0"/>
              <a:t>Q</a:t>
            </a:r>
            <a:r>
              <a:rPr lang="en-US" altLang="zh-CN" sz="4800" dirty="0">
                <a:sym typeface="Symbol" panose="05050102010706020507" pitchFamily="18" charset="2"/>
              </a:rPr>
              <a:t></a:t>
            </a:r>
            <a:r>
              <a:rPr lang="en-US" altLang="zh-CN" sz="4800" dirty="0"/>
              <a:t>R)</a:t>
            </a:r>
            <a:r>
              <a:rPr lang="en-US" altLang="zh-CN" sz="4800" dirty="0">
                <a:sym typeface="Symbol" panose="05050102010706020507" pitchFamily="18" charset="2"/>
              </a:rPr>
              <a:t></a:t>
            </a:r>
            <a:r>
              <a:rPr lang="en-US" altLang="zh-CN" sz="4800" dirty="0"/>
              <a:t>(</a:t>
            </a:r>
            <a:r>
              <a:rPr lang="en-US" altLang="zh-CN" sz="4800" dirty="0">
                <a:sym typeface="Symbol" panose="05050102010706020507" pitchFamily="18" charset="2"/>
              </a:rPr>
              <a:t></a:t>
            </a:r>
            <a:r>
              <a:rPr lang="en-US" altLang="zh-CN" sz="4800" dirty="0"/>
              <a:t>P</a:t>
            </a:r>
            <a:r>
              <a:rPr lang="en-US" altLang="zh-CN" sz="4800" dirty="0">
                <a:sym typeface="Symbol" panose="05050102010706020507" pitchFamily="18" charset="2"/>
              </a:rPr>
              <a:t></a:t>
            </a:r>
            <a:r>
              <a:rPr lang="en-US" altLang="zh-CN" sz="4800" dirty="0"/>
              <a:t>R)</a:t>
            </a:r>
          </a:p>
        </p:txBody>
      </p:sp>
    </p:spTree>
    <p:extLst>
      <p:ext uri="{BB962C8B-B14F-4D97-AF65-F5344CB8AC3E}">
        <p14:creationId xmlns:p14="http://schemas.microsoft.com/office/powerpoint/2010/main" val="2023604496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A7E89-1C01-4A50-8730-34C3FCB8A60B}"/>
              </a:ext>
            </a:extLst>
          </p:cNvPr>
          <p:cNvSpPr txBox="1"/>
          <p:nvPr/>
        </p:nvSpPr>
        <p:spPr>
          <a:xfrm>
            <a:off x="1819834" y="758732"/>
            <a:ext cx="9518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范式存在定理</a:t>
            </a:r>
            <a:r>
              <a:rPr lang="zh-CN" altLang="en-US" sz="4000" dirty="0"/>
              <a:t>：对于任意命题公式，都存在与其等价的析取范式和合取范式。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3B9254-6B43-4A2F-AFAA-3790CA796A64}"/>
              </a:ext>
            </a:extLst>
          </p:cNvPr>
          <p:cNvSpPr txBox="1"/>
          <p:nvPr/>
        </p:nvSpPr>
        <p:spPr>
          <a:xfrm>
            <a:off x="1819835" y="2110901"/>
            <a:ext cx="873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 </a:t>
            </a:r>
            <a:r>
              <a:rPr lang="zh-CN" altLang="en-US" sz="3600" dirty="0"/>
              <a:t>利用蕴含等值式和等价等值式消去公式中的联结词“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3600" dirty="0"/>
              <a:t>”“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”</a:t>
            </a:r>
            <a:endParaRPr lang="en-US" altLang="zh-CN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B03568-0B26-4129-B2CF-E11CC7D3DB99}"/>
              </a:ext>
            </a:extLst>
          </p:cNvPr>
          <p:cNvSpPr txBox="1"/>
          <p:nvPr/>
        </p:nvSpPr>
        <p:spPr>
          <a:xfrm>
            <a:off x="1819835" y="3646704"/>
            <a:ext cx="873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利用德摩根律和双重否定律将联结词“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zh-CN" altLang="en-US" sz="3600" dirty="0"/>
              <a:t>”向内深入，使之只作用于命题变元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B78AE-B708-45E0-9839-DFAB24F8E8B0}"/>
              </a:ext>
            </a:extLst>
          </p:cNvPr>
          <p:cNvSpPr txBox="1"/>
          <p:nvPr/>
        </p:nvSpPr>
        <p:spPr>
          <a:xfrm>
            <a:off x="1819834" y="5701918"/>
            <a:ext cx="933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 </a:t>
            </a:r>
            <a:r>
              <a:rPr lang="zh-CN" altLang="en-US" sz="3600" dirty="0"/>
              <a:t>重复利用分配率将公式化为所需要的范式</a:t>
            </a:r>
            <a:endParaRPr lang="en-US" altLang="zh-CN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A6F501-0CAB-4619-A9D6-FE493D7AFF10}"/>
              </a:ext>
            </a:extLst>
          </p:cNvPr>
          <p:cNvSpPr/>
          <p:nvPr/>
        </p:nvSpPr>
        <p:spPr>
          <a:xfrm>
            <a:off x="1636059" y="3105834"/>
            <a:ext cx="9518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</a:t>
            </a:r>
            <a:r>
              <a:rPr lang="en-US" altLang="zh-CN" sz="3600" dirty="0">
                <a:latin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</a:t>
            </a:r>
            <a:r>
              <a:rPr lang="en-US" altLang="zh-CN" sz="3600" dirty="0">
                <a:latin typeface="等线" panose="02010600030101010101" pitchFamily="2" charset="-122"/>
              </a:rPr>
              <a:t>)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</a:t>
            </a:r>
            <a:r>
              <a:rPr lang="en-US" altLang="zh-CN" sz="3600" dirty="0">
                <a:latin typeface="等线" panose="02010600030101010101" pitchFamily="2" charset="-122"/>
              </a:rPr>
              <a:t>)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</a:t>
            </a:r>
            <a:r>
              <a:rPr lang="en-US" altLang="zh-CN" sz="3600" dirty="0">
                <a:latin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</a:t>
            </a:r>
            <a:r>
              <a:rPr lang="en-US" altLang="zh-CN" sz="3600" dirty="0">
                <a:latin typeface="等线" panose="02010600030101010101" pitchFamily="2" charset="-122"/>
              </a:rPr>
              <a:t>)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</a:t>
            </a:r>
            <a:r>
              <a:rPr lang="en-US" altLang="zh-CN" sz="3600" dirty="0">
                <a:latin typeface="等线" panose="02010600030101010101" pitchFamily="2" charset="-122"/>
              </a:rPr>
              <a:t>) 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263F64-6EAA-420B-9671-49C37AC3FFAE}"/>
              </a:ext>
            </a:extLst>
          </p:cNvPr>
          <p:cNvSpPr/>
          <p:nvPr/>
        </p:nvSpPr>
        <p:spPr>
          <a:xfrm>
            <a:off x="6566873" y="2643204"/>
            <a:ext cx="2818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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6729BB-A143-4688-ACA8-F4FCBF826F87}"/>
              </a:ext>
            </a:extLst>
          </p:cNvPr>
          <p:cNvSpPr/>
          <p:nvPr/>
        </p:nvSpPr>
        <p:spPr>
          <a:xfrm>
            <a:off x="6187888" y="464389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3200" dirty="0"/>
              <a:t>α</a:t>
            </a:r>
            <a:r>
              <a:rPr lang="en-US" altLang="zh-CN" sz="3200" dirty="0">
                <a:sym typeface="Symbol" panose="05050102010706020507" pitchFamily="18" charset="2"/>
              </a:rPr>
              <a:t>  β)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200" dirty="0"/>
              <a:t> 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200" dirty="0"/>
              <a:t>α</a:t>
            </a:r>
            <a:r>
              <a:rPr lang="en-US" altLang="zh-CN" sz="3200" dirty="0">
                <a:sym typeface="Symbol" panose="05050102010706020507" pitchFamily="18" charset="2"/>
              </a:rPr>
              <a:t>  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sym typeface="Symbol" panose="05050102010706020507" pitchFamily="18" charset="2"/>
              </a:rPr>
              <a:t>β</a:t>
            </a:r>
          </a:p>
          <a:p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3200" dirty="0"/>
              <a:t>α</a:t>
            </a:r>
            <a:r>
              <a:rPr lang="en-US" altLang="zh-CN" sz="3200" dirty="0">
                <a:sym typeface="Symbol" panose="05050102010706020507" pitchFamily="18" charset="2"/>
              </a:rPr>
              <a:t>  β)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200" dirty="0"/>
              <a:t> 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200" dirty="0"/>
              <a:t>α</a:t>
            </a:r>
            <a:r>
              <a:rPr lang="en-US" altLang="zh-CN" sz="3200" dirty="0">
                <a:sym typeface="Symbol" panose="05050102010706020507" pitchFamily="18" charset="2"/>
              </a:rPr>
              <a:t>  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sym typeface="Symbol" panose="05050102010706020507" pitchFamily="18" charset="2"/>
              </a:rPr>
              <a:t>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A5CFAE-9142-4A4E-A65C-4B3D354ABC3E}"/>
              </a:ext>
            </a:extLst>
          </p:cNvPr>
          <p:cNvSpPr/>
          <p:nvPr/>
        </p:nvSpPr>
        <p:spPr>
          <a:xfrm>
            <a:off x="3139613" y="6190012"/>
            <a:ext cx="9672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α</a:t>
            </a:r>
            <a:r>
              <a:rPr lang="en-US" altLang="zh-CN" sz="3200" dirty="0">
                <a:sym typeface="Symbol" panose="05050102010706020507" pitchFamily="18" charset="2"/>
              </a:rPr>
              <a:t>  (β  γ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200" dirty="0"/>
              <a:t> (α</a:t>
            </a:r>
            <a:r>
              <a:rPr lang="en-US" altLang="zh-CN" sz="3200" dirty="0">
                <a:sym typeface="Symbol" panose="05050102010706020507" pitchFamily="18" charset="2"/>
              </a:rPr>
              <a:t>  β)  </a:t>
            </a:r>
            <a:r>
              <a:rPr lang="en-US" altLang="zh-CN" sz="3200" dirty="0"/>
              <a:t>(α</a:t>
            </a:r>
            <a:r>
              <a:rPr lang="en-US" altLang="zh-CN" sz="3200" dirty="0">
                <a:sym typeface="Symbol" panose="05050102010706020507" pitchFamily="18" charset="2"/>
              </a:rPr>
              <a:t>  γ)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666781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/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命题逻辑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87025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926D52-F4FE-4485-B910-D81EB8731331}"/>
              </a:ext>
            </a:extLst>
          </p:cNvPr>
          <p:cNvSpPr txBox="1"/>
          <p:nvPr/>
        </p:nvSpPr>
        <p:spPr>
          <a:xfrm>
            <a:off x="2037696" y="826533"/>
            <a:ext cx="518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((P </a:t>
            </a:r>
            <a:r>
              <a:rPr lang="en-US" altLang="zh-CN" sz="3600" dirty="0">
                <a:sym typeface="Symbol" panose="05050102010706020507" pitchFamily="18" charset="2"/>
              </a:rPr>
              <a:t> Q)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7483F-D7EE-4566-90E2-0338243E932A}"/>
              </a:ext>
            </a:extLst>
          </p:cNvPr>
          <p:cNvSpPr txBox="1"/>
          <p:nvPr/>
        </p:nvSpPr>
        <p:spPr>
          <a:xfrm>
            <a:off x="1987820" y="1825257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/>
              <a:t>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(P </a:t>
            </a:r>
            <a:r>
              <a:rPr lang="en-US" altLang="zh-CN" sz="3600" dirty="0">
                <a:sym typeface="Symbol" panose="05050102010706020507" pitchFamily="18" charset="2"/>
              </a:rPr>
              <a:t> Q) 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蕴含等值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54190-4EAA-45D7-B9EC-2D8E0D3C84E4}"/>
              </a:ext>
            </a:extLst>
          </p:cNvPr>
          <p:cNvSpPr txBox="1"/>
          <p:nvPr/>
        </p:nvSpPr>
        <p:spPr>
          <a:xfrm>
            <a:off x="868034" y="1544083"/>
            <a:ext cx="167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合取范式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15EDFA-08A1-41AF-BC78-4CD63054243D}"/>
              </a:ext>
            </a:extLst>
          </p:cNvPr>
          <p:cNvSpPr txBox="1"/>
          <p:nvPr/>
        </p:nvSpPr>
        <p:spPr>
          <a:xfrm>
            <a:off x="1987820" y="2538030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(P </a:t>
            </a:r>
            <a:r>
              <a:rPr lang="en-US" altLang="zh-CN" sz="3600" dirty="0">
                <a:sym typeface="Symbol" panose="05050102010706020507" pitchFamily="18" charset="2"/>
              </a:rPr>
              <a:t> Q) 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蕴含等值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C643C5-7D39-41AD-B4A4-FBB7FB32B6CB}"/>
              </a:ext>
            </a:extLst>
          </p:cNvPr>
          <p:cNvSpPr txBox="1"/>
          <p:nvPr/>
        </p:nvSpPr>
        <p:spPr>
          <a:xfrm>
            <a:off x="1938516" y="3255989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P </a:t>
            </a:r>
            <a:r>
              <a:rPr lang="en-US" altLang="zh-CN" sz="3600" dirty="0">
                <a:sym typeface="Symbol" panose="05050102010706020507" pitchFamily="18" charset="2"/>
              </a:rPr>
              <a:t>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sym typeface="Symbol" panose="05050102010706020507" pitchFamily="18" charset="2"/>
              </a:rPr>
              <a:t>Q) 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德摩根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EA21C0-D2C8-4C80-9903-0186D2236788}"/>
              </a:ext>
            </a:extLst>
          </p:cNvPr>
          <p:cNvSpPr txBox="1"/>
          <p:nvPr/>
        </p:nvSpPr>
        <p:spPr>
          <a:xfrm>
            <a:off x="1938516" y="3968762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3600" dirty="0"/>
              <a:t> ((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</a:t>
            </a:r>
            <a:r>
              <a:rPr lang="en-US" altLang="zh-CN" sz="3600" dirty="0"/>
              <a:t>P </a:t>
            </a:r>
            <a:r>
              <a:rPr lang="en-US" altLang="zh-CN" sz="3600" dirty="0">
                <a:sym typeface="Symbol" panose="05050102010706020507" pitchFamily="18" charset="2"/>
              </a:rPr>
              <a:t>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</a:t>
            </a:r>
            <a:r>
              <a:rPr lang="en-US" altLang="zh-CN" sz="3600" dirty="0">
                <a:sym typeface="Symbol" panose="05050102010706020507" pitchFamily="18" charset="2"/>
              </a:rPr>
              <a:t>Q) 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德摩根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3B5FD6-176E-47E6-8976-4C63B64CB8D4}"/>
              </a:ext>
            </a:extLst>
          </p:cNvPr>
          <p:cNvSpPr txBox="1"/>
          <p:nvPr/>
        </p:nvSpPr>
        <p:spPr>
          <a:xfrm>
            <a:off x="1938516" y="4681535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3600" dirty="0"/>
              <a:t> ((P </a:t>
            </a:r>
            <a:r>
              <a:rPr lang="en-US" altLang="zh-CN" sz="3600" dirty="0">
                <a:sym typeface="Symbol" panose="05050102010706020507" pitchFamily="18" charset="2"/>
              </a:rPr>
              <a:t> Q) 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双否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2892AB-EF2D-4E3D-A4AF-298C2C56263E}"/>
              </a:ext>
            </a:extLst>
          </p:cNvPr>
          <p:cNvSpPr txBox="1"/>
          <p:nvPr/>
        </p:nvSpPr>
        <p:spPr>
          <a:xfrm>
            <a:off x="1938516" y="5394308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/>
              <a:t>(P </a:t>
            </a:r>
            <a:r>
              <a:rPr lang="en-US" altLang="zh-CN" sz="3600" dirty="0">
                <a:sym typeface="Symbol" panose="05050102010706020507" pitchFamily="18" charset="2"/>
              </a:rPr>
              <a:t> Q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)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P)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分配</a:t>
            </a:r>
            <a:endParaRPr lang="zh-CN" altLang="en-US" sz="3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146C50-FEF7-42E7-B9FA-A2D9C7D0F670}"/>
              </a:ext>
            </a:extLst>
          </p:cNvPr>
          <p:cNvSpPr txBox="1"/>
          <p:nvPr/>
        </p:nvSpPr>
        <p:spPr>
          <a:xfrm>
            <a:off x="1938516" y="6040639"/>
            <a:ext cx="90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/>
              <a:t>(P </a:t>
            </a:r>
            <a:r>
              <a:rPr lang="en-US" altLang="zh-CN" sz="3600" dirty="0">
                <a:sym typeface="Symbol" panose="05050102010706020507" pitchFamily="18" charset="2"/>
              </a:rPr>
              <a:t> Q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P)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      交换、幂等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329649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9F92D4-926A-481E-BD67-806C82D7FD68}"/>
              </a:ext>
            </a:extLst>
          </p:cNvPr>
          <p:cNvSpPr txBox="1"/>
          <p:nvPr/>
        </p:nvSpPr>
        <p:spPr>
          <a:xfrm>
            <a:off x="1446258" y="963555"/>
            <a:ext cx="167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析取范式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3F70B4-6D8E-43FA-89E4-CFCFB9F2A958}"/>
              </a:ext>
            </a:extLst>
          </p:cNvPr>
          <p:cNvSpPr txBox="1"/>
          <p:nvPr/>
        </p:nvSpPr>
        <p:spPr>
          <a:xfrm>
            <a:off x="1885898" y="1486998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/>
              <a:t>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(P </a:t>
            </a:r>
            <a:r>
              <a:rPr lang="en-US" altLang="zh-CN" sz="3600" dirty="0">
                <a:sym typeface="Symbol" panose="05050102010706020507" pitchFamily="18" charset="2"/>
              </a:rPr>
              <a:t> Q) 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蕴含等值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83026-7BBA-4240-8FF8-11772C60A54F}"/>
              </a:ext>
            </a:extLst>
          </p:cNvPr>
          <p:cNvSpPr txBox="1"/>
          <p:nvPr/>
        </p:nvSpPr>
        <p:spPr>
          <a:xfrm>
            <a:off x="1885898" y="2199771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(P </a:t>
            </a:r>
            <a:r>
              <a:rPr lang="en-US" altLang="zh-CN" sz="3600" dirty="0">
                <a:sym typeface="Symbol" panose="05050102010706020507" pitchFamily="18" charset="2"/>
              </a:rPr>
              <a:t> Q) 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蕴含等值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6DEB79-D086-40AD-992B-97FF0B3868B3}"/>
              </a:ext>
            </a:extLst>
          </p:cNvPr>
          <p:cNvSpPr txBox="1"/>
          <p:nvPr/>
        </p:nvSpPr>
        <p:spPr>
          <a:xfrm>
            <a:off x="1836594" y="2917730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((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P </a:t>
            </a:r>
            <a:r>
              <a:rPr lang="en-US" altLang="zh-CN" sz="3600" dirty="0">
                <a:sym typeface="Symbol" panose="05050102010706020507" pitchFamily="18" charset="2"/>
              </a:rPr>
              <a:t>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sym typeface="Symbol" panose="05050102010706020507" pitchFamily="18" charset="2"/>
              </a:rPr>
              <a:t>Q) 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德摩根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8E8589-2314-4B92-A5F7-22DC1F02D38E}"/>
              </a:ext>
            </a:extLst>
          </p:cNvPr>
          <p:cNvSpPr txBox="1"/>
          <p:nvPr/>
        </p:nvSpPr>
        <p:spPr>
          <a:xfrm>
            <a:off x="1836594" y="3630503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3600" dirty="0"/>
              <a:t> ((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</a:t>
            </a:r>
            <a:r>
              <a:rPr lang="en-US" altLang="zh-CN" sz="3600" dirty="0"/>
              <a:t>P </a:t>
            </a:r>
            <a:r>
              <a:rPr lang="en-US" altLang="zh-CN" sz="3600" dirty="0">
                <a:sym typeface="Symbol" panose="05050102010706020507" pitchFamily="18" charset="2"/>
              </a:rPr>
              <a:t>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</a:t>
            </a:r>
            <a:r>
              <a:rPr lang="en-US" altLang="zh-CN" sz="3600" dirty="0">
                <a:sym typeface="Symbol" panose="05050102010706020507" pitchFamily="18" charset="2"/>
              </a:rPr>
              <a:t>Q) 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德摩根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F72C2E-7D4F-4386-966E-7F67E5084C21}"/>
              </a:ext>
            </a:extLst>
          </p:cNvPr>
          <p:cNvSpPr txBox="1"/>
          <p:nvPr/>
        </p:nvSpPr>
        <p:spPr>
          <a:xfrm>
            <a:off x="1836594" y="4343276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3600" dirty="0"/>
              <a:t> ((P </a:t>
            </a:r>
            <a:r>
              <a:rPr lang="en-US" altLang="zh-CN" sz="3600" dirty="0">
                <a:sym typeface="Symbol" panose="05050102010706020507" pitchFamily="18" charset="2"/>
              </a:rPr>
              <a:t> Q) 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dirty="0">
                <a:sym typeface="Symbol" panose="05050102010706020507" pitchFamily="18" charset="2"/>
              </a:rPr>
              <a:t> ) 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              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双否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DA9330-13D1-4B40-8F5E-9B95B7DD0CD9}"/>
              </a:ext>
            </a:extLst>
          </p:cNvPr>
          <p:cNvSpPr txBox="1"/>
          <p:nvPr/>
        </p:nvSpPr>
        <p:spPr>
          <a:xfrm>
            <a:off x="1836594" y="5056049"/>
            <a:ext cx="842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 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R)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 (Q 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R) 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P         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分配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1D0583-CE42-4F6A-9385-6783C84FF5F2}"/>
              </a:ext>
            </a:extLst>
          </p:cNvPr>
          <p:cNvSpPr txBox="1"/>
          <p:nvPr/>
        </p:nvSpPr>
        <p:spPr>
          <a:xfrm>
            <a:off x="1836594" y="5702380"/>
            <a:ext cx="88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 (Q 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R)                      </a:t>
            </a:r>
            <a:r>
              <a:rPr lang="zh-CN" altLang="en-US" sz="3600" dirty="0">
                <a:solidFill>
                  <a:srgbClr val="FF0000"/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交换、吸收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659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AE8F74-7871-4AD2-AE70-38BA47467015}"/>
              </a:ext>
            </a:extLst>
          </p:cNvPr>
          <p:cNvSpPr/>
          <p:nvPr/>
        </p:nvSpPr>
        <p:spPr>
          <a:xfrm>
            <a:off x="1751013" y="1455738"/>
            <a:ext cx="6096000" cy="4915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+mn-ea"/>
              </a:rPr>
              <a:t>(1).</a:t>
            </a:r>
            <a:r>
              <a:rPr lang="zh-CN" altLang="en-US" sz="4400" dirty="0">
                <a:latin typeface="+mn-ea"/>
              </a:rPr>
              <a:t>求</a:t>
            </a:r>
            <a:r>
              <a:rPr lang="en-US" altLang="zh-CN" sz="4400" dirty="0">
                <a:latin typeface="+mn-ea"/>
              </a:rPr>
              <a:t>(P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Q</a:t>
            </a:r>
            <a:r>
              <a:rPr lang="en-US" altLang="zh-CN" sz="4400" dirty="0">
                <a:latin typeface="+mn-ea"/>
              </a:rPr>
              <a:t>)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</a:t>
            </a:r>
            <a:r>
              <a:rPr lang="en-US" altLang="zh-CN" sz="4400" dirty="0">
                <a:latin typeface="+mn-ea"/>
              </a:rPr>
              <a:t>(P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R</a:t>
            </a:r>
            <a:r>
              <a:rPr lang="en-US" altLang="zh-CN" sz="4400" dirty="0">
                <a:latin typeface="+mn-ea"/>
              </a:rPr>
              <a:t>)</a:t>
            </a:r>
            <a:r>
              <a:rPr lang="zh-CN" altLang="en-US" sz="4400" dirty="0">
                <a:latin typeface="+mn-ea"/>
              </a:rPr>
              <a:t>的析取范式和合取范式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4400" dirty="0">
              <a:latin typeface="+mn-ea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4400" dirty="0">
                <a:latin typeface="+mn-ea"/>
              </a:rPr>
              <a:t>(2).</a:t>
            </a:r>
            <a:r>
              <a:rPr lang="zh-CN" altLang="en-US" sz="4400" dirty="0">
                <a:latin typeface="+mn-ea"/>
              </a:rPr>
              <a:t>求</a:t>
            </a:r>
            <a:r>
              <a:rPr lang="en-US" altLang="zh-CN" sz="4400" dirty="0">
                <a:latin typeface="+mn-ea"/>
              </a:rPr>
              <a:t>(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4400" dirty="0">
                <a:latin typeface="+mn-ea"/>
              </a:rPr>
              <a:t>P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Q</a:t>
            </a:r>
            <a:r>
              <a:rPr lang="en-US" altLang="zh-CN" sz="4400" dirty="0">
                <a:latin typeface="+mn-ea"/>
              </a:rPr>
              <a:t>)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4400" dirty="0">
                <a:latin typeface="+mn-ea"/>
              </a:rPr>
              <a:t>(P</a:t>
            </a:r>
            <a:r>
              <a:rPr lang="en-US" altLang="zh-CN" sz="4400" dirty="0">
                <a:latin typeface="+mn-ea"/>
                <a:sym typeface="Symbol" panose="05050102010706020507" pitchFamily="18" charset="2"/>
              </a:rPr>
              <a:t>R</a:t>
            </a:r>
            <a:r>
              <a:rPr lang="en-US" altLang="zh-CN" sz="4400" dirty="0">
                <a:latin typeface="+mn-ea"/>
              </a:rPr>
              <a:t>)</a:t>
            </a:r>
            <a:r>
              <a:rPr lang="zh-CN" altLang="en-US" sz="4400" dirty="0">
                <a:latin typeface="+mn-ea"/>
              </a:rPr>
              <a:t>的析取范式和合取范式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3494367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2B69F3-ADCE-425C-A32E-C2EBE97E96A4}"/>
              </a:ext>
            </a:extLst>
          </p:cNvPr>
          <p:cNvSpPr/>
          <p:nvPr/>
        </p:nvSpPr>
        <p:spPr>
          <a:xfrm>
            <a:off x="2590800" y="1172151"/>
            <a:ext cx="7239000" cy="488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tx1"/>
              </a:buClr>
              <a:buFontTx/>
              <a:buNone/>
            </a:pPr>
            <a:r>
              <a:rPr lang="zh-CN" altLang="en-US" sz="3600" dirty="0"/>
              <a:t>求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</a:t>
            </a:r>
            <a:r>
              <a:rPr lang="en-US" altLang="zh-CN" sz="3600" dirty="0"/>
              <a:t>Q)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en-US" altLang="zh-CN" sz="3600" dirty="0"/>
              <a:t>R)</a:t>
            </a:r>
            <a:r>
              <a:rPr lang="zh-CN" altLang="en-US" sz="3600" dirty="0"/>
              <a:t>的合取范式：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Tx/>
              <a:buNone/>
            </a:pPr>
            <a:r>
              <a:rPr lang="zh-CN" altLang="en-US" sz="3600" dirty="0"/>
              <a:t>	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</a:t>
            </a:r>
            <a:r>
              <a:rPr lang="en-US" altLang="zh-CN" sz="3600" dirty="0"/>
              <a:t>Q)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en-US" altLang="zh-CN" sz="3600" dirty="0"/>
              <a:t>R)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Tx/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       </a:t>
            </a:r>
            <a:r>
              <a:rPr lang="en-US" altLang="zh-CN" sz="3600" dirty="0"/>
              <a:t>(</a:t>
            </a:r>
            <a:r>
              <a:rPr lang="en-US" altLang="zh-CN" sz="3600" dirty="0"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P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Q)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en-US" altLang="zh-CN" sz="3600" dirty="0"/>
              <a:t>R)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Tx/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       </a:t>
            </a:r>
            <a:r>
              <a:rPr lang="en-US" altLang="zh-CN" sz="3600" dirty="0"/>
              <a:t> (</a:t>
            </a:r>
            <a:r>
              <a:rPr lang="en-US" altLang="zh-CN" sz="3600" dirty="0"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P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Q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P)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en-US" altLang="zh-CN" sz="3600" dirty="0"/>
              <a:t> (</a:t>
            </a:r>
            <a:r>
              <a:rPr lang="en-US" altLang="zh-CN" sz="3600" dirty="0"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P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Q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R)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Tx/>
              <a:buNone/>
            </a:pPr>
            <a:r>
              <a:rPr lang="en-US" altLang="zh-CN" sz="3600" dirty="0"/>
              <a:t>        </a:t>
            </a:r>
            <a:r>
              <a:rPr lang="en-US" altLang="zh-CN" sz="3600" dirty="0">
                <a:sym typeface="Symbol" panose="05050102010706020507" pitchFamily="18" charset="2"/>
              </a:rPr>
              <a:t> </a:t>
            </a:r>
            <a:r>
              <a:rPr lang="en-US" altLang="zh-CN" sz="3600" dirty="0"/>
              <a:t>P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Q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R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Tx/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显然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</a:t>
            </a:r>
            <a:r>
              <a:rPr lang="en-US" altLang="zh-CN" sz="3600" dirty="0"/>
              <a:t>Q)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en-US" altLang="zh-CN" sz="3600" dirty="0"/>
              <a:t>R)</a:t>
            </a:r>
            <a:r>
              <a:rPr lang="zh-CN" altLang="en-US" sz="3600" dirty="0"/>
              <a:t>的析取范式为</a:t>
            </a:r>
            <a:r>
              <a:rPr lang="en-US" altLang="zh-CN" sz="3600" dirty="0"/>
              <a:t>(</a:t>
            </a:r>
            <a:r>
              <a:rPr lang="en-US" altLang="zh-CN" sz="3600" dirty="0">
                <a:sym typeface="Symbol" panose="05050102010706020507" pitchFamily="18" charset="2"/>
              </a:rPr>
              <a:t></a:t>
            </a:r>
            <a:r>
              <a:rPr lang="en-US" altLang="zh-CN" sz="3600" dirty="0"/>
              <a:t>P)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Q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en-US" altLang="zh-CN" sz="3600" dirty="0"/>
              <a:t>(P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en-US" altLang="zh-CN" sz="3600" dirty="0"/>
              <a:t>R)</a:t>
            </a:r>
            <a:r>
              <a:rPr lang="zh-CN" altLang="en-US" sz="3600" dirty="0"/>
              <a:t>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9997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434BAA-1C59-4D83-ADD5-5CFB60951A9E}"/>
              </a:ext>
            </a:extLst>
          </p:cNvPr>
          <p:cNvSpPr/>
          <p:nvPr/>
        </p:nvSpPr>
        <p:spPr>
          <a:xfrm>
            <a:off x="1571625" y="796711"/>
            <a:ext cx="10095846" cy="65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Tx/>
              <a:buNone/>
            </a:pPr>
            <a:r>
              <a:rPr lang="zh-CN" altLang="en-US" sz="3200" dirty="0"/>
              <a:t>求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/>
              <a:t>Q)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/>
              <a:t>R)</a:t>
            </a:r>
            <a:r>
              <a:rPr lang="zh-CN" altLang="en-US" sz="3200" dirty="0"/>
              <a:t>的析取范式：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7E54F2-0C77-4353-8098-C53ECD6958FD}"/>
              </a:ext>
            </a:extLst>
          </p:cNvPr>
          <p:cNvSpPr txBox="1"/>
          <p:nvPr/>
        </p:nvSpPr>
        <p:spPr>
          <a:xfrm>
            <a:off x="1932138" y="1514261"/>
            <a:ext cx="9889724" cy="659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  <a:buClr>
                <a:prstClr val="black"/>
              </a:buClr>
            </a:pP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prstClr val="black"/>
                </a:solidFill>
              </a:rPr>
              <a:t>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</a:rPr>
              <a:t>Q)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</a:rPr>
              <a:t>R)</a:t>
            </a:r>
            <a:r>
              <a:rPr lang="zh-CN" altLang="en-US" sz="3200" dirty="0">
                <a:solidFill>
                  <a:prstClr val="black"/>
                </a:solidFill>
              </a:rPr>
              <a:t>    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83EBBC-BFC4-49AD-BE35-0765D69F7E78}"/>
              </a:ext>
            </a:extLst>
          </p:cNvPr>
          <p:cNvSpPr/>
          <p:nvPr/>
        </p:nvSpPr>
        <p:spPr>
          <a:xfrm>
            <a:off x="1932138" y="2231811"/>
            <a:ext cx="9889724" cy="65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buClr>
                <a:prstClr val="black"/>
              </a:buClr>
            </a:pP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</a:t>
            </a:r>
            <a:r>
              <a:rPr lang="en-US" altLang="zh-CN" sz="3200" dirty="0">
                <a:solidFill>
                  <a:prstClr val="black"/>
                </a:solidFill>
              </a:rPr>
              <a:t>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Q)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prstClr val="black"/>
                </a:solidFill>
              </a:rPr>
              <a:t>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R)	</a:t>
            </a:r>
            <a:r>
              <a:rPr lang="zh-CN" altLang="en-US" sz="3200" dirty="0">
                <a:solidFill>
                  <a:prstClr val="black"/>
                </a:solidFill>
              </a:rPr>
              <a:t>                    </a:t>
            </a:r>
            <a:r>
              <a:rPr lang="en-US" altLang="zh-CN" sz="3200" dirty="0">
                <a:solidFill>
                  <a:prstClr val="black"/>
                </a:solidFill>
              </a:rPr>
              <a:t>// </a:t>
            </a:r>
            <a:r>
              <a:rPr lang="zh-CN" altLang="en-US" sz="3200" dirty="0">
                <a:solidFill>
                  <a:prstClr val="black"/>
                </a:solidFill>
              </a:rPr>
              <a:t>蕴涵等值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607E56-38DA-4C11-B1E9-95A99C119F6B}"/>
              </a:ext>
            </a:extLst>
          </p:cNvPr>
          <p:cNvSpPr/>
          <p:nvPr/>
        </p:nvSpPr>
        <p:spPr>
          <a:xfrm>
            <a:off x="1048077" y="2949361"/>
            <a:ext cx="10095845" cy="65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buClr>
                <a:prstClr val="black"/>
              </a:buClr>
            </a:pPr>
            <a:r>
              <a:rPr lang="zh-CN" altLang="en-US" sz="3200" dirty="0">
                <a:solidFill>
                  <a:prstClr val="black"/>
                </a:solidFill>
              </a:rPr>
              <a:t>	</a:t>
            </a:r>
            <a:r>
              <a:rPr lang="zh-CN" altLang="en-US" sz="3200" dirty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Q)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prstClr val="black"/>
                </a:solidFill>
              </a:rPr>
              <a:t>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R) 			// </a:t>
            </a:r>
            <a:r>
              <a:rPr lang="zh-CN" altLang="en-US" sz="3200" dirty="0">
                <a:solidFill>
                  <a:prstClr val="black"/>
                </a:solidFill>
              </a:rPr>
              <a:t>双否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4C958C-ED52-4A7B-89F2-8A4645B79083}"/>
              </a:ext>
            </a:extLst>
          </p:cNvPr>
          <p:cNvSpPr/>
          <p:nvPr/>
        </p:nvSpPr>
        <p:spPr>
          <a:xfrm>
            <a:off x="1048077" y="3666911"/>
            <a:ext cx="9889723" cy="65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buClr>
                <a:prstClr val="black"/>
              </a:buClr>
            </a:pPr>
            <a:r>
              <a:rPr lang="zh-CN" altLang="en-US" sz="3200" dirty="0">
                <a:solidFill>
                  <a:prstClr val="black"/>
                </a:solidFill>
              </a:rPr>
              <a:t>	</a:t>
            </a:r>
            <a:r>
              <a:rPr lang="zh-CN" altLang="en-US" sz="3200" dirty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3200" dirty="0">
                <a:solidFill>
                  <a:prstClr val="black"/>
                </a:solidFill>
              </a:rPr>
              <a:t>P)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R)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(Q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3200" dirty="0">
                <a:solidFill>
                  <a:prstClr val="black"/>
                </a:solidFill>
              </a:rPr>
              <a:t>P)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(Q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R)	//</a:t>
            </a:r>
            <a:r>
              <a:rPr lang="zh-CN" altLang="en-US" sz="3200" dirty="0">
                <a:solidFill>
                  <a:prstClr val="black"/>
                </a:solidFill>
              </a:rPr>
              <a:t>分配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7B0711-E050-49D1-8451-7B842F346053}"/>
              </a:ext>
            </a:extLst>
          </p:cNvPr>
          <p:cNvSpPr/>
          <p:nvPr/>
        </p:nvSpPr>
        <p:spPr>
          <a:xfrm>
            <a:off x="1048077" y="4464721"/>
            <a:ext cx="10320230" cy="65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buClr>
                <a:prstClr val="black"/>
              </a:buClr>
            </a:pPr>
            <a:r>
              <a:rPr lang="zh-CN" altLang="en-US" sz="3200" dirty="0">
                <a:solidFill>
                  <a:prstClr val="black"/>
                </a:solidFill>
              </a:rPr>
              <a:t>	</a:t>
            </a:r>
            <a:r>
              <a:rPr lang="zh-CN" altLang="en-US" sz="3200" dirty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R)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(Q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</a:t>
            </a:r>
            <a:r>
              <a:rPr lang="en-US" altLang="zh-CN" sz="3200" dirty="0">
                <a:solidFill>
                  <a:prstClr val="black"/>
                </a:solidFill>
              </a:rPr>
              <a:t>P)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(Q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R) 		//</a:t>
            </a:r>
            <a:r>
              <a:rPr lang="zh-CN" altLang="en-US" sz="3200" dirty="0">
                <a:solidFill>
                  <a:prstClr val="black"/>
                </a:solidFill>
              </a:rPr>
              <a:t>矛盾	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C3A6DE-A3E1-4852-AD81-51583DFF9C95}"/>
              </a:ext>
            </a:extLst>
          </p:cNvPr>
          <p:cNvSpPr/>
          <p:nvPr/>
        </p:nvSpPr>
        <p:spPr>
          <a:xfrm>
            <a:off x="1932138" y="5315046"/>
            <a:ext cx="8773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显然</a:t>
            </a: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prstClr val="black"/>
                </a:solidFill>
              </a:rPr>
              <a:t>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</a:rPr>
              <a:t>Q)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</a:rPr>
              <a:t>R)</a:t>
            </a:r>
            <a:r>
              <a:rPr lang="zh-CN" altLang="en-US" sz="3200" dirty="0">
                <a:solidFill>
                  <a:prstClr val="black"/>
                </a:solidFill>
              </a:rPr>
              <a:t>的合取范式为</a:t>
            </a:r>
            <a:r>
              <a:rPr lang="en-US" altLang="zh-CN" sz="3200" dirty="0">
                <a:solidFill>
                  <a:prstClr val="black"/>
                </a:solidFill>
              </a:rPr>
              <a:t>(P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Q)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prstClr val="black"/>
                </a:solidFill>
              </a:rPr>
              <a:t>(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prstClr val="black"/>
                </a:solidFill>
              </a:rPr>
              <a:t>P</a:t>
            </a:r>
            <a:r>
              <a:rPr lang="en-US" altLang="zh-CN" sz="32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olidFill>
                  <a:prstClr val="black"/>
                </a:solidFill>
              </a:rPr>
              <a:t>R)</a:t>
            </a:r>
            <a:r>
              <a:rPr lang="zh-CN" altLang="en-US" sz="3200" dirty="0">
                <a:solidFill>
                  <a:prstClr val="black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3281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C781-1B3B-47EF-B592-2C3181E13FAD}"/>
              </a:ext>
            </a:extLst>
          </p:cNvPr>
          <p:cNvSpPr txBox="1"/>
          <p:nvPr/>
        </p:nvSpPr>
        <p:spPr>
          <a:xfrm>
            <a:off x="2130641" y="958789"/>
            <a:ext cx="7741328" cy="444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在含有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/>
              <a:t>个命题变元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合取式</a:t>
            </a:r>
            <a:r>
              <a:rPr lang="zh-CN" altLang="en-US" sz="3200" dirty="0"/>
              <a:t>（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析取式</a:t>
            </a:r>
            <a:r>
              <a:rPr lang="zh-CN" altLang="en-US" sz="3200" dirty="0"/>
              <a:t>）中，若每个命题变元与其否定</a:t>
            </a:r>
            <a:r>
              <a:rPr lang="zh-CN" altLang="en-US" sz="3200" u="sng" dirty="0"/>
              <a:t>不同时存在</a:t>
            </a:r>
            <a:r>
              <a:rPr lang="zh-CN" altLang="en-US" sz="3200" dirty="0"/>
              <a:t>，且二者之一</a:t>
            </a:r>
            <a:r>
              <a:rPr lang="zh-CN" altLang="en-US" sz="3200" u="sng" dirty="0"/>
              <a:t>必出现且仅出现一次</a:t>
            </a:r>
            <a:r>
              <a:rPr lang="zh-CN" altLang="en-US" sz="3200" dirty="0"/>
              <a:t>，且出现的次序与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3200" dirty="0"/>
              <a:t>，这样的</a:t>
            </a:r>
            <a:r>
              <a:rPr lang="zh-CN" altLang="en-US" sz="3200" dirty="0">
                <a:solidFill>
                  <a:srgbClr val="FF0000"/>
                </a:solidFill>
              </a:rPr>
              <a:t>合取式</a:t>
            </a:r>
            <a:r>
              <a:rPr lang="zh-CN" altLang="en-US" sz="3200" dirty="0"/>
              <a:t>（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析取式</a:t>
            </a:r>
            <a:r>
              <a:rPr lang="zh-CN" altLang="en-US" sz="3200" dirty="0"/>
              <a:t>）称为</a:t>
            </a:r>
            <a:r>
              <a:rPr lang="zh-CN" altLang="en-US" sz="3200" dirty="0">
                <a:solidFill>
                  <a:srgbClr val="FF0000"/>
                </a:solidFill>
              </a:rPr>
              <a:t>极小项</a:t>
            </a:r>
            <a:r>
              <a:rPr lang="zh-CN" altLang="en-US" sz="3200" dirty="0"/>
              <a:t>（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极大项</a:t>
            </a:r>
            <a:r>
              <a:rPr lang="zh-CN" altLang="en-US" sz="32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65314615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B4A52-6329-439C-9591-146E35271889}"/>
              </a:ext>
            </a:extLst>
          </p:cNvPr>
          <p:cNvSpPr txBox="1"/>
          <p:nvPr/>
        </p:nvSpPr>
        <p:spPr>
          <a:xfrm>
            <a:off x="1917577" y="932518"/>
            <a:ext cx="774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 </a:t>
            </a:r>
            <a:r>
              <a:rPr lang="zh-CN" altLang="en-US" sz="2800" dirty="0"/>
              <a:t>个命题变元共可产生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个不同的极小项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1C81F-3624-452B-B358-9450F4B22E7B}"/>
              </a:ext>
            </a:extLst>
          </p:cNvPr>
          <p:cNvSpPr txBox="1"/>
          <p:nvPr/>
        </p:nvSpPr>
        <p:spPr>
          <a:xfrm>
            <a:off x="1917577" y="1455738"/>
            <a:ext cx="774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每个极小项都有且仅有一个成真指派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6EF0F-5399-4F83-8B67-16F384CADBCD}"/>
              </a:ext>
            </a:extLst>
          </p:cNvPr>
          <p:cNvSpPr txBox="1"/>
          <p:nvPr/>
        </p:nvSpPr>
        <p:spPr>
          <a:xfrm>
            <a:off x="1917577" y="1978958"/>
            <a:ext cx="774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若把命题变元看作 </a:t>
            </a:r>
            <a:r>
              <a:rPr lang="en-US" altLang="zh-CN" sz="2800" dirty="0"/>
              <a:t>1</a:t>
            </a:r>
            <a:r>
              <a:rPr lang="zh-CN" altLang="en-US" sz="2800" dirty="0"/>
              <a:t>，命题变元的否定看作</a:t>
            </a:r>
            <a:r>
              <a:rPr lang="en-US" altLang="zh-CN" sz="2800" dirty="0"/>
              <a:t>0</a:t>
            </a:r>
            <a:r>
              <a:rPr lang="zh-CN" altLang="en-US" sz="2800" dirty="0"/>
              <a:t>，则每个极小项唯一地对应一个二进制数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50498E-5D50-4687-98CB-159B91094732}"/>
              </a:ext>
            </a:extLst>
          </p:cNvPr>
          <p:cNvSpPr txBox="1"/>
          <p:nvPr/>
        </p:nvSpPr>
        <p:spPr>
          <a:xfrm>
            <a:off x="1917577" y="2933065"/>
            <a:ext cx="774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把该二进制数转化成十进制数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，并将所对应的极小项记作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D3749-FE1B-4282-AB01-690D3D3A47CE}"/>
              </a:ext>
            </a:extLst>
          </p:cNvPr>
          <p:cNvSpPr txBox="1"/>
          <p:nvPr/>
        </p:nvSpPr>
        <p:spPr>
          <a:xfrm>
            <a:off x="1917577" y="3887172"/>
            <a:ext cx="774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若极小项的成真赋值所对应的二进制数等于十进制数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，就将这个极小项记作</a:t>
            </a:r>
            <a:r>
              <a:rPr lang="en-US" altLang="zh-CN" sz="2800" dirty="0">
                <a:solidFill>
                  <a:srgbClr val="FF0000"/>
                </a:solidFill>
              </a:rPr>
              <a:t>m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3901736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B4A52-6329-439C-9591-146E35271889}"/>
              </a:ext>
            </a:extLst>
          </p:cNvPr>
          <p:cNvSpPr txBox="1"/>
          <p:nvPr/>
        </p:nvSpPr>
        <p:spPr>
          <a:xfrm>
            <a:off x="1917577" y="932518"/>
            <a:ext cx="774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 </a:t>
            </a:r>
            <a:r>
              <a:rPr lang="zh-CN" altLang="en-US" sz="2800" dirty="0"/>
              <a:t>个命题变元共可产生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个不同的极大项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1C81F-3624-452B-B358-9450F4B22E7B}"/>
              </a:ext>
            </a:extLst>
          </p:cNvPr>
          <p:cNvSpPr txBox="1"/>
          <p:nvPr/>
        </p:nvSpPr>
        <p:spPr>
          <a:xfrm>
            <a:off x="1917577" y="1455738"/>
            <a:ext cx="774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每个极大项都有且仅有一个成假指派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6EF0F-5399-4F83-8B67-16F384CADBCD}"/>
              </a:ext>
            </a:extLst>
          </p:cNvPr>
          <p:cNvSpPr txBox="1"/>
          <p:nvPr/>
        </p:nvSpPr>
        <p:spPr>
          <a:xfrm>
            <a:off x="1917577" y="1978958"/>
            <a:ext cx="774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若把命题变元看作 </a:t>
            </a:r>
            <a:r>
              <a:rPr lang="en-US" altLang="zh-CN" sz="2800" dirty="0"/>
              <a:t>0</a:t>
            </a:r>
            <a:r>
              <a:rPr lang="zh-CN" altLang="en-US" sz="2800" dirty="0"/>
              <a:t>，命题变元的否定看作</a:t>
            </a:r>
            <a:r>
              <a:rPr lang="en-US" altLang="zh-CN" sz="2800" dirty="0"/>
              <a:t>1</a:t>
            </a:r>
            <a:r>
              <a:rPr lang="zh-CN" altLang="en-US" sz="2800" dirty="0"/>
              <a:t>，则每个极大项唯一地对应一个二进制数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50498E-5D50-4687-98CB-159B91094732}"/>
              </a:ext>
            </a:extLst>
          </p:cNvPr>
          <p:cNvSpPr txBox="1"/>
          <p:nvPr/>
        </p:nvSpPr>
        <p:spPr>
          <a:xfrm>
            <a:off x="1917577" y="2933065"/>
            <a:ext cx="774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把该二进制数转化成十进制数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，并将所对应的极大项记作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D3749-FE1B-4282-AB01-690D3D3A47CE}"/>
              </a:ext>
            </a:extLst>
          </p:cNvPr>
          <p:cNvSpPr txBox="1"/>
          <p:nvPr/>
        </p:nvSpPr>
        <p:spPr>
          <a:xfrm>
            <a:off x="1917577" y="3887172"/>
            <a:ext cx="774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若极大项的成假赋值所对应的二进制数等于十进制数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，就将这个极大项记作</a:t>
            </a:r>
            <a:r>
              <a:rPr lang="en-US" altLang="zh-CN" sz="2800" dirty="0">
                <a:solidFill>
                  <a:srgbClr val="FF0000"/>
                </a:solidFill>
              </a:rPr>
              <a:t>M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2115996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F71871-2FD5-40DF-ADC4-B251A1F9BD8A}"/>
              </a:ext>
            </a:extLst>
          </p:cNvPr>
          <p:cNvGraphicFramePr>
            <a:graphicFrameLocks noGrp="1"/>
          </p:cNvGraphicFramePr>
          <p:nvPr/>
        </p:nvGraphicFramePr>
        <p:xfrm>
          <a:off x="1446072" y="1455737"/>
          <a:ext cx="9411318" cy="392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553">
                  <a:extLst>
                    <a:ext uri="{9D8B030D-6E8A-4147-A177-3AD203B41FA5}">
                      <a16:colId xmlns:a16="http://schemas.microsoft.com/office/drawing/2014/main" val="1551815658"/>
                    </a:ext>
                  </a:extLst>
                </a:gridCol>
                <a:gridCol w="1568553">
                  <a:extLst>
                    <a:ext uri="{9D8B030D-6E8A-4147-A177-3AD203B41FA5}">
                      <a16:colId xmlns:a16="http://schemas.microsoft.com/office/drawing/2014/main" val="11003774"/>
                    </a:ext>
                  </a:extLst>
                </a:gridCol>
                <a:gridCol w="1568553">
                  <a:extLst>
                    <a:ext uri="{9D8B030D-6E8A-4147-A177-3AD203B41FA5}">
                      <a16:colId xmlns:a16="http://schemas.microsoft.com/office/drawing/2014/main" val="2128820785"/>
                    </a:ext>
                  </a:extLst>
                </a:gridCol>
                <a:gridCol w="1568553">
                  <a:extLst>
                    <a:ext uri="{9D8B030D-6E8A-4147-A177-3AD203B41FA5}">
                      <a16:colId xmlns:a16="http://schemas.microsoft.com/office/drawing/2014/main" val="832492601"/>
                    </a:ext>
                  </a:extLst>
                </a:gridCol>
                <a:gridCol w="1568553">
                  <a:extLst>
                    <a:ext uri="{9D8B030D-6E8A-4147-A177-3AD203B41FA5}">
                      <a16:colId xmlns:a16="http://schemas.microsoft.com/office/drawing/2014/main" val="3647522483"/>
                    </a:ext>
                  </a:extLst>
                </a:gridCol>
                <a:gridCol w="1568553">
                  <a:extLst>
                    <a:ext uri="{9D8B030D-6E8A-4147-A177-3AD203B41FA5}">
                      <a16:colId xmlns:a16="http://schemas.microsoft.com/office/drawing/2014/main" val="1981038"/>
                    </a:ext>
                  </a:extLst>
                </a:gridCol>
              </a:tblGrid>
              <a:tr h="56968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4000" dirty="0"/>
                        <a:t>极小项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4000" dirty="0"/>
                        <a:t>极大项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43251"/>
                  </a:ext>
                </a:extLst>
              </a:tr>
              <a:tr h="569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成真赋值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成假赋值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55707"/>
                  </a:ext>
                </a:extLst>
              </a:tr>
              <a:tr h="56968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zh-CN" alt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83347"/>
                  </a:ext>
                </a:extLst>
              </a:tr>
              <a:tr h="569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63003"/>
                  </a:ext>
                </a:extLst>
              </a:tr>
              <a:tr h="569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02269"/>
                  </a:ext>
                </a:extLst>
              </a:tr>
              <a:tr h="5696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  <a:endParaRPr kumimoji="1" lang="zh-CN" altLang="en-US" sz="2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en-US" sz="28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35465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Group 176">
            <a:extLst>
              <a:ext uri="{FF2B5EF4-FFF2-40B4-BE49-F238E27FC236}">
                <a16:creationId xmlns:a16="http://schemas.microsoft.com/office/drawing/2014/main" id="{0DDF5424-61F2-4DDA-9769-EAA3C79A63B0}"/>
              </a:ext>
            </a:extLst>
          </p:cNvPr>
          <p:cNvGraphicFramePr>
            <a:graphicFrameLocks noGrp="1"/>
          </p:cNvGraphicFramePr>
          <p:nvPr/>
        </p:nvGraphicFramePr>
        <p:xfrm>
          <a:off x="2145823" y="1209105"/>
          <a:ext cx="7343775" cy="4681539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159215384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711467561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3061163596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极小项</a:t>
                      </a:r>
                      <a:endParaRPr kumimoji="1" lang="zh-CN" altLang="en-US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成真赋值</a:t>
                      </a:r>
                      <a:endParaRPr kumimoji="1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名称</a:t>
                      </a:r>
                      <a:endParaRPr kumimoji="1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33645"/>
                  </a:ext>
                </a:extLst>
              </a:tr>
              <a:tr h="51911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29461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73540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52653"/>
                  </a:ext>
                </a:extLst>
              </a:tr>
              <a:tr h="51911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01961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3343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581821"/>
                  </a:ext>
                </a:extLst>
              </a:tr>
              <a:tr h="51911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16111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9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56299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图片 4">
            <a:extLst>
              <a:ext uri="{FF2B5EF4-FFF2-40B4-BE49-F238E27FC236}">
                <a16:creationId xmlns:a16="http://schemas.microsoft.com/office/drawing/2014/main" id="{584B9DA8-E596-4698-AA2D-D2F44951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文本框 2">
            <a:extLst>
              <a:ext uri="{FF2B5EF4-FFF2-40B4-BE49-F238E27FC236}">
                <a16:creationId xmlns:a16="http://schemas.microsoft.com/office/drawing/2014/main" id="{E703DB3D-1638-4952-8CA2-AECC77AC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584753-1E34-44E0-A9ED-5F38B59DAE8D}"/>
              </a:ext>
            </a:extLst>
          </p:cNvPr>
          <p:cNvSpPr>
            <a:spLocks/>
          </p:cNvSpPr>
          <p:nvPr/>
        </p:nvSpPr>
        <p:spPr bwMode="auto">
          <a:xfrm>
            <a:off x="1981200" y="1455738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906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752600" indent="-3810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09800" indent="-3810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6670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1242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5814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0386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  <a:latin typeface="+mn-ea"/>
                <a:ea typeface="+mn-ea"/>
              </a:rPr>
              <a:t>将复合命题符号化的步骤：</a:t>
            </a:r>
          </a:p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  <a:latin typeface="+mn-ea"/>
                <a:ea typeface="+mn-ea"/>
              </a:rPr>
              <a:t>⑴分析出原子命题，符号化</a:t>
            </a:r>
          </a:p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  <a:latin typeface="+mn-ea"/>
                <a:ea typeface="+mn-ea"/>
              </a:rPr>
              <a:t>⑵用联结词联结原子命题</a:t>
            </a:r>
          </a:p>
        </p:txBody>
      </p:sp>
    </p:spTree>
    <p:extLst>
      <p:ext uri="{BB962C8B-B14F-4D97-AF65-F5344CB8AC3E}">
        <p14:creationId xmlns:p14="http://schemas.microsoft.com/office/powerpoint/2010/main" val="2378863828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Group 176">
            <a:extLst>
              <a:ext uri="{FF2B5EF4-FFF2-40B4-BE49-F238E27FC236}">
                <a16:creationId xmlns:a16="http://schemas.microsoft.com/office/drawing/2014/main" id="{0DDF5424-61F2-4DDA-9769-EAA3C79A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7809"/>
              </p:ext>
            </p:extLst>
          </p:nvPr>
        </p:nvGraphicFramePr>
        <p:xfrm>
          <a:off x="2145823" y="1209105"/>
          <a:ext cx="7343775" cy="4681539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159215384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711467561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3061163596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极大项</a:t>
                      </a:r>
                      <a:endParaRPr kumimoji="1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成假赋值</a:t>
                      </a:r>
                      <a:endParaRPr kumimoji="1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名称</a:t>
                      </a:r>
                      <a:endParaRPr kumimoji="1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33645"/>
                  </a:ext>
                </a:extLst>
              </a:tr>
              <a:tr h="51911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29461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73540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52653"/>
                  </a:ext>
                </a:extLst>
              </a:tr>
              <a:tr h="51911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01961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3343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581821"/>
                  </a:ext>
                </a:extLst>
              </a:tr>
              <a:tr h="51911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16111"/>
                  </a:ext>
                </a:extLst>
              </a:tr>
              <a:tr h="5207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</a:t>
                      </a:r>
                      <a:endParaRPr kumimoji="1" lang="en-US" altLang="zh-CN" sz="6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9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73945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569356-3BA5-4BB8-BF4E-9D774C2C72BB}"/>
              </a:ext>
            </a:extLst>
          </p:cNvPr>
          <p:cNvSpPr txBox="1"/>
          <p:nvPr/>
        </p:nvSpPr>
        <p:spPr>
          <a:xfrm>
            <a:off x="2397558" y="2953341"/>
            <a:ext cx="8591472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任意两个极小项的合取必为假；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任意两个极大项的析取必为真；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极大项的否定是极小项；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极小项的否定是极大项；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所有极小项的析取为永真公式；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所有极大项的合取是永假公式。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157538-B9D8-47FD-9A89-BC686808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65902"/>
              </p:ext>
            </p:extLst>
          </p:nvPr>
        </p:nvGraphicFramePr>
        <p:xfrm>
          <a:off x="2067059" y="738188"/>
          <a:ext cx="6392910" cy="233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85">
                  <a:extLst>
                    <a:ext uri="{9D8B030D-6E8A-4147-A177-3AD203B41FA5}">
                      <a16:colId xmlns:a16="http://schemas.microsoft.com/office/drawing/2014/main" val="1551815658"/>
                    </a:ext>
                  </a:extLst>
                </a:gridCol>
                <a:gridCol w="1065485">
                  <a:extLst>
                    <a:ext uri="{9D8B030D-6E8A-4147-A177-3AD203B41FA5}">
                      <a16:colId xmlns:a16="http://schemas.microsoft.com/office/drawing/2014/main" val="11003774"/>
                    </a:ext>
                  </a:extLst>
                </a:gridCol>
                <a:gridCol w="1065485">
                  <a:extLst>
                    <a:ext uri="{9D8B030D-6E8A-4147-A177-3AD203B41FA5}">
                      <a16:colId xmlns:a16="http://schemas.microsoft.com/office/drawing/2014/main" val="2128820785"/>
                    </a:ext>
                  </a:extLst>
                </a:gridCol>
                <a:gridCol w="1065485">
                  <a:extLst>
                    <a:ext uri="{9D8B030D-6E8A-4147-A177-3AD203B41FA5}">
                      <a16:colId xmlns:a16="http://schemas.microsoft.com/office/drawing/2014/main" val="832492601"/>
                    </a:ext>
                  </a:extLst>
                </a:gridCol>
                <a:gridCol w="1065485">
                  <a:extLst>
                    <a:ext uri="{9D8B030D-6E8A-4147-A177-3AD203B41FA5}">
                      <a16:colId xmlns:a16="http://schemas.microsoft.com/office/drawing/2014/main" val="3647522483"/>
                    </a:ext>
                  </a:extLst>
                </a:gridCol>
                <a:gridCol w="1065485">
                  <a:extLst>
                    <a:ext uri="{9D8B030D-6E8A-4147-A177-3AD203B41FA5}">
                      <a16:colId xmlns:a16="http://schemas.microsoft.com/office/drawing/2014/main" val="1981038"/>
                    </a:ext>
                  </a:extLst>
                </a:gridCol>
              </a:tblGrid>
              <a:tr h="41233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极小项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极大项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43251"/>
                  </a:ext>
                </a:extLst>
              </a:tr>
              <a:tr h="3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成真赋值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成假赋值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55707"/>
                  </a:ext>
                </a:extLst>
              </a:tr>
              <a:tr h="335075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1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83347"/>
                  </a:ext>
                </a:extLst>
              </a:tr>
              <a:tr h="33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63003"/>
                  </a:ext>
                </a:extLst>
              </a:tr>
              <a:tr h="33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02269"/>
                  </a:ext>
                </a:extLst>
              </a:tr>
              <a:tr h="555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  <a:endParaRPr kumimoji="1" lang="zh-CN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600" b="0" i="0" u="none" strike="noStrike" kern="1200" cap="none" spc="0" normalizeH="0" baseline="-2500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en-US" sz="1600" b="0" i="0" u="none" strike="noStrike" kern="1200" cap="none" spc="0" normalizeH="0" baseline="-2500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904126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569356-3BA5-4BB8-BF4E-9D774C2C72BB}"/>
              </a:ext>
            </a:extLst>
          </p:cNvPr>
          <p:cNvSpPr txBox="1"/>
          <p:nvPr/>
        </p:nvSpPr>
        <p:spPr>
          <a:xfrm>
            <a:off x="1751013" y="1166842"/>
            <a:ext cx="8591472" cy="461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设命题公式</a:t>
            </a:r>
            <a:r>
              <a:rPr lang="en-US" altLang="zh-CN" sz="4000" dirty="0"/>
              <a:t>α</a:t>
            </a:r>
            <a:r>
              <a:rPr lang="zh-CN" altLang="en-US" sz="4000" dirty="0"/>
              <a:t>中含有</a:t>
            </a:r>
            <a:r>
              <a:rPr lang="en-US" altLang="zh-CN" sz="4000" dirty="0"/>
              <a:t>n</a:t>
            </a:r>
            <a:r>
              <a:rPr lang="zh-CN" altLang="en-US" sz="4000" dirty="0"/>
              <a:t>个命题变元，如果</a:t>
            </a:r>
            <a:r>
              <a:rPr lang="en-US" altLang="zh-CN" sz="4000" dirty="0"/>
              <a:t>α</a:t>
            </a:r>
            <a:r>
              <a:rPr lang="zh-CN" altLang="en-US" sz="4000" dirty="0"/>
              <a:t>的析取范式（合取范式）中的合取式（析取式）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都是极小项（极大项）</a:t>
            </a: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zh-CN" altLang="en-US" sz="4000" dirty="0"/>
              <a:t>则称该析取范式（合取范式）为</a:t>
            </a:r>
            <a:r>
              <a:rPr lang="en-US" altLang="zh-CN" sz="4000" dirty="0"/>
              <a:t>α</a:t>
            </a:r>
            <a:r>
              <a:rPr lang="zh-CN" altLang="en-US" sz="4000" dirty="0"/>
              <a:t>的</a:t>
            </a:r>
            <a:r>
              <a:rPr lang="zh-CN" altLang="en-US" sz="4000" dirty="0">
                <a:solidFill>
                  <a:srgbClr val="FF0000"/>
                </a:solidFill>
              </a:rPr>
              <a:t>主析取范式（主合取范式）</a:t>
            </a: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0495832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1FB483-C4B5-4FCD-9E23-0D39890FAADE}"/>
              </a:ext>
            </a:extLst>
          </p:cNvPr>
          <p:cNvSpPr txBox="1"/>
          <p:nvPr/>
        </p:nvSpPr>
        <p:spPr>
          <a:xfrm>
            <a:off x="2015231" y="1091953"/>
            <a:ext cx="812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任何一个不为矛盾式（重言式）的命题公式都存在着与之等值的主析取范式（主合取范式），并且是唯一的。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BC3951-7D61-48B9-B6CC-A00951867C3F}"/>
              </a:ext>
            </a:extLst>
          </p:cNvPr>
          <p:cNvSpPr txBox="1"/>
          <p:nvPr/>
        </p:nvSpPr>
        <p:spPr>
          <a:xfrm>
            <a:off x="2095130" y="3497802"/>
            <a:ext cx="7554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矛盾式的主析取范式是空公式，定义为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，其主合取范式</a:t>
            </a:r>
            <a:r>
              <a:rPr lang="zh-CN" altLang="en-US" sz="2800" dirty="0">
                <a:solidFill>
                  <a:srgbClr val="FF0000"/>
                </a:solidFill>
              </a:rPr>
              <a:t>必由所有极大项的合取构成</a:t>
            </a:r>
            <a:r>
              <a:rPr lang="zh-CN" altLang="en-US" sz="28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A51D77-6398-4061-BB75-2B9B1E60005B}"/>
              </a:ext>
            </a:extLst>
          </p:cNvPr>
          <p:cNvSpPr txBox="1"/>
          <p:nvPr/>
        </p:nvSpPr>
        <p:spPr>
          <a:xfrm>
            <a:off x="2095129" y="4626378"/>
            <a:ext cx="7554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重言式的主合取范式是空公式，定义为</a:t>
            </a:r>
            <a:r>
              <a:rPr lang="en-US" altLang="zh-CN" sz="2800" dirty="0"/>
              <a:t>1</a:t>
            </a:r>
            <a:r>
              <a:rPr lang="zh-CN" altLang="en-US" sz="2800" dirty="0"/>
              <a:t>，其主析取范式</a:t>
            </a:r>
            <a:r>
              <a:rPr lang="zh-CN" altLang="en-US" sz="2800" dirty="0">
                <a:solidFill>
                  <a:srgbClr val="FF0000"/>
                </a:solidFill>
              </a:rPr>
              <a:t>必由所有极小项的析取构成</a:t>
            </a:r>
            <a:r>
              <a:rPr lang="zh-CN" altLang="en-US" sz="28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070BBB-D799-4182-BDC8-85278B4F283F}"/>
              </a:ext>
            </a:extLst>
          </p:cNvPr>
          <p:cNvSpPr txBox="1"/>
          <p:nvPr/>
        </p:nvSpPr>
        <p:spPr>
          <a:xfrm>
            <a:off x="8816317" y="2648820"/>
            <a:ext cx="498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34818407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7F2B19-DA6C-4623-90E4-1305D8962507}"/>
              </a:ext>
            </a:extLst>
          </p:cNvPr>
          <p:cNvSpPr txBox="1"/>
          <p:nvPr/>
        </p:nvSpPr>
        <p:spPr>
          <a:xfrm>
            <a:off x="2882046" y="1421531"/>
            <a:ext cx="512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 P) 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70BA8-9179-4DE4-BF28-8CCE98DC9456}"/>
              </a:ext>
            </a:extLst>
          </p:cNvPr>
          <p:cNvSpPr txBox="1"/>
          <p:nvPr/>
        </p:nvSpPr>
        <p:spPr>
          <a:xfrm>
            <a:off x="2811026" y="932518"/>
            <a:ext cx="429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P)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3FACA1-A1B3-44C3-80F8-CB6287603E1A}"/>
              </a:ext>
            </a:extLst>
          </p:cNvPr>
          <p:cNvSpPr txBox="1"/>
          <p:nvPr/>
        </p:nvSpPr>
        <p:spPr>
          <a:xfrm>
            <a:off x="2882046" y="1891062"/>
            <a:ext cx="583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  P 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29017C-FEF9-4793-8BE1-EA2B61B08862}"/>
              </a:ext>
            </a:extLst>
          </p:cNvPr>
          <p:cNvSpPr txBox="1"/>
          <p:nvPr/>
        </p:nvSpPr>
        <p:spPr>
          <a:xfrm>
            <a:off x="2882045" y="2377347"/>
            <a:ext cx="583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Q)   P 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EEFEB0-FBF7-4CDE-8F7C-02DD52F7D8B7}"/>
              </a:ext>
            </a:extLst>
          </p:cNvPr>
          <p:cNvSpPr txBox="1"/>
          <p:nvPr/>
        </p:nvSpPr>
        <p:spPr>
          <a:xfrm>
            <a:off x="1304573" y="3298956"/>
            <a:ext cx="993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Q)  ( P  (Q   Q))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((P   P)  Q)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664301-AED6-4F30-A7C9-7D364A44260A}"/>
              </a:ext>
            </a:extLst>
          </p:cNvPr>
          <p:cNvSpPr txBox="1"/>
          <p:nvPr/>
        </p:nvSpPr>
        <p:spPr>
          <a:xfrm>
            <a:off x="1293748" y="3988865"/>
            <a:ext cx="993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Q) 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P  Q)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( P   Q)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  Q) 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P  Q)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4F252B-77E6-4D38-9C60-8C97A22E682B}"/>
              </a:ext>
            </a:extLst>
          </p:cNvPr>
          <p:cNvSpPr txBox="1"/>
          <p:nvPr/>
        </p:nvSpPr>
        <p:spPr>
          <a:xfrm>
            <a:off x="1304573" y="4678774"/>
            <a:ext cx="993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( P   Q)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P  Q) 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Q)  (P  Q)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A976E-2B77-44CE-B5EB-749170CE61D5}"/>
              </a:ext>
            </a:extLst>
          </p:cNvPr>
          <p:cNvSpPr txBox="1"/>
          <p:nvPr/>
        </p:nvSpPr>
        <p:spPr>
          <a:xfrm>
            <a:off x="1304573" y="5409915"/>
            <a:ext cx="76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 m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m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m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m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zh-CN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982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1" grpId="0"/>
      <p:bldP spid="12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09598-12FD-4E33-B591-5280B665AA5D}"/>
              </a:ext>
            </a:extLst>
          </p:cNvPr>
          <p:cNvSpPr txBox="1"/>
          <p:nvPr/>
        </p:nvSpPr>
        <p:spPr>
          <a:xfrm>
            <a:off x="2600022" y="1293655"/>
            <a:ext cx="583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Q)   P 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6449D-3C2A-45A9-BE56-D6457A46A6EB}"/>
              </a:ext>
            </a:extLst>
          </p:cNvPr>
          <p:cNvSpPr txBox="1"/>
          <p:nvPr/>
        </p:nvSpPr>
        <p:spPr>
          <a:xfrm>
            <a:off x="2600021" y="2058614"/>
            <a:ext cx="583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Q)  ( P 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7F69D-7A1B-47F7-8B78-0FB3C5A94C69}"/>
              </a:ext>
            </a:extLst>
          </p:cNvPr>
          <p:cNvSpPr txBox="1"/>
          <p:nvPr/>
        </p:nvSpPr>
        <p:spPr>
          <a:xfrm>
            <a:off x="2600021" y="2823573"/>
            <a:ext cx="702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P 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Q  P 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EA85D5-088E-47E2-BA0D-F3D621D84302}"/>
              </a:ext>
            </a:extLst>
          </p:cNvPr>
          <p:cNvSpPr txBox="1"/>
          <p:nvPr/>
        </p:nvSpPr>
        <p:spPr>
          <a:xfrm>
            <a:off x="2584313" y="3588532"/>
            <a:ext cx="702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873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2B42B-4A32-4505-8C78-00509571A614}"/>
              </a:ext>
            </a:extLst>
          </p:cNvPr>
          <p:cNvSpPr txBox="1"/>
          <p:nvPr/>
        </p:nvSpPr>
        <p:spPr>
          <a:xfrm>
            <a:off x="2006353" y="949911"/>
            <a:ext cx="5761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PR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FF49F1-BBA2-4DB7-B6D5-9D0D31512DB6}"/>
              </a:ext>
            </a:extLst>
          </p:cNvPr>
          <p:cNvSpPr txBox="1"/>
          <p:nvPr/>
        </p:nvSpPr>
        <p:spPr>
          <a:xfrm>
            <a:off x="2006352" y="1637131"/>
            <a:ext cx="736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 P 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 (P   Q)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4DA0FF-EA60-4E9A-A513-10C6860BD860}"/>
              </a:ext>
            </a:extLst>
          </p:cNvPr>
          <p:cNvSpPr txBox="1"/>
          <p:nvPr/>
        </p:nvSpPr>
        <p:spPr>
          <a:xfrm>
            <a:off x="2019414" y="2257226"/>
            <a:ext cx="8402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(Q   Q)  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( P 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 (R   R) )  (P   Q  (R   R))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F76D50-99D4-47AE-B142-C984B1EF9E0B}"/>
              </a:ext>
            </a:extLst>
          </p:cNvPr>
          <p:cNvSpPr txBox="1"/>
          <p:nvPr/>
        </p:nvSpPr>
        <p:spPr>
          <a:xfrm>
            <a:off x="1930026" y="3684677"/>
            <a:ext cx="909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Q V 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 Q  R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P  Q  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P  Q   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 Q  R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V  Q   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E8E19-8319-489D-B1BB-43799F85AD4E}"/>
              </a:ext>
            </a:extLst>
          </p:cNvPr>
          <p:cNvSpPr/>
          <p:nvPr/>
        </p:nvSpPr>
        <p:spPr>
          <a:xfrm>
            <a:off x="1930026" y="5112128"/>
            <a:ext cx="7947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282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04301A-5014-419E-8566-EB809AF11444}"/>
              </a:ext>
            </a:extLst>
          </p:cNvPr>
          <p:cNvSpPr txBox="1"/>
          <p:nvPr/>
        </p:nvSpPr>
        <p:spPr>
          <a:xfrm>
            <a:off x="2006352" y="864690"/>
            <a:ext cx="576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PR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787345-5F6E-4674-8DB6-CEFE33FFC070}"/>
              </a:ext>
            </a:extLst>
          </p:cNvPr>
          <p:cNvSpPr txBox="1"/>
          <p:nvPr/>
        </p:nvSpPr>
        <p:spPr>
          <a:xfrm>
            <a:off x="2006351" y="2078456"/>
            <a:ext cx="73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(( P 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 ( P   Q))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90BBB9-1510-4A47-90F8-1D8E5D79183B}"/>
              </a:ext>
            </a:extLst>
          </p:cNvPr>
          <p:cNvSpPr txBox="1"/>
          <p:nvPr/>
        </p:nvSpPr>
        <p:spPr>
          <a:xfrm>
            <a:off x="2006351" y="2728178"/>
            <a:ext cx="73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(P 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Q)) 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( P   Q))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B0659A-A9E2-4AEA-8734-C7EF0353B16B}"/>
              </a:ext>
            </a:extLst>
          </p:cNvPr>
          <p:cNvSpPr txBox="1"/>
          <p:nvPr/>
        </p:nvSpPr>
        <p:spPr>
          <a:xfrm>
            <a:off x="2006351" y="3404291"/>
            <a:ext cx="7368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 P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 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QR) 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  P   Q)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(R P   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BE8367-D706-4DC5-BA51-983B08EAD8A1}"/>
              </a:ext>
            </a:extLst>
          </p:cNvPr>
          <p:cNvSpPr txBox="1"/>
          <p:nvPr/>
        </p:nvSpPr>
        <p:spPr>
          <a:xfrm>
            <a:off x="2006351" y="4509577"/>
            <a:ext cx="736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 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 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QR)  ( P   Q R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6F39B0-5956-415A-931B-1232A6F9D4EB}"/>
              </a:ext>
            </a:extLst>
          </p:cNvPr>
          <p:cNvSpPr txBox="1"/>
          <p:nvPr/>
        </p:nvSpPr>
        <p:spPr>
          <a:xfrm>
            <a:off x="2006350" y="5032797"/>
            <a:ext cx="801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(R   R)) 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 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QR)  ( P   Q R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640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763CF4-8E9C-40C9-98BB-9B9A3E254FF1}"/>
              </a:ext>
            </a:extLst>
          </p:cNvPr>
          <p:cNvSpPr txBox="1"/>
          <p:nvPr/>
        </p:nvSpPr>
        <p:spPr>
          <a:xfrm>
            <a:off x="1819919" y="1056488"/>
            <a:ext cx="801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(R   R)) 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 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QR)  ( P   Q R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1DBC09-9F9D-4C9A-A238-5DC59E356220}"/>
              </a:ext>
            </a:extLst>
          </p:cNvPr>
          <p:cNvSpPr txBox="1"/>
          <p:nvPr/>
        </p:nvSpPr>
        <p:spPr>
          <a:xfrm>
            <a:off x="1819918" y="1750426"/>
            <a:ext cx="90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R)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 R) 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 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( P   Q R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D3A20-98CE-4C07-9438-A5D59F8626BA}"/>
              </a:ext>
            </a:extLst>
          </p:cNvPr>
          <p:cNvSpPr txBox="1"/>
          <p:nvPr/>
        </p:nvSpPr>
        <p:spPr>
          <a:xfrm>
            <a:off x="1819918" y="2524263"/>
            <a:ext cx="90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R)  (P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 R)  ( P   Q R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1CCDE-A5D0-4854-9B9C-28B2C177A8BA}"/>
              </a:ext>
            </a:extLst>
          </p:cNvPr>
          <p:cNvSpPr txBox="1"/>
          <p:nvPr/>
        </p:nvSpPr>
        <p:spPr>
          <a:xfrm>
            <a:off x="1819917" y="3167390"/>
            <a:ext cx="90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6532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10C442-3B3E-4B9D-BF1F-B3EE14D63C26}"/>
              </a:ext>
            </a:extLst>
          </p:cNvPr>
          <p:cNvSpPr/>
          <p:nvPr/>
        </p:nvSpPr>
        <p:spPr>
          <a:xfrm>
            <a:off x="2359007" y="965831"/>
            <a:ext cx="7947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E6FB3F-CC5A-4D32-83B0-BE047E843AFE}"/>
              </a:ext>
            </a:extLst>
          </p:cNvPr>
          <p:cNvSpPr/>
          <p:nvPr/>
        </p:nvSpPr>
        <p:spPr>
          <a:xfrm>
            <a:off x="1751013" y="1832103"/>
            <a:ext cx="942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α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 Q  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P   Q 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P   Q  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87AEF-C38D-41B1-84A8-60A924A66119}"/>
              </a:ext>
            </a:extLst>
          </p:cNvPr>
          <p:cNvSpPr txBox="1"/>
          <p:nvPr/>
        </p:nvSpPr>
        <p:spPr>
          <a:xfrm>
            <a:off x="3459838" y="2698375"/>
            <a:ext cx="420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( α)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4C2BA-FF38-479C-93DD-4DEFD0D50AA2}"/>
              </a:ext>
            </a:extLst>
          </p:cNvPr>
          <p:cNvSpPr txBox="1"/>
          <p:nvPr/>
        </p:nvSpPr>
        <p:spPr>
          <a:xfrm>
            <a:off x="2258964" y="3546313"/>
            <a:ext cx="90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( P   Q  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(P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 R) 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R)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F14C0-14C8-4B88-9B9D-C5F83E3BAD36}"/>
              </a:ext>
            </a:extLst>
          </p:cNvPr>
          <p:cNvSpPr/>
          <p:nvPr/>
        </p:nvSpPr>
        <p:spPr>
          <a:xfrm>
            <a:off x="2228571" y="4377736"/>
            <a:ext cx="2188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7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4">
            <a:extLst>
              <a:ext uri="{FF2B5EF4-FFF2-40B4-BE49-F238E27FC236}">
                <a16:creationId xmlns:a16="http://schemas.microsoft.com/office/drawing/2014/main" id="{8EB6B207-D96C-47A0-A7EA-39ECE442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文本框 2">
            <a:extLst>
              <a:ext uri="{FF2B5EF4-FFF2-40B4-BE49-F238E27FC236}">
                <a16:creationId xmlns:a16="http://schemas.microsoft.com/office/drawing/2014/main" id="{42DE3100-38C4-4084-913E-C7CCC6CE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90116" name="文本框 3">
            <a:extLst>
              <a:ext uri="{FF2B5EF4-FFF2-40B4-BE49-F238E27FC236}">
                <a16:creationId xmlns:a16="http://schemas.microsoft.com/office/drawing/2014/main" id="{6DA2BC97-A219-4098-A180-1F8200DB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49" y="804864"/>
            <a:ext cx="88741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命题公式（</a:t>
            </a:r>
            <a:r>
              <a:rPr lang="en-US" altLang="zh-CN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propositional formula</a:t>
            </a: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）</a:t>
            </a:r>
            <a:r>
              <a:rPr lang="en-US" altLang="zh-CN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合式公式（</a:t>
            </a:r>
            <a:r>
              <a:rPr lang="en-US" altLang="zh-CN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well-formed formula, WFF</a:t>
            </a: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）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3885EB-C848-45A3-A640-FA54D379AE2C}"/>
              </a:ext>
            </a:extLst>
          </p:cNvPr>
          <p:cNvSpPr txBox="1"/>
          <p:nvPr/>
        </p:nvSpPr>
        <p:spPr>
          <a:xfrm>
            <a:off x="1184275" y="5440375"/>
            <a:ext cx="1061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）原子命题变元是最简单的合式公式，称为原子合式公式，简称原子公式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      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）命题公式不是命题。 只有在对其命题变元进行真值指派后，才可能确定命题公式的真值。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744B48-D58E-4B8F-867D-5E5C0C5F955F}"/>
              </a:ext>
            </a:extLst>
          </p:cNvPr>
          <p:cNvSpPr txBox="1"/>
          <p:nvPr/>
        </p:nvSpPr>
        <p:spPr>
          <a:xfrm>
            <a:off x="851694" y="2223762"/>
            <a:ext cx="7303091" cy="316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）命题变元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是命题公式；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(┐G)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(G∧H)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(G∨H)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(G→H)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也是公式；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仅通过有限步使用规则1-3后所得到的符号串才是</a:t>
            </a:r>
            <a:r>
              <a:rPr lang="zh-CN" altLang="en-US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命题公式</a:t>
            </a:r>
            <a:r>
              <a:rPr lang="zh-CN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29361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9A87A707-BBA9-4D39-BD64-1B968217FD06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0" y="1970088"/>
            <a:ext cx="8064500" cy="420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一家航空公司，为了保证安全，用计算机复核飞行计划。每台计算机能给出飞行计划正确或有误的回答。由于计算机也有可能发生故障，因此采用三台计算机同时复核。由所给答案，再根据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少数服从多数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/>
              <a:t>的原则作出判断，试将结果用命题公式表示，并加以简化，画出电路图。</a:t>
            </a:r>
            <a:r>
              <a:rPr lang="zh-CN" altLang="en-US" sz="2400"/>
              <a:t> </a:t>
            </a:r>
            <a:endParaRPr lang="zh-CN" altLang="en-US" sz="2400" dirty="0"/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83BC7BF8-1A34-4ECD-8D88-B8DB275CC483}"/>
              </a:ext>
            </a:extLst>
          </p:cNvPr>
          <p:cNvSpPr txBox="1">
            <a:spLocks noChangeArrowheads="1"/>
          </p:cNvSpPr>
          <p:nvPr/>
        </p:nvSpPr>
        <p:spPr>
          <a:xfrm>
            <a:off x="1973263" y="1036638"/>
            <a:ext cx="80645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例</a:t>
            </a:r>
            <a:r>
              <a:rPr lang="en-US" altLang="zh-CN"/>
              <a:t>3.3.14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6429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83BC7BF8-1A34-4ECD-8D88-B8DB275CC483}"/>
              </a:ext>
            </a:extLst>
          </p:cNvPr>
          <p:cNvSpPr txBox="1">
            <a:spLocks noChangeArrowheads="1"/>
          </p:cNvSpPr>
          <p:nvPr/>
        </p:nvSpPr>
        <p:spPr>
          <a:xfrm>
            <a:off x="1920875" y="865981"/>
            <a:ext cx="80645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3.3.14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E8B669-8E8D-4494-B4BF-A01477EE528E}"/>
              </a:ext>
            </a:extLst>
          </p:cNvPr>
          <p:cNvSpPr txBox="1">
            <a:spLocks noChangeArrowheads="1"/>
          </p:cNvSpPr>
          <p:nvPr/>
        </p:nvSpPr>
        <p:spPr>
          <a:xfrm>
            <a:off x="1909762" y="1628775"/>
            <a:ext cx="4186238" cy="18002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分别表示三台计算机的答案。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S</a:t>
            </a:r>
            <a:r>
              <a:rPr lang="zh-CN" altLang="en-US" dirty="0"/>
              <a:t>表示判断结果。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aphicFrame>
        <p:nvGraphicFramePr>
          <p:cNvPr id="7" name="Group 40">
            <a:extLst>
              <a:ext uri="{FF2B5EF4-FFF2-40B4-BE49-F238E27FC236}">
                <a16:creationId xmlns:a16="http://schemas.microsoft.com/office/drawing/2014/main" id="{43055676-7663-44F0-B98D-C25B4B266631}"/>
              </a:ext>
            </a:extLst>
          </p:cNvPr>
          <p:cNvGraphicFramePr>
            <a:graphicFrameLocks/>
          </p:cNvGraphicFramePr>
          <p:nvPr/>
        </p:nvGraphicFramePr>
        <p:xfrm>
          <a:off x="7132637" y="1758950"/>
          <a:ext cx="2962275" cy="466407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0   0   0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0   0   1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0   1   0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0   1   1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1   0   0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1   0   1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1   1   0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1   1   1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38">
            <a:extLst>
              <a:ext uri="{FF2B5EF4-FFF2-40B4-BE49-F238E27FC236}">
                <a16:creationId xmlns:a16="http://schemas.microsoft.com/office/drawing/2014/main" id="{BE960595-DC5A-4D9F-937E-ACEF4148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2" y="1163637"/>
            <a:ext cx="1255713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真值表</a:t>
            </a:r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CE7C8A37-FEA8-433E-954B-3C15600F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471862"/>
            <a:ext cx="4391025" cy="265588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则根据真值表，利用联结词的定义，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可用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+mn-ea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+mn-lt"/>
                <a:ea typeface="+mn-ea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所对应的命题公式表示出来，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同时可画出该命题公式所对应的电路图。</a:t>
            </a:r>
          </a:p>
        </p:txBody>
      </p:sp>
    </p:spTree>
    <p:extLst>
      <p:ext uri="{BB962C8B-B14F-4D97-AF65-F5344CB8AC3E}">
        <p14:creationId xmlns:p14="http://schemas.microsoft.com/office/powerpoint/2010/main" val="32880264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nimBg="1" autoUpdateAnimBg="0"/>
      <p:bldP spid="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83BC7BF8-1A34-4ECD-8D88-B8DB275CC483}"/>
              </a:ext>
            </a:extLst>
          </p:cNvPr>
          <p:cNvSpPr txBox="1">
            <a:spLocks noChangeArrowheads="1"/>
          </p:cNvSpPr>
          <p:nvPr/>
        </p:nvSpPr>
        <p:spPr>
          <a:xfrm>
            <a:off x="1973263" y="1036638"/>
            <a:ext cx="80645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例</a:t>
            </a:r>
            <a:r>
              <a:rPr lang="en-US" altLang="zh-CN"/>
              <a:t>3.3.14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1AB650-D13E-48A5-8E46-42B7E89DD8BF}"/>
              </a:ext>
            </a:extLst>
          </p:cNvPr>
          <p:cNvSpPr txBox="1">
            <a:spLocks noChangeArrowheads="1"/>
          </p:cNvSpPr>
          <p:nvPr/>
        </p:nvSpPr>
        <p:spPr>
          <a:xfrm>
            <a:off x="2468563" y="1673225"/>
            <a:ext cx="8064500" cy="2592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S= 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=((C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=(C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)∨(C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∧C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CB7558C-DEBF-434B-B0BB-EF2ECE51DAFA}"/>
              </a:ext>
            </a:extLst>
          </p:cNvPr>
          <p:cNvGrpSpPr>
            <a:grpSpLocks/>
          </p:cNvGrpSpPr>
          <p:nvPr/>
        </p:nvGrpSpPr>
        <p:grpSpPr bwMode="auto">
          <a:xfrm>
            <a:off x="3189288" y="4410075"/>
            <a:ext cx="5400675" cy="2447925"/>
            <a:chOff x="2850" y="4017"/>
            <a:chExt cx="4183" cy="1710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9380C431-D720-4749-BACC-D747B6209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" y="4017"/>
              <a:ext cx="521" cy="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7EFDEE3C-45C5-4B26-930E-F18F5FDB3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4599"/>
              <a:ext cx="521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5E46B7E3-3C39-4663-898F-939C4C81E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5302"/>
              <a:ext cx="521" cy="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5D699B5D-8C67-4CF8-B219-FE05221A0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" y="4584"/>
              <a:ext cx="347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2112782-DC8B-4C6D-A30C-F9D424A7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4234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9C072FF8-9F05-4896-8A7B-F415431F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4375"/>
              <a:ext cx="5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44A1094-C45E-4422-9B37-D5B9C95B2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4801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3BF53242-6C99-440A-BAE6-E46A2B171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4943"/>
              <a:ext cx="5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875737E-4819-4442-A972-DD4FAD484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5368"/>
              <a:ext cx="6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3D4B77BC-1F4E-4819-A43A-2F25BA7B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5510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C74E031B-DBD1-4875-B4AB-E72E1B49E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4095"/>
              <a:ext cx="347" cy="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7620EA1F-6F75-466F-8732-1CF4371D9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4659"/>
              <a:ext cx="347" cy="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829CA4AC-9341-44F4-A465-CFB40E599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5227"/>
              <a:ext cx="347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09E191DA-A866-4714-A640-0E6B8A539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4376"/>
              <a:ext cx="695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384C2741-A7AA-4B1B-8334-C23986963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" y="4594"/>
              <a:ext cx="695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DD827FC5-4BFD-40D9-BECF-FEAA9200C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5368"/>
              <a:ext cx="8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52DA973-A214-4421-93DC-9FDE303B0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9" y="4943"/>
              <a:ext cx="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47ED85D-995F-4ABB-AEA2-F90565204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" y="4943"/>
              <a:ext cx="6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62549636-F815-45AE-B0D9-D1963A1EB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4439"/>
              <a:ext cx="4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C0155625-7911-40DA-8BC6-DE1108CD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4710"/>
              <a:ext cx="4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24728933-2000-4154-BA5A-0CBFDFE87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" y="4659"/>
              <a:ext cx="4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D5A9B6F4-F664-44D8-8679-46DD8B66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" y="4801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375C6EC5-2AB1-4B6D-B2EE-317DE23B4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4376"/>
              <a:ext cx="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15C4AEA2-D7C3-4F34-9B1E-685214F9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4943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9C226789-960D-45B2-BBA0-28DF9566C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4234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897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5" name="内容占位符 92162">
            <a:extLst>
              <a:ext uri="{FF2B5EF4-FFF2-40B4-BE49-F238E27FC236}">
                <a16:creationId xmlns:a16="http://schemas.microsoft.com/office/drawing/2014/main" id="{F6E1C0EC-ACAA-4C04-BF52-46353CC15C95}"/>
              </a:ext>
            </a:extLst>
          </p:cNvPr>
          <p:cNvGraphicFramePr>
            <a:graphicFrameLocks/>
          </p:cNvGraphicFramePr>
          <p:nvPr/>
        </p:nvGraphicFramePr>
        <p:xfrm>
          <a:off x="1751013" y="1455738"/>
          <a:ext cx="8424863" cy="3629025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988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直接连接符 92214">
            <a:extLst>
              <a:ext uri="{FF2B5EF4-FFF2-40B4-BE49-F238E27FC236}">
                <a16:creationId xmlns:a16="http://schemas.microsoft.com/office/drawing/2014/main" id="{33866DC1-BDA7-4670-BC24-D1E745FCA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1441451"/>
            <a:ext cx="0" cy="36861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92215">
            <a:extLst>
              <a:ext uri="{FF2B5EF4-FFF2-40B4-BE49-F238E27FC236}">
                <a16:creationId xmlns:a16="http://schemas.microsoft.com/office/drawing/2014/main" id="{789E45EB-8F70-437E-A6C3-C361C4800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1455738"/>
            <a:ext cx="28575" cy="36147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直接连接符 92216">
            <a:extLst>
              <a:ext uri="{FF2B5EF4-FFF2-40B4-BE49-F238E27FC236}">
                <a16:creationId xmlns:a16="http://schemas.microsoft.com/office/drawing/2014/main" id="{07D70594-9383-48CC-BCAF-7871A20C8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693988"/>
            <a:ext cx="8408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30111"/>
      </p:ext>
    </p:ext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93186">
            <a:extLst>
              <a:ext uri="{FF2B5EF4-FFF2-40B4-BE49-F238E27FC236}">
                <a16:creationId xmlns:a16="http://schemas.microsoft.com/office/drawing/2014/main" id="{9547CCD9-EC71-49A2-AFB8-213691462398}"/>
              </a:ext>
            </a:extLst>
          </p:cNvPr>
          <p:cNvGraphicFramePr>
            <a:graphicFrameLocks/>
          </p:cNvGraphicFramePr>
          <p:nvPr/>
        </p:nvGraphicFramePr>
        <p:xfrm>
          <a:off x="1751013" y="1761940"/>
          <a:ext cx="8424863" cy="3629025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988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直接连接符 93238">
            <a:extLst>
              <a:ext uri="{FF2B5EF4-FFF2-40B4-BE49-F238E27FC236}">
                <a16:creationId xmlns:a16="http://schemas.microsoft.com/office/drawing/2014/main" id="{05A4ACA0-ED04-42C8-B3EF-3CB682931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1747653"/>
            <a:ext cx="0" cy="36861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直接连接符 93239">
            <a:extLst>
              <a:ext uri="{FF2B5EF4-FFF2-40B4-BE49-F238E27FC236}">
                <a16:creationId xmlns:a16="http://schemas.microsoft.com/office/drawing/2014/main" id="{80609578-B503-4CBE-B284-AF395635C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1761940"/>
            <a:ext cx="28575" cy="36147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93240">
            <a:extLst>
              <a:ext uri="{FF2B5EF4-FFF2-40B4-BE49-F238E27FC236}">
                <a16:creationId xmlns:a16="http://schemas.microsoft.com/office/drawing/2014/main" id="{7BFD81BA-CC55-44D7-A38D-95FF89B39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000190"/>
            <a:ext cx="8408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545980-217E-4429-B3C6-56766654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4800415"/>
            <a:ext cx="1008063" cy="57626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1A985E-5E4A-43A2-A7C1-BF5F8E2A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3633603"/>
            <a:ext cx="1296987" cy="576262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DBA346-8043-473F-B407-8928979F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3057340"/>
            <a:ext cx="2016125" cy="57626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A45140-E9D0-4C63-AAB8-CA8D0AA1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209865"/>
            <a:ext cx="1655763" cy="57626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34435093-49AE-44DB-B8EB-5400EE63D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3490728"/>
            <a:ext cx="1152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379DF08F-62BD-4F69-A344-E8A8A6C2C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4209865"/>
            <a:ext cx="1152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1182FBA5-A330-4832-B7D2-5AC749240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4786128"/>
            <a:ext cx="1152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2581D188-1354-4939-B9DD-133D6B770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5362390"/>
            <a:ext cx="1152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876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94210">
            <a:extLst>
              <a:ext uri="{FF2B5EF4-FFF2-40B4-BE49-F238E27FC236}">
                <a16:creationId xmlns:a16="http://schemas.microsoft.com/office/drawing/2014/main" id="{29104645-5741-4AAB-99B8-37E93F1AEBAC}"/>
              </a:ext>
            </a:extLst>
          </p:cNvPr>
          <p:cNvGraphicFramePr>
            <a:graphicFrameLocks/>
          </p:cNvGraphicFramePr>
          <p:nvPr/>
        </p:nvGraphicFramePr>
        <p:xfrm>
          <a:off x="1883568" y="1614487"/>
          <a:ext cx="8424863" cy="3629025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988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CC33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直接连接符 94262">
            <a:extLst>
              <a:ext uri="{FF2B5EF4-FFF2-40B4-BE49-F238E27FC236}">
                <a16:creationId xmlns:a16="http://schemas.microsoft.com/office/drawing/2014/main" id="{DBCAF10A-2565-4994-901E-E8DE4405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5768" y="1600200"/>
            <a:ext cx="0" cy="36861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直接连接符 94263">
            <a:extLst>
              <a:ext uri="{FF2B5EF4-FFF2-40B4-BE49-F238E27FC236}">
                <a16:creationId xmlns:a16="http://schemas.microsoft.com/office/drawing/2014/main" id="{72F23E93-4F02-408B-9EDB-883760688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0743" y="1614487"/>
            <a:ext cx="28575" cy="36147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94264">
            <a:extLst>
              <a:ext uri="{FF2B5EF4-FFF2-40B4-BE49-F238E27FC236}">
                <a16:creationId xmlns:a16="http://schemas.microsoft.com/office/drawing/2014/main" id="{EBCBFF4A-1B38-45A5-9C7D-BEEE41751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155" y="2852737"/>
            <a:ext cx="8408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4CBE2-A1D5-4BBA-A2F1-CE0FC8EC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580" y="2909887"/>
            <a:ext cx="865188" cy="57626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DE68AC-1D46-4A86-B12E-8C6B8345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55" y="4652962"/>
            <a:ext cx="1008063" cy="57626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0C5640-9812-4AF1-A3C6-F5AA20FB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605" y="4638675"/>
            <a:ext cx="719138" cy="576262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3814F7-F6C4-473A-AFF8-C481D1F9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018" y="2838450"/>
            <a:ext cx="2016125" cy="647700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直接连接符 94269">
            <a:extLst>
              <a:ext uri="{FF2B5EF4-FFF2-40B4-BE49-F238E27FC236}">
                <a16:creationId xmlns:a16="http://schemas.microsoft.com/office/drawing/2014/main" id="{BFA54612-671C-488E-955D-05B8B58F5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180" y="3343275"/>
            <a:ext cx="1152525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直接连接符 94270">
            <a:extLst>
              <a:ext uri="{FF2B5EF4-FFF2-40B4-BE49-F238E27FC236}">
                <a16:creationId xmlns:a16="http://schemas.microsoft.com/office/drawing/2014/main" id="{AACA76CA-B57A-427A-B9D1-11A4D1131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180" y="5143500"/>
            <a:ext cx="11525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261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95234">
            <a:extLst>
              <a:ext uri="{FF2B5EF4-FFF2-40B4-BE49-F238E27FC236}">
                <a16:creationId xmlns:a16="http://schemas.microsoft.com/office/drawing/2014/main" id="{6033029A-6558-47AF-832B-F99BEDADDB69}"/>
              </a:ext>
            </a:extLst>
          </p:cNvPr>
          <p:cNvGraphicFramePr>
            <a:graphicFrameLocks/>
          </p:cNvGraphicFramePr>
          <p:nvPr/>
        </p:nvGraphicFramePr>
        <p:xfrm>
          <a:off x="1751013" y="1602142"/>
          <a:ext cx="8424863" cy="3240088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5313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FF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solidFill>
                            <a:srgbClr val="FF33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solidFill>
                            <a:srgbClr val="FF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olidFill>
                            <a:srgbClr val="FF33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solidFill>
                            <a:srgbClr val="FF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olidFill>
                            <a:srgbClr val="FF3300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solidFill>
                            <a:srgbClr val="FF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FF3300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solidFill>
                            <a:srgbClr val="FF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CC33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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直接连接符 95286">
            <a:extLst>
              <a:ext uri="{FF2B5EF4-FFF2-40B4-BE49-F238E27FC236}">
                <a16:creationId xmlns:a16="http://schemas.microsoft.com/office/drawing/2014/main" id="{A830275C-A494-4044-AFE7-C804155A1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1602142"/>
            <a:ext cx="0" cy="3182938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直接连接符 95287">
            <a:extLst>
              <a:ext uri="{FF2B5EF4-FFF2-40B4-BE49-F238E27FC236}">
                <a16:creationId xmlns:a16="http://schemas.microsoft.com/office/drawing/2014/main" id="{E8A42CB2-F428-47FA-890E-ED7BEF988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6" y="1602142"/>
            <a:ext cx="0" cy="3240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95288">
            <a:extLst>
              <a:ext uri="{FF2B5EF4-FFF2-40B4-BE49-F238E27FC236}">
                <a16:creationId xmlns:a16="http://schemas.microsoft.com/office/drawing/2014/main" id="{328D1CAA-0108-4DBB-9854-6596C467D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888" y="2711805"/>
            <a:ext cx="8408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69564-7171-4459-9AA8-1D1C81FE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5250217"/>
            <a:ext cx="522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记：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f=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(PQ)((PQ)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 =m</a:t>
            </a:r>
            <a:r>
              <a:rPr lang="en-US" altLang="zh-CN" sz="2400" baseline="-25000">
                <a:solidFill>
                  <a:srgbClr val="CC3300"/>
                </a:solidFill>
                <a:latin typeface="Arial" panose="020B0604020202020204" pitchFamily="34" charset="0"/>
              </a:rPr>
              <a:t>11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</a:rPr>
              <a:t> m</a:t>
            </a:r>
            <a:r>
              <a:rPr lang="en-US" altLang="zh-CN" sz="2400" baseline="-25000">
                <a:solidFill>
                  <a:srgbClr val="CC3300"/>
                </a:solidFill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E5278-0AB5-4E09-91AA-D7D08F26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6" y="5202592"/>
            <a:ext cx="30956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试问： </a:t>
            </a: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Arial" panose="020B0604020202020204" pitchFamily="34" charset="0"/>
              </a:rPr>
              <a:t>f=</a:t>
            </a: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713899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5" name="内容占位符 97282">
            <a:extLst>
              <a:ext uri="{FF2B5EF4-FFF2-40B4-BE49-F238E27FC236}">
                <a16:creationId xmlns:a16="http://schemas.microsoft.com/office/drawing/2014/main" id="{71772457-58C9-4E4B-8F63-CB1ED2BC91A5}"/>
              </a:ext>
            </a:extLst>
          </p:cNvPr>
          <p:cNvGraphicFramePr>
            <a:graphicFrameLocks/>
          </p:cNvGraphicFramePr>
          <p:nvPr/>
        </p:nvGraphicFramePr>
        <p:xfrm>
          <a:off x="1953874" y="1614487"/>
          <a:ext cx="8424863" cy="3629025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1988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b="1" dirty="0"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直接连接符 97334">
            <a:extLst>
              <a:ext uri="{FF2B5EF4-FFF2-40B4-BE49-F238E27FC236}">
                <a16:creationId xmlns:a16="http://schemas.microsoft.com/office/drawing/2014/main" id="{BA365593-EA91-4DD9-9BFB-CDCA8369B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074" y="1600200"/>
            <a:ext cx="0" cy="36861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97335">
            <a:extLst>
              <a:ext uri="{FF2B5EF4-FFF2-40B4-BE49-F238E27FC236}">
                <a16:creationId xmlns:a16="http://schemas.microsoft.com/office/drawing/2014/main" id="{C7488345-B927-4FC8-A5E6-DD7BCA437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049" y="1614487"/>
            <a:ext cx="28575" cy="36147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直接连接符 97336">
            <a:extLst>
              <a:ext uri="{FF2B5EF4-FFF2-40B4-BE49-F238E27FC236}">
                <a16:creationId xmlns:a16="http://schemas.microsoft.com/office/drawing/2014/main" id="{263D1652-C0B1-4B64-87E5-13DCCBB0A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461" y="2852737"/>
            <a:ext cx="8408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38301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98306">
            <a:extLst>
              <a:ext uri="{FF2B5EF4-FFF2-40B4-BE49-F238E27FC236}">
                <a16:creationId xmlns:a16="http://schemas.microsoft.com/office/drawing/2014/main" id="{35005403-9959-4B20-BD9D-99FAA4C6D1BE}"/>
              </a:ext>
            </a:extLst>
          </p:cNvPr>
          <p:cNvGraphicFramePr>
            <a:graphicFrameLocks/>
          </p:cNvGraphicFramePr>
          <p:nvPr/>
        </p:nvGraphicFramePr>
        <p:xfrm>
          <a:off x="1883568" y="1455738"/>
          <a:ext cx="8424863" cy="327025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2613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f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Times New Roman" panose="02020603050405020304" pitchFamily="2" charset="0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(P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(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Q)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sz="2400" b="1" dirty="0">
                          <a:solidFill>
                            <a:srgbClr val="CC33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P</a:t>
                      </a: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sym typeface="Symbol" panose="05050102010706020507" pitchFamily="2" charset="2"/>
                        </a:rPr>
                        <a:t></a:t>
                      </a:r>
                      <a:r>
                        <a:rPr lang="en-US" altLang="x-none" sz="2000" b="1" dirty="0">
                          <a:solidFill>
                            <a:srgbClr val="DDDDDD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66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CC6600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solidFill>
                            <a:srgbClr val="CC3300"/>
                          </a:solidFill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solidFill>
                            <a:srgbClr val="DDDDDD"/>
                          </a:solidFill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直接连接符 98358">
            <a:extLst>
              <a:ext uri="{FF2B5EF4-FFF2-40B4-BE49-F238E27FC236}">
                <a16:creationId xmlns:a16="http://schemas.microsoft.com/office/drawing/2014/main" id="{34F7C57B-C0EF-40A0-970F-35427AF00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5768" y="1441451"/>
            <a:ext cx="0" cy="32543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直接连接符 98359">
            <a:extLst>
              <a:ext uri="{FF2B5EF4-FFF2-40B4-BE49-F238E27FC236}">
                <a16:creationId xmlns:a16="http://schemas.microsoft.com/office/drawing/2014/main" id="{C544A8C4-6B5F-4276-819B-BBBAC783E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0743" y="1455738"/>
            <a:ext cx="25400" cy="3240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直接连接符 98360">
            <a:extLst>
              <a:ext uri="{FF2B5EF4-FFF2-40B4-BE49-F238E27FC236}">
                <a16:creationId xmlns:a16="http://schemas.microsoft.com/office/drawing/2014/main" id="{13E1B15B-C0F7-449F-AFB2-E2B4EBB54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155" y="2543176"/>
            <a:ext cx="84089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9AC5B0-6E8E-4BC6-8BE4-EFC790A6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80" y="5056188"/>
            <a:ext cx="4968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记： 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f=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(PQ)(PQ)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 =M</a:t>
            </a:r>
            <a:r>
              <a:rPr lang="en-US" altLang="zh-CN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BDD4D8-2071-402E-9BA5-058B39011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493" y="5056188"/>
            <a:ext cx="3095625" cy="4603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</a:rPr>
              <a:t>试问： 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CC3300"/>
                </a:solidFill>
                <a:latin typeface="Arial" panose="020B0604020202020204" pitchFamily="34" charset="0"/>
              </a:rPr>
              <a:t>f=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28600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645739-6618-4AD6-82A6-A947F01FE45A}"/>
              </a:ext>
            </a:extLst>
          </p:cNvPr>
          <p:cNvSpPr txBox="1">
            <a:spLocks noChangeArrowheads="1"/>
          </p:cNvSpPr>
          <p:nvPr/>
        </p:nvSpPr>
        <p:spPr>
          <a:xfrm>
            <a:off x="1991518" y="1180956"/>
            <a:ext cx="8208963" cy="1079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利用真值表技术求公式</a:t>
            </a:r>
            <a:r>
              <a:rPr lang="en-US" altLang="zh-CN"/>
              <a:t>G = </a:t>
            </a:r>
            <a:r>
              <a:rPr lang="zh-CN" altLang="en-US"/>
              <a:t>┐</a:t>
            </a:r>
            <a:r>
              <a:rPr lang="en-US" altLang="zh-CN"/>
              <a:t>(</a:t>
            </a:r>
            <a:r>
              <a:rPr lang="zh-CN" altLang="en-US"/>
              <a:t>Ｐ→Ｑ</a:t>
            </a:r>
            <a:r>
              <a:rPr lang="en-US" altLang="zh-CN"/>
              <a:t>)∨</a:t>
            </a:r>
            <a:r>
              <a:rPr lang="zh-CN" altLang="en-US"/>
              <a:t>Ｒ的主析取范式和主合取范式。 </a:t>
            </a:r>
          </a:p>
        </p:txBody>
      </p:sp>
      <p:graphicFrame>
        <p:nvGraphicFramePr>
          <p:cNvPr id="10" name="Group 252">
            <a:extLst>
              <a:ext uri="{FF2B5EF4-FFF2-40B4-BE49-F238E27FC236}">
                <a16:creationId xmlns:a16="http://schemas.microsoft.com/office/drawing/2014/main" id="{781C218C-994B-463F-93BA-900E702AD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291405"/>
              </p:ext>
            </p:extLst>
          </p:nvPr>
        </p:nvGraphicFramePr>
        <p:xfrm>
          <a:off x="2424906" y="2476356"/>
          <a:ext cx="7345362" cy="4052888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1373892318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89998722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3335049867"/>
                    </a:ext>
                  </a:extLst>
                </a:gridCol>
                <a:gridCol w="2554287">
                  <a:extLst>
                    <a:ext uri="{9D8B030D-6E8A-4147-A177-3AD203B41FA5}">
                      <a16:colId xmlns:a16="http://schemas.microsoft.com/office/drawing/2014/main" val="3119530811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 Q R  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P→Q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┐（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P→Q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┐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(P→Q)∨R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556958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36406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55363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0 1 0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83576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0 1 1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1648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1 0 0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92819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1 0 1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72063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1 1 0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69955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1 1 1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784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4">
            <a:extLst>
              <a:ext uri="{FF2B5EF4-FFF2-40B4-BE49-F238E27FC236}">
                <a16:creationId xmlns:a16="http://schemas.microsoft.com/office/drawing/2014/main" id="{AD236439-7967-4536-B9D5-7EB485B2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文本框 2">
            <a:extLst>
              <a:ext uri="{FF2B5EF4-FFF2-40B4-BE49-F238E27FC236}">
                <a16:creationId xmlns:a16="http://schemas.microsoft.com/office/drawing/2014/main" id="{3DBF2C16-B8D8-4044-9DDF-1711CE82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9FED1-37A0-4787-9C43-C8ADCFA82B1F}"/>
              </a:ext>
            </a:extLst>
          </p:cNvPr>
          <p:cNvSpPr txBox="1"/>
          <p:nvPr/>
        </p:nvSpPr>
        <p:spPr>
          <a:xfrm>
            <a:off x="1657706" y="797510"/>
            <a:ext cx="93341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元命题公式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中所含有的不同命题变元为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其真值完全由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所决定。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227A36-FDEB-47D4-89E2-E233FE9B60E5}"/>
              </a:ext>
            </a:extLst>
          </p:cNvPr>
          <p:cNvSpPr/>
          <p:nvPr/>
        </p:nvSpPr>
        <p:spPr>
          <a:xfrm>
            <a:off x="1319551" y="2440692"/>
            <a:ext cx="9214743" cy="196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对组成它的命题（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）进行赋值，称为该公式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关于该变元组（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）的一种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指派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52489C-4593-4DEA-8834-6B6A27F6F935}"/>
              </a:ext>
            </a:extLst>
          </p:cNvPr>
          <p:cNvSpPr/>
          <p:nvPr/>
        </p:nvSpPr>
        <p:spPr>
          <a:xfrm>
            <a:off x="1319550" y="4825157"/>
            <a:ext cx="9500849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一种指派加上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对应的真值，称为命题公式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22567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1DB2F4-0A24-4BA5-8085-9967341A005D}"/>
              </a:ext>
            </a:extLst>
          </p:cNvPr>
          <p:cNvSpPr txBox="1"/>
          <p:nvPr/>
        </p:nvSpPr>
        <p:spPr>
          <a:xfrm>
            <a:off x="2263806" y="1305017"/>
            <a:ext cx="553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求公式的成真（成假）指派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110CD6-7548-4D08-9828-1AA120552371}"/>
              </a:ext>
            </a:extLst>
          </p:cNvPr>
          <p:cNvSpPr txBox="1"/>
          <p:nvPr/>
        </p:nvSpPr>
        <p:spPr>
          <a:xfrm>
            <a:off x="2263806" y="2656676"/>
            <a:ext cx="553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判断公式类型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24B6D-4F94-4A28-A5DD-5FFAFF1397C2}"/>
              </a:ext>
            </a:extLst>
          </p:cNvPr>
          <p:cNvSpPr txBox="1"/>
          <p:nvPr/>
        </p:nvSpPr>
        <p:spPr>
          <a:xfrm>
            <a:off x="2263806" y="4008335"/>
            <a:ext cx="553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 </a:t>
            </a:r>
            <a:r>
              <a:rPr lang="zh-CN" altLang="en-US" sz="2800" dirty="0"/>
              <a:t>判断两命题公式是否等值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1BC1BB-C82B-481E-8367-A3686EB2F53F}"/>
              </a:ext>
            </a:extLst>
          </p:cNvPr>
          <p:cNvSpPr/>
          <p:nvPr/>
        </p:nvSpPr>
        <p:spPr>
          <a:xfrm>
            <a:off x="4771132" y="1828237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P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latin typeface="等线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3718E-2222-4CA5-9DD7-1BAD50B37AD6}"/>
              </a:ext>
            </a:extLst>
          </p:cNvPr>
          <p:cNvSpPr txBox="1"/>
          <p:nvPr/>
        </p:nvSpPr>
        <p:spPr>
          <a:xfrm>
            <a:off x="4119239" y="5003130"/>
            <a:ext cx="525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 </a:t>
            </a:r>
            <a:r>
              <a:rPr lang="zh-CN" altLang="en-US" sz="2800" dirty="0"/>
              <a:t>与 （</a:t>
            </a:r>
            <a:r>
              <a:rPr lang="en-US" altLang="zh-CN" sz="2800" dirty="0">
                <a:latin typeface="等线" panose="02010600030101010101" pitchFamily="2" charset="-122"/>
                <a:sym typeface="Symbol" panose="05050102010706020507" pitchFamily="18" charset="2"/>
              </a:rPr>
              <a:t> P  Q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zh-CN" altLang="en-US" sz="2800" dirty="0"/>
              <a:t>（</a:t>
            </a:r>
            <a:r>
              <a:rPr lang="en-US" altLang="zh-CN" sz="2800" dirty="0">
                <a:latin typeface="等线" panose="02010600030101010101" pitchFamily="2" charset="-122"/>
                <a:sym typeface="Symbol" panose="05050102010706020507" pitchFamily="18" charset="2"/>
              </a:rPr>
              <a:t> P   Q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49376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占位符 103426">
            <a:extLst>
              <a:ext uri="{FF2B5EF4-FFF2-40B4-BE49-F238E27FC236}">
                <a16:creationId xmlns:a16="http://schemas.microsoft.com/office/drawing/2014/main" id="{D5E6D921-013C-4E02-8C1E-0BA318162C3F}"/>
              </a:ext>
            </a:extLst>
          </p:cNvPr>
          <p:cNvSpPr txBox="1">
            <a:spLocks noChangeArrowheads="1"/>
          </p:cNvSpPr>
          <p:nvPr/>
        </p:nvSpPr>
        <p:spPr>
          <a:xfrm>
            <a:off x="1868024" y="940633"/>
            <a:ext cx="8207375" cy="5145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范式一定存在，但主范式不一定存在？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  <a:sym typeface="宋体" panose="02010600030101010101" pitchFamily="2" charset="-122"/>
              </a:rPr>
              <a:t>两个命题公式若具有相同的主析取范式(或主合取范式)，则这两个命题公式逻辑等价</a:t>
            </a:r>
            <a:r>
              <a:rPr lang="en-US" altLang="zh-CN" b="1" dirty="0">
                <a:solidFill>
                  <a:srgbClr val="3333FF"/>
                </a:solidFill>
                <a:latin typeface="+mn-ea"/>
                <a:sym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如果命题公式数是矛盾式（永真式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),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则其无主析取范式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合取范式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如果命题公式存在主范式，则是唯一存在的？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如果已经求得某命题公式的主析取范式，则可以根据主析取范式求得该命题公式的主合取范式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只要给定真值表，则可以求出相应真值函数的主范式？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n个变元可构成多少个不同的主析取范式？</a:t>
            </a:r>
          </a:p>
        </p:txBody>
      </p:sp>
    </p:spTree>
    <p:extLst>
      <p:ext uri="{BB962C8B-B14F-4D97-AF65-F5344CB8AC3E}">
        <p14:creationId xmlns:p14="http://schemas.microsoft.com/office/powerpoint/2010/main" val="17015087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占位符 103426">
            <a:extLst>
              <a:ext uri="{FF2B5EF4-FFF2-40B4-BE49-F238E27FC236}">
                <a16:creationId xmlns:a16="http://schemas.microsoft.com/office/drawing/2014/main" id="{D5E6D921-013C-4E02-8C1E-0BA318162C3F}"/>
              </a:ext>
            </a:extLst>
          </p:cNvPr>
          <p:cNvSpPr txBox="1">
            <a:spLocks noChangeArrowheads="1"/>
          </p:cNvSpPr>
          <p:nvPr/>
        </p:nvSpPr>
        <p:spPr>
          <a:xfrm>
            <a:off x="1868024" y="940633"/>
            <a:ext cx="8207375" cy="5145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范式一定存在，但主范式不一定存在？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  <a:sym typeface="宋体" panose="02010600030101010101" pitchFamily="2" charset="-122"/>
              </a:rPr>
              <a:t>两个命题公式若具有相同的主析取范式(或主合取范式)，则这两个命题公式逻辑等价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  <a:sym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如果命题公式数是矛盾式（永真式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),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则其无主析取范式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合取范式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如果命题公式存在主范式，则是唯一存在的？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如果已经求得某命题公式的主析取范式，则可以根据主析取范式求得该命题公式的主合取范式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只要给定真值表，则可以求出相应真值函数的主范式？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n个变元可构成多少个不同的主析取范式？</a:t>
            </a:r>
          </a:p>
        </p:txBody>
      </p:sp>
    </p:spTree>
    <p:extLst>
      <p:ext uri="{BB962C8B-B14F-4D97-AF65-F5344CB8AC3E}">
        <p14:creationId xmlns:p14="http://schemas.microsoft.com/office/powerpoint/2010/main" val="2591592037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BFF96F-15FC-4BC3-B6F4-FCA51BD2B34F}"/>
              </a:ext>
            </a:extLst>
          </p:cNvPr>
          <p:cNvSpPr txBox="1"/>
          <p:nvPr/>
        </p:nvSpPr>
        <p:spPr>
          <a:xfrm>
            <a:off x="1751013" y="1455738"/>
            <a:ext cx="6727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α</a:t>
            </a:r>
            <a:r>
              <a:rPr lang="zh-CN" altLang="en-US" sz="3200" dirty="0"/>
              <a:t>为命题公式，</a:t>
            </a:r>
            <a:r>
              <a:rPr lang="en-US" altLang="zh-CN" sz="3200" dirty="0"/>
              <a:t>β</a:t>
            </a:r>
            <a:r>
              <a:rPr lang="zh-CN" altLang="en-US" sz="3200" dirty="0"/>
              <a:t>为</a:t>
            </a:r>
            <a:r>
              <a:rPr lang="en-US" altLang="zh-CN" sz="3200" dirty="0"/>
              <a:t>α</a:t>
            </a:r>
            <a:r>
              <a:rPr lang="zh-CN" altLang="en-US" sz="3200" dirty="0"/>
              <a:t>中的一个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连续的符号串</a:t>
            </a:r>
            <a:r>
              <a:rPr lang="zh-CN" altLang="en-US" sz="3200" dirty="0"/>
              <a:t>，且</a:t>
            </a:r>
            <a:r>
              <a:rPr lang="en-US" altLang="zh-CN" sz="3200" dirty="0"/>
              <a:t>β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命题公式</a:t>
            </a:r>
            <a:r>
              <a:rPr lang="zh-CN" altLang="en-US" sz="3200" dirty="0"/>
              <a:t>，则称</a:t>
            </a:r>
            <a:r>
              <a:rPr lang="en-US" altLang="zh-CN" sz="3200" dirty="0"/>
              <a:t>β</a:t>
            </a:r>
            <a:r>
              <a:rPr lang="zh-CN" altLang="en-US" sz="3200" dirty="0"/>
              <a:t>为</a:t>
            </a:r>
            <a:r>
              <a:rPr lang="en-US" altLang="zh-CN" sz="3200" dirty="0"/>
              <a:t>α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子公式</a:t>
            </a:r>
            <a:r>
              <a:rPr lang="zh-CN" altLang="en-US" sz="3200" dirty="0"/>
              <a:t>（</a:t>
            </a:r>
            <a:r>
              <a:rPr lang="en-US" altLang="zh-CN" sz="3200" dirty="0"/>
              <a:t>sub formula</a:t>
            </a:r>
            <a:r>
              <a:rPr lang="zh-CN" altLang="en-US" sz="32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592404791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060C3-ACCD-4737-A3EE-B011BA0D7E06}"/>
              </a:ext>
            </a:extLst>
          </p:cNvPr>
          <p:cNvSpPr txBox="1"/>
          <p:nvPr/>
        </p:nvSpPr>
        <p:spPr>
          <a:xfrm>
            <a:off x="1571625" y="1686570"/>
            <a:ext cx="8631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将</a:t>
            </a:r>
            <a:r>
              <a:rPr lang="zh-CN" altLang="en-US" sz="3200" noProof="1"/>
              <a:t>公式</a:t>
            </a:r>
            <a:r>
              <a:rPr lang="en-US" altLang="en-US" sz="3200" noProof="1"/>
              <a:t>G</a:t>
            </a:r>
            <a:r>
              <a:rPr lang="zh-CN" altLang="en-US" sz="3200" noProof="1"/>
              <a:t>所有可能解释的</a:t>
            </a:r>
            <a:r>
              <a:rPr lang="zh-CN" altLang="zh-CN" sz="3200" dirty="0"/>
              <a:t>情况列成</a:t>
            </a:r>
            <a:r>
              <a:rPr lang="zh-CN" altLang="en-US" sz="3200" dirty="0"/>
              <a:t>的表，称为</a:t>
            </a:r>
            <a:r>
              <a:rPr lang="en-US" altLang="zh-CN" sz="3200" dirty="0"/>
              <a:t>G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真值表</a:t>
            </a:r>
            <a:r>
              <a:rPr lang="zh-CN" altLang="zh-CN" sz="3200" dirty="0"/>
              <a:t>。 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truth table</a:t>
            </a:r>
            <a:r>
              <a:rPr lang="zh-CN" altLang="en-US" sz="3200" dirty="0"/>
              <a:t>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CC649C-65DC-45C8-B0B2-C672DD388403}"/>
              </a:ext>
            </a:extLst>
          </p:cNvPr>
          <p:cNvSpPr txBox="1"/>
          <p:nvPr/>
        </p:nvSpPr>
        <p:spPr>
          <a:xfrm>
            <a:off x="1686606" y="3712171"/>
            <a:ext cx="771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个命题变元的公式     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个解释  表有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E3BDB-E6B9-461B-B502-E7B4DCE9C3B5}"/>
              </a:ext>
            </a:extLst>
          </p:cNvPr>
          <p:cNvSpPr txBox="1"/>
          <p:nvPr/>
        </p:nvSpPr>
        <p:spPr>
          <a:xfrm>
            <a:off x="1950098" y="4521684"/>
            <a:ext cx="6680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命题变元按英文字母顺序排列；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对每个解释，以二进制数从小到大或从大到小的顺序排列；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若公式较复杂，可先列出各子公式的真值（若有括号，则应从里层向外层展开），最后列出所求公式的真值。</a:t>
            </a:r>
          </a:p>
        </p:txBody>
      </p:sp>
    </p:spTree>
    <p:extLst>
      <p:ext uri="{BB962C8B-B14F-4D97-AF65-F5344CB8AC3E}">
        <p14:creationId xmlns:p14="http://schemas.microsoft.com/office/powerpoint/2010/main" val="485986161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Group 357">
            <a:extLst>
              <a:ext uri="{FF2B5EF4-FFF2-40B4-BE49-F238E27FC236}">
                <a16:creationId xmlns:a16="http://schemas.microsoft.com/office/drawing/2014/main" id="{F6C2D6C3-CE62-4DF1-A76E-AC4B82CE07E3}"/>
              </a:ext>
            </a:extLst>
          </p:cNvPr>
          <p:cNvGraphicFramePr>
            <a:graphicFrameLocks noGrp="1"/>
          </p:cNvGraphicFramePr>
          <p:nvPr/>
        </p:nvGraphicFramePr>
        <p:xfrm>
          <a:off x="2108719" y="2239509"/>
          <a:ext cx="7282834" cy="4159250"/>
        </p:xfrm>
        <a:graphic>
          <a:graphicData uri="http://schemas.openxmlformats.org/drawingml/2006/table">
            <a:tbl>
              <a:tblPr/>
              <a:tblGrid>
                <a:gridCol w="2520496">
                  <a:extLst>
                    <a:ext uri="{9D8B030D-6E8A-4147-A177-3AD203B41FA5}">
                      <a16:colId xmlns:a16="http://schemas.microsoft.com/office/drawing/2014/main" val="673426760"/>
                    </a:ext>
                  </a:extLst>
                </a:gridCol>
                <a:gridCol w="2170997">
                  <a:extLst>
                    <a:ext uri="{9D8B030D-6E8A-4147-A177-3AD203B41FA5}">
                      <a16:colId xmlns:a16="http://schemas.microsoft.com/office/drawing/2014/main" val="2882343701"/>
                    </a:ext>
                  </a:extLst>
                </a:gridCol>
                <a:gridCol w="2591341">
                  <a:extLst>
                    <a:ext uri="{9D8B030D-6E8A-4147-A177-3AD203B41FA5}">
                      <a16:colId xmlns:a16="http://schemas.microsoft.com/office/drawing/2014/main" val="2685977537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    Q  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Q)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00704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0      0     0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31651"/>
                  </a:ext>
                </a:extLst>
              </a:tr>
              <a:tr h="4492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0      0     1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52999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0      1     0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19623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0      1     1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832174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1      0     0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4587"/>
                  </a:ext>
                </a:extLst>
              </a:tr>
              <a:tr h="4492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1      0     1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93508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1      1     0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97181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1      1     1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0703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503D129-485C-4E9C-B5DA-384429D2C0FF}"/>
              </a:ext>
            </a:extLst>
          </p:cNvPr>
          <p:cNvSpPr/>
          <p:nvPr/>
        </p:nvSpPr>
        <p:spPr>
          <a:xfrm>
            <a:off x="3532351" y="951885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</a:rPr>
              <a:t>α=(P</a:t>
            </a:r>
            <a:r>
              <a:rPr lang="en-US" altLang="zh-CN" sz="4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4800" dirty="0">
                <a:latin typeface="Times New Roman" panose="02020603050405020304" pitchFamily="18" charset="0"/>
              </a:rPr>
              <a:t>Q)</a:t>
            </a:r>
            <a:r>
              <a:rPr lang="en-US" altLang="zh-CN" sz="4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4800" dirty="0">
                <a:latin typeface="Times New Roman" panose="02020603050405020304" pitchFamily="18" charset="0"/>
              </a:rPr>
              <a:t>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28307852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BD7C28-BB71-41A5-B4DD-8058842A393F}"/>
              </a:ext>
            </a:extLst>
          </p:cNvPr>
          <p:cNvSpPr txBox="1">
            <a:spLocks noChangeArrowheads="1"/>
          </p:cNvSpPr>
          <p:nvPr/>
        </p:nvSpPr>
        <p:spPr>
          <a:xfrm>
            <a:off x="2005012" y="1676997"/>
            <a:ext cx="8181975" cy="384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公式</a:t>
            </a:r>
            <a:r>
              <a:rPr lang="en-US" altLang="zh-CN"/>
              <a:t>G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永真公式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重言式</a:t>
            </a:r>
            <a:r>
              <a:rPr lang="en-US" altLang="zh-CN"/>
              <a:t>)</a:t>
            </a:r>
            <a:r>
              <a:rPr lang="zh-CN" altLang="en-US"/>
              <a:t>，如果在它的所有解释之下都为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真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。</a:t>
            </a:r>
          </a:p>
          <a:p>
            <a:pPr marL="609600" indent="-6096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公式</a:t>
            </a:r>
            <a:r>
              <a:rPr lang="en-US" altLang="zh-CN"/>
              <a:t>G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永假公式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矛盾式</a:t>
            </a:r>
            <a:r>
              <a:rPr lang="en-US" altLang="zh-CN"/>
              <a:t>),</a:t>
            </a:r>
            <a:r>
              <a:rPr lang="zh-CN" altLang="en-US"/>
              <a:t>如果在它的所有解释之下都为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假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。</a:t>
            </a:r>
          </a:p>
          <a:p>
            <a:pPr marL="609600" indent="-6096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公式</a:t>
            </a:r>
            <a:r>
              <a:rPr lang="en-US" altLang="zh-CN"/>
              <a:t>G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可满足的</a:t>
            </a:r>
            <a:r>
              <a:rPr lang="zh-CN" altLang="en-US"/>
              <a:t>，如果它不是永假的。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0239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4604</Words>
  <Application>Microsoft Office PowerPoint</Application>
  <PresentationFormat>宽屏</PresentationFormat>
  <Paragraphs>752</Paragraphs>
  <Slides>52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Microsoft YaHei Light</vt:lpstr>
      <vt:lpstr>等线</vt:lpstr>
      <vt:lpstr>等线 Light</vt:lpstr>
      <vt:lpstr>黑体</vt:lpstr>
      <vt:lpstr>黑体</vt:lpstr>
      <vt:lpstr>KaiTi</vt:lpstr>
      <vt:lpstr>宋体</vt:lpstr>
      <vt:lpstr>Arial</vt:lpstr>
      <vt:lpstr>Arial Black</vt:lpstr>
      <vt:lpstr>Calisto MT</vt:lpstr>
      <vt:lpstr>Lucida Handwriting</vt:lpstr>
      <vt:lpstr>Segoe UI Semibold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28</cp:revision>
  <dcterms:created xsi:type="dcterms:W3CDTF">2019-03-18T14:28:35Z</dcterms:created>
  <dcterms:modified xsi:type="dcterms:W3CDTF">2022-09-23T04:00:34Z</dcterms:modified>
</cp:coreProperties>
</file>