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445" r:id="rId2"/>
    <p:sldId id="485" r:id="rId3"/>
    <p:sldId id="524" r:id="rId4"/>
    <p:sldId id="492" r:id="rId5"/>
    <p:sldId id="489" r:id="rId6"/>
    <p:sldId id="490" r:id="rId7"/>
    <p:sldId id="1151" r:id="rId8"/>
    <p:sldId id="493" r:id="rId9"/>
    <p:sldId id="1166" r:id="rId10"/>
    <p:sldId id="503" r:id="rId11"/>
    <p:sldId id="504" r:id="rId12"/>
    <p:sldId id="505" r:id="rId13"/>
    <p:sldId id="511" r:id="rId14"/>
    <p:sldId id="512" r:id="rId15"/>
    <p:sldId id="1129" r:id="rId16"/>
    <p:sldId id="1167" r:id="rId17"/>
    <p:sldId id="1168" r:id="rId18"/>
    <p:sldId id="1169" r:id="rId19"/>
    <p:sldId id="534" r:id="rId20"/>
    <p:sldId id="528" r:id="rId21"/>
    <p:sldId id="529" r:id="rId22"/>
    <p:sldId id="530" r:id="rId23"/>
    <p:sldId id="532" r:id="rId24"/>
    <p:sldId id="531" r:id="rId25"/>
    <p:sldId id="1103" r:id="rId26"/>
    <p:sldId id="1134" r:id="rId27"/>
    <p:sldId id="1105" r:id="rId28"/>
    <p:sldId id="1106" r:id="rId29"/>
    <p:sldId id="1107" r:id="rId30"/>
    <p:sldId id="1108" r:id="rId31"/>
    <p:sldId id="1109" r:id="rId32"/>
    <p:sldId id="1114" r:id="rId33"/>
    <p:sldId id="1110" r:id="rId34"/>
    <p:sldId id="1143" r:id="rId35"/>
    <p:sldId id="491" r:id="rId36"/>
    <p:sldId id="1145" r:id="rId37"/>
    <p:sldId id="495" r:id="rId38"/>
    <p:sldId id="1146" r:id="rId39"/>
    <p:sldId id="496" r:id="rId40"/>
    <p:sldId id="497" r:id="rId41"/>
    <p:sldId id="1147" r:id="rId42"/>
    <p:sldId id="499" r:id="rId43"/>
    <p:sldId id="1133" r:id="rId44"/>
    <p:sldId id="1148" r:id="rId45"/>
    <p:sldId id="1137" r:id="rId46"/>
    <p:sldId id="1149" r:id="rId47"/>
    <p:sldId id="1159" r:id="rId48"/>
    <p:sldId id="1170" r:id="rId49"/>
    <p:sldId id="1162" r:id="rId50"/>
    <p:sldId id="1171" r:id="rId51"/>
    <p:sldId id="1161" r:id="rId52"/>
    <p:sldId id="1164" r:id="rId53"/>
    <p:sldId id="1172" r:id="rId54"/>
    <p:sldId id="1173" r:id="rId55"/>
    <p:sldId id="1174" r:id="rId56"/>
    <p:sldId id="1175" r:id="rId57"/>
    <p:sldId id="1181" r:id="rId58"/>
    <p:sldId id="1182" r:id="rId59"/>
    <p:sldId id="1183" r:id="rId60"/>
    <p:sldId id="1197" r:id="rId61"/>
    <p:sldId id="1198" r:id="rId62"/>
    <p:sldId id="1199" r:id="rId63"/>
    <p:sldId id="1202" r:id="rId64"/>
    <p:sldId id="1200" r:id="rId65"/>
    <p:sldId id="1201" r:id="rId66"/>
    <p:sldId id="1178" r:id="rId67"/>
    <p:sldId id="1179" r:id="rId68"/>
    <p:sldId id="1180" r:id="rId69"/>
    <p:sldId id="1184" r:id="rId70"/>
    <p:sldId id="1185" r:id="rId71"/>
    <p:sldId id="1195" r:id="rId72"/>
    <p:sldId id="1196"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58CD0-EFD1-4D27-A427-70167095FD10}" type="datetimeFigureOut">
              <a:rPr lang="zh-CN" altLang="en-US" smtClean="0"/>
              <a:t>2022/10/4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1D47A-F619-4A5B-A8DF-B8BE879F94E6}" type="slidenum">
              <a:rPr lang="zh-CN" altLang="en-US" smtClean="0"/>
              <a:t>‹#›</a:t>
            </a:fld>
            <a:endParaRPr lang="zh-CN" altLang="en-US"/>
          </a:p>
        </p:txBody>
      </p:sp>
    </p:spTree>
    <p:extLst>
      <p:ext uri="{BB962C8B-B14F-4D97-AF65-F5344CB8AC3E}">
        <p14:creationId xmlns:p14="http://schemas.microsoft.com/office/powerpoint/2010/main" val="162976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2214FF63-7E78-4CEA-B78B-294BDB7C41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999858BC-515F-4514-A470-A99FA05D13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DB2CFB14-3F96-47B7-9206-1409F9E89C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B222AA93-F3F5-44B4-89DC-39F3993E7439}" type="slidenum">
              <a:rPr lang="zh-CN" altLang="en-US" smtClean="0"/>
              <a:pPr fontAlgn="base">
                <a:spcBef>
                  <a:spcPct val="0"/>
                </a:spcBef>
                <a:spcAft>
                  <a:spcPct val="0"/>
                </a:spcAft>
              </a:pPr>
              <a:t>1</a:t>
            </a:fld>
            <a:endParaRPr lang="zh-CN" altLang="en-US"/>
          </a:p>
        </p:txBody>
      </p:sp>
    </p:spTree>
    <p:extLst>
      <p:ext uri="{BB962C8B-B14F-4D97-AF65-F5344CB8AC3E}">
        <p14:creationId xmlns:p14="http://schemas.microsoft.com/office/powerpoint/2010/main" val="2684479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10</a:t>
            </a:fld>
            <a:endParaRPr lang="zh-CN" altLang="en-US"/>
          </a:p>
        </p:txBody>
      </p:sp>
    </p:spTree>
    <p:extLst>
      <p:ext uri="{BB962C8B-B14F-4D97-AF65-F5344CB8AC3E}">
        <p14:creationId xmlns:p14="http://schemas.microsoft.com/office/powerpoint/2010/main" val="81513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11</a:t>
            </a:fld>
            <a:endParaRPr lang="zh-CN" altLang="en-US"/>
          </a:p>
        </p:txBody>
      </p:sp>
    </p:spTree>
    <p:extLst>
      <p:ext uri="{BB962C8B-B14F-4D97-AF65-F5344CB8AC3E}">
        <p14:creationId xmlns:p14="http://schemas.microsoft.com/office/powerpoint/2010/main" val="1701348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12</a:t>
            </a:fld>
            <a:endParaRPr lang="zh-CN" altLang="en-US"/>
          </a:p>
        </p:txBody>
      </p:sp>
    </p:spTree>
    <p:extLst>
      <p:ext uri="{BB962C8B-B14F-4D97-AF65-F5344CB8AC3E}">
        <p14:creationId xmlns:p14="http://schemas.microsoft.com/office/powerpoint/2010/main" val="635351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13</a:t>
            </a:fld>
            <a:endParaRPr lang="zh-CN" altLang="en-US"/>
          </a:p>
        </p:txBody>
      </p:sp>
    </p:spTree>
    <p:extLst>
      <p:ext uri="{BB962C8B-B14F-4D97-AF65-F5344CB8AC3E}">
        <p14:creationId xmlns:p14="http://schemas.microsoft.com/office/powerpoint/2010/main" val="3173646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14</a:t>
            </a:fld>
            <a:endParaRPr lang="zh-CN" altLang="en-US"/>
          </a:p>
        </p:txBody>
      </p:sp>
    </p:spTree>
    <p:extLst>
      <p:ext uri="{BB962C8B-B14F-4D97-AF65-F5344CB8AC3E}">
        <p14:creationId xmlns:p14="http://schemas.microsoft.com/office/powerpoint/2010/main" val="1207084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15</a:t>
            </a:fld>
            <a:endParaRPr lang="zh-CN" altLang="en-US"/>
          </a:p>
        </p:txBody>
      </p:sp>
    </p:spTree>
    <p:extLst>
      <p:ext uri="{BB962C8B-B14F-4D97-AF65-F5344CB8AC3E}">
        <p14:creationId xmlns:p14="http://schemas.microsoft.com/office/powerpoint/2010/main" val="3197927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16</a:t>
            </a:fld>
            <a:endParaRPr lang="zh-CN" altLang="en-US"/>
          </a:p>
        </p:txBody>
      </p:sp>
    </p:spTree>
    <p:extLst>
      <p:ext uri="{BB962C8B-B14F-4D97-AF65-F5344CB8AC3E}">
        <p14:creationId xmlns:p14="http://schemas.microsoft.com/office/powerpoint/2010/main" val="542056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17</a:t>
            </a:fld>
            <a:endParaRPr lang="zh-CN" altLang="en-US"/>
          </a:p>
        </p:txBody>
      </p:sp>
    </p:spTree>
    <p:extLst>
      <p:ext uri="{BB962C8B-B14F-4D97-AF65-F5344CB8AC3E}">
        <p14:creationId xmlns:p14="http://schemas.microsoft.com/office/powerpoint/2010/main" val="4215363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18</a:t>
            </a:fld>
            <a:endParaRPr lang="zh-CN" altLang="en-US"/>
          </a:p>
        </p:txBody>
      </p:sp>
    </p:spTree>
    <p:extLst>
      <p:ext uri="{BB962C8B-B14F-4D97-AF65-F5344CB8AC3E}">
        <p14:creationId xmlns:p14="http://schemas.microsoft.com/office/powerpoint/2010/main" val="2304058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19</a:t>
            </a:fld>
            <a:endParaRPr lang="zh-CN" altLang="en-US"/>
          </a:p>
        </p:txBody>
      </p:sp>
    </p:spTree>
    <p:extLst>
      <p:ext uri="{BB962C8B-B14F-4D97-AF65-F5344CB8AC3E}">
        <p14:creationId xmlns:p14="http://schemas.microsoft.com/office/powerpoint/2010/main" val="154134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a:t>
            </a:fld>
            <a:endParaRPr lang="zh-CN" altLang="en-US"/>
          </a:p>
        </p:txBody>
      </p:sp>
    </p:spTree>
    <p:extLst>
      <p:ext uri="{BB962C8B-B14F-4D97-AF65-F5344CB8AC3E}">
        <p14:creationId xmlns:p14="http://schemas.microsoft.com/office/powerpoint/2010/main" val="2448861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20</a:t>
            </a:fld>
            <a:endParaRPr lang="zh-CN" altLang="en-US"/>
          </a:p>
        </p:txBody>
      </p:sp>
    </p:spTree>
    <p:extLst>
      <p:ext uri="{BB962C8B-B14F-4D97-AF65-F5344CB8AC3E}">
        <p14:creationId xmlns:p14="http://schemas.microsoft.com/office/powerpoint/2010/main" val="15055380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21</a:t>
            </a:fld>
            <a:endParaRPr lang="zh-CN" altLang="en-US"/>
          </a:p>
        </p:txBody>
      </p:sp>
    </p:spTree>
    <p:extLst>
      <p:ext uri="{BB962C8B-B14F-4D97-AF65-F5344CB8AC3E}">
        <p14:creationId xmlns:p14="http://schemas.microsoft.com/office/powerpoint/2010/main" val="2606297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22</a:t>
            </a:fld>
            <a:endParaRPr lang="zh-CN" altLang="en-US"/>
          </a:p>
        </p:txBody>
      </p:sp>
    </p:spTree>
    <p:extLst>
      <p:ext uri="{BB962C8B-B14F-4D97-AF65-F5344CB8AC3E}">
        <p14:creationId xmlns:p14="http://schemas.microsoft.com/office/powerpoint/2010/main" val="3897088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23</a:t>
            </a:fld>
            <a:endParaRPr lang="zh-CN" altLang="en-US"/>
          </a:p>
        </p:txBody>
      </p:sp>
    </p:spTree>
    <p:extLst>
      <p:ext uri="{BB962C8B-B14F-4D97-AF65-F5344CB8AC3E}">
        <p14:creationId xmlns:p14="http://schemas.microsoft.com/office/powerpoint/2010/main" val="29259300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24</a:t>
            </a:fld>
            <a:endParaRPr lang="zh-CN" altLang="en-US"/>
          </a:p>
        </p:txBody>
      </p:sp>
    </p:spTree>
    <p:extLst>
      <p:ext uri="{BB962C8B-B14F-4D97-AF65-F5344CB8AC3E}">
        <p14:creationId xmlns:p14="http://schemas.microsoft.com/office/powerpoint/2010/main" val="20107558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25</a:t>
            </a:fld>
            <a:endParaRPr lang="zh-CN" altLang="en-US"/>
          </a:p>
        </p:txBody>
      </p:sp>
    </p:spTree>
    <p:extLst>
      <p:ext uri="{BB962C8B-B14F-4D97-AF65-F5344CB8AC3E}">
        <p14:creationId xmlns:p14="http://schemas.microsoft.com/office/powerpoint/2010/main" val="8628268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27</a:t>
            </a:fld>
            <a:endParaRPr lang="zh-CN" altLang="en-US"/>
          </a:p>
        </p:txBody>
      </p:sp>
    </p:spTree>
    <p:extLst>
      <p:ext uri="{BB962C8B-B14F-4D97-AF65-F5344CB8AC3E}">
        <p14:creationId xmlns:p14="http://schemas.microsoft.com/office/powerpoint/2010/main" val="6757429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28</a:t>
            </a:fld>
            <a:endParaRPr lang="zh-CN" altLang="en-US"/>
          </a:p>
        </p:txBody>
      </p:sp>
    </p:spTree>
    <p:extLst>
      <p:ext uri="{BB962C8B-B14F-4D97-AF65-F5344CB8AC3E}">
        <p14:creationId xmlns:p14="http://schemas.microsoft.com/office/powerpoint/2010/main" val="1804396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29</a:t>
            </a:fld>
            <a:endParaRPr lang="zh-CN" altLang="en-US"/>
          </a:p>
        </p:txBody>
      </p:sp>
    </p:spTree>
    <p:extLst>
      <p:ext uri="{BB962C8B-B14F-4D97-AF65-F5344CB8AC3E}">
        <p14:creationId xmlns:p14="http://schemas.microsoft.com/office/powerpoint/2010/main" val="20652748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30</a:t>
            </a:fld>
            <a:endParaRPr lang="zh-CN" altLang="en-US"/>
          </a:p>
        </p:txBody>
      </p:sp>
    </p:spTree>
    <p:extLst>
      <p:ext uri="{BB962C8B-B14F-4D97-AF65-F5344CB8AC3E}">
        <p14:creationId xmlns:p14="http://schemas.microsoft.com/office/powerpoint/2010/main" val="994580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a:t>
            </a:fld>
            <a:endParaRPr lang="zh-CN" altLang="en-US"/>
          </a:p>
        </p:txBody>
      </p:sp>
    </p:spTree>
    <p:extLst>
      <p:ext uri="{BB962C8B-B14F-4D97-AF65-F5344CB8AC3E}">
        <p14:creationId xmlns:p14="http://schemas.microsoft.com/office/powerpoint/2010/main" val="3682688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31</a:t>
            </a:fld>
            <a:endParaRPr lang="zh-CN" altLang="en-US"/>
          </a:p>
        </p:txBody>
      </p:sp>
    </p:spTree>
    <p:extLst>
      <p:ext uri="{BB962C8B-B14F-4D97-AF65-F5344CB8AC3E}">
        <p14:creationId xmlns:p14="http://schemas.microsoft.com/office/powerpoint/2010/main" val="2979813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32</a:t>
            </a:fld>
            <a:endParaRPr lang="zh-CN" altLang="en-US"/>
          </a:p>
        </p:txBody>
      </p:sp>
    </p:spTree>
    <p:extLst>
      <p:ext uri="{BB962C8B-B14F-4D97-AF65-F5344CB8AC3E}">
        <p14:creationId xmlns:p14="http://schemas.microsoft.com/office/powerpoint/2010/main" val="3841566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33</a:t>
            </a:fld>
            <a:endParaRPr lang="zh-CN" altLang="en-US"/>
          </a:p>
        </p:txBody>
      </p:sp>
    </p:spTree>
    <p:extLst>
      <p:ext uri="{BB962C8B-B14F-4D97-AF65-F5344CB8AC3E}">
        <p14:creationId xmlns:p14="http://schemas.microsoft.com/office/powerpoint/2010/main" val="824373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34</a:t>
            </a:fld>
            <a:endParaRPr lang="zh-CN" altLang="en-US"/>
          </a:p>
        </p:txBody>
      </p:sp>
    </p:spTree>
    <p:extLst>
      <p:ext uri="{BB962C8B-B14F-4D97-AF65-F5344CB8AC3E}">
        <p14:creationId xmlns:p14="http://schemas.microsoft.com/office/powerpoint/2010/main" val="2876129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35</a:t>
            </a:fld>
            <a:endParaRPr lang="zh-CN" altLang="en-US"/>
          </a:p>
        </p:txBody>
      </p:sp>
    </p:spTree>
    <p:extLst>
      <p:ext uri="{BB962C8B-B14F-4D97-AF65-F5344CB8AC3E}">
        <p14:creationId xmlns:p14="http://schemas.microsoft.com/office/powerpoint/2010/main" val="19638067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36</a:t>
            </a:fld>
            <a:endParaRPr lang="zh-CN" altLang="en-US"/>
          </a:p>
        </p:txBody>
      </p:sp>
    </p:spTree>
    <p:extLst>
      <p:ext uri="{BB962C8B-B14F-4D97-AF65-F5344CB8AC3E}">
        <p14:creationId xmlns:p14="http://schemas.microsoft.com/office/powerpoint/2010/main" val="42373684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37</a:t>
            </a:fld>
            <a:endParaRPr lang="zh-CN" altLang="en-US"/>
          </a:p>
        </p:txBody>
      </p:sp>
    </p:spTree>
    <p:extLst>
      <p:ext uri="{BB962C8B-B14F-4D97-AF65-F5344CB8AC3E}">
        <p14:creationId xmlns:p14="http://schemas.microsoft.com/office/powerpoint/2010/main" val="27494873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38</a:t>
            </a:fld>
            <a:endParaRPr lang="zh-CN" altLang="en-US"/>
          </a:p>
        </p:txBody>
      </p:sp>
    </p:spTree>
    <p:extLst>
      <p:ext uri="{BB962C8B-B14F-4D97-AF65-F5344CB8AC3E}">
        <p14:creationId xmlns:p14="http://schemas.microsoft.com/office/powerpoint/2010/main" val="36711134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39</a:t>
            </a:fld>
            <a:endParaRPr lang="zh-CN" altLang="en-US"/>
          </a:p>
        </p:txBody>
      </p:sp>
    </p:spTree>
    <p:extLst>
      <p:ext uri="{BB962C8B-B14F-4D97-AF65-F5344CB8AC3E}">
        <p14:creationId xmlns:p14="http://schemas.microsoft.com/office/powerpoint/2010/main" val="29550432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40</a:t>
            </a:fld>
            <a:endParaRPr lang="zh-CN" altLang="en-US"/>
          </a:p>
        </p:txBody>
      </p:sp>
    </p:spTree>
    <p:extLst>
      <p:ext uri="{BB962C8B-B14F-4D97-AF65-F5344CB8AC3E}">
        <p14:creationId xmlns:p14="http://schemas.microsoft.com/office/powerpoint/2010/main" val="1527948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a:t>
            </a:fld>
            <a:endParaRPr lang="zh-CN" altLang="en-US"/>
          </a:p>
        </p:txBody>
      </p:sp>
    </p:spTree>
    <p:extLst>
      <p:ext uri="{BB962C8B-B14F-4D97-AF65-F5344CB8AC3E}">
        <p14:creationId xmlns:p14="http://schemas.microsoft.com/office/powerpoint/2010/main" val="3677751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41</a:t>
            </a:fld>
            <a:endParaRPr lang="zh-CN" altLang="en-US"/>
          </a:p>
        </p:txBody>
      </p:sp>
    </p:spTree>
    <p:extLst>
      <p:ext uri="{BB962C8B-B14F-4D97-AF65-F5344CB8AC3E}">
        <p14:creationId xmlns:p14="http://schemas.microsoft.com/office/powerpoint/2010/main" val="9475291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42</a:t>
            </a:fld>
            <a:endParaRPr lang="zh-CN" altLang="en-US"/>
          </a:p>
        </p:txBody>
      </p:sp>
    </p:spTree>
    <p:extLst>
      <p:ext uri="{BB962C8B-B14F-4D97-AF65-F5344CB8AC3E}">
        <p14:creationId xmlns:p14="http://schemas.microsoft.com/office/powerpoint/2010/main" val="21965084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43</a:t>
            </a:fld>
            <a:endParaRPr lang="zh-CN" altLang="en-US"/>
          </a:p>
        </p:txBody>
      </p:sp>
    </p:spTree>
    <p:extLst>
      <p:ext uri="{BB962C8B-B14F-4D97-AF65-F5344CB8AC3E}">
        <p14:creationId xmlns:p14="http://schemas.microsoft.com/office/powerpoint/2010/main" val="32651600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44</a:t>
            </a:fld>
            <a:endParaRPr lang="zh-CN" altLang="en-US"/>
          </a:p>
        </p:txBody>
      </p:sp>
    </p:spTree>
    <p:extLst>
      <p:ext uri="{BB962C8B-B14F-4D97-AF65-F5344CB8AC3E}">
        <p14:creationId xmlns:p14="http://schemas.microsoft.com/office/powerpoint/2010/main" val="3157717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45</a:t>
            </a:fld>
            <a:endParaRPr lang="zh-CN" altLang="en-US"/>
          </a:p>
        </p:txBody>
      </p:sp>
    </p:spTree>
    <p:extLst>
      <p:ext uri="{BB962C8B-B14F-4D97-AF65-F5344CB8AC3E}">
        <p14:creationId xmlns:p14="http://schemas.microsoft.com/office/powerpoint/2010/main" val="15246604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46</a:t>
            </a:fld>
            <a:endParaRPr lang="zh-CN" altLang="en-US"/>
          </a:p>
        </p:txBody>
      </p:sp>
    </p:spTree>
    <p:extLst>
      <p:ext uri="{BB962C8B-B14F-4D97-AF65-F5344CB8AC3E}">
        <p14:creationId xmlns:p14="http://schemas.microsoft.com/office/powerpoint/2010/main" val="16023929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47</a:t>
            </a:fld>
            <a:endParaRPr lang="zh-CN" altLang="en-US"/>
          </a:p>
        </p:txBody>
      </p:sp>
    </p:spTree>
    <p:extLst>
      <p:ext uri="{BB962C8B-B14F-4D97-AF65-F5344CB8AC3E}">
        <p14:creationId xmlns:p14="http://schemas.microsoft.com/office/powerpoint/2010/main" val="17326718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48</a:t>
            </a:fld>
            <a:endParaRPr lang="zh-CN" altLang="en-US"/>
          </a:p>
        </p:txBody>
      </p:sp>
    </p:spTree>
    <p:extLst>
      <p:ext uri="{BB962C8B-B14F-4D97-AF65-F5344CB8AC3E}">
        <p14:creationId xmlns:p14="http://schemas.microsoft.com/office/powerpoint/2010/main" val="13073535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49</a:t>
            </a:fld>
            <a:endParaRPr lang="zh-CN" altLang="en-US"/>
          </a:p>
        </p:txBody>
      </p:sp>
    </p:spTree>
    <p:extLst>
      <p:ext uri="{BB962C8B-B14F-4D97-AF65-F5344CB8AC3E}">
        <p14:creationId xmlns:p14="http://schemas.microsoft.com/office/powerpoint/2010/main" val="32122479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50</a:t>
            </a:fld>
            <a:endParaRPr lang="zh-CN" altLang="en-US"/>
          </a:p>
        </p:txBody>
      </p:sp>
    </p:spTree>
    <p:extLst>
      <p:ext uri="{BB962C8B-B14F-4D97-AF65-F5344CB8AC3E}">
        <p14:creationId xmlns:p14="http://schemas.microsoft.com/office/powerpoint/2010/main" val="742877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a:t>
            </a:fld>
            <a:endParaRPr lang="zh-CN" altLang="en-US"/>
          </a:p>
        </p:txBody>
      </p:sp>
    </p:spTree>
    <p:extLst>
      <p:ext uri="{BB962C8B-B14F-4D97-AF65-F5344CB8AC3E}">
        <p14:creationId xmlns:p14="http://schemas.microsoft.com/office/powerpoint/2010/main" val="11743683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51</a:t>
            </a:fld>
            <a:endParaRPr lang="zh-CN" altLang="en-US"/>
          </a:p>
        </p:txBody>
      </p:sp>
    </p:spTree>
    <p:extLst>
      <p:ext uri="{BB962C8B-B14F-4D97-AF65-F5344CB8AC3E}">
        <p14:creationId xmlns:p14="http://schemas.microsoft.com/office/powerpoint/2010/main" val="469575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52</a:t>
            </a:fld>
            <a:endParaRPr lang="zh-CN" altLang="en-US"/>
          </a:p>
        </p:txBody>
      </p:sp>
    </p:spTree>
    <p:extLst>
      <p:ext uri="{BB962C8B-B14F-4D97-AF65-F5344CB8AC3E}">
        <p14:creationId xmlns:p14="http://schemas.microsoft.com/office/powerpoint/2010/main" val="6520559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53</a:t>
            </a:fld>
            <a:endParaRPr lang="zh-CN" altLang="en-US"/>
          </a:p>
        </p:txBody>
      </p:sp>
    </p:spTree>
    <p:extLst>
      <p:ext uri="{BB962C8B-B14F-4D97-AF65-F5344CB8AC3E}">
        <p14:creationId xmlns:p14="http://schemas.microsoft.com/office/powerpoint/2010/main" val="2618253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54</a:t>
            </a:fld>
            <a:endParaRPr lang="zh-CN" altLang="en-US"/>
          </a:p>
        </p:txBody>
      </p:sp>
    </p:spTree>
    <p:extLst>
      <p:ext uri="{BB962C8B-B14F-4D97-AF65-F5344CB8AC3E}">
        <p14:creationId xmlns:p14="http://schemas.microsoft.com/office/powerpoint/2010/main" val="20992345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55</a:t>
            </a:fld>
            <a:endParaRPr lang="zh-CN" altLang="en-US"/>
          </a:p>
        </p:txBody>
      </p:sp>
    </p:spTree>
    <p:extLst>
      <p:ext uri="{BB962C8B-B14F-4D97-AF65-F5344CB8AC3E}">
        <p14:creationId xmlns:p14="http://schemas.microsoft.com/office/powerpoint/2010/main" val="1647471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56</a:t>
            </a:fld>
            <a:endParaRPr lang="zh-CN" altLang="en-US"/>
          </a:p>
        </p:txBody>
      </p:sp>
    </p:spTree>
    <p:extLst>
      <p:ext uri="{BB962C8B-B14F-4D97-AF65-F5344CB8AC3E}">
        <p14:creationId xmlns:p14="http://schemas.microsoft.com/office/powerpoint/2010/main" val="5795881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57</a:t>
            </a:fld>
            <a:endParaRPr lang="zh-CN" altLang="en-US"/>
          </a:p>
        </p:txBody>
      </p:sp>
    </p:spTree>
    <p:extLst>
      <p:ext uri="{BB962C8B-B14F-4D97-AF65-F5344CB8AC3E}">
        <p14:creationId xmlns:p14="http://schemas.microsoft.com/office/powerpoint/2010/main" val="33772398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58</a:t>
            </a:fld>
            <a:endParaRPr lang="zh-CN" altLang="en-US"/>
          </a:p>
        </p:txBody>
      </p:sp>
    </p:spTree>
    <p:extLst>
      <p:ext uri="{BB962C8B-B14F-4D97-AF65-F5344CB8AC3E}">
        <p14:creationId xmlns:p14="http://schemas.microsoft.com/office/powerpoint/2010/main" val="16565554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59</a:t>
            </a:fld>
            <a:endParaRPr lang="zh-CN" altLang="en-US"/>
          </a:p>
        </p:txBody>
      </p:sp>
    </p:spTree>
    <p:extLst>
      <p:ext uri="{BB962C8B-B14F-4D97-AF65-F5344CB8AC3E}">
        <p14:creationId xmlns:p14="http://schemas.microsoft.com/office/powerpoint/2010/main" val="13080968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60</a:t>
            </a:fld>
            <a:endParaRPr lang="zh-CN" altLang="en-US"/>
          </a:p>
        </p:txBody>
      </p:sp>
    </p:spTree>
    <p:extLst>
      <p:ext uri="{BB962C8B-B14F-4D97-AF65-F5344CB8AC3E}">
        <p14:creationId xmlns:p14="http://schemas.microsoft.com/office/powerpoint/2010/main" val="371593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a:t>
            </a:fld>
            <a:endParaRPr lang="zh-CN" altLang="en-US"/>
          </a:p>
        </p:txBody>
      </p:sp>
    </p:spTree>
    <p:extLst>
      <p:ext uri="{BB962C8B-B14F-4D97-AF65-F5344CB8AC3E}">
        <p14:creationId xmlns:p14="http://schemas.microsoft.com/office/powerpoint/2010/main" val="10985410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61</a:t>
            </a:fld>
            <a:endParaRPr lang="zh-CN" altLang="en-US"/>
          </a:p>
        </p:txBody>
      </p:sp>
    </p:spTree>
    <p:extLst>
      <p:ext uri="{BB962C8B-B14F-4D97-AF65-F5344CB8AC3E}">
        <p14:creationId xmlns:p14="http://schemas.microsoft.com/office/powerpoint/2010/main" val="14317693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62</a:t>
            </a:fld>
            <a:endParaRPr lang="zh-CN" altLang="en-US"/>
          </a:p>
        </p:txBody>
      </p:sp>
    </p:spTree>
    <p:extLst>
      <p:ext uri="{BB962C8B-B14F-4D97-AF65-F5344CB8AC3E}">
        <p14:creationId xmlns:p14="http://schemas.microsoft.com/office/powerpoint/2010/main" val="32642468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63</a:t>
            </a:fld>
            <a:endParaRPr lang="zh-CN" altLang="en-US"/>
          </a:p>
        </p:txBody>
      </p:sp>
    </p:spTree>
    <p:extLst>
      <p:ext uri="{BB962C8B-B14F-4D97-AF65-F5344CB8AC3E}">
        <p14:creationId xmlns:p14="http://schemas.microsoft.com/office/powerpoint/2010/main" val="2563123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64</a:t>
            </a:fld>
            <a:endParaRPr lang="zh-CN" altLang="en-US"/>
          </a:p>
        </p:txBody>
      </p:sp>
    </p:spTree>
    <p:extLst>
      <p:ext uri="{BB962C8B-B14F-4D97-AF65-F5344CB8AC3E}">
        <p14:creationId xmlns:p14="http://schemas.microsoft.com/office/powerpoint/2010/main" val="3952234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65</a:t>
            </a:fld>
            <a:endParaRPr lang="zh-CN" altLang="en-US"/>
          </a:p>
        </p:txBody>
      </p:sp>
    </p:spTree>
    <p:extLst>
      <p:ext uri="{BB962C8B-B14F-4D97-AF65-F5344CB8AC3E}">
        <p14:creationId xmlns:p14="http://schemas.microsoft.com/office/powerpoint/2010/main" val="3863203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66</a:t>
            </a:fld>
            <a:endParaRPr lang="zh-CN" altLang="en-US"/>
          </a:p>
        </p:txBody>
      </p:sp>
    </p:spTree>
    <p:extLst>
      <p:ext uri="{BB962C8B-B14F-4D97-AF65-F5344CB8AC3E}">
        <p14:creationId xmlns:p14="http://schemas.microsoft.com/office/powerpoint/2010/main" val="29377482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67</a:t>
            </a:fld>
            <a:endParaRPr lang="zh-CN" altLang="en-US"/>
          </a:p>
        </p:txBody>
      </p:sp>
    </p:spTree>
    <p:extLst>
      <p:ext uri="{BB962C8B-B14F-4D97-AF65-F5344CB8AC3E}">
        <p14:creationId xmlns:p14="http://schemas.microsoft.com/office/powerpoint/2010/main" val="39824105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68</a:t>
            </a:fld>
            <a:endParaRPr lang="zh-CN" altLang="en-US"/>
          </a:p>
        </p:txBody>
      </p:sp>
    </p:spTree>
    <p:extLst>
      <p:ext uri="{BB962C8B-B14F-4D97-AF65-F5344CB8AC3E}">
        <p14:creationId xmlns:p14="http://schemas.microsoft.com/office/powerpoint/2010/main" val="109647129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69</a:t>
            </a:fld>
            <a:endParaRPr lang="zh-CN" altLang="en-US"/>
          </a:p>
        </p:txBody>
      </p:sp>
    </p:spTree>
    <p:extLst>
      <p:ext uri="{BB962C8B-B14F-4D97-AF65-F5344CB8AC3E}">
        <p14:creationId xmlns:p14="http://schemas.microsoft.com/office/powerpoint/2010/main" val="28429410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70</a:t>
            </a:fld>
            <a:endParaRPr lang="zh-CN" altLang="en-US"/>
          </a:p>
        </p:txBody>
      </p:sp>
    </p:spTree>
    <p:extLst>
      <p:ext uri="{BB962C8B-B14F-4D97-AF65-F5344CB8AC3E}">
        <p14:creationId xmlns:p14="http://schemas.microsoft.com/office/powerpoint/2010/main" val="4052312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7</a:t>
            </a:fld>
            <a:endParaRPr lang="zh-CN" altLang="en-US"/>
          </a:p>
        </p:txBody>
      </p:sp>
    </p:spTree>
    <p:extLst>
      <p:ext uri="{BB962C8B-B14F-4D97-AF65-F5344CB8AC3E}">
        <p14:creationId xmlns:p14="http://schemas.microsoft.com/office/powerpoint/2010/main" val="194104092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71</a:t>
            </a:fld>
            <a:endParaRPr lang="zh-CN" altLang="en-US"/>
          </a:p>
        </p:txBody>
      </p:sp>
    </p:spTree>
    <p:extLst>
      <p:ext uri="{BB962C8B-B14F-4D97-AF65-F5344CB8AC3E}">
        <p14:creationId xmlns:p14="http://schemas.microsoft.com/office/powerpoint/2010/main" val="276424908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72</a:t>
            </a:fld>
            <a:endParaRPr lang="zh-CN" altLang="en-US"/>
          </a:p>
        </p:txBody>
      </p:sp>
    </p:spTree>
    <p:extLst>
      <p:ext uri="{BB962C8B-B14F-4D97-AF65-F5344CB8AC3E}">
        <p14:creationId xmlns:p14="http://schemas.microsoft.com/office/powerpoint/2010/main" val="646195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8</a:t>
            </a:fld>
            <a:endParaRPr lang="zh-CN" altLang="en-US"/>
          </a:p>
        </p:txBody>
      </p:sp>
    </p:spTree>
    <p:extLst>
      <p:ext uri="{BB962C8B-B14F-4D97-AF65-F5344CB8AC3E}">
        <p14:creationId xmlns:p14="http://schemas.microsoft.com/office/powerpoint/2010/main" val="3798818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9</a:t>
            </a:fld>
            <a:endParaRPr lang="zh-CN" altLang="en-US"/>
          </a:p>
        </p:txBody>
      </p:sp>
    </p:spTree>
    <p:extLst>
      <p:ext uri="{BB962C8B-B14F-4D97-AF65-F5344CB8AC3E}">
        <p14:creationId xmlns:p14="http://schemas.microsoft.com/office/powerpoint/2010/main" val="25784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6E42D-8E1F-4161-92FC-798002BD6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38D7EA-6BDB-4E64-B964-80168CE37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B6C0B8-A32B-4878-B781-603CA3775F0C}"/>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EA6034E1-D035-43F7-B64D-29398828E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B4D6F-9FE4-4AD6-8337-0FE1B65802E2}"/>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37333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1C7E0-3A75-4623-9D79-2EC44EB9D3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79C279-1369-407F-963C-3FDABB3B3F9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EAB553-602F-4D34-9454-6212EA2F82FE}"/>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BF12D560-2717-478A-957B-EFA01113A9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F9566A-D4B7-4359-930C-6E605905AB11}"/>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232088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80FD482-6518-4B73-B8B4-737A92FE8B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189D8D-031B-4157-A964-2327951224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51B225-C513-4598-8A7C-52A744ECB9FC}"/>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33343814-5EB6-47BE-BCA3-2B92BA0158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AC6707-C37E-4D0E-B58E-FFC34946997A}"/>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265442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73D5CAC-F429-4F2F-9F7B-6223C359040B}"/>
              </a:ext>
            </a:extLst>
          </p:cNvPr>
          <p:cNvSpPr txBox="1"/>
          <p:nvPr userDrawn="1"/>
        </p:nvSpPr>
        <p:spPr>
          <a:xfrm>
            <a:off x="76200" y="117475"/>
            <a:ext cx="1701800" cy="676275"/>
          </a:xfrm>
          <a:prstGeom prst="rect">
            <a:avLst/>
          </a:prstGeom>
          <a:noFill/>
        </p:spPr>
        <p:txBody>
          <a:bodyPr lIns="121900" tIns="60949" rIns="121900" bIns="60949">
            <a:spAutoFit/>
          </a:bodyPr>
          <a:lstStyle/>
          <a:p>
            <a:pPr eaLnBrk="1" fontAlgn="auto" hangingPunct="1">
              <a:spcBef>
                <a:spcPts val="0"/>
              </a:spcBef>
              <a:spcAft>
                <a:spcPts val="0"/>
              </a:spcAft>
              <a:defRPr/>
            </a:pPr>
            <a:r>
              <a:rPr lang="en-US" altLang="zh-CN" sz="3598" b="1" spc="-150" dirty="0">
                <a:solidFill>
                  <a:schemeClr val="accent1"/>
                </a:solidFill>
                <a:latin typeface="Arial Black" panose="020B0A04020102020204" pitchFamily="34" charset="0"/>
                <a:ea typeface="微软雅黑" panose="020B0503020204020204" pitchFamily="34" charset="-122"/>
              </a:rPr>
              <a:t>LOGO</a:t>
            </a:r>
            <a:endParaRPr lang="zh-CN" altLang="en-US" sz="3598" b="1" spc="-150" dirty="0">
              <a:solidFill>
                <a:schemeClr val="accent1"/>
              </a:solidFill>
              <a:latin typeface="Arial Black" panose="020B0A04020102020204" pitchFamily="34" charset="0"/>
              <a:ea typeface="微软雅黑" panose="020B0503020204020204" pitchFamily="34" charset="-122"/>
            </a:endParaRPr>
          </a:p>
        </p:txBody>
      </p:sp>
      <p:cxnSp>
        <p:nvCxnSpPr>
          <p:cNvPr id="3" name="直接连接符 2">
            <a:extLst>
              <a:ext uri="{FF2B5EF4-FFF2-40B4-BE49-F238E27FC236}">
                <a16:creationId xmlns:a16="http://schemas.microsoft.com/office/drawing/2014/main" id="{244DE135-33BF-4676-B43F-8AA62673A58B}"/>
              </a:ext>
            </a:extLst>
          </p:cNvPr>
          <p:cNvCxnSpPr/>
          <p:nvPr userDrawn="1"/>
        </p:nvCxnSpPr>
        <p:spPr>
          <a:xfrm>
            <a:off x="1562100" y="693738"/>
            <a:ext cx="106299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053564"/>
      </p:ext>
    </p:extLst>
  </p:cSld>
  <p:clrMapOvr>
    <a:masterClrMapping/>
  </p:clrMapOvr>
  <p:transition spd="slow"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B075D-15DC-42AC-93A2-6A06B06ECC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34E679-C3AD-4C33-B06C-91BDD767EB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EB38F1-C445-4800-90A5-8F3ED061B3F1}"/>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4D01018E-22E1-4D4F-A56D-10C1E62E9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D2562-0CCF-4227-85A9-AFD35B0ECB6C}"/>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71877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92B2-AC57-485E-9E3F-B7B8C90559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58D281-194B-468B-ADBA-76A4E2385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9BCE0-002E-42ED-B7C2-261D43E96E73}"/>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55BEF642-B6DE-4777-8064-A39FFF8F86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4A94A4-38F0-4C2B-ADFE-D02E2B1A08AF}"/>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39976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DB952-D4D5-4F3B-830A-67B71D6EAD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357EF1-6F7D-43F5-BE79-67D16A90BD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181AE9-5B3A-45EC-8869-29C393E4F25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75487C-7666-44DE-80EE-2902D9B436FF}"/>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6" name="页脚占位符 5">
            <a:extLst>
              <a:ext uri="{FF2B5EF4-FFF2-40B4-BE49-F238E27FC236}">
                <a16:creationId xmlns:a16="http://schemas.microsoft.com/office/drawing/2014/main" id="{59E3EDC2-3316-4B5C-A95A-0A39BECDFB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53D2A1-3261-49CC-BA76-3E398676A322}"/>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06204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3126-81EA-4C17-9D21-7D9EFAC38E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55D8D7-9261-44FB-96B7-5B9D93CC5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81393F-A933-46B1-B8AE-5B752A5236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6D282E-4854-4A45-9EBC-6D406339DD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4A79BF-2110-4A4A-A27C-3064D7DEA0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997EF3B-A447-4A59-B47E-60D3E1B944CB}"/>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8" name="页脚占位符 7">
            <a:extLst>
              <a:ext uri="{FF2B5EF4-FFF2-40B4-BE49-F238E27FC236}">
                <a16:creationId xmlns:a16="http://schemas.microsoft.com/office/drawing/2014/main" id="{51260F99-31D5-491C-8D88-3FBFBEFAC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8E84E-BD81-4EE1-BFDF-4680C8F047F0}"/>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67097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F80B8-CAFF-4186-813A-E935D303A7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707CB1-D86D-4955-AA11-EC4336999FD3}"/>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4" name="页脚占位符 3">
            <a:extLst>
              <a:ext uri="{FF2B5EF4-FFF2-40B4-BE49-F238E27FC236}">
                <a16:creationId xmlns:a16="http://schemas.microsoft.com/office/drawing/2014/main" id="{783060BF-8F34-4402-8824-20704BA5A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20C4CC-E83E-4E13-AAC4-6236B53BBA8F}"/>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61576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7E5E81-960E-452B-BEEC-237A765874D8}"/>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3" name="页脚占位符 2">
            <a:extLst>
              <a:ext uri="{FF2B5EF4-FFF2-40B4-BE49-F238E27FC236}">
                <a16:creationId xmlns:a16="http://schemas.microsoft.com/office/drawing/2014/main" id="{8A28A7DE-E2FD-4DCD-88D4-9461A95F7A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D45A2C-4D06-4ADE-A257-8FD5039596C1}"/>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49753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F57E0-C81E-4CD1-AD98-8E486CB683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B00199-6F84-4A59-8899-E8B2E6DE5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090C66-7379-460F-9033-E6814CA81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EF1194-1784-48F1-B41C-D7101B2E408B}"/>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6" name="页脚占位符 5">
            <a:extLst>
              <a:ext uri="{FF2B5EF4-FFF2-40B4-BE49-F238E27FC236}">
                <a16:creationId xmlns:a16="http://schemas.microsoft.com/office/drawing/2014/main" id="{51ECE248-CB85-4EB4-8EAB-B63C1C9FA3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F506F9-F269-4A99-9F79-36580B8418F9}"/>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38417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A2D68-F164-431A-B045-FF32FD8F4F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88AEBE-7DD1-4AB2-88CB-65DD42C06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5E8435-B02C-45D8-8560-2C62BF681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6AF48E-D282-434B-B1B1-A60EEBEE8CE8}"/>
              </a:ext>
            </a:extLst>
          </p:cNvPr>
          <p:cNvSpPr>
            <a:spLocks noGrp="1"/>
          </p:cNvSpPr>
          <p:nvPr>
            <p:ph type="dt" sz="half" idx="10"/>
          </p:nvPr>
        </p:nvSpPr>
        <p:spPr/>
        <p:txBody>
          <a:bodyPr/>
          <a:lstStyle/>
          <a:p>
            <a:fld id="{7D1A7D63-D7B8-4F0E-B9CF-2A3E3830BAA8}" type="datetimeFigureOut">
              <a:rPr lang="zh-CN" altLang="en-US" smtClean="0"/>
              <a:t>2022/10/4</a:t>
            </a:fld>
            <a:endParaRPr lang="zh-CN" altLang="en-US"/>
          </a:p>
        </p:txBody>
      </p:sp>
      <p:sp>
        <p:nvSpPr>
          <p:cNvPr id="6" name="页脚占位符 5">
            <a:extLst>
              <a:ext uri="{FF2B5EF4-FFF2-40B4-BE49-F238E27FC236}">
                <a16:creationId xmlns:a16="http://schemas.microsoft.com/office/drawing/2014/main" id="{7C2310E0-45D2-4D33-B87B-87A037DAA3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3DB1FD-3803-4744-81A6-2E12760C56F7}"/>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404554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79C98-3199-4C9B-9161-434E02C13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1E81D8-ADFF-4204-A1B1-03575868F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5A6F5-C2B7-426F-8FB9-A73AD3EFA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A7D63-D7B8-4F0E-B9CF-2A3E3830BAA8}" type="datetimeFigureOut">
              <a:rPr lang="zh-CN" altLang="en-US" smtClean="0"/>
              <a:t>2022/10/4</a:t>
            </a:fld>
            <a:endParaRPr lang="zh-CN" altLang="en-US"/>
          </a:p>
        </p:txBody>
      </p:sp>
      <p:sp>
        <p:nvSpPr>
          <p:cNvPr id="5" name="页脚占位符 4">
            <a:extLst>
              <a:ext uri="{FF2B5EF4-FFF2-40B4-BE49-F238E27FC236}">
                <a16:creationId xmlns:a16="http://schemas.microsoft.com/office/drawing/2014/main" id="{052A0E02-245B-4209-85B4-765107BCA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B4894D-1E88-4F89-8FD8-4C353DC3E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5721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4">
            <a:extLst>
              <a:ext uri="{FF2B5EF4-FFF2-40B4-BE49-F238E27FC236}">
                <a16:creationId xmlns:a16="http://schemas.microsoft.com/office/drawing/2014/main" id="{13E189C7-8218-4052-85AE-E01EC1124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3073">
            <a:extLst>
              <a:ext uri="{FF2B5EF4-FFF2-40B4-BE49-F238E27FC236}">
                <a16:creationId xmlns:a16="http://schemas.microsoft.com/office/drawing/2014/main" id="{F7D2571E-1D87-457C-8CCC-C3C98F94D652}"/>
              </a:ext>
            </a:extLst>
          </p:cNvPr>
          <p:cNvSpPr>
            <a:spLocks noGrp="1"/>
          </p:cNvSpPr>
          <p:nvPr/>
        </p:nvSpPr>
        <p:spPr>
          <a:xfrm>
            <a:off x="2390775" y="3140075"/>
            <a:ext cx="7772400" cy="950913"/>
          </a:xfrm>
          <a:prstGeom prst="rect">
            <a:avLst/>
          </a:prstGeom>
          <a:noFill/>
          <a:ln w="9525">
            <a:noFill/>
          </a:ln>
        </p:spPr>
        <p:txBody>
          <a:bodyPr anchor="ctr"/>
          <a:lstStyle/>
          <a:p>
            <a:pPr algn="ctr" fontAlgn="auto">
              <a:spcBef>
                <a:spcPts val="0"/>
              </a:spcBef>
              <a:spcAft>
                <a:spcPts val="0"/>
              </a:spcAft>
              <a:defRPr/>
            </a:pPr>
            <a:r>
              <a:rPr lang="zh-CN" altLang="en-US" sz="5400" noProof="1">
                <a:solidFill>
                  <a:srgbClr val="0066FF"/>
                </a:solidFill>
                <a:effectLst>
                  <a:outerShdw blurRad="38100" dist="38100" dir="2700000" algn="tl">
                    <a:srgbClr val="000000">
                      <a:alpha val="43137"/>
                    </a:srgbClr>
                  </a:outerShdw>
                </a:effectLst>
                <a:latin typeface="KaiTi" panose="02010609060101010101" charset="-122"/>
                <a:ea typeface="KaiTi" panose="02010609060101010101" charset="-122"/>
                <a:cs typeface="Times New Roman" panose="02020603050405020304" pitchFamily="2" charset="0"/>
              </a:rPr>
              <a:t>离散数学</a:t>
            </a:r>
          </a:p>
          <a:p>
            <a:pPr algn="ctr" fontAlgn="auto">
              <a:spcBef>
                <a:spcPts val="0"/>
              </a:spcBef>
              <a:spcAft>
                <a:spcPts val="0"/>
              </a:spcAft>
              <a:defRPr/>
            </a:pPr>
            <a:r>
              <a:rPr lang="en-US" altLang="zh-CN" sz="4400" noProof="1">
                <a:solidFill>
                  <a:srgbClr val="0066FF"/>
                </a:solidFill>
                <a:latin typeface="Arial Black" panose="020B0A04020102020204" charset="0"/>
                <a:ea typeface="+mn-ea"/>
                <a:cs typeface="Times New Roman" panose="02020603050405020304" pitchFamily="2" charset="0"/>
              </a:rPr>
              <a:t>Discrete Mathematics</a:t>
            </a:r>
          </a:p>
        </p:txBody>
      </p:sp>
      <p:sp>
        <p:nvSpPr>
          <p:cNvPr id="4100" name="矩形 3074">
            <a:extLst>
              <a:ext uri="{FF2B5EF4-FFF2-40B4-BE49-F238E27FC236}">
                <a16:creationId xmlns:a16="http://schemas.microsoft.com/office/drawing/2014/main" id="{AA238628-3C73-45C1-88BF-CA2DFF4F68C6}"/>
              </a:ext>
            </a:extLst>
          </p:cNvPr>
          <p:cNvSpPr>
            <a:spLocks noGrp="1" noChangeArrowheads="1"/>
          </p:cNvSpPr>
          <p:nvPr/>
        </p:nvSpPr>
        <p:spPr bwMode="auto">
          <a:xfrm>
            <a:off x="1485900" y="4337050"/>
            <a:ext cx="910431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计算机学院 </a:t>
            </a: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吴亦奇  </a:t>
            </a:r>
            <a:r>
              <a:rPr lang="en-US" altLang="zh-CN" sz="2400">
                <a:solidFill>
                  <a:srgbClr val="A50021"/>
                </a:solidFill>
                <a:latin typeface="Segoe UI Semibold" panose="020B0702040204020203" pitchFamily="34" charset="0"/>
                <a:ea typeface="宋体" panose="02010600030101010101" pitchFamily="2" charset="-122"/>
              </a:rPr>
              <a:t>wuyq</a:t>
            </a:r>
            <a:r>
              <a:rPr lang="zh-CN" altLang="en-US" sz="2400">
                <a:solidFill>
                  <a:srgbClr val="A50021"/>
                </a:solidFill>
                <a:latin typeface="Segoe UI Semibold" panose="020B0702040204020203" pitchFamily="34" charset="0"/>
                <a:ea typeface="宋体" panose="02010600030101010101" pitchFamily="2" charset="-122"/>
              </a:rPr>
              <a:t>@cug.edu.cn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101" name="内容占位符 3076">
            <a:extLst>
              <a:ext uri="{FF2B5EF4-FFF2-40B4-BE49-F238E27FC236}">
                <a16:creationId xmlns:a16="http://schemas.microsoft.com/office/drawing/2014/main" id="{31156996-2154-42A9-9D69-9E3C40E3A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225" y="1052513"/>
            <a:ext cx="9137650"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21093"/>
      </p:ext>
    </p:extLst>
  </p:cSld>
  <p:clrMapOvr>
    <a:masterClrMapping/>
  </p:clrMapOvr>
  <p:transition spd="slow" advTm="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28C051CE-6D26-4445-B006-1DB78C36CE06}"/>
              </a:ext>
            </a:extLst>
          </p:cNvPr>
          <p:cNvSpPr/>
          <p:nvPr/>
        </p:nvSpPr>
        <p:spPr>
          <a:xfrm>
            <a:off x="2151185" y="1116938"/>
            <a:ext cx="7453532" cy="1491690"/>
          </a:xfrm>
          <a:prstGeom prst="rect">
            <a:avLst/>
          </a:prstGeom>
        </p:spPr>
        <p:txBody>
          <a:bodyPr wrap="square">
            <a:spAutoFit/>
          </a:bodyPr>
          <a:lstStyle/>
          <a:p>
            <a:pPr>
              <a:lnSpc>
                <a:spcPct val="110000"/>
              </a:lnSpc>
            </a:pPr>
            <a:r>
              <a:rPr lang="zh-CN" altLang="en-US" sz="2800" dirty="0"/>
              <a:t>除个体指派外，还常用</a:t>
            </a:r>
            <a:r>
              <a:rPr lang="zh-CN" altLang="en-US" sz="2800" dirty="0">
                <a:solidFill>
                  <a:srgbClr val="FF0000"/>
                </a:solidFill>
              </a:rPr>
              <a:t>“量”</a:t>
            </a:r>
            <a:r>
              <a:rPr lang="zh-CN" altLang="en-US" sz="2800" dirty="0"/>
              <a:t>作出判断，如：“所有的人</a:t>
            </a:r>
            <a:r>
              <a:rPr kumimoji="1" lang="zh-CN" altLang="en-US" sz="2800" dirty="0"/>
              <a:t>都是要死的”</a:t>
            </a:r>
            <a:r>
              <a:rPr lang="zh-CN" altLang="en-US" sz="2800" dirty="0"/>
              <a:t>、“有的数是质数”</a:t>
            </a:r>
            <a:r>
              <a:rPr kumimoji="1" lang="zh-CN" altLang="en-US" sz="2800" dirty="0"/>
              <a:t>。这种表述在</a:t>
            </a:r>
            <a:r>
              <a:rPr lang="zh-CN" altLang="en-US" sz="2800" dirty="0"/>
              <a:t>数理逻辑目标语言中需要引入</a:t>
            </a:r>
            <a:r>
              <a:rPr kumimoji="1" lang="zh-CN" altLang="en-US" sz="2800" dirty="0"/>
              <a:t>量词，</a:t>
            </a:r>
            <a:endParaRPr lang="zh-CN" altLang="en-US" sz="2800" dirty="0"/>
          </a:p>
        </p:txBody>
      </p:sp>
      <p:sp>
        <p:nvSpPr>
          <p:cNvPr id="2" name="矩形 1">
            <a:extLst>
              <a:ext uri="{FF2B5EF4-FFF2-40B4-BE49-F238E27FC236}">
                <a16:creationId xmlns:a16="http://schemas.microsoft.com/office/drawing/2014/main" id="{F0389E52-BAEB-4AA6-BB5E-715EE4B6F65A}"/>
              </a:ext>
            </a:extLst>
          </p:cNvPr>
          <p:cNvSpPr/>
          <p:nvPr/>
        </p:nvSpPr>
        <p:spPr>
          <a:xfrm>
            <a:off x="1894448" y="3228536"/>
            <a:ext cx="7967005" cy="523220"/>
          </a:xfrm>
          <a:prstGeom prst="rect">
            <a:avLst/>
          </a:prstGeom>
        </p:spPr>
        <p:txBody>
          <a:bodyPr wrap="square">
            <a:spAutoFit/>
          </a:bodyPr>
          <a:lstStyle/>
          <a:p>
            <a:r>
              <a:rPr lang="zh-CN" altLang="en-US" sz="2800" dirty="0"/>
              <a:t>表示</a:t>
            </a:r>
            <a:r>
              <a:rPr lang="zh-CN" altLang="en-US" sz="2800" dirty="0">
                <a:solidFill>
                  <a:schemeClr val="accent1">
                    <a:lumMod val="75000"/>
                  </a:schemeClr>
                </a:solidFill>
              </a:rPr>
              <a:t>个体常元</a:t>
            </a:r>
            <a:r>
              <a:rPr lang="zh-CN" altLang="en-US" sz="2800" dirty="0"/>
              <a:t>或</a:t>
            </a:r>
            <a:r>
              <a:rPr lang="zh-CN" altLang="en-US" sz="2800" dirty="0">
                <a:solidFill>
                  <a:schemeClr val="accent1">
                    <a:lumMod val="75000"/>
                  </a:schemeClr>
                </a:solidFill>
              </a:rPr>
              <a:t>变元</a:t>
            </a:r>
            <a:r>
              <a:rPr lang="zh-CN" altLang="en-US" sz="2800" dirty="0"/>
              <a:t>之间</a:t>
            </a:r>
            <a:r>
              <a:rPr lang="zh-CN" altLang="en-US" sz="2800" dirty="0">
                <a:solidFill>
                  <a:schemeClr val="accent1">
                    <a:lumMod val="75000"/>
                  </a:schemeClr>
                </a:solidFill>
              </a:rPr>
              <a:t>数量关系</a:t>
            </a:r>
            <a:r>
              <a:rPr lang="zh-CN" altLang="en-US" sz="2800" dirty="0"/>
              <a:t>的词叫</a:t>
            </a:r>
            <a:r>
              <a:rPr lang="zh-CN" altLang="en-US" sz="2800" dirty="0">
                <a:solidFill>
                  <a:srgbClr val="FF0000"/>
                </a:solidFill>
              </a:rPr>
              <a:t>量词</a:t>
            </a:r>
          </a:p>
        </p:txBody>
      </p:sp>
    </p:spTree>
    <p:extLst>
      <p:ext uri="{BB962C8B-B14F-4D97-AF65-F5344CB8AC3E}">
        <p14:creationId xmlns:p14="http://schemas.microsoft.com/office/powerpoint/2010/main" val="1520507251"/>
      </p:ext>
    </p:extLst>
  </p:cSld>
  <p:clrMapOvr>
    <a:masterClrMapping/>
  </p:clrMapOvr>
  <p:transition spd="slow" advTm="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Rectangle 7">
            <a:extLst>
              <a:ext uri="{FF2B5EF4-FFF2-40B4-BE49-F238E27FC236}">
                <a16:creationId xmlns:a16="http://schemas.microsoft.com/office/drawing/2014/main" id="{CF4B88A9-D970-48E8-BB27-7F8BB24A4348}"/>
              </a:ext>
            </a:extLst>
          </p:cNvPr>
          <p:cNvSpPr txBox="1">
            <a:spLocks noChangeArrowheads="1"/>
          </p:cNvSpPr>
          <p:nvPr/>
        </p:nvSpPr>
        <p:spPr>
          <a:xfrm>
            <a:off x="2032782" y="1664677"/>
            <a:ext cx="8229600" cy="4800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itchFamily="18" charset="0"/>
              </a:rPr>
              <a:t>记作</a:t>
            </a:r>
            <a:r>
              <a:rPr lang="zh-CN" altLang="en-US" dirty="0">
                <a:solidFill>
                  <a:srgbClr val="FF0000"/>
                </a:solidFill>
                <a:latin typeface="Times New Roman" pitchFamily="18" charset="0"/>
                <a:sym typeface="Symbol" pitchFamily="18" charset="2"/>
              </a:rPr>
              <a:t></a:t>
            </a:r>
            <a:endParaRPr lang="zh-CN" altLang="en-US" dirty="0">
              <a:solidFill>
                <a:srgbClr val="FF0000"/>
              </a:solidFill>
              <a:latin typeface="Times New Roman" pitchFamily="18" charset="0"/>
            </a:endParaRPr>
          </a:p>
          <a:p>
            <a:r>
              <a:rPr lang="zh-CN" altLang="en-US" dirty="0">
                <a:latin typeface="Times New Roman" pitchFamily="18" charset="0"/>
              </a:rPr>
              <a:t>表示“每个”、“任何一个”、“一切”、“所有的”、“凡是”、“任意的”等</a:t>
            </a:r>
          </a:p>
          <a:p>
            <a:r>
              <a:rPr lang="zh-CN" altLang="en-US" dirty="0">
                <a:latin typeface="Times New Roman" pitchFamily="18" charset="0"/>
                <a:sym typeface="Symbol" pitchFamily="18" charset="2"/>
              </a:rPr>
              <a:t></a:t>
            </a:r>
            <a:r>
              <a:rPr lang="en-US" altLang="zh-CN" b="1" i="1" dirty="0">
                <a:solidFill>
                  <a:srgbClr val="FF0000"/>
                </a:solidFill>
                <a:latin typeface="Times New Roman" pitchFamily="18" charset="0"/>
              </a:rPr>
              <a:t>x</a:t>
            </a:r>
            <a:r>
              <a:rPr lang="zh-CN" altLang="en-US" dirty="0">
                <a:latin typeface="Times New Roman" pitchFamily="18" charset="0"/>
              </a:rPr>
              <a:t>读作“任意</a:t>
            </a:r>
            <a:r>
              <a:rPr lang="en-US" altLang="zh-CN" i="1" dirty="0">
                <a:latin typeface="Times New Roman" pitchFamily="18" charset="0"/>
              </a:rPr>
              <a:t>x</a:t>
            </a:r>
            <a:r>
              <a:rPr lang="en-US" altLang="zh-CN" dirty="0">
                <a:latin typeface="Times New Roman" pitchFamily="18" charset="0"/>
              </a:rPr>
              <a:t>”</a:t>
            </a:r>
            <a:r>
              <a:rPr lang="zh-CN" altLang="en-US" dirty="0">
                <a:latin typeface="Times New Roman" pitchFamily="18" charset="0"/>
              </a:rPr>
              <a:t>， “所有</a:t>
            </a:r>
            <a:r>
              <a:rPr lang="en-US" altLang="zh-CN" i="1" dirty="0">
                <a:latin typeface="Times New Roman" pitchFamily="18" charset="0"/>
              </a:rPr>
              <a:t>x</a:t>
            </a:r>
            <a:r>
              <a:rPr lang="en-US" altLang="zh-CN" dirty="0">
                <a:latin typeface="Times New Roman" pitchFamily="18" charset="0"/>
              </a:rPr>
              <a:t>”</a:t>
            </a:r>
            <a:r>
              <a:rPr lang="zh-CN" altLang="en-US" dirty="0">
                <a:latin typeface="Times New Roman" pitchFamily="18" charset="0"/>
              </a:rPr>
              <a:t>， “对一切</a:t>
            </a:r>
            <a:r>
              <a:rPr lang="en-US" altLang="zh-CN" i="1" dirty="0">
                <a:latin typeface="Times New Roman" pitchFamily="18" charset="0"/>
              </a:rPr>
              <a:t>x</a:t>
            </a:r>
            <a:r>
              <a:rPr lang="en-US" altLang="zh-CN" dirty="0">
                <a:latin typeface="Times New Roman" pitchFamily="18" charset="0"/>
              </a:rPr>
              <a:t> ”</a:t>
            </a:r>
          </a:p>
          <a:p>
            <a:r>
              <a:rPr lang="zh-CN" altLang="en-US" dirty="0">
                <a:latin typeface="Times New Roman" pitchFamily="18" charset="0"/>
              </a:rPr>
              <a:t>量词后边的个体变元，指明对哪个个体变元量化，称为量词后的</a:t>
            </a:r>
            <a:r>
              <a:rPr lang="zh-CN" altLang="en-US" b="1" dirty="0">
                <a:solidFill>
                  <a:srgbClr val="FF0000"/>
                </a:solidFill>
                <a:latin typeface="Times New Roman" pitchFamily="18" charset="0"/>
              </a:rPr>
              <a:t>指导变元</a:t>
            </a:r>
          </a:p>
          <a:p>
            <a:r>
              <a:rPr lang="zh-CN" altLang="en-US" dirty="0">
                <a:latin typeface="Times New Roman" pitchFamily="18" charset="0"/>
              </a:rPr>
              <a:t>例</a:t>
            </a:r>
          </a:p>
          <a:p>
            <a:pPr lvl="1"/>
            <a:r>
              <a:rPr lang="zh-CN" altLang="en-US" dirty="0">
                <a:latin typeface="Times New Roman" pitchFamily="18" charset="0"/>
              </a:rPr>
              <a:t>所有人都是要死的</a:t>
            </a:r>
          </a:p>
          <a:p>
            <a:pPr lvl="1"/>
            <a:r>
              <a:rPr lang="en-US" altLang="zh-CN" i="1" dirty="0">
                <a:latin typeface="Times New Roman" pitchFamily="18" charset="0"/>
              </a:rPr>
              <a:t>D</a:t>
            </a:r>
            <a:r>
              <a:rPr lang="en-US" altLang="zh-CN" dirty="0">
                <a:latin typeface="Times New Roman" pitchFamily="18" charset="0"/>
              </a:rPr>
              <a:t>(</a:t>
            </a:r>
            <a:r>
              <a:rPr lang="en-US" altLang="zh-CN" i="1" dirty="0">
                <a:latin typeface="Times New Roman" pitchFamily="18" charset="0"/>
              </a:rPr>
              <a:t>x</a:t>
            </a:r>
            <a:r>
              <a:rPr lang="en-US" altLang="zh-CN" dirty="0">
                <a:latin typeface="Times New Roman" pitchFamily="18" charset="0"/>
              </a:rPr>
              <a:t>)</a:t>
            </a:r>
            <a:r>
              <a:rPr lang="zh-CN" altLang="en-US" dirty="0">
                <a:latin typeface="Times New Roman" pitchFamily="18" charset="0"/>
              </a:rPr>
              <a:t>：</a:t>
            </a:r>
            <a:r>
              <a:rPr lang="en-US" altLang="zh-CN" i="1" dirty="0">
                <a:latin typeface="Times New Roman" pitchFamily="18" charset="0"/>
              </a:rPr>
              <a:t>x</a:t>
            </a:r>
            <a:r>
              <a:rPr lang="zh-CN" altLang="en-US" dirty="0">
                <a:latin typeface="Times New Roman" pitchFamily="18" charset="0"/>
              </a:rPr>
              <a:t>是要死的</a:t>
            </a:r>
          </a:p>
          <a:p>
            <a:pPr lvl="1"/>
            <a:r>
              <a:rPr lang="zh-CN" altLang="en-US" dirty="0">
                <a:latin typeface="Times New Roman" pitchFamily="18" charset="0"/>
              </a:rPr>
              <a:t>个体域：所有人构成的集合</a:t>
            </a:r>
          </a:p>
          <a:p>
            <a:pPr lvl="1"/>
            <a:r>
              <a:rPr lang="zh-CN" altLang="en-US" dirty="0">
                <a:latin typeface="Times New Roman" pitchFamily="18" charset="0"/>
                <a:sym typeface="Symbol" pitchFamily="18" charset="2"/>
              </a:rPr>
              <a:t></a:t>
            </a:r>
            <a:r>
              <a:rPr lang="en-US" altLang="zh-CN" i="1" dirty="0">
                <a:latin typeface="Times New Roman" pitchFamily="18" charset="0"/>
              </a:rPr>
              <a:t>x</a:t>
            </a:r>
            <a:r>
              <a:rPr lang="en-US" altLang="zh-CN" dirty="0">
                <a:latin typeface="Times New Roman" pitchFamily="18" charset="0"/>
              </a:rPr>
              <a:t> </a:t>
            </a:r>
            <a:r>
              <a:rPr lang="en-US" altLang="zh-CN" i="1" dirty="0">
                <a:latin typeface="Times New Roman" pitchFamily="18" charset="0"/>
              </a:rPr>
              <a:t>D</a:t>
            </a:r>
            <a:r>
              <a:rPr lang="en-US" altLang="zh-CN" dirty="0">
                <a:latin typeface="Times New Roman" pitchFamily="18" charset="0"/>
              </a:rPr>
              <a:t>(</a:t>
            </a:r>
            <a:r>
              <a:rPr lang="en-US" altLang="zh-CN" i="1" dirty="0">
                <a:latin typeface="Times New Roman" pitchFamily="18" charset="0"/>
              </a:rPr>
              <a:t>x</a:t>
            </a:r>
            <a:r>
              <a:rPr lang="en-US" altLang="zh-CN" dirty="0">
                <a:latin typeface="Times New Roman" pitchFamily="18" charset="0"/>
              </a:rPr>
              <a:t>)</a:t>
            </a:r>
          </a:p>
        </p:txBody>
      </p:sp>
      <p:sp>
        <p:nvSpPr>
          <p:cNvPr id="2" name="矩形 1">
            <a:extLst>
              <a:ext uri="{FF2B5EF4-FFF2-40B4-BE49-F238E27FC236}">
                <a16:creationId xmlns:a16="http://schemas.microsoft.com/office/drawing/2014/main" id="{FF6E5C11-17AF-4721-9B27-3625E5E79929}"/>
              </a:ext>
            </a:extLst>
          </p:cNvPr>
          <p:cNvSpPr/>
          <p:nvPr/>
        </p:nvSpPr>
        <p:spPr>
          <a:xfrm>
            <a:off x="1913207" y="946428"/>
            <a:ext cx="2031325" cy="646331"/>
          </a:xfrm>
          <a:prstGeom prst="rect">
            <a:avLst/>
          </a:prstGeom>
        </p:spPr>
        <p:txBody>
          <a:bodyPr wrap="none">
            <a:spAutoFit/>
          </a:bodyPr>
          <a:lstStyle/>
          <a:p>
            <a:r>
              <a:rPr lang="zh-CN" altLang="en-US" sz="3600" dirty="0">
                <a:solidFill>
                  <a:schemeClr val="hlink"/>
                </a:solidFill>
                <a:latin typeface="黑体" panose="02010609060101010101" pitchFamily="49" charset="-122"/>
                <a:ea typeface="黑体" panose="02010609060101010101" pitchFamily="49" charset="-122"/>
              </a:rPr>
              <a:t>全称量词</a:t>
            </a:r>
            <a:endParaRPr lang="zh-CN" altLang="en-US" sz="3600" dirty="0"/>
          </a:p>
        </p:txBody>
      </p:sp>
    </p:spTree>
    <p:extLst>
      <p:ext uri="{BB962C8B-B14F-4D97-AF65-F5344CB8AC3E}">
        <p14:creationId xmlns:p14="http://schemas.microsoft.com/office/powerpoint/2010/main" val="76956242"/>
      </p:ext>
    </p:extLst>
  </p:cSld>
  <p:clrMapOvr>
    <a:masterClrMapping/>
  </p:clrMapOvr>
  <p:transition spd="slow"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Rectangle 3">
            <a:extLst>
              <a:ext uri="{FF2B5EF4-FFF2-40B4-BE49-F238E27FC236}">
                <a16:creationId xmlns:a16="http://schemas.microsoft.com/office/drawing/2014/main" id="{2778E4BB-CF9C-4B38-9654-307F93EF2239}"/>
              </a:ext>
            </a:extLst>
          </p:cNvPr>
          <p:cNvSpPr txBox="1">
            <a:spLocks noChangeArrowheads="1"/>
          </p:cNvSpPr>
          <p:nvPr/>
        </p:nvSpPr>
        <p:spPr>
          <a:xfrm>
            <a:off x="2138289" y="1609578"/>
            <a:ext cx="8229600" cy="5105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a:latin typeface="宋体" pitchFamily="2" charset="-122"/>
              </a:rPr>
              <a:t>记作</a:t>
            </a:r>
            <a:r>
              <a:rPr lang="zh-CN" altLang="en-US" sz="3200" b="1">
                <a:solidFill>
                  <a:srgbClr val="FF0000"/>
                </a:solidFill>
                <a:latin typeface="宋体" pitchFamily="2" charset="-122"/>
                <a:sym typeface="Symbol" pitchFamily="18" charset="2"/>
              </a:rPr>
              <a:t></a:t>
            </a:r>
          </a:p>
          <a:p>
            <a:r>
              <a:rPr lang="zh-CN" altLang="en-US" sz="3200">
                <a:latin typeface="宋体" pitchFamily="2" charset="-122"/>
              </a:rPr>
              <a:t>表示</a:t>
            </a:r>
            <a:r>
              <a:rPr lang="zh-CN" altLang="en-US" sz="3200">
                <a:latin typeface="Arial"/>
              </a:rPr>
              <a:t>“</a:t>
            </a:r>
            <a:r>
              <a:rPr lang="zh-CN" altLang="en-US" sz="3200">
                <a:latin typeface="宋体" pitchFamily="2" charset="-122"/>
              </a:rPr>
              <a:t>有些</a:t>
            </a:r>
            <a:r>
              <a:rPr lang="zh-CN" altLang="en-US" sz="3200">
                <a:latin typeface="Arial"/>
              </a:rPr>
              <a:t>”</a:t>
            </a:r>
            <a:r>
              <a:rPr lang="zh-CN" altLang="en-US" sz="3200">
                <a:latin typeface="宋体" pitchFamily="2" charset="-122"/>
              </a:rPr>
              <a:t>、</a:t>
            </a:r>
            <a:r>
              <a:rPr lang="zh-CN" altLang="en-US" sz="3200">
                <a:latin typeface="Arial"/>
              </a:rPr>
              <a:t>“</a:t>
            </a:r>
            <a:r>
              <a:rPr lang="zh-CN" altLang="en-US" sz="3200">
                <a:latin typeface="宋体" pitchFamily="2" charset="-122"/>
              </a:rPr>
              <a:t>一些</a:t>
            </a:r>
            <a:r>
              <a:rPr lang="zh-CN" altLang="en-US" sz="3200">
                <a:latin typeface="Arial"/>
              </a:rPr>
              <a:t>”</a:t>
            </a:r>
            <a:r>
              <a:rPr lang="zh-CN" altLang="en-US" sz="3200">
                <a:latin typeface="宋体" pitchFamily="2" charset="-122"/>
              </a:rPr>
              <a:t>、</a:t>
            </a:r>
            <a:r>
              <a:rPr lang="zh-CN" altLang="en-US" sz="3200">
                <a:latin typeface="Arial"/>
              </a:rPr>
              <a:t>“</a:t>
            </a:r>
            <a:r>
              <a:rPr lang="zh-CN" altLang="en-US" sz="3200">
                <a:latin typeface="宋体" pitchFamily="2" charset="-122"/>
              </a:rPr>
              <a:t>某些</a:t>
            </a:r>
            <a:r>
              <a:rPr lang="zh-CN" altLang="en-US" sz="3200">
                <a:latin typeface="Arial"/>
              </a:rPr>
              <a:t>”</a:t>
            </a:r>
            <a:r>
              <a:rPr lang="zh-CN" altLang="en-US" sz="3200">
                <a:latin typeface="宋体" pitchFamily="2" charset="-122"/>
              </a:rPr>
              <a:t>、</a:t>
            </a:r>
            <a:r>
              <a:rPr lang="zh-CN" altLang="en-US" sz="3200">
                <a:latin typeface="Arial"/>
              </a:rPr>
              <a:t>“</a:t>
            </a:r>
            <a:r>
              <a:rPr lang="zh-CN" altLang="en-US" sz="3200">
                <a:latin typeface="宋体" pitchFamily="2" charset="-122"/>
              </a:rPr>
              <a:t>至少一个</a:t>
            </a:r>
            <a:r>
              <a:rPr lang="zh-CN" altLang="en-US" sz="3200">
                <a:latin typeface="Arial"/>
              </a:rPr>
              <a:t>”</a:t>
            </a:r>
            <a:r>
              <a:rPr lang="zh-CN" altLang="en-US" sz="3200">
                <a:latin typeface="宋体" pitchFamily="2" charset="-122"/>
              </a:rPr>
              <a:t>等</a:t>
            </a:r>
          </a:p>
          <a:p>
            <a:r>
              <a:rPr lang="zh-CN" altLang="en-US" sz="3200" b="1">
                <a:latin typeface="宋体" pitchFamily="2" charset="-122"/>
                <a:sym typeface="Symbol" pitchFamily="18" charset="2"/>
              </a:rPr>
              <a:t></a:t>
            </a:r>
            <a:r>
              <a:rPr lang="en-US" altLang="zh-CN" sz="3200" i="1">
                <a:solidFill>
                  <a:srgbClr val="FF0000"/>
                </a:solidFill>
                <a:latin typeface="Times New Roman" pitchFamily="18" charset="0"/>
              </a:rPr>
              <a:t>x</a:t>
            </a:r>
            <a:r>
              <a:rPr lang="zh-CN" altLang="en-US" sz="3200">
                <a:latin typeface="宋体" pitchFamily="2" charset="-122"/>
              </a:rPr>
              <a:t>读作</a:t>
            </a:r>
            <a:r>
              <a:rPr lang="zh-CN" altLang="en-US" sz="3200">
                <a:latin typeface="Arial"/>
              </a:rPr>
              <a:t>“</a:t>
            </a:r>
            <a:r>
              <a:rPr lang="zh-CN" altLang="en-US" sz="3200">
                <a:latin typeface="宋体" pitchFamily="2" charset="-122"/>
              </a:rPr>
              <a:t>存在</a:t>
            </a:r>
            <a:r>
              <a:rPr lang="en-US" altLang="zh-CN" sz="3200" i="1">
                <a:latin typeface="Times New Roman" pitchFamily="18" charset="0"/>
              </a:rPr>
              <a:t>x</a:t>
            </a:r>
            <a:r>
              <a:rPr lang="en-US" altLang="zh-CN" sz="3200">
                <a:latin typeface="Arial"/>
              </a:rPr>
              <a:t>”</a:t>
            </a:r>
            <a:r>
              <a:rPr lang="zh-CN" altLang="en-US" sz="3200">
                <a:latin typeface="宋体" pitchFamily="2" charset="-122"/>
              </a:rPr>
              <a:t>，</a:t>
            </a:r>
            <a:r>
              <a:rPr lang="zh-CN" altLang="en-US" sz="3200">
                <a:latin typeface="Arial"/>
              </a:rPr>
              <a:t>“</a:t>
            </a:r>
            <a:r>
              <a:rPr lang="zh-CN" altLang="en-US" sz="3200">
                <a:latin typeface="宋体" pitchFamily="2" charset="-122"/>
              </a:rPr>
              <a:t>对某些</a:t>
            </a:r>
            <a:r>
              <a:rPr lang="en-US" altLang="zh-CN" sz="3200" i="1">
                <a:latin typeface="Times New Roman" pitchFamily="18" charset="0"/>
              </a:rPr>
              <a:t>x</a:t>
            </a:r>
            <a:r>
              <a:rPr lang="en-US" altLang="zh-CN" sz="3200">
                <a:latin typeface="Arial"/>
              </a:rPr>
              <a:t>”</a:t>
            </a:r>
            <a:r>
              <a:rPr lang="zh-CN" altLang="en-US" sz="3200">
                <a:latin typeface="宋体" pitchFamily="2" charset="-122"/>
              </a:rPr>
              <a:t>或</a:t>
            </a:r>
            <a:r>
              <a:rPr lang="zh-CN" altLang="en-US" sz="3200">
                <a:latin typeface="Arial"/>
              </a:rPr>
              <a:t>“</a:t>
            </a:r>
            <a:r>
              <a:rPr lang="zh-CN" altLang="en-US" sz="3200">
                <a:latin typeface="宋体" pitchFamily="2" charset="-122"/>
              </a:rPr>
              <a:t>至少有一</a:t>
            </a:r>
            <a:r>
              <a:rPr lang="en-US" altLang="zh-CN" sz="3200" i="1">
                <a:latin typeface="Times New Roman" pitchFamily="18" charset="0"/>
              </a:rPr>
              <a:t>x</a:t>
            </a:r>
            <a:r>
              <a:rPr lang="en-US" altLang="zh-CN" sz="3200">
                <a:latin typeface="Arial"/>
              </a:rPr>
              <a:t>”</a:t>
            </a:r>
            <a:endParaRPr lang="en-US" altLang="zh-CN" sz="3200">
              <a:latin typeface="宋体" pitchFamily="2" charset="-122"/>
            </a:endParaRPr>
          </a:p>
          <a:p>
            <a:r>
              <a:rPr lang="zh-CN" altLang="en-US" sz="3200" b="1">
                <a:solidFill>
                  <a:srgbClr val="FF0000"/>
                </a:solidFill>
              </a:rPr>
              <a:t>指导变元</a:t>
            </a:r>
          </a:p>
          <a:p>
            <a:r>
              <a:rPr lang="zh-CN" altLang="en-US" sz="3200"/>
              <a:t>例</a:t>
            </a:r>
          </a:p>
          <a:p>
            <a:pPr lvl="1"/>
            <a:r>
              <a:rPr kumimoji="1" lang="zh-CN" altLang="en-US" sz="3200">
                <a:latin typeface="Times New Roman" pitchFamily="18" charset="0"/>
              </a:rPr>
              <a:t>有些有理数是整数</a:t>
            </a:r>
          </a:p>
          <a:p>
            <a:pPr lvl="1"/>
            <a:r>
              <a:rPr kumimoji="1" lang="zh-CN" altLang="en-US" sz="3200" i="1">
                <a:latin typeface="Times New Roman" pitchFamily="18" charset="0"/>
              </a:rPr>
              <a:t>Ｉ</a:t>
            </a:r>
            <a:r>
              <a:rPr kumimoji="1" lang="en-US" altLang="zh-CN" sz="3200">
                <a:latin typeface="Times New Roman" pitchFamily="18" charset="0"/>
              </a:rPr>
              <a:t>(</a:t>
            </a:r>
            <a:r>
              <a:rPr kumimoji="1" lang="en-US" altLang="zh-CN" sz="3200" i="1">
                <a:latin typeface="Times New Roman" pitchFamily="18" charset="0"/>
              </a:rPr>
              <a:t>x</a:t>
            </a:r>
            <a:r>
              <a:rPr kumimoji="1" lang="en-US" altLang="zh-CN" sz="3200">
                <a:latin typeface="Times New Roman" pitchFamily="18" charset="0"/>
              </a:rPr>
              <a:t>)</a:t>
            </a:r>
            <a:r>
              <a:rPr kumimoji="1" lang="zh-CN" altLang="en-US" sz="3200">
                <a:latin typeface="Times New Roman" pitchFamily="18" charset="0"/>
              </a:rPr>
              <a:t>：</a:t>
            </a:r>
            <a:r>
              <a:rPr kumimoji="1" lang="en-US" altLang="zh-CN" sz="3200" i="1">
                <a:latin typeface="Times New Roman" pitchFamily="18" charset="0"/>
              </a:rPr>
              <a:t>x</a:t>
            </a:r>
            <a:r>
              <a:rPr kumimoji="1" lang="zh-CN" altLang="en-US" sz="3200">
                <a:latin typeface="Times New Roman" pitchFamily="18" charset="0"/>
              </a:rPr>
              <a:t>是整数</a:t>
            </a:r>
          </a:p>
          <a:p>
            <a:pPr lvl="1"/>
            <a:r>
              <a:rPr kumimoji="1" lang="zh-CN" altLang="en-US" sz="3200">
                <a:latin typeface="Times New Roman" pitchFamily="18" charset="0"/>
              </a:rPr>
              <a:t>个体域：有理数集合</a:t>
            </a:r>
          </a:p>
          <a:p>
            <a:pPr lvl="1"/>
            <a:r>
              <a:rPr lang="zh-CN" altLang="en-US" sz="3200">
                <a:latin typeface="宋体" pitchFamily="2" charset="-122"/>
                <a:sym typeface="Symbol" pitchFamily="18" charset="2"/>
              </a:rPr>
              <a:t></a:t>
            </a:r>
            <a:r>
              <a:rPr kumimoji="1" lang="en-US" altLang="zh-CN" sz="3200" i="1">
                <a:latin typeface="Times New Roman" pitchFamily="18" charset="0"/>
              </a:rPr>
              <a:t>x</a:t>
            </a:r>
            <a:r>
              <a:rPr kumimoji="1" lang="zh-CN" altLang="en-US" sz="3200" i="1">
                <a:latin typeface="Times New Roman" pitchFamily="18" charset="0"/>
              </a:rPr>
              <a:t>Ｉ</a:t>
            </a:r>
            <a:r>
              <a:rPr kumimoji="1" lang="en-US" altLang="zh-CN" sz="3200">
                <a:latin typeface="Times New Roman" pitchFamily="18" charset="0"/>
              </a:rPr>
              <a:t>(</a:t>
            </a:r>
            <a:r>
              <a:rPr kumimoji="1" lang="en-US" altLang="zh-CN" sz="3200" i="1">
                <a:latin typeface="Times New Roman" pitchFamily="18" charset="0"/>
              </a:rPr>
              <a:t>x</a:t>
            </a:r>
            <a:r>
              <a:rPr kumimoji="1" lang="en-US" altLang="zh-CN" sz="3200">
                <a:latin typeface="Times New Roman" pitchFamily="18" charset="0"/>
              </a:rPr>
              <a:t>)</a:t>
            </a:r>
            <a:endParaRPr kumimoji="1" lang="en-US" altLang="zh-CN" sz="3200" dirty="0">
              <a:latin typeface="Times New Roman" pitchFamily="18" charset="0"/>
            </a:endParaRPr>
          </a:p>
        </p:txBody>
      </p:sp>
      <p:sp>
        <p:nvSpPr>
          <p:cNvPr id="5" name="矩形 4">
            <a:extLst>
              <a:ext uri="{FF2B5EF4-FFF2-40B4-BE49-F238E27FC236}">
                <a16:creationId xmlns:a16="http://schemas.microsoft.com/office/drawing/2014/main" id="{1DED95CF-852A-4A29-BB35-636277D67A9A}"/>
              </a:ext>
            </a:extLst>
          </p:cNvPr>
          <p:cNvSpPr/>
          <p:nvPr/>
        </p:nvSpPr>
        <p:spPr>
          <a:xfrm>
            <a:off x="1906173" y="809407"/>
            <a:ext cx="2031325" cy="646331"/>
          </a:xfrm>
          <a:prstGeom prst="rect">
            <a:avLst/>
          </a:prstGeom>
        </p:spPr>
        <p:txBody>
          <a:bodyPr wrap="none">
            <a:spAutoFit/>
          </a:bodyPr>
          <a:lstStyle/>
          <a:p>
            <a:r>
              <a:rPr lang="zh-CN" altLang="en-US" sz="3600" dirty="0">
                <a:solidFill>
                  <a:schemeClr val="hlink"/>
                </a:solidFill>
                <a:latin typeface="黑体" panose="02010609060101010101" pitchFamily="49" charset="-122"/>
                <a:ea typeface="黑体" panose="02010609060101010101" pitchFamily="49" charset="-122"/>
              </a:rPr>
              <a:t>存在量词</a:t>
            </a:r>
            <a:endParaRPr lang="zh-CN" altLang="en-US" sz="3600" dirty="0"/>
          </a:p>
        </p:txBody>
      </p:sp>
    </p:spTree>
    <p:extLst>
      <p:ext uri="{BB962C8B-B14F-4D97-AF65-F5344CB8AC3E}">
        <p14:creationId xmlns:p14="http://schemas.microsoft.com/office/powerpoint/2010/main" val="1396524946"/>
      </p:ext>
    </p:extLst>
  </p:cSld>
  <p:clrMapOvr>
    <a:masterClrMapping/>
  </p:clrMapOvr>
  <p:transition spd="slow" advTm="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文本框 1">
            <a:extLst>
              <a:ext uri="{FF2B5EF4-FFF2-40B4-BE49-F238E27FC236}">
                <a16:creationId xmlns:a16="http://schemas.microsoft.com/office/drawing/2014/main" id="{74CE86B6-388F-4F6D-9E49-C13E3F58A5B7}"/>
              </a:ext>
            </a:extLst>
          </p:cNvPr>
          <p:cNvSpPr txBox="1"/>
          <p:nvPr/>
        </p:nvSpPr>
        <p:spPr>
          <a:xfrm>
            <a:off x="1984717" y="1536107"/>
            <a:ext cx="8222566" cy="1077218"/>
          </a:xfrm>
          <a:prstGeom prst="rect">
            <a:avLst/>
          </a:prstGeom>
          <a:noFill/>
        </p:spPr>
        <p:txBody>
          <a:bodyPr wrap="square" rtlCol="0">
            <a:spAutoFit/>
          </a:bodyPr>
          <a:lstStyle/>
          <a:p>
            <a:r>
              <a:rPr lang="zh-CN" altLang="en-US" sz="3200" dirty="0"/>
              <a:t>若一个谓词</a:t>
            </a:r>
            <a:r>
              <a:rPr lang="en-US" altLang="zh-CN" sz="3200" dirty="0"/>
              <a:t>P</a:t>
            </a:r>
            <a:r>
              <a:rPr lang="zh-CN" altLang="en-US" sz="3200" dirty="0"/>
              <a:t>（</a:t>
            </a:r>
            <a:r>
              <a:rPr lang="en-US" altLang="zh-CN" sz="3200" dirty="0"/>
              <a:t>x</a:t>
            </a:r>
            <a:r>
              <a:rPr lang="zh-CN" altLang="en-US" sz="3200" dirty="0"/>
              <a:t>）用来限制个体变元的</a:t>
            </a:r>
            <a:r>
              <a:rPr lang="zh-CN" altLang="en-US" sz="3200" dirty="0">
                <a:solidFill>
                  <a:schemeClr val="accent1">
                    <a:lumMod val="75000"/>
                  </a:schemeClr>
                </a:solidFill>
              </a:rPr>
              <a:t>取值范围</a:t>
            </a:r>
            <a:r>
              <a:rPr lang="zh-CN" altLang="en-US" sz="3200" dirty="0"/>
              <a:t>，那么称谓词</a:t>
            </a:r>
            <a:r>
              <a:rPr lang="en-US" altLang="zh-CN" sz="3200" dirty="0"/>
              <a:t>P</a:t>
            </a:r>
            <a:r>
              <a:rPr lang="zh-CN" altLang="en-US" sz="3200" dirty="0"/>
              <a:t>（</a:t>
            </a:r>
            <a:r>
              <a:rPr lang="en-US" altLang="zh-CN" sz="3200" dirty="0"/>
              <a:t>x</a:t>
            </a:r>
            <a:r>
              <a:rPr lang="zh-CN" altLang="en-US" sz="3200" dirty="0"/>
              <a:t>）为</a:t>
            </a:r>
            <a:r>
              <a:rPr lang="zh-CN" altLang="en-US" sz="3200" dirty="0">
                <a:solidFill>
                  <a:srgbClr val="FF0000"/>
                </a:solidFill>
              </a:rPr>
              <a:t>特性谓词</a:t>
            </a:r>
            <a:r>
              <a:rPr lang="zh-CN" altLang="en-US" sz="3200" dirty="0"/>
              <a:t>。</a:t>
            </a:r>
          </a:p>
        </p:txBody>
      </p:sp>
      <p:sp>
        <p:nvSpPr>
          <p:cNvPr id="7" name="文本框 6">
            <a:extLst>
              <a:ext uri="{FF2B5EF4-FFF2-40B4-BE49-F238E27FC236}">
                <a16:creationId xmlns:a16="http://schemas.microsoft.com/office/drawing/2014/main" id="{C426B95F-A552-43B7-B46A-7A9493129494}"/>
              </a:ext>
            </a:extLst>
          </p:cNvPr>
          <p:cNvSpPr txBox="1"/>
          <p:nvPr/>
        </p:nvSpPr>
        <p:spPr>
          <a:xfrm>
            <a:off x="2053883" y="3655109"/>
            <a:ext cx="8222566" cy="1077218"/>
          </a:xfrm>
          <a:prstGeom prst="rect">
            <a:avLst/>
          </a:prstGeom>
          <a:noFill/>
        </p:spPr>
        <p:txBody>
          <a:bodyPr wrap="square" rtlCol="0">
            <a:spAutoFit/>
          </a:bodyPr>
          <a:lstStyle/>
          <a:p>
            <a:r>
              <a:rPr lang="zh-CN" altLang="en-US" sz="3200" dirty="0"/>
              <a:t>使用全总个体域时，对个体变化的真正取值范围，用特性谓词加以限制。</a:t>
            </a:r>
          </a:p>
        </p:txBody>
      </p:sp>
    </p:spTree>
    <p:extLst>
      <p:ext uri="{BB962C8B-B14F-4D97-AF65-F5344CB8AC3E}">
        <p14:creationId xmlns:p14="http://schemas.microsoft.com/office/powerpoint/2010/main" val="3832946112"/>
      </p:ext>
    </p:extLst>
  </p:cSld>
  <p:clrMapOvr>
    <a:masterClrMapping/>
  </p:clrMapOvr>
  <p:transition spd="slow" advTm="0">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50B6BCAF-CFD5-4330-B8DD-2681F8445904}"/>
              </a:ext>
            </a:extLst>
          </p:cNvPr>
          <p:cNvSpPr txBox="1">
            <a:spLocks noChangeArrowheads="1"/>
          </p:cNvSpPr>
          <p:nvPr/>
        </p:nvSpPr>
        <p:spPr>
          <a:xfrm>
            <a:off x="1841011" y="1212143"/>
            <a:ext cx="8135938" cy="21605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若统一个体域为</a:t>
            </a:r>
            <a:r>
              <a:rPr lang="zh-CN" altLang="en-US" dirty="0">
                <a:solidFill>
                  <a:schemeClr val="accent1">
                    <a:lumMod val="75000"/>
                  </a:schemeClr>
                </a:solidFill>
              </a:rPr>
              <a:t>全总个体域</a:t>
            </a:r>
            <a:r>
              <a:rPr lang="zh-CN" altLang="en-US" dirty="0"/>
              <a:t>，对每一个句子中个体变量的变化范围用</a:t>
            </a:r>
            <a:r>
              <a:rPr lang="zh-CN" altLang="en-US" dirty="0">
                <a:solidFill>
                  <a:schemeClr val="accent1">
                    <a:lumMod val="75000"/>
                  </a:schemeClr>
                </a:solidFill>
              </a:rPr>
              <a:t>一元特性谓词</a:t>
            </a:r>
            <a:r>
              <a:rPr lang="zh-CN" altLang="en-US" dirty="0"/>
              <a:t>刻划，这种特性谓词在加入到命题函数中时必须遵循如下原则：</a:t>
            </a:r>
          </a:p>
        </p:txBody>
      </p:sp>
      <p:sp>
        <p:nvSpPr>
          <p:cNvPr id="5" name="矩形 4">
            <a:extLst>
              <a:ext uri="{FF2B5EF4-FFF2-40B4-BE49-F238E27FC236}">
                <a16:creationId xmlns:a16="http://schemas.microsoft.com/office/drawing/2014/main" id="{393C261F-A774-4428-A72E-9B31553A3E56}"/>
              </a:ext>
            </a:extLst>
          </p:cNvPr>
          <p:cNvSpPr>
            <a:spLocks noChangeArrowheads="1"/>
          </p:cNvSpPr>
          <p:nvPr/>
        </p:nvSpPr>
        <p:spPr bwMode="gray">
          <a:xfrm>
            <a:off x="1985474" y="3085393"/>
            <a:ext cx="7705725" cy="12164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lnSpc>
                <a:spcPct val="120000"/>
              </a:lnSpc>
              <a:spcBef>
                <a:spcPct val="20000"/>
              </a:spcBef>
              <a:buClr>
                <a:srgbClr val="FF3300"/>
              </a:buClr>
              <a:buFont typeface="Wingdings" panose="05000000000000000000" pitchFamily="2" charset="2"/>
              <a:buNone/>
            </a:pPr>
            <a:r>
              <a:rPr lang="zh-CN" altLang="en-US" sz="3200" dirty="0">
                <a:solidFill>
                  <a:schemeClr val="tx1"/>
                </a:solidFill>
                <a:latin typeface="+mn-ea"/>
                <a:ea typeface="+mn-ea"/>
              </a:rPr>
              <a:t>（</a:t>
            </a:r>
            <a:r>
              <a:rPr lang="en-US" altLang="zh-CN" sz="3200" dirty="0">
                <a:solidFill>
                  <a:schemeClr val="tx1"/>
                </a:solidFill>
                <a:latin typeface="+mn-ea"/>
                <a:ea typeface="+mn-ea"/>
              </a:rPr>
              <a:t>1</a:t>
            </a:r>
            <a:r>
              <a:rPr lang="zh-CN" altLang="en-US" sz="3200" dirty="0">
                <a:solidFill>
                  <a:schemeClr val="tx1"/>
                </a:solidFill>
                <a:latin typeface="+mn-ea"/>
                <a:ea typeface="+mn-ea"/>
              </a:rPr>
              <a:t>）对于</a:t>
            </a:r>
            <a:r>
              <a:rPr lang="zh-CN" altLang="en-US" sz="3200" dirty="0">
                <a:solidFill>
                  <a:schemeClr val="accent1">
                    <a:lumMod val="75000"/>
                  </a:schemeClr>
                </a:solidFill>
                <a:latin typeface="+mn-ea"/>
                <a:ea typeface="+mn-ea"/>
              </a:rPr>
              <a:t>全称量词</a:t>
            </a:r>
            <a:r>
              <a:rPr lang="en-US" altLang="zh-CN" sz="3200" dirty="0">
                <a:solidFill>
                  <a:schemeClr val="tx1"/>
                </a:solidFill>
                <a:latin typeface="+mn-ea"/>
                <a:ea typeface="+mn-ea"/>
              </a:rPr>
              <a:t>(</a:t>
            </a:r>
            <a:r>
              <a:rPr lang="en-US" altLang="zh-CN" sz="3200" dirty="0">
                <a:solidFill>
                  <a:schemeClr val="tx1"/>
                </a:solidFill>
                <a:latin typeface="+mn-ea"/>
                <a:ea typeface="+mn-ea"/>
                <a:sym typeface="Symbol" panose="05050102010706020507" pitchFamily="18" charset="2"/>
              </a:rPr>
              <a:t></a:t>
            </a:r>
            <a:r>
              <a:rPr lang="en-US" altLang="zh-CN" sz="3200" dirty="0">
                <a:solidFill>
                  <a:schemeClr val="tx1"/>
                </a:solidFill>
                <a:latin typeface="+mn-ea"/>
                <a:ea typeface="+mn-ea"/>
              </a:rPr>
              <a:t>x)</a:t>
            </a:r>
            <a:r>
              <a:rPr lang="zh-CN" altLang="en-US" sz="3200" dirty="0">
                <a:solidFill>
                  <a:schemeClr val="tx1"/>
                </a:solidFill>
                <a:latin typeface="+mn-ea"/>
                <a:ea typeface="+mn-ea"/>
              </a:rPr>
              <a:t>，刻划其对应个体域的特性谓词作为</a:t>
            </a:r>
            <a:r>
              <a:rPr lang="zh-CN" altLang="en-US" sz="3200" dirty="0">
                <a:solidFill>
                  <a:schemeClr val="accent1">
                    <a:lumMod val="75000"/>
                  </a:schemeClr>
                </a:solidFill>
                <a:latin typeface="+mn-ea"/>
                <a:ea typeface="+mn-ea"/>
              </a:rPr>
              <a:t>蕴涵式之前件</a:t>
            </a:r>
            <a:r>
              <a:rPr lang="zh-CN" altLang="en-US" sz="3200" dirty="0">
                <a:solidFill>
                  <a:schemeClr val="tx1"/>
                </a:solidFill>
                <a:latin typeface="+mn-ea"/>
                <a:ea typeface="+mn-ea"/>
              </a:rPr>
              <a:t>加入。</a:t>
            </a:r>
          </a:p>
        </p:txBody>
      </p:sp>
      <p:sp>
        <p:nvSpPr>
          <p:cNvPr id="6" name="矩形 6">
            <a:extLst>
              <a:ext uri="{FF2B5EF4-FFF2-40B4-BE49-F238E27FC236}">
                <a16:creationId xmlns:a16="http://schemas.microsoft.com/office/drawing/2014/main" id="{F9171C78-3E00-4C32-9DB2-5FCC648530C5}"/>
              </a:ext>
            </a:extLst>
          </p:cNvPr>
          <p:cNvSpPr>
            <a:spLocks noChangeArrowheads="1"/>
          </p:cNvSpPr>
          <p:nvPr/>
        </p:nvSpPr>
        <p:spPr bwMode="gray">
          <a:xfrm>
            <a:off x="1985474" y="4812593"/>
            <a:ext cx="7704137" cy="12164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lnSpc>
                <a:spcPct val="120000"/>
              </a:lnSpc>
              <a:spcBef>
                <a:spcPct val="20000"/>
              </a:spcBef>
              <a:buClr>
                <a:srgbClr val="FF3300"/>
              </a:buClr>
              <a:buFont typeface="Wingdings" panose="05000000000000000000" pitchFamily="2" charset="2"/>
              <a:buNone/>
            </a:pPr>
            <a:r>
              <a:rPr lang="zh-CN" altLang="en-US" sz="3200" dirty="0">
                <a:solidFill>
                  <a:schemeClr val="tx1"/>
                </a:solidFill>
                <a:latin typeface="+mn-ea"/>
                <a:ea typeface="+mn-ea"/>
              </a:rPr>
              <a:t>（</a:t>
            </a:r>
            <a:r>
              <a:rPr lang="en-US" altLang="zh-CN" sz="3200" dirty="0">
                <a:solidFill>
                  <a:schemeClr val="tx1"/>
                </a:solidFill>
                <a:latin typeface="+mn-ea"/>
                <a:ea typeface="+mn-ea"/>
              </a:rPr>
              <a:t>2</a:t>
            </a:r>
            <a:r>
              <a:rPr lang="zh-CN" altLang="en-US" sz="3200" dirty="0">
                <a:solidFill>
                  <a:schemeClr val="tx1"/>
                </a:solidFill>
                <a:latin typeface="+mn-ea"/>
                <a:ea typeface="+mn-ea"/>
              </a:rPr>
              <a:t>）对于</a:t>
            </a:r>
            <a:r>
              <a:rPr lang="zh-CN" altLang="en-US" sz="3200" dirty="0">
                <a:solidFill>
                  <a:schemeClr val="accent1">
                    <a:lumMod val="75000"/>
                  </a:schemeClr>
                </a:solidFill>
                <a:latin typeface="+mn-ea"/>
                <a:ea typeface="+mn-ea"/>
              </a:rPr>
              <a:t>存在量词</a:t>
            </a:r>
            <a:r>
              <a:rPr lang="en-US" altLang="zh-CN" sz="3200" dirty="0">
                <a:solidFill>
                  <a:schemeClr val="tx1"/>
                </a:solidFill>
                <a:latin typeface="+mn-ea"/>
                <a:ea typeface="+mn-ea"/>
              </a:rPr>
              <a:t>(</a:t>
            </a:r>
            <a:r>
              <a:rPr lang="en-US" altLang="zh-CN" sz="3200" dirty="0">
                <a:solidFill>
                  <a:schemeClr val="tx1"/>
                </a:solidFill>
                <a:latin typeface="+mn-ea"/>
                <a:ea typeface="+mn-ea"/>
                <a:sym typeface="Symbol" panose="05050102010706020507" pitchFamily="18" charset="2"/>
              </a:rPr>
              <a:t></a:t>
            </a:r>
            <a:r>
              <a:rPr lang="en-US" altLang="zh-CN" sz="3200" dirty="0">
                <a:solidFill>
                  <a:schemeClr val="tx1"/>
                </a:solidFill>
                <a:latin typeface="+mn-ea"/>
                <a:ea typeface="+mn-ea"/>
              </a:rPr>
              <a:t>x)</a:t>
            </a:r>
            <a:r>
              <a:rPr lang="zh-CN" altLang="en-US" sz="3200" dirty="0">
                <a:solidFill>
                  <a:schemeClr val="tx1"/>
                </a:solidFill>
                <a:latin typeface="+mn-ea"/>
                <a:ea typeface="+mn-ea"/>
              </a:rPr>
              <a:t>，刻划其对应个体域的特性谓词作为</a:t>
            </a:r>
            <a:r>
              <a:rPr lang="zh-CN" altLang="en-US" sz="3200" dirty="0">
                <a:solidFill>
                  <a:schemeClr val="accent1">
                    <a:lumMod val="75000"/>
                  </a:schemeClr>
                </a:solidFill>
                <a:latin typeface="+mn-ea"/>
                <a:ea typeface="+mn-ea"/>
              </a:rPr>
              <a:t>合取式之合取项</a:t>
            </a:r>
            <a:r>
              <a:rPr lang="zh-CN" altLang="en-US" sz="3200" dirty="0">
                <a:solidFill>
                  <a:schemeClr val="tx1"/>
                </a:solidFill>
                <a:latin typeface="+mn-ea"/>
                <a:ea typeface="+mn-ea"/>
              </a:rPr>
              <a:t>加入。 </a:t>
            </a:r>
          </a:p>
        </p:txBody>
      </p:sp>
    </p:spTree>
    <p:extLst>
      <p:ext uri="{BB962C8B-B14F-4D97-AF65-F5344CB8AC3E}">
        <p14:creationId xmlns:p14="http://schemas.microsoft.com/office/powerpoint/2010/main" val="4008247149"/>
      </p:ext>
    </p:extLst>
  </p:cSld>
  <p:clrMapOvr>
    <a:masterClrMapping/>
  </p:clrMapOvr>
  <p:transition spd="slow" advTm="0">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2127FEFF-8972-4D8D-9F00-C0E055CAA50D}"/>
              </a:ext>
            </a:extLst>
          </p:cNvPr>
          <p:cNvSpPr/>
          <p:nvPr/>
        </p:nvSpPr>
        <p:spPr>
          <a:xfrm>
            <a:off x="928224" y="1444415"/>
            <a:ext cx="9847223" cy="4938916"/>
          </a:xfrm>
          <a:prstGeom prst="rect">
            <a:avLst/>
          </a:prstGeom>
        </p:spPr>
        <p:txBody>
          <a:bodyPr wrap="square">
            <a:spAutoFit/>
          </a:bodyPr>
          <a:lstStyle/>
          <a:p>
            <a:pPr lvl="1">
              <a:lnSpc>
                <a:spcPct val="120000"/>
              </a:lnSpc>
            </a:pPr>
            <a:r>
              <a:rPr lang="zh-CN" altLang="en-US" sz="2400" dirty="0">
                <a:latin typeface="+mn-ea"/>
              </a:rPr>
              <a:t>	一阶逻辑语言符号包括：</a:t>
            </a:r>
          </a:p>
          <a:p>
            <a:pPr lvl="1">
              <a:lnSpc>
                <a:spcPct val="120000"/>
              </a:lnSpc>
              <a:buFont typeface="Wingdings" panose="05000000000000000000" pitchFamily="2" charset="2"/>
              <a:buAutoNum type="circleNumDbPlain"/>
            </a:pPr>
            <a:r>
              <a:rPr lang="zh-CN" altLang="en-US" sz="2400" dirty="0">
                <a:latin typeface="+mn-ea"/>
              </a:rPr>
              <a:t>	个体常量：通常用排在前面的小写字母表示，</a:t>
            </a:r>
            <a:r>
              <a:rPr lang="zh-CN" altLang="en-US" sz="2400" i="1" dirty="0">
                <a:latin typeface="+mn-ea"/>
              </a:rPr>
              <a:t>a</a:t>
            </a:r>
            <a:r>
              <a:rPr lang="zh-CN" altLang="en-US" sz="2400">
                <a:latin typeface="+mn-ea"/>
              </a:rPr>
              <a:t>, </a:t>
            </a:r>
            <a:r>
              <a:rPr lang="zh-CN" altLang="en-US" sz="2400" i="1">
                <a:latin typeface="+mn-ea"/>
              </a:rPr>
              <a:t>b</a:t>
            </a:r>
            <a:r>
              <a:rPr lang="zh-CN" altLang="en-US" sz="2400">
                <a:latin typeface="+mn-ea"/>
              </a:rPr>
              <a:t>, </a:t>
            </a:r>
            <a:r>
              <a:rPr lang="zh-CN" altLang="en-US" sz="2400" i="1" dirty="0">
                <a:latin typeface="+mn-ea"/>
              </a:rPr>
              <a:t>c</a:t>
            </a:r>
            <a:r>
              <a:rPr lang="zh-CN" altLang="en-US" sz="2400" dirty="0">
                <a:latin typeface="+mn-ea"/>
              </a:rPr>
              <a:t>, …, </a:t>
            </a:r>
            <a:r>
              <a:rPr lang="zh-CN" altLang="en-US" sz="2400" i="1" dirty="0">
                <a:latin typeface="+mn-ea"/>
              </a:rPr>
              <a:t>a</a:t>
            </a:r>
            <a:r>
              <a:rPr lang="zh-CN" altLang="en-US" sz="2400" i="1" baseline="-25000" dirty="0">
                <a:latin typeface="+mn-ea"/>
                <a:sym typeface="Arial" panose="020B0604020202020204" pitchFamily="34" charset="0"/>
              </a:rPr>
              <a:t>i</a:t>
            </a:r>
            <a:r>
              <a:rPr lang="zh-CN" altLang="en-US" sz="2400">
                <a:latin typeface="+mn-ea"/>
              </a:rPr>
              <a:t>, </a:t>
            </a:r>
            <a:r>
              <a:rPr lang="zh-CN" altLang="en-US" sz="2400" i="1">
                <a:latin typeface="+mn-ea"/>
              </a:rPr>
              <a:t>b</a:t>
            </a:r>
            <a:r>
              <a:rPr lang="zh-CN" altLang="en-US" sz="2400" i="1" baseline="-25000">
                <a:latin typeface="+mn-ea"/>
                <a:sym typeface="Arial" panose="020B0604020202020204" pitchFamily="34" charset="0"/>
              </a:rPr>
              <a:t>i</a:t>
            </a:r>
            <a:r>
              <a:rPr lang="zh-CN" altLang="en-US" sz="2400" dirty="0">
                <a:latin typeface="+mn-ea"/>
              </a:rPr>
              <a:t>, </a:t>
            </a:r>
            <a:r>
              <a:rPr lang="zh-CN" altLang="en-US" sz="2400" i="1" dirty="0">
                <a:latin typeface="+mn-ea"/>
              </a:rPr>
              <a:t>c</a:t>
            </a:r>
            <a:r>
              <a:rPr lang="zh-CN" altLang="en-US" sz="2400" i="1" baseline="-25000" dirty="0">
                <a:latin typeface="+mn-ea"/>
                <a:sym typeface="Arial" panose="020B0604020202020204" pitchFamily="34" charset="0"/>
              </a:rPr>
              <a:t>i</a:t>
            </a:r>
            <a:r>
              <a:rPr lang="zh-CN" altLang="en-US" sz="2400" dirty="0">
                <a:latin typeface="+mn-ea"/>
              </a:rPr>
              <a:t>, …</a:t>
            </a:r>
          </a:p>
          <a:p>
            <a:pPr lvl="1">
              <a:lnSpc>
                <a:spcPct val="120000"/>
              </a:lnSpc>
              <a:buFont typeface="Wingdings" panose="05000000000000000000" pitchFamily="2" charset="2"/>
              <a:buAutoNum type="circleNumDbPlain"/>
            </a:pPr>
            <a:r>
              <a:rPr lang="zh-CN" altLang="en-US" sz="2400" dirty="0">
                <a:latin typeface="+mn-ea"/>
              </a:rPr>
              <a:t>	个体变项：通常用排在后面的小写字母表示，</a:t>
            </a:r>
            <a:r>
              <a:rPr lang="zh-CN" altLang="en-US" sz="2400" i="1" dirty="0">
                <a:latin typeface="+mn-ea"/>
              </a:rPr>
              <a:t>x</a:t>
            </a:r>
            <a:r>
              <a:rPr lang="zh-CN" altLang="en-US" sz="2400" dirty="0">
                <a:latin typeface="+mn-ea"/>
              </a:rPr>
              <a:t>, </a:t>
            </a:r>
            <a:r>
              <a:rPr lang="zh-CN" altLang="en-US" sz="2400" i="1" dirty="0">
                <a:latin typeface="+mn-ea"/>
              </a:rPr>
              <a:t>y</a:t>
            </a:r>
            <a:r>
              <a:rPr lang="zh-CN" altLang="en-US" sz="2400" dirty="0">
                <a:latin typeface="+mn-ea"/>
              </a:rPr>
              <a:t>, </a:t>
            </a:r>
            <a:r>
              <a:rPr lang="zh-CN" altLang="en-US" sz="2400" i="1" dirty="0">
                <a:latin typeface="+mn-ea"/>
              </a:rPr>
              <a:t>z</a:t>
            </a:r>
            <a:r>
              <a:rPr lang="zh-CN" altLang="en-US" sz="2400" dirty="0">
                <a:latin typeface="+mn-ea"/>
              </a:rPr>
              <a:t>, …, </a:t>
            </a:r>
            <a:r>
              <a:rPr lang="zh-CN" altLang="en-US" sz="2400" i="1" dirty="0">
                <a:latin typeface="+mn-ea"/>
              </a:rPr>
              <a:t>x</a:t>
            </a:r>
            <a:r>
              <a:rPr lang="zh-CN" altLang="en-US" sz="2400" i="1" baseline="-25000" dirty="0">
                <a:latin typeface="+mn-ea"/>
                <a:sym typeface="Arial" panose="020B0604020202020204" pitchFamily="34" charset="0"/>
              </a:rPr>
              <a:t>i</a:t>
            </a:r>
            <a:r>
              <a:rPr lang="zh-CN" altLang="en-US" sz="2400" dirty="0">
                <a:latin typeface="+mn-ea"/>
              </a:rPr>
              <a:t>, </a:t>
            </a:r>
            <a:r>
              <a:rPr lang="zh-CN" altLang="en-US" sz="2400" i="1" dirty="0">
                <a:latin typeface="+mn-ea"/>
              </a:rPr>
              <a:t>y</a:t>
            </a:r>
            <a:r>
              <a:rPr lang="zh-CN" altLang="en-US" sz="2400" i="1" baseline="-25000" dirty="0">
                <a:latin typeface="+mn-ea"/>
                <a:sym typeface="Arial" panose="020B0604020202020204" pitchFamily="34" charset="0"/>
              </a:rPr>
              <a:t>i</a:t>
            </a:r>
            <a:r>
              <a:rPr lang="zh-CN" altLang="en-US" sz="2400" dirty="0">
                <a:latin typeface="+mn-ea"/>
              </a:rPr>
              <a:t>, </a:t>
            </a:r>
            <a:r>
              <a:rPr lang="zh-CN" altLang="en-US" sz="2400" i="1" dirty="0">
                <a:latin typeface="+mn-ea"/>
              </a:rPr>
              <a:t>z</a:t>
            </a:r>
            <a:r>
              <a:rPr lang="zh-CN" altLang="en-US" sz="2400" i="1" baseline="-25000" dirty="0">
                <a:latin typeface="+mn-ea"/>
                <a:sym typeface="Arial" panose="020B0604020202020204" pitchFamily="34" charset="0"/>
              </a:rPr>
              <a:t>i</a:t>
            </a:r>
            <a:r>
              <a:rPr lang="zh-CN" altLang="en-US" sz="2400" dirty="0">
                <a:latin typeface="+mn-ea"/>
              </a:rPr>
              <a:t>, …</a:t>
            </a:r>
          </a:p>
          <a:p>
            <a:pPr lvl="1">
              <a:lnSpc>
                <a:spcPct val="120000"/>
              </a:lnSpc>
              <a:buFont typeface="Wingdings" panose="05000000000000000000" pitchFamily="2" charset="2"/>
              <a:buAutoNum type="circleNumDbPlain"/>
            </a:pPr>
            <a:r>
              <a:rPr lang="zh-CN" altLang="en-US" sz="2400" dirty="0">
                <a:latin typeface="+mn-ea"/>
              </a:rPr>
              <a:t>	函数符号：通常用排在中间的小写字母表示，</a:t>
            </a:r>
            <a:r>
              <a:rPr lang="zh-CN" altLang="en-US" sz="2400" i="1" dirty="0">
                <a:latin typeface="+mn-ea"/>
              </a:rPr>
              <a:t>f</a:t>
            </a:r>
            <a:r>
              <a:rPr lang="zh-CN" altLang="en-US" sz="2400" dirty="0">
                <a:latin typeface="+mn-ea"/>
              </a:rPr>
              <a:t>, </a:t>
            </a:r>
            <a:r>
              <a:rPr lang="zh-CN" altLang="en-US" sz="2400" i="1" dirty="0">
                <a:latin typeface="+mn-ea"/>
              </a:rPr>
              <a:t>g</a:t>
            </a:r>
            <a:r>
              <a:rPr lang="zh-CN" altLang="en-US" sz="2400" dirty="0">
                <a:latin typeface="+mn-ea"/>
              </a:rPr>
              <a:t>, </a:t>
            </a:r>
            <a:r>
              <a:rPr lang="zh-CN" altLang="en-US" sz="2400" i="1" dirty="0">
                <a:latin typeface="+mn-ea"/>
              </a:rPr>
              <a:t>h</a:t>
            </a:r>
            <a:r>
              <a:rPr lang="zh-CN" altLang="en-US" sz="2400" dirty="0">
                <a:latin typeface="+mn-ea"/>
              </a:rPr>
              <a:t>, …, </a:t>
            </a:r>
            <a:r>
              <a:rPr lang="zh-CN" altLang="en-US" sz="2400" i="1" dirty="0">
                <a:latin typeface="+mn-ea"/>
              </a:rPr>
              <a:t>f</a:t>
            </a:r>
            <a:r>
              <a:rPr lang="zh-CN" altLang="en-US" sz="2400" i="1" baseline="-25000" dirty="0">
                <a:latin typeface="+mn-ea"/>
              </a:rPr>
              <a:t>i</a:t>
            </a:r>
            <a:r>
              <a:rPr lang="zh-CN" altLang="en-US" sz="2400" dirty="0">
                <a:latin typeface="+mn-ea"/>
              </a:rPr>
              <a:t>, </a:t>
            </a:r>
            <a:r>
              <a:rPr lang="zh-CN" altLang="en-US" sz="2400" i="1" dirty="0">
                <a:latin typeface="+mn-ea"/>
              </a:rPr>
              <a:t>g</a:t>
            </a:r>
            <a:r>
              <a:rPr lang="zh-CN" altLang="en-US" sz="2400" i="1" baseline="-25000" dirty="0">
                <a:latin typeface="+mn-ea"/>
                <a:sym typeface="Arial" panose="020B0604020202020204" pitchFamily="34" charset="0"/>
              </a:rPr>
              <a:t>i</a:t>
            </a:r>
            <a:r>
              <a:rPr lang="zh-CN" altLang="en-US" sz="2400" dirty="0">
                <a:latin typeface="+mn-ea"/>
              </a:rPr>
              <a:t>, </a:t>
            </a:r>
            <a:r>
              <a:rPr lang="zh-CN" altLang="en-US" sz="2400" i="1" dirty="0">
                <a:latin typeface="+mn-ea"/>
              </a:rPr>
              <a:t>h</a:t>
            </a:r>
            <a:r>
              <a:rPr lang="zh-CN" altLang="en-US" sz="2400" i="1" baseline="-25000" dirty="0">
                <a:latin typeface="+mn-ea"/>
                <a:sym typeface="Arial" panose="020B0604020202020204" pitchFamily="34" charset="0"/>
              </a:rPr>
              <a:t>i</a:t>
            </a:r>
            <a:r>
              <a:rPr lang="zh-CN" altLang="en-US" sz="2400" dirty="0">
                <a:latin typeface="+mn-ea"/>
              </a:rPr>
              <a:t>, …</a:t>
            </a:r>
          </a:p>
          <a:p>
            <a:pPr lvl="1">
              <a:lnSpc>
                <a:spcPct val="120000"/>
              </a:lnSpc>
              <a:buFont typeface="Wingdings" panose="05000000000000000000" pitchFamily="2" charset="2"/>
              <a:buAutoNum type="circleNumDbPlain"/>
            </a:pPr>
            <a:r>
              <a:rPr lang="zh-CN" altLang="en-US" sz="2400" dirty="0">
                <a:latin typeface="+mn-ea"/>
              </a:rPr>
              <a:t>	谓词符号：通常用排在中间的大写字母表示，F, G, H, …, F</a:t>
            </a:r>
            <a:r>
              <a:rPr lang="zh-CN" altLang="en-US" sz="2400" i="1" baseline="-25000" dirty="0">
                <a:latin typeface="+mn-ea"/>
                <a:sym typeface="Arial" panose="020B0604020202020204" pitchFamily="34" charset="0"/>
              </a:rPr>
              <a:t>i</a:t>
            </a:r>
            <a:r>
              <a:rPr lang="zh-CN" altLang="en-US" sz="2400" dirty="0">
                <a:latin typeface="+mn-ea"/>
              </a:rPr>
              <a:t>, G</a:t>
            </a:r>
            <a:r>
              <a:rPr lang="zh-CN" altLang="en-US" sz="2400" i="1" baseline="-25000" dirty="0">
                <a:latin typeface="+mn-ea"/>
                <a:sym typeface="Arial" panose="020B0604020202020204" pitchFamily="34" charset="0"/>
              </a:rPr>
              <a:t>i</a:t>
            </a:r>
            <a:r>
              <a:rPr lang="zh-CN" altLang="en-US" sz="2400" dirty="0">
                <a:latin typeface="+mn-ea"/>
              </a:rPr>
              <a:t>, H</a:t>
            </a:r>
            <a:r>
              <a:rPr lang="zh-CN" altLang="en-US" sz="2400" i="1" baseline="-25000" dirty="0">
                <a:latin typeface="+mn-ea"/>
                <a:sym typeface="Arial" panose="020B0604020202020204" pitchFamily="34" charset="0"/>
              </a:rPr>
              <a:t>i</a:t>
            </a:r>
            <a:r>
              <a:rPr lang="zh-CN" altLang="en-US" sz="2400" dirty="0">
                <a:latin typeface="+mn-ea"/>
              </a:rPr>
              <a:t>, …</a:t>
            </a:r>
          </a:p>
          <a:p>
            <a:pPr lvl="1">
              <a:lnSpc>
                <a:spcPct val="120000"/>
              </a:lnSpc>
              <a:buFont typeface="Wingdings" panose="05000000000000000000" pitchFamily="2" charset="2"/>
              <a:buAutoNum type="circleNumDbPlain"/>
            </a:pPr>
            <a:r>
              <a:rPr lang="zh-CN" altLang="en-US" sz="2400" dirty="0">
                <a:solidFill>
                  <a:schemeClr val="accent2"/>
                </a:solidFill>
                <a:latin typeface="+mn-ea"/>
              </a:rPr>
              <a:t>	量词符号：全称量词</a:t>
            </a:r>
            <a:r>
              <a:rPr lang="zh-CN" altLang="en-US" sz="2400" dirty="0">
                <a:solidFill>
                  <a:schemeClr val="accent2"/>
                </a:solidFill>
                <a:latin typeface="+mn-ea"/>
                <a:sym typeface="Symbol" panose="05050102010706020507" pitchFamily="18" charset="2"/>
              </a:rPr>
              <a:t></a:t>
            </a:r>
            <a:r>
              <a:rPr lang="zh-CN" altLang="en-US" sz="2400" dirty="0">
                <a:solidFill>
                  <a:schemeClr val="accent2"/>
                </a:solidFill>
                <a:latin typeface="+mn-ea"/>
              </a:rPr>
              <a:t>、存在量词</a:t>
            </a:r>
            <a:r>
              <a:rPr lang="zh-CN" altLang="en-US" sz="2400" dirty="0">
                <a:solidFill>
                  <a:schemeClr val="accent2"/>
                </a:solidFill>
                <a:latin typeface="+mn-ea"/>
                <a:sym typeface="Symbol" panose="05050102010706020507" pitchFamily="18" charset="2"/>
              </a:rPr>
              <a:t></a:t>
            </a:r>
          </a:p>
          <a:p>
            <a:pPr lvl="1">
              <a:lnSpc>
                <a:spcPct val="120000"/>
              </a:lnSpc>
              <a:buFont typeface="Wingdings" panose="05000000000000000000" pitchFamily="2" charset="2"/>
              <a:buAutoNum type="circleNumDbPlain"/>
            </a:pPr>
            <a:r>
              <a:rPr lang="zh-CN" altLang="en-US" sz="2400" dirty="0">
                <a:solidFill>
                  <a:schemeClr val="accent2"/>
                </a:solidFill>
                <a:latin typeface="+mn-ea"/>
              </a:rPr>
              <a:t>	联结符号：</a:t>
            </a:r>
            <a:r>
              <a:rPr lang="zh-CN" altLang="en-US" sz="2400" dirty="0">
                <a:solidFill>
                  <a:schemeClr val="accent2"/>
                </a:solidFill>
                <a:latin typeface="+mn-ea"/>
                <a:sym typeface="Symbol" panose="05050102010706020507" pitchFamily="18" charset="2"/>
              </a:rPr>
              <a:t></a:t>
            </a:r>
            <a:r>
              <a:rPr lang="zh-CN" altLang="en-US" sz="2400" dirty="0">
                <a:solidFill>
                  <a:schemeClr val="accent2"/>
                </a:solidFill>
                <a:latin typeface="+mn-ea"/>
              </a:rPr>
              <a:t>、</a:t>
            </a:r>
            <a:r>
              <a:rPr lang="zh-CN" altLang="en-US" sz="2400" dirty="0">
                <a:solidFill>
                  <a:schemeClr val="accent2"/>
                </a:solidFill>
                <a:latin typeface="+mn-ea"/>
                <a:sym typeface="Symbol" panose="05050102010706020507" pitchFamily="18" charset="2"/>
              </a:rPr>
              <a:t></a:t>
            </a:r>
            <a:r>
              <a:rPr lang="zh-CN" altLang="en-US" sz="2400" dirty="0">
                <a:solidFill>
                  <a:schemeClr val="accent2"/>
                </a:solidFill>
                <a:latin typeface="+mn-ea"/>
              </a:rPr>
              <a:t>、</a:t>
            </a:r>
            <a:r>
              <a:rPr lang="zh-CN" altLang="en-US" sz="2400" dirty="0">
                <a:solidFill>
                  <a:schemeClr val="accent2"/>
                </a:solidFill>
                <a:latin typeface="+mn-ea"/>
                <a:sym typeface="Symbol" panose="05050102010706020507" pitchFamily="18" charset="2"/>
              </a:rPr>
              <a:t></a:t>
            </a:r>
            <a:r>
              <a:rPr lang="zh-CN" altLang="en-US" sz="2400" dirty="0">
                <a:solidFill>
                  <a:schemeClr val="accent2"/>
                </a:solidFill>
                <a:latin typeface="+mn-ea"/>
              </a:rPr>
              <a:t>、</a:t>
            </a:r>
            <a:r>
              <a:rPr lang="zh-CN" altLang="en-US" sz="2400" dirty="0">
                <a:solidFill>
                  <a:schemeClr val="accent2"/>
                </a:solidFill>
                <a:latin typeface="+mn-ea"/>
                <a:sym typeface="Symbol" panose="05050102010706020507" pitchFamily="18" charset="2"/>
              </a:rPr>
              <a:t></a:t>
            </a:r>
            <a:r>
              <a:rPr lang="zh-CN" altLang="en-US" sz="2400" dirty="0">
                <a:solidFill>
                  <a:schemeClr val="accent2"/>
                </a:solidFill>
                <a:latin typeface="+mn-ea"/>
              </a:rPr>
              <a:t>、</a:t>
            </a:r>
            <a:r>
              <a:rPr lang="zh-CN" altLang="en-US" sz="2400" dirty="0">
                <a:solidFill>
                  <a:schemeClr val="accent2"/>
                </a:solidFill>
                <a:latin typeface="+mn-ea"/>
                <a:sym typeface="Symbol" panose="05050102010706020507" pitchFamily="18" charset="2"/>
              </a:rPr>
              <a:t></a:t>
            </a:r>
          </a:p>
          <a:p>
            <a:pPr lvl="1">
              <a:lnSpc>
                <a:spcPct val="120000"/>
              </a:lnSpc>
              <a:buFont typeface="Wingdings" panose="05000000000000000000" pitchFamily="2" charset="2"/>
              <a:buAutoNum type="circleNumDbPlain"/>
            </a:pPr>
            <a:r>
              <a:rPr lang="zh-CN" altLang="en-US" sz="2400" dirty="0">
                <a:solidFill>
                  <a:schemeClr val="accent2"/>
                </a:solidFill>
                <a:latin typeface="+mn-ea"/>
              </a:rPr>
              <a:t>	辅助符号：(、)、,(逗号)</a:t>
            </a:r>
            <a:r>
              <a:rPr lang="zh-CN" altLang="en-US" sz="2400" dirty="0">
                <a:latin typeface="+mn-ea"/>
              </a:rPr>
              <a:t> </a:t>
            </a:r>
          </a:p>
          <a:p>
            <a:pPr lvl="1">
              <a:lnSpc>
                <a:spcPct val="120000"/>
              </a:lnSpc>
            </a:pPr>
            <a:r>
              <a:rPr lang="zh-CN" altLang="en-US" sz="2400" dirty="0">
                <a:latin typeface="+mn-ea"/>
              </a:rPr>
              <a:t>	</a:t>
            </a:r>
            <a:r>
              <a:rPr lang="zh-CN" altLang="en-US" sz="2400" dirty="0">
                <a:solidFill>
                  <a:srgbClr val="CC0000"/>
                </a:solidFill>
                <a:latin typeface="+mn-ea"/>
              </a:rPr>
              <a:t>进而可以基于语言符号表定义项(个体单词)，谓词公式(原子公式以及更复杂的公式)</a:t>
            </a:r>
          </a:p>
        </p:txBody>
      </p:sp>
      <p:sp>
        <p:nvSpPr>
          <p:cNvPr id="3" name="矩形 2">
            <a:extLst>
              <a:ext uri="{FF2B5EF4-FFF2-40B4-BE49-F238E27FC236}">
                <a16:creationId xmlns:a16="http://schemas.microsoft.com/office/drawing/2014/main" id="{37D7EFFD-B110-4481-B4B5-1408CCD29700}"/>
              </a:ext>
            </a:extLst>
          </p:cNvPr>
          <p:cNvSpPr/>
          <p:nvPr/>
        </p:nvSpPr>
        <p:spPr>
          <a:xfrm>
            <a:off x="1703585" y="738188"/>
            <a:ext cx="3759362" cy="645113"/>
          </a:xfrm>
          <a:prstGeom prst="rect">
            <a:avLst/>
          </a:prstGeom>
        </p:spPr>
        <p:txBody>
          <a:bodyPr wrap="none">
            <a:spAutoFit/>
          </a:bodyPr>
          <a:lstStyle/>
          <a:p>
            <a:pPr>
              <a:lnSpc>
                <a:spcPct val="120000"/>
              </a:lnSpc>
              <a:buClr>
                <a:srgbClr val="CC0000"/>
              </a:buClr>
              <a:buFontTx/>
              <a:buNone/>
            </a:pPr>
            <a:r>
              <a:rPr lang="zh-CN" altLang="en-US" sz="3200" dirty="0">
                <a:solidFill>
                  <a:schemeClr val="accent1">
                    <a:lumMod val="75000"/>
                  </a:schemeClr>
                </a:solidFill>
                <a:latin typeface="+mn-ea"/>
              </a:rPr>
              <a:t>关于“一阶逻辑语言”</a:t>
            </a:r>
          </a:p>
        </p:txBody>
      </p:sp>
    </p:spTree>
    <p:extLst>
      <p:ext uri="{BB962C8B-B14F-4D97-AF65-F5344CB8AC3E}">
        <p14:creationId xmlns:p14="http://schemas.microsoft.com/office/powerpoint/2010/main" val="822178985"/>
      </p:ext>
    </p:extLst>
  </p:cSld>
  <p:clrMapOvr>
    <a:masterClrMapping/>
  </p:clrMapOvr>
  <p:transition spd="slow" advTm="0">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6" name="矩形 5">
            <a:extLst>
              <a:ext uri="{FF2B5EF4-FFF2-40B4-BE49-F238E27FC236}">
                <a16:creationId xmlns:a16="http://schemas.microsoft.com/office/drawing/2014/main" id="{66C7C14A-A50E-4DC1-B36B-B27219D8B0E3}"/>
              </a:ext>
            </a:extLst>
          </p:cNvPr>
          <p:cNvSpPr/>
          <p:nvPr/>
        </p:nvSpPr>
        <p:spPr>
          <a:xfrm>
            <a:off x="1906173" y="809407"/>
            <a:ext cx="2031325" cy="646331"/>
          </a:xfrm>
          <a:prstGeom prst="rect">
            <a:avLst/>
          </a:prstGeom>
        </p:spPr>
        <p:txBody>
          <a:bodyPr wrap="none">
            <a:spAutoFit/>
          </a:bodyPr>
          <a:lstStyle/>
          <a:p>
            <a:r>
              <a:rPr lang="zh-CN" altLang="en-US" sz="3600" dirty="0">
                <a:solidFill>
                  <a:schemeClr val="hlink"/>
                </a:solidFill>
                <a:latin typeface="黑体" panose="02010609060101010101" pitchFamily="49" charset="-122"/>
                <a:ea typeface="黑体" panose="02010609060101010101" pitchFamily="49" charset="-122"/>
              </a:rPr>
              <a:t>谓词公式</a:t>
            </a:r>
            <a:endParaRPr lang="zh-CN" altLang="en-US" sz="3600" dirty="0"/>
          </a:p>
        </p:txBody>
      </p:sp>
      <p:sp>
        <p:nvSpPr>
          <p:cNvPr id="7" name="矩形 6">
            <a:extLst>
              <a:ext uri="{FF2B5EF4-FFF2-40B4-BE49-F238E27FC236}">
                <a16:creationId xmlns:a16="http://schemas.microsoft.com/office/drawing/2014/main" id="{D4DB54B8-CD5D-4AD9-B092-156A80D5EABF}"/>
              </a:ext>
            </a:extLst>
          </p:cNvPr>
          <p:cNvSpPr/>
          <p:nvPr/>
        </p:nvSpPr>
        <p:spPr>
          <a:xfrm>
            <a:off x="1571625" y="1526957"/>
            <a:ext cx="9733865" cy="4524315"/>
          </a:xfrm>
          <a:prstGeom prst="rect">
            <a:avLst/>
          </a:prstGeom>
        </p:spPr>
        <p:txBody>
          <a:bodyPr wrap="square">
            <a:spAutoFit/>
          </a:bodyPr>
          <a:lstStyle/>
          <a:p>
            <a:pPr marL="609600" indent="-609600"/>
            <a:r>
              <a:rPr lang="zh-CN" altLang="en-US" sz="3200" dirty="0">
                <a:latin typeface="Times New Roman" panose="02020603050405020304" pitchFamily="18" charset="0"/>
                <a:cs typeface="Times New Roman" panose="02020603050405020304" pitchFamily="18" charset="0"/>
              </a:rPr>
              <a:t>项</a:t>
            </a:r>
            <a:r>
              <a:rPr lang="en-US" altLang="zh-CN" sz="3200" dirty="0">
                <a:latin typeface="Times New Roman" panose="02020603050405020304" pitchFamily="18" charset="0"/>
                <a:cs typeface="Times New Roman" panose="02020603050405020304" pitchFamily="18" charset="0"/>
              </a:rPr>
              <a:t>(item)</a:t>
            </a:r>
          </a:p>
          <a:p>
            <a:pPr marL="990600" lvl="1" indent="-533400"/>
            <a:r>
              <a:rPr lang="zh-CN" altLang="en-US" sz="3200" dirty="0">
                <a:latin typeface="Times New Roman" panose="02020603050405020304" pitchFamily="18" charset="0"/>
                <a:cs typeface="Times New Roman" panose="02020603050405020304" pitchFamily="18" charset="0"/>
              </a:rPr>
              <a:t>表示个体</a:t>
            </a:r>
          </a:p>
          <a:p>
            <a:pPr marL="990600" lvl="1" indent="-533400"/>
            <a:r>
              <a:rPr lang="zh-CN" altLang="en-US" sz="3200" dirty="0">
                <a:latin typeface="Times New Roman" panose="02020603050405020304" pitchFamily="18" charset="0"/>
                <a:cs typeface="Times New Roman" panose="02020603050405020304" pitchFamily="18" charset="0"/>
              </a:rPr>
              <a:t>定义</a:t>
            </a:r>
          </a:p>
          <a:p>
            <a:pPr marL="1371600" lvl="2" indent="-457200">
              <a:buFont typeface="Wingdings" pitchFamily="2" charset="2"/>
              <a:buAutoNum type="arabicParenBoth"/>
            </a:pPr>
            <a:r>
              <a:rPr lang="zh-CN" altLang="en-US" sz="3200" dirty="0">
                <a:latin typeface="Times New Roman" panose="02020603050405020304" pitchFamily="18" charset="0"/>
                <a:cs typeface="Times New Roman" panose="02020603050405020304" pitchFamily="18" charset="0"/>
              </a:rPr>
              <a:t>个体常量是项</a:t>
            </a:r>
          </a:p>
          <a:p>
            <a:pPr marL="1371600" lvl="2" indent="-457200">
              <a:buFont typeface="Wingdings" pitchFamily="2" charset="2"/>
              <a:buAutoNum type="arabicParenBoth"/>
            </a:pPr>
            <a:r>
              <a:rPr lang="zh-CN" altLang="en-US" sz="3200" dirty="0">
                <a:latin typeface="Times New Roman" panose="02020603050405020304" pitchFamily="18" charset="0"/>
                <a:cs typeface="Times New Roman" panose="02020603050405020304" pitchFamily="18" charset="0"/>
              </a:rPr>
              <a:t>个体变元是项</a:t>
            </a:r>
          </a:p>
          <a:p>
            <a:pPr marL="1371600" lvl="2" indent="-457200">
              <a:buFont typeface="Wingdings" pitchFamily="2" charset="2"/>
              <a:buAutoNum type="arabicParenBoth"/>
            </a:pPr>
            <a:r>
              <a:rPr lang="zh-CN" altLang="en-US" sz="3200" dirty="0">
                <a:latin typeface="Times New Roman" panose="02020603050405020304" pitchFamily="18" charset="0"/>
                <a:cs typeface="Times New Roman" panose="02020603050405020304" pitchFamily="18" charset="0"/>
              </a:rPr>
              <a:t>如果</a:t>
            </a:r>
            <a:r>
              <a:rPr lang="en-US" altLang="zh-CN" sz="3200" i="1" dirty="0">
                <a:latin typeface="Times New Roman" panose="02020603050405020304" pitchFamily="18" charset="0"/>
                <a:cs typeface="Times New Roman" panose="02020603050405020304" pitchFamily="18" charset="0"/>
              </a:rPr>
              <a:t>f</a:t>
            </a:r>
            <a:r>
              <a:rPr lang="zh-CN" altLang="en-US" sz="3200" dirty="0">
                <a:latin typeface="Times New Roman" panose="02020603050405020304" pitchFamily="18" charset="0"/>
                <a:cs typeface="Times New Roman" panose="02020603050405020304" pitchFamily="18" charset="0"/>
              </a:rPr>
              <a:t>是一个</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元函词，其</a:t>
            </a:r>
            <a:r>
              <a:rPr lang="en-US" altLang="zh-CN" sz="3200" i="1" dirty="0">
                <a:latin typeface="Times New Roman" panose="02020603050405020304" pitchFamily="18" charset="0"/>
                <a:cs typeface="Times New Roman" panose="02020603050405020304" pitchFamily="18" charset="0"/>
              </a:rPr>
              <a:t>t</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t</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t</a:t>
            </a:r>
            <a:r>
              <a:rPr lang="en-US" altLang="zh-CN" sz="3200" baseline="-25000" dirty="0" err="1">
                <a:latin typeface="Times New Roman" panose="02020603050405020304" pitchFamily="18" charset="0"/>
                <a:cs typeface="Times New Roman" panose="02020603050405020304" pitchFamily="18" charset="0"/>
              </a:rPr>
              <a:t>n</a:t>
            </a:r>
            <a:r>
              <a:rPr lang="zh-CN" altLang="en-US" sz="3200" dirty="0">
                <a:latin typeface="Times New Roman" panose="02020603050405020304" pitchFamily="18" charset="0"/>
                <a:cs typeface="Times New Roman" panose="02020603050405020304" pitchFamily="18" charset="0"/>
              </a:rPr>
              <a:t>都是项，则</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t</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t</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rPr>
              <a:t>t</a:t>
            </a:r>
            <a:r>
              <a:rPr lang="en-US" altLang="zh-CN" sz="3200" baseline="-25000" dirty="0" err="1">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是项</a:t>
            </a:r>
          </a:p>
          <a:p>
            <a:pPr marL="990600" lvl="1" indent="-533400">
              <a:buFont typeface="Wingdings" pitchFamily="2" charset="2"/>
              <a:buChar char="p"/>
            </a:pPr>
            <a:r>
              <a:rPr lang="zh-CN" altLang="en-US" sz="3200" dirty="0">
                <a:latin typeface="Times New Roman" panose="02020603050405020304" pitchFamily="18" charset="0"/>
                <a:cs typeface="Times New Roman" panose="02020603050405020304" pitchFamily="18" charset="0"/>
              </a:rPr>
              <a:t>例</a:t>
            </a:r>
          </a:p>
          <a:p>
            <a:pPr marL="1371600" lvl="2" indent="-457200"/>
            <a:r>
              <a:rPr lang="en-US" altLang="zh-CN" sz="3200" i="1" dirty="0">
                <a:latin typeface="Times New Roman" panose="02020603050405020304" pitchFamily="18" charset="0"/>
                <a:cs typeface="Times New Roman" panose="02020603050405020304" pitchFamily="18" charset="0"/>
              </a:rPr>
              <a:t>a</a:t>
            </a:r>
            <a:r>
              <a:rPr lang="en-US" altLang="zh-CN" sz="3200">
                <a:latin typeface="Times New Roman" panose="02020603050405020304" pitchFamily="18" charset="0"/>
                <a:cs typeface="Times New Roman" panose="02020603050405020304" pitchFamily="18" charset="0"/>
              </a:rPr>
              <a:t>, </a:t>
            </a:r>
            <a:r>
              <a:rPr lang="en-US" altLang="zh-CN" sz="3200" i="1">
                <a:latin typeface="Times New Roman" panose="02020603050405020304" pitchFamily="18" charset="0"/>
                <a:cs typeface="Times New Roman" panose="02020603050405020304" pitchFamily="18" charset="0"/>
              </a:rPr>
              <a:t>b</a:t>
            </a:r>
            <a:r>
              <a:rPr lang="en-US" altLang="zh-CN" sz="320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c      x</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z       f </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g </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a</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f (</a:t>
            </a:r>
            <a:r>
              <a:rPr lang="en-US" altLang="zh-CN" sz="3200" dirty="0">
                <a:latin typeface="Times New Roman" panose="02020603050405020304" pitchFamily="18" charset="0"/>
                <a:cs typeface="Times New Roman" panose="02020603050405020304" pitchFamily="18" charset="0"/>
              </a:rPr>
              <a:t>y)) </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234276"/>
      </p:ext>
    </p:extLst>
  </p:cSld>
  <p:clrMapOvr>
    <a:masterClrMapping/>
  </p:clrMapOvr>
  <p:transition spd="slow"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B67B462C-0771-425A-932A-17DF60D0DDA2}"/>
              </a:ext>
            </a:extLst>
          </p:cNvPr>
          <p:cNvSpPr/>
          <p:nvPr/>
        </p:nvSpPr>
        <p:spPr>
          <a:xfrm>
            <a:off x="1186308" y="1393329"/>
            <a:ext cx="9273375" cy="4031873"/>
          </a:xfrm>
          <a:prstGeom prst="rect">
            <a:avLst/>
          </a:prstGeom>
        </p:spPr>
        <p:txBody>
          <a:bodyPr wrap="square">
            <a:spAutoFit/>
          </a:bodyPr>
          <a:lstStyle/>
          <a:p>
            <a:pPr algn="just"/>
            <a:r>
              <a:rPr lang="zh-CN" altLang="en-US" sz="3200" dirty="0">
                <a:latin typeface="Times New Roman" pitchFamily="18" charset="0"/>
              </a:rPr>
              <a:t>原子公式</a:t>
            </a:r>
            <a:r>
              <a:rPr lang="en-US" altLang="zh-CN" sz="3200" dirty="0">
                <a:latin typeface="Times New Roman" pitchFamily="18" charset="0"/>
              </a:rPr>
              <a:t>(atom)</a:t>
            </a:r>
          </a:p>
          <a:p>
            <a:pPr lvl="1" algn="just"/>
            <a:r>
              <a:rPr lang="zh-CN" altLang="en-US" sz="3200" dirty="0">
                <a:latin typeface="Times New Roman" pitchFamily="18" charset="0"/>
              </a:rPr>
              <a:t>定义</a:t>
            </a:r>
          </a:p>
          <a:p>
            <a:pPr lvl="2" algn="just"/>
            <a:r>
              <a:rPr lang="zh-CN" altLang="en-US" sz="3200" dirty="0">
                <a:latin typeface="Times New Roman" pitchFamily="18" charset="0"/>
              </a:rPr>
              <a:t>若</a:t>
            </a:r>
            <a:r>
              <a:rPr lang="en-US" altLang="zh-CN" sz="3200" i="1" dirty="0">
                <a:latin typeface="Times New Roman" pitchFamily="18" charset="0"/>
              </a:rPr>
              <a:t>P</a:t>
            </a:r>
            <a:r>
              <a:rPr lang="zh-CN" altLang="en-US" sz="3200" dirty="0">
                <a:latin typeface="Times New Roman" pitchFamily="18" charset="0"/>
              </a:rPr>
              <a:t>是一个</a:t>
            </a:r>
            <a:r>
              <a:rPr lang="en-US" altLang="zh-CN" sz="3200" i="1" dirty="0">
                <a:latin typeface="Times New Roman" pitchFamily="18" charset="0"/>
              </a:rPr>
              <a:t>n</a:t>
            </a:r>
            <a:r>
              <a:rPr lang="zh-CN" altLang="en-US" sz="3200" dirty="0">
                <a:latin typeface="Times New Roman" pitchFamily="18" charset="0"/>
              </a:rPr>
              <a:t>元谓词，且</a:t>
            </a:r>
            <a:r>
              <a:rPr lang="en-US" altLang="zh-CN" sz="3200" i="1" dirty="0">
                <a:latin typeface="Times New Roman" pitchFamily="18" charset="0"/>
              </a:rPr>
              <a:t>t</a:t>
            </a:r>
            <a:r>
              <a:rPr lang="en-US" altLang="zh-CN" sz="3200" baseline="-25000" dirty="0">
                <a:latin typeface="Times New Roman" pitchFamily="18" charset="0"/>
              </a:rPr>
              <a:t>1</a:t>
            </a:r>
            <a:r>
              <a:rPr lang="en-US" altLang="zh-CN" sz="3200" dirty="0">
                <a:latin typeface="Times New Roman" pitchFamily="18" charset="0"/>
              </a:rPr>
              <a:t>,</a:t>
            </a:r>
            <a:r>
              <a:rPr lang="en-US" altLang="zh-CN" sz="3200" i="1" dirty="0">
                <a:latin typeface="Times New Roman" pitchFamily="18" charset="0"/>
              </a:rPr>
              <a:t>t</a:t>
            </a:r>
            <a:r>
              <a:rPr lang="en-US" altLang="zh-CN" sz="3200" baseline="-25000" dirty="0">
                <a:latin typeface="Times New Roman" pitchFamily="18" charset="0"/>
              </a:rPr>
              <a:t>2</a:t>
            </a:r>
            <a:r>
              <a:rPr lang="en-US" altLang="zh-CN" sz="3200" dirty="0">
                <a:latin typeface="Times New Roman" pitchFamily="18" charset="0"/>
              </a:rPr>
              <a:t>,…,</a:t>
            </a:r>
            <a:r>
              <a:rPr lang="en-US" altLang="zh-CN" sz="3200" i="1" dirty="0" err="1">
                <a:latin typeface="Times New Roman" pitchFamily="18" charset="0"/>
              </a:rPr>
              <a:t>t</a:t>
            </a:r>
            <a:r>
              <a:rPr lang="en-US" altLang="zh-CN" sz="3200" baseline="-25000" dirty="0" err="1">
                <a:latin typeface="Times New Roman" pitchFamily="18" charset="0"/>
              </a:rPr>
              <a:t>n</a:t>
            </a:r>
            <a:r>
              <a:rPr lang="zh-CN" altLang="en-US" sz="3200" dirty="0">
                <a:latin typeface="Times New Roman" pitchFamily="18" charset="0"/>
              </a:rPr>
              <a:t>是项，则</a:t>
            </a:r>
            <a:r>
              <a:rPr lang="en-US" altLang="zh-CN" sz="3200" i="1" dirty="0">
                <a:latin typeface="Times New Roman" pitchFamily="18" charset="0"/>
              </a:rPr>
              <a:t>P</a:t>
            </a:r>
            <a:r>
              <a:rPr lang="en-US" altLang="zh-CN" sz="3200" dirty="0">
                <a:latin typeface="Times New Roman" pitchFamily="18" charset="0"/>
              </a:rPr>
              <a:t>(</a:t>
            </a:r>
            <a:r>
              <a:rPr lang="en-US" altLang="zh-CN" sz="3200" i="1" dirty="0">
                <a:latin typeface="Times New Roman" pitchFamily="18" charset="0"/>
              </a:rPr>
              <a:t>t</a:t>
            </a:r>
            <a:r>
              <a:rPr lang="en-US" altLang="zh-CN" sz="3200" baseline="-25000" dirty="0">
                <a:latin typeface="Times New Roman" pitchFamily="18" charset="0"/>
              </a:rPr>
              <a:t>1</a:t>
            </a:r>
            <a:r>
              <a:rPr lang="en-US" altLang="zh-CN" sz="3200" dirty="0">
                <a:latin typeface="Times New Roman" pitchFamily="18" charset="0"/>
              </a:rPr>
              <a:t>,</a:t>
            </a:r>
            <a:r>
              <a:rPr lang="en-US" altLang="zh-CN" sz="3200" i="1" dirty="0">
                <a:latin typeface="Times New Roman" pitchFamily="18" charset="0"/>
              </a:rPr>
              <a:t>t</a:t>
            </a:r>
            <a:r>
              <a:rPr lang="en-US" altLang="zh-CN" sz="3200" baseline="-25000" dirty="0">
                <a:latin typeface="Times New Roman" pitchFamily="18" charset="0"/>
              </a:rPr>
              <a:t>2</a:t>
            </a:r>
            <a:r>
              <a:rPr lang="en-US" altLang="zh-CN" sz="3200" dirty="0">
                <a:latin typeface="Times New Roman" pitchFamily="18" charset="0"/>
              </a:rPr>
              <a:t>,…,</a:t>
            </a:r>
            <a:r>
              <a:rPr lang="en-US" altLang="zh-CN" sz="3200" i="1" dirty="0" err="1">
                <a:latin typeface="Times New Roman" pitchFamily="18" charset="0"/>
              </a:rPr>
              <a:t>t</a:t>
            </a:r>
            <a:r>
              <a:rPr lang="en-US" altLang="zh-CN" sz="3200" baseline="-25000" dirty="0" err="1">
                <a:latin typeface="Times New Roman" pitchFamily="18" charset="0"/>
              </a:rPr>
              <a:t>n</a:t>
            </a:r>
            <a:r>
              <a:rPr lang="en-US" altLang="zh-CN" sz="3200" dirty="0">
                <a:latin typeface="Times New Roman" pitchFamily="18" charset="0"/>
              </a:rPr>
              <a:t>)</a:t>
            </a:r>
            <a:r>
              <a:rPr lang="zh-CN" altLang="en-US" sz="3200" dirty="0">
                <a:latin typeface="Times New Roman" pitchFamily="18" charset="0"/>
              </a:rPr>
              <a:t>是原子公式</a:t>
            </a:r>
          </a:p>
          <a:p>
            <a:pPr lvl="1" algn="just"/>
            <a:endParaRPr lang="en-US" altLang="zh-CN" sz="3200" dirty="0">
              <a:latin typeface="Times New Roman" pitchFamily="18" charset="0"/>
            </a:endParaRPr>
          </a:p>
          <a:p>
            <a:pPr lvl="1" algn="just"/>
            <a:r>
              <a:rPr lang="zh-CN" altLang="en-US" sz="3200" dirty="0">
                <a:latin typeface="Times New Roman" pitchFamily="18" charset="0"/>
              </a:rPr>
              <a:t>命题也是原子</a:t>
            </a:r>
            <a:r>
              <a:rPr lang="en-US" altLang="zh-CN" sz="3200" dirty="0">
                <a:latin typeface="Times New Roman" pitchFamily="18" charset="0"/>
              </a:rPr>
              <a:t>(</a:t>
            </a:r>
            <a:r>
              <a:rPr lang="en-US" altLang="zh-CN" sz="3200" i="1" dirty="0">
                <a:latin typeface="Times New Roman" pitchFamily="18" charset="0"/>
              </a:rPr>
              <a:t>n=</a:t>
            </a:r>
            <a:r>
              <a:rPr lang="en-US" altLang="zh-CN" sz="3200" dirty="0">
                <a:latin typeface="Times New Roman" pitchFamily="18" charset="0"/>
              </a:rPr>
              <a:t>0)</a:t>
            </a:r>
          </a:p>
          <a:p>
            <a:pPr lvl="1" algn="just"/>
            <a:endParaRPr lang="en-US" altLang="zh-CN" sz="3200" dirty="0">
              <a:latin typeface="Times New Roman" pitchFamily="18" charset="0"/>
            </a:endParaRPr>
          </a:p>
          <a:p>
            <a:pPr lvl="1" algn="just"/>
            <a:r>
              <a:rPr lang="zh-CN" altLang="en-US" sz="3200" dirty="0">
                <a:latin typeface="Times New Roman" pitchFamily="18" charset="0"/>
              </a:rPr>
              <a:t>例 </a:t>
            </a:r>
            <a:r>
              <a:rPr lang="en-US" altLang="zh-CN" sz="3200" i="1" dirty="0">
                <a:latin typeface="Times New Roman" pitchFamily="18" charset="0"/>
              </a:rPr>
              <a:t>P</a:t>
            </a:r>
            <a:r>
              <a:rPr lang="en-US" altLang="zh-CN" sz="3200" dirty="0">
                <a:latin typeface="Times New Roman" pitchFamily="18" charset="0"/>
              </a:rPr>
              <a:t>, </a:t>
            </a:r>
            <a:r>
              <a:rPr lang="en-US" altLang="zh-CN" sz="3200" i="1" dirty="0">
                <a:latin typeface="Times New Roman" pitchFamily="18" charset="0"/>
              </a:rPr>
              <a:t>Q </a:t>
            </a:r>
            <a:r>
              <a:rPr lang="en-US" altLang="zh-CN" sz="3200" dirty="0">
                <a:latin typeface="Times New Roman" pitchFamily="18" charset="0"/>
              </a:rPr>
              <a:t>(</a:t>
            </a:r>
            <a:r>
              <a:rPr lang="en-US" altLang="zh-CN" sz="3200" i="1" dirty="0">
                <a:latin typeface="Times New Roman" pitchFamily="18" charset="0"/>
              </a:rPr>
              <a:t>x</a:t>
            </a:r>
            <a:r>
              <a:rPr lang="en-US" altLang="zh-CN" sz="3200" dirty="0">
                <a:latin typeface="Times New Roman" pitchFamily="18" charset="0"/>
              </a:rPr>
              <a:t>), </a:t>
            </a:r>
            <a:r>
              <a:rPr lang="en-US" altLang="zh-CN" sz="3200" i="1" dirty="0">
                <a:latin typeface="Times New Roman" pitchFamily="18" charset="0"/>
              </a:rPr>
              <a:t>A </a:t>
            </a:r>
            <a:r>
              <a:rPr lang="en-US" altLang="zh-CN" sz="3200" dirty="0">
                <a:latin typeface="Times New Roman" pitchFamily="18" charset="0"/>
              </a:rPr>
              <a:t>(</a:t>
            </a:r>
            <a:r>
              <a:rPr lang="en-US" altLang="zh-CN" sz="3200" i="1" dirty="0">
                <a:latin typeface="Times New Roman" pitchFamily="18" charset="0"/>
              </a:rPr>
              <a:t>x</a:t>
            </a:r>
            <a:r>
              <a:rPr lang="en-US" altLang="zh-CN" sz="3200" dirty="0">
                <a:latin typeface="Times New Roman" pitchFamily="18" charset="0"/>
              </a:rPr>
              <a:t>, </a:t>
            </a:r>
            <a:r>
              <a:rPr lang="en-US" altLang="zh-CN" sz="3200" i="1" dirty="0">
                <a:latin typeface="Times New Roman" pitchFamily="18" charset="0"/>
              </a:rPr>
              <a:t>f </a:t>
            </a:r>
            <a:r>
              <a:rPr lang="en-US" altLang="zh-CN" sz="3200" dirty="0">
                <a:latin typeface="Times New Roman" pitchFamily="18" charset="0"/>
              </a:rPr>
              <a:t>(</a:t>
            </a:r>
            <a:r>
              <a:rPr lang="en-US" altLang="zh-CN" sz="3200" i="1" dirty="0">
                <a:latin typeface="Times New Roman" pitchFamily="18" charset="0"/>
              </a:rPr>
              <a:t>x</a:t>
            </a:r>
            <a:r>
              <a:rPr lang="en-US" altLang="zh-CN" sz="3200">
                <a:latin typeface="Times New Roman" pitchFamily="18" charset="0"/>
              </a:rPr>
              <a:t>)), </a:t>
            </a:r>
            <a:r>
              <a:rPr lang="en-US" altLang="zh-CN" sz="3200" i="1">
                <a:latin typeface="Times New Roman" pitchFamily="18" charset="0"/>
              </a:rPr>
              <a:t>B </a:t>
            </a:r>
            <a:r>
              <a:rPr lang="en-US" altLang="zh-CN" sz="3200" dirty="0">
                <a:latin typeface="Times New Roman" pitchFamily="18" charset="0"/>
              </a:rPr>
              <a:t>(</a:t>
            </a:r>
            <a:r>
              <a:rPr lang="en-US" altLang="zh-CN" sz="3200" i="1" dirty="0">
                <a:latin typeface="Times New Roman" pitchFamily="18" charset="0"/>
              </a:rPr>
              <a:t>x</a:t>
            </a:r>
            <a:r>
              <a:rPr lang="en-US" altLang="zh-CN" sz="3200" dirty="0">
                <a:latin typeface="Times New Roman" pitchFamily="18" charset="0"/>
              </a:rPr>
              <a:t>, </a:t>
            </a:r>
            <a:r>
              <a:rPr lang="en-US" altLang="zh-CN" sz="3200" i="1" dirty="0">
                <a:latin typeface="Times New Roman" pitchFamily="18" charset="0"/>
              </a:rPr>
              <a:t>y</a:t>
            </a:r>
            <a:r>
              <a:rPr lang="en-US" altLang="zh-CN" sz="3200" dirty="0">
                <a:latin typeface="Times New Roman" pitchFamily="18" charset="0"/>
              </a:rPr>
              <a:t>, </a:t>
            </a:r>
            <a:r>
              <a:rPr lang="en-US" altLang="zh-CN" sz="3200" i="1" dirty="0">
                <a:latin typeface="Times New Roman" pitchFamily="18" charset="0"/>
              </a:rPr>
              <a:t>a</a:t>
            </a:r>
            <a:r>
              <a:rPr lang="en-US" altLang="zh-CN" sz="3200" dirty="0">
                <a:latin typeface="Times New Roman" pitchFamily="18" charset="0"/>
              </a:rPr>
              <a:t>)</a:t>
            </a:r>
          </a:p>
        </p:txBody>
      </p:sp>
    </p:spTree>
    <p:extLst>
      <p:ext uri="{BB962C8B-B14F-4D97-AF65-F5344CB8AC3E}">
        <p14:creationId xmlns:p14="http://schemas.microsoft.com/office/powerpoint/2010/main" val="2656456619"/>
      </p:ext>
    </p:extLst>
  </p:cSld>
  <p:clrMapOvr>
    <a:masterClrMapping/>
  </p:clrMapOvr>
  <p:transition spd="slow"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5" name="矩形 4">
            <a:extLst>
              <a:ext uri="{FF2B5EF4-FFF2-40B4-BE49-F238E27FC236}">
                <a16:creationId xmlns:a16="http://schemas.microsoft.com/office/drawing/2014/main" id="{329A9835-5046-4D02-8A81-EDA23FB38B4E}"/>
              </a:ext>
            </a:extLst>
          </p:cNvPr>
          <p:cNvSpPr/>
          <p:nvPr/>
        </p:nvSpPr>
        <p:spPr>
          <a:xfrm>
            <a:off x="1877668" y="978083"/>
            <a:ext cx="2031325" cy="646331"/>
          </a:xfrm>
          <a:prstGeom prst="rect">
            <a:avLst/>
          </a:prstGeom>
        </p:spPr>
        <p:txBody>
          <a:bodyPr wrap="none">
            <a:spAutoFit/>
          </a:bodyPr>
          <a:lstStyle/>
          <a:p>
            <a:r>
              <a:rPr lang="zh-CN" altLang="en-US" sz="3600" dirty="0">
                <a:solidFill>
                  <a:schemeClr val="hlink"/>
                </a:solidFill>
                <a:latin typeface="黑体" panose="02010609060101010101" pitchFamily="49" charset="-122"/>
                <a:ea typeface="黑体" panose="02010609060101010101" pitchFamily="49" charset="-122"/>
              </a:rPr>
              <a:t>谓词公式</a:t>
            </a:r>
            <a:endParaRPr lang="zh-CN" altLang="en-US" sz="3600" dirty="0"/>
          </a:p>
        </p:txBody>
      </p:sp>
      <p:sp>
        <p:nvSpPr>
          <p:cNvPr id="6" name="Rectangle 3">
            <a:extLst>
              <a:ext uri="{FF2B5EF4-FFF2-40B4-BE49-F238E27FC236}">
                <a16:creationId xmlns:a16="http://schemas.microsoft.com/office/drawing/2014/main" id="{7C3A6C81-5A96-4470-8F52-4F318FD84AE9}"/>
              </a:ext>
            </a:extLst>
          </p:cNvPr>
          <p:cNvSpPr txBox="1">
            <a:spLocks noChangeArrowheads="1"/>
          </p:cNvSpPr>
          <p:nvPr/>
        </p:nvSpPr>
        <p:spPr>
          <a:xfrm>
            <a:off x="1504997" y="2013721"/>
            <a:ext cx="8497887" cy="5184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cs typeface="Times New Roman" panose="02020603050405020304" pitchFamily="18" charset="0"/>
              </a:rPr>
              <a:t>满足下列条件的表达式，称为</a:t>
            </a:r>
            <a:r>
              <a:rPr lang="zh-CN" altLang="en-US" dirty="0">
                <a:solidFill>
                  <a:srgbClr val="FF0000"/>
                </a:solidFill>
                <a:latin typeface="Times New Roman" panose="02020603050405020304" pitchFamily="18" charset="0"/>
                <a:cs typeface="Times New Roman" panose="02020603050405020304" pitchFamily="18" charset="0"/>
              </a:rPr>
              <a:t>合式公式</a:t>
            </a:r>
            <a:r>
              <a:rPr lang="en-US" altLang="zh-CN" dirty="0">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Well-Formed Formulae/</a:t>
            </a:r>
            <a:r>
              <a:rPr lang="en-US" altLang="zh-CN" dirty="0" err="1">
                <a:solidFill>
                  <a:srgbClr val="0000FF"/>
                </a:solidFill>
                <a:latin typeface="Times New Roman" panose="02020603050405020304" pitchFamily="18" charset="0"/>
                <a:cs typeface="Times New Roman" panose="02020603050405020304" pitchFamily="18" charset="0"/>
              </a:rPr>
              <a:t>Wff</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，简称</a:t>
            </a:r>
            <a:r>
              <a:rPr lang="zh-CN" altLang="en-US" dirty="0">
                <a:solidFill>
                  <a:srgbClr val="FF0000"/>
                </a:solidFill>
                <a:latin typeface="Times New Roman" panose="02020603050405020304" pitchFamily="18" charset="0"/>
                <a:cs typeface="Times New Roman" panose="02020603050405020304" pitchFamily="18" charset="0"/>
              </a:rPr>
              <a:t>公式</a:t>
            </a:r>
            <a:r>
              <a:rPr lang="en-US" altLang="zh-CN" dirty="0">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Formulae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zh-CN" altLang="en-US" dirty="0">
                <a:solidFill>
                  <a:srgbClr val="9900FF"/>
                </a:solidFill>
                <a:latin typeface="Times New Roman" panose="02020603050405020304" pitchFamily="18" charset="0"/>
                <a:cs typeface="Times New Roman" panose="02020603050405020304" pitchFamily="18" charset="0"/>
              </a:rPr>
              <a:t>原子公式</a:t>
            </a:r>
            <a:r>
              <a:rPr lang="zh-CN" altLang="en-US" dirty="0">
                <a:latin typeface="Times New Roman" panose="02020603050405020304" pitchFamily="18" charset="0"/>
                <a:cs typeface="Times New Roman" panose="02020603050405020304" pitchFamily="18" charset="0"/>
              </a:rPr>
              <a:t>是合式公式；</a:t>
            </a:r>
          </a:p>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是合式公式，则</a:t>
            </a:r>
            <a:r>
              <a:rPr lang="en-US" altLang="zh-CN" dirty="0">
                <a:solidFill>
                  <a:srgbClr val="9900FF"/>
                </a:solidFill>
                <a:latin typeface="Times New Roman" panose="02020603050405020304" pitchFamily="18" charset="0"/>
                <a:cs typeface="Times New Roman" panose="02020603050405020304" pitchFamily="18" charset="0"/>
              </a:rPr>
              <a:t>(</a:t>
            </a:r>
            <a:r>
              <a:rPr lang="zh-CN" altLang="en-US" dirty="0">
                <a:solidFill>
                  <a:srgbClr val="9900FF"/>
                </a:solidFill>
                <a:latin typeface="Times New Roman" panose="02020603050405020304" pitchFamily="18" charset="0"/>
                <a:ea typeface="楷体_GB2312" pitchFamily="49" charset="-122"/>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rPr>
              <a:t>G)</a:t>
            </a:r>
            <a:r>
              <a:rPr lang="zh-CN" altLang="en-US" dirty="0">
                <a:solidFill>
                  <a:srgbClr val="9900FF"/>
                </a:solidFill>
                <a:latin typeface="Times New Roman" panose="02020603050405020304" pitchFamily="18" charset="0"/>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rPr>
              <a:t>(</a:t>
            </a:r>
            <a:r>
              <a:rPr lang="zh-CN" altLang="en-US" dirty="0">
                <a:solidFill>
                  <a:srgbClr val="9900FF"/>
                </a:solidFill>
                <a:latin typeface="Times New Roman" panose="02020603050405020304" pitchFamily="18" charset="0"/>
                <a:ea typeface="楷体_GB2312" pitchFamily="49" charset="-122"/>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rPr>
              <a:t>H)</a:t>
            </a:r>
            <a:r>
              <a:rPr lang="zh-CN" altLang="en-US" dirty="0">
                <a:solidFill>
                  <a:srgbClr val="9900FF"/>
                </a:solidFill>
                <a:latin typeface="Times New Roman" panose="02020603050405020304" pitchFamily="18" charset="0"/>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rPr>
              <a:t>          (G∨H)</a:t>
            </a:r>
            <a:r>
              <a:rPr lang="zh-CN" altLang="en-US" dirty="0">
                <a:solidFill>
                  <a:srgbClr val="9900FF"/>
                </a:solidFill>
                <a:latin typeface="Times New Roman" panose="02020603050405020304" pitchFamily="18" charset="0"/>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rPr>
              <a:t>(G∧H)</a:t>
            </a:r>
            <a:r>
              <a:rPr lang="zh-CN" altLang="en-US" dirty="0">
                <a:solidFill>
                  <a:srgbClr val="9900FF"/>
                </a:solidFill>
                <a:latin typeface="Times New Roman" panose="02020603050405020304" pitchFamily="18" charset="0"/>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rPr>
              <a:t>(G→H)</a:t>
            </a:r>
            <a:r>
              <a:rPr lang="zh-CN" altLang="en-US" dirty="0">
                <a:solidFill>
                  <a:srgbClr val="9900FF"/>
                </a:solidFill>
                <a:latin typeface="Times New Roman" panose="02020603050405020304" pitchFamily="18" charset="0"/>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rPr>
              <a:t>(G</a:t>
            </a:r>
            <a:r>
              <a:rPr lang="zh-CN" altLang="en-US" dirty="0">
                <a:solidFill>
                  <a:srgbClr val="99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9900FF"/>
                </a:solidFill>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也是合式公式；</a:t>
            </a:r>
          </a:p>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是合式公式，</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是个体变量，则</a:t>
            </a:r>
          </a:p>
          <a:p>
            <a:r>
              <a:rPr lang="en-US" altLang="zh-CN" dirty="0">
                <a:latin typeface="Times New Roman" panose="02020603050405020304" pitchFamily="18" charset="0"/>
                <a:cs typeface="Times New Roman" panose="02020603050405020304" pitchFamily="18" charset="0"/>
              </a:rPr>
              <a:t>          </a:t>
            </a:r>
            <a:r>
              <a:rPr lang="fr-FR" altLang="zh-CN" dirty="0">
                <a:solidFill>
                  <a:srgbClr val="9900FF"/>
                </a:solidFill>
                <a:latin typeface="Times New Roman" panose="02020603050405020304" pitchFamily="18" charset="0"/>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solidFill>
                  <a:srgbClr val="9900FF"/>
                </a:solidFill>
                <a:latin typeface="Times New Roman" panose="02020603050405020304" pitchFamily="18" charset="0"/>
                <a:cs typeface="Times New Roman" panose="02020603050405020304" pitchFamily="18" charset="0"/>
              </a:rPr>
              <a:t>x)</a:t>
            </a:r>
            <a:r>
              <a:rPr lang="en-US" altLang="zh-CN" dirty="0">
                <a:solidFill>
                  <a:srgbClr val="9900FF"/>
                </a:solidFill>
                <a:latin typeface="Times New Roman" panose="02020603050405020304" pitchFamily="18" charset="0"/>
                <a:cs typeface="Times New Roman" panose="02020603050405020304" pitchFamily="18" charset="0"/>
              </a:rPr>
              <a:t>G</a:t>
            </a:r>
            <a:r>
              <a:rPr lang="zh-CN" altLang="en-US" dirty="0">
                <a:solidFill>
                  <a:srgbClr val="9900FF"/>
                </a:solidFill>
                <a:latin typeface="Times New Roman" panose="02020603050405020304" pitchFamily="18" charset="0"/>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rPr>
              <a:t>(</a:t>
            </a:r>
            <a:r>
              <a:rPr lang="en-US" altLang="zh-CN" dirty="0">
                <a:solidFill>
                  <a:srgbClr val="9900FF"/>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9900FF"/>
                </a:solidFill>
                <a:latin typeface="Times New Roman" panose="02020603050405020304" pitchFamily="18" charset="0"/>
                <a:cs typeface="Times New Roman" panose="02020603050405020304" pitchFamily="18" charset="0"/>
              </a:rPr>
              <a:t>x)G</a:t>
            </a:r>
            <a:r>
              <a:rPr lang="zh-CN" altLang="en-US" dirty="0">
                <a:latin typeface="Times New Roman" panose="02020603050405020304" pitchFamily="18" charset="0"/>
                <a:cs typeface="Times New Roman" panose="02020603050405020304" pitchFamily="18" charset="0"/>
              </a:rPr>
              <a:t> 也是合式公式；</a:t>
            </a:r>
          </a:p>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）仅仅由</a:t>
            </a:r>
            <a:r>
              <a:rPr lang="en-US" altLang="zh-CN" dirty="0">
                <a:latin typeface="Times New Roman" panose="02020603050405020304" pitchFamily="18" charset="0"/>
                <a:cs typeface="Times New Roman" panose="02020603050405020304" pitchFamily="18" charset="0"/>
              </a:rPr>
              <a:t>(1)-(3)</a:t>
            </a:r>
            <a:r>
              <a:rPr lang="zh-CN" altLang="en-US" dirty="0">
                <a:latin typeface="Times New Roman" panose="02020603050405020304" pitchFamily="18" charset="0"/>
                <a:cs typeface="Times New Roman" panose="02020603050405020304" pitchFamily="18" charset="0"/>
              </a:rPr>
              <a:t>产生的表达式才是合式公式。 </a:t>
            </a:r>
          </a:p>
        </p:txBody>
      </p:sp>
    </p:spTree>
    <p:extLst>
      <p:ext uri="{BB962C8B-B14F-4D97-AF65-F5344CB8AC3E}">
        <p14:creationId xmlns:p14="http://schemas.microsoft.com/office/powerpoint/2010/main" val="374820117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strips(upRigh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strips(upRigh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strips(upRigh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strips(upRigh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strips(upRigh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strips(upRight)">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文本框 1">
            <a:extLst>
              <a:ext uri="{FF2B5EF4-FFF2-40B4-BE49-F238E27FC236}">
                <a16:creationId xmlns:a16="http://schemas.microsoft.com/office/drawing/2014/main" id="{D3FE5D4A-67EF-41A6-8316-F29101D73A60}"/>
              </a:ext>
            </a:extLst>
          </p:cNvPr>
          <p:cNvSpPr txBox="1"/>
          <p:nvPr/>
        </p:nvSpPr>
        <p:spPr>
          <a:xfrm>
            <a:off x="2508309" y="1996580"/>
            <a:ext cx="6249798" cy="2554545"/>
          </a:xfrm>
          <a:prstGeom prst="rect">
            <a:avLst/>
          </a:prstGeom>
          <a:noFill/>
        </p:spPr>
        <p:txBody>
          <a:bodyPr wrap="square" rtlCol="0">
            <a:spAutoFit/>
          </a:bodyPr>
          <a:lstStyle/>
          <a:p>
            <a:r>
              <a:rPr lang="zh-CN" altLang="en-US" sz="3200" dirty="0"/>
              <a:t>自然语言改写成谓词公式的步骤：</a:t>
            </a:r>
            <a:endParaRPr lang="en-US" altLang="zh-CN" sz="3200" dirty="0"/>
          </a:p>
          <a:p>
            <a:r>
              <a:rPr lang="en-US" altLang="zh-CN" sz="3200" dirty="0"/>
              <a:t>1 </a:t>
            </a:r>
            <a:r>
              <a:rPr lang="zh-CN" altLang="en-US" sz="3200" dirty="0"/>
              <a:t>个体域</a:t>
            </a:r>
            <a:endParaRPr lang="en-US" altLang="zh-CN" sz="3200" dirty="0"/>
          </a:p>
          <a:p>
            <a:r>
              <a:rPr lang="en-US" altLang="zh-CN" sz="3200" dirty="0"/>
              <a:t>2 </a:t>
            </a:r>
            <a:r>
              <a:rPr lang="zh-CN" altLang="en-US" sz="3200" dirty="0"/>
              <a:t>确定谓词</a:t>
            </a:r>
            <a:endParaRPr lang="en-US" altLang="zh-CN" sz="3200" dirty="0"/>
          </a:p>
          <a:p>
            <a:r>
              <a:rPr lang="en-US" altLang="zh-CN" sz="3200" dirty="0"/>
              <a:t>3 </a:t>
            </a:r>
            <a:r>
              <a:rPr lang="zh-CN" altLang="en-US" sz="3200" dirty="0"/>
              <a:t>确定量词</a:t>
            </a:r>
            <a:endParaRPr lang="en-US" altLang="zh-CN" sz="3200" dirty="0"/>
          </a:p>
          <a:p>
            <a:r>
              <a:rPr lang="en-US" altLang="zh-CN" sz="3200" dirty="0"/>
              <a:t>4 </a:t>
            </a:r>
            <a:r>
              <a:rPr lang="zh-CN" altLang="en-US" sz="3200" dirty="0"/>
              <a:t>使用联结词</a:t>
            </a:r>
          </a:p>
        </p:txBody>
      </p:sp>
    </p:spTree>
    <p:extLst>
      <p:ext uri="{BB962C8B-B14F-4D97-AF65-F5344CB8AC3E}">
        <p14:creationId xmlns:p14="http://schemas.microsoft.com/office/powerpoint/2010/main" val="1231181570"/>
      </p:ext>
    </p:extLst>
  </p:cSld>
  <p:clrMapOvr>
    <a:masterClrMapping/>
  </p:clrMapOvr>
  <p:transition spd="slow" advTm="0">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标题 5121">
            <a:extLst>
              <a:ext uri="{FF2B5EF4-FFF2-40B4-BE49-F238E27FC236}">
                <a16:creationId xmlns:a16="http://schemas.microsoft.com/office/drawing/2014/main" id="{BD3B8202-9B15-491A-A771-6A87576C0324}"/>
              </a:ext>
            </a:extLst>
          </p:cNvPr>
          <p:cNvSpPr txBox="1">
            <a:spLocks/>
          </p:cNvSpPr>
          <p:nvPr/>
        </p:nvSpPr>
        <p:spPr>
          <a:xfrm>
            <a:off x="1562100" y="2954338"/>
            <a:ext cx="8691563" cy="1136650"/>
          </a:xfrm>
          <a:prstGeom prst="rect">
            <a:avLst/>
          </a:prstGeom>
          <a:ln>
            <a:miter/>
          </a:ln>
        </p:spPr>
        <p:txBody>
          <a:bodyPr anchor="ct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lnSpc>
                <a:spcPct val="135000"/>
              </a:lnSpc>
              <a:spcAft>
                <a:spcPts val="0"/>
              </a:spcAft>
              <a:defRPr/>
            </a:pPr>
            <a:r>
              <a:rPr lang="zh-CN" altLang="en-US" sz="4800" b="1" dirty="0">
                <a:solidFill>
                  <a:srgbClr val="CC3300"/>
                </a:solidFill>
                <a:effectLst>
                  <a:outerShdw blurRad="38100" dist="38100" dir="2700000" algn="tl">
                    <a:srgbClr val="C0C0C0"/>
                  </a:outerShdw>
                </a:effectLst>
                <a:ea typeface="黑体" panose="02010609060101010101" pitchFamily="49" charset="-122"/>
              </a:rPr>
              <a:t> </a:t>
            </a:r>
            <a:endParaRPr lang="en-US" altLang="zh-CN" sz="4800" b="1" dirty="0">
              <a:effectLst>
                <a:outerShdw blurRad="38100" dist="38100" dir="2700000" algn="tl">
                  <a:srgbClr val="C0C0C0"/>
                </a:outerShdw>
              </a:effectLst>
            </a:endParaRPr>
          </a:p>
          <a:p>
            <a:pPr fontAlgn="auto">
              <a:lnSpc>
                <a:spcPct val="135000"/>
              </a:lnSpc>
              <a:spcAft>
                <a:spcPts val="0"/>
              </a:spcAft>
              <a:defRPr/>
            </a:pPr>
            <a:r>
              <a:rPr lang="zh-CN" altLang="en-US" sz="5400" b="1" dirty="0">
                <a:solidFill>
                  <a:srgbClr val="CC3300"/>
                </a:solidFill>
                <a:effectLst>
                  <a:outerShdw blurRad="38100" dist="38100" dir="2700000" algn="tl">
                    <a:srgbClr val="C0C0C0"/>
                  </a:outerShdw>
                </a:effectLst>
                <a:ea typeface="黑体" panose="02010609060101010101" pitchFamily="49" charset="-122"/>
              </a:rPr>
              <a:t>谓词逻辑  </a:t>
            </a:r>
            <a:r>
              <a:rPr lang="en-US" altLang="zh-CN" sz="4800" b="1" dirty="0">
                <a:effectLst>
                  <a:outerShdw blurRad="38100" dist="38100" dir="2700000" algn="tl">
                    <a:srgbClr val="C0C0C0"/>
                  </a:outerShdw>
                </a:effectLst>
              </a:rPr>
              <a:t>Predicate Logic</a:t>
            </a:r>
            <a:br>
              <a:rPr lang="en-US" altLang="zh-CN" sz="4800" b="1" dirty="0">
                <a:effectLst>
                  <a:outerShdw blurRad="38100" dist="38100" dir="2700000" algn="tl">
                    <a:srgbClr val="C0C0C0"/>
                  </a:outerShdw>
                </a:effectLst>
              </a:rPr>
            </a:br>
            <a:endParaRPr lang="en-US" altLang="zh-CN" sz="4800" b="1" dirty="0">
              <a:effectLst>
                <a:outerShdw blurRad="38100" dist="38100" dir="2700000" algn="tl">
                  <a:srgbClr val="C0C0C0"/>
                </a:outerShdw>
              </a:effectLst>
            </a:endParaRPr>
          </a:p>
        </p:txBody>
      </p:sp>
    </p:spTree>
    <p:extLst>
      <p:ext uri="{BB962C8B-B14F-4D97-AF65-F5344CB8AC3E}">
        <p14:creationId xmlns:p14="http://schemas.microsoft.com/office/powerpoint/2010/main" val="1229187025"/>
      </p:ext>
    </p:extLst>
  </p:cSld>
  <p:clrMapOvr>
    <a:masterClrMapping/>
  </p:clrMapOvr>
  <p:transition spd="slow" advTm="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文本框 1">
            <a:extLst>
              <a:ext uri="{FF2B5EF4-FFF2-40B4-BE49-F238E27FC236}">
                <a16:creationId xmlns:a16="http://schemas.microsoft.com/office/drawing/2014/main" id="{2A2F328F-29B8-4AFD-9F95-6E890A01DE69}"/>
              </a:ext>
            </a:extLst>
          </p:cNvPr>
          <p:cNvSpPr txBox="1"/>
          <p:nvPr/>
        </p:nvSpPr>
        <p:spPr>
          <a:xfrm>
            <a:off x="2306973" y="2541864"/>
            <a:ext cx="7248088" cy="1077218"/>
          </a:xfrm>
          <a:prstGeom prst="rect">
            <a:avLst/>
          </a:prstGeom>
          <a:noFill/>
        </p:spPr>
        <p:txBody>
          <a:bodyPr wrap="square" rtlCol="0">
            <a:spAutoFit/>
          </a:bodyPr>
          <a:lstStyle/>
          <a:p>
            <a:r>
              <a:rPr lang="zh-CN" altLang="en-US" sz="3200" dirty="0"/>
              <a:t>设</a:t>
            </a:r>
            <a:r>
              <a:rPr lang="en-US" altLang="zh-CN" sz="3200" dirty="0"/>
              <a:t>α</a:t>
            </a:r>
            <a:r>
              <a:rPr lang="zh-CN" altLang="en-US" sz="3200" dirty="0"/>
              <a:t>是</a:t>
            </a:r>
            <a:r>
              <a:rPr lang="zh-CN" altLang="en-US" sz="3200" dirty="0">
                <a:solidFill>
                  <a:schemeClr val="accent1">
                    <a:lumMod val="75000"/>
                  </a:schemeClr>
                </a:solidFill>
              </a:rPr>
              <a:t>谓词公式</a:t>
            </a:r>
            <a:r>
              <a:rPr lang="zh-CN" altLang="en-US" sz="3200" dirty="0"/>
              <a:t>，</a:t>
            </a:r>
            <a:r>
              <a:rPr lang="en-US" altLang="zh-CN" sz="3200" dirty="0"/>
              <a:t>β</a:t>
            </a:r>
            <a:r>
              <a:rPr lang="zh-CN" altLang="en-US" sz="3200" dirty="0"/>
              <a:t>是</a:t>
            </a:r>
            <a:r>
              <a:rPr lang="en-US" altLang="zh-CN" sz="3200" dirty="0"/>
              <a:t>α</a:t>
            </a:r>
            <a:r>
              <a:rPr lang="zh-CN" altLang="en-US" sz="3200" dirty="0"/>
              <a:t>中</a:t>
            </a:r>
            <a:r>
              <a:rPr lang="zh-CN" altLang="en-US" sz="3200" dirty="0">
                <a:solidFill>
                  <a:schemeClr val="accent1">
                    <a:lumMod val="75000"/>
                  </a:schemeClr>
                </a:solidFill>
              </a:rPr>
              <a:t>连续的符号串</a:t>
            </a:r>
            <a:r>
              <a:rPr lang="zh-CN" altLang="en-US" sz="3200" dirty="0"/>
              <a:t>且也是</a:t>
            </a:r>
            <a:r>
              <a:rPr lang="zh-CN" altLang="en-US" sz="3200" dirty="0">
                <a:solidFill>
                  <a:schemeClr val="accent1">
                    <a:lumMod val="75000"/>
                  </a:schemeClr>
                </a:solidFill>
              </a:rPr>
              <a:t>谓词公式</a:t>
            </a:r>
            <a:r>
              <a:rPr lang="zh-CN" altLang="en-US" sz="3200" dirty="0"/>
              <a:t>，则称</a:t>
            </a:r>
            <a:r>
              <a:rPr lang="en-US" altLang="zh-CN" sz="3200" dirty="0"/>
              <a:t>β</a:t>
            </a:r>
            <a:r>
              <a:rPr lang="zh-CN" altLang="en-US" sz="3200" dirty="0"/>
              <a:t>是</a:t>
            </a:r>
            <a:r>
              <a:rPr lang="en-US" altLang="zh-CN" sz="3200" dirty="0"/>
              <a:t>α</a:t>
            </a:r>
            <a:r>
              <a:rPr lang="zh-CN" altLang="en-US" sz="3200" dirty="0"/>
              <a:t>的</a:t>
            </a:r>
            <a:r>
              <a:rPr lang="zh-CN" altLang="en-US" sz="3200" dirty="0">
                <a:solidFill>
                  <a:srgbClr val="FF0000"/>
                </a:solidFill>
              </a:rPr>
              <a:t>子公式</a:t>
            </a:r>
            <a:r>
              <a:rPr lang="zh-CN" altLang="en-US" sz="3200" dirty="0"/>
              <a:t>。</a:t>
            </a:r>
          </a:p>
        </p:txBody>
      </p:sp>
    </p:spTree>
    <p:extLst>
      <p:ext uri="{BB962C8B-B14F-4D97-AF65-F5344CB8AC3E}">
        <p14:creationId xmlns:p14="http://schemas.microsoft.com/office/powerpoint/2010/main" val="855791362"/>
      </p:ext>
    </p:extLst>
  </p:cSld>
  <p:clrMapOvr>
    <a:masterClrMapping/>
  </p:clrMapOvr>
  <p:transition spd="slow" advTm="0">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3" name="矩形 2">
            <a:extLst>
              <a:ext uri="{FF2B5EF4-FFF2-40B4-BE49-F238E27FC236}">
                <a16:creationId xmlns:a16="http://schemas.microsoft.com/office/drawing/2014/main" id="{93E5A8F5-BD5D-4D2D-9942-00060C7EDA28}"/>
              </a:ext>
            </a:extLst>
          </p:cNvPr>
          <p:cNvSpPr/>
          <p:nvPr/>
        </p:nvSpPr>
        <p:spPr>
          <a:xfrm>
            <a:off x="1879921" y="763857"/>
            <a:ext cx="8978740" cy="584775"/>
          </a:xfrm>
          <a:prstGeom prst="rect">
            <a:avLst/>
          </a:prstGeom>
        </p:spPr>
        <p:txBody>
          <a:bodyPr wrap="none">
            <a:spAutoFit/>
          </a:bodyPr>
          <a:lstStyle/>
          <a:p>
            <a:r>
              <a:rPr lang="zh-CN" altLang="en-US" sz="3200" dirty="0">
                <a:latin typeface="等线" panose="02010600030101010101" pitchFamily="2" charset="-122"/>
              </a:rPr>
              <a:t>设</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是一个谓词公式，</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(x)和</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(x)是</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的</a:t>
            </a:r>
            <a:r>
              <a:rPr lang="zh-CN" altLang="en-US" sz="3200" dirty="0">
                <a:solidFill>
                  <a:schemeClr val="accent2"/>
                </a:solidFill>
                <a:latin typeface="等线" panose="02010600030101010101" pitchFamily="2" charset="-122"/>
              </a:rPr>
              <a:t>子公式</a:t>
            </a:r>
            <a:endParaRPr lang="zh-CN" altLang="en-US" sz="3200" dirty="0"/>
          </a:p>
        </p:txBody>
      </p:sp>
      <p:sp>
        <p:nvSpPr>
          <p:cNvPr id="4" name="矩形 3">
            <a:extLst>
              <a:ext uri="{FF2B5EF4-FFF2-40B4-BE49-F238E27FC236}">
                <a16:creationId xmlns:a16="http://schemas.microsoft.com/office/drawing/2014/main" id="{8B83B88D-4636-4712-8E4C-60C0DC2E38BA}"/>
              </a:ext>
            </a:extLst>
          </p:cNvPr>
          <p:cNvSpPr/>
          <p:nvPr/>
        </p:nvSpPr>
        <p:spPr>
          <a:xfrm>
            <a:off x="1938676" y="1527963"/>
            <a:ext cx="9042860" cy="584775"/>
          </a:xfrm>
          <a:prstGeom prst="rect">
            <a:avLst/>
          </a:prstGeom>
        </p:spPr>
        <p:txBody>
          <a:bodyPr wrap="none">
            <a:spAutoFit/>
          </a:bodyPr>
          <a:lstStyle/>
          <a:p>
            <a:r>
              <a:rPr lang="zh-CN" altLang="en-US" sz="3200" dirty="0">
                <a:latin typeface="等线" panose="02010600030101010101" pitchFamily="2" charset="-122"/>
              </a:rPr>
              <a:t>则称</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(x)与</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(x)是</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的</a:t>
            </a:r>
            <a:r>
              <a:rPr lang="zh-CN" altLang="en-US" sz="3200" dirty="0">
                <a:solidFill>
                  <a:srgbClr val="CC3300"/>
                </a:solidFill>
                <a:latin typeface="等线" panose="02010600030101010101" pitchFamily="2" charset="-122"/>
              </a:rPr>
              <a:t>约束</a:t>
            </a:r>
            <a:r>
              <a:rPr lang="zh-CN" altLang="en-US" sz="3200">
                <a:solidFill>
                  <a:srgbClr val="CC3300"/>
                </a:solidFill>
                <a:latin typeface="等线" panose="02010600030101010101" pitchFamily="2" charset="-122"/>
              </a:rPr>
              <a:t>部分</a:t>
            </a:r>
            <a:r>
              <a:rPr lang="zh-CN" altLang="en-US" sz="3200">
                <a:latin typeface="等线" panose="02010600030101010101" pitchFamily="2" charset="-122"/>
              </a:rPr>
              <a:t>（Bound </a:t>
            </a:r>
            <a:r>
              <a:rPr lang="zh-CN" altLang="en-US" sz="3200" dirty="0">
                <a:latin typeface="等线" panose="02010600030101010101" pitchFamily="2" charset="-122"/>
              </a:rPr>
              <a:t>Part）</a:t>
            </a:r>
            <a:endParaRPr lang="zh-CN" altLang="en-US" sz="3200" dirty="0"/>
          </a:p>
        </p:txBody>
      </p:sp>
      <p:sp>
        <p:nvSpPr>
          <p:cNvPr id="5" name="矩形 4">
            <a:extLst>
              <a:ext uri="{FF2B5EF4-FFF2-40B4-BE49-F238E27FC236}">
                <a16:creationId xmlns:a16="http://schemas.microsoft.com/office/drawing/2014/main" id="{3C9D48D9-FE53-4699-ABE1-753737F2AC9C}"/>
              </a:ext>
            </a:extLst>
          </p:cNvPr>
          <p:cNvSpPr/>
          <p:nvPr/>
        </p:nvSpPr>
        <p:spPr>
          <a:xfrm>
            <a:off x="1938676" y="2292069"/>
            <a:ext cx="7757252" cy="584775"/>
          </a:xfrm>
          <a:prstGeom prst="rect">
            <a:avLst/>
          </a:prstGeom>
        </p:spPr>
        <p:txBody>
          <a:bodyPr wrap="none">
            <a:spAutoFit/>
          </a:bodyPr>
          <a:lstStyle/>
          <a:p>
            <a:r>
              <a:rPr lang="zh-CN" altLang="en-US" sz="3200" dirty="0">
                <a:latin typeface="等线" panose="02010600030101010101" pitchFamily="2" charset="-122"/>
              </a:rPr>
              <a:t>x称为是</a:t>
            </a:r>
            <a:r>
              <a:rPr lang="zh-CN" altLang="en-US" sz="3200">
                <a:solidFill>
                  <a:srgbClr val="CC3300"/>
                </a:solidFill>
                <a:latin typeface="等线" panose="02010600030101010101" pitchFamily="2" charset="-122"/>
              </a:rPr>
              <a:t>约束出现</a:t>
            </a:r>
            <a:r>
              <a:rPr lang="zh-CN" altLang="en-US" sz="3200">
                <a:latin typeface="等线" panose="02010600030101010101" pitchFamily="2" charset="-122"/>
              </a:rPr>
              <a:t>（Bound </a:t>
            </a:r>
            <a:r>
              <a:rPr lang="zh-CN" altLang="en-US" sz="3200" dirty="0">
                <a:latin typeface="等线" panose="02010600030101010101" pitchFamily="2" charset="-122"/>
              </a:rPr>
              <a:t>Occurrence）的</a:t>
            </a:r>
            <a:endParaRPr lang="zh-CN" altLang="en-US" sz="3200" dirty="0"/>
          </a:p>
        </p:txBody>
      </p:sp>
      <p:sp>
        <p:nvSpPr>
          <p:cNvPr id="6" name="矩形 5">
            <a:extLst>
              <a:ext uri="{FF2B5EF4-FFF2-40B4-BE49-F238E27FC236}">
                <a16:creationId xmlns:a16="http://schemas.microsoft.com/office/drawing/2014/main" id="{2D5B3D16-D9A0-4F6E-B2C7-653C2DCC15F1}"/>
              </a:ext>
            </a:extLst>
          </p:cNvPr>
          <p:cNvSpPr/>
          <p:nvPr/>
        </p:nvSpPr>
        <p:spPr>
          <a:xfrm>
            <a:off x="1938676" y="3059854"/>
            <a:ext cx="9446817" cy="584775"/>
          </a:xfrm>
          <a:prstGeom prst="rect">
            <a:avLst/>
          </a:prstGeom>
        </p:spPr>
        <p:txBody>
          <a:bodyPr wrap="none">
            <a:spAutoFit/>
          </a:bodyPr>
          <a:lstStyle/>
          <a:p>
            <a:r>
              <a:rPr lang="zh-CN" altLang="en-US" sz="3200" dirty="0">
                <a:latin typeface="等线" panose="02010600030101010101" pitchFamily="2" charset="-122"/>
              </a:rPr>
              <a:t>约束出现的变元称为</a:t>
            </a:r>
            <a:r>
              <a:rPr lang="zh-CN" altLang="en-US" sz="3200" dirty="0">
                <a:solidFill>
                  <a:srgbClr val="CC3300"/>
                </a:solidFill>
                <a:latin typeface="等线" panose="02010600030101010101" pitchFamily="2" charset="-122"/>
              </a:rPr>
              <a:t>约束变</a:t>
            </a:r>
            <a:r>
              <a:rPr lang="zh-CN" altLang="en-US" sz="3200">
                <a:solidFill>
                  <a:srgbClr val="CC3300"/>
                </a:solidFill>
                <a:latin typeface="等线" panose="02010600030101010101" pitchFamily="2" charset="-122"/>
              </a:rPr>
              <a:t>元</a:t>
            </a:r>
            <a:r>
              <a:rPr lang="zh-CN" altLang="en-US" sz="3200">
                <a:latin typeface="等线" panose="02010600030101010101" pitchFamily="2" charset="-122"/>
              </a:rPr>
              <a:t>（Bound Variable</a:t>
            </a:r>
            <a:r>
              <a:rPr lang="zh-CN" altLang="en-US" sz="3200" dirty="0">
                <a:latin typeface="等线" panose="02010600030101010101" pitchFamily="2" charset="-122"/>
              </a:rPr>
              <a:t>），</a:t>
            </a:r>
            <a:endParaRPr lang="zh-CN" altLang="en-US" sz="3200" dirty="0"/>
          </a:p>
        </p:txBody>
      </p:sp>
      <p:sp>
        <p:nvSpPr>
          <p:cNvPr id="7" name="矩形 6">
            <a:extLst>
              <a:ext uri="{FF2B5EF4-FFF2-40B4-BE49-F238E27FC236}">
                <a16:creationId xmlns:a16="http://schemas.microsoft.com/office/drawing/2014/main" id="{1879E340-F444-4B8D-9FBC-2D85376D00A2}"/>
              </a:ext>
            </a:extLst>
          </p:cNvPr>
          <p:cNvSpPr/>
          <p:nvPr/>
        </p:nvSpPr>
        <p:spPr>
          <a:xfrm>
            <a:off x="1879921" y="3823960"/>
            <a:ext cx="9462847" cy="584775"/>
          </a:xfrm>
          <a:prstGeom prst="rect">
            <a:avLst/>
          </a:prstGeom>
        </p:spPr>
        <p:txBody>
          <a:bodyPr wrap="none">
            <a:spAutoFit/>
          </a:bodyPr>
          <a:lstStyle/>
          <a:p>
            <a:r>
              <a:rPr lang="zh-CN" altLang="en-US" sz="3200" dirty="0">
                <a:latin typeface="等线" panose="02010600030101010101" pitchFamily="2" charset="-122"/>
              </a:rPr>
              <a:t>不是约束出现的变元称为</a:t>
            </a:r>
            <a:r>
              <a:rPr lang="zh-CN" altLang="en-US" sz="3200" dirty="0">
                <a:solidFill>
                  <a:srgbClr val="CC3300"/>
                </a:solidFill>
                <a:latin typeface="等线" panose="02010600030101010101" pitchFamily="2" charset="-122"/>
              </a:rPr>
              <a:t>自由变元</a:t>
            </a:r>
            <a:r>
              <a:rPr lang="zh-CN" altLang="en-US" sz="3200" dirty="0">
                <a:latin typeface="等线" panose="02010600030101010101" pitchFamily="2" charset="-122"/>
              </a:rPr>
              <a:t>（</a:t>
            </a:r>
            <a:r>
              <a:rPr lang="zh-CN" altLang="en-US" sz="3200">
                <a:latin typeface="等线" panose="02010600030101010101" pitchFamily="2" charset="-122"/>
              </a:rPr>
              <a:t>Free Variable</a:t>
            </a:r>
            <a:r>
              <a:rPr lang="zh-CN" altLang="en-US" sz="3200" dirty="0">
                <a:latin typeface="等线" panose="02010600030101010101" pitchFamily="2" charset="-122"/>
              </a:rPr>
              <a:t>）</a:t>
            </a:r>
            <a:endParaRPr lang="zh-CN" altLang="en-US" sz="3200" dirty="0"/>
          </a:p>
        </p:txBody>
      </p:sp>
      <p:sp>
        <p:nvSpPr>
          <p:cNvPr id="8" name="矩形 7">
            <a:extLst>
              <a:ext uri="{FF2B5EF4-FFF2-40B4-BE49-F238E27FC236}">
                <a16:creationId xmlns:a16="http://schemas.microsoft.com/office/drawing/2014/main" id="{8682590F-0653-41C9-B2AC-3035C2C757AB}"/>
              </a:ext>
            </a:extLst>
          </p:cNvPr>
          <p:cNvSpPr/>
          <p:nvPr/>
        </p:nvSpPr>
        <p:spPr>
          <a:xfrm>
            <a:off x="1938676" y="4588066"/>
            <a:ext cx="8807621" cy="1077218"/>
          </a:xfrm>
          <a:prstGeom prst="rect">
            <a:avLst/>
          </a:prstGeom>
        </p:spPr>
        <p:txBody>
          <a:bodyPr wrap="square">
            <a:spAutoFit/>
          </a:bodyPr>
          <a:lstStyle/>
          <a:p>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(x)称为是</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x在</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中的</a:t>
            </a:r>
            <a:r>
              <a:rPr lang="zh-CN" altLang="en-US" sz="3200" dirty="0">
                <a:solidFill>
                  <a:srgbClr val="CC3300"/>
                </a:solidFill>
                <a:latin typeface="等线" panose="02010600030101010101" pitchFamily="2" charset="-122"/>
              </a:rPr>
              <a:t>辖域</a:t>
            </a:r>
            <a:r>
              <a:rPr lang="zh-CN" altLang="en-US" sz="3200" dirty="0">
                <a:latin typeface="等线" panose="02010600030101010101" pitchFamily="2" charset="-122"/>
              </a:rPr>
              <a:t>（Scope）或</a:t>
            </a:r>
            <a:r>
              <a:rPr lang="zh-CN" altLang="en-US" sz="3200" dirty="0">
                <a:solidFill>
                  <a:srgbClr val="CC3300"/>
                </a:solidFill>
                <a:latin typeface="等线" panose="02010600030101010101" pitchFamily="2" charset="-122"/>
              </a:rPr>
              <a:t>作用域</a:t>
            </a:r>
            <a:r>
              <a:rPr lang="zh-CN" altLang="en-US" sz="3200" dirty="0">
                <a:latin typeface="等线" panose="02010600030101010101" pitchFamily="2" charset="-122"/>
              </a:rPr>
              <a:t>，</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(x)称为是</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x在</a:t>
            </a:r>
            <a:r>
              <a:rPr lang="zh-CN" altLang="en-US" sz="3200" dirty="0">
                <a:latin typeface="等线" panose="02010600030101010101" pitchFamily="2" charset="-122"/>
                <a:sym typeface="Symbol" panose="05050102010706020507" pitchFamily="18" charset="2"/>
              </a:rPr>
              <a:t></a:t>
            </a:r>
            <a:r>
              <a:rPr lang="zh-CN" altLang="en-US" sz="3200" dirty="0">
                <a:latin typeface="等线" panose="02010600030101010101" pitchFamily="2" charset="-122"/>
              </a:rPr>
              <a:t>中的辖域。 </a:t>
            </a:r>
            <a:endParaRPr lang="zh-CN" altLang="en-US" sz="3200" dirty="0"/>
          </a:p>
        </p:txBody>
      </p:sp>
    </p:spTree>
    <p:extLst>
      <p:ext uri="{BB962C8B-B14F-4D97-AF65-F5344CB8AC3E}">
        <p14:creationId xmlns:p14="http://schemas.microsoft.com/office/powerpoint/2010/main" val="392997104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21506">
            <a:extLst>
              <a:ext uri="{FF2B5EF4-FFF2-40B4-BE49-F238E27FC236}">
                <a16:creationId xmlns:a16="http://schemas.microsoft.com/office/drawing/2014/main" id="{763EED44-DEFC-4FC8-B02C-2AA8B44D825A}"/>
              </a:ext>
            </a:extLst>
          </p:cNvPr>
          <p:cNvSpPr txBox="1">
            <a:spLocks noChangeArrowheads="1"/>
          </p:cNvSpPr>
          <p:nvPr/>
        </p:nvSpPr>
        <p:spPr>
          <a:xfrm>
            <a:off x="1571625" y="1252150"/>
            <a:ext cx="8684128"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chemeClr val="tx1"/>
              </a:buClr>
              <a:buFontTx/>
              <a:buNone/>
            </a:pPr>
            <a:r>
              <a:rPr lang="en-US" altLang="zh-CN" sz="3200" dirty="0">
                <a:solidFill>
                  <a:srgbClr val="CC3300"/>
                </a:solidFill>
                <a:latin typeface="+mn-ea"/>
              </a:rPr>
              <a:t>1</a:t>
            </a:r>
            <a:r>
              <a:rPr lang="en-US" altLang="zh-CN" sz="3200" dirty="0">
                <a:latin typeface="+mn-ea"/>
              </a:rPr>
              <a:t>	 </a:t>
            </a:r>
            <a:r>
              <a:rPr lang="zh-CN" altLang="en-US" sz="3200" dirty="0">
                <a:latin typeface="+mn-ea"/>
              </a:rPr>
              <a:t>量词后的用</a:t>
            </a:r>
            <a:r>
              <a:rPr lang="zh-CN" altLang="en-US" sz="3200" dirty="0">
                <a:solidFill>
                  <a:srgbClr val="FF0000"/>
                </a:solidFill>
                <a:latin typeface="+mn-ea"/>
              </a:rPr>
              <a:t>括号</a:t>
            </a:r>
            <a:r>
              <a:rPr lang="zh-CN" altLang="en-US" sz="3200" dirty="0">
                <a:latin typeface="+mn-ea"/>
              </a:rPr>
              <a:t>括起来的子公式就是其辖域，如果子公式是原子公式，则括号可以去掉。</a:t>
            </a:r>
          </a:p>
          <a:p>
            <a:pPr>
              <a:lnSpc>
                <a:spcPct val="150000"/>
              </a:lnSpc>
              <a:buClr>
                <a:schemeClr val="tx1"/>
              </a:buClr>
              <a:buFontTx/>
              <a:buNone/>
            </a:pPr>
            <a:r>
              <a:rPr lang="en-US" altLang="zh-CN" sz="3200" dirty="0">
                <a:solidFill>
                  <a:srgbClr val="CC3300"/>
                </a:solidFill>
                <a:latin typeface="+mn-ea"/>
              </a:rPr>
              <a:t>2</a:t>
            </a:r>
            <a:r>
              <a:rPr lang="en-US" altLang="zh-CN" sz="3200" dirty="0">
                <a:latin typeface="+mn-ea"/>
              </a:rPr>
              <a:t> </a:t>
            </a:r>
            <a:r>
              <a:rPr lang="zh-CN" altLang="en-US" sz="3200" dirty="0">
                <a:latin typeface="+mn-ea"/>
              </a:rPr>
              <a:t>当</a:t>
            </a:r>
            <a:r>
              <a:rPr lang="zh-CN" altLang="en-US" sz="3200" dirty="0">
                <a:solidFill>
                  <a:srgbClr val="FF0000"/>
                </a:solidFill>
                <a:latin typeface="+mn-ea"/>
              </a:rPr>
              <a:t>多个量词连续</a:t>
            </a:r>
            <a:r>
              <a:rPr lang="zh-CN" altLang="en-US" sz="3200" dirty="0">
                <a:latin typeface="+mn-ea"/>
              </a:rPr>
              <a:t>出现，</a:t>
            </a:r>
            <a:r>
              <a:rPr lang="zh-CN" altLang="en-US" sz="3200" dirty="0">
                <a:solidFill>
                  <a:srgbClr val="000000"/>
                </a:solidFill>
                <a:latin typeface="+mn-ea"/>
              </a:rPr>
              <a:t>后面的量词在前面量词的辖域之中。</a:t>
            </a:r>
            <a:endParaRPr lang="en-US" altLang="zh-CN" sz="3200" dirty="0">
              <a:solidFill>
                <a:srgbClr val="000000"/>
              </a:solidFill>
              <a:latin typeface="+mn-ea"/>
            </a:endParaRPr>
          </a:p>
          <a:p>
            <a:pPr>
              <a:lnSpc>
                <a:spcPct val="150000"/>
              </a:lnSpc>
              <a:buClr>
                <a:schemeClr val="tx1"/>
              </a:buClr>
              <a:buFontTx/>
              <a:buNone/>
            </a:pPr>
            <a:r>
              <a:rPr lang="en-US" altLang="zh-CN" sz="3200" dirty="0">
                <a:solidFill>
                  <a:srgbClr val="CC3300"/>
                </a:solidFill>
                <a:latin typeface="+mn-ea"/>
              </a:rPr>
              <a:t>3 </a:t>
            </a:r>
            <a:r>
              <a:rPr lang="zh-CN" altLang="en-US" sz="3200" dirty="0">
                <a:solidFill>
                  <a:srgbClr val="000000"/>
                </a:solidFill>
                <a:latin typeface="+mn-ea"/>
              </a:rPr>
              <a:t>量词对变元的约束与</a:t>
            </a:r>
            <a:r>
              <a:rPr lang="zh-CN" altLang="en-US" sz="3200" dirty="0">
                <a:solidFill>
                  <a:srgbClr val="FF0000"/>
                </a:solidFill>
                <a:latin typeface="+mn-ea"/>
              </a:rPr>
              <a:t>量词的次序</a:t>
            </a:r>
            <a:r>
              <a:rPr lang="zh-CN" altLang="en-US" sz="3200" dirty="0">
                <a:solidFill>
                  <a:srgbClr val="000000"/>
                </a:solidFill>
                <a:latin typeface="+mn-ea"/>
              </a:rPr>
              <a:t>有关，一般不能随意改动。</a:t>
            </a:r>
          </a:p>
        </p:txBody>
      </p:sp>
    </p:spTree>
    <p:extLst>
      <p:ext uri="{BB962C8B-B14F-4D97-AF65-F5344CB8AC3E}">
        <p14:creationId xmlns:p14="http://schemas.microsoft.com/office/powerpoint/2010/main" val="4047623891"/>
      </p:ext>
    </p:extLst>
  </p:cSld>
  <p:clrMapOvr>
    <a:masterClrMapping/>
  </p:clrMapOvr>
  <p:transition spd="slow" advTm="0">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5" name="Rectangle 14">
            <a:extLst>
              <a:ext uri="{FF2B5EF4-FFF2-40B4-BE49-F238E27FC236}">
                <a16:creationId xmlns:a16="http://schemas.microsoft.com/office/drawing/2014/main" id="{7601538D-2D4A-4477-A259-D2E5F724BEE4}"/>
              </a:ext>
            </a:extLst>
          </p:cNvPr>
          <p:cNvSpPr txBox="1">
            <a:spLocks noChangeArrowheads="1"/>
          </p:cNvSpPr>
          <p:nvPr/>
        </p:nvSpPr>
        <p:spPr>
          <a:xfrm>
            <a:off x="1981200" y="1207573"/>
            <a:ext cx="8229600" cy="50403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(P(x)∧Q(y))→</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zR</a:t>
            </a:r>
            <a:r>
              <a:rPr lang="en-US" altLang="zh-CN" dirty="0">
                <a:latin typeface="Times New Roman" panose="02020603050405020304" pitchFamily="18" charset="0"/>
                <a:cs typeface="Times New Roman" panose="02020603050405020304" pitchFamily="18" charset="0"/>
              </a:rPr>
              <a:t>(z)</a:t>
            </a:r>
          </a:p>
          <a:p>
            <a:pPr lvl="1"/>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的辖域</a:t>
            </a:r>
            <a:r>
              <a:rPr lang="zh-CN" altLang="en-US"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y(P(x)∧Q(y))</a:t>
            </a:r>
          </a:p>
          <a:p>
            <a:pPr lvl="1"/>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的辖域</a:t>
            </a:r>
            <a:r>
              <a:rPr lang="en-US" altLang="zh-CN" dirty="0">
                <a:latin typeface="Times New Roman" panose="02020603050405020304" pitchFamily="18" charset="0"/>
                <a:cs typeface="Times New Roman" panose="02020603050405020304" pitchFamily="18" charset="0"/>
              </a:rPr>
              <a:t>P(x)∧Q(y)</a:t>
            </a:r>
          </a:p>
          <a:p>
            <a:pPr lvl="1"/>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的辖域</a:t>
            </a:r>
            <a:r>
              <a:rPr lang="en-US" altLang="zh-CN" dirty="0">
                <a:latin typeface="Times New Roman" panose="02020603050405020304" pitchFamily="18" charset="0"/>
                <a:cs typeface="Times New Roman" panose="02020603050405020304" pitchFamily="18" charset="0"/>
              </a:rPr>
              <a:t>R(z)</a:t>
            </a:r>
          </a:p>
          <a:p>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x(P(</a:t>
            </a:r>
            <a:r>
              <a:rPr lang="en-US" altLang="zh-CN" dirty="0" err="1">
                <a:latin typeface="Times New Roman" panose="02020603050405020304" pitchFamily="18" charset="0"/>
                <a:cs typeface="Times New Roman" panose="02020603050405020304" pitchFamily="18" charset="0"/>
              </a:rPr>
              <a:t>x,y</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yQ</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x,y,z</a:t>
            </a:r>
            <a:r>
              <a:rPr lang="en-US" altLang="zh-CN" dirty="0">
                <a:latin typeface="Times New Roman" panose="02020603050405020304" pitchFamily="18" charset="0"/>
                <a:cs typeface="Times New Roman" panose="02020603050405020304" pitchFamily="18" charset="0"/>
              </a:rPr>
              <a:t>))∧S(</a:t>
            </a:r>
            <a:r>
              <a:rPr lang="en-US" altLang="zh-CN" dirty="0" err="1">
                <a:latin typeface="Times New Roman" panose="02020603050405020304" pitchFamily="18" charset="0"/>
                <a:cs typeface="Times New Roman" panose="02020603050405020304" pitchFamily="18" charset="0"/>
              </a:rPr>
              <a:t>x,z</a:t>
            </a:r>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的辖域</a:t>
            </a:r>
            <a:r>
              <a:rPr lang="en-US" altLang="zh-CN" dirty="0">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rPr>
              <a:t>x,y</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itchFamily="18" charset="2"/>
              </a:rPr>
              <a:t></a:t>
            </a:r>
            <a:r>
              <a:rPr lang="en-US" altLang="zh-CN" dirty="0" err="1">
                <a:latin typeface="Times New Roman" panose="02020603050405020304" pitchFamily="18" charset="0"/>
                <a:cs typeface="Times New Roman" panose="02020603050405020304" pitchFamily="18" charset="0"/>
              </a:rPr>
              <a:t>yQ</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x,y,z</a:t>
            </a:r>
            <a:r>
              <a:rPr lang="en-US" altLang="zh-CN" dirty="0">
                <a:latin typeface="Times New Roman" panose="02020603050405020304" pitchFamily="18" charset="0"/>
                <a:cs typeface="Times New Roman" panose="02020603050405020304" pitchFamily="18" charset="0"/>
              </a:rPr>
              <a:t>)</a:t>
            </a:r>
          </a:p>
          <a:p>
            <a:pPr lvl="1">
              <a:buFont typeface="Wingdings"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其中</a:t>
            </a:r>
            <a:r>
              <a:rPr kumimoji="1" lang="en-US" altLang="zh-CN" dirty="0">
                <a:latin typeface="Times New Roman" panose="02020603050405020304" pitchFamily="18" charset="0"/>
                <a:cs typeface="Times New Roman" panose="02020603050405020304" pitchFamily="18" charset="0"/>
              </a:rPr>
              <a:t>x</a:t>
            </a:r>
            <a:r>
              <a:rPr kumimoji="1" lang="zh-CN" altLang="en-US" dirty="0">
                <a:latin typeface="Times New Roman" panose="02020603050405020304" pitchFamily="18" charset="0"/>
                <a:cs typeface="Times New Roman" panose="02020603050405020304" pitchFamily="18" charset="0"/>
              </a:rPr>
              <a:t>是约束变元</a:t>
            </a:r>
          </a:p>
          <a:p>
            <a:pPr lvl="1">
              <a:buFont typeface="Wingdings" pitchFamily="2" charset="2"/>
              <a:buNone/>
            </a:pP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y</a:t>
            </a:r>
            <a:r>
              <a:rPr kumimoji="1" lang="zh-CN" altLang="en-US" dirty="0">
                <a:latin typeface="Times New Roman" panose="02020603050405020304" pitchFamily="18" charset="0"/>
                <a:cs typeface="Times New Roman" panose="02020603050405020304" pitchFamily="18" charset="0"/>
              </a:rPr>
              <a:t>是自由变元</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sym typeface="Symbol" pitchFamily="18" charset="2"/>
              </a:rPr>
              <a:t></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的辖域</a:t>
            </a:r>
            <a:r>
              <a:rPr lang="en-US" altLang="zh-CN" dirty="0">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rPr>
              <a:t>x,y,z</a:t>
            </a:r>
            <a:r>
              <a:rPr lang="en-US" altLang="zh-CN" dirty="0">
                <a:latin typeface="Times New Roman" panose="02020603050405020304" pitchFamily="18" charset="0"/>
                <a:cs typeface="Times New Roman" panose="02020603050405020304" pitchFamily="18" charset="0"/>
              </a:rPr>
              <a:t>)</a:t>
            </a:r>
          </a:p>
          <a:p>
            <a:pPr lvl="1">
              <a:buFont typeface="Wingdings" pitchFamily="2" charset="2"/>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其中</a:t>
            </a:r>
            <a:r>
              <a:rPr kumimoji="1" lang="en-US" altLang="zh-CN" dirty="0">
                <a:latin typeface="Times New Roman" panose="02020603050405020304" pitchFamily="18" charset="0"/>
                <a:cs typeface="Times New Roman" panose="02020603050405020304" pitchFamily="18" charset="0"/>
              </a:rPr>
              <a:t>y</a:t>
            </a:r>
            <a:r>
              <a:rPr kumimoji="1" lang="zh-CN" altLang="en-US" dirty="0">
                <a:latin typeface="Times New Roman" panose="02020603050405020304" pitchFamily="18" charset="0"/>
                <a:cs typeface="Times New Roman" panose="02020603050405020304" pitchFamily="18" charset="0"/>
              </a:rPr>
              <a:t>是约束变元</a:t>
            </a:r>
          </a:p>
          <a:p>
            <a:pPr lvl="1">
              <a:buFont typeface="Wingdings" pitchFamily="2" charset="2"/>
              <a:buNone/>
            </a:pP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x</a:t>
            </a:r>
            <a:r>
              <a:rPr kumimoji="1" lang="zh-CN" altLang="en-US">
                <a:latin typeface="Times New Roman" panose="02020603050405020304" pitchFamily="18" charset="0"/>
                <a:cs typeface="Times New Roman" panose="02020603050405020304" pitchFamily="18" charset="0"/>
              </a:rPr>
              <a:t>是约束变元</a:t>
            </a:r>
            <a:r>
              <a:rPr kumimoji="1" lang="en-US" altLang="zh-CN">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z</a:t>
            </a:r>
            <a:r>
              <a:rPr kumimoji="1" lang="zh-CN" altLang="en-US" dirty="0">
                <a:latin typeface="Times New Roman" panose="02020603050405020304" pitchFamily="18" charset="0"/>
                <a:cs typeface="Times New Roman" panose="02020603050405020304" pitchFamily="18" charset="0"/>
              </a:rPr>
              <a:t>是自由变元</a:t>
            </a:r>
          </a:p>
          <a:p>
            <a:pPr lvl="1"/>
            <a:r>
              <a:rPr kumimoji="1" lang="en-US" altLang="zh-CN" dirty="0">
                <a:latin typeface="Times New Roman" panose="02020603050405020304" pitchFamily="18" charset="0"/>
                <a:cs typeface="Times New Roman" panose="02020603050405020304" pitchFamily="18" charset="0"/>
              </a:rPr>
              <a:t>S(x</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z)</a:t>
            </a:r>
            <a:r>
              <a:rPr kumimoji="1" lang="zh-CN" altLang="en-US" dirty="0">
                <a:latin typeface="Times New Roman" panose="02020603050405020304" pitchFamily="18" charset="0"/>
                <a:cs typeface="Times New Roman" panose="02020603050405020304" pitchFamily="18" charset="0"/>
              </a:rPr>
              <a:t>中</a:t>
            </a:r>
            <a:r>
              <a:rPr kumimoji="1" lang="en-US" altLang="zh-CN" dirty="0">
                <a:latin typeface="Times New Roman" panose="02020603050405020304" pitchFamily="18" charset="0"/>
                <a:cs typeface="Times New Roman" panose="02020603050405020304" pitchFamily="18" charset="0"/>
              </a:rPr>
              <a:t>x</a:t>
            </a:r>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z</a:t>
            </a:r>
            <a:r>
              <a:rPr kumimoji="1" lang="zh-CN" altLang="en-US" dirty="0">
                <a:latin typeface="Times New Roman" panose="02020603050405020304" pitchFamily="18" charset="0"/>
                <a:cs typeface="Times New Roman" panose="02020603050405020304" pitchFamily="18" charset="0"/>
              </a:rPr>
              <a:t>是自由变元</a:t>
            </a:r>
          </a:p>
        </p:txBody>
      </p:sp>
    </p:spTree>
    <p:extLst>
      <p:ext uri="{BB962C8B-B14F-4D97-AF65-F5344CB8AC3E}">
        <p14:creationId xmlns:p14="http://schemas.microsoft.com/office/powerpoint/2010/main" val="1773687484"/>
      </p:ext>
    </p:extLst>
  </p:cSld>
  <p:clrMapOvr>
    <a:masterClrMapping/>
  </p:clrMapOvr>
  <p:transition spd="slow" advTm="0">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CAAC6243-C7B4-4BBF-81A1-C5CDB0D36A88}"/>
              </a:ext>
            </a:extLst>
          </p:cNvPr>
          <p:cNvSpPr/>
          <p:nvPr/>
        </p:nvSpPr>
        <p:spPr>
          <a:xfrm>
            <a:off x="2161545" y="916258"/>
            <a:ext cx="2380780" cy="584775"/>
          </a:xfrm>
          <a:prstGeom prst="rect">
            <a:avLst/>
          </a:prstGeom>
        </p:spPr>
        <p:txBody>
          <a:bodyPr wrap="none">
            <a:spAutoFit/>
          </a:bodyPr>
          <a:lstStyle/>
          <a:p>
            <a:pPr lvl="2"/>
            <a:r>
              <a:rPr lang="zh-CN" altLang="en-US" sz="3200" dirty="0">
                <a:solidFill>
                  <a:schemeClr val="tx1">
                    <a:lumMod val="95000"/>
                    <a:lumOff val="5000"/>
                  </a:schemeClr>
                </a:solidFill>
                <a:latin typeface="Times New Roman" panose="02020603050405020304" pitchFamily="18" charset="0"/>
                <a:cs typeface="Times New Roman" panose="02020603050405020304" pitchFamily="18" charset="0"/>
                <a:sym typeface="Symbol" pitchFamily="18" charset="2"/>
              </a:rPr>
              <a:t></a:t>
            </a:r>
            <a:r>
              <a:rPr lang="en-US" altLang="zh-CN" sz="3200" dirty="0" err="1">
                <a:solidFill>
                  <a:schemeClr val="tx1">
                    <a:lumMod val="95000"/>
                    <a:lumOff val="5000"/>
                  </a:schemeClr>
                </a:solidFill>
                <a:latin typeface="Times New Roman" panose="02020603050405020304" pitchFamily="18" charset="0"/>
                <a:cs typeface="Times New Roman" panose="02020603050405020304" pitchFamily="18" charset="0"/>
              </a:rPr>
              <a:t>xA</a:t>
            </a:r>
            <a:r>
              <a:rPr lang="en-US" altLang="zh-CN" sz="3200" dirty="0">
                <a:solidFill>
                  <a:schemeClr val="tx1">
                    <a:lumMod val="95000"/>
                    <a:lumOff val="5000"/>
                  </a:schemeClr>
                </a:solidFill>
                <a:latin typeface="Times New Roman" panose="02020603050405020304" pitchFamily="18" charset="0"/>
                <a:cs typeface="Times New Roman" panose="02020603050405020304" pitchFamily="18" charset="0"/>
              </a:rPr>
              <a:t>(x)</a:t>
            </a:r>
          </a:p>
        </p:txBody>
      </p:sp>
      <p:sp>
        <p:nvSpPr>
          <p:cNvPr id="4" name="矩形 3">
            <a:extLst>
              <a:ext uri="{FF2B5EF4-FFF2-40B4-BE49-F238E27FC236}">
                <a16:creationId xmlns:a16="http://schemas.microsoft.com/office/drawing/2014/main" id="{B0DE93FF-741A-4505-9A01-FA4580A06480}"/>
              </a:ext>
            </a:extLst>
          </p:cNvPr>
          <p:cNvSpPr/>
          <p:nvPr/>
        </p:nvSpPr>
        <p:spPr>
          <a:xfrm>
            <a:off x="2161545" y="2138430"/>
            <a:ext cx="5942652" cy="584775"/>
          </a:xfrm>
          <a:prstGeom prst="rect">
            <a:avLst/>
          </a:prstGeom>
        </p:spPr>
        <p:txBody>
          <a:bodyPr wrap="none">
            <a:spAutoFit/>
          </a:bodyPr>
          <a:lstStyle/>
          <a:p>
            <a:pPr lvl="2"/>
            <a:r>
              <a:rPr lang="en-US" altLang="zh-CN" sz="3200" dirty="0">
                <a:solidFill>
                  <a:schemeClr val="tx1">
                    <a:lumMod val="95000"/>
                    <a:lumOff val="5000"/>
                  </a:schemeClr>
                </a:solidFill>
                <a:latin typeface="Times New Roman" panose="02020603050405020304" pitchFamily="18" charset="0"/>
                <a:cs typeface="Times New Roman" panose="02020603050405020304" pitchFamily="18" charset="0"/>
                <a:sym typeface="Symbol" pitchFamily="18" charset="2"/>
              </a:rPr>
              <a:t></a:t>
            </a:r>
            <a:r>
              <a:rPr lang="en-US" altLang="zh-CN" sz="3200" dirty="0">
                <a:solidFill>
                  <a:schemeClr val="tx1">
                    <a:lumMod val="95000"/>
                    <a:lumOff val="5000"/>
                  </a:schemeClr>
                </a:solidFill>
                <a:latin typeface="Times New Roman" panose="02020603050405020304" pitchFamily="18" charset="0"/>
                <a:cs typeface="Times New Roman" panose="02020603050405020304" pitchFamily="18" charset="0"/>
              </a:rPr>
              <a:t>x((P(x)∧Q(x))→</a:t>
            </a:r>
            <a:r>
              <a:rPr lang="en-US" altLang="zh-CN" sz="3200" dirty="0">
                <a:solidFill>
                  <a:schemeClr val="tx1">
                    <a:lumMod val="95000"/>
                    <a:lumOff val="5000"/>
                  </a:schemeClr>
                </a:solidFill>
                <a:latin typeface="Times New Roman" panose="02020603050405020304" pitchFamily="18" charset="0"/>
                <a:cs typeface="Times New Roman" panose="02020603050405020304" pitchFamily="18" charset="0"/>
                <a:sym typeface="Symbol" pitchFamily="18" charset="2"/>
              </a:rPr>
              <a:t></a:t>
            </a:r>
            <a:r>
              <a:rPr lang="en-US" altLang="zh-CN" sz="3200" dirty="0" err="1">
                <a:solidFill>
                  <a:schemeClr val="tx1">
                    <a:lumMod val="95000"/>
                    <a:lumOff val="5000"/>
                  </a:schemeClr>
                </a:solidFill>
                <a:latin typeface="Times New Roman" panose="02020603050405020304" pitchFamily="18" charset="0"/>
                <a:cs typeface="Times New Roman" panose="02020603050405020304" pitchFamily="18" charset="0"/>
              </a:rPr>
              <a:t>yR</a:t>
            </a:r>
            <a:r>
              <a:rPr lang="en-US" altLang="zh-CN" sz="32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sz="3200" dirty="0" err="1">
                <a:solidFill>
                  <a:schemeClr val="tx1">
                    <a:lumMod val="95000"/>
                    <a:lumOff val="5000"/>
                  </a:schemeClr>
                </a:solidFill>
                <a:latin typeface="Times New Roman" panose="02020603050405020304" pitchFamily="18" charset="0"/>
                <a:cs typeface="Times New Roman" panose="02020603050405020304" pitchFamily="18" charset="0"/>
              </a:rPr>
              <a:t>x,y</a:t>
            </a:r>
            <a:r>
              <a:rPr lang="en-US" altLang="zh-CN" sz="3200" dirty="0">
                <a:solidFill>
                  <a:schemeClr val="tx1">
                    <a:lumMod val="95000"/>
                    <a:lumOff val="5000"/>
                  </a:schemeClr>
                </a:solidFill>
                <a:latin typeface="Times New Roman" panose="02020603050405020304" pitchFamily="18" charset="0"/>
                <a:cs typeface="Times New Roman" panose="02020603050405020304" pitchFamily="18" charset="0"/>
              </a:rPr>
              <a:t>))</a:t>
            </a:r>
          </a:p>
        </p:txBody>
      </p:sp>
      <p:sp>
        <p:nvSpPr>
          <p:cNvPr id="7" name="矩形 6">
            <a:extLst>
              <a:ext uri="{FF2B5EF4-FFF2-40B4-BE49-F238E27FC236}">
                <a16:creationId xmlns:a16="http://schemas.microsoft.com/office/drawing/2014/main" id="{5C430599-DF97-4844-8BBA-00510E316131}"/>
              </a:ext>
            </a:extLst>
          </p:cNvPr>
          <p:cNvSpPr/>
          <p:nvPr/>
        </p:nvSpPr>
        <p:spPr>
          <a:xfrm>
            <a:off x="2052488" y="3429000"/>
            <a:ext cx="6667787" cy="584775"/>
          </a:xfrm>
          <a:prstGeom prst="rect">
            <a:avLst/>
          </a:prstGeom>
        </p:spPr>
        <p:txBody>
          <a:bodyPr wrap="none">
            <a:spAutoFit/>
          </a:bodyPr>
          <a:lstStyle/>
          <a:p>
            <a:pPr lvl="2"/>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err="1">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z</a:t>
            </a:r>
            <a:r>
              <a:rPr lang="en-US" altLang="zh-CN" sz="3200" dirty="0">
                <a:latin typeface="Times New Roman" panose="02020603050405020304" pitchFamily="18" charset="0"/>
                <a:cs typeface="Times New Roman" panose="02020603050405020304" pitchFamily="18" charset="0"/>
              </a:rPr>
              <a:t>(A(</a:t>
            </a:r>
            <a:r>
              <a:rPr lang="en-US" altLang="zh-CN" sz="3200" dirty="0" err="1">
                <a:latin typeface="Times New Roman" panose="02020603050405020304" pitchFamily="18" charset="0"/>
                <a:cs typeface="Times New Roman" panose="02020603050405020304" pitchFamily="18" charset="0"/>
              </a:rPr>
              <a:t>x,y</a:t>
            </a:r>
            <a:r>
              <a:rPr lang="en-US" altLang="zh-CN" sz="3200">
                <a:latin typeface="Times New Roman" panose="02020603050405020304" pitchFamily="18" charset="0"/>
                <a:cs typeface="Times New Roman" panose="02020603050405020304" pitchFamily="18" charset="0"/>
              </a:rPr>
              <a:t>)→B(</a:t>
            </a:r>
            <a:r>
              <a:rPr lang="en-US" altLang="zh-CN" sz="3200" dirty="0" err="1">
                <a:latin typeface="Times New Roman" panose="02020603050405020304" pitchFamily="18" charset="0"/>
                <a:cs typeface="Times New Roman" panose="02020603050405020304" pitchFamily="18" charset="0"/>
              </a:rPr>
              <a:t>x,y,z</a:t>
            </a:r>
            <a:r>
              <a:rPr lang="en-US" altLang="zh-CN" sz="3200" dirty="0">
                <a:latin typeface="Times New Roman" panose="02020603050405020304" pitchFamily="18" charset="0"/>
                <a:cs typeface="Times New Roman" panose="02020603050405020304" pitchFamily="18" charset="0"/>
              </a:rPr>
              <a:t>))∧C(t)</a:t>
            </a:r>
          </a:p>
        </p:txBody>
      </p:sp>
    </p:spTree>
    <p:extLst>
      <p:ext uri="{BB962C8B-B14F-4D97-AF65-F5344CB8AC3E}">
        <p14:creationId xmlns:p14="http://schemas.microsoft.com/office/powerpoint/2010/main" val="3193527985"/>
      </p:ext>
    </p:extLst>
  </p:cSld>
  <p:clrMapOvr>
    <a:masterClrMapping/>
  </p:clrMapOvr>
  <p:transition spd="slow"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4">
            <a:extLst>
              <a:ext uri="{FF2B5EF4-FFF2-40B4-BE49-F238E27FC236}">
                <a16:creationId xmlns:a16="http://schemas.microsoft.com/office/drawing/2014/main" id="{BB005170-D6BA-460C-9461-7A43E97A7302}"/>
              </a:ext>
            </a:extLst>
          </p:cNvPr>
          <p:cNvSpPr>
            <a:spLocks noChangeArrowheads="1"/>
          </p:cNvSpPr>
          <p:nvPr/>
        </p:nvSpPr>
        <p:spPr bwMode="auto">
          <a:xfrm>
            <a:off x="1685582" y="1755879"/>
            <a:ext cx="843597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69B3F1"/>
              </a:buClr>
              <a:buFont typeface="Wingdings" pitchFamily="2" charset="2"/>
              <a:defRPr sz="2400" b="1">
                <a:solidFill>
                  <a:schemeClr val="tx1"/>
                </a:solidFill>
                <a:latin typeface="Times New Roman" pitchFamily="18" charset="0"/>
                <a:ea typeface="宋体" charset="-122"/>
              </a:defRPr>
            </a:lvl1pPr>
            <a:lvl2pPr marL="876300" indent="-419100">
              <a:spcBef>
                <a:spcPct val="20000"/>
              </a:spcBef>
              <a:buChar char="–"/>
              <a:defRPr sz="2200">
                <a:solidFill>
                  <a:schemeClr val="tx1"/>
                </a:solidFill>
                <a:latin typeface="Arial" charset="0"/>
                <a:ea typeface="华文中宋" pitchFamily="2" charset="-122"/>
              </a:defRPr>
            </a:lvl2pPr>
            <a:lvl3pPr marL="1333500" indent="-419100">
              <a:spcBef>
                <a:spcPct val="20000"/>
              </a:spcBef>
              <a:buChar char="•"/>
              <a:defRPr sz="2200">
                <a:solidFill>
                  <a:schemeClr val="tx1"/>
                </a:solidFill>
                <a:latin typeface="Arial" charset="0"/>
                <a:ea typeface="华文中宋" pitchFamily="2" charset="-122"/>
              </a:defRPr>
            </a:lvl3pPr>
            <a:lvl4pPr marL="1790700" indent="-419100">
              <a:spcBef>
                <a:spcPct val="20000"/>
              </a:spcBef>
              <a:buChar char="–"/>
              <a:defRPr sz="2200">
                <a:solidFill>
                  <a:schemeClr val="tx1"/>
                </a:solidFill>
                <a:latin typeface="Arial" charset="0"/>
                <a:ea typeface="华文中宋" pitchFamily="2" charset="-122"/>
              </a:defRPr>
            </a:lvl4pPr>
            <a:lvl5pPr marL="2247900" indent="-419100">
              <a:spcBef>
                <a:spcPct val="20000"/>
              </a:spcBef>
              <a:buChar char="»"/>
              <a:defRPr sz="2200">
                <a:solidFill>
                  <a:schemeClr val="tx1"/>
                </a:solidFill>
                <a:latin typeface="Arial" charset="0"/>
                <a:ea typeface="华文中宋" pitchFamily="2" charset="-122"/>
              </a:defRPr>
            </a:lvl5pPr>
            <a:lvl6pPr marL="2705100" indent="-419100" fontAlgn="base">
              <a:spcBef>
                <a:spcPct val="20000"/>
              </a:spcBef>
              <a:spcAft>
                <a:spcPct val="0"/>
              </a:spcAft>
              <a:buChar char="»"/>
              <a:defRPr sz="2200">
                <a:solidFill>
                  <a:schemeClr val="tx1"/>
                </a:solidFill>
                <a:latin typeface="Arial" charset="0"/>
                <a:ea typeface="华文中宋" pitchFamily="2" charset="-122"/>
              </a:defRPr>
            </a:lvl6pPr>
            <a:lvl7pPr marL="3162300" indent="-419100" fontAlgn="base">
              <a:spcBef>
                <a:spcPct val="20000"/>
              </a:spcBef>
              <a:spcAft>
                <a:spcPct val="0"/>
              </a:spcAft>
              <a:buChar char="»"/>
              <a:defRPr sz="2200">
                <a:solidFill>
                  <a:schemeClr val="tx1"/>
                </a:solidFill>
                <a:latin typeface="Arial" charset="0"/>
                <a:ea typeface="华文中宋" pitchFamily="2" charset="-122"/>
              </a:defRPr>
            </a:lvl7pPr>
            <a:lvl8pPr marL="3619500" indent="-419100" fontAlgn="base">
              <a:spcBef>
                <a:spcPct val="20000"/>
              </a:spcBef>
              <a:spcAft>
                <a:spcPct val="0"/>
              </a:spcAft>
              <a:buChar char="»"/>
              <a:defRPr sz="2200">
                <a:solidFill>
                  <a:schemeClr val="tx1"/>
                </a:solidFill>
                <a:latin typeface="Arial" charset="0"/>
                <a:ea typeface="华文中宋" pitchFamily="2" charset="-122"/>
              </a:defRPr>
            </a:lvl8pPr>
            <a:lvl9pPr marL="4076700" indent="-419100" fontAlgn="base">
              <a:spcBef>
                <a:spcPct val="20000"/>
              </a:spcBef>
              <a:spcAft>
                <a:spcPct val="0"/>
              </a:spcAft>
              <a:buChar char="»"/>
              <a:defRPr sz="2200">
                <a:solidFill>
                  <a:schemeClr val="tx1"/>
                </a:solidFill>
                <a:latin typeface="Arial" charset="0"/>
                <a:ea typeface="华文中宋" pitchFamily="2" charset="-122"/>
              </a:defRPr>
            </a:lvl9pPr>
          </a:lstStyle>
          <a:p>
            <a:pPr algn="just">
              <a:lnSpc>
                <a:spcPct val="90000"/>
              </a:lnSpc>
            </a:pPr>
            <a:r>
              <a:rPr lang="zh-CN" altLang="en-US" sz="3200" b="0" dirty="0"/>
              <a:t>若公式</a:t>
            </a:r>
            <a:r>
              <a:rPr lang="en-US" altLang="zh-CN" sz="3200" b="0" i="1" dirty="0"/>
              <a:t>A</a:t>
            </a:r>
            <a:r>
              <a:rPr lang="zh-CN" altLang="en-US" sz="3200" b="0" dirty="0"/>
              <a:t>中不含自由出现的个体变项，则称</a:t>
            </a:r>
            <a:r>
              <a:rPr lang="en-US" altLang="zh-CN" sz="3200" b="0" i="1" dirty="0"/>
              <a:t>A</a:t>
            </a:r>
            <a:r>
              <a:rPr lang="zh-CN" altLang="en-US" sz="3200" b="0" dirty="0"/>
              <a:t>为</a:t>
            </a:r>
            <a:r>
              <a:rPr lang="zh-CN" altLang="en-US" sz="3200" b="0" dirty="0">
                <a:solidFill>
                  <a:srgbClr val="A50021"/>
                </a:solidFill>
              </a:rPr>
              <a:t>封闭的公式</a:t>
            </a:r>
            <a:r>
              <a:rPr lang="zh-CN" altLang="en-US" sz="3200" b="0" dirty="0"/>
              <a:t>，简称</a:t>
            </a:r>
            <a:r>
              <a:rPr lang="zh-CN" altLang="en-US" sz="3200" b="0" dirty="0">
                <a:solidFill>
                  <a:srgbClr val="A50021"/>
                </a:solidFill>
              </a:rPr>
              <a:t>闭式</a:t>
            </a:r>
            <a:r>
              <a:rPr lang="en-US" altLang="zh-CN" sz="3200" b="0" dirty="0"/>
              <a:t>.</a:t>
            </a:r>
          </a:p>
          <a:p>
            <a:pPr algn="just">
              <a:lnSpc>
                <a:spcPct val="90000"/>
              </a:lnSpc>
            </a:pPr>
            <a:endParaRPr lang="en-US" altLang="zh-CN" sz="3200" b="0" dirty="0"/>
          </a:p>
        </p:txBody>
      </p:sp>
      <p:sp>
        <p:nvSpPr>
          <p:cNvPr id="3" name="矩形 2">
            <a:extLst>
              <a:ext uri="{FF2B5EF4-FFF2-40B4-BE49-F238E27FC236}">
                <a16:creationId xmlns:a16="http://schemas.microsoft.com/office/drawing/2014/main" id="{1E7BD934-F4CC-46A3-88E1-8AA2CE3266C1}"/>
              </a:ext>
            </a:extLst>
          </p:cNvPr>
          <p:cNvSpPr/>
          <p:nvPr/>
        </p:nvSpPr>
        <p:spPr>
          <a:xfrm>
            <a:off x="2697403" y="3277696"/>
            <a:ext cx="6412333" cy="535531"/>
          </a:xfrm>
          <a:prstGeom prst="rect">
            <a:avLst/>
          </a:prstGeom>
        </p:spPr>
        <p:txBody>
          <a:bodyPr wrap="none">
            <a:spAutoFit/>
          </a:bodyPr>
          <a:lstStyle/>
          <a:p>
            <a:pPr algn="just">
              <a:lnSpc>
                <a:spcPct val="90000"/>
              </a:lnSpc>
            </a:pP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(F(x)</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G(y)</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H(</a:t>
            </a:r>
            <a:r>
              <a:rPr lang="en-US" altLang="zh-CN" sz="3200" dirty="0" err="1">
                <a:latin typeface="Times New Roman" panose="02020603050405020304" pitchFamily="18" charset="0"/>
                <a:cs typeface="Times New Roman" panose="02020603050405020304" pitchFamily="18" charset="0"/>
              </a:rPr>
              <a:t>x,y</a:t>
            </a:r>
            <a:r>
              <a:rPr lang="en-US" altLang="zh-CN"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为闭式，</a:t>
            </a:r>
          </a:p>
        </p:txBody>
      </p:sp>
      <p:sp>
        <p:nvSpPr>
          <p:cNvPr id="4" name="矩形 3">
            <a:extLst>
              <a:ext uri="{FF2B5EF4-FFF2-40B4-BE49-F238E27FC236}">
                <a16:creationId xmlns:a16="http://schemas.microsoft.com/office/drawing/2014/main" id="{E3E9C700-36ED-4BE1-A50C-823F598122EF}"/>
              </a:ext>
            </a:extLst>
          </p:cNvPr>
          <p:cNvSpPr/>
          <p:nvPr/>
        </p:nvSpPr>
        <p:spPr>
          <a:xfrm>
            <a:off x="4036756" y="4450689"/>
            <a:ext cx="3025187" cy="584775"/>
          </a:xfrm>
          <a:prstGeom prst="rect">
            <a:avLst/>
          </a:prstGeom>
        </p:spPr>
        <p:txBody>
          <a:bodyPr wrap="none">
            <a:spAutoFit/>
          </a:bodyPr>
          <a:lstStyle/>
          <a:p>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x(F(x)</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G(</a:t>
            </a:r>
            <a:r>
              <a:rPr lang="en-US" altLang="zh-CN" sz="3200" dirty="0" err="1">
                <a:latin typeface="Times New Roman" panose="02020603050405020304" pitchFamily="18" charset="0"/>
                <a:cs typeface="Times New Roman" panose="02020603050405020304" pitchFamily="18" charset="0"/>
              </a:rPr>
              <a:t>x,y</a:t>
            </a:r>
            <a:r>
              <a:rPr lang="en-US" altLang="zh-CN"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61683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4"/>
          <p:cNvSpPr>
            <a:spLocks noChangeArrowheads="1"/>
          </p:cNvSpPr>
          <p:nvPr/>
        </p:nvSpPr>
        <p:spPr bwMode="auto">
          <a:xfrm>
            <a:off x="1774825" y="692696"/>
            <a:ext cx="8497888"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itchFamily="2" charset="2"/>
              <a:buChar char="n"/>
              <a:defRPr sz="3200">
                <a:solidFill>
                  <a:schemeClr val="tx1"/>
                </a:solidFill>
                <a:latin typeface="Arial" charset="0"/>
                <a:ea typeface="宋体" pitchFamily="2" charset="-122"/>
              </a:defRPr>
            </a:lvl1pPr>
            <a:lvl2pPr marL="1338263" indent="-533400">
              <a:spcBef>
                <a:spcPct val="20000"/>
              </a:spcBef>
              <a:buClr>
                <a:schemeClr val="accent2"/>
              </a:buClr>
              <a:buSzPct val="80000"/>
              <a:buFont typeface="Wingdings" pitchFamily="2" charset="2"/>
              <a:buChar char="¨"/>
              <a:defRPr sz="2800">
                <a:solidFill>
                  <a:schemeClr val="tx1"/>
                </a:solidFill>
                <a:latin typeface="Arial" charset="0"/>
                <a:ea typeface="宋体" pitchFamily="2" charset="-122"/>
              </a:defRPr>
            </a:lvl2pPr>
            <a:lvl3pPr marL="1974850" indent="-457200">
              <a:spcBef>
                <a:spcPct val="20000"/>
              </a:spcBef>
              <a:buClr>
                <a:schemeClr val="bg2"/>
              </a:buClr>
              <a:buSzPct val="65000"/>
              <a:buFont typeface="Wingdings" pitchFamily="2" charset="2"/>
              <a:buChar char="n"/>
              <a:defRPr sz="2400">
                <a:solidFill>
                  <a:schemeClr val="tx1"/>
                </a:solidFill>
                <a:latin typeface="Arial" charset="0"/>
                <a:ea typeface="宋体" pitchFamily="2" charset="-122"/>
              </a:defRPr>
            </a:lvl3pPr>
            <a:lvl4pPr marL="2535238" indent="-381000">
              <a:spcBef>
                <a:spcPct val="20000"/>
              </a:spcBef>
              <a:buClr>
                <a:schemeClr val="accent2"/>
              </a:buClr>
              <a:buSzPct val="70000"/>
              <a:buFont typeface="Wingdings" pitchFamily="2" charset="2"/>
              <a:buChar char="¨"/>
              <a:defRPr sz="2000">
                <a:solidFill>
                  <a:schemeClr val="tx1"/>
                </a:solidFill>
                <a:latin typeface="Arial" charset="0"/>
                <a:ea typeface="宋体" pitchFamily="2" charset="-122"/>
              </a:defRPr>
            </a:lvl4pPr>
            <a:lvl5pPr marL="3095625" indent="-381000">
              <a:spcBef>
                <a:spcPct val="20000"/>
              </a:spcBef>
              <a:buClr>
                <a:schemeClr val="bg2"/>
              </a:buClr>
              <a:buFont typeface="Wingdings" pitchFamily="2" charset="2"/>
              <a:buChar char="§"/>
              <a:defRPr sz="2000">
                <a:solidFill>
                  <a:schemeClr val="tx1"/>
                </a:solidFill>
                <a:latin typeface="Arial" charset="0"/>
                <a:ea typeface="宋体" pitchFamily="2" charset="-122"/>
              </a:defRPr>
            </a:lvl5pPr>
            <a:lvl6pPr marL="3552825" indent="-3810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6pPr>
            <a:lvl7pPr marL="4010025" indent="-3810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7pPr>
            <a:lvl8pPr marL="4467225" indent="-3810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8pPr>
            <a:lvl9pPr marL="4924425" indent="-381000" fontAlgn="base">
              <a:spcBef>
                <a:spcPct val="20000"/>
              </a:spcBef>
              <a:spcAft>
                <a:spcPct val="0"/>
              </a:spcAft>
              <a:buClr>
                <a:schemeClr val="bg2"/>
              </a:buClr>
              <a:buFont typeface="Wingdings" pitchFamily="2" charset="2"/>
              <a:buChar char="§"/>
              <a:defRPr sz="2000">
                <a:solidFill>
                  <a:schemeClr val="tx1"/>
                </a:solidFill>
                <a:latin typeface="Arial" charset="0"/>
                <a:ea typeface="宋体" pitchFamily="2" charset="-122"/>
              </a:defRPr>
            </a:lvl9pPr>
          </a:lstStyle>
          <a:p>
            <a:pPr>
              <a:buFont typeface="Wingdings" pitchFamily="2" charset="2"/>
              <a:buNone/>
            </a:pPr>
            <a:r>
              <a:rPr lang="en-US" altLang="zh-CN" sz="2400" dirty="0">
                <a:solidFill>
                  <a:schemeClr val="bg2"/>
                </a:solidFill>
                <a:latin typeface="Times New Roman" pitchFamily="18" charset="0"/>
              </a:rPr>
              <a:t> </a:t>
            </a:r>
            <a:r>
              <a:rPr lang="en-US" altLang="zh-CN" sz="2400" dirty="0">
                <a:latin typeface="Times New Roman" pitchFamily="18" charset="0"/>
              </a:rPr>
              <a:t> </a:t>
            </a:r>
            <a:r>
              <a:rPr lang="zh-CN" altLang="en-US" sz="2400" dirty="0">
                <a:latin typeface="Times New Roman" pitchFamily="18" charset="0"/>
              </a:rPr>
              <a:t>如果人都爱美，则漂亮衣服有销路</a:t>
            </a:r>
          </a:p>
          <a:p>
            <a:pPr>
              <a:buFont typeface="Wingdings" pitchFamily="2" charset="2"/>
              <a:buNone/>
            </a:pPr>
            <a:r>
              <a:rPr lang="zh-CN" altLang="en-US" sz="2400" dirty="0">
                <a:latin typeface="Times New Roman" pitchFamily="18" charset="0"/>
              </a:rPr>
              <a:t> </a:t>
            </a:r>
            <a:r>
              <a:rPr kumimoji="1" lang="en-US" altLang="zh-CN" sz="2400" i="1" dirty="0">
                <a:latin typeface="Times New Roman" pitchFamily="18" charset="0"/>
              </a:rPr>
              <a:t>M</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r>
              <a:rPr kumimoji="1" lang="zh-CN" altLang="en-US" sz="2400" dirty="0">
                <a:latin typeface="Times New Roman" pitchFamily="18" charset="0"/>
              </a:rPr>
              <a:t>：</a:t>
            </a:r>
            <a:r>
              <a:rPr kumimoji="1" lang="en-US" altLang="zh-CN" sz="2400" i="1" dirty="0">
                <a:latin typeface="Times New Roman" pitchFamily="18" charset="0"/>
              </a:rPr>
              <a:t>x</a:t>
            </a:r>
            <a:r>
              <a:rPr kumimoji="1" lang="zh-CN" altLang="en-US" sz="2400" dirty="0">
                <a:latin typeface="Times New Roman" pitchFamily="18" charset="0"/>
              </a:rPr>
              <a:t>是人，</a:t>
            </a:r>
            <a:r>
              <a:rPr kumimoji="1" lang="en-US" altLang="zh-CN" sz="2400" i="1" dirty="0">
                <a:latin typeface="Times New Roman" pitchFamily="18" charset="0"/>
              </a:rPr>
              <a:t>L</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r>
              <a:rPr kumimoji="1" lang="zh-CN" altLang="en-US" sz="2400" dirty="0">
                <a:latin typeface="Times New Roman" pitchFamily="18" charset="0"/>
              </a:rPr>
              <a:t>：</a:t>
            </a:r>
            <a:r>
              <a:rPr kumimoji="1" lang="en-US" altLang="zh-CN" sz="2400" i="1" dirty="0">
                <a:latin typeface="Times New Roman" pitchFamily="18" charset="0"/>
              </a:rPr>
              <a:t>x</a:t>
            </a:r>
            <a:r>
              <a:rPr kumimoji="1" lang="zh-CN" altLang="en-US" sz="2400" dirty="0">
                <a:latin typeface="Times New Roman" pitchFamily="18" charset="0"/>
              </a:rPr>
              <a:t>爱美， </a:t>
            </a:r>
            <a:r>
              <a:rPr kumimoji="1" lang="en-US" altLang="zh-CN" sz="2400" i="1" dirty="0">
                <a:latin typeface="Times New Roman" pitchFamily="18" charset="0"/>
              </a:rPr>
              <a:t>C</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r>
              <a:rPr kumimoji="1" lang="zh-CN" altLang="en-US" sz="2400" dirty="0">
                <a:latin typeface="Times New Roman" pitchFamily="18" charset="0"/>
              </a:rPr>
              <a:t>：</a:t>
            </a:r>
            <a:r>
              <a:rPr kumimoji="1" lang="en-US" altLang="zh-CN" sz="2400" i="1" dirty="0">
                <a:latin typeface="Times New Roman" pitchFamily="18" charset="0"/>
              </a:rPr>
              <a:t>x</a:t>
            </a:r>
            <a:r>
              <a:rPr kumimoji="1" lang="zh-CN" altLang="en-US" sz="2400" dirty="0">
                <a:latin typeface="Times New Roman" pitchFamily="18" charset="0"/>
              </a:rPr>
              <a:t>是衣服</a:t>
            </a:r>
            <a:r>
              <a:rPr kumimoji="1" lang="zh-CN" altLang="en-US" sz="2400">
                <a:latin typeface="Times New Roman" pitchFamily="18" charset="0"/>
              </a:rPr>
              <a:t>， </a:t>
            </a:r>
            <a:r>
              <a:rPr kumimoji="1" lang="en-US" altLang="zh-CN" sz="2400" i="1">
                <a:latin typeface="Times New Roman" pitchFamily="18" charset="0"/>
              </a:rPr>
              <a:t>B</a:t>
            </a:r>
            <a:r>
              <a:rPr kumimoji="1" lang="en-US" altLang="zh-CN" sz="240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r>
              <a:rPr kumimoji="1" lang="zh-CN" altLang="en-US" sz="2400" dirty="0">
                <a:latin typeface="Times New Roman" pitchFamily="18" charset="0"/>
              </a:rPr>
              <a:t>：</a:t>
            </a:r>
            <a:r>
              <a:rPr kumimoji="1" lang="en-US" altLang="zh-CN" sz="2400" i="1" dirty="0">
                <a:latin typeface="Times New Roman" pitchFamily="18" charset="0"/>
              </a:rPr>
              <a:t>x</a:t>
            </a:r>
            <a:r>
              <a:rPr lang="zh-CN" altLang="en-US" sz="2400" dirty="0">
                <a:latin typeface="Times New Roman" pitchFamily="18" charset="0"/>
              </a:rPr>
              <a:t>是漂亮的，</a:t>
            </a:r>
            <a:r>
              <a:rPr kumimoji="1" lang="en-US" altLang="zh-CN" sz="2400" i="1" dirty="0">
                <a:latin typeface="Times New Roman" pitchFamily="18" charset="0"/>
              </a:rPr>
              <a:t>S</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r>
              <a:rPr kumimoji="1" lang="zh-CN" altLang="en-US" sz="2400" dirty="0">
                <a:latin typeface="Times New Roman" pitchFamily="18" charset="0"/>
              </a:rPr>
              <a:t>：</a:t>
            </a:r>
            <a:r>
              <a:rPr kumimoji="1" lang="en-US" altLang="zh-CN" sz="2400" i="1" dirty="0">
                <a:latin typeface="Times New Roman" pitchFamily="18" charset="0"/>
              </a:rPr>
              <a:t>x</a:t>
            </a:r>
            <a:r>
              <a:rPr lang="zh-CN" altLang="en-US" sz="2400" dirty="0">
                <a:latin typeface="Times New Roman" pitchFamily="18" charset="0"/>
              </a:rPr>
              <a:t>有销路	</a:t>
            </a:r>
            <a:endParaRPr kumimoji="1" lang="zh-CN" altLang="en-US" dirty="0"/>
          </a:p>
        </p:txBody>
      </p:sp>
      <p:sp>
        <p:nvSpPr>
          <p:cNvPr id="115717" name="Rectangle 5"/>
          <p:cNvSpPr>
            <a:spLocks noChangeArrowheads="1"/>
          </p:cNvSpPr>
          <p:nvPr/>
        </p:nvSpPr>
        <p:spPr bwMode="auto">
          <a:xfrm>
            <a:off x="2351088" y="2064296"/>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latin typeface="Times New Roman" pitchFamily="18" charset="0"/>
                <a:sym typeface="Symbol" pitchFamily="18" charset="2"/>
              </a:rPr>
              <a:t></a:t>
            </a:r>
            <a:r>
              <a:rPr kumimoji="1" lang="en-US" altLang="zh-CN" sz="2400" i="1" dirty="0">
                <a:latin typeface="Times New Roman" pitchFamily="18" charset="0"/>
                <a:sym typeface="Symbol" pitchFamily="18" charset="2"/>
              </a:rPr>
              <a:t>x</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M</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L</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p>
        </p:txBody>
      </p:sp>
      <p:sp>
        <p:nvSpPr>
          <p:cNvPr id="115718" name="Rectangle 6"/>
          <p:cNvSpPr>
            <a:spLocks noChangeArrowheads="1"/>
          </p:cNvSpPr>
          <p:nvPr/>
        </p:nvSpPr>
        <p:spPr bwMode="auto">
          <a:xfrm>
            <a:off x="5087938" y="2061121"/>
            <a:ext cx="305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bg2"/>
              </a:buClr>
              <a:buSzPct val="75000"/>
              <a:buFont typeface="Wingdings" pitchFamily="2" charset="2"/>
              <a:buNone/>
            </a:pPr>
            <a:r>
              <a:rPr kumimoji="1" lang="en-US" altLang="zh-CN" sz="2400" dirty="0">
                <a:latin typeface="Times New Roman" pitchFamily="18" charset="0"/>
                <a:sym typeface="Symbol" pitchFamily="18" charset="2"/>
              </a:rPr>
              <a:t></a:t>
            </a:r>
            <a:r>
              <a:rPr kumimoji="1" lang="en-US" altLang="zh-CN" sz="2400" i="1" dirty="0">
                <a:latin typeface="Times New Roman" pitchFamily="18" charset="0"/>
                <a:sym typeface="Symbol" pitchFamily="18" charset="2"/>
              </a:rPr>
              <a:t>x</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C</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a:latin typeface="Times New Roman" pitchFamily="18" charset="0"/>
              </a:rPr>
              <a:t>)∧</a:t>
            </a:r>
            <a:r>
              <a:rPr kumimoji="1" lang="en-US" altLang="zh-CN" sz="2400" i="1">
                <a:latin typeface="Times New Roman" pitchFamily="18" charset="0"/>
              </a:rPr>
              <a:t>B</a:t>
            </a:r>
            <a:r>
              <a:rPr kumimoji="1" lang="en-US" altLang="zh-CN" sz="240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 </a:t>
            </a:r>
            <a:r>
              <a:rPr kumimoji="1" lang="en-US" altLang="zh-CN" sz="2400" dirty="0">
                <a:latin typeface="Times New Roman" pitchFamily="18" charset="0"/>
                <a:sym typeface="Symbol" pitchFamily="18" charset="2"/>
              </a:rPr>
              <a:t> </a:t>
            </a:r>
            <a:r>
              <a:rPr kumimoji="1" lang="en-US" altLang="zh-CN" sz="2400" i="1" dirty="0">
                <a:latin typeface="Times New Roman" pitchFamily="18" charset="0"/>
              </a:rPr>
              <a:t>S</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p>
        </p:txBody>
      </p:sp>
      <p:sp>
        <p:nvSpPr>
          <p:cNvPr id="115719" name="Rectangle 7"/>
          <p:cNvSpPr>
            <a:spLocks noChangeArrowheads="1"/>
          </p:cNvSpPr>
          <p:nvPr/>
        </p:nvSpPr>
        <p:spPr bwMode="auto">
          <a:xfrm>
            <a:off x="4511675" y="2061121"/>
            <a:ext cx="484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ym typeface="Symbol" pitchFamily="18" charset="2"/>
              </a:rPr>
              <a:t></a:t>
            </a:r>
          </a:p>
        </p:txBody>
      </p:sp>
      <p:sp>
        <p:nvSpPr>
          <p:cNvPr id="115720" name="Rectangle 8"/>
          <p:cNvSpPr>
            <a:spLocks noChangeArrowheads="1"/>
          </p:cNvSpPr>
          <p:nvPr/>
        </p:nvSpPr>
        <p:spPr bwMode="auto">
          <a:xfrm>
            <a:off x="2063750" y="2665959"/>
            <a:ext cx="5854700"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40000"/>
              </a:lnSpc>
            </a:pPr>
            <a:r>
              <a:rPr lang="zh-CN" altLang="en-US" sz="2400" dirty="0">
                <a:latin typeface="Times New Roman" pitchFamily="18" charset="0"/>
              </a:rPr>
              <a:t>问题一：前后两个</a:t>
            </a:r>
            <a:r>
              <a:rPr lang="en-US" altLang="zh-CN" sz="2400" i="1" dirty="0">
                <a:latin typeface="Times New Roman" pitchFamily="18" charset="0"/>
              </a:rPr>
              <a:t>x</a:t>
            </a:r>
            <a:r>
              <a:rPr lang="zh-CN" altLang="en-US" sz="2400" dirty="0">
                <a:latin typeface="Times New Roman" pitchFamily="18" charset="0"/>
              </a:rPr>
              <a:t>是否指同一个个体？</a:t>
            </a:r>
          </a:p>
          <a:p>
            <a:pPr>
              <a:lnSpc>
                <a:spcPct val="140000"/>
              </a:lnSpc>
            </a:pPr>
            <a:r>
              <a:rPr lang="zh-CN" altLang="en-US" sz="2400" dirty="0">
                <a:latin typeface="Times New Roman" pitchFamily="18" charset="0"/>
              </a:rPr>
              <a:t>答：前后两个</a:t>
            </a:r>
            <a:r>
              <a:rPr lang="en-US" altLang="zh-CN" sz="2400" i="1" dirty="0">
                <a:latin typeface="Times New Roman" pitchFamily="18" charset="0"/>
              </a:rPr>
              <a:t>x</a:t>
            </a:r>
            <a:r>
              <a:rPr lang="zh-CN" altLang="en-US" sz="2400" b="1" dirty="0">
                <a:solidFill>
                  <a:srgbClr val="FF0000"/>
                </a:solidFill>
                <a:latin typeface="Times New Roman" pitchFamily="18" charset="0"/>
                <a:ea typeface="黑体" pitchFamily="2" charset="-122"/>
              </a:rPr>
              <a:t>不是</a:t>
            </a:r>
            <a:r>
              <a:rPr lang="zh-CN" altLang="en-US" sz="2400" dirty="0">
                <a:latin typeface="Times New Roman" pitchFamily="18" charset="0"/>
              </a:rPr>
              <a:t>同一个个体</a:t>
            </a:r>
          </a:p>
          <a:p>
            <a:pPr>
              <a:lnSpc>
                <a:spcPct val="140000"/>
              </a:lnSpc>
            </a:pPr>
            <a:r>
              <a:rPr lang="zh-CN" altLang="en-US" sz="2400" dirty="0">
                <a:latin typeface="Times New Roman" pitchFamily="18" charset="0"/>
              </a:rPr>
              <a:t>问题二：若写成如下形式是否正确？</a:t>
            </a:r>
          </a:p>
          <a:p>
            <a:pPr>
              <a:lnSpc>
                <a:spcPct val="140000"/>
              </a:lnSpc>
            </a:pPr>
            <a:r>
              <a:rPr kumimoji="1" lang="zh-CN" altLang="en-US" sz="2400" dirty="0">
                <a:latin typeface="Times New Roman" pitchFamily="18" charset="0"/>
                <a:sym typeface="Symbol" pitchFamily="18" charset="2"/>
              </a:rPr>
              <a:t></a:t>
            </a:r>
            <a:r>
              <a:rPr kumimoji="1" lang="en-US" altLang="zh-CN" sz="2400" i="1" dirty="0">
                <a:latin typeface="Times New Roman" pitchFamily="18" charset="0"/>
                <a:sym typeface="Symbol" pitchFamily="18" charset="2"/>
              </a:rPr>
              <a:t>x</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M</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L</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 </a:t>
            </a:r>
            <a:r>
              <a:rPr kumimoji="1" lang="en-US" altLang="zh-CN" sz="2400" dirty="0">
                <a:latin typeface="Times New Roman" pitchFamily="18" charset="0"/>
                <a:sym typeface="Symbol" pitchFamily="18" charset="2"/>
              </a:rPr>
              <a:t> </a:t>
            </a:r>
            <a:r>
              <a:rPr kumimoji="1" lang="en-US" altLang="zh-CN" sz="2400" i="1" dirty="0">
                <a:latin typeface="Times New Roman" pitchFamily="18" charset="0"/>
                <a:sym typeface="Symbol" pitchFamily="18" charset="2"/>
              </a:rPr>
              <a:t>y</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C</a:t>
            </a:r>
            <a:r>
              <a:rPr kumimoji="1" lang="en-US" altLang="zh-CN" sz="2400" dirty="0">
                <a:latin typeface="Times New Roman" pitchFamily="18" charset="0"/>
              </a:rPr>
              <a:t>(</a:t>
            </a:r>
            <a:r>
              <a:rPr kumimoji="1" lang="en-US" altLang="zh-CN" sz="2400" i="1" dirty="0">
                <a:latin typeface="Times New Roman" pitchFamily="18" charset="0"/>
              </a:rPr>
              <a:t>y</a:t>
            </a:r>
            <a:r>
              <a:rPr kumimoji="1" lang="en-US" altLang="zh-CN" sz="2400">
                <a:latin typeface="Times New Roman" pitchFamily="18" charset="0"/>
              </a:rPr>
              <a:t>)∧</a:t>
            </a:r>
            <a:r>
              <a:rPr kumimoji="1" lang="en-US" altLang="zh-CN" sz="2400" i="1">
                <a:latin typeface="Times New Roman" pitchFamily="18" charset="0"/>
              </a:rPr>
              <a:t>B</a:t>
            </a:r>
            <a:r>
              <a:rPr kumimoji="1" lang="en-US" altLang="zh-CN" sz="2400">
                <a:latin typeface="Times New Roman" pitchFamily="18" charset="0"/>
              </a:rPr>
              <a:t>(</a:t>
            </a:r>
            <a:r>
              <a:rPr kumimoji="1" lang="en-US" altLang="zh-CN" sz="2400" i="1" dirty="0">
                <a:latin typeface="Times New Roman" pitchFamily="18" charset="0"/>
              </a:rPr>
              <a:t>y</a:t>
            </a:r>
            <a:r>
              <a:rPr kumimoji="1" lang="en-US" altLang="zh-CN" sz="2400" dirty="0">
                <a:latin typeface="Times New Roman" pitchFamily="18" charset="0"/>
              </a:rPr>
              <a:t>) </a:t>
            </a:r>
            <a:r>
              <a:rPr kumimoji="1" lang="en-US" altLang="zh-CN" sz="2400" dirty="0">
                <a:latin typeface="Times New Roman" pitchFamily="18" charset="0"/>
                <a:sym typeface="Symbol" pitchFamily="18" charset="2"/>
              </a:rPr>
              <a:t> </a:t>
            </a:r>
            <a:r>
              <a:rPr kumimoji="1" lang="en-US" altLang="zh-CN" sz="2400" i="1" dirty="0">
                <a:latin typeface="Times New Roman" pitchFamily="18" charset="0"/>
              </a:rPr>
              <a:t>S</a:t>
            </a:r>
            <a:r>
              <a:rPr kumimoji="1" lang="en-US" altLang="zh-CN" sz="2400" dirty="0">
                <a:latin typeface="Times New Roman" pitchFamily="18" charset="0"/>
              </a:rPr>
              <a:t>(</a:t>
            </a:r>
            <a:r>
              <a:rPr kumimoji="1" lang="en-US" altLang="zh-CN" sz="2400" i="1" dirty="0">
                <a:latin typeface="Times New Roman" pitchFamily="18" charset="0"/>
              </a:rPr>
              <a:t>y</a:t>
            </a:r>
            <a:r>
              <a:rPr kumimoji="1" lang="en-US" altLang="zh-CN" sz="2400" dirty="0">
                <a:latin typeface="Times New Roman" pitchFamily="18" charset="0"/>
              </a:rPr>
              <a:t>))</a:t>
            </a:r>
          </a:p>
          <a:p>
            <a:pPr>
              <a:lnSpc>
                <a:spcPct val="140000"/>
              </a:lnSpc>
            </a:pPr>
            <a:r>
              <a:rPr kumimoji="1" lang="zh-CN" altLang="en-US" sz="2400" dirty="0">
                <a:latin typeface="Times New Roman" pitchFamily="18" charset="0"/>
                <a:sym typeface="Symbol" pitchFamily="18" charset="2"/>
              </a:rPr>
              <a:t>答：是</a:t>
            </a:r>
            <a:r>
              <a:rPr lang="zh-CN" altLang="en-US" sz="2400" b="1" dirty="0">
                <a:solidFill>
                  <a:srgbClr val="FF0000"/>
                </a:solidFill>
                <a:latin typeface="Times New Roman" pitchFamily="18" charset="0"/>
                <a:ea typeface="黑体" pitchFamily="2" charset="-122"/>
                <a:sym typeface="Symbol" pitchFamily="18" charset="2"/>
              </a:rPr>
              <a:t>正确的</a:t>
            </a:r>
            <a:r>
              <a:rPr kumimoji="1" lang="zh-CN" altLang="en-US" sz="2400" dirty="0">
                <a:latin typeface="Times New Roman" pitchFamily="18" charset="0"/>
                <a:sym typeface="Symbol" pitchFamily="18" charset="2"/>
              </a:rPr>
              <a:t>，显然</a:t>
            </a:r>
          </a:p>
          <a:p>
            <a:pPr>
              <a:lnSpc>
                <a:spcPct val="140000"/>
              </a:lnSpc>
            </a:pPr>
            <a:r>
              <a:rPr kumimoji="1" lang="zh-CN" altLang="en-US" sz="2400" dirty="0">
                <a:latin typeface="Times New Roman" pitchFamily="18" charset="0"/>
                <a:sym typeface="Symbol" pitchFamily="18" charset="2"/>
              </a:rPr>
              <a:t></a:t>
            </a:r>
            <a:r>
              <a:rPr kumimoji="1" lang="en-US" altLang="zh-CN" sz="2400" i="1" dirty="0">
                <a:latin typeface="Times New Roman" pitchFamily="18" charset="0"/>
                <a:sym typeface="Symbol" pitchFamily="18" charset="2"/>
              </a:rPr>
              <a:t>x</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M</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L</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 </a:t>
            </a:r>
            <a:r>
              <a:rPr kumimoji="1" lang="en-US" altLang="zh-CN" sz="2400" dirty="0">
                <a:latin typeface="Times New Roman" pitchFamily="18" charset="0"/>
                <a:sym typeface="Symbol" pitchFamily="18" charset="2"/>
              </a:rPr>
              <a:t> </a:t>
            </a:r>
            <a:r>
              <a:rPr kumimoji="1" lang="en-US" altLang="zh-CN" sz="2400" i="1" dirty="0">
                <a:latin typeface="Times New Roman" pitchFamily="18" charset="0"/>
                <a:sym typeface="Symbol" pitchFamily="18" charset="2"/>
              </a:rPr>
              <a:t>x</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C</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a:latin typeface="Times New Roman" pitchFamily="18" charset="0"/>
              </a:rPr>
              <a:t>)∧</a:t>
            </a:r>
            <a:r>
              <a:rPr kumimoji="1" lang="en-US" altLang="zh-CN" sz="2400" i="1">
                <a:latin typeface="Times New Roman" pitchFamily="18" charset="0"/>
              </a:rPr>
              <a:t>B</a:t>
            </a:r>
            <a:r>
              <a:rPr kumimoji="1" lang="en-US" altLang="zh-CN" sz="240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 </a:t>
            </a:r>
            <a:r>
              <a:rPr kumimoji="1" lang="en-US" altLang="zh-CN" sz="2400" dirty="0">
                <a:latin typeface="Times New Roman" pitchFamily="18" charset="0"/>
                <a:sym typeface="Symbol" pitchFamily="18" charset="2"/>
              </a:rPr>
              <a:t> </a:t>
            </a:r>
            <a:r>
              <a:rPr kumimoji="1" lang="en-US" altLang="zh-CN" sz="2400" i="1" dirty="0">
                <a:latin typeface="Times New Roman" pitchFamily="18" charset="0"/>
              </a:rPr>
              <a:t>S</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p>
          <a:p>
            <a:pPr>
              <a:lnSpc>
                <a:spcPct val="140000"/>
              </a:lnSpc>
            </a:pPr>
            <a:r>
              <a:rPr kumimoji="1" lang="en-US" altLang="zh-CN" sz="2400" b="1" dirty="0">
                <a:solidFill>
                  <a:srgbClr val="FF0000"/>
                </a:solidFill>
                <a:latin typeface="Times New Roman" pitchFamily="18" charset="0"/>
                <a:sym typeface="Symbol" pitchFamily="18" charset="2"/>
              </a:rPr>
              <a:t></a:t>
            </a:r>
            <a:r>
              <a:rPr kumimoji="1" lang="en-US" altLang="zh-CN" sz="2400" dirty="0">
                <a:latin typeface="Times New Roman" pitchFamily="18" charset="0"/>
                <a:sym typeface="Symbol" pitchFamily="18" charset="2"/>
              </a:rPr>
              <a:t> </a:t>
            </a:r>
            <a:r>
              <a:rPr kumimoji="1" lang="en-US" altLang="zh-CN" sz="2400" i="1" dirty="0">
                <a:latin typeface="Times New Roman" pitchFamily="18" charset="0"/>
                <a:sym typeface="Symbol" pitchFamily="18" charset="2"/>
              </a:rPr>
              <a:t>x</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M</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L</a:t>
            </a:r>
            <a:r>
              <a:rPr kumimoji="1" lang="en-US" altLang="zh-CN" sz="2400" dirty="0">
                <a:latin typeface="Times New Roman" pitchFamily="18" charset="0"/>
              </a:rPr>
              <a:t>(</a:t>
            </a:r>
            <a:r>
              <a:rPr kumimoji="1" lang="en-US" altLang="zh-CN" sz="2400" i="1" dirty="0">
                <a:latin typeface="Times New Roman" pitchFamily="18" charset="0"/>
              </a:rPr>
              <a:t>x</a:t>
            </a:r>
            <a:r>
              <a:rPr kumimoji="1" lang="en-US" altLang="zh-CN" sz="2400" dirty="0">
                <a:latin typeface="Times New Roman" pitchFamily="18" charset="0"/>
              </a:rPr>
              <a:t>)) </a:t>
            </a:r>
            <a:r>
              <a:rPr kumimoji="1" lang="en-US" altLang="zh-CN" sz="2400" dirty="0">
                <a:latin typeface="Times New Roman" pitchFamily="18" charset="0"/>
                <a:sym typeface="Symbol" pitchFamily="18" charset="2"/>
              </a:rPr>
              <a:t> </a:t>
            </a:r>
            <a:r>
              <a:rPr kumimoji="1" lang="en-US" altLang="zh-CN" sz="2400" i="1" dirty="0">
                <a:latin typeface="Times New Roman" pitchFamily="18" charset="0"/>
                <a:sym typeface="Symbol" pitchFamily="18" charset="2"/>
              </a:rPr>
              <a:t>y</a:t>
            </a:r>
            <a:r>
              <a:rPr kumimoji="1" lang="en-US" altLang="zh-CN" sz="2400" dirty="0">
                <a:latin typeface="Times New Roman" pitchFamily="18" charset="0"/>
                <a:sym typeface="Symbol" pitchFamily="18" charset="2"/>
              </a:rPr>
              <a:t>(</a:t>
            </a:r>
            <a:r>
              <a:rPr kumimoji="1" lang="en-US" altLang="zh-CN" sz="2400" i="1" dirty="0">
                <a:latin typeface="Times New Roman" pitchFamily="18" charset="0"/>
              </a:rPr>
              <a:t>C</a:t>
            </a:r>
            <a:r>
              <a:rPr kumimoji="1" lang="en-US" altLang="zh-CN" sz="2400" dirty="0">
                <a:latin typeface="Times New Roman" pitchFamily="18" charset="0"/>
              </a:rPr>
              <a:t>(</a:t>
            </a:r>
            <a:r>
              <a:rPr kumimoji="1" lang="en-US" altLang="zh-CN" sz="2400" i="1" dirty="0">
                <a:latin typeface="Times New Roman" pitchFamily="18" charset="0"/>
              </a:rPr>
              <a:t>y</a:t>
            </a:r>
            <a:r>
              <a:rPr kumimoji="1" lang="en-US" altLang="zh-CN" sz="2400">
                <a:latin typeface="Times New Roman" pitchFamily="18" charset="0"/>
              </a:rPr>
              <a:t>)∧</a:t>
            </a:r>
            <a:r>
              <a:rPr kumimoji="1" lang="en-US" altLang="zh-CN" sz="2400" i="1">
                <a:latin typeface="Times New Roman" pitchFamily="18" charset="0"/>
              </a:rPr>
              <a:t>B</a:t>
            </a:r>
            <a:r>
              <a:rPr kumimoji="1" lang="en-US" altLang="zh-CN" sz="2400">
                <a:latin typeface="Times New Roman" pitchFamily="18" charset="0"/>
              </a:rPr>
              <a:t>(</a:t>
            </a:r>
            <a:r>
              <a:rPr kumimoji="1" lang="en-US" altLang="zh-CN" sz="2400" i="1" dirty="0">
                <a:latin typeface="Times New Roman" pitchFamily="18" charset="0"/>
              </a:rPr>
              <a:t>y</a:t>
            </a:r>
            <a:r>
              <a:rPr kumimoji="1" lang="en-US" altLang="zh-CN" sz="2400" dirty="0">
                <a:latin typeface="Times New Roman" pitchFamily="18" charset="0"/>
              </a:rPr>
              <a:t>) </a:t>
            </a:r>
            <a:r>
              <a:rPr kumimoji="1" lang="en-US" altLang="zh-CN" sz="2400" dirty="0">
                <a:latin typeface="Times New Roman" pitchFamily="18" charset="0"/>
                <a:sym typeface="Symbol" pitchFamily="18" charset="2"/>
              </a:rPr>
              <a:t> </a:t>
            </a:r>
            <a:r>
              <a:rPr kumimoji="1" lang="en-US" altLang="zh-CN" sz="2400" i="1" dirty="0">
                <a:latin typeface="Times New Roman" pitchFamily="18" charset="0"/>
              </a:rPr>
              <a:t>S</a:t>
            </a:r>
            <a:r>
              <a:rPr kumimoji="1" lang="en-US" altLang="zh-CN" sz="2400" dirty="0">
                <a:latin typeface="Times New Roman" pitchFamily="18" charset="0"/>
              </a:rPr>
              <a:t>(</a:t>
            </a:r>
            <a:r>
              <a:rPr kumimoji="1" lang="en-US" altLang="zh-CN" sz="2400" i="1" dirty="0">
                <a:latin typeface="Times New Roman" pitchFamily="18" charset="0"/>
              </a:rPr>
              <a:t>y</a:t>
            </a:r>
            <a:r>
              <a:rPr kumimoji="1" lang="en-US" altLang="zh-CN" sz="2400" dirty="0">
                <a:latin typeface="Times New Roman" pitchFamily="18" charset="0"/>
              </a:rPr>
              <a:t>))</a:t>
            </a:r>
            <a:endParaRPr kumimoji="1" lang="en-US" altLang="en-US" sz="2400" dirty="0">
              <a:latin typeface="Times New Roman" pitchFamily="18" charset="0"/>
            </a:endParaRPr>
          </a:p>
        </p:txBody>
      </p:sp>
    </p:spTree>
    <p:extLst>
      <p:ext uri="{BB962C8B-B14F-4D97-AF65-F5344CB8AC3E}">
        <p14:creationId xmlns:p14="http://schemas.microsoft.com/office/powerpoint/2010/main" val="4253534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animEffect transition="in" filter="blinds(horizontal)">
                                      <p:cBhvr>
                                        <p:cTn id="7" dur="500"/>
                                        <p:tgtEl>
                                          <p:spTgt spid="11571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5716">
                                            <p:txEl>
                                              <p:pRg st="1" end="1"/>
                                            </p:txEl>
                                          </p:spTgt>
                                        </p:tgtEl>
                                        <p:attrNameLst>
                                          <p:attrName>style.visibility</p:attrName>
                                        </p:attrNameLst>
                                      </p:cBhvr>
                                      <p:to>
                                        <p:strVal val="visible"/>
                                      </p:to>
                                    </p:set>
                                    <p:animEffect transition="in" filter="blinds(horizontal)">
                                      <p:cBhvr>
                                        <p:cTn id="10" dur="500"/>
                                        <p:tgtEl>
                                          <p:spTgt spid="115716">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5717"/>
                                        </p:tgtEl>
                                        <p:attrNameLst>
                                          <p:attrName>style.visibility</p:attrName>
                                        </p:attrNameLst>
                                      </p:cBhvr>
                                      <p:to>
                                        <p:strVal val="visible"/>
                                      </p:to>
                                    </p:set>
                                    <p:animEffect transition="in" filter="blinds(horizontal)">
                                      <p:cBhvr>
                                        <p:cTn id="15" dur="500"/>
                                        <p:tgtEl>
                                          <p:spTgt spid="1157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5718"/>
                                        </p:tgtEl>
                                        <p:attrNameLst>
                                          <p:attrName>style.visibility</p:attrName>
                                        </p:attrNameLst>
                                      </p:cBhvr>
                                      <p:to>
                                        <p:strVal val="visible"/>
                                      </p:to>
                                    </p:set>
                                    <p:animEffect transition="in" filter="blinds(horizontal)">
                                      <p:cBhvr>
                                        <p:cTn id="20" dur="500"/>
                                        <p:tgtEl>
                                          <p:spTgt spid="1157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5719"/>
                                        </p:tgtEl>
                                        <p:attrNameLst>
                                          <p:attrName>style.visibility</p:attrName>
                                        </p:attrNameLst>
                                      </p:cBhvr>
                                      <p:to>
                                        <p:strVal val="visible"/>
                                      </p:to>
                                    </p:set>
                                    <p:animEffect transition="in" filter="wipe(left)">
                                      <p:cBhvr>
                                        <p:cTn id="25" dur="500"/>
                                        <p:tgtEl>
                                          <p:spTgt spid="11571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15720">
                                            <p:txEl>
                                              <p:pRg st="0" end="0"/>
                                            </p:txEl>
                                          </p:spTgt>
                                        </p:tgtEl>
                                        <p:attrNameLst>
                                          <p:attrName>style.visibility</p:attrName>
                                        </p:attrNameLst>
                                      </p:cBhvr>
                                      <p:to>
                                        <p:strVal val="visible"/>
                                      </p:to>
                                    </p:set>
                                    <p:animEffect transition="in" filter="blinds(horizontal)">
                                      <p:cBhvr>
                                        <p:cTn id="30" dur="500"/>
                                        <p:tgtEl>
                                          <p:spTgt spid="115720">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5720">
                                            <p:txEl>
                                              <p:pRg st="1" end="1"/>
                                            </p:txEl>
                                          </p:spTgt>
                                        </p:tgtEl>
                                        <p:attrNameLst>
                                          <p:attrName>style.visibility</p:attrName>
                                        </p:attrNameLst>
                                      </p:cBhvr>
                                      <p:to>
                                        <p:strVal val="visible"/>
                                      </p:to>
                                    </p:set>
                                    <p:animEffect transition="in" filter="blinds(horizontal)">
                                      <p:cBhvr>
                                        <p:cTn id="35" dur="500"/>
                                        <p:tgtEl>
                                          <p:spTgt spid="115720">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5720">
                                            <p:txEl>
                                              <p:pRg st="2" end="2"/>
                                            </p:txEl>
                                          </p:spTgt>
                                        </p:tgtEl>
                                        <p:attrNameLst>
                                          <p:attrName>style.visibility</p:attrName>
                                        </p:attrNameLst>
                                      </p:cBhvr>
                                      <p:to>
                                        <p:strVal val="visible"/>
                                      </p:to>
                                    </p:set>
                                    <p:animEffect transition="in" filter="blinds(horizontal)">
                                      <p:cBhvr>
                                        <p:cTn id="40" dur="500"/>
                                        <p:tgtEl>
                                          <p:spTgt spid="115720">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15720">
                                            <p:txEl>
                                              <p:pRg st="3" end="3"/>
                                            </p:txEl>
                                          </p:spTgt>
                                        </p:tgtEl>
                                        <p:attrNameLst>
                                          <p:attrName>style.visibility</p:attrName>
                                        </p:attrNameLst>
                                      </p:cBhvr>
                                      <p:to>
                                        <p:strVal val="visible"/>
                                      </p:to>
                                    </p:set>
                                    <p:animEffect transition="in" filter="blinds(horizontal)">
                                      <p:cBhvr>
                                        <p:cTn id="45" dur="500"/>
                                        <p:tgtEl>
                                          <p:spTgt spid="115720">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115720">
                                            <p:txEl>
                                              <p:pRg st="4" end="4"/>
                                            </p:txEl>
                                          </p:spTgt>
                                        </p:tgtEl>
                                        <p:attrNameLst>
                                          <p:attrName>style.visibility</p:attrName>
                                        </p:attrNameLst>
                                      </p:cBhvr>
                                      <p:to>
                                        <p:strVal val="visible"/>
                                      </p:to>
                                    </p:set>
                                    <p:animEffect transition="in" filter="blinds(horizontal)">
                                      <p:cBhvr>
                                        <p:cTn id="50" dur="500"/>
                                        <p:tgtEl>
                                          <p:spTgt spid="115720">
                                            <p:txEl>
                                              <p:pRg st="4" end="4"/>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15720">
                                            <p:txEl>
                                              <p:pRg st="5" end="5"/>
                                            </p:txEl>
                                          </p:spTgt>
                                        </p:tgtEl>
                                        <p:attrNameLst>
                                          <p:attrName>style.visibility</p:attrName>
                                        </p:attrNameLst>
                                      </p:cBhvr>
                                      <p:to>
                                        <p:strVal val="visible"/>
                                      </p:to>
                                    </p:set>
                                    <p:animEffect transition="in" filter="blinds(horizontal)">
                                      <p:cBhvr>
                                        <p:cTn id="55" dur="500"/>
                                        <p:tgtEl>
                                          <p:spTgt spid="115720">
                                            <p:txEl>
                                              <p:pRg st="5" end="5"/>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15720">
                                            <p:txEl>
                                              <p:pRg st="6" end="6"/>
                                            </p:txEl>
                                          </p:spTgt>
                                        </p:tgtEl>
                                        <p:attrNameLst>
                                          <p:attrName>style.visibility</p:attrName>
                                        </p:attrNameLst>
                                      </p:cBhvr>
                                      <p:to>
                                        <p:strVal val="visible"/>
                                      </p:to>
                                    </p:set>
                                    <p:animEffect transition="in" filter="blinds(horizontal)">
                                      <p:cBhvr>
                                        <p:cTn id="60" dur="500"/>
                                        <p:tgtEl>
                                          <p:spTgt spid="1157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build="p"/>
      <p:bldP spid="115717" grpId="0"/>
      <p:bldP spid="115718" grpId="0"/>
      <p:bldP spid="115719" grpId="0"/>
      <p:bldP spid="11572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FF73BB7C-0213-4BFD-845B-1AC5A62B28EF}"/>
              </a:ext>
            </a:extLst>
          </p:cNvPr>
          <p:cNvSpPr/>
          <p:nvPr/>
        </p:nvSpPr>
        <p:spPr>
          <a:xfrm>
            <a:off x="1751013" y="1322032"/>
            <a:ext cx="8358976" cy="4446345"/>
          </a:xfrm>
          <a:prstGeom prst="rect">
            <a:avLst/>
          </a:prstGeom>
        </p:spPr>
        <p:txBody>
          <a:bodyPr wrap="square">
            <a:spAutoFit/>
          </a:bodyPr>
          <a:lstStyle/>
          <a:p>
            <a:pPr>
              <a:lnSpc>
                <a:spcPct val="150000"/>
              </a:lnSpc>
              <a:buClr>
                <a:schemeClr val="tx1"/>
              </a:buClr>
              <a:buFontTx/>
              <a:buNone/>
            </a:pPr>
            <a:r>
              <a:rPr lang="zh-CN" altLang="en-US" sz="3200" dirty="0">
                <a:latin typeface="Times New Roman" panose="02020603050405020304" pitchFamily="18" charset="0"/>
                <a:cs typeface="Times New Roman" panose="02020603050405020304" pitchFamily="18" charset="0"/>
              </a:rPr>
              <a:t>为了清晰起见，通常运用</a:t>
            </a:r>
            <a:r>
              <a:rPr lang="zh-CN" altLang="en-US" sz="3200" dirty="0">
                <a:solidFill>
                  <a:srgbClr val="FF0000"/>
                </a:solidFill>
                <a:latin typeface="Times New Roman" panose="02020603050405020304" pitchFamily="18" charset="0"/>
                <a:cs typeface="Times New Roman" panose="02020603050405020304" pitchFamily="18" charset="0"/>
              </a:rPr>
              <a:t>改名</a:t>
            </a:r>
            <a:r>
              <a:rPr lang="zh-CN" altLang="en-US" sz="3200" dirty="0">
                <a:latin typeface="Times New Roman" panose="02020603050405020304" pitchFamily="18" charset="0"/>
                <a:cs typeface="Times New Roman" panose="02020603050405020304" pitchFamily="18" charset="0"/>
              </a:rPr>
              <a:t>(换名)规则和</a:t>
            </a:r>
            <a:r>
              <a:rPr lang="zh-CN" altLang="en-US" sz="3200" dirty="0">
                <a:solidFill>
                  <a:srgbClr val="FF0000"/>
                </a:solidFill>
                <a:latin typeface="Times New Roman" panose="02020603050405020304" pitchFamily="18" charset="0"/>
                <a:cs typeface="Times New Roman" panose="02020603050405020304" pitchFamily="18" charset="0"/>
              </a:rPr>
              <a:t>代入</a:t>
            </a:r>
            <a:r>
              <a:rPr lang="zh-CN" altLang="en-US" sz="3200" dirty="0">
                <a:latin typeface="Times New Roman" panose="02020603050405020304" pitchFamily="18" charset="0"/>
                <a:cs typeface="Times New Roman" panose="02020603050405020304" pitchFamily="18" charset="0"/>
              </a:rPr>
              <a:t>(替换)规则</a:t>
            </a:r>
          </a:p>
          <a:p>
            <a:pPr>
              <a:lnSpc>
                <a:spcPct val="150000"/>
              </a:lnSpc>
              <a:buClr>
                <a:schemeClr val="tx1"/>
              </a:buClr>
              <a:buFontTx/>
              <a:buNone/>
            </a:pPr>
            <a:r>
              <a:rPr lang="zh-CN" altLang="en-US" sz="3200" dirty="0">
                <a:latin typeface="Times New Roman" panose="02020603050405020304" pitchFamily="18" charset="0"/>
                <a:cs typeface="Times New Roman" panose="02020603050405020304" pitchFamily="18" charset="0"/>
              </a:rPr>
              <a:t>使得公式A满足下列条件：</a:t>
            </a:r>
          </a:p>
          <a:p>
            <a:pPr>
              <a:lnSpc>
                <a:spcPct val="150000"/>
              </a:lnSpc>
              <a:buClr>
                <a:srgbClr val="CC3300"/>
              </a:buClr>
              <a:buFont typeface="Wingdings" panose="05000000000000000000" pitchFamily="2" charset="2"/>
              <a:buChar char="l"/>
            </a:pPr>
            <a:r>
              <a:rPr lang="zh-CN" altLang="en-US" sz="3200" dirty="0">
                <a:latin typeface="Times New Roman" panose="02020603050405020304" pitchFamily="18" charset="0"/>
                <a:cs typeface="Times New Roman" panose="02020603050405020304" pitchFamily="18" charset="0"/>
              </a:rPr>
              <a:t> 所有变元在公式A中要么自由出现，要么约束出现，不要既有自由出现，又有约束出现。</a:t>
            </a:r>
          </a:p>
          <a:p>
            <a:pPr>
              <a:lnSpc>
                <a:spcPct val="150000"/>
              </a:lnSpc>
              <a:buClr>
                <a:srgbClr val="CC3300"/>
              </a:buClr>
              <a:buFont typeface="Wingdings" panose="05000000000000000000" pitchFamily="2" charset="2"/>
              <a:buChar char="l"/>
            </a:pPr>
            <a:r>
              <a:rPr lang="zh-CN" altLang="en-US" sz="3200" dirty="0">
                <a:latin typeface="Times New Roman" panose="02020603050405020304" pitchFamily="18" charset="0"/>
                <a:cs typeface="Times New Roman" panose="02020603050405020304" pitchFamily="18" charset="0"/>
              </a:rPr>
              <a:t> 所有量词后面采用的约束变元互不相同。 </a:t>
            </a:r>
          </a:p>
        </p:txBody>
      </p:sp>
    </p:spTree>
    <p:extLst>
      <p:ext uri="{BB962C8B-B14F-4D97-AF65-F5344CB8AC3E}">
        <p14:creationId xmlns:p14="http://schemas.microsoft.com/office/powerpoint/2010/main" val="4107728002"/>
      </p:ext>
    </p:extLst>
  </p:cSld>
  <p:clrMapOvr>
    <a:masterClrMapping/>
  </p:clrMapOvr>
  <p:transition spd="slow"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26626">
            <a:extLst>
              <a:ext uri="{FF2B5EF4-FFF2-40B4-BE49-F238E27FC236}">
                <a16:creationId xmlns:a16="http://schemas.microsoft.com/office/drawing/2014/main" id="{FD1D9602-B22D-4AD3-8503-FBE13D224A27}"/>
              </a:ext>
            </a:extLst>
          </p:cNvPr>
          <p:cNvSpPr txBox="1">
            <a:spLocks noChangeArrowheads="1"/>
          </p:cNvSpPr>
          <p:nvPr/>
        </p:nvSpPr>
        <p:spPr>
          <a:xfrm>
            <a:off x="2187324" y="1013419"/>
            <a:ext cx="8435975"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3200" dirty="0">
                <a:solidFill>
                  <a:srgbClr val="CC3300"/>
                </a:solidFill>
                <a:latin typeface="Times New Roman" panose="02020603050405020304" pitchFamily="18" charset="0"/>
                <a:cs typeface="Times New Roman" panose="02020603050405020304" pitchFamily="18" charset="0"/>
              </a:rPr>
              <a:t>约束</a:t>
            </a:r>
            <a:r>
              <a:rPr lang="zh-CN" altLang="en-US" sz="3200" dirty="0">
                <a:solidFill>
                  <a:srgbClr val="3333FF"/>
                </a:solidFill>
                <a:latin typeface="Times New Roman" panose="02020603050405020304" pitchFamily="18" charset="0"/>
                <a:cs typeface="Times New Roman" panose="02020603050405020304" pitchFamily="18" charset="0"/>
              </a:rPr>
              <a:t>变元改名规则和</a:t>
            </a:r>
            <a:r>
              <a:rPr lang="zh-CN" altLang="en-US" sz="3200" dirty="0">
                <a:solidFill>
                  <a:srgbClr val="CC3300"/>
                </a:solidFill>
                <a:latin typeface="Times New Roman" panose="02020603050405020304" pitchFamily="18" charset="0"/>
                <a:cs typeface="Times New Roman" panose="02020603050405020304" pitchFamily="18" charset="0"/>
              </a:rPr>
              <a:t>自由</a:t>
            </a:r>
            <a:r>
              <a:rPr lang="zh-CN" altLang="en-US" sz="3200" dirty="0">
                <a:solidFill>
                  <a:srgbClr val="3333FF"/>
                </a:solidFill>
                <a:latin typeface="Times New Roman" panose="02020603050405020304" pitchFamily="18" charset="0"/>
                <a:cs typeface="Times New Roman" panose="02020603050405020304" pitchFamily="18" charset="0"/>
              </a:rPr>
              <a:t>变元代入规则</a:t>
            </a:r>
          </a:p>
          <a:p>
            <a:pPr>
              <a:lnSpc>
                <a:spcPct val="130000"/>
              </a:lnSpc>
              <a:buClr>
                <a:srgbClr val="CC3300"/>
              </a:buClr>
              <a:buFont typeface="Wingdings" panose="05000000000000000000" pitchFamily="2" charset="2"/>
              <a:buChar char="l"/>
            </a:pPr>
            <a:r>
              <a:rPr lang="zh-CN" altLang="en-US" sz="3200" dirty="0">
                <a:solidFill>
                  <a:srgbClr val="CC3300"/>
                </a:solidFill>
                <a:latin typeface="Times New Roman" panose="02020603050405020304" pitchFamily="18" charset="0"/>
                <a:cs typeface="Times New Roman" panose="02020603050405020304" pitchFamily="18" charset="0"/>
              </a:rPr>
              <a:t>改名规则</a:t>
            </a:r>
            <a:r>
              <a:rPr lang="zh-CN" altLang="en-US" sz="3200" dirty="0">
                <a:latin typeface="Times New Roman" panose="02020603050405020304" pitchFamily="18" charset="0"/>
                <a:cs typeface="Times New Roman" panose="02020603050405020304" pitchFamily="18" charset="0"/>
              </a:rPr>
              <a:t>：将量词中的作用变元</a:t>
            </a:r>
            <a:r>
              <a:rPr lang="en-US" altLang="zh-CN" sz="3200" dirty="0">
                <a:latin typeface="Times New Roman" panose="02020603050405020304" pitchFamily="18" charset="0"/>
                <a:cs typeface="Times New Roman" panose="02020603050405020304" pitchFamily="18" charset="0"/>
              </a:rPr>
              <a:t>x</a:t>
            </a:r>
            <a:r>
              <a:rPr lang="zh-CN" altLang="en-US" sz="3200" dirty="0">
                <a:latin typeface="Times New Roman" panose="02020603050405020304" pitchFamily="18" charset="0"/>
                <a:cs typeface="Times New Roman" panose="02020603050405020304" pitchFamily="18" charset="0"/>
              </a:rPr>
              <a:t>以及该量词的辖域中相应全部</a:t>
            </a:r>
            <a:r>
              <a:rPr lang="zh-CN" altLang="en-US" sz="3200" u="sng" dirty="0">
                <a:solidFill>
                  <a:srgbClr val="0033CC"/>
                </a:solidFill>
                <a:latin typeface="Times New Roman" panose="02020603050405020304" pitchFamily="18" charset="0"/>
                <a:cs typeface="Times New Roman" panose="02020603050405020304" pitchFamily="18" charset="0"/>
              </a:rPr>
              <a:t>约束变元</a:t>
            </a:r>
            <a:r>
              <a:rPr lang="en-US" altLang="zh-CN" sz="3200" dirty="0">
                <a:latin typeface="Times New Roman" panose="02020603050405020304" pitchFamily="18" charset="0"/>
                <a:cs typeface="Times New Roman" panose="02020603050405020304" pitchFamily="18" charset="0"/>
              </a:rPr>
              <a:t>x</a:t>
            </a:r>
            <a:r>
              <a:rPr lang="zh-CN" altLang="en-US" sz="3200" dirty="0">
                <a:latin typeface="Times New Roman" panose="02020603050405020304" pitchFamily="18" charset="0"/>
                <a:cs typeface="Times New Roman" panose="02020603050405020304" pitchFamily="18" charset="0"/>
              </a:rPr>
              <a:t>都用相同的原公式中不出现的新个体变元</a:t>
            </a:r>
            <a:r>
              <a:rPr lang="en-US" altLang="zh-CN" sz="3200" dirty="0">
                <a:latin typeface="Times New Roman" panose="02020603050405020304" pitchFamily="18" charset="0"/>
                <a:cs typeface="Times New Roman" panose="02020603050405020304" pitchFamily="18" charset="0"/>
              </a:rPr>
              <a:t>y</a:t>
            </a:r>
            <a:r>
              <a:rPr lang="zh-CN" altLang="en-US" sz="3200" dirty="0">
                <a:latin typeface="Times New Roman" panose="02020603050405020304" pitchFamily="18" charset="0"/>
                <a:cs typeface="Times New Roman" panose="02020603050405020304" pitchFamily="18" charset="0"/>
              </a:rPr>
              <a:t>替换，得到公式与原公式等价。</a:t>
            </a:r>
          </a:p>
          <a:p>
            <a:pPr>
              <a:lnSpc>
                <a:spcPct val="130000"/>
              </a:lnSpc>
              <a:buClr>
                <a:srgbClr val="CC3300"/>
              </a:buClr>
              <a:buFont typeface="Wingdings" panose="05000000000000000000" pitchFamily="2" charset="2"/>
              <a:buChar char="l"/>
            </a:pPr>
            <a:r>
              <a:rPr lang="zh-CN" altLang="en-US" sz="3200" dirty="0">
                <a:solidFill>
                  <a:srgbClr val="CC3300"/>
                </a:solidFill>
                <a:latin typeface="Times New Roman" panose="02020603050405020304" pitchFamily="18" charset="0"/>
                <a:cs typeface="Times New Roman" panose="02020603050405020304" pitchFamily="18" charset="0"/>
              </a:rPr>
              <a:t>代入规则</a:t>
            </a:r>
            <a:r>
              <a:rPr lang="zh-CN" altLang="en-US" sz="3200" dirty="0">
                <a:latin typeface="Times New Roman" panose="02020603050405020304" pitchFamily="18" charset="0"/>
                <a:cs typeface="Times New Roman" panose="02020603050405020304" pitchFamily="18" charset="0"/>
              </a:rPr>
              <a:t>：将公式</a:t>
            </a:r>
            <a:r>
              <a:rPr lang="zh-CN" altLang="en-US" sz="3200" u="sng" dirty="0">
                <a:solidFill>
                  <a:srgbClr val="FF0000"/>
                </a:solidFill>
                <a:latin typeface="Times New Roman" panose="02020603050405020304" pitchFamily="18" charset="0"/>
                <a:cs typeface="Times New Roman" panose="02020603050405020304" pitchFamily="18" charset="0"/>
              </a:rPr>
              <a:t>所有</a:t>
            </a:r>
            <a:r>
              <a:rPr lang="zh-CN" altLang="en-US" sz="3200" u="sng" dirty="0">
                <a:solidFill>
                  <a:srgbClr val="0033CC"/>
                </a:solidFill>
                <a:latin typeface="Times New Roman" panose="02020603050405020304" pitchFamily="18" charset="0"/>
                <a:cs typeface="Times New Roman" panose="02020603050405020304" pitchFamily="18" charset="0"/>
              </a:rPr>
              <a:t>自由变元</a:t>
            </a:r>
            <a:r>
              <a:rPr lang="en-US" altLang="zh-CN" sz="3200" dirty="0">
                <a:latin typeface="Times New Roman" panose="02020603050405020304" pitchFamily="18" charset="0"/>
                <a:cs typeface="Times New Roman" panose="02020603050405020304" pitchFamily="18" charset="0"/>
              </a:rPr>
              <a:t>x</a:t>
            </a:r>
            <a:r>
              <a:rPr lang="zh-CN" altLang="en-US" sz="3200" dirty="0">
                <a:latin typeface="Times New Roman" panose="02020603050405020304" pitchFamily="18" charset="0"/>
                <a:cs typeface="Times New Roman" panose="02020603050405020304" pitchFamily="18" charset="0"/>
              </a:rPr>
              <a:t>改为不在该公式中出现的新变元</a:t>
            </a:r>
            <a:r>
              <a:rPr lang="en-US" altLang="zh-CN" sz="3200" dirty="0">
                <a:latin typeface="Times New Roman" panose="02020603050405020304" pitchFamily="18" charset="0"/>
                <a:cs typeface="Times New Roman" panose="02020603050405020304" pitchFamily="18" charset="0"/>
              </a:rPr>
              <a:t>y</a:t>
            </a:r>
            <a:r>
              <a:rPr lang="zh-CN" altLang="en-US" sz="3200" dirty="0">
                <a:latin typeface="Times New Roman" panose="02020603050405020304" pitchFamily="18" charset="0"/>
                <a:cs typeface="Times New Roman" panose="02020603050405020304" pitchFamily="18" charset="0"/>
              </a:rPr>
              <a:t>，得到公式与原公式等价。</a:t>
            </a:r>
          </a:p>
        </p:txBody>
      </p:sp>
    </p:spTree>
    <p:extLst>
      <p:ext uri="{BB962C8B-B14F-4D97-AF65-F5344CB8AC3E}">
        <p14:creationId xmlns:p14="http://schemas.microsoft.com/office/powerpoint/2010/main" val="2806153467"/>
      </p:ext>
    </p:extLst>
  </p:cSld>
  <p:clrMapOvr>
    <a:masterClrMapping/>
  </p:clrMapOvr>
  <p:transition spd="slow" advTm="0">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83A7E2C3-1CE1-4EDB-8661-71416554817E}"/>
              </a:ext>
            </a:extLst>
          </p:cNvPr>
          <p:cNvSpPr/>
          <p:nvPr/>
        </p:nvSpPr>
        <p:spPr>
          <a:xfrm>
            <a:off x="2304638" y="1070650"/>
            <a:ext cx="8102417" cy="1389996"/>
          </a:xfrm>
          <a:prstGeom prst="rect">
            <a:avLst/>
          </a:prstGeom>
        </p:spPr>
        <p:txBody>
          <a:bodyPr wrap="square">
            <a:spAutoFit/>
          </a:bodyPr>
          <a:lstStyle/>
          <a:p>
            <a:pPr>
              <a:lnSpc>
                <a:spcPct val="140000"/>
              </a:lnSpc>
            </a:pPr>
            <a:r>
              <a:rPr kumimoji="1" lang="zh-CN" altLang="en-US" sz="3200" dirty="0">
                <a:latin typeface="Times New Roman" pitchFamily="18" charset="0"/>
                <a:sym typeface="Symbol" pitchFamily="18" charset="2"/>
              </a:rPr>
              <a:t></a:t>
            </a:r>
            <a:r>
              <a:rPr kumimoji="1" lang="en-US" altLang="zh-CN" sz="3200" i="1" dirty="0">
                <a:latin typeface="Times New Roman" pitchFamily="18" charset="0"/>
                <a:sym typeface="Symbol" pitchFamily="18" charset="2"/>
              </a:rPr>
              <a:t>x</a:t>
            </a:r>
            <a:r>
              <a:rPr kumimoji="1" lang="en-US" altLang="zh-CN" sz="3200" dirty="0">
                <a:latin typeface="Times New Roman" pitchFamily="18" charset="0"/>
                <a:sym typeface="Symbol" pitchFamily="18" charset="2"/>
              </a:rPr>
              <a:t>(</a:t>
            </a:r>
            <a:r>
              <a:rPr kumimoji="1" lang="en-US" altLang="zh-CN" sz="3200" i="1" dirty="0">
                <a:latin typeface="Times New Roman" pitchFamily="18" charset="0"/>
              </a:rPr>
              <a:t>M</a:t>
            </a:r>
            <a:r>
              <a:rPr kumimoji="1" lang="en-US" altLang="zh-CN" sz="3200" dirty="0">
                <a:latin typeface="Times New Roman" pitchFamily="18" charset="0"/>
              </a:rPr>
              <a:t>(</a:t>
            </a:r>
            <a:r>
              <a:rPr kumimoji="1" lang="en-US" altLang="zh-CN" sz="3200" i="1" dirty="0">
                <a:latin typeface="Times New Roman" pitchFamily="18" charset="0"/>
              </a:rPr>
              <a:t>x</a:t>
            </a:r>
            <a:r>
              <a:rPr kumimoji="1" lang="en-US" altLang="zh-CN" sz="3200" dirty="0">
                <a:latin typeface="Times New Roman" pitchFamily="18" charset="0"/>
              </a:rPr>
              <a:t>)</a:t>
            </a:r>
            <a:r>
              <a:rPr kumimoji="1" lang="en-US" altLang="zh-CN" sz="3200" dirty="0">
                <a:latin typeface="Times New Roman" pitchFamily="18" charset="0"/>
                <a:sym typeface="Symbol" pitchFamily="18" charset="2"/>
              </a:rPr>
              <a:t></a:t>
            </a:r>
            <a:r>
              <a:rPr kumimoji="1" lang="en-US" altLang="zh-CN" sz="3200" i="1" dirty="0">
                <a:latin typeface="Times New Roman" pitchFamily="18" charset="0"/>
              </a:rPr>
              <a:t>L</a:t>
            </a:r>
            <a:r>
              <a:rPr kumimoji="1" lang="en-US" altLang="zh-CN" sz="3200" dirty="0">
                <a:latin typeface="Times New Roman" pitchFamily="18" charset="0"/>
              </a:rPr>
              <a:t>(</a:t>
            </a:r>
            <a:r>
              <a:rPr kumimoji="1" lang="en-US" altLang="zh-CN" sz="3200" i="1" dirty="0">
                <a:latin typeface="Times New Roman" pitchFamily="18" charset="0"/>
              </a:rPr>
              <a:t>x</a:t>
            </a:r>
            <a:r>
              <a:rPr kumimoji="1" lang="en-US" altLang="zh-CN" sz="3200" dirty="0">
                <a:latin typeface="Times New Roman" pitchFamily="18" charset="0"/>
              </a:rPr>
              <a:t>)) </a:t>
            </a:r>
            <a:r>
              <a:rPr kumimoji="1" lang="en-US" altLang="zh-CN" sz="3200" dirty="0">
                <a:latin typeface="Times New Roman" pitchFamily="18" charset="0"/>
                <a:sym typeface="Symbol" pitchFamily="18" charset="2"/>
              </a:rPr>
              <a:t> </a:t>
            </a:r>
            <a:r>
              <a:rPr kumimoji="1" lang="en-US" altLang="zh-CN" sz="3200" i="1" dirty="0">
                <a:latin typeface="Times New Roman" pitchFamily="18" charset="0"/>
                <a:sym typeface="Symbol" pitchFamily="18" charset="2"/>
              </a:rPr>
              <a:t>x</a:t>
            </a:r>
            <a:r>
              <a:rPr kumimoji="1" lang="en-US" altLang="zh-CN" sz="3200" dirty="0">
                <a:latin typeface="Times New Roman" pitchFamily="18" charset="0"/>
                <a:sym typeface="Symbol" pitchFamily="18" charset="2"/>
              </a:rPr>
              <a:t>(</a:t>
            </a:r>
            <a:r>
              <a:rPr kumimoji="1" lang="en-US" altLang="zh-CN" sz="3200" i="1" dirty="0">
                <a:latin typeface="Times New Roman" pitchFamily="18" charset="0"/>
              </a:rPr>
              <a:t>C</a:t>
            </a:r>
            <a:r>
              <a:rPr kumimoji="1" lang="en-US" altLang="zh-CN" sz="3200" dirty="0">
                <a:latin typeface="Times New Roman" pitchFamily="18" charset="0"/>
              </a:rPr>
              <a:t>(</a:t>
            </a:r>
            <a:r>
              <a:rPr kumimoji="1" lang="en-US" altLang="zh-CN" sz="3200" i="1" dirty="0">
                <a:latin typeface="Times New Roman" pitchFamily="18" charset="0"/>
              </a:rPr>
              <a:t>x</a:t>
            </a:r>
            <a:r>
              <a:rPr kumimoji="1" lang="en-US" altLang="zh-CN" sz="3200">
                <a:latin typeface="Times New Roman" pitchFamily="18" charset="0"/>
              </a:rPr>
              <a:t>)∧</a:t>
            </a:r>
            <a:r>
              <a:rPr kumimoji="1" lang="en-US" altLang="zh-CN" sz="3200" i="1">
                <a:latin typeface="Times New Roman" pitchFamily="18" charset="0"/>
              </a:rPr>
              <a:t>B</a:t>
            </a:r>
            <a:r>
              <a:rPr kumimoji="1" lang="en-US" altLang="zh-CN" sz="3200">
                <a:latin typeface="Times New Roman" pitchFamily="18" charset="0"/>
              </a:rPr>
              <a:t>(</a:t>
            </a:r>
            <a:r>
              <a:rPr kumimoji="1" lang="en-US" altLang="zh-CN" sz="3200" i="1" dirty="0">
                <a:latin typeface="Times New Roman" pitchFamily="18" charset="0"/>
              </a:rPr>
              <a:t>x</a:t>
            </a:r>
            <a:r>
              <a:rPr kumimoji="1" lang="en-US" altLang="zh-CN" sz="3200" dirty="0">
                <a:latin typeface="Times New Roman" pitchFamily="18" charset="0"/>
              </a:rPr>
              <a:t>) </a:t>
            </a:r>
            <a:r>
              <a:rPr kumimoji="1" lang="en-US" altLang="zh-CN" sz="3200" dirty="0">
                <a:latin typeface="Times New Roman" pitchFamily="18" charset="0"/>
                <a:sym typeface="Symbol" pitchFamily="18" charset="2"/>
              </a:rPr>
              <a:t> </a:t>
            </a:r>
            <a:r>
              <a:rPr kumimoji="1" lang="en-US" altLang="zh-CN" sz="3200" i="1" dirty="0">
                <a:latin typeface="Times New Roman" pitchFamily="18" charset="0"/>
              </a:rPr>
              <a:t>S</a:t>
            </a:r>
            <a:r>
              <a:rPr kumimoji="1" lang="en-US" altLang="zh-CN" sz="3200" dirty="0">
                <a:latin typeface="Times New Roman" pitchFamily="18" charset="0"/>
              </a:rPr>
              <a:t>(</a:t>
            </a:r>
            <a:r>
              <a:rPr kumimoji="1" lang="en-US" altLang="zh-CN" sz="3200" i="1" dirty="0">
                <a:latin typeface="Times New Roman" pitchFamily="18" charset="0"/>
              </a:rPr>
              <a:t>x</a:t>
            </a:r>
            <a:r>
              <a:rPr kumimoji="1" lang="en-US" altLang="zh-CN" sz="3200" dirty="0">
                <a:latin typeface="Times New Roman" pitchFamily="18" charset="0"/>
              </a:rPr>
              <a:t>))</a:t>
            </a:r>
          </a:p>
          <a:p>
            <a:pPr>
              <a:lnSpc>
                <a:spcPct val="140000"/>
              </a:lnSpc>
            </a:pPr>
            <a:r>
              <a:rPr kumimoji="1" lang="en-US" altLang="zh-CN" sz="3200" b="1" dirty="0">
                <a:solidFill>
                  <a:srgbClr val="FF0000"/>
                </a:solidFill>
                <a:latin typeface="Times New Roman" pitchFamily="18" charset="0"/>
                <a:sym typeface="Symbol" pitchFamily="18" charset="2"/>
              </a:rPr>
              <a:t></a:t>
            </a:r>
            <a:r>
              <a:rPr kumimoji="1" lang="en-US" altLang="zh-CN" sz="3200" dirty="0">
                <a:latin typeface="Times New Roman" pitchFamily="18" charset="0"/>
                <a:sym typeface="Symbol" pitchFamily="18" charset="2"/>
              </a:rPr>
              <a:t> </a:t>
            </a:r>
            <a:r>
              <a:rPr kumimoji="1" lang="en-US" altLang="zh-CN" sz="3200" i="1" dirty="0">
                <a:latin typeface="Times New Roman" pitchFamily="18" charset="0"/>
                <a:sym typeface="Symbol" pitchFamily="18" charset="2"/>
              </a:rPr>
              <a:t>x</a:t>
            </a:r>
            <a:r>
              <a:rPr kumimoji="1" lang="en-US" altLang="zh-CN" sz="3200" dirty="0">
                <a:latin typeface="Times New Roman" pitchFamily="18" charset="0"/>
                <a:sym typeface="Symbol" pitchFamily="18" charset="2"/>
              </a:rPr>
              <a:t>(</a:t>
            </a:r>
            <a:r>
              <a:rPr kumimoji="1" lang="en-US" altLang="zh-CN" sz="3200" i="1" dirty="0">
                <a:latin typeface="Times New Roman" pitchFamily="18" charset="0"/>
              </a:rPr>
              <a:t>M</a:t>
            </a:r>
            <a:r>
              <a:rPr kumimoji="1" lang="en-US" altLang="zh-CN" sz="3200" dirty="0">
                <a:latin typeface="Times New Roman" pitchFamily="18" charset="0"/>
              </a:rPr>
              <a:t>(</a:t>
            </a:r>
            <a:r>
              <a:rPr kumimoji="1" lang="en-US" altLang="zh-CN" sz="3200" i="1" dirty="0">
                <a:latin typeface="Times New Roman" pitchFamily="18" charset="0"/>
              </a:rPr>
              <a:t>x</a:t>
            </a:r>
            <a:r>
              <a:rPr kumimoji="1" lang="en-US" altLang="zh-CN" sz="3200" dirty="0">
                <a:latin typeface="Times New Roman" pitchFamily="18" charset="0"/>
              </a:rPr>
              <a:t>)</a:t>
            </a:r>
            <a:r>
              <a:rPr kumimoji="1" lang="en-US" altLang="zh-CN" sz="3200" dirty="0">
                <a:latin typeface="Times New Roman" pitchFamily="18" charset="0"/>
                <a:sym typeface="Symbol" pitchFamily="18" charset="2"/>
              </a:rPr>
              <a:t></a:t>
            </a:r>
            <a:r>
              <a:rPr kumimoji="1" lang="en-US" altLang="zh-CN" sz="3200" i="1" dirty="0">
                <a:latin typeface="Times New Roman" pitchFamily="18" charset="0"/>
              </a:rPr>
              <a:t>L</a:t>
            </a:r>
            <a:r>
              <a:rPr kumimoji="1" lang="en-US" altLang="zh-CN" sz="3200" dirty="0">
                <a:latin typeface="Times New Roman" pitchFamily="18" charset="0"/>
              </a:rPr>
              <a:t>(</a:t>
            </a:r>
            <a:r>
              <a:rPr kumimoji="1" lang="en-US" altLang="zh-CN" sz="3200" i="1" dirty="0">
                <a:latin typeface="Times New Roman" pitchFamily="18" charset="0"/>
              </a:rPr>
              <a:t>x</a:t>
            </a:r>
            <a:r>
              <a:rPr kumimoji="1" lang="en-US" altLang="zh-CN" sz="3200" dirty="0">
                <a:latin typeface="Times New Roman" pitchFamily="18" charset="0"/>
              </a:rPr>
              <a:t>)) </a:t>
            </a:r>
            <a:r>
              <a:rPr kumimoji="1" lang="en-US" altLang="zh-CN" sz="3200" dirty="0">
                <a:latin typeface="Times New Roman" pitchFamily="18" charset="0"/>
                <a:sym typeface="Symbol" pitchFamily="18" charset="2"/>
              </a:rPr>
              <a:t> </a:t>
            </a:r>
            <a:r>
              <a:rPr kumimoji="1" lang="en-US" altLang="zh-CN" sz="3200" i="1" dirty="0">
                <a:latin typeface="Times New Roman" pitchFamily="18" charset="0"/>
                <a:sym typeface="Symbol" pitchFamily="18" charset="2"/>
              </a:rPr>
              <a:t>y</a:t>
            </a:r>
            <a:r>
              <a:rPr kumimoji="1" lang="en-US" altLang="zh-CN" sz="3200" dirty="0">
                <a:latin typeface="Times New Roman" pitchFamily="18" charset="0"/>
                <a:sym typeface="Symbol" pitchFamily="18" charset="2"/>
              </a:rPr>
              <a:t>(</a:t>
            </a:r>
            <a:r>
              <a:rPr kumimoji="1" lang="en-US" altLang="zh-CN" sz="3200" i="1" dirty="0">
                <a:latin typeface="Times New Roman" pitchFamily="18" charset="0"/>
              </a:rPr>
              <a:t>C</a:t>
            </a:r>
            <a:r>
              <a:rPr kumimoji="1" lang="en-US" altLang="zh-CN" sz="3200" dirty="0">
                <a:latin typeface="Times New Roman" pitchFamily="18" charset="0"/>
              </a:rPr>
              <a:t>(</a:t>
            </a:r>
            <a:r>
              <a:rPr kumimoji="1" lang="en-US" altLang="zh-CN" sz="3200" i="1" dirty="0">
                <a:latin typeface="Times New Roman" pitchFamily="18" charset="0"/>
              </a:rPr>
              <a:t>y</a:t>
            </a:r>
            <a:r>
              <a:rPr kumimoji="1" lang="en-US" altLang="zh-CN" sz="3200">
                <a:latin typeface="Times New Roman" pitchFamily="18" charset="0"/>
              </a:rPr>
              <a:t>)∧</a:t>
            </a:r>
            <a:r>
              <a:rPr kumimoji="1" lang="en-US" altLang="zh-CN" sz="3200" i="1">
                <a:latin typeface="Times New Roman" pitchFamily="18" charset="0"/>
              </a:rPr>
              <a:t>B</a:t>
            </a:r>
            <a:r>
              <a:rPr kumimoji="1" lang="en-US" altLang="zh-CN" sz="3200">
                <a:latin typeface="Times New Roman" pitchFamily="18" charset="0"/>
              </a:rPr>
              <a:t>(</a:t>
            </a:r>
            <a:r>
              <a:rPr kumimoji="1" lang="en-US" altLang="zh-CN" sz="3200" i="1" dirty="0">
                <a:latin typeface="Times New Roman" pitchFamily="18" charset="0"/>
              </a:rPr>
              <a:t>y</a:t>
            </a:r>
            <a:r>
              <a:rPr kumimoji="1" lang="en-US" altLang="zh-CN" sz="3200" dirty="0">
                <a:latin typeface="Times New Roman" pitchFamily="18" charset="0"/>
              </a:rPr>
              <a:t>) </a:t>
            </a:r>
            <a:r>
              <a:rPr kumimoji="1" lang="en-US" altLang="zh-CN" sz="3200" dirty="0">
                <a:latin typeface="Times New Roman" pitchFamily="18" charset="0"/>
                <a:sym typeface="Symbol" pitchFamily="18" charset="2"/>
              </a:rPr>
              <a:t> </a:t>
            </a:r>
            <a:r>
              <a:rPr kumimoji="1" lang="en-US" altLang="zh-CN" sz="3200" i="1" dirty="0">
                <a:latin typeface="Times New Roman" pitchFamily="18" charset="0"/>
              </a:rPr>
              <a:t>S</a:t>
            </a:r>
            <a:r>
              <a:rPr kumimoji="1" lang="en-US" altLang="zh-CN" sz="3200" dirty="0">
                <a:latin typeface="Times New Roman" pitchFamily="18" charset="0"/>
              </a:rPr>
              <a:t>(</a:t>
            </a:r>
            <a:r>
              <a:rPr kumimoji="1" lang="en-US" altLang="zh-CN" sz="3200" i="1" dirty="0">
                <a:latin typeface="Times New Roman" pitchFamily="18" charset="0"/>
              </a:rPr>
              <a:t>y</a:t>
            </a:r>
            <a:r>
              <a:rPr kumimoji="1" lang="en-US" altLang="zh-CN" sz="3200" dirty="0">
                <a:latin typeface="Times New Roman" pitchFamily="18" charset="0"/>
              </a:rPr>
              <a:t>))</a:t>
            </a:r>
            <a:endParaRPr kumimoji="1" lang="en-US" altLang="en-US" sz="3200" dirty="0">
              <a:latin typeface="Times New Roman" pitchFamily="18" charset="0"/>
            </a:endParaRPr>
          </a:p>
        </p:txBody>
      </p:sp>
    </p:spTree>
    <p:extLst>
      <p:ext uri="{BB962C8B-B14F-4D97-AF65-F5344CB8AC3E}">
        <p14:creationId xmlns:p14="http://schemas.microsoft.com/office/powerpoint/2010/main" val="3107475217"/>
      </p:ext>
    </p:extLst>
  </p:cSld>
  <p:clrMapOvr>
    <a:masterClrMapping/>
  </p:clrMapOvr>
  <p:transition spd="slow" advTm="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pic>
        <p:nvPicPr>
          <p:cNvPr id="3" name="图片 2">
            <a:extLst>
              <a:ext uri="{FF2B5EF4-FFF2-40B4-BE49-F238E27FC236}">
                <a16:creationId xmlns:a16="http://schemas.microsoft.com/office/drawing/2014/main" id="{AC0CD44A-F2E2-4C21-A29C-5024A2704A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2000" y="1650707"/>
            <a:ext cx="5588000" cy="4203700"/>
          </a:xfrm>
          <a:prstGeom prst="rect">
            <a:avLst/>
          </a:prstGeom>
        </p:spPr>
      </p:pic>
    </p:spTree>
    <p:extLst>
      <p:ext uri="{BB962C8B-B14F-4D97-AF65-F5344CB8AC3E}">
        <p14:creationId xmlns:p14="http://schemas.microsoft.com/office/powerpoint/2010/main" val="4113744824"/>
      </p:ext>
    </p:extLst>
  </p:cSld>
  <p:clrMapOvr>
    <a:masterClrMapping/>
  </p:clrMapOvr>
  <p:transition spd="slow"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FECFC5AF-72D2-4FF3-9C62-343D1873A427}"/>
              </a:ext>
            </a:extLst>
          </p:cNvPr>
          <p:cNvSpPr/>
          <p:nvPr/>
        </p:nvSpPr>
        <p:spPr>
          <a:xfrm>
            <a:off x="1646796" y="863361"/>
            <a:ext cx="9299690" cy="2565639"/>
          </a:xfrm>
          <a:prstGeom prst="rect">
            <a:avLst/>
          </a:prstGeom>
        </p:spPr>
        <p:txBody>
          <a:bodyPr wrap="square">
            <a:spAutoFit/>
          </a:bodyPr>
          <a:lstStyle/>
          <a:p>
            <a:pPr>
              <a:lnSpc>
                <a:spcPct val="150000"/>
              </a:lnSpc>
              <a:buClr>
                <a:schemeClr val="tx1"/>
              </a:buClr>
              <a:buFontTx/>
              <a:buNone/>
            </a:pPr>
            <a:r>
              <a:rPr lang="zh-CN" altLang="en-US" sz="3200" dirty="0">
                <a:solidFill>
                  <a:srgbClr val="CC3300"/>
                </a:solidFill>
                <a:latin typeface="Times New Roman" panose="02020603050405020304" pitchFamily="18" charset="0"/>
                <a:cs typeface="Times New Roman" panose="02020603050405020304" pitchFamily="18" charset="0"/>
              </a:rPr>
              <a:t>示例</a:t>
            </a:r>
          </a:p>
          <a:p>
            <a:pPr>
              <a:lnSpc>
                <a:spcPct val="120000"/>
              </a:lnSpc>
              <a:buClr>
                <a:schemeClr val="tx1"/>
              </a:buClr>
              <a:buFontTx/>
              <a:buNone/>
            </a:pPr>
            <a:r>
              <a:rPr lang="zh-CN" altLang="en-US" sz="3200" dirty="0">
                <a:latin typeface="Times New Roman" panose="02020603050405020304" pitchFamily="18" charset="0"/>
                <a:cs typeface="Times New Roman" panose="02020603050405020304" pitchFamily="18" charset="0"/>
              </a:rPr>
              <a:t>对公式</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x</a:t>
            </a:r>
            <a:r>
              <a:rPr lang="zh-CN" altLang="en-US" sz="3200" dirty="0">
                <a:solidFill>
                  <a:srgbClr val="CC3300"/>
                </a:solidFill>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P(x,y)</a:t>
            </a:r>
            <a:r>
              <a:rPr lang="en-US" altLang="zh-CN" sz="3200" dirty="0">
                <a:latin typeface="Times New Roman" panose="02020603050405020304" pitchFamily="18" charset="0"/>
                <a:cs typeface="Times New Roman" panose="02020603050405020304" pitchFamily="18" charset="0"/>
                <a:sym typeface="cajcd fnta1" pitchFamily="2" charset="2"/>
              </a:rPr>
              <a:t>∧</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yQ(y)</a:t>
            </a:r>
            <a:r>
              <a:rPr lang="en-US" altLang="zh-CN" sz="3200" dirty="0">
                <a:latin typeface="Times New Roman" panose="02020603050405020304" pitchFamily="18" charset="0"/>
                <a:cs typeface="Times New Roman" panose="02020603050405020304" pitchFamily="18" charset="0"/>
                <a:sym typeface="cajcd fnta1" pitchFamily="2" charset="2"/>
              </a:rPr>
              <a:t>∧</a:t>
            </a:r>
            <a:r>
              <a:rPr lang="zh-CN" altLang="en-US" sz="3200" dirty="0">
                <a:latin typeface="Times New Roman" panose="02020603050405020304" pitchFamily="18" charset="0"/>
                <a:cs typeface="Times New Roman" panose="02020603050405020304" pitchFamily="18" charset="0"/>
              </a:rPr>
              <a:t>M(x,y)</a:t>
            </a:r>
            <a:r>
              <a:rPr lang="zh-CN" altLang="en-US" sz="3200" dirty="0">
                <a:solidFill>
                  <a:srgbClr val="CC3300"/>
                </a:solidFill>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sym typeface="cajcd fnta1" pitchFamily="2" charset="2"/>
              </a:rPr>
              <a:t>∧</a:t>
            </a:r>
            <a:r>
              <a:rPr lang="zh-CN" altLang="en-US" sz="3200" dirty="0">
                <a:solidFill>
                  <a:srgbClr val="CC3300"/>
                </a:solidFill>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xR(x)</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Q(x)</a:t>
            </a:r>
            <a:r>
              <a:rPr lang="zh-CN" altLang="en-US" sz="3200" dirty="0">
                <a:solidFill>
                  <a:srgbClr val="CC3300"/>
                </a:solidFill>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中的约束变元进行改名。</a:t>
            </a:r>
            <a:r>
              <a:rPr lang="zh-CN" altLang="en-US" sz="3200" dirty="0">
                <a:solidFill>
                  <a:srgbClr val="000000"/>
                </a:solidFill>
                <a:latin typeface="Times New Roman" panose="02020603050405020304" pitchFamily="18" charset="0"/>
                <a:cs typeface="Times New Roman" panose="02020603050405020304" pitchFamily="18" charset="0"/>
              </a:rPr>
              <a:t>使每个变元在公式中只以一种形式出现（即约束出现或自由出现）。</a:t>
            </a:r>
          </a:p>
        </p:txBody>
      </p:sp>
      <p:sp>
        <p:nvSpPr>
          <p:cNvPr id="2" name="矩形 1">
            <a:extLst>
              <a:ext uri="{FF2B5EF4-FFF2-40B4-BE49-F238E27FC236}">
                <a16:creationId xmlns:a16="http://schemas.microsoft.com/office/drawing/2014/main" id="{C5B9726B-D81D-4F21-A67D-B84AA5222CBB}"/>
              </a:ext>
            </a:extLst>
          </p:cNvPr>
          <p:cNvSpPr/>
          <p:nvPr/>
        </p:nvSpPr>
        <p:spPr>
          <a:xfrm>
            <a:off x="2054658" y="3663856"/>
            <a:ext cx="8641848" cy="1822422"/>
          </a:xfrm>
          <a:prstGeom prst="rect">
            <a:avLst/>
          </a:prstGeom>
        </p:spPr>
        <p:txBody>
          <a:bodyPr wrap="square">
            <a:spAutoFit/>
          </a:bodyPr>
          <a:lstStyle/>
          <a:p>
            <a:pPr>
              <a:lnSpc>
                <a:spcPct val="120000"/>
              </a:lnSpc>
              <a:buClr>
                <a:srgbClr val="FF0000"/>
              </a:buClr>
              <a:buFontTx/>
              <a:buNone/>
            </a:pPr>
            <a:r>
              <a:rPr lang="zh-CN" altLang="en-US" sz="3200" dirty="0">
                <a:latin typeface="Times New Roman" panose="02020603050405020304" pitchFamily="18" charset="0"/>
                <a:cs typeface="Times New Roman" panose="02020603050405020304" pitchFamily="18" charset="0"/>
              </a:rPr>
              <a:t>将P(x,y)和M(x,y)中的约束变元x改名为</a:t>
            </a:r>
            <a:r>
              <a:rPr lang="zh-CN" altLang="en-US" sz="3200" dirty="0">
                <a:solidFill>
                  <a:srgbClr val="FF0000"/>
                </a:solidFill>
                <a:latin typeface="Times New Roman" panose="02020603050405020304" pitchFamily="18" charset="0"/>
                <a:cs typeface="Times New Roman" panose="02020603050405020304" pitchFamily="18" charset="0"/>
              </a:rPr>
              <a:t>z</a:t>
            </a:r>
            <a:r>
              <a:rPr lang="zh-CN" altLang="en-US" sz="3200" dirty="0">
                <a:latin typeface="Times New Roman" panose="02020603050405020304" pitchFamily="18" charset="0"/>
                <a:cs typeface="Times New Roman" panose="02020603050405020304" pitchFamily="18" charset="0"/>
              </a:rPr>
              <a:t>，R(x)中的x改名为</a:t>
            </a:r>
            <a:r>
              <a:rPr lang="zh-CN" altLang="en-US" sz="3200" dirty="0">
                <a:solidFill>
                  <a:srgbClr val="00B050"/>
                </a:solidFill>
                <a:latin typeface="Times New Roman" panose="02020603050405020304" pitchFamily="18" charset="0"/>
                <a:cs typeface="Times New Roman" panose="02020603050405020304" pitchFamily="18" charset="0"/>
              </a:rPr>
              <a:t>s</a:t>
            </a:r>
            <a:r>
              <a:rPr lang="zh-CN" altLang="en-US" sz="3200" dirty="0">
                <a:latin typeface="Times New Roman" panose="02020603050405020304" pitchFamily="18" charset="0"/>
                <a:cs typeface="Times New Roman" panose="02020603050405020304" pitchFamily="18" charset="0"/>
              </a:rPr>
              <a:t>，Q(y)中的y改名为</a:t>
            </a:r>
            <a:r>
              <a:rPr lang="zh-CN" altLang="en-US" sz="3200" dirty="0">
                <a:solidFill>
                  <a:srgbClr val="0070C0"/>
                </a:solidFill>
                <a:latin typeface="Times New Roman" panose="02020603050405020304" pitchFamily="18" charset="0"/>
                <a:cs typeface="Times New Roman" panose="02020603050405020304" pitchFamily="18" charset="0"/>
              </a:rPr>
              <a:t>t</a:t>
            </a:r>
            <a:r>
              <a:rPr lang="zh-CN" altLang="en-US" sz="3200" dirty="0">
                <a:latin typeface="Times New Roman" panose="02020603050405020304" pitchFamily="18" charset="0"/>
                <a:cs typeface="Times New Roman" panose="02020603050405020304" pitchFamily="18" charset="0"/>
              </a:rPr>
              <a:t>，改名后为：</a:t>
            </a:r>
            <a:endParaRPr lang="zh-CN" altLang="en-US" sz="32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120000"/>
              </a:lnSpc>
              <a:buClr>
                <a:srgbClr val="FF0000"/>
              </a:buClr>
              <a:buFontTx/>
              <a:buNone/>
            </a:pP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dirty="0">
                <a:solidFill>
                  <a:srgbClr val="FF0000"/>
                </a:solidFill>
                <a:latin typeface="Times New Roman" panose="02020603050405020304" pitchFamily="18" charset="0"/>
                <a:cs typeface="Times New Roman" panose="02020603050405020304" pitchFamily="18" charset="0"/>
              </a:rPr>
              <a:t>z</a:t>
            </a:r>
            <a:r>
              <a:rPr lang="zh-CN" altLang="en-US" sz="3200" dirty="0">
                <a:latin typeface="Times New Roman" panose="02020603050405020304" pitchFamily="18" charset="0"/>
                <a:cs typeface="Times New Roman" panose="02020603050405020304" pitchFamily="18" charset="0"/>
              </a:rPr>
              <a:t>(P(</a:t>
            </a:r>
            <a:r>
              <a:rPr lang="zh-CN" altLang="en-US" sz="3200" dirty="0">
                <a:solidFill>
                  <a:srgbClr val="FF0000"/>
                </a:solidFill>
                <a:latin typeface="Times New Roman" panose="02020603050405020304" pitchFamily="18" charset="0"/>
                <a:cs typeface="Times New Roman" panose="02020603050405020304" pitchFamily="18" charset="0"/>
              </a:rPr>
              <a:t>z</a:t>
            </a:r>
            <a:r>
              <a:rPr lang="zh-CN" altLang="en-US" sz="3200" dirty="0">
                <a:latin typeface="Times New Roman" panose="02020603050405020304" pitchFamily="18" charset="0"/>
                <a:cs typeface="Times New Roman" panose="02020603050405020304" pitchFamily="18" charset="0"/>
              </a:rPr>
              <a:t>,y)</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solidFill>
                  <a:schemeClr val="accent5">
                    <a:lumMod val="75000"/>
                  </a:schemeClr>
                </a:solidFill>
                <a:latin typeface="Times New Roman" panose="02020603050405020304" pitchFamily="18" charset="0"/>
                <a:cs typeface="Times New Roman" panose="02020603050405020304" pitchFamily="18" charset="0"/>
              </a:rPr>
              <a:t>t</a:t>
            </a:r>
            <a:r>
              <a:rPr lang="zh-CN" altLang="en-US" sz="3200" dirty="0">
                <a:latin typeface="Times New Roman" panose="02020603050405020304" pitchFamily="18" charset="0"/>
                <a:cs typeface="Times New Roman" panose="02020603050405020304" pitchFamily="18" charset="0"/>
              </a:rPr>
              <a:t>Q(</a:t>
            </a:r>
            <a:r>
              <a:rPr lang="zh-CN" altLang="en-US" sz="3200" dirty="0">
                <a:solidFill>
                  <a:schemeClr val="accent5">
                    <a:lumMod val="75000"/>
                  </a:schemeClr>
                </a:solidFill>
                <a:latin typeface="Times New Roman" panose="02020603050405020304" pitchFamily="18" charset="0"/>
                <a:cs typeface="Times New Roman" panose="02020603050405020304" pitchFamily="18" charset="0"/>
              </a:rPr>
              <a:t>t</a:t>
            </a:r>
            <a:r>
              <a:rPr lang="zh-CN" altLang="en-US"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M(</a:t>
            </a:r>
            <a:r>
              <a:rPr lang="zh-CN" altLang="en-US" sz="3200" dirty="0">
                <a:solidFill>
                  <a:srgbClr val="FF0000"/>
                </a:solidFill>
                <a:latin typeface="Times New Roman" panose="02020603050405020304" pitchFamily="18" charset="0"/>
                <a:cs typeface="Times New Roman" panose="02020603050405020304" pitchFamily="18" charset="0"/>
              </a:rPr>
              <a:t>z</a:t>
            </a:r>
            <a:r>
              <a:rPr lang="zh-CN" altLang="en-US" sz="3200" dirty="0">
                <a:latin typeface="Times New Roman" panose="02020603050405020304" pitchFamily="18" charset="0"/>
                <a:cs typeface="Times New Roman" panose="02020603050405020304" pitchFamily="18" charset="0"/>
              </a:rPr>
              <a:t>,y))</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sR(</a:t>
            </a:r>
            <a:r>
              <a:rPr lang="zh-CN" altLang="en-US" sz="3200" dirty="0">
                <a:solidFill>
                  <a:srgbClr val="00B050"/>
                </a:solidFill>
                <a:latin typeface="Times New Roman" panose="02020603050405020304" pitchFamily="18" charset="0"/>
                <a:cs typeface="Times New Roman" panose="02020603050405020304" pitchFamily="18" charset="0"/>
              </a:rPr>
              <a:t>s</a:t>
            </a:r>
            <a:r>
              <a:rPr lang="zh-CN" altLang="en-US"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rPr>
              <a:t>Q(x))</a:t>
            </a:r>
          </a:p>
        </p:txBody>
      </p:sp>
    </p:spTree>
    <p:extLst>
      <p:ext uri="{BB962C8B-B14F-4D97-AF65-F5344CB8AC3E}">
        <p14:creationId xmlns:p14="http://schemas.microsoft.com/office/powerpoint/2010/main" val="107533706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1CFB0B8D-A4CE-4235-B816-C12231893F84}"/>
              </a:ext>
            </a:extLst>
          </p:cNvPr>
          <p:cNvSpPr txBox="1">
            <a:spLocks noChangeArrowheads="1"/>
          </p:cNvSpPr>
          <p:nvPr/>
        </p:nvSpPr>
        <p:spPr>
          <a:xfrm>
            <a:off x="2036054" y="1134280"/>
            <a:ext cx="8501062" cy="46815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dirty="0"/>
              <a:t>（</a:t>
            </a:r>
            <a:r>
              <a:rPr lang="en-US" altLang="zh-CN" dirty="0"/>
              <a:t>1</a:t>
            </a:r>
            <a:r>
              <a:rPr lang="zh-CN" altLang="en-US" dirty="0"/>
              <a:t>）将公式</a:t>
            </a:r>
            <a:r>
              <a:rPr lang="en-US" altLang="zh-CN" dirty="0"/>
              <a:t>(</a:t>
            </a:r>
            <a:r>
              <a:rPr lang="en-US" altLang="zh-CN" dirty="0">
                <a:sym typeface="Symbol" panose="05050102010706020507" pitchFamily="18" charset="2"/>
              </a:rPr>
              <a:t></a:t>
            </a:r>
            <a:r>
              <a:rPr lang="en-US" altLang="zh-CN" dirty="0"/>
              <a:t>x)(P(x)→Q(x, y))∧R(x, y)</a:t>
            </a:r>
            <a:r>
              <a:rPr lang="zh-CN" altLang="en-US" dirty="0"/>
              <a:t>中的约束变元</a:t>
            </a:r>
            <a:r>
              <a:rPr lang="en-US" altLang="zh-CN" dirty="0"/>
              <a:t>x</a:t>
            </a:r>
            <a:r>
              <a:rPr lang="zh-CN" altLang="en-US" dirty="0"/>
              <a:t>进行改名；</a:t>
            </a:r>
          </a:p>
          <a:p>
            <a:pPr marL="0" indent="0">
              <a:buFont typeface="Wingdings" panose="05000000000000000000" pitchFamily="2" charset="2"/>
              <a:buNone/>
            </a:pPr>
            <a:r>
              <a:rPr lang="zh-CN" altLang="en-US" dirty="0"/>
              <a:t>（</a:t>
            </a:r>
            <a:r>
              <a:rPr lang="en-US" altLang="zh-CN" dirty="0"/>
              <a:t>2</a:t>
            </a:r>
            <a:r>
              <a:rPr lang="zh-CN" altLang="en-US" dirty="0"/>
              <a:t>）将公式</a:t>
            </a:r>
            <a:r>
              <a:rPr lang="en-US" altLang="zh-CN" dirty="0"/>
              <a:t>(</a:t>
            </a:r>
            <a:r>
              <a:rPr lang="en-US" altLang="zh-CN" dirty="0">
                <a:sym typeface="Symbol" panose="05050102010706020507" pitchFamily="18" charset="2"/>
              </a:rPr>
              <a:t></a:t>
            </a:r>
            <a:r>
              <a:rPr lang="en-US" altLang="zh-CN" dirty="0"/>
              <a:t>x)(P(x)→Q(x, y))∧R(x, y)</a:t>
            </a:r>
            <a:r>
              <a:rPr lang="zh-CN" altLang="en-US" dirty="0"/>
              <a:t>中的自由变元</a:t>
            </a:r>
            <a:r>
              <a:rPr lang="en-US" altLang="zh-CN" dirty="0"/>
              <a:t>y</a:t>
            </a:r>
            <a:r>
              <a:rPr lang="zh-CN" altLang="en-US" dirty="0"/>
              <a:t>进行代入。</a:t>
            </a:r>
          </a:p>
          <a:p>
            <a:pPr marL="0" indent="0">
              <a:buFont typeface="Wingdings" panose="05000000000000000000" pitchFamily="2" charset="2"/>
              <a:buNone/>
            </a:pPr>
            <a:r>
              <a:rPr lang="zh-CN" altLang="en-US" dirty="0">
                <a:solidFill>
                  <a:srgbClr val="CC3300"/>
                </a:solidFill>
              </a:rPr>
              <a:t>解</a:t>
            </a:r>
            <a:r>
              <a:rPr lang="zh-CN" altLang="en-US" dirty="0"/>
              <a:t>   利用改名规则对</a:t>
            </a:r>
            <a:r>
              <a:rPr lang="en-US" altLang="zh-CN" dirty="0"/>
              <a:t>x</a:t>
            </a:r>
            <a:r>
              <a:rPr lang="zh-CN" altLang="en-US" dirty="0"/>
              <a:t>进行改名，则：</a:t>
            </a:r>
          </a:p>
          <a:p>
            <a:pPr marL="0" indent="0">
              <a:buFont typeface="Wingdings" panose="05000000000000000000" pitchFamily="2" charset="2"/>
              <a:buNone/>
            </a:pPr>
            <a:r>
              <a:rPr lang="zh-CN" altLang="en-US" dirty="0"/>
              <a:t>     </a:t>
            </a:r>
            <a:r>
              <a:rPr lang="fr-FR" altLang="zh-CN" dirty="0"/>
              <a:t>(</a:t>
            </a:r>
            <a:r>
              <a:rPr lang="en-US" altLang="zh-CN" dirty="0">
                <a:sym typeface="Symbol" panose="05050102010706020507" pitchFamily="18" charset="2"/>
              </a:rPr>
              <a:t></a:t>
            </a:r>
            <a:r>
              <a:rPr lang="fr-FR" altLang="zh-CN" dirty="0"/>
              <a:t>z)(P(z)→Q(z, y))∧R(x, y)</a:t>
            </a:r>
          </a:p>
          <a:p>
            <a:pPr marL="0" indent="0">
              <a:buFont typeface="Wingdings" panose="05000000000000000000" pitchFamily="2" charset="2"/>
              <a:buNone/>
            </a:pPr>
            <a:r>
              <a:rPr lang="zh-CN" altLang="fr-FR" dirty="0"/>
              <a:t>     </a:t>
            </a:r>
            <a:r>
              <a:rPr lang="fr-FR" altLang="zh-CN" dirty="0"/>
              <a:t>(</a:t>
            </a:r>
            <a:r>
              <a:rPr lang="en-US" altLang="zh-CN" dirty="0">
                <a:sym typeface="Symbol" panose="05050102010706020507" pitchFamily="18" charset="2"/>
              </a:rPr>
              <a:t></a:t>
            </a:r>
            <a:r>
              <a:rPr lang="fr-FR" altLang="zh-CN" dirty="0"/>
              <a:t>z)(P(z)→Q(x, y))∧R(x, y)</a:t>
            </a:r>
          </a:p>
          <a:p>
            <a:pPr marL="0" indent="0">
              <a:buFont typeface="Wingdings" panose="05000000000000000000" pitchFamily="2" charset="2"/>
              <a:buNone/>
            </a:pPr>
            <a:r>
              <a:rPr lang="fr-FR" altLang="zh-CN" dirty="0"/>
              <a:t>     (</a:t>
            </a:r>
            <a:r>
              <a:rPr lang="en-US" altLang="zh-CN" dirty="0">
                <a:sym typeface="Symbol" panose="05050102010706020507" pitchFamily="18" charset="2"/>
              </a:rPr>
              <a:t></a:t>
            </a:r>
            <a:r>
              <a:rPr lang="fr-FR" altLang="zh-CN" dirty="0"/>
              <a:t>y)(P(y)→Q(y, y))∧R(x, y)</a:t>
            </a:r>
            <a:endParaRPr lang="zh-CN" altLang="en-US" dirty="0"/>
          </a:p>
        </p:txBody>
      </p:sp>
      <p:sp>
        <p:nvSpPr>
          <p:cNvPr id="5" name="矩形 4">
            <a:extLst>
              <a:ext uri="{FF2B5EF4-FFF2-40B4-BE49-F238E27FC236}">
                <a16:creationId xmlns:a16="http://schemas.microsoft.com/office/drawing/2014/main" id="{EF57B3C3-DBEC-45A7-AA8C-EA28B65B2875}"/>
              </a:ext>
            </a:extLst>
          </p:cNvPr>
          <p:cNvSpPr>
            <a:spLocks noChangeArrowheads="1"/>
          </p:cNvSpPr>
          <p:nvPr/>
        </p:nvSpPr>
        <p:spPr bwMode="auto">
          <a:xfrm>
            <a:off x="7995358" y="3343480"/>
            <a:ext cx="216058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lnSpc>
                <a:spcPct val="120000"/>
              </a:lnSpc>
              <a:spcBef>
                <a:spcPct val="20000"/>
              </a:spcBef>
              <a:buClr>
                <a:srgbClr val="FF3300"/>
              </a:buClr>
              <a:buFont typeface="Wingdings" panose="05000000000000000000" pitchFamily="2" charset="2"/>
              <a:buNone/>
            </a:pPr>
            <a:r>
              <a:rPr lang="zh-CN" altLang="fr-FR">
                <a:solidFill>
                  <a:schemeClr val="tx1"/>
                </a:solidFill>
              </a:rPr>
              <a:t> </a:t>
            </a:r>
            <a:r>
              <a:rPr lang="fr-FR" altLang="zh-CN">
                <a:solidFill>
                  <a:schemeClr val="tx1"/>
                </a:solidFill>
              </a:rPr>
              <a:t>-------</a:t>
            </a:r>
            <a:r>
              <a:rPr lang="zh-CN" altLang="fr-FR">
                <a:solidFill>
                  <a:schemeClr val="tx1"/>
                </a:solidFill>
              </a:rPr>
              <a:t>对</a:t>
            </a:r>
            <a:endParaRPr lang="zh-CN" altLang="en-US">
              <a:solidFill>
                <a:schemeClr val="tx1"/>
              </a:solidFill>
            </a:endParaRPr>
          </a:p>
          <a:p>
            <a:pPr>
              <a:lnSpc>
                <a:spcPct val="120000"/>
              </a:lnSpc>
              <a:spcBef>
                <a:spcPct val="20000"/>
              </a:spcBef>
              <a:buClr>
                <a:srgbClr val="FF3300"/>
              </a:buClr>
              <a:buFont typeface="Wingdings" panose="05000000000000000000" pitchFamily="2" charset="2"/>
              <a:buNone/>
            </a:pPr>
            <a:r>
              <a:rPr lang="zh-CN" altLang="en-US">
                <a:solidFill>
                  <a:schemeClr val="tx1"/>
                </a:solidFill>
              </a:rPr>
              <a:t> </a:t>
            </a:r>
            <a:r>
              <a:rPr lang="fr-FR" altLang="zh-CN">
                <a:solidFill>
                  <a:schemeClr val="tx1"/>
                </a:solidFill>
              </a:rPr>
              <a:t>-------</a:t>
            </a:r>
            <a:r>
              <a:rPr lang="zh-CN" altLang="en-US">
                <a:solidFill>
                  <a:schemeClr val="tx1"/>
                </a:solidFill>
              </a:rPr>
              <a:t>错</a:t>
            </a:r>
          </a:p>
          <a:p>
            <a:pPr>
              <a:lnSpc>
                <a:spcPct val="120000"/>
              </a:lnSpc>
              <a:spcBef>
                <a:spcPct val="20000"/>
              </a:spcBef>
              <a:buClr>
                <a:srgbClr val="FF3300"/>
              </a:buClr>
              <a:buFont typeface="Wingdings" panose="05000000000000000000" pitchFamily="2" charset="2"/>
              <a:buNone/>
            </a:pPr>
            <a:r>
              <a:rPr lang="en-US" altLang="zh-CN">
                <a:solidFill>
                  <a:schemeClr val="tx1"/>
                </a:solidFill>
              </a:rPr>
              <a:t> </a:t>
            </a:r>
            <a:r>
              <a:rPr lang="fr-FR" altLang="zh-CN">
                <a:solidFill>
                  <a:schemeClr val="tx1"/>
                </a:solidFill>
              </a:rPr>
              <a:t>-------</a:t>
            </a:r>
            <a:r>
              <a:rPr lang="zh-CN" altLang="fr-FR">
                <a:solidFill>
                  <a:schemeClr val="tx1"/>
                </a:solidFill>
              </a:rPr>
              <a:t>错</a:t>
            </a:r>
            <a:endParaRPr lang="zh-CN" altLang="en-US">
              <a:solidFill>
                <a:schemeClr val="tx1"/>
              </a:solidFill>
            </a:endParaRPr>
          </a:p>
        </p:txBody>
      </p:sp>
      <p:sp>
        <p:nvSpPr>
          <p:cNvPr id="6" name="矩形 5">
            <a:extLst>
              <a:ext uri="{FF2B5EF4-FFF2-40B4-BE49-F238E27FC236}">
                <a16:creationId xmlns:a16="http://schemas.microsoft.com/office/drawing/2014/main" id="{113A526C-3FAF-41B3-8D93-5F92FF6E73D3}"/>
              </a:ext>
            </a:extLst>
          </p:cNvPr>
          <p:cNvSpPr>
            <a:spLocks noChangeArrowheads="1"/>
          </p:cNvSpPr>
          <p:nvPr/>
        </p:nvSpPr>
        <p:spPr bwMode="auto">
          <a:xfrm>
            <a:off x="2578185" y="2850475"/>
            <a:ext cx="7416800" cy="2520950"/>
          </a:xfrm>
          <a:prstGeom prst="rect">
            <a:avLst/>
          </a:prstGeom>
          <a:solidFill>
            <a:schemeClr val="bg1"/>
          </a:solidFill>
          <a:ln>
            <a:noFill/>
          </a:ln>
          <a:effectLst/>
        </p:spPr>
        <p:txBody>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lnSpc>
                <a:spcPct val="120000"/>
              </a:lnSpc>
              <a:spcBef>
                <a:spcPct val="20000"/>
              </a:spcBef>
              <a:buClr>
                <a:srgbClr val="FF3300"/>
              </a:buClr>
              <a:buFont typeface="Wingdings" panose="05000000000000000000" pitchFamily="2" charset="2"/>
              <a:buNone/>
            </a:pPr>
            <a:r>
              <a:rPr lang="zh-CN" altLang="fr-FR" b="0" dirty="0">
                <a:solidFill>
                  <a:srgbClr val="000000"/>
                </a:solidFill>
              </a:rPr>
              <a:t>  利用</a:t>
            </a:r>
            <a:r>
              <a:rPr lang="zh-CN" altLang="en-US" b="0" dirty="0">
                <a:solidFill>
                  <a:srgbClr val="000000"/>
                </a:solidFill>
              </a:rPr>
              <a:t>代入</a:t>
            </a:r>
            <a:r>
              <a:rPr lang="zh-CN" altLang="fr-FR" b="0" dirty="0">
                <a:solidFill>
                  <a:srgbClr val="000000"/>
                </a:solidFill>
              </a:rPr>
              <a:t>规则</a:t>
            </a:r>
            <a:r>
              <a:rPr lang="zh-CN" altLang="en-US" b="0" dirty="0">
                <a:solidFill>
                  <a:srgbClr val="000000"/>
                </a:solidFill>
              </a:rPr>
              <a:t>对</a:t>
            </a:r>
            <a:r>
              <a:rPr lang="en-US" altLang="zh-CN" b="0" dirty="0">
                <a:solidFill>
                  <a:srgbClr val="000000"/>
                </a:solidFill>
              </a:rPr>
              <a:t>y</a:t>
            </a:r>
            <a:r>
              <a:rPr lang="zh-CN" altLang="en-US" b="0" dirty="0">
                <a:solidFill>
                  <a:srgbClr val="000000"/>
                </a:solidFill>
              </a:rPr>
              <a:t>进行代入，则：</a:t>
            </a:r>
          </a:p>
          <a:p>
            <a:pPr>
              <a:lnSpc>
                <a:spcPct val="120000"/>
              </a:lnSpc>
              <a:spcBef>
                <a:spcPct val="20000"/>
              </a:spcBef>
              <a:buClr>
                <a:srgbClr val="FF3300"/>
              </a:buClr>
              <a:buFont typeface="Wingdings" panose="05000000000000000000" pitchFamily="2" charset="2"/>
              <a:buNone/>
            </a:pPr>
            <a:r>
              <a:rPr lang="zh-CN" altLang="en-US" b="0" dirty="0">
                <a:solidFill>
                  <a:srgbClr val="000000"/>
                </a:solidFill>
              </a:rPr>
              <a:t>   </a:t>
            </a:r>
            <a:r>
              <a:rPr lang="en-US" altLang="zh-CN" b="0" dirty="0">
                <a:solidFill>
                  <a:srgbClr val="000000"/>
                </a:solidFill>
              </a:rPr>
              <a:t>(</a:t>
            </a:r>
            <a:r>
              <a:rPr lang="en-US" altLang="zh-CN" b="0" dirty="0">
                <a:solidFill>
                  <a:srgbClr val="000000"/>
                </a:solidFill>
                <a:sym typeface="Symbol" panose="05050102010706020507" pitchFamily="18" charset="2"/>
              </a:rPr>
              <a:t></a:t>
            </a:r>
            <a:r>
              <a:rPr lang="en-US" altLang="zh-CN" b="0" dirty="0">
                <a:solidFill>
                  <a:srgbClr val="000000"/>
                </a:solidFill>
              </a:rPr>
              <a:t>x)(P(x)→Q(x, z))∧R(x, z)</a:t>
            </a:r>
          </a:p>
          <a:p>
            <a:pPr>
              <a:lnSpc>
                <a:spcPct val="120000"/>
              </a:lnSpc>
              <a:spcBef>
                <a:spcPct val="20000"/>
              </a:spcBef>
              <a:buClr>
                <a:srgbClr val="FF3300"/>
              </a:buClr>
              <a:buFont typeface="Wingdings" panose="05000000000000000000" pitchFamily="2" charset="2"/>
              <a:buNone/>
            </a:pPr>
            <a:r>
              <a:rPr lang="zh-CN" altLang="en-US" b="0" dirty="0">
                <a:solidFill>
                  <a:srgbClr val="000000"/>
                </a:solidFill>
              </a:rPr>
              <a:t>   </a:t>
            </a:r>
            <a:r>
              <a:rPr lang="en-US" altLang="zh-CN" b="0" dirty="0">
                <a:solidFill>
                  <a:srgbClr val="000000"/>
                </a:solidFill>
              </a:rPr>
              <a:t>(</a:t>
            </a:r>
            <a:r>
              <a:rPr lang="en-US" altLang="zh-CN" b="0" dirty="0">
                <a:solidFill>
                  <a:srgbClr val="000000"/>
                </a:solidFill>
                <a:sym typeface="Symbol" panose="05050102010706020507" pitchFamily="18" charset="2"/>
              </a:rPr>
              <a:t></a:t>
            </a:r>
            <a:r>
              <a:rPr lang="en-US" altLang="zh-CN" b="0" dirty="0">
                <a:solidFill>
                  <a:srgbClr val="000000"/>
                </a:solidFill>
              </a:rPr>
              <a:t>x)(P(x)→Q(x, z))∧R(x, y)</a:t>
            </a:r>
          </a:p>
          <a:p>
            <a:pPr>
              <a:lnSpc>
                <a:spcPct val="120000"/>
              </a:lnSpc>
              <a:spcBef>
                <a:spcPct val="20000"/>
              </a:spcBef>
              <a:buClr>
                <a:srgbClr val="FF3300"/>
              </a:buClr>
              <a:buFont typeface="Wingdings" panose="05000000000000000000" pitchFamily="2" charset="2"/>
              <a:buNone/>
            </a:pPr>
            <a:r>
              <a:rPr lang="en-US" altLang="zh-CN" b="0" dirty="0">
                <a:solidFill>
                  <a:srgbClr val="000000"/>
                </a:solidFill>
              </a:rPr>
              <a:t>   </a:t>
            </a:r>
            <a:r>
              <a:rPr lang="fr-FR" altLang="zh-CN" b="0" dirty="0">
                <a:solidFill>
                  <a:srgbClr val="000000"/>
                </a:solidFill>
              </a:rPr>
              <a:t>(</a:t>
            </a:r>
            <a:r>
              <a:rPr lang="en-US" altLang="zh-CN" b="0" dirty="0">
                <a:solidFill>
                  <a:srgbClr val="000000"/>
                </a:solidFill>
                <a:sym typeface="Symbol" panose="05050102010706020507" pitchFamily="18" charset="2"/>
              </a:rPr>
              <a:t></a:t>
            </a:r>
            <a:r>
              <a:rPr lang="fr-FR" altLang="zh-CN" b="0" dirty="0">
                <a:solidFill>
                  <a:srgbClr val="000000"/>
                </a:solidFill>
              </a:rPr>
              <a:t>x)(P(x)→Q(x, x))∧R(x, x) </a:t>
            </a:r>
            <a:endParaRPr lang="zh-CN" altLang="en-US" b="0" dirty="0">
              <a:solidFill>
                <a:srgbClr val="000000"/>
              </a:solidFill>
            </a:endParaRPr>
          </a:p>
        </p:txBody>
      </p:sp>
      <p:sp>
        <p:nvSpPr>
          <p:cNvPr id="7" name="矩形 6">
            <a:extLst>
              <a:ext uri="{FF2B5EF4-FFF2-40B4-BE49-F238E27FC236}">
                <a16:creationId xmlns:a16="http://schemas.microsoft.com/office/drawing/2014/main" id="{63C1FFA4-E6D8-4231-B787-39AE4C9B282E}"/>
              </a:ext>
            </a:extLst>
          </p:cNvPr>
          <p:cNvSpPr>
            <a:spLocks noChangeArrowheads="1"/>
          </p:cNvSpPr>
          <p:nvPr/>
        </p:nvSpPr>
        <p:spPr bwMode="auto">
          <a:xfrm>
            <a:off x="7367393" y="3473072"/>
            <a:ext cx="187325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lnSpc>
                <a:spcPct val="120000"/>
              </a:lnSpc>
              <a:spcBef>
                <a:spcPct val="20000"/>
              </a:spcBef>
              <a:buClr>
                <a:srgbClr val="FF3300"/>
              </a:buClr>
              <a:buFont typeface="Wingdings" panose="05000000000000000000" pitchFamily="2" charset="2"/>
              <a:buNone/>
            </a:pPr>
            <a:r>
              <a:rPr lang="zh-CN" altLang="fr-FR" b="0">
                <a:solidFill>
                  <a:schemeClr val="tx1"/>
                </a:solidFill>
              </a:rPr>
              <a:t> </a:t>
            </a:r>
            <a:r>
              <a:rPr lang="fr-FR" altLang="zh-CN" b="0">
                <a:solidFill>
                  <a:schemeClr val="tx1"/>
                </a:solidFill>
              </a:rPr>
              <a:t>------</a:t>
            </a:r>
            <a:r>
              <a:rPr lang="zh-CN" altLang="fr-FR" b="0">
                <a:solidFill>
                  <a:schemeClr val="tx1"/>
                </a:solidFill>
              </a:rPr>
              <a:t>对</a:t>
            </a:r>
            <a:endParaRPr lang="zh-CN" altLang="en-US" b="0">
              <a:solidFill>
                <a:schemeClr val="tx1"/>
              </a:solidFill>
            </a:endParaRPr>
          </a:p>
          <a:p>
            <a:pPr>
              <a:lnSpc>
                <a:spcPct val="120000"/>
              </a:lnSpc>
              <a:spcBef>
                <a:spcPct val="20000"/>
              </a:spcBef>
              <a:buClr>
                <a:srgbClr val="FF3300"/>
              </a:buClr>
              <a:buFont typeface="Wingdings" panose="05000000000000000000" pitchFamily="2" charset="2"/>
              <a:buNone/>
            </a:pPr>
            <a:r>
              <a:rPr lang="zh-CN" altLang="en-US" b="0">
                <a:solidFill>
                  <a:schemeClr val="tx1"/>
                </a:solidFill>
              </a:rPr>
              <a:t> </a:t>
            </a:r>
            <a:r>
              <a:rPr lang="fr-FR" altLang="zh-CN" b="0">
                <a:solidFill>
                  <a:schemeClr val="tx1"/>
                </a:solidFill>
              </a:rPr>
              <a:t>------</a:t>
            </a:r>
            <a:r>
              <a:rPr lang="zh-CN" altLang="en-US" b="0">
                <a:solidFill>
                  <a:schemeClr val="tx1"/>
                </a:solidFill>
              </a:rPr>
              <a:t>错</a:t>
            </a:r>
          </a:p>
          <a:p>
            <a:pPr>
              <a:lnSpc>
                <a:spcPct val="120000"/>
              </a:lnSpc>
              <a:spcBef>
                <a:spcPct val="20000"/>
              </a:spcBef>
              <a:buClr>
                <a:srgbClr val="FF3300"/>
              </a:buClr>
              <a:buFont typeface="Wingdings" panose="05000000000000000000" pitchFamily="2" charset="2"/>
              <a:buNone/>
            </a:pPr>
            <a:r>
              <a:rPr lang="en-US" altLang="zh-CN" b="0">
                <a:solidFill>
                  <a:schemeClr val="tx1"/>
                </a:solidFill>
              </a:rPr>
              <a:t> </a:t>
            </a:r>
            <a:r>
              <a:rPr lang="fr-FR" altLang="zh-CN" b="0">
                <a:solidFill>
                  <a:schemeClr val="tx1"/>
                </a:solidFill>
              </a:rPr>
              <a:t>------</a:t>
            </a:r>
            <a:r>
              <a:rPr lang="zh-CN" altLang="fr-FR" b="0">
                <a:solidFill>
                  <a:schemeClr val="tx1"/>
                </a:solidFill>
              </a:rPr>
              <a:t>错</a:t>
            </a:r>
            <a:endParaRPr lang="zh-CN" altLang="en-US" b="0">
              <a:solidFill>
                <a:schemeClr val="tx1"/>
              </a:solidFill>
            </a:endParaRPr>
          </a:p>
        </p:txBody>
      </p:sp>
    </p:spTree>
    <p:extLst>
      <p:ext uri="{BB962C8B-B14F-4D97-AF65-F5344CB8AC3E}">
        <p14:creationId xmlns:p14="http://schemas.microsoft.com/office/powerpoint/2010/main" val="344848415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
                                            <p:bg/>
                                          </p:spTgt>
                                        </p:tgtEl>
                                        <p:attrNameLst>
                                          <p:attrName>style.visibility</p:attrName>
                                        </p:attrNameLst>
                                      </p:cBhvr>
                                      <p:to>
                                        <p:strVal val="visible"/>
                                      </p:to>
                                    </p:set>
                                    <p:animEffect transition="in" filter="strips(downRight)">
                                      <p:cBhvr>
                                        <p:cTn id="22" dur="500"/>
                                        <p:tgtEl>
                                          <p:spTgt spid="6">
                                            <p:bg/>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strips(downRight)">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strips(downRight)">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strips(downRight)">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strips(downRight)">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animEffect transition="in" filter="strips(downRight)">
                                      <p:cBhvr>
                                        <p:cTn id="47" dur="500"/>
                                        <p:tgtEl>
                                          <p:spTgt spid="7">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strips(downRight)">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strips(downRight)">
                                      <p:cBhvr>
                                        <p:cTn id="5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97773032-34D9-407F-B483-5D41451430EE}"/>
              </a:ext>
            </a:extLst>
          </p:cNvPr>
          <p:cNvSpPr txBox="1">
            <a:spLocks noChangeArrowheads="1"/>
          </p:cNvSpPr>
          <p:nvPr/>
        </p:nvSpPr>
        <p:spPr>
          <a:xfrm>
            <a:off x="1862537" y="1311013"/>
            <a:ext cx="8642350" cy="5184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sz="3200"/>
              <a:t>改名规则和代入规则之间的共同点都是不能改变原有的约束关系，而不同点是：</a:t>
            </a:r>
          </a:p>
          <a:p>
            <a:pPr marL="0" indent="0">
              <a:buFont typeface="Wingdings" panose="05000000000000000000" pitchFamily="2" charset="2"/>
              <a:buNone/>
            </a:pPr>
            <a:r>
              <a:rPr lang="zh-CN" altLang="en-US" sz="3200"/>
              <a:t>（</a:t>
            </a:r>
            <a:r>
              <a:rPr lang="en-US" altLang="zh-CN" sz="3200"/>
              <a:t>1</a:t>
            </a:r>
            <a:r>
              <a:rPr lang="zh-CN" altLang="en-US" sz="3200"/>
              <a:t>）施行的对象不同：改名规则是对约束变元施行，代入规则是对自由变元施行；</a:t>
            </a:r>
            <a:endParaRPr lang="en-US" altLang="zh-CN" sz="3200"/>
          </a:p>
          <a:p>
            <a:pPr marL="0" indent="0">
              <a:buFont typeface="Wingdings" panose="05000000000000000000" pitchFamily="2" charset="2"/>
              <a:buNone/>
            </a:pPr>
            <a:endParaRPr lang="zh-CN" altLang="en-US" sz="3200"/>
          </a:p>
          <a:p>
            <a:pPr marL="0" indent="0">
              <a:buFont typeface="Wingdings" panose="05000000000000000000" pitchFamily="2" charset="2"/>
              <a:buNone/>
            </a:pPr>
            <a:r>
              <a:rPr lang="zh-CN" altLang="en-US" sz="3200"/>
              <a:t>（</a:t>
            </a:r>
            <a:r>
              <a:rPr lang="en-US" altLang="zh-CN" sz="3200"/>
              <a:t>2</a:t>
            </a:r>
            <a:r>
              <a:rPr lang="zh-CN" altLang="en-US" sz="3200"/>
              <a:t>）施行的范围不同：改名规则可以只对公式中的一个量词及其辖域内施行，即只对公式的一个子公式施行；而代入规则必须对整个公式同一个自由变元的所有自由出现同时施行，即必须对整个公式施行；</a:t>
            </a:r>
            <a:endParaRPr lang="zh-CN" altLang="en-US" sz="3200" dirty="0"/>
          </a:p>
        </p:txBody>
      </p:sp>
    </p:spTree>
    <p:extLst>
      <p:ext uri="{BB962C8B-B14F-4D97-AF65-F5344CB8AC3E}">
        <p14:creationId xmlns:p14="http://schemas.microsoft.com/office/powerpoint/2010/main" val="2223499781"/>
      </p:ext>
    </p:extLst>
  </p:cSld>
  <p:clrMapOvr>
    <a:masterClrMapping/>
  </p:clrMapOvr>
  <p:transition spd="slow"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DB1DE440-119B-494E-A8ED-22CD92311F28}"/>
              </a:ext>
            </a:extLst>
          </p:cNvPr>
          <p:cNvSpPr txBox="1">
            <a:spLocks noChangeArrowheads="1"/>
          </p:cNvSpPr>
          <p:nvPr/>
        </p:nvSpPr>
        <p:spPr>
          <a:xfrm>
            <a:off x="1751013" y="1296577"/>
            <a:ext cx="8424863" cy="4824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zh-CN" altLang="en-US"/>
              <a:t>（</a:t>
            </a:r>
            <a:r>
              <a:rPr lang="en-US" altLang="zh-CN"/>
              <a:t>3</a:t>
            </a:r>
            <a:r>
              <a:rPr lang="zh-CN" altLang="en-US"/>
              <a:t>）施行后的结果不同：改名后，公式含义不变，因为约束变元只改名为另一个个体变元，约束关系不改变，约束变元不能改名为个体常量；代入后，不仅可用另一个个体变元进行代入，并且也可用个体常量去代入，从而使公式由具有普遍意义变为仅对该个体常量有意义，即公式的含义改变了。 </a:t>
            </a:r>
          </a:p>
          <a:p>
            <a:pPr marL="0" indent="0">
              <a:buFont typeface="Wingdings" panose="05000000000000000000" pitchFamily="2" charset="2"/>
              <a:buNone/>
            </a:pPr>
            <a:endParaRPr lang="zh-CN" altLang="en-US" dirty="0"/>
          </a:p>
        </p:txBody>
      </p:sp>
    </p:spTree>
    <p:extLst>
      <p:ext uri="{BB962C8B-B14F-4D97-AF65-F5344CB8AC3E}">
        <p14:creationId xmlns:p14="http://schemas.microsoft.com/office/powerpoint/2010/main" val="4054713789"/>
      </p:ext>
    </p:extLst>
  </p:cSld>
  <p:clrMapOvr>
    <a:masterClrMapping/>
  </p:clrMapOvr>
  <p:transition spd="slow"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Text Box 2">
            <a:extLst>
              <a:ext uri="{FF2B5EF4-FFF2-40B4-BE49-F238E27FC236}">
                <a16:creationId xmlns:a16="http://schemas.microsoft.com/office/drawing/2014/main" id="{8E554D4D-A1D0-4BE7-BD8C-990597FF7573}"/>
              </a:ext>
            </a:extLst>
          </p:cNvPr>
          <p:cNvSpPr txBox="1">
            <a:spLocks noChangeArrowheads="1"/>
          </p:cNvSpPr>
          <p:nvPr/>
        </p:nvSpPr>
        <p:spPr bwMode="auto">
          <a:xfrm>
            <a:off x="1571625" y="1893281"/>
            <a:ext cx="8260160"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宋体" panose="02010600030101010101" pitchFamily="2" charset="-122"/>
              </a:defRPr>
            </a:lvl1pPr>
            <a:lvl2pPr marL="182563">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457200" indent="-457200">
              <a:spcBef>
                <a:spcPct val="20000"/>
              </a:spcBef>
              <a:buFont typeface="Arial" panose="020B0604020202020204" pitchFamily="34" charset="0"/>
              <a:buChar char="•"/>
            </a:pPr>
            <a:r>
              <a:rPr lang="zh-CN" altLang="en-US" sz="3200" dirty="0">
                <a:latin typeface="+mn-ea"/>
                <a:ea typeface="+mn-ea"/>
              </a:rPr>
              <a:t> 对公式中</a:t>
            </a:r>
            <a:r>
              <a:rPr lang="zh-CN" altLang="en-US" sz="3200" dirty="0">
                <a:solidFill>
                  <a:srgbClr val="FF0000"/>
                </a:solidFill>
                <a:latin typeface="+mn-ea"/>
                <a:ea typeface="+mn-ea"/>
              </a:rPr>
              <a:t>个体域</a:t>
            </a:r>
            <a:r>
              <a:rPr lang="zh-CN" altLang="en-US" sz="3200" dirty="0">
                <a:latin typeface="+mn-ea"/>
                <a:ea typeface="+mn-ea"/>
              </a:rPr>
              <a:t>及</a:t>
            </a:r>
            <a:r>
              <a:rPr lang="zh-CN" altLang="en-US" sz="3200" dirty="0">
                <a:solidFill>
                  <a:srgbClr val="FF0000"/>
                </a:solidFill>
                <a:latin typeface="+mn-ea"/>
                <a:ea typeface="+mn-ea"/>
              </a:rPr>
              <a:t>个体常元</a:t>
            </a:r>
            <a:r>
              <a:rPr lang="zh-CN" altLang="en-US" sz="3200" dirty="0">
                <a:latin typeface="+mn-ea"/>
                <a:ea typeface="+mn-ea"/>
              </a:rPr>
              <a:t>符号、</a:t>
            </a:r>
            <a:r>
              <a:rPr lang="zh-CN" altLang="en-US" sz="3200" dirty="0">
                <a:solidFill>
                  <a:srgbClr val="FF0000"/>
                </a:solidFill>
                <a:latin typeface="+mn-ea"/>
                <a:ea typeface="+mn-ea"/>
              </a:rPr>
              <a:t>函数符号</a:t>
            </a:r>
            <a:r>
              <a:rPr lang="zh-CN" altLang="en-US" sz="3200" dirty="0">
                <a:latin typeface="+mn-ea"/>
                <a:ea typeface="+mn-ea"/>
              </a:rPr>
              <a:t>、</a:t>
            </a:r>
            <a:r>
              <a:rPr lang="zh-CN" altLang="en-US" sz="3200" dirty="0">
                <a:solidFill>
                  <a:srgbClr val="FF0000"/>
                </a:solidFill>
                <a:latin typeface="+mn-ea"/>
                <a:ea typeface="+mn-ea"/>
              </a:rPr>
              <a:t>谓词符号</a:t>
            </a:r>
            <a:r>
              <a:rPr lang="zh-CN" altLang="en-US" sz="3200" dirty="0">
                <a:latin typeface="+mn-ea"/>
                <a:ea typeface="+mn-ea"/>
              </a:rPr>
              <a:t>的指定，称为</a:t>
            </a:r>
            <a:r>
              <a:rPr lang="zh-CN" altLang="en-US" sz="3200" u="sng" dirty="0">
                <a:solidFill>
                  <a:srgbClr val="A50021"/>
                </a:solidFill>
                <a:latin typeface="+mn-ea"/>
                <a:ea typeface="+mn-ea"/>
              </a:rPr>
              <a:t>解释</a:t>
            </a:r>
            <a:r>
              <a:rPr lang="zh-CN" altLang="en-US" sz="3200" dirty="0">
                <a:latin typeface="+mn-ea"/>
                <a:ea typeface="+mn-ea"/>
              </a:rPr>
              <a:t>。</a:t>
            </a:r>
            <a:endParaRPr lang="en-US" altLang="zh-CN" sz="3200" dirty="0">
              <a:latin typeface="+mn-ea"/>
              <a:ea typeface="+mn-ea"/>
            </a:endParaRPr>
          </a:p>
          <a:p>
            <a:pPr marL="457200" indent="-457200">
              <a:spcBef>
                <a:spcPct val="20000"/>
              </a:spcBef>
              <a:buFont typeface="Arial" panose="020B0604020202020204" pitchFamily="34" charset="0"/>
              <a:buChar char="•"/>
            </a:pPr>
            <a:r>
              <a:rPr lang="zh-CN" altLang="en-US" sz="3200" dirty="0">
                <a:latin typeface="+mn-ea"/>
                <a:ea typeface="+mn-ea"/>
              </a:rPr>
              <a:t>指定</a:t>
            </a:r>
            <a:r>
              <a:rPr lang="zh-CN" altLang="en-US" sz="3200" dirty="0">
                <a:solidFill>
                  <a:srgbClr val="FF0000"/>
                </a:solidFill>
                <a:latin typeface="+mn-ea"/>
                <a:ea typeface="+mn-ea"/>
              </a:rPr>
              <a:t>自由个体变元</a:t>
            </a:r>
            <a:r>
              <a:rPr lang="zh-CN" altLang="en-US" sz="3200" dirty="0">
                <a:latin typeface="+mn-ea"/>
                <a:ea typeface="+mn-ea"/>
              </a:rPr>
              <a:t>的值，称为</a:t>
            </a:r>
            <a:r>
              <a:rPr lang="zh-CN" altLang="en-US" sz="3200" u="sng" dirty="0">
                <a:solidFill>
                  <a:srgbClr val="A50021"/>
                </a:solidFill>
                <a:latin typeface="+mn-ea"/>
                <a:ea typeface="+mn-ea"/>
              </a:rPr>
              <a:t>赋值</a:t>
            </a:r>
            <a:r>
              <a:rPr lang="zh-CN" altLang="en-US" sz="3200" dirty="0">
                <a:solidFill>
                  <a:srgbClr val="A50021"/>
                </a:solidFill>
                <a:latin typeface="+mn-ea"/>
                <a:ea typeface="+mn-ea"/>
              </a:rPr>
              <a:t>。</a:t>
            </a:r>
          </a:p>
        </p:txBody>
      </p:sp>
    </p:spTree>
    <p:extLst>
      <p:ext uri="{BB962C8B-B14F-4D97-AF65-F5344CB8AC3E}">
        <p14:creationId xmlns:p14="http://schemas.microsoft.com/office/powerpoint/2010/main" val="3414581921"/>
      </p:ext>
    </p:extLst>
  </p:cSld>
  <p:clrMapOvr>
    <a:masterClrMapping/>
  </p:clrMapOvr>
  <p:transition spd="slow"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16" name="Rectangle 3">
            <a:extLst>
              <a:ext uri="{FF2B5EF4-FFF2-40B4-BE49-F238E27FC236}">
                <a16:creationId xmlns:a16="http://schemas.microsoft.com/office/drawing/2014/main" id="{37043DDC-5026-4A03-A347-A5CCA3DFDC5A}"/>
              </a:ext>
            </a:extLst>
          </p:cNvPr>
          <p:cNvSpPr txBox="1">
            <a:spLocks noChangeArrowheads="1"/>
          </p:cNvSpPr>
          <p:nvPr/>
        </p:nvSpPr>
        <p:spPr>
          <a:xfrm>
            <a:off x="540521" y="1797866"/>
            <a:ext cx="11398930" cy="5184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solidFill>
                  <a:schemeClr val="accent2"/>
                </a:solidFill>
                <a:latin typeface="Times New Roman" panose="02020603050405020304" pitchFamily="18" charset="0"/>
                <a:cs typeface="Times New Roman" panose="02020603050405020304" pitchFamily="18" charset="0"/>
              </a:rPr>
              <a:t>定义</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谓词逻辑中公式</a:t>
            </a:r>
            <a:r>
              <a:rPr lang="en-US" altLang="zh-CN" dirty="0">
                <a:latin typeface="Times New Roman" panose="02020603050405020304" pitchFamily="18" charset="0"/>
                <a:cs typeface="Times New Roman" panose="02020603050405020304" pitchFamily="18" charset="0"/>
              </a:rPr>
              <a:t>G </a:t>
            </a:r>
            <a:r>
              <a:rPr lang="zh-CN" altLang="en-US" dirty="0">
                <a:latin typeface="Times New Roman" panose="02020603050405020304" pitchFamily="18" charset="0"/>
                <a:cs typeface="Times New Roman" panose="02020603050405020304" pitchFamily="18" charset="0"/>
              </a:rPr>
              <a:t>的每一个</a:t>
            </a:r>
            <a:r>
              <a:rPr lang="zh-CN" altLang="en-US" dirty="0">
                <a:solidFill>
                  <a:srgbClr val="FF0000"/>
                </a:solidFill>
                <a:latin typeface="Times New Roman" panose="02020603050405020304" pitchFamily="18" charset="0"/>
                <a:cs typeface="Times New Roman" panose="02020603050405020304" pitchFamily="18" charset="0"/>
              </a:rPr>
              <a:t>解释</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(Explanation)</a:t>
            </a:r>
            <a:r>
              <a:rPr lang="zh-CN" altLang="en-US" dirty="0">
                <a:latin typeface="Times New Roman" panose="02020603050405020304" pitchFamily="18" charset="0"/>
                <a:cs typeface="Times New Roman" panose="02020603050405020304" pitchFamily="18" charset="0"/>
              </a:rPr>
              <a:t>由如下四部分组成：</a:t>
            </a:r>
          </a:p>
          <a:p>
            <a:pPr>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zh-CN" altLang="en-US" dirty="0">
                <a:solidFill>
                  <a:srgbClr val="9900FF"/>
                </a:solidFill>
                <a:latin typeface="Times New Roman" panose="02020603050405020304" pitchFamily="18" charset="0"/>
                <a:cs typeface="Times New Roman" panose="02020603050405020304" pitchFamily="18" charset="0"/>
              </a:rPr>
              <a:t>非空的个体域</a:t>
            </a:r>
            <a:r>
              <a:rPr lang="zh-CN" altLang="en-US" dirty="0">
                <a:latin typeface="Times New Roman" panose="02020603050405020304" pitchFamily="18" charset="0"/>
                <a:cs typeface="Times New Roman" panose="02020603050405020304" pitchFamily="18" charset="0"/>
              </a:rPr>
              <a:t>集合</a:t>
            </a:r>
            <a:r>
              <a:rPr lang="en-US" altLang="zh-CN" dirty="0">
                <a:latin typeface="Times New Roman" panose="02020603050405020304" pitchFamily="18" charset="0"/>
                <a:cs typeface="Times New Roman" panose="02020603050405020304" pitchFamily="18" charset="0"/>
              </a:rPr>
              <a:t>D </a:t>
            </a:r>
            <a:r>
              <a:rPr lang="zh-CN" altLang="en-US" dirty="0">
                <a:latin typeface="Times New Roman" panose="02020603050405020304" pitchFamily="18" charset="0"/>
                <a:cs typeface="Times New Roman" panose="02020603050405020304" pitchFamily="18" charset="0"/>
              </a:rPr>
              <a:t>；</a:t>
            </a:r>
          </a:p>
          <a:p>
            <a:pPr>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中的每个</a:t>
            </a:r>
            <a:r>
              <a:rPr lang="zh-CN" altLang="en-US" dirty="0">
                <a:solidFill>
                  <a:srgbClr val="9900FF"/>
                </a:solidFill>
                <a:latin typeface="Times New Roman" panose="02020603050405020304" pitchFamily="18" charset="0"/>
                <a:cs typeface="Times New Roman" panose="02020603050405020304" pitchFamily="18" charset="0"/>
              </a:rPr>
              <a:t>常量符号</a:t>
            </a:r>
            <a:r>
              <a:rPr lang="zh-CN" altLang="en-US" dirty="0">
                <a:latin typeface="Times New Roman" panose="02020603050405020304" pitchFamily="18" charset="0"/>
                <a:cs typeface="Times New Roman" panose="02020603050405020304" pitchFamily="18" charset="0"/>
              </a:rPr>
              <a:t>，指定</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中的某个特定的元素；</a:t>
            </a:r>
          </a:p>
          <a:p>
            <a:pPr>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中的每个</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元</a:t>
            </a:r>
            <a:r>
              <a:rPr lang="zh-CN" altLang="en-US" dirty="0">
                <a:solidFill>
                  <a:srgbClr val="9900FF"/>
                </a:solidFill>
                <a:latin typeface="Times New Roman" panose="02020603050405020304" pitchFamily="18" charset="0"/>
                <a:cs typeface="Times New Roman" panose="02020603050405020304" pitchFamily="18" charset="0"/>
              </a:rPr>
              <a:t>函数符号</a:t>
            </a:r>
            <a:r>
              <a:rPr lang="zh-CN" altLang="en-US" dirty="0">
                <a:latin typeface="Times New Roman" panose="02020603050405020304" pitchFamily="18" charset="0"/>
                <a:cs typeface="Times New Roman" panose="02020603050405020304" pitchFamily="18" charset="0"/>
              </a:rPr>
              <a:t>，指定</a:t>
            </a:r>
            <a:r>
              <a:rPr lang="en-US" altLang="zh-CN" dirty="0" err="1">
                <a:latin typeface="Times New Roman" panose="02020603050405020304" pitchFamily="18" charset="0"/>
                <a:cs typeface="Times New Roman" panose="02020603050405020304" pitchFamily="18" charset="0"/>
              </a:rPr>
              <a:t>D</a:t>
            </a:r>
            <a:r>
              <a:rPr lang="en-US" altLang="zh-CN" baseline="30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中的某个特定的函数；</a:t>
            </a:r>
          </a:p>
          <a:p>
            <a:pPr>
              <a:lnSpc>
                <a:spcPct val="150000"/>
              </a:lnSpc>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中的每个</a:t>
            </a:r>
            <a:r>
              <a:rPr lang="en-US" altLang="zh-CN" dirty="0">
                <a:latin typeface="Times New Roman" panose="02020603050405020304" pitchFamily="18" charset="0"/>
                <a:cs typeface="Times New Roman" panose="02020603050405020304" pitchFamily="18" charset="0"/>
              </a:rPr>
              <a:t>n </a:t>
            </a:r>
            <a:r>
              <a:rPr lang="zh-CN" altLang="en-US" dirty="0">
                <a:latin typeface="Times New Roman" panose="02020603050405020304" pitchFamily="18" charset="0"/>
                <a:cs typeface="Times New Roman" panose="02020603050405020304" pitchFamily="18" charset="0"/>
              </a:rPr>
              <a:t>元</a:t>
            </a:r>
            <a:r>
              <a:rPr lang="zh-CN" altLang="en-US" dirty="0">
                <a:solidFill>
                  <a:srgbClr val="9900FF"/>
                </a:solidFill>
                <a:latin typeface="Times New Roman" panose="02020603050405020304" pitchFamily="18" charset="0"/>
                <a:cs typeface="Times New Roman" panose="02020603050405020304" pitchFamily="18" charset="0"/>
              </a:rPr>
              <a:t>谓词符号</a:t>
            </a:r>
            <a:r>
              <a:rPr lang="zh-CN" altLang="en-US" dirty="0">
                <a:latin typeface="Times New Roman" panose="02020603050405020304" pitchFamily="18" charset="0"/>
                <a:cs typeface="Times New Roman" panose="02020603050405020304" pitchFamily="18" charset="0"/>
              </a:rPr>
              <a:t>，指定</a:t>
            </a:r>
            <a:r>
              <a:rPr lang="en-US" altLang="zh-CN" dirty="0" err="1">
                <a:latin typeface="Times New Roman" panose="02020603050405020304" pitchFamily="18" charset="0"/>
                <a:cs typeface="Times New Roman" panose="02020603050405020304" pitchFamily="18" charset="0"/>
              </a:rPr>
              <a:t>D</a:t>
            </a:r>
            <a:r>
              <a:rPr lang="en-US" altLang="zh-CN" baseline="30000" dirty="0" err="1">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到｛</a:t>
            </a:r>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｝中的某个特定的谓词。 </a:t>
            </a:r>
          </a:p>
        </p:txBody>
      </p:sp>
    </p:spTree>
    <p:extLst>
      <p:ext uri="{BB962C8B-B14F-4D97-AF65-F5344CB8AC3E}">
        <p14:creationId xmlns:p14="http://schemas.microsoft.com/office/powerpoint/2010/main" val="228326160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strips(down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strips(down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strips(downLeft)">
                                      <p:cBhvr>
                                        <p:cTn id="17" dur="500"/>
                                        <p:tgtEl>
                                          <p:spTgt spid="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16">
                                            <p:txEl>
                                              <p:pRg st="3" end="3"/>
                                            </p:txEl>
                                          </p:spTgt>
                                        </p:tgtEl>
                                        <p:attrNameLst>
                                          <p:attrName>style.visibility</p:attrName>
                                        </p:attrNameLst>
                                      </p:cBhvr>
                                      <p:to>
                                        <p:strVal val="visible"/>
                                      </p:to>
                                    </p:set>
                                    <p:animEffect transition="in" filter="strips(downLeft)">
                                      <p:cBhvr>
                                        <p:cTn id="22" dur="500"/>
                                        <p:tgtEl>
                                          <p:spTgt spid="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16">
                                            <p:txEl>
                                              <p:pRg st="4" end="4"/>
                                            </p:txEl>
                                          </p:spTgt>
                                        </p:tgtEl>
                                        <p:attrNameLst>
                                          <p:attrName>style.visibility</p:attrName>
                                        </p:attrNameLst>
                                      </p:cBhvr>
                                      <p:to>
                                        <p:strVal val="visible"/>
                                      </p:to>
                                    </p:set>
                                    <p:animEffect transition="in" filter="strips(downLeft)">
                                      <p:cBhvr>
                                        <p:cTn id="27"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Text Box 2">
            <a:extLst>
              <a:ext uri="{FF2B5EF4-FFF2-40B4-BE49-F238E27FC236}">
                <a16:creationId xmlns:a16="http://schemas.microsoft.com/office/drawing/2014/main" id="{7A0EB94B-E4B0-4077-B42D-6911F4A14F21}"/>
              </a:ext>
            </a:extLst>
          </p:cNvPr>
          <p:cNvSpPr txBox="1">
            <a:spLocks noChangeArrowheads="1"/>
          </p:cNvSpPr>
          <p:nvPr/>
        </p:nvSpPr>
        <p:spPr bwMode="auto">
          <a:xfrm>
            <a:off x="1571625" y="858549"/>
            <a:ext cx="882015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179388">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lvl="1">
              <a:spcBef>
                <a:spcPct val="20000"/>
              </a:spcBef>
            </a:pPr>
            <a:r>
              <a:rPr lang="zh-CN" altLang="en-US" sz="2800" dirty="0">
                <a:latin typeface="Times New Roman" panose="02020603050405020304" pitchFamily="18" charset="0"/>
                <a:ea typeface="+mn-ea"/>
                <a:cs typeface="Times New Roman" panose="02020603050405020304" pitchFamily="18" charset="0"/>
              </a:rPr>
              <a:t> 将下列两个公式中的变项指定为常项使其成为命题：</a:t>
            </a:r>
          </a:p>
          <a:p>
            <a:pPr lvl="1">
              <a:spcBef>
                <a:spcPct val="20000"/>
              </a:spcBef>
            </a:pPr>
            <a:r>
              <a:rPr lang="zh-CN" altLang="en-US" sz="2800" dirty="0">
                <a:latin typeface="Times New Roman" panose="02020603050405020304" pitchFamily="18" charset="0"/>
                <a:ea typeface="+mn-ea"/>
                <a:cs typeface="Times New Roman" panose="02020603050405020304" pitchFamily="18" charset="0"/>
              </a:rPr>
              <a:t>(1)  </a:t>
            </a:r>
            <a:r>
              <a:rPr lang="zh-CN" altLang="en-US" sz="28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F</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→G</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                                                                                 </a:t>
            </a:r>
          </a:p>
          <a:p>
            <a:pPr marL="693738" lvl="1" indent="-514350">
              <a:spcBef>
                <a:spcPct val="20000"/>
              </a:spcBef>
              <a:buAutoNum type="arabicParenBoth" startAt="2"/>
            </a:pPr>
            <a:r>
              <a:rPr lang="zh-CN" altLang="en-US" sz="28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F</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F</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G</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x,y</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→H</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f</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x,y</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,g</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x,y</a:t>
            </a:r>
            <a:r>
              <a:rPr lang="zh-CN" altLang="en-US" sz="2800" dirty="0">
                <a:latin typeface="Times New Roman" panose="02020603050405020304" pitchFamily="18" charset="0"/>
                <a:ea typeface="+mn-ea"/>
                <a:cs typeface="Times New Roman" panose="02020603050405020304" pitchFamily="18" charset="0"/>
              </a:rPr>
              <a:t>)))                                  </a:t>
            </a:r>
            <a:endParaRPr lang="en-US" altLang="zh-CN" sz="2800" dirty="0">
              <a:latin typeface="Times New Roman" panose="02020603050405020304" pitchFamily="18" charset="0"/>
              <a:ea typeface="+mn-ea"/>
              <a:cs typeface="Times New Roman" panose="02020603050405020304" pitchFamily="18" charset="0"/>
            </a:endParaRPr>
          </a:p>
          <a:p>
            <a:pPr lvl="1">
              <a:spcBef>
                <a:spcPct val="20000"/>
              </a:spcBef>
            </a:pPr>
            <a:r>
              <a:rPr lang="zh-CN" altLang="en-US" sz="2800" dirty="0">
                <a:latin typeface="Times New Roman" panose="02020603050405020304" pitchFamily="18" charset="0"/>
                <a:ea typeface="+mn-ea"/>
                <a:cs typeface="Times New Roman" panose="02020603050405020304" pitchFamily="18" charset="0"/>
              </a:rPr>
              <a:t>解(1)</a:t>
            </a:r>
            <a:r>
              <a:rPr lang="zh-CN" altLang="en-US" sz="2800" b="1" dirty="0">
                <a:latin typeface="Times New Roman" panose="02020603050405020304" pitchFamily="18" charset="0"/>
                <a:ea typeface="+mn-ea"/>
                <a:cs typeface="Times New Roman" panose="02020603050405020304" pitchFamily="18" charset="0"/>
              </a:rPr>
              <a:t>个体域   </a:t>
            </a:r>
            <a:r>
              <a:rPr lang="zh-CN" altLang="en-US" sz="2800" b="1" i="1" dirty="0">
                <a:latin typeface="Times New Roman" panose="02020603050405020304" pitchFamily="18" charset="0"/>
                <a:ea typeface="+mn-ea"/>
                <a:cs typeface="Times New Roman" panose="02020603050405020304" pitchFamily="18" charset="0"/>
              </a:rPr>
              <a:t>F(x)              G(x)</a:t>
            </a:r>
            <a:r>
              <a:rPr lang="zh-CN" altLang="en-US" sz="2800" b="1" dirty="0">
                <a:latin typeface="Times New Roman" panose="02020603050405020304" pitchFamily="18" charset="0"/>
                <a:ea typeface="+mn-ea"/>
                <a:cs typeface="Times New Roman" panose="02020603050405020304" pitchFamily="18" charset="0"/>
              </a:rPr>
              <a:t>         </a:t>
            </a:r>
          </a:p>
          <a:p>
            <a:pPr lvl="1">
              <a:spcBef>
                <a:spcPct val="20000"/>
              </a:spcBef>
            </a:pPr>
            <a:r>
              <a:rPr lang="zh-CN" altLang="en-US" sz="2800" dirty="0">
                <a:latin typeface="Times New Roman" panose="02020603050405020304" pitchFamily="18" charset="0"/>
                <a:ea typeface="+mn-ea"/>
                <a:cs typeface="Times New Roman" panose="02020603050405020304" pitchFamily="18" charset="0"/>
              </a:rPr>
              <a:t>          全总     </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是人     </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是黄种人 </a:t>
            </a:r>
          </a:p>
          <a:p>
            <a:pPr lvl="1">
              <a:spcBef>
                <a:spcPct val="20000"/>
              </a:spcBef>
            </a:pPr>
            <a:r>
              <a:rPr lang="zh-CN" altLang="en-US" sz="2800" dirty="0">
                <a:latin typeface="Times New Roman" panose="02020603050405020304" pitchFamily="18" charset="0"/>
                <a:ea typeface="+mn-ea"/>
                <a:cs typeface="Times New Roman" panose="02020603050405020304" pitchFamily="18" charset="0"/>
              </a:rPr>
              <a:t>          实数   </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是自然数   </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是整数</a:t>
            </a:r>
          </a:p>
        </p:txBody>
      </p:sp>
      <p:sp>
        <p:nvSpPr>
          <p:cNvPr id="5" name="Rectangle 3">
            <a:extLst>
              <a:ext uri="{FF2B5EF4-FFF2-40B4-BE49-F238E27FC236}">
                <a16:creationId xmlns:a16="http://schemas.microsoft.com/office/drawing/2014/main" id="{AC865935-FA54-4A2E-BA68-57D3AFA1B94A}"/>
              </a:ext>
            </a:extLst>
          </p:cNvPr>
          <p:cNvSpPr>
            <a:spLocks noChangeArrowheads="1"/>
          </p:cNvSpPr>
          <p:nvPr/>
        </p:nvSpPr>
        <p:spPr bwMode="auto">
          <a:xfrm>
            <a:off x="2236066" y="446006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solidFill>
                  <a:srgbClr val="00B0F0"/>
                </a:solidFill>
                <a:latin typeface="Times New Roman" panose="02020603050405020304" pitchFamily="18" charset="0"/>
                <a:cs typeface="Times New Roman" panose="02020603050405020304" pitchFamily="18" charset="0"/>
              </a:rPr>
              <a:t>所有人都是黄种人。</a:t>
            </a:r>
          </a:p>
        </p:txBody>
      </p:sp>
      <p:sp>
        <p:nvSpPr>
          <p:cNvPr id="6" name="Rectangle 4">
            <a:extLst>
              <a:ext uri="{FF2B5EF4-FFF2-40B4-BE49-F238E27FC236}">
                <a16:creationId xmlns:a16="http://schemas.microsoft.com/office/drawing/2014/main" id="{E18F34E4-6A60-4426-B5F3-F4B4CC34BD3A}"/>
              </a:ext>
            </a:extLst>
          </p:cNvPr>
          <p:cNvSpPr>
            <a:spLocks noChangeArrowheads="1"/>
          </p:cNvSpPr>
          <p:nvPr/>
        </p:nvSpPr>
        <p:spPr bwMode="auto">
          <a:xfrm>
            <a:off x="6052416" y="4460063"/>
            <a:ext cx="79057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lvl="1"/>
            <a:r>
              <a:rPr lang="zh-CN" altLang="en-US" sz="2800">
                <a:solidFill>
                  <a:srgbClr val="00B0F0"/>
                </a:solidFill>
                <a:latin typeface="Times New Roman" panose="02020603050405020304" pitchFamily="18" charset="0"/>
                <a:ea typeface="+mn-ea"/>
                <a:cs typeface="Times New Roman" panose="02020603050405020304" pitchFamily="18" charset="0"/>
              </a:rPr>
              <a:t>0</a:t>
            </a:r>
          </a:p>
        </p:txBody>
      </p:sp>
      <p:sp>
        <p:nvSpPr>
          <p:cNvPr id="7" name="Rectangle 5">
            <a:extLst>
              <a:ext uri="{FF2B5EF4-FFF2-40B4-BE49-F238E27FC236}">
                <a16:creationId xmlns:a16="http://schemas.microsoft.com/office/drawing/2014/main" id="{08FD86C8-D1B6-4D15-9ED9-F166B41F6F24}"/>
              </a:ext>
            </a:extLst>
          </p:cNvPr>
          <p:cNvSpPr>
            <a:spLocks noChangeArrowheads="1"/>
          </p:cNvSpPr>
          <p:nvPr/>
        </p:nvSpPr>
        <p:spPr bwMode="auto">
          <a:xfrm>
            <a:off x="2236066" y="5323663"/>
            <a:ext cx="377539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solidFill>
                  <a:srgbClr val="00B0F0"/>
                </a:solidFill>
                <a:latin typeface="Times New Roman" panose="02020603050405020304" pitchFamily="18" charset="0"/>
                <a:cs typeface="Times New Roman" panose="02020603050405020304" pitchFamily="18" charset="0"/>
              </a:rPr>
              <a:t>所有自然数都是整数。</a:t>
            </a:r>
          </a:p>
        </p:txBody>
      </p:sp>
      <p:sp>
        <p:nvSpPr>
          <p:cNvPr id="8" name="Rectangle 6">
            <a:extLst>
              <a:ext uri="{FF2B5EF4-FFF2-40B4-BE49-F238E27FC236}">
                <a16:creationId xmlns:a16="http://schemas.microsoft.com/office/drawing/2014/main" id="{EE1BDDF8-4F63-4150-92A6-F3CF4A3FF483}"/>
              </a:ext>
            </a:extLst>
          </p:cNvPr>
          <p:cNvSpPr>
            <a:spLocks noChangeArrowheads="1"/>
          </p:cNvSpPr>
          <p:nvPr/>
        </p:nvSpPr>
        <p:spPr bwMode="auto">
          <a:xfrm>
            <a:off x="6339754" y="5395100"/>
            <a:ext cx="72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a:solidFill>
                  <a:srgbClr val="00B0F0"/>
                </a:solidFill>
                <a:latin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123720788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animEffect transition="in" filter="dissolve">
                                      <p:cBhvr>
                                        <p:cTn id="11" dur="500"/>
                                        <p:tgtEl>
                                          <p:spTgt spid="4">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7" presetClass="entr" presetSubtype="0" fill="hold" nodeType="clickEffect">
                                  <p:stCondLst>
                                    <p:cond delay="0"/>
                                  </p:stCondLst>
                                  <p:iterate type="lt">
                                    <p:tmPct val="50000"/>
                                  </p:iterate>
                                  <p:childTnLst>
                                    <p:set>
                                      <p:cBhvr>
                                        <p:cTn id="15" dur="1" fill="hold">
                                          <p:stCondLst>
                                            <p:cond delay="0"/>
                                          </p:stCondLst>
                                        </p:cTn>
                                        <p:tgtEl>
                                          <p:spTgt spid="4">
                                            <p:txEl>
                                              <p:pRg st="5" end="5"/>
                                            </p:txEl>
                                          </p:spTgt>
                                        </p:tgtEl>
                                        <p:attrNameLst>
                                          <p:attrName>style.visibility</p:attrName>
                                        </p:attrNameLst>
                                      </p:cBhvr>
                                      <p:to>
                                        <p:strVal val="visible"/>
                                      </p:to>
                                    </p:set>
                                    <p:anim calcmode="discrete" valueType="clr">
                                      <p:cBhvr override="childStyle">
                                        <p:cTn id="16" dur="80"/>
                                        <p:tgtEl>
                                          <p:spTgt spid="4">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7" dur="80"/>
                                        <p:tgtEl>
                                          <p:spTgt spid="4">
                                            <p:txEl>
                                              <p:pRg st="5" end="5"/>
                                            </p:txEl>
                                          </p:spTgt>
                                        </p:tgtEl>
                                        <p:attrNameLst>
                                          <p:attrName>fillcolor</p:attrName>
                                        </p:attrNameLst>
                                      </p:cBhvr>
                                      <p:tavLst>
                                        <p:tav tm="0">
                                          <p:val>
                                            <p:clrVal>
                                              <a:schemeClr val="accent2"/>
                                            </p:clrVal>
                                          </p:val>
                                        </p:tav>
                                        <p:tav tm="50000">
                                          <p:val>
                                            <p:clrVal>
                                              <a:schemeClr val="hlink"/>
                                            </p:clrVal>
                                          </p:val>
                                        </p:tav>
                                      </p:tavLst>
                                    </p:anim>
                                    <p:set>
                                      <p:cBhvr>
                                        <p:cTn id="18" dur="80"/>
                                        <p:tgtEl>
                                          <p:spTgt spid="4">
                                            <p:txEl>
                                              <p:pRg st="5" end="5"/>
                                            </p:txEl>
                                          </p:spTgt>
                                        </p:tgtEl>
                                        <p:attrNameLst>
                                          <p:attrName>fill.type</p:attrName>
                                        </p:attrNameLst>
                                      </p:cBhvr>
                                      <p:to>
                                        <p:strVal val="solid"/>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circle(in)">
                                      <p:cBhvr>
                                        <p:cTn id="28" dur="20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Text Box 2">
            <a:extLst>
              <a:ext uri="{FF2B5EF4-FFF2-40B4-BE49-F238E27FC236}">
                <a16:creationId xmlns:a16="http://schemas.microsoft.com/office/drawing/2014/main" id="{F0666DE3-8CD8-4DC9-92AB-04C490D06682}"/>
              </a:ext>
            </a:extLst>
          </p:cNvPr>
          <p:cNvSpPr txBox="1">
            <a:spLocks noChangeArrowheads="1"/>
          </p:cNvSpPr>
          <p:nvPr/>
        </p:nvSpPr>
        <p:spPr bwMode="auto">
          <a:xfrm>
            <a:off x="1475077" y="1134774"/>
            <a:ext cx="835342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宋体" panose="02010600030101010101" pitchFamily="2" charset="-122"/>
              </a:defRPr>
            </a:lvl1pPr>
            <a:lvl2pPr marL="179388">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marL="693738" lvl="1" indent="-514350">
              <a:spcBef>
                <a:spcPct val="20000"/>
              </a:spcBef>
              <a:buAutoNum type="arabicParenBoth" startAt="2"/>
            </a:pPr>
            <a:r>
              <a:rPr lang="zh-CN" altLang="en-US" sz="28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F</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F</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G</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x,y</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→H</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f</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x,y</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,g</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x,y</a:t>
            </a:r>
            <a:r>
              <a:rPr lang="zh-CN" altLang="en-US" sz="2800" dirty="0">
                <a:latin typeface="Times New Roman" panose="02020603050405020304" pitchFamily="18" charset="0"/>
                <a:ea typeface="+mn-ea"/>
                <a:cs typeface="Times New Roman" panose="02020603050405020304" pitchFamily="18" charset="0"/>
              </a:rPr>
              <a:t>)))                                  </a:t>
            </a:r>
            <a:endParaRPr lang="en-US" altLang="zh-CN" sz="2800" dirty="0">
              <a:latin typeface="Times New Roman" panose="02020603050405020304" pitchFamily="18" charset="0"/>
              <a:ea typeface="+mn-ea"/>
              <a:cs typeface="Times New Roman" panose="02020603050405020304" pitchFamily="18" charset="0"/>
            </a:endParaRPr>
          </a:p>
          <a:p>
            <a:pPr lvl="1">
              <a:spcBef>
                <a:spcPct val="20000"/>
              </a:spcBef>
            </a:pPr>
            <a:r>
              <a:rPr lang="zh-CN" altLang="en-US" sz="2800" dirty="0">
                <a:latin typeface="Times New Roman" panose="02020603050405020304" pitchFamily="18" charset="0"/>
                <a:ea typeface="+mn-ea"/>
                <a:cs typeface="Times New Roman" panose="02020603050405020304" pitchFamily="18" charset="0"/>
              </a:rPr>
              <a:t>解(2)式含两个2元函数变项，一个1元谓词变项，两个2元谓词变项。</a:t>
            </a:r>
          </a:p>
          <a:p>
            <a:pPr lvl="1">
              <a:spcBef>
                <a:spcPct val="20000"/>
              </a:spcBef>
            </a:pPr>
            <a:r>
              <a:rPr lang="zh-CN" altLang="en-US" sz="2800" b="1" dirty="0">
                <a:latin typeface="Times New Roman" panose="02020603050405020304" pitchFamily="18" charset="0"/>
                <a:ea typeface="+mn-ea"/>
                <a:cs typeface="Times New Roman" panose="02020603050405020304" pitchFamily="18" charset="0"/>
              </a:rPr>
              <a:t>个体域  </a:t>
            </a:r>
            <a:r>
              <a:rPr lang="zh-CN" altLang="en-US" sz="2800" b="1" i="1" dirty="0">
                <a:latin typeface="Times New Roman" panose="02020603050405020304" pitchFamily="18" charset="0"/>
                <a:ea typeface="+mn-ea"/>
                <a:cs typeface="Times New Roman" panose="02020603050405020304" pitchFamily="18" charset="0"/>
              </a:rPr>
              <a:t>F</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i="1" dirty="0">
                <a:latin typeface="Times New Roman" panose="02020603050405020304" pitchFamily="18" charset="0"/>
                <a:ea typeface="+mn-ea"/>
                <a:cs typeface="Times New Roman" panose="02020603050405020304" pitchFamily="18" charset="0"/>
              </a:rPr>
              <a:t>x</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i="1" dirty="0">
                <a:latin typeface="Times New Roman" panose="02020603050405020304" pitchFamily="18" charset="0"/>
                <a:ea typeface="+mn-ea"/>
                <a:cs typeface="Times New Roman" panose="02020603050405020304" pitchFamily="18" charset="0"/>
              </a:rPr>
              <a:t>      G</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i="1" dirty="0">
                <a:latin typeface="Times New Roman" panose="02020603050405020304" pitchFamily="18" charset="0"/>
                <a:ea typeface="+mn-ea"/>
                <a:cs typeface="Times New Roman" panose="02020603050405020304" pitchFamily="18" charset="0"/>
              </a:rPr>
              <a:t>x, y</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i="1" dirty="0">
                <a:latin typeface="Times New Roman" panose="02020603050405020304" pitchFamily="18" charset="0"/>
                <a:ea typeface="+mn-ea"/>
                <a:cs typeface="Times New Roman" panose="02020603050405020304" pitchFamily="18" charset="0"/>
              </a:rPr>
              <a:t>   H</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i="1" dirty="0">
                <a:latin typeface="Times New Roman" panose="02020603050405020304" pitchFamily="18" charset="0"/>
                <a:ea typeface="+mn-ea"/>
                <a:cs typeface="Times New Roman" panose="02020603050405020304" pitchFamily="18" charset="0"/>
              </a:rPr>
              <a:t>x, y</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i="1" dirty="0">
                <a:latin typeface="Times New Roman" panose="02020603050405020304" pitchFamily="18" charset="0"/>
                <a:ea typeface="+mn-ea"/>
                <a:cs typeface="Times New Roman" panose="02020603050405020304" pitchFamily="18" charset="0"/>
              </a:rPr>
              <a:t>   f</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i="1" dirty="0">
                <a:latin typeface="Times New Roman" panose="02020603050405020304" pitchFamily="18" charset="0"/>
                <a:ea typeface="+mn-ea"/>
                <a:cs typeface="Times New Roman" panose="02020603050405020304" pitchFamily="18" charset="0"/>
              </a:rPr>
              <a:t>x, y</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i="1" dirty="0">
                <a:latin typeface="Times New Roman" panose="02020603050405020304" pitchFamily="18" charset="0"/>
                <a:ea typeface="+mn-ea"/>
                <a:cs typeface="Times New Roman" panose="02020603050405020304" pitchFamily="18" charset="0"/>
              </a:rPr>
              <a:t>          g</a:t>
            </a:r>
            <a:r>
              <a:rPr lang="zh-CN" altLang="en-US" sz="2800" b="1" dirty="0">
                <a:latin typeface="Times New Roman" panose="02020603050405020304" pitchFamily="18" charset="0"/>
                <a:ea typeface="+mn-ea"/>
                <a:cs typeface="Times New Roman" panose="02020603050405020304" pitchFamily="18" charset="0"/>
              </a:rPr>
              <a:t>(</a:t>
            </a:r>
            <a:r>
              <a:rPr lang="zh-CN" altLang="en-US" sz="2800" b="1" i="1" dirty="0">
                <a:latin typeface="Times New Roman" panose="02020603050405020304" pitchFamily="18" charset="0"/>
                <a:ea typeface="+mn-ea"/>
                <a:cs typeface="Times New Roman" panose="02020603050405020304" pitchFamily="18" charset="0"/>
              </a:rPr>
              <a:t>x, y</a:t>
            </a:r>
            <a:r>
              <a:rPr lang="zh-CN" altLang="en-US" sz="2800" b="1" dirty="0">
                <a:latin typeface="Times New Roman" panose="02020603050405020304" pitchFamily="18" charset="0"/>
                <a:ea typeface="+mn-ea"/>
                <a:cs typeface="Times New Roman" panose="02020603050405020304" pitchFamily="18" charset="0"/>
              </a:rPr>
              <a:t>)           </a:t>
            </a:r>
          </a:p>
          <a:p>
            <a:pPr lvl="1">
              <a:spcBef>
                <a:spcPct val="20000"/>
              </a:spcBef>
            </a:pPr>
            <a:r>
              <a:rPr lang="zh-CN" altLang="en-US" sz="2800" dirty="0">
                <a:latin typeface="Times New Roman" panose="02020603050405020304" pitchFamily="18" charset="0"/>
                <a:ea typeface="+mn-ea"/>
                <a:cs typeface="Times New Roman" panose="02020603050405020304" pitchFamily="18" charset="0"/>
              </a:rPr>
              <a:t> 全总    </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是实数        </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dirty="0">
                <a:latin typeface="Times New Roman" panose="02020603050405020304" pitchFamily="18" charset="0"/>
                <a:ea typeface="+mn-ea"/>
                <a:cs typeface="Times New Roman" panose="02020603050405020304" pitchFamily="18" charset="0"/>
              </a:rPr>
              <a:t>       </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dirty="0">
                <a:latin typeface="Times New Roman" panose="02020603050405020304" pitchFamily="18" charset="0"/>
                <a:ea typeface="+mn-ea"/>
                <a:cs typeface="Times New Roman" panose="02020603050405020304" pitchFamily="18" charset="0"/>
              </a:rPr>
              <a:t>     </a:t>
            </a:r>
            <a:r>
              <a:rPr lang="zh-CN" altLang="en-US" sz="2800" i="1" dirty="0">
                <a:latin typeface="Times New Roman" panose="02020603050405020304" pitchFamily="18" charset="0"/>
                <a:ea typeface="+mn-ea"/>
                <a:cs typeface="Times New Roman" panose="02020603050405020304" pitchFamily="18" charset="0"/>
              </a:rPr>
              <a:t>x</a:t>
            </a:r>
            <a:r>
              <a:rPr lang="zh-CN" altLang="en-US" sz="2800" baseline="30000" dirty="0">
                <a:latin typeface="Times New Roman" panose="02020603050405020304" pitchFamily="18" charset="0"/>
                <a:ea typeface="+mn-ea"/>
                <a:cs typeface="Times New Roman" panose="02020603050405020304" pitchFamily="18" charset="0"/>
              </a:rPr>
              <a:t>2</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baseline="30000" dirty="0">
                <a:latin typeface="Times New Roman" panose="02020603050405020304" pitchFamily="18" charset="0"/>
                <a:ea typeface="+mn-ea"/>
                <a:cs typeface="Times New Roman" panose="02020603050405020304" pitchFamily="18" charset="0"/>
              </a:rPr>
              <a:t>2</a:t>
            </a:r>
            <a:r>
              <a:rPr lang="zh-CN" altLang="en-US" sz="2800" dirty="0">
                <a:latin typeface="Times New Roman" panose="02020603050405020304" pitchFamily="18" charset="0"/>
                <a:ea typeface="+mn-ea"/>
                <a:cs typeface="Times New Roman" panose="02020603050405020304" pitchFamily="18" charset="0"/>
              </a:rPr>
              <a:t>            2</a:t>
            </a:r>
            <a:r>
              <a:rPr lang="zh-CN" altLang="en-US" sz="2800" i="1" dirty="0">
                <a:latin typeface="Times New Roman" panose="02020603050405020304" pitchFamily="18" charset="0"/>
                <a:ea typeface="+mn-ea"/>
                <a:cs typeface="Times New Roman" panose="02020603050405020304" pitchFamily="18" charset="0"/>
              </a:rPr>
              <a:t>xy</a:t>
            </a:r>
          </a:p>
          <a:p>
            <a:pPr lvl="1">
              <a:spcBef>
                <a:spcPct val="20000"/>
              </a:spcBef>
            </a:pPr>
            <a:r>
              <a:rPr lang="zh-CN" altLang="en-US" sz="2800" dirty="0">
                <a:latin typeface="Times New Roman" panose="02020603050405020304" pitchFamily="18" charset="0"/>
                <a:ea typeface="+mn-ea"/>
                <a:cs typeface="Times New Roman" panose="02020603050405020304" pitchFamily="18" charset="0"/>
              </a:rPr>
              <a:t>命题：对于任意的</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dirty="0">
                <a:latin typeface="Times New Roman" panose="02020603050405020304" pitchFamily="18" charset="0"/>
                <a:ea typeface="+mn-ea"/>
                <a:cs typeface="Times New Roman" panose="02020603050405020304" pitchFamily="18" charset="0"/>
              </a:rPr>
              <a:t>，若</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与</a:t>
            </a:r>
            <a:r>
              <a:rPr lang="zh-CN" altLang="en-US" sz="2800" i="1" dirty="0">
                <a:latin typeface="Times New Roman" panose="02020603050405020304" pitchFamily="18" charset="0"/>
                <a:ea typeface="+mn-ea"/>
                <a:cs typeface="Times New Roman" panose="02020603050405020304" pitchFamily="18" charset="0"/>
              </a:rPr>
              <a:t>y</a:t>
            </a:r>
            <a:r>
              <a:rPr lang="zh-CN" altLang="en-US" sz="2800" dirty="0">
                <a:latin typeface="Times New Roman" panose="02020603050405020304" pitchFamily="18" charset="0"/>
                <a:ea typeface="+mn-ea"/>
                <a:cs typeface="Times New Roman" panose="02020603050405020304" pitchFamily="18" charset="0"/>
              </a:rPr>
              <a:t>都是实数且</a:t>
            </a:r>
            <a:r>
              <a:rPr lang="zh-CN" altLang="en-US" sz="2800" i="1" dirty="0">
                <a:latin typeface="Times New Roman" panose="02020603050405020304" pitchFamily="18" charset="0"/>
                <a:ea typeface="+mn-ea"/>
                <a:cs typeface="Times New Roman" panose="02020603050405020304" pitchFamily="18" charset="0"/>
              </a:rPr>
              <a:t>x</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dirty="0">
                <a:latin typeface="Times New Roman" panose="02020603050405020304" pitchFamily="18" charset="0"/>
                <a:ea typeface="+mn-ea"/>
                <a:cs typeface="Times New Roman" panose="02020603050405020304" pitchFamily="18" charset="0"/>
              </a:rPr>
              <a:t>，则</a:t>
            </a:r>
            <a:r>
              <a:rPr lang="zh-CN" altLang="en-US" sz="2800" i="1" dirty="0">
                <a:latin typeface="Times New Roman" panose="02020603050405020304" pitchFamily="18" charset="0"/>
                <a:ea typeface="+mn-ea"/>
                <a:cs typeface="Times New Roman" panose="02020603050405020304" pitchFamily="18" charset="0"/>
              </a:rPr>
              <a:t>x</a:t>
            </a:r>
            <a:r>
              <a:rPr lang="zh-CN" altLang="en-US" sz="2800" baseline="30000" dirty="0">
                <a:latin typeface="Times New Roman" panose="02020603050405020304" pitchFamily="18" charset="0"/>
                <a:ea typeface="+mn-ea"/>
                <a:cs typeface="Times New Roman" panose="02020603050405020304" pitchFamily="18" charset="0"/>
              </a:rPr>
              <a:t>2</a:t>
            </a:r>
            <a:r>
              <a:rPr lang="zh-CN" altLang="en-US" sz="2800" dirty="0">
                <a:latin typeface="Times New Roman" panose="02020603050405020304" pitchFamily="18" charset="0"/>
                <a:ea typeface="+mn-ea"/>
                <a:cs typeface="Times New Roman" panose="02020603050405020304" pitchFamily="18" charset="0"/>
              </a:rPr>
              <a:t>+</a:t>
            </a:r>
            <a:r>
              <a:rPr lang="zh-CN" altLang="en-US" sz="2800" i="1" dirty="0">
                <a:latin typeface="Times New Roman" panose="02020603050405020304" pitchFamily="18" charset="0"/>
                <a:ea typeface="+mn-ea"/>
                <a:cs typeface="Times New Roman" panose="02020603050405020304" pitchFamily="18" charset="0"/>
              </a:rPr>
              <a:t>y</a:t>
            </a:r>
            <a:r>
              <a:rPr lang="zh-CN" altLang="en-US" sz="2800" baseline="30000" dirty="0">
                <a:latin typeface="Times New Roman" panose="02020603050405020304" pitchFamily="18" charset="0"/>
                <a:ea typeface="+mn-ea"/>
                <a:cs typeface="Times New Roman" panose="02020603050405020304" pitchFamily="18" charset="0"/>
              </a:rPr>
              <a:t>2</a:t>
            </a:r>
            <a:r>
              <a:rPr lang="zh-CN" altLang="en-US" sz="2800" dirty="0">
                <a:latin typeface="Times New Roman" panose="02020603050405020304" pitchFamily="18" charset="0"/>
                <a:ea typeface="+mn-ea"/>
                <a:cs typeface="Times New Roman" panose="02020603050405020304" pitchFamily="18" charset="0"/>
              </a:rPr>
              <a:t>＞2</a:t>
            </a:r>
            <a:r>
              <a:rPr lang="zh-CN" altLang="en-US" sz="2800" i="1" dirty="0">
                <a:latin typeface="Times New Roman" panose="02020603050405020304" pitchFamily="18" charset="0"/>
                <a:ea typeface="+mn-ea"/>
                <a:cs typeface="Times New Roman" panose="02020603050405020304" pitchFamily="18" charset="0"/>
              </a:rPr>
              <a:t>xy</a:t>
            </a:r>
            <a:r>
              <a:rPr lang="zh-CN" altLang="en-US" sz="2800" dirty="0">
                <a:latin typeface="Times New Roman" panose="02020603050405020304" pitchFamily="18" charset="0"/>
                <a:ea typeface="+mn-ea"/>
                <a:cs typeface="Times New Roman" panose="02020603050405020304" pitchFamily="18" charset="0"/>
              </a:rPr>
              <a:t>。</a:t>
            </a:r>
          </a:p>
          <a:p>
            <a:pPr lvl="1">
              <a:spcBef>
                <a:spcPct val="20000"/>
              </a:spcBef>
            </a:pPr>
            <a:r>
              <a:rPr lang="zh-CN" altLang="en-US" sz="2800" dirty="0">
                <a:latin typeface="Times New Roman" panose="02020603050405020304" pitchFamily="18" charset="0"/>
                <a:ea typeface="+mn-ea"/>
                <a:cs typeface="Times New Roman" panose="02020603050405020304" pitchFamily="18" charset="0"/>
              </a:rPr>
              <a:t>    真值为真。</a:t>
            </a:r>
          </a:p>
        </p:txBody>
      </p:sp>
    </p:spTree>
    <p:extLst>
      <p:ext uri="{BB962C8B-B14F-4D97-AF65-F5344CB8AC3E}">
        <p14:creationId xmlns:p14="http://schemas.microsoft.com/office/powerpoint/2010/main" val="244354153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dissolv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7" presetClass="entr" presetSubtype="0" fill="hold" nodeType="clickEffect">
                                  <p:stCondLst>
                                    <p:cond delay="0"/>
                                  </p:stCondLst>
                                  <p:iterate type="lt">
                                    <p:tmPct val="50000"/>
                                  </p:iterate>
                                  <p:childTnLst>
                                    <p:set>
                                      <p:cBhvr>
                                        <p:cTn id="16" dur="1" fill="hold">
                                          <p:stCondLst>
                                            <p:cond delay="0"/>
                                          </p:stCondLst>
                                        </p:cTn>
                                        <p:tgtEl>
                                          <p:spTgt spid="4">
                                            <p:txEl>
                                              <p:pRg st="3" end="3"/>
                                            </p:txEl>
                                          </p:spTgt>
                                        </p:tgtEl>
                                        <p:attrNameLst>
                                          <p:attrName>style.visibility</p:attrName>
                                        </p:attrNameLst>
                                      </p:cBhvr>
                                      <p:to>
                                        <p:strVal val="visible"/>
                                      </p:to>
                                    </p:set>
                                    <p:anim calcmode="discrete" valueType="clr">
                                      <p:cBhvr override="childStyle">
                                        <p:cTn id="17" dur="80"/>
                                        <p:tgtEl>
                                          <p:spTgt spid="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 dur="80"/>
                                        <p:tgtEl>
                                          <p:spTgt spid="4">
                                            <p:txEl>
                                              <p:pRg st="3" end="3"/>
                                            </p:txEl>
                                          </p:spTgt>
                                        </p:tgtEl>
                                        <p:attrNameLst>
                                          <p:attrName>fillcolor</p:attrName>
                                        </p:attrNameLst>
                                      </p:cBhvr>
                                      <p:tavLst>
                                        <p:tav tm="0">
                                          <p:val>
                                            <p:clrVal>
                                              <a:schemeClr val="accent2"/>
                                            </p:clrVal>
                                          </p:val>
                                        </p:tav>
                                        <p:tav tm="50000">
                                          <p:val>
                                            <p:clrVal>
                                              <a:schemeClr val="hlink"/>
                                            </p:clrVal>
                                          </p:val>
                                        </p:tav>
                                      </p:tavLst>
                                    </p:anim>
                                    <p:set>
                                      <p:cBhvr>
                                        <p:cTn id="19" dur="80"/>
                                        <p:tgtEl>
                                          <p:spTgt spid="4">
                                            <p:txEl>
                                              <p:pRg st="3" end="3"/>
                                            </p:tx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dissolv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dissolve">
                                      <p:cBhvr>
                                        <p:cTn id="2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文本框 11">
            <a:extLst>
              <a:ext uri="{FF2B5EF4-FFF2-40B4-BE49-F238E27FC236}">
                <a16:creationId xmlns:a16="http://schemas.microsoft.com/office/drawing/2014/main" id="{EBE0BC81-56D4-417E-8F17-13EAAC56F2AE}"/>
              </a:ext>
            </a:extLst>
          </p:cNvPr>
          <p:cNvSpPr txBox="1">
            <a:spLocks noChangeArrowheads="1"/>
          </p:cNvSpPr>
          <p:nvPr/>
        </p:nvSpPr>
        <p:spPr bwMode="auto">
          <a:xfrm>
            <a:off x="1653886" y="819584"/>
            <a:ext cx="8569325"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spcBef>
                <a:spcPct val="20000"/>
              </a:spcBef>
            </a:pPr>
            <a:r>
              <a:rPr lang="zh-CN" altLang="en-US" sz="2400" b="0" dirty="0">
                <a:solidFill>
                  <a:schemeClr val="tx1"/>
                </a:solidFill>
                <a:latin typeface="Times New Roman" panose="02020603050405020304" pitchFamily="18" charset="0"/>
                <a:ea typeface="+mn-ea"/>
                <a:cs typeface="Times New Roman" panose="02020603050405020304" pitchFamily="18" charset="0"/>
              </a:rPr>
              <a:t>给定解释 </a:t>
            </a:r>
            <a:r>
              <a:rPr lang="en-US" altLang="zh-CN" sz="2400" b="0" i="1" dirty="0">
                <a:solidFill>
                  <a:schemeClr val="tx1"/>
                </a:solidFill>
                <a:latin typeface="Times New Roman" panose="02020603050405020304" pitchFamily="18" charset="0"/>
                <a:ea typeface="+mn-ea"/>
                <a:cs typeface="Times New Roman" panose="02020603050405020304" pitchFamily="18" charset="0"/>
              </a:rPr>
              <a:t>I </a:t>
            </a:r>
            <a:r>
              <a:rPr lang="zh-CN" altLang="en-US" sz="2400" b="0" dirty="0">
                <a:solidFill>
                  <a:schemeClr val="tx1"/>
                </a:solidFill>
                <a:latin typeface="Times New Roman" panose="02020603050405020304" pitchFamily="18" charset="0"/>
                <a:ea typeface="+mn-ea"/>
                <a:cs typeface="Times New Roman" panose="02020603050405020304" pitchFamily="18" charset="0"/>
              </a:rPr>
              <a:t>如下：</a:t>
            </a:r>
          </a:p>
          <a:p>
            <a:pPr>
              <a:spcBef>
                <a:spcPct val="20000"/>
              </a:spcBef>
            </a:pPr>
            <a:r>
              <a:rPr lang="zh-CN" altLang="en-US" sz="2400" b="0" dirty="0">
                <a:solidFill>
                  <a:schemeClr val="tx1"/>
                </a:solidFill>
                <a:latin typeface="Times New Roman" panose="02020603050405020304" pitchFamily="18" charset="0"/>
                <a:ea typeface="+mn-ea"/>
                <a:cs typeface="Times New Roman" panose="02020603050405020304" pitchFamily="18" charset="0"/>
              </a:rPr>
              <a:t>   </a:t>
            </a:r>
            <a:r>
              <a:rPr lang="en-US" altLang="zh-CN" sz="2400" b="0" dirty="0">
                <a:solidFill>
                  <a:schemeClr val="tx1"/>
                </a:solidFill>
                <a:latin typeface="Times New Roman" panose="02020603050405020304" pitchFamily="18" charset="0"/>
                <a:ea typeface="+mn-ea"/>
                <a:cs typeface="Times New Roman" panose="02020603050405020304" pitchFamily="18" charset="0"/>
              </a:rPr>
              <a:t>(a) </a:t>
            </a:r>
            <a:r>
              <a:rPr lang="zh-CN" altLang="en-US" sz="2400" b="0" dirty="0">
                <a:solidFill>
                  <a:schemeClr val="tx1"/>
                </a:solidFill>
                <a:latin typeface="Times New Roman" panose="02020603050405020304" pitchFamily="18" charset="0"/>
                <a:ea typeface="+mn-ea"/>
                <a:cs typeface="Times New Roman" panose="02020603050405020304" pitchFamily="18" charset="0"/>
              </a:rPr>
              <a:t>个体域 </a:t>
            </a:r>
            <a:r>
              <a:rPr lang="en-US" altLang="zh-CN" sz="2400" b="0" i="1" dirty="0">
                <a:solidFill>
                  <a:schemeClr val="tx1"/>
                </a:solidFill>
                <a:latin typeface="Times New Roman" panose="02020603050405020304" pitchFamily="18" charset="0"/>
                <a:ea typeface="+mn-ea"/>
                <a:cs typeface="Times New Roman" panose="02020603050405020304" pitchFamily="18" charset="0"/>
              </a:rPr>
              <a:t>D</a:t>
            </a:r>
            <a:r>
              <a:rPr lang="en-US" altLang="zh-CN" sz="2400" b="0" dirty="0">
                <a:solidFill>
                  <a:schemeClr val="tx1"/>
                </a:solidFill>
                <a:latin typeface="Times New Roman" panose="02020603050405020304" pitchFamily="18" charset="0"/>
                <a:ea typeface="+mn-ea"/>
                <a:cs typeface="Times New Roman" panose="02020603050405020304" pitchFamily="18" charset="0"/>
              </a:rPr>
              <a:t>=R</a:t>
            </a:r>
          </a:p>
          <a:p>
            <a:pPr>
              <a:spcBef>
                <a:spcPct val="20000"/>
              </a:spcBef>
            </a:pPr>
            <a:r>
              <a:rPr lang="en-US" altLang="zh-CN" sz="2400" b="0">
                <a:solidFill>
                  <a:schemeClr val="tx1"/>
                </a:solidFill>
                <a:latin typeface="Times New Roman" panose="02020603050405020304" pitchFamily="18" charset="0"/>
                <a:ea typeface="+mn-ea"/>
                <a:cs typeface="Times New Roman" panose="02020603050405020304" pitchFamily="18" charset="0"/>
              </a:rPr>
              <a:t>   (b)</a:t>
            </a:r>
            <a:endParaRPr lang="en-US" altLang="zh-CN" sz="2400" b="0" dirty="0">
              <a:solidFill>
                <a:schemeClr val="tx1"/>
              </a:solidFill>
              <a:latin typeface="Times New Roman" panose="02020603050405020304" pitchFamily="18" charset="0"/>
              <a:ea typeface="+mn-ea"/>
              <a:cs typeface="Times New Roman" panose="02020603050405020304" pitchFamily="18" charset="0"/>
            </a:endParaRPr>
          </a:p>
          <a:p>
            <a:pPr>
              <a:spcBef>
                <a:spcPct val="20000"/>
              </a:spcBef>
            </a:pPr>
            <a:r>
              <a:rPr lang="en-US" altLang="zh-CN" sz="2400" b="0" dirty="0">
                <a:solidFill>
                  <a:schemeClr val="tx1"/>
                </a:solidFill>
                <a:latin typeface="Times New Roman" panose="02020603050405020304" pitchFamily="18" charset="0"/>
                <a:ea typeface="+mn-ea"/>
                <a:cs typeface="Times New Roman" panose="02020603050405020304" pitchFamily="18" charset="0"/>
              </a:rPr>
              <a:t>   (c)</a:t>
            </a:r>
          </a:p>
          <a:p>
            <a:pPr>
              <a:spcBef>
                <a:spcPct val="20000"/>
              </a:spcBef>
            </a:pPr>
            <a:r>
              <a:rPr lang="en-US" altLang="zh-CN" sz="2400" b="0" dirty="0">
                <a:solidFill>
                  <a:schemeClr val="tx1"/>
                </a:solidFill>
                <a:latin typeface="Times New Roman" panose="02020603050405020304" pitchFamily="18" charset="0"/>
                <a:ea typeface="+mn-ea"/>
                <a:cs typeface="Times New Roman" panose="02020603050405020304" pitchFamily="18" charset="0"/>
              </a:rPr>
              <a:t>   (d)            </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CE9D0BF-BB30-4C95-9BFD-27B334455943}"/>
                  </a:ext>
                </a:extLst>
              </p:cNvPr>
              <p:cNvSpPr/>
              <p:nvPr/>
            </p:nvSpPr>
            <p:spPr>
              <a:xfrm>
                <a:off x="2395527" y="1665556"/>
                <a:ext cx="1069289"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𝑎</m:t>
                      </m:r>
                      <m:r>
                        <a:rPr lang="zh-CN" altLang="en-US" sz="2800" i="0">
                          <a:latin typeface="Cambria Math" panose="02040503050406030204" pitchFamily="18" charset="0"/>
                        </a:rPr>
                        <m:t>=0</m:t>
                      </m:r>
                    </m:oMath>
                  </m:oMathPara>
                </a14:m>
                <a:endParaRPr lang="zh-CN" altLang="en-US" sz="2800" dirty="0"/>
              </a:p>
            </p:txBody>
          </p:sp>
        </mc:Choice>
        <mc:Fallback xmlns="">
          <p:sp>
            <p:nvSpPr>
              <p:cNvPr id="2" name="矩形 1">
                <a:extLst>
                  <a:ext uri="{FF2B5EF4-FFF2-40B4-BE49-F238E27FC236}">
                    <a16:creationId xmlns:a16="http://schemas.microsoft.com/office/drawing/2014/main" id="{DCE9D0BF-BB30-4C95-9BFD-27B334455943}"/>
                  </a:ext>
                </a:extLst>
              </p:cNvPr>
              <p:cNvSpPr>
                <a:spLocks noRot="1" noChangeAspect="1" noMove="1" noResize="1" noEditPoints="1" noAdjustHandles="1" noChangeArrowheads="1" noChangeShapeType="1" noTextEdit="1"/>
              </p:cNvSpPr>
              <p:nvPr/>
            </p:nvSpPr>
            <p:spPr>
              <a:xfrm>
                <a:off x="2395527" y="1665556"/>
                <a:ext cx="1069289"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0A1D07A-D694-4245-8CF5-94A5335FDD8F}"/>
                  </a:ext>
                </a:extLst>
              </p:cNvPr>
              <p:cNvSpPr/>
              <p:nvPr/>
            </p:nvSpPr>
            <p:spPr>
              <a:xfrm>
                <a:off x="2310030" y="2076679"/>
                <a:ext cx="4812921" cy="506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𝑓</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r>
                        <a:rPr lang="en-US" altLang="zh-CN" sz="2400" b="0" i="1" smtClean="0">
                          <a:latin typeface="Cambria Math" panose="02040503050406030204" pitchFamily="18" charset="0"/>
                        </a:rPr>
                        <m:t>𝑔</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oMath>
                  </m:oMathPara>
                </a14:m>
                <a:endParaRPr lang="zh-CN" altLang="en-US" sz="2400" dirty="0"/>
              </a:p>
            </p:txBody>
          </p:sp>
        </mc:Choice>
        <mc:Fallback xmlns="">
          <p:sp>
            <p:nvSpPr>
              <p:cNvPr id="3" name="矩形 2">
                <a:extLst>
                  <a:ext uri="{FF2B5EF4-FFF2-40B4-BE49-F238E27FC236}">
                    <a16:creationId xmlns:a16="http://schemas.microsoft.com/office/drawing/2014/main" id="{E0A1D07A-D694-4245-8CF5-94A5335FDD8F}"/>
                  </a:ext>
                </a:extLst>
              </p:cNvPr>
              <p:cNvSpPr>
                <a:spLocks noRot="1" noChangeAspect="1" noMove="1" noResize="1" noEditPoints="1" noAdjustHandles="1" noChangeArrowheads="1" noChangeShapeType="1" noTextEdit="1"/>
              </p:cNvSpPr>
              <p:nvPr/>
            </p:nvSpPr>
            <p:spPr>
              <a:xfrm>
                <a:off x="2310030" y="2076679"/>
                <a:ext cx="4812921" cy="50674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E457D305-92DE-4E76-8C12-666E4D057589}"/>
                  </a:ext>
                </a:extLst>
              </p:cNvPr>
              <p:cNvSpPr/>
              <p:nvPr/>
            </p:nvSpPr>
            <p:spPr>
              <a:xfrm>
                <a:off x="2310030" y="2599899"/>
                <a:ext cx="20719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oMath>
                  </m:oMathPara>
                </a14:m>
                <a:endParaRPr lang="zh-CN" altLang="en-US" sz="2400" dirty="0"/>
              </a:p>
            </p:txBody>
          </p:sp>
        </mc:Choice>
        <mc:Fallback xmlns="">
          <p:sp>
            <p:nvSpPr>
              <p:cNvPr id="8" name="矩形 7">
                <a:extLst>
                  <a:ext uri="{FF2B5EF4-FFF2-40B4-BE49-F238E27FC236}">
                    <a16:creationId xmlns:a16="http://schemas.microsoft.com/office/drawing/2014/main" id="{E457D305-92DE-4E76-8C12-666E4D057589}"/>
                  </a:ext>
                </a:extLst>
              </p:cNvPr>
              <p:cNvSpPr>
                <a:spLocks noRot="1" noChangeAspect="1" noMove="1" noResize="1" noEditPoints="1" noAdjustHandles="1" noChangeArrowheads="1" noChangeShapeType="1" noTextEdit="1"/>
              </p:cNvSpPr>
              <p:nvPr/>
            </p:nvSpPr>
            <p:spPr>
              <a:xfrm>
                <a:off x="2310030" y="2599899"/>
                <a:ext cx="2071914" cy="461665"/>
              </a:xfrm>
              <a:prstGeom prst="rect">
                <a:avLst/>
              </a:prstGeom>
              <a:blipFill>
                <a:blip r:embed="rId6"/>
                <a:stretch>
                  <a:fillRect b="-17105"/>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C7002860-C3A3-4740-818C-37C64DF20EB9}"/>
              </a:ext>
            </a:extLst>
          </p:cNvPr>
          <p:cNvSpPr/>
          <p:nvPr/>
        </p:nvSpPr>
        <p:spPr>
          <a:xfrm>
            <a:off x="1653886" y="3578906"/>
            <a:ext cx="3350336"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 (1)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xF</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g</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dirty="0"/>
          </a:p>
        </p:txBody>
      </p:sp>
      <p:sp>
        <p:nvSpPr>
          <p:cNvPr id="12" name="文本框 18">
            <a:extLst>
              <a:ext uri="{FF2B5EF4-FFF2-40B4-BE49-F238E27FC236}">
                <a16:creationId xmlns:a16="http://schemas.microsoft.com/office/drawing/2014/main" id="{87CC4607-C891-4BBA-A5E3-9CAE8C49F3AF}"/>
              </a:ext>
            </a:extLst>
          </p:cNvPr>
          <p:cNvSpPr txBox="1">
            <a:spLocks noChangeArrowheads="1"/>
          </p:cNvSpPr>
          <p:nvPr/>
        </p:nvSpPr>
        <p:spPr bwMode="auto">
          <a:xfrm>
            <a:off x="5182466" y="3578636"/>
            <a:ext cx="2723861"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spcBef>
                <a:spcPct val="20000"/>
              </a:spcBef>
            </a:pPr>
            <a:r>
              <a:rPr lang="en-US" altLang="zh-CN" b="0" dirty="0">
                <a:solidFill>
                  <a:srgbClr val="00B0F0"/>
                </a:solidFill>
                <a:latin typeface="Times New Roman" panose="02020603050405020304" pitchFamily="18" charset="0"/>
              </a:rPr>
              <a:t>     </a:t>
            </a:r>
            <a:r>
              <a:rPr lang="en-US" altLang="zh-CN" b="0" dirty="0">
                <a:solidFill>
                  <a:srgbClr val="00B0F0"/>
                </a:solidFill>
                <a:latin typeface="Times New Roman" panose="02020603050405020304" pitchFamily="18" charset="0"/>
                <a:sym typeface="Symbol" panose="05050102010706020507" pitchFamily="18" charset="2"/>
              </a:rPr>
              <a:t></a:t>
            </a:r>
            <a:r>
              <a:rPr lang="en-US" altLang="zh-CN" b="0" i="1" dirty="0">
                <a:solidFill>
                  <a:srgbClr val="00B0F0"/>
                </a:solidFill>
                <a:latin typeface="Times New Roman" panose="02020603050405020304" pitchFamily="18" charset="0"/>
                <a:sym typeface="Symbol" panose="05050102010706020507" pitchFamily="18" charset="2"/>
              </a:rPr>
              <a:t>x</a:t>
            </a:r>
            <a:r>
              <a:rPr lang="en-US" altLang="zh-CN" b="0" dirty="0">
                <a:solidFill>
                  <a:srgbClr val="00B0F0"/>
                </a:solidFill>
                <a:latin typeface="Times New Roman" panose="02020603050405020304" pitchFamily="18" charset="0"/>
                <a:sym typeface="Symbol" panose="05050102010706020507" pitchFamily="18" charset="2"/>
              </a:rPr>
              <a:t>(</a:t>
            </a:r>
            <a:r>
              <a:rPr lang="en-US" altLang="zh-CN" b="0" i="1" dirty="0">
                <a:solidFill>
                  <a:srgbClr val="00B0F0"/>
                </a:solidFill>
                <a:latin typeface="Times New Roman" panose="02020603050405020304" pitchFamily="18" charset="0"/>
                <a:sym typeface="Symbol" panose="05050102010706020507" pitchFamily="18" charset="2"/>
              </a:rPr>
              <a:t>x</a:t>
            </a:r>
            <a:r>
              <a:rPr lang="en-US" altLang="zh-CN" b="0" dirty="0">
                <a:solidFill>
                  <a:srgbClr val="00B0F0"/>
                </a:solidFill>
                <a:latin typeface="Times New Roman" panose="02020603050405020304" pitchFamily="18" charset="0"/>
                <a:sym typeface="Symbol" panose="05050102010706020507" pitchFamily="18" charset="2"/>
              </a:rPr>
              <a:t>+0=</a:t>
            </a:r>
            <a:r>
              <a:rPr lang="en-US" altLang="zh-CN" b="0" i="1" dirty="0">
                <a:solidFill>
                  <a:srgbClr val="00B0F0"/>
                </a:solidFill>
                <a:latin typeface="Times New Roman" panose="02020603050405020304" pitchFamily="18" charset="0"/>
                <a:sym typeface="Symbol" panose="05050102010706020507" pitchFamily="18" charset="2"/>
              </a:rPr>
              <a:t>x</a:t>
            </a:r>
            <a:r>
              <a:rPr lang="en-US" altLang="zh-CN" b="0" dirty="0">
                <a:solidFill>
                  <a:srgbClr val="00B0F0"/>
                </a:solidFill>
                <a:latin typeface="Times New Roman" panose="02020603050405020304" pitchFamily="18" charset="0"/>
                <a:sym typeface="Symbol" panose="05050102010706020507" pitchFamily="18" charset="2"/>
              </a:rPr>
              <a:t>0)</a:t>
            </a:r>
            <a:endParaRPr lang="zh-CN" altLang="en-US" b="0" dirty="0">
              <a:solidFill>
                <a:srgbClr val="00B0F0"/>
              </a:solidFill>
              <a:latin typeface="Times New Roman" panose="02020603050405020304" pitchFamily="18" charset="0"/>
            </a:endParaRPr>
          </a:p>
        </p:txBody>
      </p:sp>
      <p:sp>
        <p:nvSpPr>
          <p:cNvPr id="10" name="矩形 9">
            <a:extLst>
              <a:ext uri="{FF2B5EF4-FFF2-40B4-BE49-F238E27FC236}">
                <a16:creationId xmlns:a16="http://schemas.microsoft.com/office/drawing/2014/main" id="{3F8D12EB-736C-4149-841F-B7335B0BD099}"/>
              </a:ext>
            </a:extLst>
          </p:cNvPr>
          <p:cNvSpPr/>
          <p:nvPr/>
        </p:nvSpPr>
        <p:spPr>
          <a:xfrm>
            <a:off x="8382069" y="3578906"/>
            <a:ext cx="543739" cy="523220"/>
          </a:xfrm>
          <a:prstGeom prst="rect">
            <a:avLst/>
          </a:prstGeom>
        </p:spPr>
        <p:txBody>
          <a:bodyPr wrap="none">
            <a:spAutoFit/>
          </a:bodyPr>
          <a:lstStyle/>
          <a:p>
            <a:r>
              <a:rPr lang="zh-CN" altLang="en-US" sz="2800" dirty="0">
                <a:latin typeface="Times New Roman" panose="02020603050405020304" pitchFamily="18" charset="0"/>
                <a:sym typeface="Symbol" panose="05050102010706020507" pitchFamily="18" charset="2"/>
              </a:rPr>
              <a:t>真</a:t>
            </a:r>
            <a:endParaRPr lang="zh-CN" altLang="en-US" sz="2800" dirty="0"/>
          </a:p>
        </p:txBody>
      </p:sp>
      <p:sp>
        <p:nvSpPr>
          <p:cNvPr id="14" name="文本框 21">
            <a:extLst>
              <a:ext uri="{FF2B5EF4-FFF2-40B4-BE49-F238E27FC236}">
                <a16:creationId xmlns:a16="http://schemas.microsoft.com/office/drawing/2014/main" id="{9BB536A7-7909-46D0-A1A7-153B261B2FC2}"/>
              </a:ext>
            </a:extLst>
          </p:cNvPr>
          <p:cNvSpPr txBox="1">
            <a:spLocks noChangeArrowheads="1"/>
          </p:cNvSpPr>
          <p:nvPr/>
        </p:nvSpPr>
        <p:spPr bwMode="auto">
          <a:xfrm>
            <a:off x="1751013" y="4173716"/>
            <a:ext cx="59055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spcBef>
                <a:spcPct val="20000"/>
              </a:spcBef>
            </a:pPr>
            <a:r>
              <a:rPr lang="en-US" altLang="zh-CN" b="0" dirty="0">
                <a:solidFill>
                  <a:schemeClr val="tx1"/>
                </a:solidFill>
                <a:latin typeface="Times New Roman" panose="02020603050405020304" pitchFamily="18" charset="0"/>
                <a:ea typeface="+mn-ea"/>
                <a:cs typeface="Times New Roman" panose="02020603050405020304" pitchFamily="18" charset="0"/>
              </a:rPr>
              <a:t>(2) </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F</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f</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g</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F</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altLang="zh-CN" b="0" dirty="0">
              <a:solidFill>
                <a:schemeClr val="tx1"/>
              </a:solidFill>
              <a:latin typeface="Times New Roman" panose="02020603050405020304" pitchFamily="18" charset="0"/>
              <a:ea typeface="+mn-ea"/>
              <a:cs typeface="Times New Roman" panose="02020603050405020304" pitchFamily="18" charset="0"/>
            </a:endParaRPr>
          </a:p>
        </p:txBody>
      </p:sp>
      <p:sp>
        <p:nvSpPr>
          <p:cNvPr id="15" name="文本框 22">
            <a:extLst>
              <a:ext uri="{FF2B5EF4-FFF2-40B4-BE49-F238E27FC236}">
                <a16:creationId xmlns:a16="http://schemas.microsoft.com/office/drawing/2014/main" id="{4335C697-7679-492B-9415-E82870603DB7}"/>
              </a:ext>
            </a:extLst>
          </p:cNvPr>
          <p:cNvSpPr txBox="1">
            <a:spLocks noChangeArrowheads="1"/>
          </p:cNvSpPr>
          <p:nvPr/>
        </p:nvSpPr>
        <p:spPr bwMode="auto">
          <a:xfrm>
            <a:off x="2254251" y="4830452"/>
            <a:ext cx="49688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spcBef>
                <a:spcPct val="20000"/>
              </a:spcBef>
            </a:pPr>
            <a:r>
              <a:rPr lang="en-US" altLang="zh-CN" b="0" dirty="0">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rgbClr val="00B0F0"/>
                </a:solidFill>
                <a:latin typeface="Times New Roman" panose="02020603050405020304" pitchFamily="18" charset="0"/>
                <a:ea typeface="+mn-ea"/>
                <a:cs typeface="Times New Roman" panose="02020603050405020304" pitchFamily="18" charset="0"/>
                <a:sym typeface="Symbol" panose="05050102010706020507" pitchFamily="18" charset="2"/>
              </a:rPr>
              <a:t>)</a:t>
            </a:r>
            <a:endParaRPr lang="zh-CN" altLang="en-US" b="0" dirty="0">
              <a:solidFill>
                <a:srgbClr val="00B0F0"/>
              </a:solidFill>
              <a:latin typeface="Times New Roman" panose="02020603050405020304" pitchFamily="18" charset="0"/>
              <a:ea typeface="+mn-ea"/>
              <a:cs typeface="Times New Roman" panose="02020603050405020304" pitchFamily="18" charset="0"/>
            </a:endParaRPr>
          </a:p>
        </p:txBody>
      </p:sp>
      <p:sp>
        <p:nvSpPr>
          <p:cNvPr id="16" name="文本框 23">
            <a:extLst>
              <a:ext uri="{FF2B5EF4-FFF2-40B4-BE49-F238E27FC236}">
                <a16:creationId xmlns:a16="http://schemas.microsoft.com/office/drawing/2014/main" id="{1CA34F3F-634B-4F28-846A-CEE131E529E0}"/>
              </a:ext>
            </a:extLst>
          </p:cNvPr>
          <p:cNvSpPr txBox="1">
            <a:spLocks noChangeArrowheads="1"/>
          </p:cNvSpPr>
          <p:nvPr/>
        </p:nvSpPr>
        <p:spPr bwMode="auto">
          <a:xfrm>
            <a:off x="1751013" y="5382191"/>
            <a:ext cx="3135023"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spcBef>
                <a:spcPct val="20000"/>
              </a:spcBef>
            </a:pPr>
            <a:r>
              <a:rPr lang="en-US" altLang="zh-CN" b="0" dirty="0">
                <a:solidFill>
                  <a:schemeClr val="tx1"/>
                </a:solidFill>
                <a:latin typeface="Times New Roman" panose="02020603050405020304" pitchFamily="18" charset="0"/>
                <a:ea typeface="+mn-ea"/>
                <a:cs typeface="Times New Roman" panose="02020603050405020304" pitchFamily="18" charset="0"/>
              </a:rPr>
              <a:t>(3) </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xF</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g</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altLang="zh-CN" b="0" dirty="0">
              <a:solidFill>
                <a:schemeClr val="tx1"/>
              </a:solidFill>
              <a:latin typeface="Times New Roman" panose="02020603050405020304" pitchFamily="18" charset="0"/>
              <a:ea typeface="+mn-ea"/>
              <a:cs typeface="Times New Roman" panose="02020603050405020304" pitchFamily="18" charset="0"/>
            </a:endParaRPr>
          </a:p>
        </p:txBody>
      </p:sp>
      <p:sp>
        <p:nvSpPr>
          <p:cNvPr id="17" name="文本框 24">
            <a:extLst>
              <a:ext uri="{FF2B5EF4-FFF2-40B4-BE49-F238E27FC236}">
                <a16:creationId xmlns:a16="http://schemas.microsoft.com/office/drawing/2014/main" id="{E793CCCB-303A-474D-ABF0-D9598AD017DA}"/>
              </a:ext>
            </a:extLst>
          </p:cNvPr>
          <p:cNvSpPr txBox="1">
            <a:spLocks noChangeArrowheads="1"/>
          </p:cNvSpPr>
          <p:nvPr/>
        </p:nvSpPr>
        <p:spPr bwMode="auto">
          <a:xfrm>
            <a:off x="7748876" y="5354327"/>
            <a:ext cx="67691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spcBef>
                <a:spcPct val="20000"/>
              </a:spcBef>
            </a:pPr>
            <a:r>
              <a:rPr lang="zh-CN" altLang="en-US"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不是命题</a:t>
            </a:r>
            <a:endParaRPr lang="zh-CN" altLang="en-US" b="0" dirty="0">
              <a:solidFill>
                <a:schemeClr val="tx1"/>
              </a:solidFill>
              <a:latin typeface="Times New Roman" panose="02020603050405020304" pitchFamily="18" charset="0"/>
              <a:ea typeface="+mn-ea"/>
              <a:cs typeface="Times New Roman" panose="02020603050405020304" pitchFamily="18" charset="0"/>
            </a:endParaRPr>
          </a:p>
        </p:txBody>
      </p:sp>
      <p:sp>
        <p:nvSpPr>
          <p:cNvPr id="11" name="矩形 10">
            <a:extLst>
              <a:ext uri="{FF2B5EF4-FFF2-40B4-BE49-F238E27FC236}">
                <a16:creationId xmlns:a16="http://schemas.microsoft.com/office/drawing/2014/main" id="{2EAF2922-D3FC-4759-928A-5F26BD066E17}"/>
              </a:ext>
            </a:extLst>
          </p:cNvPr>
          <p:cNvSpPr/>
          <p:nvPr/>
        </p:nvSpPr>
        <p:spPr>
          <a:xfrm>
            <a:off x="8419520" y="4329994"/>
            <a:ext cx="543739" cy="523220"/>
          </a:xfrm>
          <a:prstGeom prst="rect">
            <a:avLst/>
          </a:prstGeom>
        </p:spPr>
        <p:txBody>
          <a:bodyPr wrap="square">
            <a:spAutoFit/>
          </a:bodyPr>
          <a:lstStyle/>
          <a:p>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假</a:t>
            </a:r>
            <a:endParaRPr lang="zh-CN" altLang="en-US" sz="2800" dirty="0"/>
          </a:p>
        </p:txBody>
      </p:sp>
      <p:sp>
        <p:nvSpPr>
          <p:cNvPr id="13" name="矩形 12">
            <a:extLst>
              <a:ext uri="{FF2B5EF4-FFF2-40B4-BE49-F238E27FC236}">
                <a16:creationId xmlns:a16="http://schemas.microsoft.com/office/drawing/2014/main" id="{A0BAF499-378A-47E2-83AF-E0AD92072D17}"/>
              </a:ext>
            </a:extLst>
          </p:cNvPr>
          <p:cNvSpPr/>
          <p:nvPr/>
        </p:nvSpPr>
        <p:spPr>
          <a:xfrm>
            <a:off x="5587226" y="5392668"/>
            <a:ext cx="1718740" cy="523220"/>
          </a:xfrm>
          <a:prstGeom prst="rect">
            <a:avLst/>
          </a:prstGeom>
        </p:spPr>
        <p:txBody>
          <a:bodyPr wrap="none">
            <a:spAutoFit/>
          </a:bodyPr>
          <a:lstStyle/>
          <a:p>
            <a:r>
              <a:rPr lang="en-US" altLang="zh-CN" sz="2800"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B0F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B0F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B0F0"/>
                </a:solidFill>
                <a:latin typeface="Times New Roman" panose="02020603050405020304" pitchFamily="18" charset="0"/>
                <a:cs typeface="Times New Roman" panose="02020603050405020304" pitchFamily="18" charset="0"/>
                <a:sym typeface="Symbol" panose="05050102010706020507" pitchFamily="18" charset="2"/>
              </a:rPr>
              <a:t>y</a:t>
            </a:r>
            <a:r>
              <a:rPr lang="en-US" altLang="zh-CN" sz="2800" dirty="0">
                <a:solidFill>
                  <a:srgbClr val="00B0F0"/>
                </a:solidFill>
                <a:latin typeface="Times New Roman" panose="02020603050405020304" pitchFamily="18" charset="0"/>
                <a:cs typeface="Times New Roman" panose="02020603050405020304" pitchFamily="18" charset="0"/>
                <a:sym typeface="Symbol" panose="05050102010706020507" pitchFamily="18" charset="2"/>
              </a:rPr>
              <a:t>=0) </a:t>
            </a:r>
            <a:endParaRPr lang="zh-CN" altLang="en-US" sz="2800" dirty="0">
              <a:solidFill>
                <a:srgbClr val="00B0F0"/>
              </a:solidFill>
            </a:endParaRPr>
          </a:p>
        </p:txBody>
      </p:sp>
      <p:sp>
        <p:nvSpPr>
          <p:cNvPr id="18" name="矩形 17">
            <a:extLst>
              <a:ext uri="{FF2B5EF4-FFF2-40B4-BE49-F238E27FC236}">
                <a16:creationId xmlns:a16="http://schemas.microsoft.com/office/drawing/2014/main" id="{B66FEF7A-A992-4A3B-AE24-F147BA3B85E3}"/>
              </a:ext>
            </a:extLst>
          </p:cNvPr>
          <p:cNvSpPr/>
          <p:nvPr/>
        </p:nvSpPr>
        <p:spPr>
          <a:xfrm>
            <a:off x="1653886" y="3089428"/>
            <a:ext cx="7037504" cy="523220"/>
          </a:xfrm>
          <a:prstGeom prst="rect">
            <a:avLst/>
          </a:prstGeom>
        </p:spPr>
        <p:txBody>
          <a:bodyPr wrap="none">
            <a:spAutoFit/>
          </a:bodyPr>
          <a:lstStyle/>
          <a:p>
            <a:pPr>
              <a:spcBef>
                <a:spcPct val="20000"/>
              </a:spcBef>
            </a:pPr>
            <a:r>
              <a:rPr lang="zh-CN" altLang="en-US" sz="2800" dirty="0">
                <a:latin typeface="Times New Roman" panose="02020603050405020304" pitchFamily="18" charset="0"/>
                <a:cs typeface="Times New Roman" panose="02020603050405020304" pitchFamily="18" charset="0"/>
              </a:rPr>
              <a:t>写出下列公式在</a:t>
            </a:r>
            <a:r>
              <a:rPr lang="en-US" altLang="zh-CN" sz="2800" i="1" dirty="0">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下的解释</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并指出它的真值</a:t>
            </a:r>
            <a:r>
              <a:rPr lang="en-US" altLang="zh-CN"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895061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0" grpId="0"/>
      <p:bldP spid="14" grpId="0"/>
      <p:bldP spid="15" grpId="0"/>
      <p:bldP spid="16" grpId="0"/>
      <p:bldP spid="11"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A8EF6CE2-FCF9-4818-BD1B-EAEB363DE629}"/>
              </a:ext>
            </a:extLst>
          </p:cNvPr>
          <p:cNvSpPr/>
          <p:nvPr/>
        </p:nvSpPr>
        <p:spPr>
          <a:xfrm>
            <a:off x="1337885" y="3121277"/>
            <a:ext cx="3895618" cy="523220"/>
          </a:xfrm>
          <a:prstGeom prst="rect">
            <a:avLst/>
          </a:prstGeom>
        </p:spPr>
        <p:txBody>
          <a:bodyPr wrap="none">
            <a:spAutoFit/>
          </a:bodyPr>
          <a:lstStyle/>
          <a:p>
            <a:r>
              <a:rPr lang="zh-CN" altLang="en-US" sz="2800" i="1" dirty="0">
                <a:latin typeface="Times New Roman" panose="02020603050405020304" pitchFamily="18" charset="0"/>
              </a:rPr>
              <a:t>F(f(x,a), y) → F(g(x, y),z)</a:t>
            </a:r>
            <a:endParaRPr lang="zh-CN" altLang="en-US" sz="2800" dirty="0"/>
          </a:p>
        </p:txBody>
      </p:sp>
      <p:sp>
        <p:nvSpPr>
          <p:cNvPr id="5" name="文本框 11">
            <a:extLst>
              <a:ext uri="{FF2B5EF4-FFF2-40B4-BE49-F238E27FC236}">
                <a16:creationId xmlns:a16="http://schemas.microsoft.com/office/drawing/2014/main" id="{249106F4-9566-4D56-BE89-8C613FB3ED51}"/>
              </a:ext>
            </a:extLst>
          </p:cNvPr>
          <p:cNvSpPr txBox="1">
            <a:spLocks noChangeArrowheads="1"/>
          </p:cNvSpPr>
          <p:nvPr/>
        </p:nvSpPr>
        <p:spPr bwMode="auto">
          <a:xfrm>
            <a:off x="1751013" y="810348"/>
            <a:ext cx="8569325" cy="22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spcBef>
                <a:spcPct val="20000"/>
              </a:spcBef>
            </a:pPr>
            <a:r>
              <a:rPr lang="zh-CN" altLang="en-US" sz="2400" b="0" dirty="0">
                <a:solidFill>
                  <a:schemeClr val="tx1"/>
                </a:solidFill>
                <a:latin typeface="Times New Roman" panose="02020603050405020304" pitchFamily="18" charset="0"/>
                <a:ea typeface="+mn-ea"/>
                <a:cs typeface="Times New Roman" panose="02020603050405020304" pitchFamily="18" charset="0"/>
              </a:rPr>
              <a:t>给定解释 </a:t>
            </a:r>
            <a:r>
              <a:rPr lang="en-US" altLang="zh-CN" sz="2400" b="0" i="1" dirty="0">
                <a:solidFill>
                  <a:schemeClr val="tx1"/>
                </a:solidFill>
                <a:latin typeface="Times New Roman" panose="02020603050405020304" pitchFamily="18" charset="0"/>
                <a:ea typeface="+mn-ea"/>
                <a:cs typeface="Times New Roman" panose="02020603050405020304" pitchFamily="18" charset="0"/>
              </a:rPr>
              <a:t>I </a:t>
            </a:r>
            <a:r>
              <a:rPr lang="zh-CN" altLang="en-US" sz="2400" b="0" dirty="0">
                <a:solidFill>
                  <a:schemeClr val="tx1"/>
                </a:solidFill>
                <a:latin typeface="Times New Roman" panose="02020603050405020304" pitchFamily="18" charset="0"/>
                <a:ea typeface="+mn-ea"/>
                <a:cs typeface="Times New Roman" panose="02020603050405020304" pitchFamily="18" charset="0"/>
              </a:rPr>
              <a:t>如下：</a:t>
            </a:r>
          </a:p>
          <a:p>
            <a:pPr>
              <a:spcBef>
                <a:spcPct val="20000"/>
              </a:spcBef>
            </a:pPr>
            <a:r>
              <a:rPr lang="zh-CN" altLang="en-US" sz="2400" b="0" dirty="0">
                <a:solidFill>
                  <a:schemeClr val="tx1"/>
                </a:solidFill>
                <a:latin typeface="Times New Roman" panose="02020603050405020304" pitchFamily="18" charset="0"/>
                <a:ea typeface="+mn-ea"/>
                <a:cs typeface="Times New Roman" panose="02020603050405020304" pitchFamily="18" charset="0"/>
              </a:rPr>
              <a:t>   </a:t>
            </a:r>
            <a:r>
              <a:rPr lang="en-US" altLang="zh-CN" sz="2400" b="0" dirty="0">
                <a:solidFill>
                  <a:schemeClr val="tx1"/>
                </a:solidFill>
                <a:latin typeface="Times New Roman" panose="02020603050405020304" pitchFamily="18" charset="0"/>
                <a:ea typeface="+mn-ea"/>
                <a:cs typeface="Times New Roman" panose="02020603050405020304" pitchFamily="18" charset="0"/>
              </a:rPr>
              <a:t>(a) </a:t>
            </a:r>
            <a:r>
              <a:rPr lang="zh-CN" altLang="en-US" sz="2400" b="0" dirty="0">
                <a:solidFill>
                  <a:schemeClr val="tx1"/>
                </a:solidFill>
                <a:latin typeface="Times New Roman" panose="02020603050405020304" pitchFamily="18" charset="0"/>
                <a:ea typeface="+mn-ea"/>
                <a:cs typeface="Times New Roman" panose="02020603050405020304" pitchFamily="18" charset="0"/>
              </a:rPr>
              <a:t>个体域 </a:t>
            </a:r>
            <a:r>
              <a:rPr lang="en-US" altLang="zh-CN" sz="2400" b="0" i="1" dirty="0">
                <a:solidFill>
                  <a:schemeClr val="tx1"/>
                </a:solidFill>
                <a:latin typeface="Times New Roman" panose="02020603050405020304" pitchFamily="18" charset="0"/>
                <a:ea typeface="+mn-ea"/>
                <a:cs typeface="Times New Roman" panose="02020603050405020304" pitchFamily="18" charset="0"/>
              </a:rPr>
              <a:t>D</a:t>
            </a:r>
            <a:r>
              <a:rPr lang="en-US" altLang="zh-CN" sz="2400" b="0" dirty="0">
                <a:solidFill>
                  <a:schemeClr val="tx1"/>
                </a:solidFill>
                <a:latin typeface="Times New Roman" panose="02020603050405020304" pitchFamily="18" charset="0"/>
                <a:ea typeface="+mn-ea"/>
                <a:cs typeface="Times New Roman" panose="02020603050405020304" pitchFamily="18" charset="0"/>
              </a:rPr>
              <a:t>=R</a:t>
            </a:r>
          </a:p>
          <a:p>
            <a:pPr>
              <a:spcBef>
                <a:spcPct val="20000"/>
              </a:spcBef>
            </a:pPr>
            <a:r>
              <a:rPr lang="en-US" altLang="zh-CN" sz="2400" b="0">
                <a:solidFill>
                  <a:schemeClr val="tx1"/>
                </a:solidFill>
                <a:latin typeface="Times New Roman" panose="02020603050405020304" pitchFamily="18" charset="0"/>
                <a:ea typeface="+mn-ea"/>
                <a:cs typeface="Times New Roman" panose="02020603050405020304" pitchFamily="18" charset="0"/>
              </a:rPr>
              <a:t>   (b)</a:t>
            </a:r>
            <a:endParaRPr lang="en-US" altLang="zh-CN" sz="2400" b="0" dirty="0">
              <a:solidFill>
                <a:schemeClr val="tx1"/>
              </a:solidFill>
              <a:latin typeface="Times New Roman" panose="02020603050405020304" pitchFamily="18" charset="0"/>
              <a:ea typeface="+mn-ea"/>
              <a:cs typeface="Times New Roman" panose="02020603050405020304" pitchFamily="18" charset="0"/>
            </a:endParaRPr>
          </a:p>
          <a:p>
            <a:pPr>
              <a:spcBef>
                <a:spcPct val="20000"/>
              </a:spcBef>
            </a:pPr>
            <a:r>
              <a:rPr lang="en-US" altLang="zh-CN" sz="2400" b="0" dirty="0">
                <a:solidFill>
                  <a:schemeClr val="tx1"/>
                </a:solidFill>
                <a:latin typeface="Times New Roman" panose="02020603050405020304" pitchFamily="18" charset="0"/>
                <a:ea typeface="+mn-ea"/>
                <a:cs typeface="Times New Roman" panose="02020603050405020304" pitchFamily="18" charset="0"/>
              </a:rPr>
              <a:t>   (c)</a:t>
            </a:r>
          </a:p>
          <a:p>
            <a:pPr>
              <a:spcBef>
                <a:spcPct val="20000"/>
              </a:spcBef>
            </a:pPr>
            <a:r>
              <a:rPr lang="en-US" altLang="zh-CN" sz="2400" b="0" dirty="0">
                <a:solidFill>
                  <a:schemeClr val="tx1"/>
                </a:solidFill>
                <a:latin typeface="Times New Roman" panose="02020603050405020304" pitchFamily="18" charset="0"/>
                <a:ea typeface="+mn-ea"/>
                <a:cs typeface="Times New Roman" panose="02020603050405020304" pitchFamily="18" charset="0"/>
              </a:rPr>
              <a:t>   (d)            </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6AE2F09-CE93-4AB6-B93C-6167A56211BF}"/>
                  </a:ext>
                </a:extLst>
              </p:cNvPr>
              <p:cNvSpPr/>
              <p:nvPr/>
            </p:nvSpPr>
            <p:spPr>
              <a:xfrm>
                <a:off x="2492654" y="1656320"/>
                <a:ext cx="1069289"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𝑎</m:t>
                      </m:r>
                      <m:r>
                        <a:rPr lang="zh-CN" altLang="en-US" sz="2800" i="0">
                          <a:latin typeface="Cambria Math" panose="02040503050406030204" pitchFamily="18" charset="0"/>
                        </a:rPr>
                        <m:t>=0</m:t>
                      </m:r>
                    </m:oMath>
                  </m:oMathPara>
                </a14:m>
                <a:endParaRPr lang="zh-CN" altLang="en-US" sz="2800" dirty="0"/>
              </a:p>
            </p:txBody>
          </p:sp>
        </mc:Choice>
        <mc:Fallback xmlns="">
          <p:sp>
            <p:nvSpPr>
              <p:cNvPr id="6" name="矩形 5">
                <a:extLst>
                  <a:ext uri="{FF2B5EF4-FFF2-40B4-BE49-F238E27FC236}">
                    <a16:creationId xmlns:a16="http://schemas.microsoft.com/office/drawing/2014/main" id="{A6AE2F09-CE93-4AB6-B93C-6167A56211BF}"/>
                  </a:ext>
                </a:extLst>
              </p:cNvPr>
              <p:cNvSpPr>
                <a:spLocks noRot="1" noChangeAspect="1" noMove="1" noResize="1" noEditPoints="1" noAdjustHandles="1" noChangeArrowheads="1" noChangeShapeType="1" noTextEdit="1"/>
              </p:cNvSpPr>
              <p:nvPr/>
            </p:nvSpPr>
            <p:spPr>
              <a:xfrm>
                <a:off x="2492654" y="1656320"/>
                <a:ext cx="1069289"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00109B1B-5D22-49E5-9056-4F64C09B3B4B}"/>
                  </a:ext>
                </a:extLst>
              </p:cNvPr>
              <p:cNvSpPr/>
              <p:nvPr/>
            </p:nvSpPr>
            <p:spPr>
              <a:xfrm>
                <a:off x="2407157" y="2067443"/>
                <a:ext cx="4643002" cy="5067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𝑓</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r>
                        <a:rPr lang="zh-CN" altLang="en-US" sz="2400" i="0">
                          <a:latin typeface="Cambria Math" panose="02040503050406030204" pitchFamily="18" charset="0"/>
                        </a:rPr>
                        <m:t>,</m:t>
                      </m:r>
                      <m:r>
                        <m:rPr>
                          <m:nor/>
                        </m:rPr>
                        <a:rPr lang="zh-CN" altLang="en-US" sz="2400" i="1">
                          <a:latin typeface="Cambria Math" panose="02040503050406030204" pitchFamily="18" charset="0"/>
                        </a:rPr>
                        <m:t>  </m:t>
                      </m:r>
                      <m:acc>
                        <m:accPr>
                          <m:chr m:val="̅"/>
                          <m:ctrlPr>
                            <a:rPr lang="zh-CN" altLang="en-US" sz="2400" i="1">
                              <a:latin typeface="Cambria Math" panose="02040503050406030204" pitchFamily="18" charset="0"/>
                            </a:rPr>
                          </m:ctrlPr>
                        </m:accPr>
                        <m:e>
                          <m:r>
                            <a:rPr lang="zh-CN" altLang="en-US" sz="2400" i="1">
                              <a:latin typeface="Cambria Math" panose="02040503050406030204" pitchFamily="18" charset="0"/>
                            </a:rPr>
                            <m:t>𝑔</m:t>
                          </m:r>
                        </m:e>
                      </m:acc>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oMath>
                  </m:oMathPara>
                </a14:m>
                <a:endParaRPr lang="zh-CN" altLang="en-US" sz="2400" dirty="0"/>
              </a:p>
            </p:txBody>
          </p:sp>
        </mc:Choice>
        <mc:Fallback xmlns="">
          <p:sp>
            <p:nvSpPr>
              <p:cNvPr id="7" name="矩形 6">
                <a:extLst>
                  <a:ext uri="{FF2B5EF4-FFF2-40B4-BE49-F238E27FC236}">
                    <a16:creationId xmlns:a16="http://schemas.microsoft.com/office/drawing/2014/main" id="{00109B1B-5D22-49E5-9056-4F64C09B3B4B}"/>
                  </a:ext>
                </a:extLst>
              </p:cNvPr>
              <p:cNvSpPr>
                <a:spLocks noRot="1" noChangeAspect="1" noMove="1" noResize="1" noEditPoints="1" noAdjustHandles="1" noChangeArrowheads="1" noChangeShapeType="1" noTextEdit="1"/>
              </p:cNvSpPr>
              <p:nvPr/>
            </p:nvSpPr>
            <p:spPr>
              <a:xfrm>
                <a:off x="2407157" y="2067443"/>
                <a:ext cx="4643002" cy="50674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6EFA32C-AAA9-40C8-BBC2-ABB80BCFE145}"/>
                  </a:ext>
                </a:extLst>
              </p:cNvPr>
              <p:cNvSpPr/>
              <p:nvPr/>
            </p:nvSpPr>
            <p:spPr>
              <a:xfrm>
                <a:off x="2407157" y="2590663"/>
                <a:ext cx="20719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𝐹</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r>
                        <a:rPr lang="zh-CN" altLang="en-US" sz="2400" i="0">
                          <a:latin typeface="Cambria Math" panose="02040503050406030204" pitchFamily="18" charset="0"/>
                        </a:rPr>
                        <m:t>):</m:t>
                      </m:r>
                      <m:r>
                        <a:rPr lang="zh-CN" altLang="en-US" sz="2400" i="1">
                          <a:latin typeface="Cambria Math" panose="02040503050406030204" pitchFamily="18" charset="0"/>
                        </a:rPr>
                        <m:t>𝑥</m:t>
                      </m:r>
                      <m:r>
                        <a:rPr lang="zh-CN" altLang="en-US" sz="2400" i="0">
                          <a:latin typeface="Cambria Math" panose="02040503050406030204" pitchFamily="18" charset="0"/>
                        </a:rPr>
                        <m:t>=</m:t>
                      </m:r>
                      <m:r>
                        <a:rPr lang="zh-CN" altLang="en-US" sz="2400" i="1">
                          <a:latin typeface="Cambria Math" panose="02040503050406030204" pitchFamily="18" charset="0"/>
                        </a:rPr>
                        <m:t>𝑦</m:t>
                      </m:r>
                    </m:oMath>
                  </m:oMathPara>
                </a14:m>
                <a:endParaRPr lang="zh-CN" altLang="en-US" sz="2400" dirty="0"/>
              </a:p>
            </p:txBody>
          </p:sp>
        </mc:Choice>
        <mc:Fallback xmlns="">
          <p:sp>
            <p:nvSpPr>
              <p:cNvPr id="8" name="矩形 7">
                <a:extLst>
                  <a:ext uri="{FF2B5EF4-FFF2-40B4-BE49-F238E27FC236}">
                    <a16:creationId xmlns:a16="http://schemas.microsoft.com/office/drawing/2014/main" id="{C6EFA32C-AAA9-40C8-BBC2-ABB80BCFE145}"/>
                  </a:ext>
                </a:extLst>
              </p:cNvPr>
              <p:cNvSpPr>
                <a:spLocks noRot="1" noChangeAspect="1" noMove="1" noResize="1" noEditPoints="1" noAdjustHandles="1" noChangeArrowheads="1" noChangeShapeType="1" noTextEdit="1"/>
              </p:cNvSpPr>
              <p:nvPr/>
            </p:nvSpPr>
            <p:spPr>
              <a:xfrm>
                <a:off x="2407157" y="2590663"/>
                <a:ext cx="2071914" cy="461665"/>
              </a:xfrm>
              <a:prstGeom prst="rect">
                <a:avLst/>
              </a:prstGeom>
              <a:blipFill>
                <a:blip r:embed="rId6"/>
                <a:stretch>
                  <a:fillRect b="-17105"/>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8C71B207-A15C-4681-8689-775A41966CD0}"/>
              </a:ext>
            </a:extLst>
          </p:cNvPr>
          <p:cNvSpPr/>
          <p:nvPr/>
        </p:nvSpPr>
        <p:spPr>
          <a:xfrm>
            <a:off x="6162999" y="3116966"/>
            <a:ext cx="2884123" cy="523220"/>
          </a:xfrm>
          <a:prstGeom prst="rect">
            <a:avLst/>
          </a:prstGeom>
        </p:spPr>
        <p:txBody>
          <a:bodyPr wrap="none">
            <a:spAutoFit/>
          </a:bodyPr>
          <a:lstStyle/>
          <a:p>
            <a:r>
              <a:rPr lang="zh-CN" altLang="en-US" sz="2800" i="1" dirty="0">
                <a:solidFill>
                  <a:srgbClr val="00B0F0"/>
                </a:solidFill>
                <a:latin typeface="Times New Roman" panose="02020603050405020304" pitchFamily="18" charset="0"/>
              </a:rPr>
              <a:t>(x+0=y) →(x·y=z)</a:t>
            </a:r>
            <a:endParaRPr lang="zh-CN" altLang="en-US" sz="2800" dirty="0">
              <a:solidFill>
                <a:srgbClr val="00B0F0"/>
              </a:solidFill>
            </a:endParaRPr>
          </a:p>
        </p:txBody>
      </p:sp>
      <p:sp>
        <p:nvSpPr>
          <p:cNvPr id="4" name="矩形 3">
            <a:extLst>
              <a:ext uri="{FF2B5EF4-FFF2-40B4-BE49-F238E27FC236}">
                <a16:creationId xmlns:a16="http://schemas.microsoft.com/office/drawing/2014/main" id="{403B29EA-BF43-4CA3-ADB0-D74859DD51A0}"/>
              </a:ext>
            </a:extLst>
          </p:cNvPr>
          <p:cNvSpPr/>
          <p:nvPr/>
        </p:nvSpPr>
        <p:spPr>
          <a:xfrm>
            <a:off x="9587529" y="3193910"/>
            <a:ext cx="1107996" cy="369332"/>
          </a:xfrm>
          <a:prstGeom prst="rect">
            <a:avLst/>
          </a:prstGeom>
        </p:spPr>
        <p:txBody>
          <a:bodyPr wrap="none">
            <a:spAutoFit/>
          </a:bodyPr>
          <a:lstStyle/>
          <a:p>
            <a:r>
              <a:rPr lang="zh-CN" altLang="en-US" b="1" dirty="0">
                <a:latin typeface="Tahoma" panose="020B0604030504040204" pitchFamily="34" charset="0"/>
              </a:rPr>
              <a:t>不是命题</a:t>
            </a:r>
            <a:endParaRPr lang="zh-CN" altLang="en-US" dirty="0"/>
          </a:p>
        </p:txBody>
      </p:sp>
      <p:sp>
        <p:nvSpPr>
          <p:cNvPr id="9" name="矩形 8">
            <a:extLst>
              <a:ext uri="{FF2B5EF4-FFF2-40B4-BE49-F238E27FC236}">
                <a16:creationId xmlns:a16="http://schemas.microsoft.com/office/drawing/2014/main" id="{73D02DBD-6216-4786-BF06-B69B4978B23F}"/>
              </a:ext>
            </a:extLst>
          </p:cNvPr>
          <p:cNvSpPr/>
          <p:nvPr/>
        </p:nvSpPr>
        <p:spPr>
          <a:xfrm>
            <a:off x="1337885" y="3777699"/>
            <a:ext cx="2385589" cy="523220"/>
          </a:xfrm>
          <a:prstGeom prst="rect">
            <a:avLst/>
          </a:prstGeom>
        </p:spPr>
        <p:txBody>
          <a:bodyPr wrap="none">
            <a:spAutoFit/>
          </a:bodyPr>
          <a:lstStyle/>
          <a:p>
            <a:r>
              <a:rPr lang="zh-CN" altLang="en-US" sz="2800" i="1" dirty="0">
                <a:latin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rPr>
              <a:t>xF(g(x, y), z) </a:t>
            </a:r>
            <a:endParaRPr lang="zh-CN" altLang="en-US" sz="2800" i="1" dirty="0"/>
          </a:p>
        </p:txBody>
      </p:sp>
      <p:sp>
        <p:nvSpPr>
          <p:cNvPr id="10" name="矩形 9">
            <a:extLst>
              <a:ext uri="{FF2B5EF4-FFF2-40B4-BE49-F238E27FC236}">
                <a16:creationId xmlns:a16="http://schemas.microsoft.com/office/drawing/2014/main" id="{A765393E-4545-4B81-A623-F532F65EEC26}"/>
              </a:ext>
            </a:extLst>
          </p:cNvPr>
          <p:cNvSpPr/>
          <p:nvPr/>
        </p:nvSpPr>
        <p:spPr>
          <a:xfrm>
            <a:off x="6314158" y="3795002"/>
            <a:ext cx="1718740" cy="523220"/>
          </a:xfrm>
          <a:prstGeom prst="rect">
            <a:avLst/>
          </a:prstGeom>
        </p:spPr>
        <p:txBody>
          <a:bodyPr wrap="none">
            <a:spAutoFit/>
          </a:bodyPr>
          <a:lstStyle/>
          <a:p>
            <a:r>
              <a:rPr lang="zh-CN" altLang="en-US" sz="2800" i="1" dirty="0">
                <a:solidFill>
                  <a:srgbClr val="00B0F0"/>
                </a:solidFill>
                <a:latin typeface="Times New Roman" panose="02020603050405020304" pitchFamily="18" charset="0"/>
                <a:sym typeface="Symbol" panose="05050102010706020507" pitchFamily="18" charset="2"/>
              </a:rPr>
              <a:t></a:t>
            </a:r>
            <a:r>
              <a:rPr lang="zh-CN" altLang="en-US" sz="2800" i="1" dirty="0">
                <a:solidFill>
                  <a:srgbClr val="00B0F0"/>
                </a:solidFill>
                <a:latin typeface="Times New Roman" panose="02020603050405020304" pitchFamily="18" charset="0"/>
              </a:rPr>
              <a:t>x (x·y=z)</a:t>
            </a:r>
            <a:endParaRPr lang="zh-CN" altLang="en-US" sz="2800" i="1" dirty="0">
              <a:solidFill>
                <a:srgbClr val="00B0F0"/>
              </a:solidFill>
            </a:endParaRPr>
          </a:p>
        </p:txBody>
      </p:sp>
      <p:sp>
        <p:nvSpPr>
          <p:cNvPr id="13" name="矩形 12">
            <a:extLst>
              <a:ext uri="{FF2B5EF4-FFF2-40B4-BE49-F238E27FC236}">
                <a16:creationId xmlns:a16="http://schemas.microsoft.com/office/drawing/2014/main" id="{828A954D-AB3C-4789-B494-AFE177C1937B}"/>
              </a:ext>
            </a:extLst>
          </p:cNvPr>
          <p:cNvSpPr/>
          <p:nvPr/>
        </p:nvSpPr>
        <p:spPr>
          <a:xfrm>
            <a:off x="9515586" y="3854643"/>
            <a:ext cx="1107996" cy="369332"/>
          </a:xfrm>
          <a:prstGeom prst="rect">
            <a:avLst/>
          </a:prstGeom>
        </p:spPr>
        <p:txBody>
          <a:bodyPr wrap="none">
            <a:spAutoFit/>
          </a:bodyPr>
          <a:lstStyle/>
          <a:p>
            <a:r>
              <a:rPr lang="zh-CN" altLang="en-US" b="1" dirty="0">
                <a:latin typeface="Tahoma" panose="020B0604030504040204" pitchFamily="34" charset="0"/>
              </a:rPr>
              <a:t>不是命题</a:t>
            </a:r>
            <a:endParaRPr lang="zh-CN" altLang="en-US" dirty="0"/>
          </a:p>
        </p:txBody>
      </p:sp>
      <p:sp>
        <p:nvSpPr>
          <p:cNvPr id="11" name="矩形 10">
            <a:extLst>
              <a:ext uri="{FF2B5EF4-FFF2-40B4-BE49-F238E27FC236}">
                <a16:creationId xmlns:a16="http://schemas.microsoft.com/office/drawing/2014/main" id="{4C8A8A89-9524-4F08-ADD3-B66E63D46724}"/>
              </a:ext>
            </a:extLst>
          </p:cNvPr>
          <p:cNvSpPr/>
          <p:nvPr/>
        </p:nvSpPr>
        <p:spPr>
          <a:xfrm>
            <a:off x="1302159" y="4448735"/>
            <a:ext cx="3831498" cy="523220"/>
          </a:xfrm>
          <a:prstGeom prst="rect">
            <a:avLst/>
          </a:prstGeom>
        </p:spPr>
        <p:txBody>
          <a:bodyPr wrap="none">
            <a:spAutoFit/>
          </a:bodyPr>
          <a:lstStyle/>
          <a:p>
            <a:r>
              <a:rPr lang="zh-CN" altLang="en-US" sz="2800" i="1" dirty="0">
                <a:latin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rPr>
              <a:t>x F(g(x, a),x) → F(x,y) </a:t>
            </a:r>
            <a:endParaRPr lang="zh-CN" altLang="en-US" sz="2800" i="1" dirty="0"/>
          </a:p>
        </p:txBody>
      </p:sp>
      <p:sp>
        <p:nvSpPr>
          <p:cNvPr id="12" name="矩形 11">
            <a:extLst>
              <a:ext uri="{FF2B5EF4-FFF2-40B4-BE49-F238E27FC236}">
                <a16:creationId xmlns:a16="http://schemas.microsoft.com/office/drawing/2014/main" id="{99ECA1D8-386E-45F1-8910-64C8A9E5A2BB}"/>
              </a:ext>
            </a:extLst>
          </p:cNvPr>
          <p:cNvSpPr/>
          <p:nvPr/>
        </p:nvSpPr>
        <p:spPr>
          <a:xfrm>
            <a:off x="6025941" y="4479235"/>
            <a:ext cx="3158237" cy="523220"/>
          </a:xfrm>
          <a:prstGeom prst="rect">
            <a:avLst/>
          </a:prstGeom>
        </p:spPr>
        <p:txBody>
          <a:bodyPr wrap="none">
            <a:spAutoFit/>
          </a:bodyPr>
          <a:lstStyle/>
          <a:p>
            <a:r>
              <a:rPr lang="zh-CN" altLang="en-US" sz="2800" i="1" dirty="0">
                <a:solidFill>
                  <a:srgbClr val="00B0F0"/>
                </a:solidFill>
                <a:latin typeface="Times New Roman" panose="02020603050405020304" pitchFamily="18" charset="0"/>
                <a:sym typeface="Symbol" panose="05050102010706020507" pitchFamily="18" charset="2"/>
              </a:rPr>
              <a:t></a:t>
            </a:r>
            <a:r>
              <a:rPr lang="zh-CN" altLang="en-US" sz="2800" i="1" dirty="0">
                <a:solidFill>
                  <a:srgbClr val="00B0F0"/>
                </a:solidFill>
                <a:latin typeface="Times New Roman" panose="02020603050405020304" pitchFamily="18" charset="0"/>
              </a:rPr>
              <a:t>x (x·0 = x)→(x=y)</a:t>
            </a:r>
            <a:endParaRPr lang="zh-CN" altLang="en-US" sz="2800" i="1" dirty="0">
              <a:solidFill>
                <a:srgbClr val="00B0F0"/>
              </a:solidFill>
            </a:endParaRPr>
          </a:p>
        </p:txBody>
      </p:sp>
      <p:sp>
        <p:nvSpPr>
          <p:cNvPr id="14" name="矩形 13">
            <a:extLst>
              <a:ext uri="{FF2B5EF4-FFF2-40B4-BE49-F238E27FC236}">
                <a16:creationId xmlns:a16="http://schemas.microsoft.com/office/drawing/2014/main" id="{F2757878-06C8-461E-A582-B39FB018B8FA}"/>
              </a:ext>
            </a:extLst>
          </p:cNvPr>
          <p:cNvSpPr/>
          <p:nvPr/>
        </p:nvSpPr>
        <p:spPr>
          <a:xfrm>
            <a:off x="9702945" y="4587990"/>
            <a:ext cx="877163" cy="369332"/>
          </a:xfrm>
          <a:prstGeom prst="rect">
            <a:avLst/>
          </a:prstGeom>
        </p:spPr>
        <p:txBody>
          <a:bodyPr wrap="none">
            <a:spAutoFit/>
          </a:bodyPr>
          <a:lstStyle/>
          <a:p>
            <a:r>
              <a:rPr lang="zh-CN" altLang="en-US" b="1" dirty="0">
                <a:latin typeface="Tahoma" panose="020B0604030504040204" pitchFamily="34" charset="0"/>
              </a:rPr>
              <a:t>真命题</a:t>
            </a:r>
            <a:endParaRPr lang="zh-CN" altLang="en-US" dirty="0"/>
          </a:p>
        </p:txBody>
      </p:sp>
      <p:sp>
        <p:nvSpPr>
          <p:cNvPr id="15" name="矩形 14">
            <a:extLst>
              <a:ext uri="{FF2B5EF4-FFF2-40B4-BE49-F238E27FC236}">
                <a16:creationId xmlns:a16="http://schemas.microsoft.com/office/drawing/2014/main" id="{EDBED898-022C-4139-8F0F-BB4E23ECC089}"/>
              </a:ext>
            </a:extLst>
          </p:cNvPr>
          <p:cNvSpPr/>
          <p:nvPr/>
        </p:nvSpPr>
        <p:spPr>
          <a:xfrm>
            <a:off x="1420768" y="5250751"/>
            <a:ext cx="2335896" cy="523220"/>
          </a:xfrm>
          <a:prstGeom prst="rect">
            <a:avLst/>
          </a:prstGeom>
        </p:spPr>
        <p:txBody>
          <a:bodyPr wrap="none">
            <a:spAutoFit/>
          </a:bodyPr>
          <a:lstStyle/>
          <a:p>
            <a:r>
              <a:rPr lang="zh-CN" altLang="en-US" sz="2800" i="1" dirty="0">
                <a:latin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rPr>
              <a:t>x F(g(x, a),x)</a:t>
            </a:r>
            <a:endParaRPr lang="zh-CN" altLang="en-US" sz="2800" i="1" dirty="0"/>
          </a:p>
        </p:txBody>
      </p:sp>
      <p:sp>
        <p:nvSpPr>
          <p:cNvPr id="16" name="矩形 15">
            <a:extLst>
              <a:ext uri="{FF2B5EF4-FFF2-40B4-BE49-F238E27FC236}">
                <a16:creationId xmlns:a16="http://schemas.microsoft.com/office/drawing/2014/main" id="{156173C8-335E-452B-839C-721C5A6999E9}"/>
              </a:ext>
            </a:extLst>
          </p:cNvPr>
          <p:cNvSpPr/>
          <p:nvPr/>
        </p:nvSpPr>
        <p:spPr>
          <a:xfrm>
            <a:off x="6096000" y="5250751"/>
            <a:ext cx="1811714" cy="523220"/>
          </a:xfrm>
          <a:prstGeom prst="rect">
            <a:avLst/>
          </a:prstGeom>
        </p:spPr>
        <p:txBody>
          <a:bodyPr wrap="none">
            <a:spAutoFit/>
          </a:bodyPr>
          <a:lstStyle/>
          <a:p>
            <a:r>
              <a:rPr lang="zh-CN" altLang="en-US" sz="2800" i="1" dirty="0">
                <a:solidFill>
                  <a:srgbClr val="00B0F0"/>
                </a:solidFill>
                <a:latin typeface="Times New Roman" panose="02020603050405020304" pitchFamily="18" charset="0"/>
                <a:sym typeface="Symbol" panose="05050102010706020507" pitchFamily="18" charset="2"/>
              </a:rPr>
              <a:t></a:t>
            </a:r>
            <a:r>
              <a:rPr lang="zh-CN" altLang="en-US" sz="2800" i="1" dirty="0">
                <a:solidFill>
                  <a:srgbClr val="00B0F0"/>
                </a:solidFill>
                <a:latin typeface="Times New Roman" panose="02020603050405020304" pitchFamily="18" charset="0"/>
              </a:rPr>
              <a:t>x (x·0=x)</a:t>
            </a:r>
            <a:endParaRPr lang="zh-CN" altLang="en-US" sz="2800" i="1" dirty="0">
              <a:solidFill>
                <a:srgbClr val="00B0F0"/>
              </a:solidFill>
            </a:endParaRPr>
          </a:p>
        </p:txBody>
      </p:sp>
      <p:sp>
        <p:nvSpPr>
          <p:cNvPr id="19" name="矩形 18">
            <a:extLst>
              <a:ext uri="{FF2B5EF4-FFF2-40B4-BE49-F238E27FC236}">
                <a16:creationId xmlns:a16="http://schemas.microsoft.com/office/drawing/2014/main" id="{A5AFA93C-7F0F-49F5-8AC9-74CBFC1D11BE}"/>
              </a:ext>
            </a:extLst>
          </p:cNvPr>
          <p:cNvSpPr/>
          <p:nvPr/>
        </p:nvSpPr>
        <p:spPr>
          <a:xfrm>
            <a:off x="9702945" y="5404639"/>
            <a:ext cx="877163" cy="369332"/>
          </a:xfrm>
          <a:prstGeom prst="rect">
            <a:avLst/>
          </a:prstGeom>
        </p:spPr>
        <p:txBody>
          <a:bodyPr wrap="none">
            <a:spAutoFit/>
          </a:bodyPr>
          <a:lstStyle/>
          <a:p>
            <a:r>
              <a:rPr lang="zh-CN" altLang="en-US" b="1" dirty="0">
                <a:latin typeface="Tahoma" panose="020B0604030504040204" pitchFamily="34" charset="0"/>
              </a:rPr>
              <a:t>假命题</a:t>
            </a:r>
            <a:endParaRPr lang="zh-CN" altLang="en-US" dirty="0"/>
          </a:p>
        </p:txBody>
      </p:sp>
    </p:spTree>
    <p:extLst>
      <p:ext uri="{BB962C8B-B14F-4D97-AF65-F5344CB8AC3E}">
        <p14:creationId xmlns:p14="http://schemas.microsoft.com/office/powerpoint/2010/main" val="293361496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P spid="10" grpId="0"/>
      <p:bldP spid="13" grpId="0"/>
      <p:bldP spid="11" grpId="0"/>
      <p:bldP spid="12" grpId="0"/>
      <p:bldP spid="14" grpId="0"/>
      <p:bldP spid="15" grpId="0"/>
      <p:bldP spid="16"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AA02961E-C559-4CF4-8752-9A45215D8955}"/>
              </a:ext>
            </a:extLst>
          </p:cNvPr>
          <p:cNvSpPr txBox="1">
            <a:spLocks noChangeArrowheads="1"/>
          </p:cNvSpPr>
          <p:nvPr/>
        </p:nvSpPr>
        <p:spPr>
          <a:xfrm>
            <a:off x="1751013" y="1385791"/>
            <a:ext cx="8424863" cy="4824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600" dirty="0"/>
              <a:t>谓词逻辑命题符号化的三个基本要素</a:t>
            </a:r>
          </a:p>
          <a:p>
            <a:pPr lvl="1" algn="just">
              <a:lnSpc>
                <a:spcPct val="120000"/>
              </a:lnSpc>
            </a:pPr>
            <a:r>
              <a:rPr lang="zh-CN" altLang="en-US" sz="3600" dirty="0"/>
              <a:t>个体</a:t>
            </a:r>
            <a:endParaRPr lang="en-US" altLang="zh-CN" sz="3600" dirty="0"/>
          </a:p>
          <a:p>
            <a:pPr lvl="1" algn="just">
              <a:lnSpc>
                <a:spcPct val="120000"/>
              </a:lnSpc>
            </a:pPr>
            <a:r>
              <a:rPr lang="zh-CN" altLang="en-US" sz="3600" dirty="0"/>
              <a:t>谓词</a:t>
            </a:r>
            <a:endParaRPr lang="en-US" altLang="zh-CN" sz="3600" dirty="0"/>
          </a:p>
          <a:p>
            <a:pPr lvl="1" algn="just">
              <a:lnSpc>
                <a:spcPct val="120000"/>
              </a:lnSpc>
            </a:pPr>
            <a:r>
              <a:rPr lang="zh-CN" altLang="en-US" sz="3600" dirty="0"/>
              <a:t>量词</a:t>
            </a:r>
          </a:p>
          <a:p>
            <a:pPr>
              <a:buFont typeface="Wingdings" panose="05000000000000000000" pitchFamily="2" charset="2"/>
              <a:buNone/>
            </a:pPr>
            <a:br>
              <a:rPr lang="zh-CN" altLang="en-US" sz="3600" dirty="0"/>
            </a:br>
            <a:endParaRPr lang="zh-CN" altLang="en-US" sz="3600" dirty="0"/>
          </a:p>
        </p:txBody>
      </p:sp>
    </p:spTree>
    <p:extLst>
      <p:ext uri="{BB962C8B-B14F-4D97-AF65-F5344CB8AC3E}">
        <p14:creationId xmlns:p14="http://schemas.microsoft.com/office/powerpoint/2010/main" val="350656942"/>
      </p:ext>
    </p:extLst>
  </p:cSld>
  <p:clrMapOvr>
    <a:masterClrMapping/>
  </p:clrMapOvr>
  <p:transition spd="slow" advTm="0">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2900E823-56E9-4238-BF1F-45BD581E329B}"/>
              </a:ext>
            </a:extLst>
          </p:cNvPr>
          <p:cNvSpPr/>
          <p:nvPr/>
        </p:nvSpPr>
        <p:spPr>
          <a:xfrm>
            <a:off x="1751013" y="1163350"/>
            <a:ext cx="9212778" cy="584775"/>
          </a:xfrm>
          <a:prstGeom prst="rect">
            <a:avLst/>
          </a:prstGeom>
        </p:spPr>
        <p:txBody>
          <a:bodyPr wrap="none">
            <a:spAutoFit/>
          </a:bodyPr>
          <a:lstStyle/>
          <a:p>
            <a:r>
              <a:rPr lang="zh-CN" altLang="en-US" sz="3200" dirty="0">
                <a:latin typeface="+mn-ea"/>
              </a:rPr>
              <a:t>被解释的公式不一定全部包含解释中的四个部分。</a:t>
            </a:r>
          </a:p>
        </p:txBody>
      </p:sp>
      <p:sp>
        <p:nvSpPr>
          <p:cNvPr id="3" name="矩形 2">
            <a:extLst>
              <a:ext uri="{FF2B5EF4-FFF2-40B4-BE49-F238E27FC236}">
                <a16:creationId xmlns:a16="http://schemas.microsoft.com/office/drawing/2014/main" id="{257FA590-7DD8-45DF-BDFF-57F9E2CDFFD2}"/>
              </a:ext>
            </a:extLst>
          </p:cNvPr>
          <p:cNvSpPr/>
          <p:nvPr/>
        </p:nvSpPr>
        <p:spPr>
          <a:xfrm>
            <a:off x="1843377" y="3050742"/>
            <a:ext cx="5109091" cy="584775"/>
          </a:xfrm>
          <a:prstGeom prst="rect">
            <a:avLst/>
          </a:prstGeom>
        </p:spPr>
        <p:txBody>
          <a:bodyPr wrap="none">
            <a:spAutoFit/>
          </a:bodyPr>
          <a:lstStyle/>
          <a:p>
            <a:r>
              <a:rPr lang="zh-CN" altLang="en-US" sz="3200" dirty="0"/>
              <a:t>闭式在任何解释下都是命题</a:t>
            </a:r>
          </a:p>
        </p:txBody>
      </p:sp>
      <p:sp>
        <p:nvSpPr>
          <p:cNvPr id="4" name="矩形 3">
            <a:extLst>
              <a:ext uri="{FF2B5EF4-FFF2-40B4-BE49-F238E27FC236}">
                <a16:creationId xmlns:a16="http://schemas.microsoft.com/office/drawing/2014/main" id="{B060AC04-5948-4ACF-8C51-11FEEFC6944A}"/>
              </a:ext>
            </a:extLst>
          </p:cNvPr>
          <p:cNvSpPr/>
          <p:nvPr/>
        </p:nvSpPr>
        <p:spPr>
          <a:xfrm>
            <a:off x="1751013" y="4938134"/>
            <a:ext cx="10556095" cy="584775"/>
          </a:xfrm>
          <a:prstGeom prst="rect">
            <a:avLst/>
          </a:prstGeom>
        </p:spPr>
        <p:txBody>
          <a:bodyPr wrap="none">
            <a:spAutoFit/>
          </a:bodyPr>
          <a:lstStyle/>
          <a:p>
            <a:r>
              <a:rPr lang="zh-CN" altLang="en-US" sz="3200" dirty="0"/>
              <a:t>不是闭式的公式在解释下可能是命题，也可能不是命题。 </a:t>
            </a:r>
          </a:p>
        </p:txBody>
      </p:sp>
      <p:pic>
        <p:nvPicPr>
          <p:cNvPr id="5" name="图片 4">
            <a:extLst>
              <a:ext uri="{FF2B5EF4-FFF2-40B4-BE49-F238E27FC236}">
                <a16:creationId xmlns:a16="http://schemas.microsoft.com/office/drawing/2014/main" id="{674EB6E5-8612-4B8E-9F86-76EAE7070A47}"/>
              </a:ext>
            </a:extLst>
          </p:cNvPr>
          <p:cNvPicPr>
            <a:picLocks noChangeAspect="1"/>
          </p:cNvPicPr>
          <p:nvPr/>
        </p:nvPicPr>
        <p:blipFill>
          <a:blip r:embed="rId4"/>
          <a:stretch>
            <a:fillRect/>
          </a:stretch>
        </p:blipFill>
        <p:spPr>
          <a:xfrm>
            <a:off x="3345220" y="1852533"/>
            <a:ext cx="3997690" cy="1154592"/>
          </a:xfrm>
          <a:prstGeom prst="rect">
            <a:avLst/>
          </a:prstGeom>
        </p:spPr>
      </p:pic>
      <p:sp>
        <p:nvSpPr>
          <p:cNvPr id="8" name="矩形 7">
            <a:extLst>
              <a:ext uri="{FF2B5EF4-FFF2-40B4-BE49-F238E27FC236}">
                <a16:creationId xmlns:a16="http://schemas.microsoft.com/office/drawing/2014/main" id="{72AED743-9A49-4441-989F-ACCAA93E8C6E}"/>
              </a:ext>
            </a:extLst>
          </p:cNvPr>
          <p:cNvSpPr/>
          <p:nvPr/>
        </p:nvSpPr>
        <p:spPr>
          <a:xfrm>
            <a:off x="1843377" y="3928197"/>
            <a:ext cx="3350336" cy="523220"/>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 (1)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xF</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f</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g</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dirty="0"/>
          </a:p>
        </p:txBody>
      </p:sp>
      <p:sp>
        <p:nvSpPr>
          <p:cNvPr id="9" name="文本框 21">
            <a:extLst>
              <a:ext uri="{FF2B5EF4-FFF2-40B4-BE49-F238E27FC236}">
                <a16:creationId xmlns:a16="http://schemas.microsoft.com/office/drawing/2014/main" id="{75A019AE-2E5D-4072-849B-A60998FB8E03}"/>
              </a:ext>
            </a:extLst>
          </p:cNvPr>
          <p:cNvSpPr txBox="1">
            <a:spLocks noChangeArrowheads="1"/>
          </p:cNvSpPr>
          <p:nvPr/>
        </p:nvSpPr>
        <p:spPr bwMode="auto">
          <a:xfrm>
            <a:off x="5694941" y="3929129"/>
            <a:ext cx="59055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spcBef>
                <a:spcPct val="20000"/>
              </a:spcBef>
            </a:pPr>
            <a:r>
              <a:rPr lang="en-US" altLang="zh-CN" b="0" dirty="0">
                <a:solidFill>
                  <a:schemeClr val="tx1"/>
                </a:solidFill>
                <a:latin typeface="Times New Roman" panose="02020603050405020304" pitchFamily="18" charset="0"/>
                <a:ea typeface="+mn-ea"/>
                <a:cs typeface="Times New Roman" panose="02020603050405020304" pitchFamily="18" charset="0"/>
              </a:rPr>
              <a:t>(2) </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F</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f</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g</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F</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x</a:t>
            </a:r>
            <a:r>
              <a:rPr lang="en-US" altLang="zh-CN" b="0"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r>
              <a:rPr lang="en-US" altLang="zh-CN" b="0" i="1" dirty="0" err="1">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y</a:t>
            </a:r>
            <a:r>
              <a:rPr lang="en-US" altLang="zh-CN" b="0" dirty="0">
                <a:solidFill>
                  <a:schemeClr val="tx1"/>
                </a:solidFill>
                <a:latin typeface="Times New Roman" panose="02020603050405020304" pitchFamily="18" charset="0"/>
                <a:ea typeface="+mn-ea"/>
                <a:cs typeface="Times New Roman" panose="02020603050405020304" pitchFamily="18" charset="0"/>
                <a:sym typeface="Symbol" panose="05050102010706020507" pitchFamily="18" charset="2"/>
              </a:rPr>
              <a:t>))</a:t>
            </a:r>
            <a:endParaRPr lang="en-US" altLang="zh-CN" b="0" dirty="0">
              <a:solidFill>
                <a:schemeClr val="tx1"/>
              </a:solidFill>
              <a:latin typeface="Times New Roman" panose="02020603050405020304" pitchFamily="18" charset="0"/>
              <a:ea typeface="+mn-ea"/>
              <a:cs typeface="Times New Roman" panose="02020603050405020304" pitchFamily="18" charset="0"/>
            </a:endParaRPr>
          </a:p>
        </p:txBody>
      </p:sp>
      <p:sp>
        <p:nvSpPr>
          <p:cNvPr id="11" name="矩形 10">
            <a:extLst>
              <a:ext uri="{FF2B5EF4-FFF2-40B4-BE49-F238E27FC236}">
                <a16:creationId xmlns:a16="http://schemas.microsoft.com/office/drawing/2014/main" id="{EFDBAAF8-C642-47A8-9349-59ECF6F604BE}"/>
              </a:ext>
            </a:extLst>
          </p:cNvPr>
          <p:cNvSpPr/>
          <p:nvPr/>
        </p:nvSpPr>
        <p:spPr>
          <a:xfrm>
            <a:off x="5878331" y="5823405"/>
            <a:ext cx="3831498" cy="523220"/>
          </a:xfrm>
          <a:prstGeom prst="rect">
            <a:avLst/>
          </a:prstGeom>
        </p:spPr>
        <p:txBody>
          <a:bodyPr wrap="none">
            <a:spAutoFit/>
          </a:bodyPr>
          <a:lstStyle/>
          <a:p>
            <a:r>
              <a:rPr lang="zh-CN" altLang="en-US" sz="2800" i="1" dirty="0">
                <a:latin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rPr>
              <a:t>x F(g(x, a),x) → F(x,y) </a:t>
            </a:r>
            <a:endParaRPr lang="zh-CN" altLang="en-US" sz="2800" i="1" dirty="0"/>
          </a:p>
        </p:txBody>
      </p:sp>
      <p:sp>
        <p:nvSpPr>
          <p:cNvPr id="12" name="矩形 11">
            <a:extLst>
              <a:ext uri="{FF2B5EF4-FFF2-40B4-BE49-F238E27FC236}">
                <a16:creationId xmlns:a16="http://schemas.microsoft.com/office/drawing/2014/main" id="{A07A28EE-545E-4EC5-8C2A-93AA164B8546}"/>
              </a:ext>
            </a:extLst>
          </p:cNvPr>
          <p:cNvSpPr/>
          <p:nvPr/>
        </p:nvSpPr>
        <p:spPr>
          <a:xfrm>
            <a:off x="2012333" y="5763868"/>
            <a:ext cx="2385589" cy="523220"/>
          </a:xfrm>
          <a:prstGeom prst="rect">
            <a:avLst/>
          </a:prstGeom>
        </p:spPr>
        <p:txBody>
          <a:bodyPr wrap="none">
            <a:spAutoFit/>
          </a:bodyPr>
          <a:lstStyle/>
          <a:p>
            <a:r>
              <a:rPr lang="zh-CN" altLang="en-US" sz="2800" i="1" dirty="0">
                <a:latin typeface="Times New Roman" panose="02020603050405020304" pitchFamily="18" charset="0"/>
                <a:sym typeface="Symbol" panose="05050102010706020507" pitchFamily="18" charset="2"/>
              </a:rPr>
              <a:t></a:t>
            </a:r>
            <a:r>
              <a:rPr lang="zh-CN" altLang="en-US" sz="2800" i="1" dirty="0">
                <a:latin typeface="Times New Roman" panose="02020603050405020304" pitchFamily="18" charset="0"/>
              </a:rPr>
              <a:t>xF(g(x, y), z) </a:t>
            </a:r>
            <a:endParaRPr lang="zh-CN" altLang="en-US" sz="2800" i="1" dirty="0"/>
          </a:p>
        </p:txBody>
      </p:sp>
    </p:spTree>
    <p:extLst>
      <p:ext uri="{BB962C8B-B14F-4D97-AF65-F5344CB8AC3E}">
        <p14:creationId xmlns:p14="http://schemas.microsoft.com/office/powerpoint/2010/main" val="127079637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P spid="9" grpId="0"/>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900BCFEE-8F70-4CB3-B3E5-46FF106DC629}"/>
              </a:ext>
            </a:extLst>
          </p:cNvPr>
          <p:cNvSpPr/>
          <p:nvPr/>
        </p:nvSpPr>
        <p:spPr>
          <a:xfrm>
            <a:off x="2309090" y="1455738"/>
            <a:ext cx="7232073" cy="3508653"/>
          </a:xfrm>
          <a:prstGeom prst="rect">
            <a:avLst/>
          </a:prstGeom>
        </p:spPr>
        <p:txBody>
          <a:bodyPr wrap="square">
            <a:spAutoFit/>
          </a:bodyPr>
          <a:lstStyle/>
          <a:p>
            <a:pPr marL="457200" indent="-457200">
              <a:spcBef>
                <a:spcPts val="1800"/>
              </a:spcBef>
              <a:buFont typeface="Arial" panose="020B0604020202020204" pitchFamily="34" charset="0"/>
              <a:buChar char="•"/>
            </a:pPr>
            <a:r>
              <a:rPr lang="zh-CN" altLang="en-US" sz="3200" dirty="0">
                <a:latin typeface="+mn-ea"/>
              </a:rPr>
              <a:t>若公式</a:t>
            </a:r>
            <a:r>
              <a:rPr lang="en-US" altLang="zh-CN" sz="3200" i="1" dirty="0">
                <a:latin typeface="+mn-ea"/>
              </a:rPr>
              <a:t>A</a:t>
            </a:r>
            <a:r>
              <a:rPr lang="zh-CN" altLang="en-US" sz="3200" dirty="0">
                <a:latin typeface="+mn-ea"/>
              </a:rPr>
              <a:t>在任何解释下均为真，则称</a:t>
            </a:r>
            <a:r>
              <a:rPr lang="en-US" altLang="zh-CN" sz="3200" i="1" dirty="0">
                <a:latin typeface="+mn-ea"/>
              </a:rPr>
              <a:t>A</a:t>
            </a:r>
            <a:r>
              <a:rPr lang="zh-CN" altLang="en-US" sz="3200" dirty="0">
                <a:latin typeface="+mn-ea"/>
              </a:rPr>
              <a:t>为</a:t>
            </a:r>
            <a:r>
              <a:rPr lang="zh-CN" altLang="en-US" sz="3200" dirty="0">
                <a:solidFill>
                  <a:srgbClr val="A50021"/>
                </a:solidFill>
                <a:latin typeface="+mn-ea"/>
              </a:rPr>
              <a:t>永真式</a:t>
            </a:r>
            <a:r>
              <a:rPr lang="en-US" altLang="zh-CN" sz="3200" dirty="0">
                <a:latin typeface="+mn-ea"/>
              </a:rPr>
              <a:t>(</a:t>
            </a:r>
            <a:r>
              <a:rPr lang="zh-CN" altLang="en-US" sz="3200" dirty="0">
                <a:solidFill>
                  <a:srgbClr val="A50021"/>
                </a:solidFill>
                <a:latin typeface="+mn-ea"/>
              </a:rPr>
              <a:t>逻辑有效式</a:t>
            </a:r>
            <a:r>
              <a:rPr lang="en-US" altLang="zh-CN" sz="3200" dirty="0">
                <a:latin typeface="+mn-ea"/>
              </a:rPr>
              <a:t>)</a:t>
            </a:r>
            <a:r>
              <a:rPr lang="zh-CN" altLang="en-US" sz="3200" dirty="0">
                <a:latin typeface="+mn-ea"/>
              </a:rPr>
              <a:t>。 </a:t>
            </a:r>
          </a:p>
          <a:p>
            <a:pPr marL="457200" indent="-457200">
              <a:spcBef>
                <a:spcPts val="1800"/>
              </a:spcBef>
              <a:buFont typeface="Arial" panose="020B0604020202020204" pitchFamily="34" charset="0"/>
              <a:buChar char="•"/>
            </a:pPr>
            <a:r>
              <a:rPr lang="zh-CN" altLang="en-US" sz="3200" dirty="0">
                <a:latin typeface="+mn-ea"/>
              </a:rPr>
              <a:t>若</a:t>
            </a:r>
            <a:r>
              <a:rPr lang="en-US" altLang="zh-CN" sz="3200" i="1" dirty="0">
                <a:latin typeface="+mn-ea"/>
              </a:rPr>
              <a:t>A</a:t>
            </a:r>
            <a:r>
              <a:rPr lang="zh-CN" altLang="en-US" sz="3200" dirty="0">
                <a:latin typeface="+mn-ea"/>
              </a:rPr>
              <a:t>在任何解释下均为假，则称</a:t>
            </a:r>
            <a:r>
              <a:rPr lang="en-US" altLang="zh-CN" sz="3200" dirty="0">
                <a:latin typeface="+mn-ea"/>
              </a:rPr>
              <a:t>A</a:t>
            </a:r>
            <a:r>
              <a:rPr lang="zh-CN" altLang="en-US" sz="3200" dirty="0">
                <a:latin typeface="+mn-ea"/>
              </a:rPr>
              <a:t>为</a:t>
            </a:r>
            <a:r>
              <a:rPr lang="zh-CN" altLang="en-US" sz="3200" dirty="0">
                <a:solidFill>
                  <a:srgbClr val="A50021"/>
                </a:solidFill>
                <a:latin typeface="+mn-ea"/>
              </a:rPr>
              <a:t>永假式</a:t>
            </a:r>
            <a:r>
              <a:rPr lang="en-US" altLang="zh-CN" sz="3200" dirty="0">
                <a:latin typeface="+mn-ea"/>
              </a:rPr>
              <a:t>(</a:t>
            </a:r>
            <a:r>
              <a:rPr lang="zh-CN" altLang="en-US" sz="3200" dirty="0">
                <a:latin typeface="+mn-ea"/>
              </a:rPr>
              <a:t>或逻辑矛盾式</a:t>
            </a:r>
            <a:r>
              <a:rPr lang="en-US" altLang="zh-CN" sz="3200" dirty="0">
                <a:latin typeface="+mn-ea"/>
              </a:rPr>
              <a:t>)</a:t>
            </a:r>
            <a:r>
              <a:rPr lang="zh-CN" altLang="en-US" sz="3200" dirty="0">
                <a:latin typeface="+mn-ea"/>
              </a:rPr>
              <a:t>；</a:t>
            </a:r>
          </a:p>
          <a:p>
            <a:pPr marL="457200" indent="-457200">
              <a:spcBef>
                <a:spcPts val="1800"/>
              </a:spcBef>
              <a:buFont typeface="Arial" panose="020B0604020202020204" pitchFamily="34" charset="0"/>
              <a:buChar char="•"/>
            </a:pPr>
            <a:r>
              <a:rPr lang="zh-CN" altLang="en-US" sz="3200" dirty="0">
                <a:latin typeface="+mn-ea"/>
              </a:rPr>
              <a:t>若至少有一个解释使</a:t>
            </a:r>
            <a:r>
              <a:rPr lang="en-US" altLang="zh-CN" sz="3200" i="1" dirty="0">
                <a:latin typeface="+mn-ea"/>
              </a:rPr>
              <a:t>A</a:t>
            </a:r>
            <a:r>
              <a:rPr lang="zh-CN" altLang="en-US" sz="3200" dirty="0">
                <a:latin typeface="+mn-ea"/>
              </a:rPr>
              <a:t>为真，则称</a:t>
            </a:r>
            <a:r>
              <a:rPr lang="en-US" altLang="zh-CN" sz="3200" i="1" dirty="0">
                <a:latin typeface="+mn-ea"/>
              </a:rPr>
              <a:t>A</a:t>
            </a:r>
            <a:r>
              <a:rPr lang="zh-CN" altLang="en-US" sz="3200" dirty="0">
                <a:latin typeface="+mn-ea"/>
              </a:rPr>
              <a:t>为</a:t>
            </a:r>
            <a:r>
              <a:rPr lang="zh-CN" altLang="en-US" sz="3200" dirty="0">
                <a:solidFill>
                  <a:srgbClr val="A50021"/>
                </a:solidFill>
                <a:latin typeface="+mn-ea"/>
              </a:rPr>
              <a:t>可满足式</a:t>
            </a:r>
            <a:r>
              <a:rPr lang="zh-CN" altLang="en-US" sz="3200" dirty="0">
                <a:latin typeface="+mn-ea"/>
              </a:rPr>
              <a:t>。</a:t>
            </a:r>
          </a:p>
        </p:txBody>
      </p:sp>
    </p:spTree>
    <p:extLst>
      <p:ext uri="{BB962C8B-B14F-4D97-AF65-F5344CB8AC3E}">
        <p14:creationId xmlns:p14="http://schemas.microsoft.com/office/powerpoint/2010/main" val="288392596"/>
      </p:ext>
    </p:extLst>
  </p:cSld>
  <p:clrMapOvr>
    <a:masterClrMapping/>
  </p:clrMapOvr>
  <p:transition spd="slow" advTm="0">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D8DBE0E4-B9DA-4FB8-BA7E-D449C63A47E9}"/>
              </a:ext>
            </a:extLst>
          </p:cNvPr>
          <p:cNvSpPr/>
          <p:nvPr/>
        </p:nvSpPr>
        <p:spPr>
          <a:xfrm>
            <a:off x="2569567" y="920375"/>
            <a:ext cx="6042039" cy="584775"/>
          </a:xfrm>
          <a:prstGeom prst="rect">
            <a:avLst/>
          </a:prstGeom>
        </p:spPr>
        <p:txBody>
          <a:bodyPr wrap="none">
            <a:spAutoFit/>
          </a:bodyPr>
          <a:lstStyle/>
          <a:p>
            <a:r>
              <a:rPr lang="zh-CN" altLang="en-US" sz="3200" dirty="0"/>
              <a:t>永真式为可满足式，但反之不真 </a:t>
            </a:r>
          </a:p>
        </p:txBody>
      </p:sp>
      <p:sp>
        <p:nvSpPr>
          <p:cNvPr id="3" name="矩形 2">
            <a:extLst>
              <a:ext uri="{FF2B5EF4-FFF2-40B4-BE49-F238E27FC236}">
                <a16:creationId xmlns:a16="http://schemas.microsoft.com/office/drawing/2014/main" id="{F025C0AA-614E-4DA0-B010-024BF4B76A55}"/>
              </a:ext>
            </a:extLst>
          </p:cNvPr>
          <p:cNvSpPr/>
          <p:nvPr/>
        </p:nvSpPr>
        <p:spPr>
          <a:xfrm>
            <a:off x="2569567" y="1687337"/>
            <a:ext cx="7821342" cy="1569660"/>
          </a:xfrm>
          <a:prstGeom prst="rect">
            <a:avLst/>
          </a:prstGeom>
        </p:spPr>
        <p:txBody>
          <a:bodyPr wrap="square">
            <a:spAutoFit/>
          </a:bodyPr>
          <a:lstStyle/>
          <a:p>
            <a:r>
              <a:rPr lang="zh-CN" altLang="en-US" sz="3200" dirty="0"/>
              <a:t>判断公式是否是可满足的</a:t>
            </a:r>
            <a:r>
              <a:rPr lang="en-US" altLang="zh-CN" sz="3200" dirty="0"/>
              <a:t>(</a:t>
            </a:r>
            <a:r>
              <a:rPr lang="zh-CN" altLang="en-US" sz="3200" dirty="0"/>
              <a:t>永真式</a:t>
            </a:r>
            <a:r>
              <a:rPr lang="en-US" altLang="zh-CN" sz="3200" dirty="0"/>
              <a:t>, </a:t>
            </a:r>
            <a:r>
              <a:rPr lang="zh-CN" altLang="en-US" sz="3200" dirty="0"/>
              <a:t>矛盾式</a:t>
            </a:r>
            <a:r>
              <a:rPr lang="en-US" altLang="zh-CN" sz="3200" dirty="0"/>
              <a:t>)</a:t>
            </a:r>
            <a:r>
              <a:rPr lang="zh-CN" altLang="en-US" sz="3200" dirty="0"/>
              <a:t>是</a:t>
            </a:r>
            <a:r>
              <a:rPr lang="zh-CN" altLang="en-US" sz="3200" u="sng" dirty="0"/>
              <a:t>不可判定</a:t>
            </a:r>
            <a:r>
              <a:rPr lang="zh-CN" altLang="en-US" sz="3200" dirty="0"/>
              <a:t>的，即不存在一个算法能够在</a:t>
            </a:r>
            <a:r>
              <a:rPr lang="zh-CN" altLang="en-US" sz="3200" u="sng" dirty="0"/>
              <a:t>有限步内</a:t>
            </a:r>
            <a:r>
              <a:rPr lang="zh-CN" altLang="en-US" sz="3200" dirty="0"/>
              <a:t>判断</a:t>
            </a:r>
            <a:r>
              <a:rPr lang="zh-CN" altLang="en-US" sz="3200" u="sng" dirty="0"/>
              <a:t>任意给定</a:t>
            </a:r>
            <a:r>
              <a:rPr lang="zh-CN" altLang="en-US" sz="3200" dirty="0"/>
              <a:t>的公式的类型。</a:t>
            </a:r>
          </a:p>
        </p:txBody>
      </p:sp>
      <p:sp>
        <p:nvSpPr>
          <p:cNvPr id="4" name="矩形 3">
            <a:extLst>
              <a:ext uri="{FF2B5EF4-FFF2-40B4-BE49-F238E27FC236}">
                <a16:creationId xmlns:a16="http://schemas.microsoft.com/office/drawing/2014/main" id="{BE95DC15-62BF-4EF7-AAAE-262E4AF3DED6}"/>
              </a:ext>
            </a:extLst>
          </p:cNvPr>
          <p:cNvSpPr/>
          <p:nvPr/>
        </p:nvSpPr>
        <p:spPr>
          <a:xfrm>
            <a:off x="629589" y="3717957"/>
            <a:ext cx="5761037" cy="2905411"/>
          </a:xfrm>
          <a:prstGeom prst="rect">
            <a:avLst/>
          </a:prstGeom>
        </p:spPr>
        <p:txBody>
          <a:bodyPr wrap="square">
            <a:spAutoFit/>
          </a:bodyPr>
          <a:lstStyle/>
          <a:p>
            <a:pPr>
              <a:lnSpc>
                <a:spcPct val="80000"/>
              </a:lnSpc>
              <a:spcBef>
                <a:spcPct val="10000"/>
              </a:spcBef>
              <a:tabLst>
                <a:tab pos="669925" algn="l"/>
              </a:tabLst>
            </a:pPr>
            <a:r>
              <a:rPr lang="zh-CN" altLang="en-US" sz="2400" dirty="0">
                <a:latin typeface="Times New Roman" panose="02020603050405020304" pitchFamily="18" charset="0"/>
              </a:rPr>
              <a:t>原因：</a:t>
            </a:r>
          </a:p>
          <a:p>
            <a:pPr>
              <a:lnSpc>
                <a:spcPct val="80000"/>
              </a:lnSpc>
              <a:spcBef>
                <a:spcPct val="10000"/>
              </a:spcBef>
              <a:tabLst>
                <a:tab pos="669925" algn="l"/>
              </a:tabLst>
            </a:pPr>
            <a:r>
              <a:rPr lang="zh-CN" altLang="en-US" sz="2400" dirty="0">
                <a:latin typeface="Times New Roman" panose="02020603050405020304" pitchFamily="18" charset="0"/>
              </a:rPr>
              <a:t>谓词逻辑中的恒真</a:t>
            </a:r>
            <a:r>
              <a:rPr lang="en-US" altLang="zh-CN" sz="2400" dirty="0">
                <a:latin typeface="Times New Roman" panose="02020603050405020304" pitchFamily="18" charset="0"/>
              </a:rPr>
              <a:t>(</a:t>
            </a:r>
            <a:r>
              <a:rPr lang="zh-CN" altLang="en-US" sz="2400" dirty="0">
                <a:latin typeface="Times New Roman" panose="02020603050405020304" pitchFamily="18" charset="0"/>
              </a:rPr>
              <a:t>恒假</a:t>
            </a:r>
            <a:r>
              <a:rPr lang="en-US" altLang="zh-CN" sz="2400" dirty="0">
                <a:latin typeface="Times New Roman" panose="02020603050405020304" pitchFamily="18" charset="0"/>
              </a:rPr>
              <a:t>)</a:t>
            </a:r>
            <a:r>
              <a:rPr lang="zh-CN" altLang="en-US" sz="2400" dirty="0">
                <a:latin typeface="Times New Roman" panose="02020603050405020304" pitchFamily="18" charset="0"/>
              </a:rPr>
              <a:t>公式，要求</a:t>
            </a:r>
            <a:r>
              <a:rPr lang="zh-CN" altLang="en-US" sz="2400" dirty="0">
                <a:solidFill>
                  <a:srgbClr val="00B0F0"/>
                </a:solidFill>
                <a:latin typeface="Times New Roman" panose="02020603050405020304" pitchFamily="18" charset="0"/>
              </a:rPr>
              <a:t>所有解释</a:t>
            </a:r>
            <a:r>
              <a:rPr lang="en-US" altLang="zh-CN" sz="2400" dirty="0">
                <a:solidFill>
                  <a:srgbClr val="00B0F0"/>
                </a:solidFill>
                <a:latin typeface="Times New Roman" panose="02020603050405020304" pitchFamily="18" charset="0"/>
              </a:rPr>
              <a:t>I</a:t>
            </a:r>
            <a:r>
              <a:rPr lang="zh-CN" altLang="en-US" sz="2400" dirty="0">
                <a:latin typeface="Times New Roman" panose="02020603050405020304" pitchFamily="18" charset="0"/>
              </a:rPr>
              <a:t>都满足</a:t>
            </a:r>
            <a:r>
              <a:rPr lang="en-US" altLang="zh-CN" sz="2400" dirty="0">
                <a:latin typeface="Times New Roman" panose="02020603050405020304" pitchFamily="18" charset="0"/>
              </a:rPr>
              <a:t>(</a:t>
            </a:r>
            <a:r>
              <a:rPr lang="zh-CN" altLang="en-US" sz="2400" dirty="0">
                <a:latin typeface="Times New Roman" panose="02020603050405020304" pitchFamily="18" charset="0"/>
              </a:rPr>
              <a:t>弄假</a:t>
            </a:r>
            <a:r>
              <a:rPr lang="en-US" altLang="zh-CN" sz="2400" dirty="0">
                <a:latin typeface="Times New Roman" panose="02020603050405020304" pitchFamily="18" charset="0"/>
              </a:rPr>
              <a:t>)</a:t>
            </a:r>
            <a:r>
              <a:rPr lang="zh-CN" altLang="en-US" sz="2400" dirty="0">
                <a:latin typeface="Times New Roman" panose="02020603050405020304" pitchFamily="18" charset="0"/>
              </a:rPr>
              <a:t>该公式。</a:t>
            </a:r>
          </a:p>
          <a:p>
            <a:pPr>
              <a:lnSpc>
                <a:spcPct val="80000"/>
              </a:lnSpc>
              <a:spcBef>
                <a:spcPct val="10000"/>
              </a:spcBef>
              <a:tabLst>
                <a:tab pos="669925" algn="l"/>
              </a:tabLst>
            </a:pPr>
            <a:endParaRPr lang="zh-CN" altLang="en-US" sz="2400" dirty="0">
              <a:latin typeface="Times New Roman" panose="02020603050405020304" pitchFamily="18" charset="0"/>
            </a:endParaRPr>
          </a:p>
          <a:p>
            <a:pPr>
              <a:lnSpc>
                <a:spcPct val="80000"/>
              </a:lnSpc>
              <a:spcBef>
                <a:spcPct val="10000"/>
              </a:spcBef>
              <a:tabLst>
                <a:tab pos="669925" algn="l"/>
              </a:tabLst>
            </a:pPr>
            <a:r>
              <a:rPr lang="zh-CN" altLang="en-US" sz="2400" dirty="0">
                <a:latin typeface="Times New Roman" panose="02020603050405020304" pitchFamily="18" charset="0"/>
              </a:rPr>
              <a:t>而解释</a:t>
            </a:r>
            <a:r>
              <a:rPr lang="en-US" altLang="zh-CN" sz="2400" dirty="0">
                <a:latin typeface="Times New Roman" panose="02020603050405020304" pitchFamily="18" charset="0"/>
              </a:rPr>
              <a:t>I</a:t>
            </a:r>
            <a:r>
              <a:rPr lang="zh-CN" altLang="en-US" sz="2400" dirty="0">
                <a:latin typeface="Times New Roman" panose="02020603050405020304" pitchFamily="18" charset="0"/>
              </a:rPr>
              <a:t>依赖于一个非空集合</a:t>
            </a:r>
            <a:r>
              <a:rPr lang="en-US" altLang="zh-CN" sz="2400" dirty="0">
                <a:latin typeface="Times New Roman" panose="02020603050405020304" pitchFamily="18" charset="0"/>
              </a:rPr>
              <a:t>D</a:t>
            </a:r>
            <a:r>
              <a:rPr lang="zh-CN" altLang="en-US" sz="2400" dirty="0">
                <a:latin typeface="Times New Roman" panose="02020603050405020304" pitchFamily="18" charset="0"/>
              </a:rPr>
              <a:t>。由于集合</a:t>
            </a:r>
            <a:r>
              <a:rPr lang="en-US" altLang="zh-CN" sz="2400" dirty="0">
                <a:latin typeface="Times New Roman" panose="02020603050405020304" pitchFamily="18" charset="0"/>
              </a:rPr>
              <a:t>D</a:t>
            </a:r>
            <a:r>
              <a:rPr lang="zh-CN" altLang="en-US" sz="2400" dirty="0">
                <a:latin typeface="Times New Roman" panose="02020603050405020304" pitchFamily="18" charset="0"/>
              </a:rPr>
              <a:t>可以是无穷集合，而集合</a:t>
            </a:r>
            <a:r>
              <a:rPr lang="en-US" altLang="zh-CN" sz="2400" dirty="0">
                <a:latin typeface="Times New Roman" panose="02020603050405020304" pitchFamily="18" charset="0"/>
              </a:rPr>
              <a:t>D</a:t>
            </a:r>
            <a:r>
              <a:rPr lang="zh-CN" altLang="en-US" sz="2400" dirty="0">
                <a:latin typeface="Times New Roman" panose="02020603050405020304" pitchFamily="18" charset="0"/>
              </a:rPr>
              <a:t>的 “数目”也可能是无穷多个。</a:t>
            </a:r>
          </a:p>
          <a:p>
            <a:pPr>
              <a:lnSpc>
                <a:spcPct val="80000"/>
              </a:lnSpc>
              <a:spcBef>
                <a:spcPct val="10000"/>
              </a:spcBef>
              <a:tabLst>
                <a:tab pos="669925" algn="l"/>
              </a:tabLst>
            </a:pPr>
            <a:r>
              <a:rPr lang="zh-CN" altLang="en-US" sz="2400" dirty="0">
                <a:latin typeface="Times New Roman" panose="02020603050405020304" pitchFamily="18" charset="0"/>
              </a:rPr>
              <a:t>因此，所谓公式的 “所有”解释，实际上是无法考虑的。</a:t>
            </a:r>
          </a:p>
        </p:txBody>
      </p:sp>
      <p:sp>
        <p:nvSpPr>
          <p:cNvPr id="5" name="矩形 4">
            <a:extLst>
              <a:ext uri="{FF2B5EF4-FFF2-40B4-BE49-F238E27FC236}">
                <a16:creationId xmlns:a16="http://schemas.microsoft.com/office/drawing/2014/main" id="{F1957A5D-B4C5-413F-86E1-F57690BD51E6}"/>
              </a:ext>
            </a:extLst>
          </p:cNvPr>
          <p:cNvSpPr/>
          <p:nvPr/>
        </p:nvSpPr>
        <p:spPr>
          <a:xfrm>
            <a:off x="8041889" y="3939614"/>
            <a:ext cx="3009932" cy="1823063"/>
          </a:xfrm>
          <a:prstGeom prst="rect">
            <a:avLst/>
          </a:prstGeom>
        </p:spPr>
        <p:txBody>
          <a:bodyPr wrap="square">
            <a:spAutoFit/>
          </a:bodyPr>
          <a:lstStyle/>
          <a:p>
            <a:pPr>
              <a:lnSpc>
                <a:spcPct val="80000"/>
              </a:lnSpc>
              <a:spcBef>
                <a:spcPct val="10000"/>
              </a:spcBef>
              <a:tabLst>
                <a:tab pos="669925" algn="l"/>
              </a:tabLst>
            </a:pPr>
            <a:r>
              <a:rPr lang="en-US" altLang="zh-CN" sz="2800" dirty="0">
                <a:latin typeface="Times New Roman" panose="02020603050405020304" pitchFamily="18" charset="0"/>
              </a:rPr>
              <a:t>1936</a:t>
            </a:r>
            <a:r>
              <a:rPr lang="zh-CN" altLang="en-US" sz="2800" dirty="0">
                <a:latin typeface="Times New Roman" panose="02020603050405020304" pitchFamily="18" charset="0"/>
              </a:rPr>
              <a:t>年</a:t>
            </a:r>
            <a:r>
              <a:rPr lang="en-US" altLang="zh-CN" sz="2800" dirty="0">
                <a:latin typeface="Times New Roman" panose="02020603050405020304" pitchFamily="18" charset="0"/>
              </a:rPr>
              <a:t>Church</a:t>
            </a:r>
            <a:r>
              <a:rPr lang="zh-CN" altLang="en-US" sz="2800" dirty="0">
                <a:latin typeface="Times New Roman" panose="02020603050405020304" pitchFamily="18" charset="0"/>
              </a:rPr>
              <a:t>和</a:t>
            </a:r>
            <a:r>
              <a:rPr lang="en-US" altLang="zh-CN" sz="2800" dirty="0">
                <a:latin typeface="Times New Roman" panose="02020603050405020304" pitchFamily="18" charset="0"/>
              </a:rPr>
              <a:t>Turing</a:t>
            </a:r>
            <a:r>
              <a:rPr lang="zh-CN" altLang="en-US" sz="2800" dirty="0">
                <a:latin typeface="Times New Roman" panose="02020603050405020304" pitchFamily="18" charset="0"/>
              </a:rPr>
              <a:t>分别独立地证明了：对于谓词逻辑，判定问题是不可解的。</a:t>
            </a:r>
          </a:p>
        </p:txBody>
      </p:sp>
    </p:spTree>
    <p:extLst>
      <p:ext uri="{BB962C8B-B14F-4D97-AF65-F5344CB8AC3E}">
        <p14:creationId xmlns:p14="http://schemas.microsoft.com/office/powerpoint/2010/main" val="417898821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DCAF1012-171B-4D5A-8573-67BE4F2933B5}"/>
              </a:ext>
            </a:extLst>
          </p:cNvPr>
          <p:cNvSpPr/>
          <p:nvPr/>
        </p:nvSpPr>
        <p:spPr>
          <a:xfrm>
            <a:off x="3048000" y="935595"/>
            <a:ext cx="6096000" cy="523220"/>
          </a:xfrm>
          <a:prstGeom prst="rect">
            <a:avLst/>
          </a:prstGeom>
        </p:spPr>
        <p:txBody>
          <a:bodyPr>
            <a:spAutoFit/>
          </a:bodyPr>
          <a:lstStyle/>
          <a:p>
            <a:pPr lvl="1" algn="just">
              <a:spcBef>
                <a:spcPct val="20000"/>
              </a:spcBef>
            </a:pPr>
            <a:r>
              <a:rPr lang="zh-CN" altLang="en-US" sz="2800" dirty="0">
                <a:latin typeface="Times New Roman" panose="02020603050405020304" pitchFamily="18" charset="0"/>
                <a:sym typeface="Symbol" panose="05050102010706020507" pitchFamily="18" charset="2"/>
              </a:rPr>
              <a:t>(1)</a:t>
            </a:r>
            <a:r>
              <a:rPr lang="zh-CN" altLang="en-US" sz="2800" dirty="0">
                <a:latin typeface="Times New Roman" panose="02020603050405020304" pitchFamily="18" charset="0"/>
              </a:rPr>
              <a:t>xF(x)→</a:t>
            </a:r>
            <a:r>
              <a:rPr lang="zh-CN" altLang="en-US"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xF(x)  </a:t>
            </a:r>
          </a:p>
        </p:txBody>
      </p:sp>
      <p:sp>
        <p:nvSpPr>
          <p:cNvPr id="5" name="Text Box 3">
            <a:extLst>
              <a:ext uri="{FF2B5EF4-FFF2-40B4-BE49-F238E27FC236}">
                <a16:creationId xmlns:a16="http://schemas.microsoft.com/office/drawing/2014/main" id="{38093B99-CC8D-47C6-A326-C5186AC3FAE0}"/>
              </a:ext>
            </a:extLst>
          </p:cNvPr>
          <p:cNvSpPr txBox="1">
            <a:spLocks noChangeArrowheads="1"/>
          </p:cNvSpPr>
          <p:nvPr/>
        </p:nvSpPr>
        <p:spPr bwMode="auto">
          <a:xfrm>
            <a:off x="1642157" y="2444750"/>
            <a:ext cx="9715204" cy="259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just">
              <a:spcBef>
                <a:spcPct val="20000"/>
              </a:spcBef>
            </a:pPr>
            <a:r>
              <a:rPr lang="zh-CN" altLang="en-US" sz="2800" b="1" dirty="0">
                <a:latin typeface="Times New Roman" panose="02020603050405020304" pitchFamily="18" charset="0"/>
              </a:rPr>
              <a:t>(1)设I为任一解释，个体域为D。若存在x</a:t>
            </a:r>
            <a:r>
              <a:rPr lang="zh-CN" altLang="en-US" sz="2800" b="1" baseline="-30000" dirty="0">
                <a:latin typeface="Times New Roman" panose="02020603050405020304" pitchFamily="18" charset="0"/>
              </a:rPr>
              <a:t>0</a:t>
            </a:r>
            <a:r>
              <a:rPr lang="zh-CN" altLang="en-US" sz="2800" b="1" dirty="0">
                <a:latin typeface="Times New Roman" panose="02020603050405020304" pitchFamily="18" charset="0"/>
              </a:rPr>
              <a:t>∈D，使F(x</a:t>
            </a:r>
            <a:r>
              <a:rPr lang="zh-CN" altLang="en-US" sz="2800" b="1" baseline="-30000" dirty="0">
                <a:latin typeface="Times New Roman" panose="02020603050405020304" pitchFamily="18" charset="0"/>
              </a:rPr>
              <a:t>0</a:t>
            </a:r>
            <a:r>
              <a:rPr lang="zh-CN" altLang="en-US" sz="2800" b="1" dirty="0">
                <a:latin typeface="Times New Roman" panose="02020603050405020304" pitchFamily="18" charset="0"/>
              </a:rPr>
              <a:t>)为假，</a:t>
            </a:r>
          </a:p>
          <a:p>
            <a:pPr algn="just">
              <a:spcBef>
                <a:spcPct val="20000"/>
              </a:spcBef>
            </a:pPr>
            <a:r>
              <a:rPr lang="zh-CN" altLang="en-US" sz="2800" b="1" dirty="0">
                <a:latin typeface="Times New Roman" panose="02020603050405020304" pitchFamily="18" charset="0"/>
              </a:rPr>
              <a:t> 则</a:t>
            </a:r>
            <a:r>
              <a:rPr lang="zh-CN" altLang="en-US"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xF(x)为假，所以A的前件为假，</a:t>
            </a:r>
          </a:p>
          <a:p>
            <a:pPr algn="just">
              <a:spcBef>
                <a:spcPct val="2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    </a:t>
            </a:r>
            <a:endParaRPr lang="en-US" altLang="zh-CN" sz="2800" b="1" dirty="0">
              <a:latin typeface="Times New Roman" panose="02020603050405020304" pitchFamily="18" charset="0"/>
            </a:endParaRPr>
          </a:p>
          <a:p>
            <a:pPr algn="just">
              <a:spcBef>
                <a:spcPct val="20000"/>
              </a:spcBef>
            </a:pPr>
            <a:endParaRPr lang="en-US" altLang="zh-CN" sz="2800" b="1" dirty="0">
              <a:latin typeface="Times New Roman" panose="02020603050405020304" pitchFamily="18" charset="0"/>
            </a:endParaRPr>
          </a:p>
          <a:p>
            <a:pPr algn="just">
              <a:spcBef>
                <a:spcPct val="20000"/>
              </a:spcBef>
            </a:pPr>
            <a:r>
              <a:rPr lang="zh-CN" altLang="en-US" sz="2800" b="1" dirty="0">
                <a:latin typeface="Times New Roman" panose="02020603050405020304" pitchFamily="18" charset="0"/>
              </a:rPr>
              <a:t>由 I 的任意性知, A是永真式。</a:t>
            </a:r>
          </a:p>
        </p:txBody>
      </p:sp>
      <p:sp>
        <p:nvSpPr>
          <p:cNvPr id="6" name="Rectangle 4">
            <a:extLst>
              <a:ext uri="{FF2B5EF4-FFF2-40B4-BE49-F238E27FC236}">
                <a16:creationId xmlns:a16="http://schemas.microsoft.com/office/drawing/2014/main" id="{74C474A9-7196-4CF8-A3FC-91C3197F40AC}"/>
              </a:ext>
            </a:extLst>
          </p:cNvPr>
          <p:cNvSpPr>
            <a:spLocks noChangeArrowheads="1"/>
          </p:cNvSpPr>
          <p:nvPr/>
        </p:nvSpPr>
        <p:spPr bwMode="auto">
          <a:xfrm>
            <a:off x="7366060" y="2963868"/>
            <a:ext cx="5903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latin typeface="Tahoma" panose="020B0604030504040204" pitchFamily="34" charset="0"/>
              </a:rPr>
              <a:t>从而公式</a:t>
            </a:r>
            <a:r>
              <a:rPr lang="zh-CN" altLang="en-US" sz="2800" dirty="0">
                <a:latin typeface="Times New Roman" panose="02020603050405020304" pitchFamily="18" charset="0"/>
              </a:rPr>
              <a:t>A</a:t>
            </a:r>
            <a:r>
              <a:rPr lang="zh-CN" altLang="en-US" sz="2800" dirty="0">
                <a:latin typeface="Tahoma" panose="020B0604030504040204" pitchFamily="34" charset="0"/>
              </a:rPr>
              <a:t>为真。</a:t>
            </a:r>
          </a:p>
        </p:txBody>
      </p:sp>
    </p:spTree>
    <p:extLst>
      <p:ext uri="{BB962C8B-B14F-4D97-AF65-F5344CB8AC3E}">
        <p14:creationId xmlns:p14="http://schemas.microsoft.com/office/powerpoint/2010/main" val="95032169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dissolv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dissolv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Text Box 3">
            <a:extLst>
              <a:ext uri="{FF2B5EF4-FFF2-40B4-BE49-F238E27FC236}">
                <a16:creationId xmlns:a16="http://schemas.microsoft.com/office/drawing/2014/main" id="{3DCBE963-AED3-46E9-B1AE-66B7D548D09C}"/>
              </a:ext>
            </a:extLst>
          </p:cNvPr>
          <p:cNvSpPr txBox="1">
            <a:spLocks noChangeArrowheads="1"/>
          </p:cNvSpPr>
          <p:nvPr/>
        </p:nvSpPr>
        <p:spPr bwMode="auto">
          <a:xfrm>
            <a:off x="1751013" y="2210748"/>
            <a:ext cx="807720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lgn="just">
              <a:spcBef>
                <a:spcPct val="20000"/>
              </a:spcBef>
            </a:pPr>
            <a:r>
              <a:rPr lang="zh-CN" altLang="en-US" sz="2800" b="1" dirty="0">
                <a:latin typeface="Times New Roman" panose="02020603050405020304" pitchFamily="18" charset="0"/>
              </a:rPr>
              <a:t>(2)取解释I, 个体域为自然数集合N，F(x,y)为x≤y, 在 I </a:t>
            </a:r>
            <a:r>
              <a:rPr lang="zh-CN" altLang="en-US" sz="2800" b="1">
                <a:latin typeface="Times New Roman" panose="02020603050405020304" pitchFamily="18" charset="0"/>
              </a:rPr>
              <a:t>下 B的</a:t>
            </a:r>
            <a:r>
              <a:rPr lang="zh-CN" altLang="en-US" sz="2800" b="1" dirty="0">
                <a:latin typeface="Times New Roman" panose="02020603050405020304" pitchFamily="18" charset="0"/>
              </a:rPr>
              <a:t>前件与后件均为真</a:t>
            </a:r>
            <a:r>
              <a:rPr lang="zh-CN" altLang="en-US" sz="2800" b="1">
                <a:latin typeface="Times New Roman" panose="02020603050405020304" pitchFamily="18" charset="0"/>
              </a:rPr>
              <a:t>，故B为</a:t>
            </a:r>
            <a:r>
              <a:rPr lang="zh-CN" altLang="en-US" sz="2800" b="1" dirty="0">
                <a:latin typeface="Times New Roman" panose="02020603050405020304" pitchFamily="18" charset="0"/>
              </a:rPr>
              <a:t>真，这</a:t>
            </a:r>
            <a:r>
              <a:rPr lang="zh-CN" altLang="en-US" sz="2800" b="1">
                <a:latin typeface="Times New Roman" panose="02020603050405020304" pitchFamily="18" charset="0"/>
              </a:rPr>
              <a:t>说明 B不是</a:t>
            </a:r>
            <a:r>
              <a:rPr lang="zh-CN" altLang="en-US" sz="2800" b="1" dirty="0">
                <a:latin typeface="Times New Roman" panose="02020603050405020304" pitchFamily="18" charset="0"/>
              </a:rPr>
              <a:t>矛盾式。</a:t>
            </a:r>
          </a:p>
          <a:p>
            <a:pPr algn="just">
              <a:spcBef>
                <a:spcPct val="20000"/>
              </a:spcBef>
            </a:pPr>
            <a:r>
              <a:rPr lang="zh-CN" altLang="en-US" sz="2800" b="1" dirty="0">
                <a:latin typeface="Times New Roman" panose="02020603050405020304" pitchFamily="18" charset="0"/>
              </a:rPr>
              <a:t>     另取解释 I</a:t>
            </a:r>
            <a:r>
              <a:rPr lang="zh-CN" altLang="en-US" sz="2800" b="1" baseline="-30000" dirty="0">
                <a:latin typeface="Times New Roman" panose="02020603050405020304" pitchFamily="18" charset="0"/>
              </a:rPr>
              <a:t>1</a:t>
            </a:r>
            <a:r>
              <a:rPr lang="zh-CN" altLang="en-US" sz="2800" b="1" dirty="0">
                <a:latin typeface="Times New Roman" panose="02020603050405020304" pitchFamily="18" charset="0"/>
              </a:rPr>
              <a:t>, 个体域为自然数集合N, F(x,y)为 x=y, 在 I</a:t>
            </a:r>
            <a:r>
              <a:rPr lang="zh-CN" altLang="en-US" sz="2800" b="1" baseline="-30000" dirty="0">
                <a:latin typeface="Times New Roman" panose="02020603050405020304" pitchFamily="18" charset="0"/>
              </a:rPr>
              <a:t>1</a:t>
            </a:r>
            <a:r>
              <a:rPr lang="zh-CN" altLang="en-US" sz="2800" b="1">
                <a:latin typeface="Times New Roman" panose="02020603050405020304" pitchFamily="18" charset="0"/>
              </a:rPr>
              <a:t>下，B的</a:t>
            </a:r>
            <a:r>
              <a:rPr lang="zh-CN" altLang="en-US" sz="2800" b="1" dirty="0">
                <a:latin typeface="Times New Roman" panose="02020603050405020304" pitchFamily="18" charset="0"/>
              </a:rPr>
              <a:t>前件真而后件假</a:t>
            </a:r>
            <a:r>
              <a:rPr lang="zh-CN" altLang="en-US" sz="2800" b="1">
                <a:latin typeface="Times New Roman" panose="02020603050405020304" pitchFamily="18" charset="0"/>
              </a:rPr>
              <a:t>，故B为</a:t>
            </a:r>
            <a:r>
              <a:rPr lang="zh-CN" altLang="en-US" sz="2800" b="1" dirty="0">
                <a:latin typeface="Times New Roman" panose="02020603050405020304" pitchFamily="18" charset="0"/>
              </a:rPr>
              <a:t>假。这又</a:t>
            </a:r>
            <a:r>
              <a:rPr lang="zh-CN" altLang="en-US" sz="2800" b="1">
                <a:latin typeface="Times New Roman" panose="02020603050405020304" pitchFamily="18" charset="0"/>
              </a:rPr>
              <a:t>说明 B不是</a:t>
            </a:r>
            <a:r>
              <a:rPr lang="zh-CN" altLang="en-US" sz="2800" b="1" dirty="0">
                <a:latin typeface="Times New Roman" panose="02020603050405020304" pitchFamily="18" charset="0"/>
              </a:rPr>
              <a:t>永真式。</a:t>
            </a:r>
            <a:r>
              <a:rPr lang="zh-CN" altLang="en-US" sz="2800" b="1">
                <a:latin typeface="Times New Roman" panose="02020603050405020304" pitchFamily="18" charset="0"/>
              </a:rPr>
              <a:t>从而 B是非</a:t>
            </a:r>
            <a:r>
              <a:rPr lang="zh-CN" altLang="en-US" sz="2800" b="1" dirty="0">
                <a:latin typeface="Times New Roman" panose="02020603050405020304" pitchFamily="18" charset="0"/>
              </a:rPr>
              <a:t>永真的可满足式。</a:t>
            </a:r>
          </a:p>
        </p:txBody>
      </p:sp>
      <p:sp>
        <p:nvSpPr>
          <p:cNvPr id="2" name="矩形 1">
            <a:extLst>
              <a:ext uri="{FF2B5EF4-FFF2-40B4-BE49-F238E27FC236}">
                <a16:creationId xmlns:a16="http://schemas.microsoft.com/office/drawing/2014/main" id="{29970DC6-FFA5-4C48-BE52-C1B92528AF60}"/>
              </a:ext>
            </a:extLst>
          </p:cNvPr>
          <p:cNvSpPr/>
          <p:nvPr/>
        </p:nvSpPr>
        <p:spPr>
          <a:xfrm>
            <a:off x="2831329" y="1103698"/>
            <a:ext cx="5019323" cy="523220"/>
          </a:xfrm>
          <a:prstGeom prst="rect">
            <a:avLst/>
          </a:prstGeom>
        </p:spPr>
        <p:txBody>
          <a:bodyPr wrap="none">
            <a:spAutoFit/>
          </a:bodyPr>
          <a:lstStyle/>
          <a:p>
            <a:pPr lvl="1" algn="just">
              <a:spcBef>
                <a:spcPct val="20000"/>
              </a:spcBef>
            </a:pPr>
            <a:r>
              <a:rPr lang="zh-CN" altLang="en-US" sz="2800" dirty="0">
                <a:latin typeface="Times New Roman" panose="02020603050405020304" pitchFamily="18" charset="0"/>
              </a:rPr>
              <a:t>(2)</a:t>
            </a:r>
            <a:r>
              <a:rPr lang="zh-CN" altLang="en-US"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x</a:t>
            </a:r>
            <a:r>
              <a:rPr lang="zh-CN" altLang="en-US"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yF(x,y)→</a:t>
            </a:r>
            <a:r>
              <a:rPr lang="zh-CN" altLang="en-US"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x</a:t>
            </a:r>
            <a:r>
              <a:rPr lang="zh-CN" altLang="en-US" sz="2800" dirty="0">
                <a:latin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rPr>
              <a:t>y F(x,y);</a:t>
            </a:r>
          </a:p>
        </p:txBody>
      </p:sp>
    </p:spTree>
    <p:extLst>
      <p:ext uri="{BB962C8B-B14F-4D97-AF65-F5344CB8AC3E}">
        <p14:creationId xmlns:p14="http://schemas.microsoft.com/office/powerpoint/2010/main" val="62722678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Rectangle 3">
            <a:extLst>
              <a:ext uri="{FF2B5EF4-FFF2-40B4-BE49-F238E27FC236}">
                <a16:creationId xmlns:a16="http://schemas.microsoft.com/office/drawing/2014/main" id="{18B69420-79E8-4199-98CE-55778438EB55}"/>
              </a:ext>
            </a:extLst>
          </p:cNvPr>
          <p:cNvSpPr txBox="1">
            <a:spLocks noChangeArrowheads="1"/>
          </p:cNvSpPr>
          <p:nvPr/>
        </p:nvSpPr>
        <p:spPr>
          <a:xfrm>
            <a:off x="1571625" y="1131888"/>
            <a:ext cx="8229600" cy="647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t>证明下面公式既不是永真式，也不是矛盾式</a:t>
            </a:r>
            <a:r>
              <a:rPr lang="en-US" altLang="zh-CN" dirty="0"/>
              <a:t>:</a:t>
            </a:r>
          </a:p>
        </p:txBody>
      </p:sp>
      <p:sp>
        <p:nvSpPr>
          <p:cNvPr id="5" name="Rectangle 4">
            <a:extLst>
              <a:ext uri="{FF2B5EF4-FFF2-40B4-BE49-F238E27FC236}">
                <a16:creationId xmlns:a16="http://schemas.microsoft.com/office/drawing/2014/main" id="{1721D0B1-0423-402C-9C2F-43A06DA9226D}"/>
              </a:ext>
            </a:extLst>
          </p:cNvPr>
          <p:cNvSpPr>
            <a:spLocks noChangeArrowheads="1"/>
          </p:cNvSpPr>
          <p:nvPr/>
        </p:nvSpPr>
        <p:spPr bwMode="auto">
          <a:xfrm>
            <a:off x="1849438" y="1563688"/>
            <a:ext cx="290036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69B3F1"/>
              </a:buClr>
              <a:buFont typeface="Wingdings" panose="05000000000000000000" pitchFamily="2" charset="2"/>
              <a:buNone/>
            </a:pPr>
            <a:r>
              <a:rPr lang="zh-CN" altLang="en-US" b="1" dirty="0">
                <a:latin typeface="Times New Roman" panose="02020603050405020304" pitchFamily="18" charset="0"/>
              </a:rPr>
              <a:t>(1) </a:t>
            </a:r>
            <a:r>
              <a:rPr lang="zh-CN" altLang="en-US" b="1" dirty="0">
                <a:latin typeface="Times New Roman" panose="02020603050405020304" pitchFamily="18" charset="0"/>
                <a:sym typeface="Symbol" panose="05050102010706020507" pitchFamily="18" charset="2"/>
              </a:rPr>
              <a:t></a:t>
            </a:r>
            <a:r>
              <a:rPr lang="zh-CN" altLang="en-US" b="1" i="1" dirty="0">
                <a:latin typeface="Times New Roman" panose="02020603050405020304" pitchFamily="18" charset="0"/>
              </a:rPr>
              <a:t>x</a:t>
            </a:r>
            <a:r>
              <a:rPr lang="zh-CN" altLang="en-US" b="1" dirty="0">
                <a:latin typeface="Times New Roman" panose="02020603050405020304" pitchFamily="18" charset="0"/>
              </a:rPr>
              <a:t>(</a:t>
            </a:r>
            <a:r>
              <a:rPr lang="zh-CN" altLang="en-US" b="1" i="1" dirty="0">
                <a:latin typeface="Times New Roman" panose="02020603050405020304" pitchFamily="18" charset="0"/>
              </a:rPr>
              <a:t>F</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a:t>
            </a:r>
            <a:r>
              <a:rPr lang="zh-CN" altLang="en-US" b="1" dirty="0">
                <a:latin typeface="Times New Roman" panose="02020603050405020304" pitchFamily="18" charset="0"/>
                <a:sym typeface="Symbol" panose="05050102010706020507" pitchFamily="18" charset="2"/>
              </a:rPr>
              <a:t></a:t>
            </a:r>
            <a:r>
              <a:rPr lang="zh-CN" altLang="en-US" b="1" i="1" dirty="0">
                <a:latin typeface="Times New Roman" panose="02020603050405020304" pitchFamily="18" charset="0"/>
              </a:rPr>
              <a:t>G</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a:t>
            </a:r>
          </a:p>
        </p:txBody>
      </p:sp>
      <p:sp>
        <p:nvSpPr>
          <p:cNvPr id="6" name="Rectangle 5">
            <a:extLst>
              <a:ext uri="{FF2B5EF4-FFF2-40B4-BE49-F238E27FC236}">
                <a16:creationId xmlns:a16="http://schemas.microsoft.com/office/drawing/2014/main" id="{DF661D81-54B1-4E42-8BDA-FDFF79A2EA32}"/>
              </a:ext>
            </a:extLst>
          </p:cNvPr>
          <p:cNvSpPr>
            <a:spLocks noChangeArrowheads="1"/>
          </p:cNvSpPr>
          <p:nvPr/>
        </p:nvSpPr>
        <p:spPr bwMode="auto">
          <a:xfrm>
            <a:off x="1858963" y="3436938"/>
            <a:ext cx="46910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69B3F1"/>
              </a:buClr>
              <a:buFont typeface="Wingdings" panose="05000000000000000000" pitchFamily="2" charset="2"/>
              <a:buNone/>
            </a:pPr>
            <a:r>
              <a:rPr lang="zh-CN" altLang="en-US" b="1" dirty="0">
                <a:latin typeface="Times New Roman" panose="02020603050405020304" pitchFamily="18" charset="0"/>
              </a:rPr>
              <a:t>(2) </a:t>
            </a:r>
            <a:r>
              <a:rPr lang="zh-CN" altLang="en-US" b="1" dirty="0">
                <a:latin typeface="Times New Roman" panose="02020603050405020304" pitchFamily="18" charset="0"/>
                <a:sym typeface="Symbol" panose="05050102010706020507" pitchFamily="18" charset="2"/>
              </a:rPr>
              <a:t></a:t>
            </a:r>
            <a:r>
              <a:rPr lang="zh-CN" altLang="en-US" b="1" i="1" dirty="0">
                <a:latin typeface="Times New Roman" panose="02020603050405020304" pitchFamily="18" charset="0"/>
              </a:rPr>
              <a:t>x</a:t>
            </a:r>
            <a:r>
              <a:rPr lang="zh-CN" altLang="en-US" b="1" dirty="0">
                <a:latin typeface="Times New Roman" panose="02020603050405020304" pitchFamily="18" charset="0"/>
                <a:sym typeface="Symbol" panose="05050102010706020507" pitchFamily="18" charset="2"/>
              </a:rPr>
              <a:t></a:t>
            </a:r>
            <a:r>
              <a:rPr lang="zh-CN" altLang="en-US" b="1" i="1" dirty="0">
                <a:latin typeface="Times New Roman" panose="02020603050405020304" pitchFamily="18" charset="0"/>
              </a:rPr>
              <a:t>y</a:t>
            </a:r>
            <a:r>
              <a:rPr lang="zh-CN" altLang="en-US" b="1" dirty="0">
                <a:latin typeface="Times New Roman" panose="02020603050405020304" pitchFamily="18" charset="0"/>
              </a:rPr>
              <a:t>(</a:t>
            </a:r>
            <a:r>
              <a:rPr lang="zh-CN" altLang="en-US" b="1" i="1" dirty="0">
                <a:latin typeface="Times New Roman" panose="02020603050405020304" pitchFamily="18" charset="0"/>
              </a:rPr>
              <a:t>F</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a:t>
            </a:r>
            <a:r>
              <a:rPr lang="zh-CN" altLang="en-US" b="1" dirty="0">
                <a:latin typeface="Times New Roman" panose="02020603050405020304" pitchFamily="18" charset="0"/>
                <a:sym typeface="Symbol" panose="05050102010706020507" pitchFamily="18" charset="2"/>
              </a:rPr>
              <a:t></a:t>
            </a:r>
            <a:r>
              <a:rPr lang="zh-CN" altLang="en-US" b="1" i="1" dirty="0">
                <a:latin typeface="Times New Roman" panose="02020603050405020304" pitchFamily="18" charset="0"/>
              </a:rPr>
              <a:t>G</a:t>
            </a:r>
            <a:r>
              <a:rPr lang="zh-CN" altLang="en-US" b="1" dirty="0">
                <a:latin typeface="Times New Roman" panose="02020603050405020304" pitchFamily="18" charset="0"/>
              </a:rPr>
              <a:t>(</a:t>
            </a:r>
            <a:r>
              <a:rPr lang="zh-CN" altLang="en-US" b="1" i="1" dirty="0">
                <a:latin typeface="Times New Roman" panose="02020603050405020304" pitchFamily="18" charset="0"/>
              </a:rPr>
              <a:t>y</a:t>
            </a:r>
            <a:r>
              <a:rPr lang="zh-CN" altLang="en-US" b="1" dirty="0">
                <a:latin typeface="Times New Roman" panose="02020603050405020304" pitchFamily="18" charset="0"/>
              </a:rPr>
              <a:t>)</a:t>
            </a:r>
            <a:r>
              <a:rPr lang="zh-CN" altLang="en-US" b="1" dirty="0">
                <a:latin typeface="Times New Roman" panose="02020603050405020304" pitchFamily="18" charset="0"/>
                <a:sym typeface="Symbol" panose="05050102010706020507" pitchFamily="18" charset="2"/>
              </a:rPr>
              <a:t></a:t>
            </a:r>
            <a:r>
              <a:rPr lang="zh-CN" altLang="en-US" b="1" i="1" dirty="0">
                <a:latin typeface="Times New Roman" panose="02020603050405020304" pitchFamily="18" charset="0"/>
              </a:rPr>
              <a:t>H</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a:t>
            </a:r>
            <a:r>
              <a:rPr lang="zh-CN" altLang="en-US" b="1" i="1" dirty="0">
                <a:latin typeface="Times New Roman" panose="02020603050405020304" pitchFamily="18" charset="0"/>
              </a:rPr>
              <a:t>y</a:t>
            </a:r>
            <a:r>
              <a:rPr lang="zh-CN" altLang="en-US" b="1" dirty="0">
                <a:latin typeface="Times New Roman" panose="02020603050405020304" pitchFamily="18" charset="0"/>
              </a:rPr>
              <a:t>))</a:t>
            </a:r>
          </a:p>
        </p:txBody>
      </p:sp>
      <p:sp>
        <p:nvSpPr>
          <p:cNvPr id="7" name="Rectangle 6">
            <a:extLst>
              <a:ext uri="{FF2B5EF4-FFF2-40B4-BE49-F238E27FC236}">
                <a16:creationId xmlns:a16="http://schemas.microsoft.com/office/drawing/2014/main" id="{0CB87998-553A-4E39-B1FB-A528F8A80FED}"/>
              </a:ext>
            </a:extLst>
          </p:cNvPr>
          <p:cNvSpPr>
            <a:spLocks noChangeArrowheads="1"/>
          </p:cNvSpPr>
          <p:nvPr/>
        </p:nvSpPr>
        <p:spPr bwMode="auto">
          <a:xfrm>
            <a:off x="1920875" y="1995488"/>
            <a:ext cx="77152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69B3F1"/>
              </a:buClr>
              <a:buFont typeface="Wingdings" panose="05000000000000000000" pitchFamily="2" charset="2"/>
              <a:buNone/>
            </a:pPr>
            <a:r>
              <a:rPr lang="zh-CN" altLang="en-US" b="1">
                <a:latin typeface="Times New Roman" panose="02020603050405020304" pitchFamily="18" charset="0"/>
              </a:rPr>
              <a:t>解释1: </a:t>
            </a:r>
            <a:r>
              <a:rPr lang="zh-CN" altLang="en-US" b="1" i="1">
                <a:latin typeface="Times New Roman" panose="02020603050405020304" pitchFamily="18" charset="0"/>
              </a:rPr>
              <a:t>D</a:t>
            </a:r>
            <a:r>
              <a:rPr lang="zh-CN" altLang="en-US" b="1" baseline="-25000">
                <a:latin typeface="Times New Roman" panose="02020603050405020304" pitchFamily="18" charset="0"/>
              </a:rPr>
              <a:t>1</a:t>
            </a:r>
            <a:r>
              <a:rPr lang="zh-CN" altLang="en-US" b="1">
                <a:latin typeface="Times New Roman" panose="02020603050405020304" pitchFamily="18" charset="0"/>
              </a:rPr>
              <a:t>=N,  </a:t>
            </a:r>
            <a:r>
              <a:rPr lang="zh-CN" altLang="en-US" b="1" i="1">
                <a:latin typeface="Times New Roman" panose="02020603050405020304" pitchFamily="18" charset="0"/>
              </a:rPr>
              <a:t>F</a:t>
            </a:r>
            <a:r>
              <a:rPr lang="zh-CN" altLang="en-US" b="1">
                <a:latin typeface="Times New Roman" panose="02020603050405020304" pitchFamily="18" charset="0"/>
              </a:rPr>
              <a:t>(</a:t>
            </a:r>
            <a:r>
              <a:rPr lang="zh-CN" altLang="en-US" b="1" i="1">
                <a:latin typeface="Times New Roman" panose="02020603050405020304" pitchFamily="18" charset="0"/>
              </a:rPr>
              <a:t>x</a:t>
            </a:r>
            <a:r>
              <a:rPr lang="zh-CN" altLang="en-US" b="1">
                <a:latin typeface="Times New Roman" panose="02020603050405020304" pitchFamily="18" charset="0"/>
              </a:rPr>
              <a:t>):</a:t>
            </a:r>
            <a:r>
              <a:rPr lang="zh-CN" altLang="en-US" b="1" i="1">
                <a:latin typeface="Times New Roman" panose="02020603050405020304" pitchFamily="18" charset="0"/>
              </a:rPr>
              <a:t>x</a:t>
            </a:r>
            <a:r>
              <a:rPr lang="zh-CN" altLang="en-US" b="1">
                <a:latin typeface="Times New Roman" panose="02020603050405020304" pitchFamily="18" charset="0"/>
              </a:rPr>
              <a:t>是偶数,  </a:t>
            </a:r>
            <a:r>
              <a:rPr lang="zh-CN" altLang="en-US" b="1" i="1">
                <a:latin typeface="Times New Roman" panose="02020603050405020304" pitchFamily="18" charset="0"/>
              </a:rPr>
              <a:t>G</a:t>
            </a:r>
            <a:r>
              <a:rPr lang="zh-CN" altLang="en-US" b="1">
                <a:latin typeface="Times New Roman" panose="02020603050405020304" pitchFamily="18" charset="0"/>
              </a:rPr>
              <a:t>(</a:t>
            </a:r>
            <a:r>
              <a:rPr lang="zh-CN" altLang="en-US" b="1" i="1">
                <a:latin typeface="Times New Roman" panose="02020603050405020304" pitchFamily="18" charset="0"/>
              </a:rPr>
              <a:t>x</a:t>
            </a:r>
            <a:r>
              <a:rPr lang="zh-CN" altLang="en-US" b="1">
                <a:latin typeface="Times New Roman" panose="02020603050405020304" pitchFamily="18" charset="0"/>
              </a:rPr>
              <a:t>): </a:t>
            </a:r>
            <a:r>
              <a:rPr lang="zh-CN" altLang="en-US" b="1" i="1">
                <a:latin typeface="Times New Roman" panose="02020603050405020304" pitchFamily="18" charset="0"/>
              </a:rPr>
              <a:t>x</a:t>
            </a:r>
            <a:r>
              <a:rPr lang="zh-CN" altLang="en-US" b="1">
                <a:latin typeface="Times New Roman" panose="02020603050405020304" pitchFamily="18" charset="0"/>
              </a:rPr>
              <a:t>是素数,             真</a:t>
            </a:r>
          </a:p>
        </p:txBody>
      </p:sp>
      <p:sp>
        <p:nvSpPr>
          <p:cNvPr id="8" name="Rectangle 7">
            <a:extLst>
              <a:ext uri="{FF2B5EF4-FFF2-40B4-BE49-F238E27FC236}">
                <a16:creationId xmlns:a16="http://schemas.microsoft.com/office/drawing/2014/main" id="{EE18AFB1-4208-4DCB-B3E5-574AA53BAD04}"/>
              </a:ext>
            </a:extLst>
          </p:cNvPr>
          <p:cNvSpPr>
            <a:spLocks noChangeArrowheads="1"/>
          </p:cNvSpPr>
          <p:nvPr/>
        </p:nvSpPr>
        <p:spPr bwMode="auto">
          <a:xfrm>
            <a:off x="1931988" y="2570163"/>
            <a:ext cx="771525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69B3F1"/>
              </a:buClr>
              <a:buFont typeface="Wingdings" panose="05000000000000000000" pitchFamily="2" charset="2"/>
              <a:buNone/>
            </a:pPr>
            <a:r>
              <a:rPr lang="zh-CN" altLang="en-US" b="1">
                <a:latin typeface="Times New Roman" panose="02020603050405020304" pitchFamily="18" charset="0"/>
              </a:rPr>
              <a:t>解释2: </a:t>
            </a:r>
            <a:r>
              <a:rPr lang="zh-CN" altLang="en-US" b="1" i="1">
                <a:latin typeface="Times New Roman" panose="02020603050405020304" pitchFamily="18" charset="0"/>
              </a:rPr>
              <a:t>D</a:t>
            </a:r>
            <a:r>
              <a:rPr lang="zh-CN" altLang="en-US" b="1" baseline="-25000">
                <a:latin typeface="Times New Roman" panose="02020603050405020304" pitchFamily="18" charset="0"/>
              </a:rPr>
              <a:t>2</a:t>
            </a:r>
            <a:r>
              <a:rPr lang="zh-CN" altLang="en-US" b="1">
                <a:latin typeface="Times New Roman" panose="02020603050405020304" pitchFamily="18" charset="0"/>
              </a:rPr>
              <a:t>=N,  </a:t>
            </a:r>
            <a:r>
              <a:rPr lang="zh-CN" altLang="en-US" b="1" i="1">
                <a:latin typeface="Times New Roman" panose="02020603050405020304" pitchFamily="18" charset="0"/>
              </a:rPr>
              <a:t>F</a:t>
            </a:r>
            <a:r>
              <a:rPr lang="zh-CN" altLang="en-US" b="1">
                <a:latin typeface="Times New Roman" panose="02020603050405020304" pitchFamily="18" charset="0"/>
              </a:rPr>
              <a:t>(</a:t>
            </a:r>
            <a:r>
              <a:rPr lang="zh-CN" altLang="en-US" b="1" i="1">
                <a:latin typeface="Times New Roman" panose="02020603050405020304" pitchFamily="18" charset="0"/>
              </a:rPr>
              <a:t>x</a:t>
            </a:r>
            <a:r>
              <a:rPr lang="zh-CN" altLang="en-US" b="1">
                <a:latin typeface="Times New Roman" panose="02020603050405020304" pitchFamily="18" charset="0"/>
              </a:rPr>
              <a:t>):</a:t>
            </a:r>
            <a:r>
              <a:rPr lang="zh-CN" altLang="en-US" b="1" i="1">
                <a:latin typeface="Times New Roman" panose="02020603050405020304" pitchFamily="18" charset="0"/>
              </a:rPr>
              <a:t>x</a:t>
            </a:r>
            <a:r>
              <a:rPr lang="zh-CN" altLang="en-US" b="1">
                <a:latin typeface="Times New Roman" panose="02020603050405020304" pitchFamily="18" charset="0"/>
              </a:rPr>
              <a:t>是偶数,  </a:t>
            </a:r>
            <a:r>
              <a:rPr lang="zh-CN" altLang="en-US" b="1" i="1">
                <a:latin typeface="Times New Roman" panose="02020603050405020304" pitchFamily="18" charset="0"/>
              </a:rPr>
              <a:t>G</a:t>
            </a:r>
            <a:r>
              <a:rPr lang="zh-CN" altLang="en-US" b="1">
                <a:latin typeface="Times New Roman" panose="02020603050405020304" pitchFamily="18" charset="0"/>
              </a:rPr>
              <a:t>(</a:t>
            </a:r>
            <a:r>
              <a:rPr lang="zh-CN" altLang="en-US" b="1" i="1">
                <a:latin typeface="Times New Roman" panose="02020603050405020304" pitchFamily="18" charset="0"/>
              </a:rPr>
              <a:t>x</a:t>
            </a:r>
            <a:r>
              <a:rPr lang="zh-CN" altLang="en-US" b="1">
                <a:latin typeface="Times New Roman" panose="02020603050405020304" pitchFamily="18" charset="0"/>
              </a:rPr>
              <a:t>): </a:t>
            </a:r>
            <a:r>
              <a:rPr lang="zh-CN" altLang="en-US" b="1" i="1">
                <a:latin typeface="Times New Roman" panose="02020603050405020304" pitchFamily="18" charset="0"/>
              </a:rPr>
              <a:t>x</a:t>
            </a:r>
            <a:r>
              <a:rPr lang="zh-CN" altLang="en-US" b="1">
                <a:latin typeface="Times New Roman" panose="02020603050405020304" pitchFamily="18" charset="0"/>
              </a:rPr>
              <a:t>是奇数,             假</a:t>
            </a:r>
          </a:p>
        </p:txBody>
      </p:sp>
      <p:sp>
        <p:nvSpPr>
          <p:cNvPr id="9" name="Rectangle 8">
            <a:extLst>
              <a:ext uri="{FF2B5EF4-FFF2-40B4-BE49-F238E27FC236}">
                <a16:creationId xmlns:a16="http://schemas.microsoft.com/office/drawing/2014/main" id="{340ED8A0-A2B4-40EE-9442-CC946270873F}"/>
              </a:ext>
            </a:extLst>
          </p:cNvPr>
          <p:cNvSpPr>
            <a:spLocks noChangeArrowheads="1"/>
          </p:cNvSpPr>
          <p:nvPr/>
        </p:nvSpPr>
        <p:spPr bwMode="auto">
          <a:xfrm>
            <a:off x="1870075" y="4011613"/>
            <a:ext cx="77152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69B3F1"/>
              </a:buClr>
              <a:buFont typeface="Wingdings" panose="05000000000000000000" pitchFamily="2" charset="2"/>
              <a:buNone/>
            </a:pPr>
            <a:r>
              <a:rPr lang="zh-CN" altLang="en-US" b="1" dirty="0">
                <a:latin typeface="Times New Roman" panose="02020603050405020304" pitchFamily="18" charset="0"/>
              </a:rPr>
              <a:t>解释1: </a:t>
            </a:r>
            <a:r>
              <a:rPr lang="zh-CN" altLang="en-US" b="1" i="1" dirty="0">
                <a:latin typeface="Times New Roman" panose="02020603050405020304" pitchFamily="18" charset="0"/>
              </a:rPr>
              <a:t>D</a:t>
            </a:r>
            <a:r>
              <a:rPr lang="zh-CN" altLang="en-US" b="1" baseline="-25000" dirty="0">
                <a:latin typeface="Times New Roman" panose="02020603050405020304" pitchFamily="18" charset="0"/>
              </a:rPr>
              <a:t>1</a:t>
            </a:r>
            <a:r>
              <a:rPr lang="zh-CN" altLang="en-US" b="1" dirty="0">
                <a:latin typeface="Times New Roman" panose="02020603050405020304" pitchFamily="18" charset="0"/>
              </a:rPr>
              <a:t>=Z,  </a:t>
            </a:r>
            <a:r>
              <a:rPr lang="zh-CN" altLang="en-US" b="1" i="1" dirty="0">
                <a:latin typeface="Times New Roman" panose="02020603050405020304" pitchFamily="18" charset="0"/>
              </a:rPr>
              <a:t>F</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是正数,  </a:t>
            </a:r>
            <a:r>
              <a:rPr lang="zh-CN" altLang="en-US" b="1" i="1" dirty="0">
                <a:latin typeface="Times New Roman" panose="02020603050405020304" pitchFamily="18" charset="0"/>
              </a:rPr>
              <a:t>G</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 </a:t>
            </a:r>
            <a:r>
              <a:rPr lang="zh-CN" altLang="en-US" b="1" i="1" dirty="0">
                <a:latin typeface="Times New Roman" panose="02020603050405020304" pitchFamily="18" charset="0"/>
              </a:rPr>
              <a:t>x</a:t>
            </a:r>
            <a:r>
              <a:rPr lang="zh-CN" altLang="en-US" b="1" dirty="0">
                <a:latin typeface="Times New Roman" panose="02020603050405020304" pitchFamily="18" charset="0"/>
              </a:rPr>
              <a:t>是负数,    </a:t>
            </a:r>
            <a:r>
              <a:rPr lang="zh-CN" altLang="en-US" b="1" i="1" dirty="0">
                <a:latin typeface="Times New Roman" panose="02020603050405020304" pitchFamily="18" charset="0"/>
              </a:rPr>
              <a:t>H</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a:t>
            </a:r>
            <a:r>
              <a:rPr lang="zh-CN" altLang="en-US" b="1" i="1" dirty="0">
                <a:latin typeface="Times New Roman" panose="02020603050405020304" pitchFamily="18" charset="0"/>
              </a:rPr>
              <a:t>y</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&gt;</a:t>
            </a:r>
            <a:r>
              <a:rPr lang="zh-CN" altLang="en-US" b="1" i="1" dirty="0">
                <a:latin typeface="Times New Roman" panose="02020603050405020304" pitchFamily="18" charset="0"/>
              </a:rPr>
              <a:t>y</a:t>
            </a:r>
            <a:r>
              <a:rPr lang="zh-CN" altLang="en-US" b="1" dirty="0">
                <a:latin typeface="Times New Roman" panose="02020603050405020304" pitchFamily="18" charset="0"/>
              </a:rPr>
              <a:t>         </a:t>
            </a:r>
          </a:p>
          <a:p>
            <a:pPr>
              <a:spcBef>
                <a:spcPct val="20000"/>
              </a:spcBef>
              <a:buClr>
                <a:srgbClr val="69B3F1"/>
              </a:buClr>
              <a:buFont typeface="Wingdings" panose="05000000000000000000" pitchFamily="2" charset="2"/>
              <a:buNone/>
            </a:pPr>
            <a:r>
              <a:rPr lang="zh-CN" altLang="en-US" b="1" dirty="0">
                <a:latin typeface="Times New Roman" panose="02020603050405020304" pitchFamily="18" charset="0"/>
              </a:rPr>
              <a:t>            真</a:t>
            </a:r>
          </a:p>
        </p:txBody>
      </p:sp>
      <p:sp>
        <p:nvSpPr>
          <p:cNvPr id="10" name="Rectangle 9">
            <a:extLst>
              <a:ext uri="{FF2B5EF4-FFF2-40B4-BE49-F238E27FC236}">
                <a16:creationId xmlns:a16="http://schemas.microsoft.com/office/drawing/2014/main" id="{25E648BC-6FC3-479E-AB47-9A0314B605B3}"/>
              </a:ext>
            </a:extLst>
          </p:cNvPr>
          <p:cNvSpPr>
            <a:spLocks noChangeArrowheads="1"/>
          </p:cNvSpPr>
          <p:nvPr/>
        </p:nvSpPr>
        <p:spPr bwMode="auto">
          <a:xfrm>
            <a:off x="1858963" y="4946650"/>
            <a:ext cx="771525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Arial" panose="020B0604020202020204" pitchFamily="34" charset="0"/>
                <a:ea typeface="宋体" panose="02010600030101010101" pitchFamily="2" charset="-122"/>
              </a:defRPr>
            </a:lvl9pPr>
          </a:lstStyle>
          <a:p>
            <a:pPr>
              <a:spcBef>
                <a:spcPct val="20000"/>
              </a:spcBef>
              <a:buClr>
                <a:srgbClr val="69B3F1"/>
              </a:buClr>
              <a:buFont typeface="Wingdings" panose="05000000000000000000" pitchFamily="2" charset="2"/>
              <a:buNone/>
            </a:pPr>
            <a:r>
              <a:rPr lang="zh-CN" altLang="en-US" b="1" dirty="0">
                <a:latin typeface="Times New Roman" panose="02020603050405020304" pitchFamily="18" charset="0"/>
              </a:rPr>
              <a:t>解释2: </a:t>
            </a:r>
            <a:r>
              <a:rPr lang="zh-CN" altLang="en-US" b="1" i="1" dirty="0">
                <a:latin typeface="Times New Roman" panose="02020603050405020304" pitchFamily="18" charset="0"/>
              </a:rPr>
              <a:t>D</a:t>
            </a:r>
            <a:r>
              <a:rPr lang="zh-CN" altLang="en-US" b="1" baseline="-25000" dirty="0">
                <a:latin typeface="Times New Roman" panose="02020603050405020304" pitchFamily="18" charset="0"/>
              </a:rPr>
              <a:t>2</a:t>
            </a:r>
            <a:r>
              <a:rPr lang="zh-CN" altLang="en-US" b="1" dirty="0">
                <a:latin typeface="Times New Roman" panose="02020603050405020304" pitchFamily="18" charset="0"/>
              </a:rPr>
              <a:t>=Z,  </a:t>
            </a:r>
            <a:r>
              <a:rPr lang="zh-CN" altLang="en-US" b="1" i="1" dirty="0">
                <a:latin typeface="Times New Roman" panose="02020603050405020304" pitchFamily="18" charset="0"/>
              </a:rPr>
              <a:t>F</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是偶数,  </a:t>
            </a:r>
            <a:r>
              <a:rPr lang="zh-CN" altLang="en-US" b="1" i="1" dirty="0">
                <a:latin typeface="Times New Roman" panose="02020603050405020304" pitchFamily="18" charset="0"/>
              </a:rPr>
              <a:t>G</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 </a:t>
            </a:r>
            <a:r>
              <a:rPr lang="zh-CN" altLang="en-US" b="1" i="1" dirty="0">
                <a:latin typeface="Times New Roman" panose="02020603050405020304" pitchFamily="18" charset="0"/>
              </a:rPr>
              <a:t>x</a:t>
            </a:r>
            <a:r>
              <a:rPr lang="zh-CN" altLang="en-US" b="1" dirty="0">
                <a:latin typeface="Times New Roman" panose="02020603050405020304" pitchFamily="18" charset="0"/>
              </a:rPr>
              <a:t>是奇数,     </a:t>
            </a:r>
            <a:r>
              <a:rPr lang="zh-CN" altLang="en-US" b="1" i="1" dirty="0">
                <a:latin typeface="Times New Roman" panose="02020603050405020304" pitchFamily="18" charset="0"/>
              </a:rPr>
              <a:t>H</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a:t>
            </a:r>
            <a:r>
              <a:rPr lang="zh-CN" altLang="en-US" b="1" i="1" dirty="0">
                <a:latin typeface="Times New Roman" panose="02020603050405020304" pitchFamily="18" charset="0"/>
              </a:rPr>
              <a:t>y</a:t>
            </a:r>
            <a:r>
              <a:rPr lang="zh-CN" altLang="en-US" b="1" dirty="0">
                <a:latin typeface="Times New Roman" panose="02020603050405020304" pitchFamily="18" charset="0"/>
              </a:rPr>
              <a:t>):</a:t>
            </a:r>
            <a:r>
              <a:rPr lang="zh-CN" altLang="en-US" b="1" i="1" dirty="0">
                <a:latin typeface="Times New Roman" panose="02020603050405020304" pitchFamily="18" charset="0"/>
              </a:rPr>
              <a:t>x</a:t>
            </a:r>
            <a:r>
              <a:rPr lang="zh-CN" altLang="en-US" b="1" dirty="0">
                <a:latin typeface="Times New Roman" panose="02020603050405020304" pitchFamily="18" charset="0"/>
              </a:rPr>
              <a:t>&gt;</a:t>
            </a:r>
            <a:r>
              <a:rPr lang="zh-CN" altLang="en-US" b="1" i="1" dirty="0">
                <a:latin typeface="Times New Roman" panose="02020603050405020304" pitchFamily="18" charset="0"/>
              </a:rPr>
              <a:t>y </a:t>
            </a:r>
          </a:p>
          <a:p>
            <a:pPr>
              <a:spcBef>
                <a:spcPct val="20000"/>
              </a:spcBef>
              <a:buClr>
                <a:srgbClr val="69B3F1"/>
              </a:buClr>
              <a:buFont typeface="Wingdings" panose="05000000000000000000" pitchFamily="2" charset="2"/>
              <a:buNone/>
            </a:pPr>
            <a:r>
              <a:rPr lang="zh-CN" altLang="en-US" b="1" i="1" dirty="0">
                <a:latin typeface="Times New Roman" panose="02020603050405020304" pitchFamily="18" charset="0"/>
              </a:rPr>
              <a:t>            </a:t>
            </a:r>
            <a:r>
              <a:rPr lang="zh-CN" altLang="en-US" b="1" dirty="0">
                <a:latin typeface="Times New Roman" panose="02020603050405020304" pitchFamily="18" charset="0"/>
              </a:rPr>
              <a:t>假</a:t>
            </a:r>
          </a:p>
        </p:txBody>
      </p:sp>
    </p:spTree>
    <p:extLst>
      <p:ext uri="{BB962C8B-B14F-4D97-AF65-F5344CB8AC3E}">
        <p14:creationId xmlns:p14="http://schemas.microsoft.com/office/powerpoint/2010/main" val="404360409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8" name="Rectangle 4">
            <a:extLst>
              <a:ext uri="{FF2B5EF4-FFF2-40B4-BE49-F238E27FC236}">
                <a16:creationId xmlns:a16="http://schemas.microsoft.com/office/drawing/2014/main" id="{4B9714B0-6152-48F4-8366-FA9C1E34FA8B}"/>
              </a:ext>
            </a:extLst>
          </p:cNvPr>
          <p:cNvSpPr>
            <a:spLocks noChangeArrowheads="1"/>
          </p:cNvSpPr>
          <p:nvPr/>
        </p:nvSpPr>
        <p:spPr bwMode="gray">
          <a:xfrm>
            <a:off x="2100262" y="3077391"/>
            <a:ext cx="7705589" cy="210037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6000" tIns="36000" rIns="36000" bIns="36000">
            <a:spAutoFit/>
          </a:bodyPr>
          <a:lstStyle>
            <a:lvl1pPr>
              <a:lnSpc>
                <a:spcPct val="120000"/>
              </a:lnSpc>
              <a:spcBef>
                <a:spcPct val="20000"/>
              </a:spcBef>
              <a:buClr>
                <a:srgbClr val="FF3300"/>
              </a:buClr>
              <a:buFont typeface="Wingdings" panose="05000000000000000000" pitchFamily="2" charset="2"/>
              <a:defRPr sz="2800" b="1">
                <a:solidFill>
                  <a:srgbClr val="000000"/>
                </a:solidFill>
                <a:latin typeface="黑体" panose="02010609060101010101" pitchFamily="49" charset="-122"/>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defRPr sz="2400" b="1">
                <a:solidFill>
                  <a:srgbClr val="000000"/>
                </a:solidFill>
                <a:latin typeface="Arial" panose="020B0604020202020204" pitchFamily="34" charset="0"/>
                <a:ea typeface="宋体" panose="02010600030101010101" pitchFamily="2" charset="-122"/>
              </a:defRPr>
            </a:lvl2pPr>
            <a:lvl3pPr marL="1143000" indent="-228600">
              <a:lnSpc>
                <a:spcPct val="120000"/>
              </a:lnSpc>
              <a:spcBef>
                <a:spcPct val="20000"/>
              </a:spcBef>
              <a:buClr>
                <a:srgbClr val="FF3300"/>
              </a:buClr>
              <a:buFont typeface="Wingdings" panose="05000000000000000000" pitchFamily="2" charset="2"/>
              <a:defRPr sz="2000" b="1">
                <a:solidFill>
                  <a:srgbClr val="0000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rgbClr val="FF3300"/>
              </a:buClr>
              <a:defRPr b="1">
                <a:solidFill>
                  <a:srgbClr val="000000"/>
                </a:solidFill>
                <a:latin typeface="Arial" panose="020B0604020202020204" pitchFamily="34" charset="0"/>
                <a:ea typeface="宋体" panose="02010600030101010101" pitchFamily="2" charset="-122"/>
              </a:defRPr>
            </a:lvl4pPr>
            <a:lvl5pPr marL="2057400" indent="-228600">
              <a:lnSpc>
                <a:spcPct val="120000"/>
              </a:lnSpc>
              <a:spcBef>
                <a:spcPct val="20000"/>
              </a:spcBef>
              <a:buClr>
                <a:srgbClr val="FF3300"/>
              </a:buClr>
              <a:defRPr sz="1600" b="1">
                <a:solidFill>
                  <a:srgbClr val="000000"/>
                </a:solidFill>
                <a:latin typeface="Arial" panose="020B0604020202020204" pitchFamily="34" charset="0"/>
                <a:ea typeface="宋体" panose="02010600030101010101" pitchFamily="2" charset="-122"/>
              </a:defRPr>
            </a:lvl5pPr>
            <a:lvl6pPr marL="2514600" indent="-228600" fontAlgn="base">
              <a:lnSpc>
                <a:spcPct val="120000"/>
              </a:lnSpc>
              <a:spcBef>
                <a:spcPct val="20000"/>
              </a:spcBef>
              <a:spcAft>
                <a:spcPct val="0"/>
              </a:spcAft>
              <a:buClr>
                <a:srgbClr val="FF3300"/>
              </a:buClr>
              <a:defRPr sz="1600" b="1">
                <a:solidFill>
                  <a:srgbClr val="000000"/>
                </a:solidFill>
                <a:latin typeface="Arial" panose="020B0604020202020204" pitchFamily="34" charset="0"/>
                <a:ea typeface="宋体" panose="02010600030101010101" pitchFamily="2" charset="-122"/>
              </a:defRPr>
            </a:lvl6pPr>
            <a:lvl7pPr marL="2971800" indent="-228600" fontAlgn="base">
              <a:lnSpc>
                <a:spcPct val="120000"/>
              </a:lnSpc>
              <a:spcBef>
                <a:spcPct val="20000"/>
              </a:spcBef>
              <a:spcAft>
                <a:spcPct val="0"/>
              </a:spcAft>
              <a:buClr>
                <a:srgbClr val="FF3300"/>
              </a:buClr>
              <a:defRPr sz="1600" b="1">
                <a:solidFill>
                  <a:srgbClr val="000000"/>
                </a:solidFill>
                <a:latin typeface="Arial" panose="020B0604020202020204" pitchFamily="34" charset="0"/>
                <a:ea typeface="宋体" panose="02010600030101010101" pitchFamily="2" charset="-122"/>
              </a:defRPr>
            </a:lvl7pPr>
            <a:lvl8pPr marL="3429000" indent="-228600" fontAlgn="base">
              <a:lnSpc>
                <a:spcPct val="120000"/>
              </a:lnSpc>
              <a:spcBef>
                <a:spcPct val="20000"/>
              </a:spcBef>
              <a:spcAft>
                <a:spcPct val="0"/>
              </a:spcAft>
              <a:buClr>
                <a:srgbClr val="FF3300"/>
              </a:buClr>
              <a:defRPr sz="1600" b="1">
                <a:solidFill>
                  <a:srgbClr val="000000"/>
                </a:solidFill>
                <a:latin typeface="Arial" panose="020B0604020202020204" pitchFamily="34" charset="0"/>
                <a:ea typeface="宋体" panose="02010600030101010101" pitchFamily="2" charset="-122"/>
              </a:defRPr>
            </a:lvl8pPr>
            <a:lvl9pPr marL="3886200" indent="-228600" fontAlgn="base">
              <a:lnSpc>
                <a:spcPct val="120000"/>
              </a:lnSpc>
              <a:spcBef>
                <a:spcPct val="20000"/>
              </a:spcBef>
              <a:spcAft>
                <a:spcPct val="0"/>
              </a:spcAft>
              <a:buClr>
                <a:srgbClr val="FF3300"/>
              </a:buClr>
              <a:defRPr sz="1600" b="1">
                <a:solidFill>
                  <a:srgbClr val="000000"/>
                </a:solidFill>
                <a:latin typeface="Arial" panose="020B0604020202020204" pitchFamily="34" charset="0"/>
                <a:ea typeface="宋体" panose="02010600030101010101" pitchFamily="2" charset="-122"/>
              </a:defRPr>
            </a:lvl9pPr>
          </a:lstStyle>
          <a:p>
            <a:r>
              <a:rPr lang="zh-CN" altLang="en-US" b="0" dirty="0">
                <a:solidFill>
                  <a:schemeClr val="accent2"/>
                </a:solidFill>
                <a:latin typeface="Times New Roman" panose="02020603050405020304" pitchFamily="18" charset="0"/>
                <a:cs typeface="Times New Roman" panose="02020603050405020304" pitchFamily="18" charset="0"/>
              </a:rPr>
              <a:t>定义</a:t>
            </a:r>
            <a:r>
              <a:rPr lang="en-US" altLang="zh-CN" b="0" dirty="0">
                <a:latin typeface="Times New Roman" panose="02020603050405020304" pitchFamily="18" charset="0"/>
                <a:cs typeface="Times New Roman" panose="02020603050405020304" pitchFamily="18" charset="0"/>
              </a:rPr>
              <a:t>  </a:t>
            </a:r>
            <a:r>
              <a:rPr lang="zh-CN" altLang="en-US" b="0" dirty="0">
                <a:latin typeface="Times New Roman" panose="02020603050405020304" pitchFamily="18" charset="0"/>
                <a:cs typeface="Times New Roman" panose="02020603050405020304" pitchFamily="18" charset="0"/>
              </a:rPr>
              <a:t>设Ｇ</a:t>
            </a:r>
            <a:r>
              <a:rPr lang="en-US" altLang="zh-CN" b="0" dirty="0">
                <a:latin typeface="Times New Roman" panose="02020603050405020304" pitchFamily="18" charset="0"/>
                <a:cs typeface="Times New Roman" panose="02020603050405020304" pitchFamily="18" charset="0"/>
              </a:rPr>
              <a:t>(P</a:t>
            </a:r>
            <a:r>
              <a:rPr lang="en-US" altLang="zh-CN" b="0" baseline="-25000" dirty="0">
                <a:latin typeface="Times New Roman" panose="02020603050405020304" pitchFamily="18" charset="0"/>
                <a:cs typeface="Times New Roman" panose="02020603050405020304" pitchFamily="18" charset="0"/>
              </a:rPr>
              <a:t>1</a:t>
            </a:r>
            <a:r>
              <a:rPr lang="en-US" altLang="zh-CN" b="0" dirty="0">
                <a:latin typeface="Times New Roman" panose="02020603050405020304" pitchFamily="18" charset="0"/>
                <a:cs typeface="Times New Roman" panose="02020603050405020304" pitchFamily="18" charset="0"/>
              </a:rPr>
              <a:t>, P</a:t>
            </a:r>
            <a:r>
              <a:rPr lang="en-US" altLang="zh-CN" b="0" baseline="-25000" dirty="0">
                <a:latin typeface="Times New Roman" panose="02020603050405020304" pitchFamily="18" charset="0"/>
                <a:cs typeface="Times New Roman" panose="02020603050405020304" pitchFamily="18" charset="0"/>
              </a:rPr>
              <a:t>2</a:t>
            </a:r>
            <a:r>
              <a:rPr lang="en-US" altLang="zh-CN" b="0" dirty="0">
                <a:latin typeface="Times New Roman" panose="02020603050405020304" pitchFamily="18" charset="0"/>
                <a:cs typeface="Times New Roman" panose="02020603050405020304" pitchFamily="18" charset="0"/>
              </a:rPr>
              <a:t>, …, </a:t>
            </a:r>
            <a:r>
              <a:rPr lang="en-US" altLang="zh-CN" b="0" dirty="0" err="1">
                <a:latin typeface="Times New Roman" panose="02020603050405020304" pitchFamily="18" charset="0"/>
                <a:cs typeface="Times New Roman" panose="02020603050405020304" pitchFamily="18" charset="0"/>
              </a:rPr>
              <a:t>P</a:t>
            </a:r>
            <a:r>
              <a:rPr lang="en-US" altLang="zh-CN" b="0" baseline="-25000" dirty="0" err="1">
                <a:latin typeface="Times New Roman" panose="02020603050405020304" pitchFamily="18" charset="0"/>
                <a:cs typeface="Times New Roman" panose="02020603050405020304" pitchFamily="18" charset="0"/>
              </a:rPr>
              <a:t>n</a:t>
            </a:r>
            <a:r>
              <a:rPr lang="en-US" altLang="zh-CN" b="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是命题演算中的</a:t>
            </a:r>
            <a:r>
              <a:rPr lang="zh-CN" altLang="en-US" b="0" dirty="0">
                <a:solidFill>
                  <a:srgbClr val="0000FF"/>
                </a:solidFill>
                <a:latin typeface="Times New Roman" panose="02020603050405020304" pitchFamily="18" charset="0"/>
                <a:cs typeface="Times New Roman" panose="02020603050405020304" pitchFamily="18" charset="0"/>
              </a:rPr>
              <a:t>命题公式</a:t>
            </a:r>
            <a:r>
              <a:rPr lang="zh-CN" altLang="en-US" b="0"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P</a:t>
            </a:r>
            <a:r>
              <a:rPr lang="en-US" altLang="zh-CN" b="0" baseline="-25000" dirty="0">
                <a:latin typeface="Times New Roman" panose="02020603050405020304" pitchFamily="18" charset="0"/>
                <a:cs typeface="Times New Roman" panose="02020603050405020304" pitchFamily="18" charset="0"/>
              </a:rPr>
              <a:t>1</a:t>
            </a:r>
            <a:r>
              <a:rPr lang="en-US" altLang="zh-CN" b="0" dirty="0">
                <a:latin typeface="Times New Roman" panose="02020603050405020304" pitchFamily="18" charset="0"/>
                <a:cs typeface="Times New Roman" panose="02020603050405020304" pitchFamily="18" charset="0"/>
              </a:rPr>
              <a:t>, P</a:t>
            </a:r>
            <a:r>
              <a:rPr lang="en-US" altLang="zh-CN" b="0" baseline="-25000" dirty="0">
                <a:latin typeface="Times New Roman" panose="02020603050405020304" pitchFamily="18" charset="0"/>
                <a:cs typeface="Times New Roman" panose="02020603050405020304" pitchFamily="18" charset="0"/>
              </a:rPr>
              <a:t>2</a:t>
            </a:r>
            <a:r>
              <a:rPr lang="en-US" altLang="zh-CN" b="0" dirty="0">
                <a:latin typeface="Times New Roman" panose="02020603050405020304" pitchFamily="18" charset="0"/>
                <a:cs typeface="Times New Roman" panose="02020603050405020304" pitchFamily="18" charset="0"/>
              </a:rPr>
              <a:t>, …, </a:t>
            </a:r>
            <a:r>
              <a:rPr lang="en-US" altLang="zh-CN" b="0" dirty="0" err="1">
                <a:latin typeface="Times New Roman" panose="02020603050405020304" pitchFamily="18" charset="0"/>
                <a:cs typeface="Times New Roman" panose="02020603050405020304" pitchFamily="18" charset="0"/>
              </a:rPr>
              <a:t>P</a:t>
            </a:r>
            <a:r>
              <a:rPr lang="en-US" altLang="zh-CN" b="0" baseline="-25000" dirty="0" err="1">
                <a:latin typeface="Times New Roman" panose="02020603050405020304" pitchFamily="18" charset="0"/>
                <a:cs typeface="Times New Roman" panose="02020603050405020304" pitchFamily="18" charset="0"/>
              </a:rPr>
              <a:t>n</a:t>
            </a:r>
            <a:r>
              <a:rPr lang="zh-CN" altLang="en-US" b="0" dirty="0">
                <a:latin typeface="Times New Roman" panose="02020603050405020304" pitchFamily="18" charset="0"/>
                <a:cs typeface="Times New Roman" panose="02020603050405020304" pitchFamily="18" charset="0"/>
              </a:rPr>
              <a:t>是</a:t>
            </a:r>
            <a:r>
              <a:rPr lang="en-US" altLang="zh-CN" b="0" dirty="0">
                <a:latin typeface="Times New Roman" panose="02020603050405020304" pitchFamily="18" charset="0"/>
                <a:cs typeface="Times New Roman" panose="02020603050405020304" pitchFamily="18" charset="0"/>
              </a:rPr>
              <a:t>G</a:t>
            </a:r>
            <a:r>
              <a:rPr lang="zh-CN" altLang="en-US" b="0" dirty="0">
                <a:latin typeface="Times New Roman" panose="02020603050405020304" pitchFamily="18" charset="0"/>
                <a:cs typeface="Times New Roman" panose="02020603050405020304" pitchFamily="18" charset="0"/>
              </a:rPr>
              <a:t>中的</a:t>
            </a:r>
            <a:r>
              <a:rPr lang="zh-CN" altLang="en-US" b="0" dirty="0">
                <a:solidFill>
                  <a:srgbClr val="0000FF"/>
                </a:solidFill>
                <a:latin typeface="Times New Roman" panose="02020603050405020304" pitchFamily="18" charset="0"/>
                <a:cs typeface="Times New Roman" panose="02020603050405020304" pitchFamily="18" charset="0"/>
              </a:rPr>
              <a:t>命题变元</a:t>
            </a:r>
            <a:r>
              <a:rPr lang="zh-CN" altLang="en-US" b="0" dirty="0">
                <a:latin typeface="Times New Roman" panose="02020603050405020304" pitchFamily="18" charset="0"/>
                <a:cs typeface="Times New Roman" panose="02020603050405020304" pitchFamily="18" charset="0"/>
              </a:rPr>
              <a:t>，当用</a:t>
            </a:r>
            <a:r>
              <a:rPr lang="zh-CN" altLang="en-US" b="0" dirty="0">
                <a:solidFill>
                  <a:srgbClr val="0000FF"/>
                </a:solidFill>
                <a:latin typeface="Times New Roman" panose="02020603050405020304" pitchFamily="18" charset="0"/>
                <a:cs typeface="Times New Roman" panose="02020603050405020304" pitchFamily="18" charset="0"/>
              </a:rPr>
              <a:t>任意的谓词公式</a:t>
            </a:r>
            <a:r>
              <a:rPr lang="en-US" altLang="zh-CN" b="0" dirty="0">
                <a:latin typeface="Times New Roman" panose="02020603050405020304" pitchFamily="18" charset="0"/>
                <a:cs typeface="Times New Roman" panose="02020603050405020304" pitchFamily="18" charset="0"/>
              </a:rPr>
              <a:t>G</a:t>
            </a:r>
            <a:r>
              <a:rPr lang="en-US" altLang="zh-CN" b="0" baseline="-25000" dirty="0">
                <a:latin typeface="Times New Roman" panose="02020603050405020304" pitchFamily="18" charset="0"/>
                <a:cs typeface="Times New Roman" panose="02020603050405020304" pitchFamily="18" charset="0"/>
              </a:rPr>
              <a:t>i</a:t>
            </a:r>
            <a:r>
              <a:rPr lang="en-US" altLang="zh-CN" b="0" dirty="0">
                <a:latin typeface="Times New Roman" panose="02020603050405020304" pitchFamily="18" charset="0"/>
                <a:cs typeface="Times New Roman" panose="02020603050405020304" pitchFamily="18" charset="0"/>
              </a:rPr>
              <a:t>(1≤i≤n)</a:t>
            </a:r>
            <a:r>
              <a:rPr lang="zh-CN" altLang="en-US" b="0" dirty="0">
                <a:latin typeface="Times New Roman" panose="02020603050405020304" pitchFamily="18" charset="0"/>
                <a:cs typeface="Times New Roman" panose="02020603050405020304" pitchFamily="18" charset="0"/>
              </a:rPr>
              <a:t>分别代入</a:t>
            </a:r>
            <a:r>
              <a:rPr lang="en-US" altLang="zh-CN" b="0" dirty="0">
                <a:latin typeface="Times New Roman" panose="02020603050405020304" pitchFamily="18" charset="0"/>
                <a:cs typeface="Times New Roman" panose="02020603050405020304" pitchFamily="18" charset="0"/>
              </a:rPr>
              <a:t>P</a:t>
            </a:r>
            <a:r>
              <a:rPr lang="en-US" altLang="zh-CN" b="0" baseline="-25000" dirty="0">
                <a:latin typeface="Times New Roman" panose="02020603050405020304" pitchFamily="18" charset="0"/>
                <a:cs typeface="Times New Roman" panose="02020603050405020304" pitchFamily="18" charset="0"/>
              </a:rPr>
              <a:t>i</a:t>
            </a:r>
            <a:r>
              <a:rPr lang="zh-CN" altLang="en-US" b="0" dirty="0">
                <a:latin typeface="Times New Roman" panose="02020603050405020304" pitchFamily="18" charset="0"/>
                <a:cs typeface="Times New Roman" panose="02020603050405020304" pitchFamily="18" charset="0"/>
              </a:rPr>
              <a:t>后，得到的新谓词公式Ｇ</a:t>
            </a:r>
            <a:r>
              <a:rPr lang="en-US" altLang="zh-CN" b="0" dirty="0">
                <a:latin typeface="Times New Roman" panose="02020603050405020304" pitchFamily="18" charset="0"/>
                <a:cs typeface="Times New Roman" panose="02020603050405020304" pitchFamily="18" charset="0"/>
              </a:rPr>
              <a:t>(G</a:t>
            </a:r>
            <a:r>
              <a:rPr lang="en-US" altLang="zh-CN" b="0" baseline="-25000" dirty="0">
                <a:latin typeface="Times New Roman" panose="02020603050405020304" pitchFamily="18" charset="0"/>
                <a:cs typeface="Times New Roman" panose="02020603050405020304" pitchFamily="18" charset="0"/>
              </a:rPr>
              <a:t>1</a:t>
            </a:r>
            <a:r>
              <a:rPr lang="en-US" altLang="zh-CN" b="0" dirty="0">
                <a:latin typeface="Times New Roman" panose="02020603050405020304" pitchFamily="18" charset="0"/>
                <a:cs typeface="Times New Roman" panose="02020603050405020304" pitchFamily="18" charset="0"/>
              </a:rPr>
              <a:t>, G</a:t>
            </a:r>
            <a:r>
              <a:rPr lang="en-US" altLang="zh-CN" b="0" baseline="-25000" dirty="0">
                <a:latin typeface="Times New Roman" panose="02020603050405020304" pitchFamily="18" charset="0"/>
                <a:cs typeface="Times New Roman" panose="02020603050405020304" pitchFamily="18" charset="0"/>
              </a:rPr>
              <a:t>2</a:t>
            </a:r>
            <a:r>
              <a:rPr lang="en-US" altLang="zh-CN" b="0" dirty="0">
                <a:latin typeface="Times New Roman" panose="02020603050405020304" pitchFamily="18" charset="0"/>
                <a:cs typeface="Times New Roman" panose="02020603050405020304" pitchFamily="18" charset="0"/>
              </a:rPr>
              <a:t>,…, </a:t>
            </a:r>
            <a:r>
              <a:rPr lang="en-US" altLang="zh-CN" b="0" dirty="0" err="1">
                <a:latin typeface="Times New Roman" panose="02020603050405020304" pitchFamily="18" charset="0"/>
                <a:cs typeface="Times New Roman" panose="02020603050405020304" pitchFamily="18" charset="0"/>
              </a:rPr>
              <a:t>G</a:t>
            </a:r>
            <a:r>
              <a:rPr lang="en-US" altLang="zh-CN" b="0" baseline="-25000" dirty="0" err="1">
                <a:latin typeface="Times New Roman" panose="02020603050405020304" pitchFamily="18" charset="0"/>
                <a:cs typeface="Times New Roman" panose="02020603050405020304" pitchFamily="18" charset="0"/>
              </a:rPr>
              <a:t>n</a:t>
            </a:r>
            <a:r>
              <a:rPr lang="en-US" altLang="zh-CN" b="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称为原公式的</a:t>
            </a:r>
            <a:r>
              <a:rPr lang="zh-CN" altLang="en-US" b="0" dirty="0">
                <a:solidFill>
                  <a:srgbClr val="FF0000"/>
                </a:solidFill>
                <a:latin typeface="Times New Roman" panose="02020603050405020304" pitchFamily="18" charset="0"/>
                <a:cs typeface="Times New Roman" panose="02020603050405020304" pitchFamily="18" charset="0"/>
              </a:rPr>
              <a:t>代入实例</a:t>
            </a:r>
            <a:r>
              <a:rPr lang="zh-CN" altLang="en-US" b="0" dirty="0">
                <a:latin typeface="Times New Roman" panose="02020603050405020304" pitchFamily="18" charset="0"/>
                <a:cs typeface="Times New Roman" panose="02020603050405020304" pitchFamily="18" charset="0"/>
              </a:rPr>
              <a:t>。</a:t>
            </a:r>
          </a:p>
        </p:txBody>
      </p:sp>
      <p:sp>
        <p:nvSpPr>
          <p:cNvPr id="10" name="Rectangle 3">
            <a:extLst>
              <a:ext uri="{FF2B5EF4-FFF2-40B4-BE49-F238E27FC236}">
                <a16:creationId xmlns:a16="http://schemas.microsoft.com/office/drawing/2014/main" id="{458C09CA-FD6A-4629-815A-CE6624E4D15A}"/>
              </a:ext>
            </a:extLst>
          </p:cNvPr>
          <p:cNvSpPr txBox="1">
            <a:spLocks noChangeArrowheads="1"/>
          </p:cNvSpPr>
          <p:nvPr/>
        </p:nvSpPr>
        <p:spPr bwMode="auto">
          <a:xfrm>
            <a:off x="2100262" y="1386749"/>
            <a:ext cx="7766549"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l" rtl="0" fontAlgn="base">
              <a:lnSpc>
                <a:spcPct val="120000"/>
              </a:lnSpc>
              <a:spcBef>
                <a:spcPct val="20000"/>
              </a:spcBef>
              <a:spcAft>
                <a:spcPct val="0"/>
              </a:spcAft>
              <a:buClr>
                <a:srgbClr val="FF3300"/>
              </a:buClr>
              <a:buFont typeface="Wingdings" panose="05000000000000000000" pitchFamily="2" charset="2"/>
              <a:defRPr sz="2400" b="1" kern="1200">
                <a:solidFill>
                  <a:srgbClr val="000000"/>
                </a:solidFill>
                <a:latin typeface="Arial" panose="020B0604020202020204" pitchFamily="34" charset="0"/>
                <a:ea typeface="宋体" panose="02010600030101010101" pitchFamily="2" charset="-122"/>
                <a:cs typeface="+mn-cs"/>
              </a:defRPr>
            </a:lvl2pPr>
            <a:lvl3pPr marL="1143000" indent="-228600" algn="l" rtl="0" fontAlgn="base">
              <a:lnSpc>
                <a:spcPct val="120000"/>
              </a:lnSpc>
              <a:spcBef>
                <a:spcPct val="20000"/>
              </a:spcBef>
              <a:spcAft>
                <a:spcPct val="0"/>
              </a:spcAft>
              <a:buClr>
                <a:srgbClr val="FF3300"/>
              </a:buClr>
              <a:buFont typeface="Wingdings" panose="05000000000000000000" pitchFamily="2" charset="2"/>
              <a:defRPr sz="2000" b="1" kern="1200">
                <a:solidFill>
                  <a:srgbClr val="000000"/>
                </a:solidFill>
                <a:latin typeface="Arial" panose="020B0604020202020204" pitchFamily="34" charset="0"/>
                <a:ea typeface="宋体" panose="02010600030101010101" pitchFamily="2" charset="-122"/>
                <a:cs typeface="+mn-cs"/>
              </a:defRPr>
            </a:lvl3pPr>
            <a:lvl4pPr marL="1600200" indent="-228600" algn="l" rtl="0" fontAlgn="base">
              <a:lnSpc>
                <a:spcPct val="120000"/>
              </a:lnSpc>
              <a:spcBef>
                <a:spcPct val="20000"/>
              </a:spcBef>
              <a:spcAft>
                <a:spcPct val="0"/>
              </a:spcAft>
              <a:buClr>
                <a:srgbClr val="FF3300"/>
              </a:buClr>
              <a:defRPr b="1" kern="1200">
                <a:solidFill>
                  <a:srgbClr val="000000"/>
                </a:solidFill>
                <a:latin typeface="Arial" panose="020B0604020202020204" pitchFamily="34" charset="0"/>
                <a:ea typeface="宋体" panose="02010600030101010101" pitchFamily="2" charset="-122"/>
                <a:cs typeface="+mn-cs"/>
              </a:defRPr>
            </a:lvl4pPr>
            <a:lvl5pPr marL="2057400" indent="-228600" algn="l" rtl="0" fontAlgn="base">
              <a:lnSpc>
                <a:spcPct val="120000"/>
              </a:lnSpc>
              <a:spcBef>
                <a:spcPct val="20000"/>
              </a:spcBef>
              <a:spcAft>
                <a:spcPct val="0"/>
              </a:spcAft>
              <a:buClr>
                <a:srgbClr val="FF3300"/>
              </a:buClr>
              <a:defRPr sz="1600" b="1" kern="1200">
                <a:solidFill>
                  <a:srgbClr val="000000"/>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20000"/>
              </a:lnSpc>
              <a:spcBef>
                <a:spcPct val="20000"/>
              </a:spcBef>
              <a:spcAft>
                <a:spcPct val="0"/>
              </a:spcAft>
              <a:buClr>
                <a:srgbClr val="FF3300"/>
              </a:buClr>
              <a:buSzTx/>
              <a:buFont typeface="Wingdings" panose="05000000000000000000" pitchFamily="2" charset="2"/>
              <a:buNone/>
              <a:tabLst/>
              <a:defRPr/>
            </a:pPr>
            <a:r>
              <a:rPr kumimoji="0" lang="zh-CN" altLang="en-US" sz="2800" b="0" i="0" u="none" strike="noStrike" kern="1200" cap="none" spc="0" normalizeH="0" baseline="0" noProof="0" dirty="0">
                <a:ln>
                  <a:noFill/>
                </a:ln>
                <a:solidFill>
                  <a:srgbClr val="DF0029"/>
                </a:solidFill>
                <a:effectLst/>
                <a:uLnTx/>
                <a:uFillTx/>
                <a:latin typeface="Times New Roman" panose="02020603050405020304" pitchFamily="18" charset="0"/>
                <a:ea typeface="黑体"/>
                <a:cs typeface="Times New Roman" panose="02020603050405020304" pitchFamily="18" charset="0"/>
              </a:rPr>
              <a:t>定义</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  </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公式</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G</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H</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称为</a:t>
            </a:r>
            <a:r>
              <a:rPr kumimoji="0" lang="zh-CN" altLang="en-US" sz="2800" b="0" i="0" u="none" strike="noStrike" kern="1200" cap="none" spc="0" normalizeH="0" baseline="0" noProof="0" dirty="0">
                <a:ln>
                  <a:noFill/>
                </a:ln>
                <a:solidFill>
                  <a:srgbClr val="FF0000"/>
                </a:solidFill>
                <a:effectLst/>
                <a:uLnTx/>
                <a:uFillTx/>
                <a:latin typeface="Times New Roman" panose="02020603050405020304" pitchFamily="18" charset="0"/>
                <a:ea typeface="黑体"/>
                <a:cs typeface="Times New Roman" panose="02020603050405020304" pitchFamily="18" charset="0"/>
              </a:rPr>
              <a:t>等价</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的</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(Equivalent)</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，记为</a:t>
            </a:r>
            <a:r>
              <a:rPr kumimoji="0" lang="en-US"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G = H</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，如果公式</a:t>
            </a:r>
            <a:r>
              <a:rPr kumimoji="0"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黑体"/>
                <a:cs typeface="Times New Roman" panose="02020603050405020304" pitchFamily="18" charset="0"/>
              </a:rPr>
              <a:t>G </a:t>
            </a:r>
            <a:r>
              <a:rPr kumimoji="0"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黑体"/>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FF"/>
                </a:solidFill>
                <a:effectLst/>
                <a:uLnTx/>
                <a:uFillTx/>
                <a:latin typeface="Times New Roman" panose="02020603050405020304" pitchFamily="18" charset="0"/>
                <a:ea typeface="黑体"/>
                <a:cs typeface="Times New Roman" panose="02020603050405020304" pitchFamily="18" charset="0"/>
              </a:rPr>
              <a:t> H</a:t>
            </a:r>
            <a:r>
              <a:rPr kumimoji="0" lang="zh-CN" altLang="en-US" sz="2800" b="0" i="0" u="none" strike="noStrike" kern="1200" cap="none" spc="0" normalizeH="0" baseline="0" noProof="0" dirty="0">
                <a:ln>
                  <a:noFill/>
                </a:ln>
                <a:solidFill>
                  <a:srgbClr val="0000FF"/>
                </a:solidFill>
                <a:effectLst/>
                <a:uLnTx/>
                <a:uFillTx/>
                <a:latin typeface="Times New Roman" panose="02020603050405020304" pitchFamily="18" charset="0"/>
                <a:ea typeface="黑体"/>
                <a:cs typeface="Times New Roman" panose="02020603050405020304" pitchFamily="18" charset="0"/>
              </a:rPr>
              <a:t>是有效公式</a:t>
            </a:r>
            <a:r>
              <a:rPr kumimoji="0"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a:cs typeface="Times New Roman" panose="02020603050405020304" pitchFamily="18" charset="0"/>
              </a:rPr>
              <a:t>。 </a:t>
            </a:r>
          </a:p>
        </p:txBody>
      </p:sp>
      <p:sp>
        <p:nvSpPr>
          <p:cNvPr id="14" name="文本框 13">
            <a:extLst>
              <a:ext uri="{FF2B5EF4-FFF2-40B4-BE49-F238E27FC236}">
                <a16:creationId xmlns:a16="http://schemas.microsoft.com/office/drawing/2014/main" id="{2F55235C-AD38-4FDD-B164-69E3461A24DE}"/>
              </a:ext>
            </a:extLst>
          </p:cNvPr>
          <p:cNvSpPr txBox="1"/>
          <p:nvPr/>
        </p:nvSpPr>
        <p:spPr>
          <a:xfrm>
            <a:off x="5884817" y="5577190"/>
            <a:ext cx="6143896" cy="584775"/>
          </a:xfrm>
          <a:prstGeom prst="rect">
            <a:avLst/>
          </a:prstGeom>
          <a:noFill/>
        </p:spPr>
        <p:txBody>
          <a:bodyPr wrap="square">
            <a:spAutoFit/>
          </a:bodyPr>
          <a:lstStyle/>
          <a:p>
            <a:r>
              <a:rPr kumimoji="0" lang="zh-CN" altLang="en-US"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F</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G</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3200" b="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endParaRPr lang="zh-CN" altLang="en-US" dirty="0"/>
          </a:p>
        </p:txBody>
      </p:sp>
      <p:sp>
        <p:nvSpPr>
          <p:cNvPr id="18" name="文本框 17">
            <a:extLst>
              <a:ext uri="{FF2B5EF4-FFF2-40B4-BE49-F238E27FC236}">
                <a16:creationId xmlns:a16="http://schemas.microsoft.com/office/drawing/2014/main" id="{9A6950A4-5712-4247-A4FC-DBF51DA799E8}"/>
              </a:ext>
            </a:extLst>
          </p:cNvPr>
          <p:cNvSpPr txBox="1"/>
          <p:nvPr/>
        </p:nvSpPr>
        <p:spPr>
          <a:xfrm>
            <a:off x="2383972" y="5577189"/>
            <a:ext cx="6143896" cy="584775"/>
          </a:xfrm>
          <a:prstGeom prst="rect">
            <a:avLst/>
          </a:prstGeom>
          <a:noFill/>
        </p:spPr>
        <p:txBody>
          <a:bodyPr wrap="square">
            <a:spAutoFit/>
          </a:bodyPr>
          <a:lstStyle/>
          <a:p>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F</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32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en-US" altLang="zh-CN" sz="3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417373804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6">
            <a:extLst>
              <a:ext uri="{FF2B5EF4-FFF2-40B4-BE49-F238E27FC236}">
                <a16:creationId xmlns:a16="http://schemas.microsoft.com/office/drawing/2014/main" id="{6A8DF5F6-AA13-4A3F-82D4-10A24DF38BBB}"/>
              </a:ext>
            </a:extLst>
          </p:cNvPr>
          <p:cNvSpPr txBox="1">
            <a:spLocks noChangeArrowheads="1"/>
          </p:cNvSpPr>
          <p:nvPr/>
        </p:nvSpPr>
        <p:spPr>
          <a:xfrm>
            <a:off x="1571625" y="1921122"/>
            <a:ext cx="8305800" cy="4876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由于命题逻辑中的重言式的代换实例都是谓词逻辑中的有效式，因而</a:t>
            </a:r>
            <a:r>
              <a:rPr lang="en-US" altLang="zh-CN" dirty="0"/>
              <a:t>16</a:t>
            </a:r>
            <a:r>
              <a:rPr lang="zh-CN" altLang="en-US" dirty="0"/>
              <a:t>组等值定律给出的代换实例都是谓词演算中的等值公式。</a:t>
            </a:r>
          </a:p>
          <a:p>
            <a:r>
              <a:rPr lang="zh-CN" altLang="en-US" dirty="0"/>
              <a:t>例如：</a:t>
            </a:r>
          </a:p>
          <a:p>
            <a:pPr algn="just">
              <a:buFont typeface="Wingdings" panose="05000000000000000000" pitchFamily="2" charset="2"/>
              <a:buNone/>
            </a:pPr>
            <a:r>
              <a:rPr lang="zh-CN" altLang="en-US" dirty="0"/>
              <a:t>	</a:t>
            </a:r>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xF</a:t>
            </a:r>
            <a:r>
              <a:rPr lang="en-US" altLang="zh-CN" dirty="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xF</a:t>
            </a:r>
            <a:r>
              <a:rPr lang="en-US" altLang="zh-CN" dirty="0">
                <a:latin typeface="Times New Roman" panose="02020603050405020304" pitchFamily="18" charset="0"/>
                <a:cs typeface="Times New Roman" panose="02020603050405020304" pitchFamily="18" charset="0"/>
              </a:rPr>
              <a:t>(x)		</a:t>
            </a:r>
            <a:r>
              <a:rPr lang="zh-CN" altLang="en-US" dirty="0">
                <a:latin typeface="Times New Roman" panose="02020603050405020304" pitchFamily="18" charset="0"/>
                <a:cs typeface="Times New Roman" panose="02020603050405020304" pitchFamily="18" charset="0"/>
              </a:rPr>
              <a:t>（双重否定律）</a:t>
            </a:r>
          </a:p>
          <a:p>
            <a:pPr algn="just">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(2)F(x)→G(y)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┐F(x)∨G(y) 	</a:t>
            </a:r>
            <a:r>
              <a:rPr lang="zh-CN" altLang="en-US" dirty="0">
                <a:latin typeface="Times New Roman" panose="02020603050405020304" pitchFamily="18" charset="0"/>
                <a:cs typeface="Times New Roman" panose="02020603050405020304" pitchFamily="18" charset="0"/>
              </a:rPr>
              <a:t>（蕴涵等值式）</a:t>
            </a:r>
          </a:p>
          <a:p>
            <a:pPr algn="just">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x(F(x)→G(y))→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zH</a:t>
            </a:r>
            <a:r>
              <a:rPr lang="en-US" altLang="zh-CN" dirty="0">
                <a:latin typeface="Times New Roman" panose="02020603050405020304" pitchFamily="18" charset="0"/>
                <a:cs typeface="Times New Roman" panose="02020603050405020304" pitchFamily="18" charset="0"/>
              </a:rPr>
              <a:t>(z)</a:t>
            </a:r>
          </a:p>
          <a:p>
            <a:pPr algn="just">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x(F(x)→G(y))∨</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zH</a:t>
            </a:r>
            <a:r>
              <a:rPr lang="en-US" altLang="zh-CN" dirty="0">
                <a:latin typeface="Times New Roman" panose="02020603050405020304" pitchFamily="18" charset="0"/>
                <a:cs typeface="Times New Roman" panose="02020603050405020304" pitchFamily="18" charset="0"/>
              </a:rPr>
              <a:t>(z)  	</a:t>
            </a:r>
            <a:r>
              <a:rPr lang="zh-CN" altLang="en-US" dirty="0">
                <a:latin typeface="Times New Roman" panose="02020603050405020304" pitchFamily="18" charset="0"/>
                <a:cs typeface="Times New Roman" panose="02020603050405020304" pitchFamily="18" charset="0"/>
              </a:rPr>
              <a:t>（蕴涵等值式）</a:t>
            </a:r>
          </a:p>
        </p:txBody>
      </p:sp>
      <p:sp>
        <p:nvSpPr>
          <p:cNvPr id="3" name="文本框 2">
            <a:extLst>
              <a:ext uri="{FF2B5EF4-FFF2-40B4-BE49-F238E27FC236}">
                <a16:creationId xmlns:a16="http://schemas.microsoft.com/office/drawing/2014/main" id="{ABD84FC5-6BB7-4725-B81F-F85382C0C932}"/>
              </a:ext>
            </a:extLst>
          </p:cNvPr>
          <p:cNvSpPr txBox="1"/>
          <p:nvPr/>
        </p:nvSpPr>
        <p:spPr>
          <a:xfrm>
            <a:off x="1751013" y="922789"/>
            <a:ext cx="4565897" cy="584775"/>
          </a:xfrm>
          <a:prstGeom prst="rect">
            <a:avLst/>
          </a:prstGeom>
          <a:noFill/>
        </p:spPr>
        <p:txBody>
          <a:bodyPr wrap="square" rtlCol="0">
            <a:spAutoFit/>
          </a:bodyPr>
          <a:lstStyle/>
          <a:p>
            <a:r>
              <a:rPr lang="zh-CN" altLang="en-US" sz="3200" dirty="0">
                <a:solidFill>
                  <a:schemeClr val="accent1">
                    <a:lumMod val="50000"/>
                  </a:schemeClr>
                </a:solidFill>
              </a:rPr>
              <a:t>一、命题公式的推广</a:t>
            </a:r>
          </a:p>
        </p:txBody>
      </p:sp>
    </p:spTree>
    <p:extLst>
      <p:ext uri="{BB962C8B-B14F-4D97-AF65-F5344CB8AC3E}">
        <p14:creationId xmlns:p14="http://schemas.microsoft.com/office/powerpoint/2010/main" val="255611427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3">
            <a:extLst>
              <a:ext uri="{FF2B5EF4-FFF2-40B4-BE49-F238E27FC236}">
                <a16:creationId xmlns:a16="http://schemas.microsoft.com/office/drawing/2014/main" id="{DD94C77E-383E-4434-B079-03B6E3B52227}"/>
              </a:ext>
            </a:extLst>
          </p:cNvPr>
          <p:cNvSpPr txBox="1">
            <a:spLocks noChangeArrowheads="1"/>
          </p:cNvSpPr>
          <p:nvPr/>
        </p:nvSpPr>
        <p:spPr>
          <a:xfrm>
            <a:off x="851694" y="1584133"/>
            <a:ext cx="10244726" cy="121017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改名规则</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p>
          <a:p>
            <a:pPr marL="0" indent="0">
              <a:buNone/>
            </a:pPr>
            <a:endParaRPr lang="en-US" altLang="zh-CN" dirty="0">
              <a:latin typeface="Times New Roman" panose="02020603050405020304" pitchFamily="18" charset="0"/>
              <a:cs typeface="Times New Roman" panose="02020603050405020304" pitchFamily="18" charset="0"/>
            </a:endParaRPr>
          </a:p>
          <a:p>
            <a:endParaRPr lang="zh-CN" altLang="de-DE"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C4A652E0-68AF-44EB-9DFC-8F397A26E5B8}"/>
              </a:ext>
            </a:extLst>
          </p:cNvPr>
          <p:cNvSpPr txBox="1"/>
          <p:nvPr/>
        </p:nvSpPr>
        <p:spPr>
          <a:xfrm>
            <a:off x="738051" y="3037114"/>
            <a:ext cx="11453949" cy="181588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2</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fr-FR"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G(x) = </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G(x)</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0" u="none" strike="noStrike" kern="1200" cap="none" spc="0" normalizeH="0" baseline="0" noProof="0" dirty="0">
                <a:ln>
                  <a:noFill/>
                </a:ln>
                <a:solidFill>
                  <a:srgbClr val="ED7D31"/>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err="1">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en-US" altLang="zh-CN" sz="28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(x) = </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rPr>
              <a:t>x</a:t>
            </a:r>
            <a:r>
              <a:rPr kumimoji="0" lang="zh-CN" altLang="en-US" sz="2800" b="0" i="0" u="none" strike="noStrike" kern="1200" cap="none" spc="0" normalizeH="0" baseline="0" noProof="0" dirty="0">
                <a:ln>
                  <a:noFill/>
                </a:ln>
                <a:solidFill>
                  <a:srgbClr val="0000CC"/>
                </a:solidFill>
                <a:effectLst/>
                <a:uLnTx/>
                <a:uFillTx/>
                <a:latin typeface="Times New Roman" panose="02020603050405020304" pitchFamily="18" charset="0"/>
                <a:ea typeface="等线" panose="02010600030101010101" pitchFamily="2" charset="-122"/>
                <a:cs typeface="Times New Roman" panose="02020603050405020304" pitchFamily="18" charset="0"/>
                <a:sym typeface="Symbol" panose="05050102010706020507" pitchFamily="18" charset="2"/>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G(x)</a:t>
            </a: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zh-CN" altLang="en-US" sz="2800" b="0" i="0" u="none" strike="noStrike" kern="1200" cap="none" spc="0" normalizeH="0" baseline="0" noProof="0" dirty="0">
                <a:ln>
                  <a:noFill/>
                </a:ln>
                <a:solidFill>
                  <a:srgbClr val="CC3300"/>
                </a:solidFill>
                <a:effectLst/>
                <a:uLnTx/>
                <a:uFillTx/>
                <a:latin typeface="Times New Roman" panose="02020603050405020304" pitchFamily="18" charset="0"/>
                <a:ea typeface="等线" panose="02010600030101010101" pitchFamily="2" charset="-122"/>
                <a:cs typeface="Times New Roman" panose="02020603050405020304" pitchFamily="18" charset="0"/>
              </a:rPr>
              <a:t>量词转换律</a:t>
            </a:r>
            <a:r>
              <a:rPr kumimoji="0" lang="en-US" altLang="zh-CN" sz="2800" b="0" i="0" u="none" strike="noStrike" kern="1200" cap="none" spc="0" normalizeH="0" baseline="0" noProof="0" dirty="0">
                <a:ln>
                  <a:noFill/>
                </a:ln>
                <a:solidFill>
                  <a:srgbClr val="CC3300"/>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r>
              <a:rPr kumimoji="0" lang="zh-CN" altLang="en-US" sz="2800" b="0" i="0" u="none" strike="noStrike" kern="1200" cap="none" spc="0" normalizeH="0" baseline="0" noProof="0" dirty="0">
                <a:ln>
                  <a:noFill/>
                </a:ln>
                <a:solidFill>
                  <a:srgbClr val="CC3300"/>
                </a:solidFill>
                <a:effectLst/>
                <a:uLnTx/>
                <a:uFillTx/>
                <a:latin typeface="Times New Roman" panose="02020603050405020304" pitchFamily="18" charset="0"/>
                <a:ea typeface="等线" panose="02010600030101010101" pitchFamily="2" charset="-122"/>
                <a:cs typeface="Times New Roman" panose="02020603050405020304" pitchFamily="18" charset="0"/>
              </a:rPr>
              <a:t>量词否定等值式</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2" name="矩形 1035">
            <a:extLst>
              <a:ext uri="{FF2B5EF4-FFF2-40B4-BE49-F238E27FC236}">
                <a16:creationId xmlns:a16="http://schemas.microsoft.com/office/drawing/2014/main" id="{CADCC7B8-0EDA-4369-8E54-7FC987455B98}"/>
              </a:ext>
            </a:extLst>
          </p:cNvPr>
          <p:cNvSpPr>
            <a:spLocks noChangeArrowheads="1"/>
          </p:cNvSpPr>
          <p:nvPr/>
        </p:nvSpPr>
        <p:spPr bwMode="auto">
          <a:xfrm>
            <a:off x="1204049" y="4796813"/>
            <a:ext cx="9322456" cy="954107"/>
          </a:xfrm>
          <a:prstGeom prst="rect">
            <a:avLst/>
          </a:prstGeom>
          <a:solidFill>
            <a:schemeClr val="bg1"/>
          </a:solidFill>
          <a:ln>
            <a:noFill/>
          </a:ln>
          <a:effectLst/>
        </p:spPr>
        <p:txBody>
          <a:bodyPr wrap="square">
            <a:spAutoFit/>
          </a:bodyPr>
          <a:lstStyle>
            <a:lvl1pPr marL="457200" indent="-457200">
              <a:defRPr kumimoji="1" b="1">
                <a:solidFill>
                  <a:srgbClr val="FFFFFF"/>
                </a:solidFill>
                <a:latin typeface="" charset="0"/>
                <a:ea typeface="宋体" panose="02010600030101010101" pitchFamily="2" charset="-122"/>
              </a:defRPr>
            </a:lvl1pPr>
            <a:lvl2pPr marL="742950" indent="-285750">
              <a:defRPr kumimoji="1" b="1">
                <a:solidFill>
                  <a:srgbClr val="FFFFFF"/>
                </a:solidFill>
                <a:latin typeface="" charset="0"/>
                <a:ea typeface="宋体" panose="02010600030101010101" pitchFamily="2" charset="-122"/>
              </a:defRPr>
            </a:lvl2pPr>
            <a:lvl3pPr marL="1143000" indent="-228600">
              <a:defRPr kumimoji="1" b="1">
                <a:solidFill>
                  <a:srgbClr val="FFFFFF"/>
                </a:solidFill>
                <a:latin typeface="" charset="0"/>
                <a:ea typeface="宋体" panose="02010600030101010101" pitchFamily="2" charset="-122"/>
              </a:defRPr>
            </a:lvl3pPr>
            <a:lvl4pPr marL="1600200" indent="-228600">
              <a:defRPr kumimoji="1" b="1">
                <a:solidFill>
                  <a:srgbClr val="FFFFFF"/>
                </a:solidFill>
                <a:latin typeface="" charset="0"/>
                <a:ea typeface="宋体" panose="02010600030101010101" pitchFamily="2" charset="-122"/>
              </a:defRPr>
            </a:lvl4pPr>
            <a:lvl5pPr marL="2057400" indent="-228600">
              <a:defRPr kumimoji="1" b="1">
                <a:solidFill>
                  <a:srgbClr val="FFFFFF"/>
                </a:solidFill>
                <a:latin typeface=""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9pPr>
          </a:lstStyle>
          <a:p>
            <a:pPr>
              <a:spcBef>
                <a:spcPct val="0"/>
              </a:spcBef>
              <a:buClr>
                <a:schemeClr val="bg2"/>
              </a:buClr>
            </a:pP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并不是所有的</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x</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都有性质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A</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与</a:t>
            </a:r>
            <a:r>
              <a:rPr lang="zh-CN" altLang="en-US"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存在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x</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没有性质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A</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是一回事。</a:t>
            </a:r>
          </a:p>
          <a:p>
            <a:pPr>
              <a:spcBef>
                <a:spcPct val="0"/>
              </a:spcBef>
              <a:buClr>
                <a:schemeClr val="bg2"/>
              </a:buClr>
            </a:pP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不存在有性质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A</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的</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x</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与</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所有</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X</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都没有性质</a:t>
            </a:r>
            <a:r>
              <a:rPr lang="en-US" altLang="zh-CN" sz="2800" dirty="0">
                <a:solidFill>
                  <a:schemeClr val="tx1">
                    <a:lumMod val="95000"/>
                    <a:lumOff val="5000"/>
                  </a:schemeClr>
                </a:solidFill>
                <a:latin typeface="隶书" panose="02010509060101010101" pitchFamily="49" charset="-122"/>
                <a:ea typeface="隶书" panose="02010509060101010101" pitchFamily="49" charset="-122"/>
              </a:rPr>
              <a:t>A</a:t>
            </a:r>
            <a:r>
              <a:rPr lang="en-US" altLang="zh-CN" sz="2800" dirty="0">
                <a:solidFill>
                  <a:schemeClr val="tx1">
                    <a:lumMod val="95000"/>
                    <a:lumOff val="5000"/>
                  </a:schemeClr>
                </a:solidFill>
                <a:latin typeface="Times New Roman" panose="02020603050405020304" pitchFamily="18" charset="0"/>
                <a:ea typeface="隶书" panose="02010509060101010101" pitchFamily="49" charset="-122"/>
              </a:rPr>
              <a:t>”</a:t>
            </a:r>
            <a:r>
              <a:rPr lang="zh-CN" altLang="en-US" sz="2800" dirty="0">
                <a:solidFill>
                  <a:schemeClr val="tx1">
                    <a:lumMod val="95000"/>
                    <a:lumOff val="5000"/>
                  </a:schemeClr>
                </a:solidFill>
                <a:latin typeface="隶书" panose="02010509060101010101" pitchFamily="49" charset="-122"/>
                <a:ea typeface="隶书" panose="02010509060101010101" pitchFamily="49" charset="-122"/>
              </a:rPr>
              <a:t>是一回事。</a:t>
            </a:r>
          </a:p>
        </p:txBody>
      </p:sp>
      <p:sp>
        <p:nvSpPr>
          <p:cNvPr id="13" name="文本框 12">
            <a:extLst>
              <a:ext uri="{FF2B5EF4-FFF2-40B4-BE49-F238E27FC236}">
                <a16:creationId xmlns:a16="http://schemas.microsoft.com/office/drawing/2014/main" id="{BAB23B3C-02D7-4096-B3CD-50B66E5EB4DB}"/>
              </a:ext>
            </a:extLst>
          </p:cNvPr>
          <p:cNvSpPr txBox="1"/>
          <p:nvPr/>
        </p:nvSpPr>
        <p:spPr>
          <a:xfrm>
            <a:off x="1751013" y="756551"/>
            <a:ext cx="7913104" cy="584775"/>
          </a:xfrm>
          <a:prstGeom prst="rect">
            <a:avLst/>
          </a:prstGeom>
          <a:noFill/>
        </p:spPr>
        <p:txBody>
          <a:bodyPr wrap="square" rtlCol="0">
            <a:spAutoFit/>
          </a:bodyPr>
          <a:lstStyle/>
          <a:p>
            <a:r>
              <a:rPr lang="zh-CN" altLang="en-US" sz="3200" dirty="0">
                <a:solidFill>
                  <a:schemeClr val="accent1">
                    <a:lumMod val="50000"/>
                  </a:schemeClr>
                </a:solidFill>
              </a:rPr>
              <a:t>二、谓词演算中的有效式</a:t>
            </a:r>
          </a:p>
        </p:txBody>
      </p:sp>
    </p:spTree>
    <p:extLst>
      <p:ext uri="{BB962C8B-B14F-4D97-AF65-F5344CB8AC3E}">
        <p14:creationId xmlns:p14="http://schemas.microsoft.com/office/powerpoint/2010/main" val="186743159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94C9F162-09C8-425D-B53C-F584FD3C9288}"/>
              </a:ext>
            </a:extLst>
          </p:cNvPr>
          <p:cNvSpPr txBox="1"/>
          <p:nvPr/>
        </p:nvSpPr>
        <p:spPr>
          <a:xfrm>
            <a:off x="1882993" y="932518"/>
            <a:ext cx="5362851" cy="523220"/>
          </a:xfrm>
          <a:prstGeom prst="rect">
            <a:avLst/>
          </a:prstGeom>
          <a:noFill/>
        </p:spPr>
        <p:txBody>
          <a:bodyPr wrap="square" rtlCol="0">
            <a:spAutoFit/>
          </a:bodyPr>
          <a:lstStyle/>
          <a:p>
            <a:r>
              <a:rPr lang="zh-CN" altLang="en-US" sz="2800" dirty="0"/>
              <a:t>（</a:t>
            </a:r>
            <a:r>
              <a:rPr lang="en-US" altLang="zh-CN" sz="2800" dirty="0"/>
              <a:t>3</a:t>
            </a:r>
            <a:r>
              <a:rPr lang="zh-CN" altLang="en-US" sz="2800" dirty="0"/>
              <a:t>）</a:t>
            </a:r>
            <a:r>
              <a:rPr lang="en-US" altLang="zh-CN" sz="2800" dirty="0"/>
              <a:t> </a:t>
            </a:r>
            <a:r>
              <a:rPr lang="zh-CN" altLang="en-US" sz="2800" dirty="0"/>
              <a:t>量词辖域的收缩与扩张</a:t>
            </a:r>
          </a:p>
        </p:txBody>
      </p:sp>
      <p:sp>
        <p:nvSpPr>
          <p:cNvPr id="5" name="矩形 3">
            <a:extLst>
              <a:ext uri="{FF2B5EF4-FFF2-40B4-BE49-F238E27FC236}">
                <a16:creationId xmlns:a16="http://schemas.microsoft.com/office/drawing/2014/main" id="{39A434B0-D5AE-4E8B-AD34-0C5F95618D16}"/>
              </a:ext>
            </a:extLst>
          </p:cNvPr>
          <p:cNvSpPr txBox="1">
            <a:spLocks noChangeArrowheads="1"/>
          </p:cNvSpPr>
          <p:nvPr/>
        </p:nvSpPr>
        <p:spPr>
          <a:xfrm>
            <a:off x="1571625" y="1584325"/>
            <a:ext cx="7284441" cy="5181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G(x)</a:t>
            </a:r>
            <a:r>
              <a:rPr lang="zh-CN" altLang="en-US" dirty="0">
                <a:latin typeface="Times New Roman" panose="02020603050405020304" pitchFamily="18" charset="0"/>
                <a:cs typeface="Times New Roman" panose="02020603050405020304" pitchFamily="18" charset="0"/>
              </a:rPr>
              <a:t>是任意的含自由出现个体变项</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的公式，</a:t>
            </a: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dirty="0">
                <a:solidFill>
                  <a:schemeClr val="hlink"/>
                </a:solidFill>
                <a:latin typeface="Times New Roman" panose="02020603050405020304" pitchFamily="18" charset="0"/>
                <a:cs typeface="Times New Roman" panose="02020603050405020304" pitchFamily="18" charset="0"/>
              </a:rPr>
              <a:t>S</a:t>
            </a:r>
            <a:r>
              <a:rPr lang="zh-CN" altLang="en-US" dirty="0">
                <a:solidFill>
                  <a:schemeClr val="hlink"/>
                </a:solidFill>
                <a:latin typeface="Times New Roman" panose="02020603050405020304" pitchFamily="18" charset="0"/>
                <a:cs typeface="Times New Roman" panose="02020603050405020304" pitchFamily="18" charset="0"/>
              </a:rPr>
              <a:t>中不含</a:t>
            </a:r>
            <a:r>
              <a:rPr lang="en-US" altLang="zh-CN" dirty="0">
                <a:solidFill>
                  <a:schemeClr val="hlink"/>
                </a:solidFill>
                <a:latin typeface="Times New Roman" panose="02020603050405020304" pitchFamily="18" charset="0"/>
                <a:cs typeface="Times New Roman" panose="02020603050405020304" pitchFamily="18" charset="0"/>
              </a:rPr>
              <a:t>x</a:t>
            </a:r>
            <a:r>
              <a:rPr lang="zh-CN" altLang="en-US" dirty="0">
                <a:solidFill>
                  <a:schemeClr val="hlink"/>
                </a:solidFill>
                <a:latin typeface="Times New Roman" panose="02020603050405020304" pitchFamily="18" charset="0"/>
                <a:cs typeface="Times New Roman" panose="02020603050405020304" pitchFamily="18" charset="0"/>
              </a:rPr>
              <a:t>的出现</a:t>
            </a:r>
            <a:r>
              <a:rPr lang="zh-CN" altLang="en-US" dirty="0">
                <a:latin typeface="Times New Roman" panose="02020603050405020304" pitchFamily="18" charset="0"/>
                <a:cs typeface="Times New Roman" panose="02020603050405020304" pitchFamily="18" charset="0"/>
              </a:rPr>
              <a:t>，则</a:t>
            </a:r>
            <a:endParaRPr lang="zh-CN" altLang="en-US" dirty="0">
              <a:solidFill>
                <a:srgbClr val="FF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x(G(x)∨S)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x(G(x)∧S)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1"/>
                </a:solidFill>
                <a:latin typeface="Times New Roman" panose="02020603050405020304" pitchFamily="18" charset="0"/>
                <a:cs typeface="Times New Roman" panose="02020603050405020304" pitchFamily="18" charset="0"/>
              </a:rPr>
              <a:t>x(G(x)→S)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solidFill>
                  <a:schemeClr val="accent1"/>
                </a:solidFill>
                <a:latin typeface="Times New Roman" panose="02020603050405020304" pitchFamily="18" charset="0"/>
                <a:cs typeface="Times New Roman" panose="02020603050405020304" pitchFamily="18" charset="0"/>
              </a:rPr>
              <a:t>xG</a:t>
            </a:r>
            <a:r>
              <a:rPr lang="en-US" altLang="zh-CN" dirty="0">
                <a:solidFill>
                  <a:schemeClr val="accent1"/>
                </a:solidFill>
                <a:latin typeface="Times New Roman" panose="02020603050405020304" pitchFamily="18" charset="0"/>
                <a:cs typeface="Times New Roman" panose="02020603050405020304" pitchFamily="18" charset="0"/>
              </a:rPr>
              <a:t>(x)→S</a:t>
            </a:r>
          </a:p>
          <a:p>
            <a:pPr>
              <a:buNone/>
            </a:pP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1"/>
                </a:solidFill>
                <a:latin typeface="Times New Roman" panose="02020603050405020304" pitchFamily="18" charset="0"/>
                <a:cs typeface="Times New Roman" panose="02020603050405020304" pitchFamily="18" charset="0"/>
              </a:rPr>
              <a:t>x(S→G(x))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S→</a:t>
            </a:r>
            <a:r>
              <a:rPr lang="en-US" altLang="zh-CN" dirty="0" err="1">
                <a:solidFill>
                  <a:schemeClr val="accent1"/>
                </a:solidFill>
                <a:latin typeface="Times New Roman" panose="02020603050405020304" pitchFamily="18" charset="0"/>
                <a:cs typeface="Times New Roman" panose="02020603050405020304" pitchFamily="18" charset="0"/>
              </a:rPr>
              <a:t>xG</a:t>
            </a:r>
            <a:r>
              <a:rPr lang="en-US" altLang="zh-CN" dirty="0">
                <a:solidFill>
                  <a:schemeClr val="accent1"/>
                </a:solidFill>
                <a:latin typeface="Times New Roman" panose="02020603050405020304" pitchFamily="18" charset="0"/>
                <a:cs typeface="Times New Roman" panose="02020603050405020304" pitchFamily="18" charset="0"/>
              </a:rPr>
              <a:t>(x)</a:t>
            </a:r>
          </a:p>
          <a:p>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x(G(x)∨S)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x(G(x)∧S)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1"/>
                </a:solidFill>
                <a:latin typeface="Times New Roman" panose="02020603050405020304" pitchFamily="18" charset="0"/>
                <a:cs typeface="Times New Roman" panose="02020603050405020304" pitchFamily="18" charset="0"/>
              </a:rPr>
              <a:t>x(G(x)→S)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solidFill>
                  <a:schemeClr val="accent1"/>
                </a:solidFill>
                <a:latin typeface="Times New Roman" panose="02020603050405020304" pitchFamily="18" charset="0"/>
                <a:cs typeface="Times New Roman" panose="02020603050405020304" pitchFamily="18" charset="0"/>
              </a:rPr>
              <a:t>xG</a:t>
            </a:r>
            <a:r>
              <a:rPr lang="en-US" altLang="zh-CN" dirty="0">
                <a:solidFill>
                  <a:schemeClr val="accent1"/>
                </a:solidFill>
                <a:latin typeface="Times New Roman" panose="02020603050405020304" pitchFamily="18" charset="0"/>
                <a:cs typeface="Times New Roman" panose="02020603050405020304" pitchFamily="18" charset="0"/>
              </a:rPr>
              <a:t>(x)→S</a:t>
            </a:r>
          </a:p>
          <a:p>
            <a:pPr>
              <a:buFont typeface="Wingdings" panose="05000000000000000000" pitchFamily="2" charset="2"/>
              <a:buNone/>
            </a:pPr>
            <a:r>
              <a:rPr lang="en-US" altLang="zh-CN" dirty="0">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1"/>
                </a:solidFill>
                <a:latin typeface="Times New Roman" panose="02020603050405020304" pitchFamily="18" charset="0"/>
                <a:cs typeface="Times New Roman" panose="02020603050405020304" pitchFamily="18" charset="0"/>
              </a:rPr>
              <a:t>x(S→G(x)) </a:t>
            </a:r>
            <a:r>
              <a:rPr lang="en-US" altLang="zh-CN" dirty="0">
                <a:solidFill>
                  <a:schemeClr val="accent1"/>
                </a:solidFill>
                <a:latin typeface="Times New Roman" panose="02020603050405020304" pitchFamily="18" charset="0"/>
                <a:cs typeface="Times New Roman" panose="02020603050405020304" pitchFamily="18" charset="0"/>
                <a:sym typeface="Symbol" panose="05050102010706020507" pitchFamily="18" charset="2"/>
              </a:rPr>
              <a:t>= S→</a:t>
            </a:r>
            <a:r>
              <a:rPr lang="en-US" altLang="zh-CN" dirty="0" err="1">
                <a:solidFill>
                  <a:schemeClr val="accent1"/>
                </a:solidFill>
                <a:latin typeface="Times New Roman" panose="02020603050405020304" pitchFamily="18" charset="0"/>
                <a:cs typeface="Times New Roman" panose="02020603050405020304" pitchFamily="18" charset="0"/>
              </a:rPr>
              <a:t>xG</a:t>
            </a:r>
            <a:r>
              <a:rPr lang="en-US" altLang="zh-CN" dirty="0">
                <a:solidFill>
                  <a:schemeClr val="accent1"/>
                </a:solidFill>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2217836233"/>
      </p:ext>
    </p:extLst>
  </p:cSld>
  <p:clrMapOvr>
    <a:masterClrMapping/>
  </p:clrMapOvr>
  <p:transition spd="slow"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文本框 1">
            <a:extLst>
              <a:ext uri="{FF2B5EF4-FFF2-40B4-BE49-F238E27FC236}">
                <a16:creationId xmlns:a16="http://schemas.microsoft.com/office/drawing/2014/main" id="{0DCEDE23-89D9-4D3D-8C81-A9D4CF6CB4C7}"/>
              </a:ext>
            </a:extLst>
          </p:cNvPr>
          <p:cNvSpPr txBox="1"/>
          <p:nvPr/>
        </p:nvSpPr>
        <p:spPr>
          <a:xfrm>
            <a:off x="1751013" y="1139483"/>
            <a:ext cx="7582901" cy="4401205"/>
          </a:xfrm>
          <a:prstGeom prst="rect">
            <a:avLst/>
          </a:prstGeom>
          <a:noFill/>
        </p:spPr>
        <p:txBody>
          <a:bodyPr wrap="square" rtlCol="0">
            <a:spAutoFit/>
          </a:bodyPr>
          <a:lstStyle/>
          <a:p>
            <a:r>
              <a:rPr lang="zh-CN" altLang="en-US" sz="4000" dirty="0">
                <a:solidFill>
                  <a:schemeClr val="accent1">
                    <a:lumMod val="50000"/>
                  </a:schemeClr>
                </a:solidFill>
              </a:rPr>
              <a:t>个体：</a:t>
            </a:r>
            <a:endParaRPr lang="en-US" altLang="zh-CN" sz="4000" dirty="0">
              <a:solidFill>
                <a:schemeClr val="accent1">
                  <a:lumMod val="50000"/>
                </a:schemeClr>
              </a:solidFill>
            </a:endParaRPr>
          </a:p>
          <a:p>
            <a:pPr marL="285750" indent="-285750">
              <a:buFont typeface="Arial" panose="020B0604020202020204" pitchFamily="34" charset="0"/>
              <a:buChar char="•"/>
            </a:pPr>
            <a:r>
              <a:rPr lang="zh-CN" altLang="en-US" sz="4000" dirty="0"/>
              <a:t>可以独立存在的物体称为个体（具体的事物</a:t>
            </a:r>
            <a:r>
              <a:rPr lang="en-US" altLang="zh-CN" sz="4000" dirty="0"/>
              <a:t>/</a:t>
            </a:r>
            <a:r>
              <a:rPr lang="zh-CN" altLang="en-US" sz="4000" dirty="0"/>
              <a:t>抽象的概念）</a:t>
            </a:r>
            <a:endParaRPr lang="en-US" altLang="zh-CN" sz="4000" dirty="0"/>
          </a:p>
          <a:p>
            <a:pPr marL="285750" indent="-285750">
              <a:buFont typeface="Arial" panose="020B0604020202020204" pitchFamily="34" charset="0"/>
              <a:buChar char="•"/>
            </a:pPr>
            <a:r>
              <a:rPr lang="zh-CN" altLang="en-US" sz="4000" dirty="0"/>
              <a:t>表示</a:t>
            </a:r>
            <a:r>
              <a:rPr lang="zh-CN" altLang="en-US" sz="4000" dirty="0">
                <a:solidFill>
                  <a:schemeClr val="accent1"/>
                </a:solidFill>
              </a:rPr>
              <a:t>具体的</a:t>
            </a:r>
            <a:r>
              <a:rPr lang="zh-CN" altLang="en-US" sz="4000" dirty="0"/>
              <a:t>或</a:t>
            </a:r>
            <a:r>
              <a:rPr lang="zh-CN" altLang="en-US" sz="4000" dirty="0">
                <a:solidFill>
                  <a:schemeClr val="accent1"/>
                </a:solidFill>
              </a:rPr>
              <a:t>确定的</a:t>
            </a:r>
            <a:r>
              <a:rPr lang="zh-CN" altLang="en-US" sz="4000" dirty="0"/>
              <a:t>个体称为</a:t>
            </a:r>
            <a:endParaRPr lang="en-US" altLang="zh-CN" sz="4000" dirty="0"/>
          </a:p>
          <a:p>
            <a:r>
              <a:rPr lang="zh-CN" altLang="en-US" sz="4000" dirty="0">
                <a:solidFill>
                  <a:srgbClr val="FF0000"/>
                </a:solidFill>
              </a:rPr>
              <a:t>个体常元  </a:t>
            </a:r>
            <a:r>
              <a:rPr lang="en-US" altLang="zh-CN" sz="4000" dirty="0">
                <a:solidFill>
                  <a:srgbClr val="FF0000"/>
                </a:solidFill>
              </a:rPr>
              <a:t>a </a:t>
            </a:r>
            <a:r>
              <a:rPr lang="zh-CN" altLang="en-US" sz="4000" dirty="0">
                <a:solidFill>
                  <a:srgbClr val="FF0000"/>
                </a:solidFill>
              </a:rPr>
              <a:t>，</a:t>
            </a:r>
            <a:r>
              <a:rPr lang="en-US" altLang="zh-CN" sz="4000" dirty="0">
                <a:solidFill>
                  <a:srgbClr val="FF0000"/>
                </a:solidFill>
              </a:rPr>
              <a:t>b</a:t>
            </a:r>
            <a:r>
              <a:rPr lang="zh-CN" altLang="en-US" sz="4000" dirty="0">
                <a:solidFill>
                  <a:srgbClr val="FF0000"/>
                </a:solidFill>
              </a:rPr>
              <a:t>，</a:t>
            </a:r>
            <a:r>
              <a:rPr lang="en-US" altLang="zh-CN" sz="4000" dirty="0">
                <a:solidFill>
                  <a:srgbClr val="FF0000"/>
                </a:solidFill>
              </a:rPr>
              <a:t>c,   </a:t>
            </a:r>
            <a:r>
              <a:rPr lang="en-US" altLang="zh-CN" sz="4000" dirty="0" err="1">
                <a:solidFill>
                  <a:srgbClr val="FF0000"/>
                </a:solidFill>
              </a:rPr>
              <a:t>a</a:t>
            </a:r>
            <a:r>
              <a:rPr lang="en-US" altLang="zh-CN" sz="4000" baseline="-25000" dirty="0" err="1">
                <a:solidFill>
                  <a:srgbClr val="FF0000"/>
                </a:solidFill>
              </a:rPr>
              <a:t>i</a:t>
            </a:r>
            <a:endParaRPr lang="en-US" altLang="zh-CN" sz="4000" dirty="0">
              <a:solidFill>
                <a:srgbClr val="FF0000"/>
              </a:solidFill>
            </a:endParaRPr>
          </a:p>
          <a:p>
            <a:pPr marL="571500" indent="-571500">
              <a:buFont typeface="Arial" panose="020B0604020202020204" pitchFamily="34" charset="0"/>
              <a:buChar char="•"/>
            </a:pPr>
            <a:r>
              <a:rPr lang="en-US" altLang="zh-CN" sz="4000" dirty="0"/>
              <a:t>……</a:t>
            </a:r>
            <a:r>
              <a:rPr lang="zh-CN" altLang="en-US" sz="4000" dirty="0">
                <a:solidFill>
                  <a:schemeClr val="accent1"/>
                </a:solidFill>
              </a:rPr>
              <a:t>抽象的</a:t>
            </a:r>
            <a:r>
              <a:rPr lang="en-US" altLang="zh-CN" sz="4000" dirty="0"/>
              <a:t>……</a:t>
            </a:r>
            <a:r>
              <a:rPr lang="zh-CN" altLang="en-US" sz="4000" dirty="0">
                <a:solidFill>
                  <a:schemeClr val="accent1"/>
                </a:solidFill>
              </a:rPr>
              <a:t>泛指的（取值不确定的）</a:t>
            </a:r>
            <a:r>
              <a:rPr lang="en-US" altLang="zh-CN" sz="4000" dirty="0"/>
              <a:t>……</a:t>
            </a:r>
            <a:r>
              <a:rPr lang="zh-CN" altLang="en-US" sz="4000" dirty="0">
                <a:solidFill>
                  <a:srgbClr val="FF0000"/>
                </a:solidFill>
              </a:rPr>
              <a:t>个体变元  </a:t>
            </a:r>
            <a:r>
              <a:rPr lang="en-US" altLang="zh-CN" sz="4000" dirty="0">
                <a:solidFill>
                  <a:srgbClr val="FF0000"/>
                </a:solidFill>
              </a:rPr>
              <a:t>x, y, z, x</a:t>
            </a:r>
            <a:r>
              <a:rPr lang="en-US" altLang="zh-CN" sz="4000" baseline="-25000" dirty="0">
                <a:solidFill>
                  <a:srgbClr val="FF0000"/>
                </a:solidFill>
              </a:rPr>
              <a:t>i</a:t>
            </a:r>
            <a:endParaRPr lang="en-US" altLang="zh-CN" sz="4000" dirty="0">
              <a:solidFill>
                <a:srgbClr val="FF0000"/>
              </a:solidFill>
            </a:endParaRPr>
          </a:p>
        </p:txBody>
      </p:sp>
    </p:spTree>
    <p:extLst>
      <p:ext uri="{BB962C8B-B14F-4D97-AF65-F5344CB8AC3E}">
        <p14:creationId xmlns:p14="http://schemas.microsoft.com/office/powerpoint/2010/main" val="6815546"/>
      </p:ext>
    </p:extLst>
  </p:cSld>
  <p:clrMapOvr>
    <a:masterClrMapping/>
  </p:clrMapOvr>
  <p:transition spd="slow" advTm="0">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C1CFEA8B-3254-466A-986F-8DF2491BABEE}"/>
              </a:ext>
            </a:extLst>
          </p:cNvPr>
          <p:cNvSpPr txBox="1"/>
          <p:nvPr/>
        </p:nvSpPr>
        <p:spPr>
          <a:xfrm>
            <a:off x="8247810" y="1857965"/>
            <a:ext cx="2864328" cy="523220"/>
          </a:xfrm>
          <a:prstGeom prst="rect">
            <a:avLst/>
          </a:prstGeom>
          <a:noFill/>
        </p:spPr>
        <p:txBody>
          <a:bodyPr wrap="square" rtlCol="0">
            <a:spAutoFit/>
          </a:bodyPr>
          <a:lstStyle/>
          <a:p>
            <a:r>
              <a:rPr lang="zh-CN" altLang="en-US" sz="2800" dirty="0">
                <a:solidFill>
                  <a:schemeClr val="accent1">
                    <a:lumMod val="75000"/>
                  </a:schemeClr>
                </a:solidFill>
              </a:rPr>
              <a:t>量词分配律</a:t>
            </a:r>
          </a:p>
        </p:txBody>
      </p:sp>
      <p:sp>
        <p:nvSpPr>
          <p:cNvPr id="7" name="Rectangle 4">
            <a:extLst>
              <a:ext uri="{FF2B5EF4-FFF2-40B4-BE49-F238E27FC236}">
                <a16:creationId xmlns:a16="http://schemas.microsoft.com/office/drawing/2014/main" id="{2A632A44-22E2-4BB8-BAB9-1B8157F644E5}"/>
              </a:ext>
            </a:extLst>
          </p:cNvPr>
          <p:cNvSpPr txBox="1">
            <a:spLocks noChangeArrowheads="1"/>
          </p:cNvSpPr>
          <p:nvPr/>
        </p:nvSpPr>
        <p:spPr>
          <a:xfrm>
            <a:off x="851694" y="1515408"/>
            <a:ext cx="8361975" cy="5207000"/>
          </a:xfrm>
          <a:prstGeom prst="rect">
            <a:avLst/>
          </a:prstGeom>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x(G(x)∧H(x))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xG(x)∧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xH(x)</a:t>
            </a:r>
            <a:r>
              <a:rPr lang="zh-CN" altLang="de-DE" dirty="0">
                <a:latin typeface="Times New Roman" panose="02020603050405020304" pitchFamily="18" charset="0"/>
                <a:cs typeface="Times New Roman" panose="02020603050405020304" pitchFamily="18" charset="0"/>
              </a:rPr>
              <a:t>；     </a:t>
            </a:r>
          </a:p>
          <a:p>
            <a:pPr marL="0" indent="0">
              <a:lnSpc>
                <a:spcPct val="150000"/>
              </a:lnSpc>
              <a:buNone/>
            </a:pPr>
            <a:r>
              <a:rPr lang="de-DE" altLang="zh-CN" dirty="0">
                <a:latin typeface="Times New Roman" panose="02020603050405020304" pitchFamily="18" charset="0"/>
                <a:cs typeface="Times New Roman" panose="02020603050405020304" pitchFamily="18" charset="0"/>
              </a:rPr>
              <a:t>        </a:t>
            </a:r>
            <a:r>
              <a:rPr lang="de-DE"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x(G(x)∨H(x))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xG(x)∨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de-DE" altLang="zh-CN" dirty="0">
                <a:latin typeface="Times New Roman" panose="02020603050405020304" pitchFamily="18" charset="0"/>
                <a:cs typeface="Times New Roman" panose="02020603050405020304" pitchFamily="18" charset="0"/>
              </a:rPr>
              <a:t>xH(x)</a:t>
            </a:r>
            <a:r>
              <a:rPr lang="zh-CN" altLang="de-DE"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fr-FR" altLang="zh-CN" dirty="0">
                <a:latin typeface="Times New Roman" panose="02020603050405020304" pitchFamily="18" charset="0"/>
                <a:cs typeface="Times New Roman" panose="02020603050405020304" pitchFamily="18" charset="0"/>
              </a:rPr>
              <a:t>xG(x)∨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xH(x)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y(G(x)∨H(y))</a:t>
            </a:r>
            <a:r>
              <a:rPr lang="zh-CN" altLang="de-DE" dirty="0">
                <a:latin typeface="Times New Roman" panose="02020603050405020304" pitchFamily="18" charset="0"/>
                <a:cs typeface="Times New Roman" panose="02020603050405020304" pitchFamily="18" charset="0"/>
              </a:rPr>
              <a:t>；</a:t>
            </a:r>
            <a:endParaRPr lang="zh-CN" altLang="fr-FR" dirty="0">
              <a:latin typeface="Times New Roman" panose="02020603050405020304" pitchFamily="18" charset="0"/>
              <a:cs typeface="Times New Roman" panose="02020603050405020304" pitchFamily="18" charset="0"/>
            </a:endParaRPr>
          </a:p>
          <a:p>
            <a:pPr marL="0" indent="0">
              <a:lnSpc>
                <a:spcPct val="150000"/>
              </a:lnSpc>
              <a:buNone/>
            </a:pPr>
            <a:r>
              <a:rPr lang="zh-CN" altLang="fr-FR" dirty="0">
                <a:latin typeface="Times New Roman" panose="02020603050405020304" pitchFamily="18" charset="0"/>
                <a:cs typeface="Times New Roman" panose="02020603050405020304" pitchFamily="18" charset="0"/>
              </a:rPr>
              <a:t>     </a:t>
            </a:r>
            <a:r>
              <a:rPr lang="fr-FR"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xG(x)∧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xH(x)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fr-FR" altLang="zh-CN" dirty="0">
                <a:latin typeface="Times New Roman" panose="02020603050405020304" pitchFamily="18" charset="0"/>
                <a:cs typeface="Times New Roman" panose="02020603050405020304" pitchFamily="18" charset="0"/>
              </a:rPr>
              <a:t>y(G(x)∧H(y))</a:t>
            </a:r>
            <a:r>
              <a:rPr lang="zh-CN" altLang="fr-FR"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693287"/>
      </p:ext>
    </p:extLst>
  </p:cSld>
  <p:clrMapOvr>
    <a:masterClrMapping/>
  </p:clrMapOvr>
  <p:transition spd="slow" advTm="0">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CE2C93DF-8D45-4D61-A3AD-6A87B7F4ED38}"/>
              </a:ext>
            </a:extLst>
          </p:cNvPr>
          <p:cNvSpPr txBox="1">
            <a:spLocks noChangeArrowheads="1"/>
          </p:cNvSpPr>
          <p:nvPr/>
        </p:nvSpPr>
        <p:spPr>
          <a:xfrm>
            <a:off x="1632359" y="1297513"/>
            <a:ext cx="8305800" cy="1752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t>设</a:t>
            </a:r>
            <a:r>
              <a:rPr lang="en-US" altLang="zh-CN" dirty="0"/>
              <a:t>G(x)</a:t>
            </a:r>
            <a:r>
              <a:rPr lang="zh-CN" altLang="en-US" dirty="0"/>
              <a:t>，</a:t>
            </a:r>
            <a:r>
              <a:rPr lang="en-US" altLang="zh-CN" dirty="0"/>
              <a:t>H(x)</a:t>
            </a:r>
            <a:r>
              <a:rPr lang="zh-CN" altLang="en-US" dirty="0"/>
              <a:t>是任意的公式，则</a:t>
            </a:r>
          </a:p>
          <a:p>
            <a:pPr>
              <a:buFont typeface="Wingdings" panose="05000000000000000000" pitchFamily="2" charset="2"/>
              <a:buNone/>
            </a:pPr>
            <a:r>
              <a:rPr lang="zh-CN" altLang="en-US" dirty="0"/>
              <a:t>（</a:t>
            </a:r>
            <a:r>
              <a:rPr lang="en-US" altLang="zh-CN" dirty="0"/>
              <a:t>1</a:t>
            </a:r>
            <a:r>
              <a:rPr lang="zh-CN" altLang="en-US" dirty="0"/>
              <a:t>）</a:t>
            </a:r>
            <a:r>
              <a:rPr lang="zh-CN" altLang="en-US" dirty="0">
                <a:solidFill>
                  <a:srgbClr val="FF0000"/>
                </a:solidFill>
                <a:sym typeface="Symbol" panose="05050102010706020507" pitchFamily="18" charset="2"/>
              </a:rPr>
              <a:t></a:t>
            </a:r>
            <a:r>
              <a:rPr lang="en-US" altLang="zh-CN" dirty="0"/>
              <a:t>x(G(x)</a:t>
            </a:r>
            <a:r>
              <a:rPr lang="en-US" altLang="zh-CN" dirty="0">
                <a:solidFill>
                  <a:srgbClr val="FF0000"/>
                </a:solidFill>
              </a:rPr>
              <a:t>∧</a:t>
            </a:r>
            <a:r>
              <a:rPr lang="en-US" altLang="zh-CN" dirty="0"/>
              <a:t>H(x)) </a:t>
            </a:r>
            <a:r>
              <a:rPr lang="en-US" altLang="zh-CN" dirty="0">
                <a:sym typeface="Symbol" panose="05050102010706020507" pitchFamily="18" charset="2"/>
              </a:rPr>
              <a:t>= </a:t>
            </a:r>
            <a:r>
              <a:rPr lang="en-US" altLang="zh-CN" dirty="0" err="1"/>
              <a:t>xG</a:t>
            </a:r>
            <a:r>
              <a:rPr lang="en-US" altLang="zh-CN" dirty="0"/>
              <a:t>(x)∧</a:t>
            </a:r>
            <a:r>
              <a:rPr lang="en-US" altLang="zh-CN" dirty="0">
                <a:sym typeface="Symbol" panose="05050102010706020507" pitchFamily="18" charset="2"/>
              </a:rPr>
              <a:t></a:t>
            </a:r>
            <a:r>
              <a:rPr lang="en-US" altLang="zh-CN" dirty="0" err="1"/>
              <a:t>xH</a:t>
            </a:r>
            <a:r>
              <a:rPr lang="en-US" altLang="zh-CN" dirty="0"/>
              <a:t>(x)</a:t>
            </a:r>
          </a:p>
          <a:p>
            <a:pPr>
              <a:buFont typeface="Wingdings" panose="05000000000000000000" pitchFamily="2" charset="2"/>
              <a:buNone/>
            </a:pPr>
            <a:r>
              <a:rPr lang="zh-CN" altLang="en-US" dirty="0"/>
              <a:t>（</a:t>
            </a:r>
            <a:r>
              <a:rPr lang="en-US" altLang="zh-CN" dirty="0"/>
              <a:t>2</a:t>
            </a:r>
            <a:r>
              <a:rPr lang="zh-CN" altLang="en-US" dirty="0"/>
              <a:t>）</a:t>
            </a:r>
            <a:r>
              <a:rPr lang="zh-CN" altLang="en-US" dirty="0">
                <a:solidFill>
                  <a:srgbClr val="FF0000"/>
                </a:solidFill>
                <a:sym typeface="Symbol" panose="05050102010706020507" pitchFamily="18" charset="2"/>
              </a:rPr>
              <a:t></a:t>
            </a:r>
            <a:r>
              <a:rPr lang="en-US" altLang="zh-CN" dirty="0"/>
              <a:t>x(G(x)</a:t>
            </a:r>
            <a:r>
              <a:rPr lang="en-US" altLang="zh-CN" dirty="0">
                <a:solidFill>
                  <a:srgbClr val="FF0000"/>
                </a:solidFill>
              </a:rPr>
              <a:t>∨</a:t>
            </a:r>
            <a:r>
              <a:rPr lang="en-US" altLang="zh-CN" dirty="0"/>
              <a:t>H(x)) </a:t>
            </a:r>
            <a:r>
              <a:rPr lang="en-US" altLang="zh-CN" dirty="0">
                <a:sym typeface="Symbol" panose="05050102010706020507" pitchFamily="18" charset="2"/>
              </a:rPr>
              <a:t>=</a:t>
            </a:r>
            <a:r>
              <a:rPr lang="en-US" altLang="zh-CN" dirty="0" err="1"/>
              <a:t>xG</a:t>
            </a:r>
            <a:r>
              <a:rPr lang="en-US" altLang="zh-CN" dirty="0"/>
              <a:t>(x)∨ </a:t>
            </a:r>
            <a:r>
              <a:rPr lang="en-US" altLang="zh-CN" dirty="0">
                <a:sym typeface="Symbol" panose="05050102010706020507" pitchFamily="18" charset="2"/>
              </a:rPr>
              <a:t></a:t>
            </a:r>
            <a:r>
              <a:rPr lang="en-US" altLang="zh-CN" dirty="0" err="1"/>
              <a:t>xH</a:t>
            </a:r>
            <a:r>
              <a:rPr lang="en-US" altLang="zh-CN" dirty="0"/>
              <a:t>(x)</a:t>
            </a:r>
          </a:p>
        </p:txBody>
      </p:sp>
      <p:sp>
        <p:nvSpPr>
          <p:cNvPr id="5" name="矩形 3">
            <a:extLst>
              <a:ext uri="{FF2B5EF4-FFF2-40B4-BE49-F238E27FC236}">
                <a16:creationId xmlns:a16="http://schemas.microsoft.com/office/drawing/2014/main" id="{1A499230-082E-4E4B-B921-D53F9FDD2A76}"/>
              </a:ext>
            </a:extLst>
          </p:cNvPr>
          <p:cNvSpPr txBox="1">
            <a:spLocks noChangeArrowheads="1"/>
          </p:cNvSpPr>
          <p:nvPr/>
        </p:nvSpPr>
        <p:spPr>
          <a:xfrm>
            <a:off x="1491145" y="3613881"/>
            <a:ext cx="8305800" cy="1752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t>（</a:t>
            </a:r>
            <a:r>
              <a:rPr lang="en-US" altLang="zh-CN" dirty="0"/>
              <a:t>1</a:t>
            </a:r>
            <a:r>
              <a:rPr lang="zh-CN" altLang="en-US" dirty="0"/>
              <a:t>）</a:t>
            </a:r>
            <a:r>
              <a:rPr lang="zh-CN" altLang="en-US" dirty="0">
                <a:solidFill>
                  <a:srgbClr val="FF0000"/>
                </a:solidFill>
                <a:sym typeface="Symbol" panose="05050102010706020507" pitchFamily="18" charset="2"/>
              </a:rPr>
              <a:t></a:t>
            </a:r>
            <a:r>
              <a:rPr lang="en-US" altLang="zh-CN" dirty="0"/>
              <a:t>x(G(x)</a:t>
            </a:r>
            <a:r>
              <a:rPr lang="en-US" altLang="zh-CN" dirty="0">
                <a:solidFill>
                  <a:srgbClr val="FF0000"/>
                </a:solidFill>
              </a:rPr>
              <a:t> ∨ </a:t>
            </a:r>
            <a:r>
              <a:rPr lang="en-US" altLang="zh-CN" dirty="0"/>
              <a:t>H(x)) </a:t>
            </a:r>
            <a:r>
              <a:rPr lang="en-US" altLang="zh-CN" dirty="0">
                <a:sym typeface="Symbol" panose="05050102010706020507" pitchFamily="18" charset="2"/>
              </a:rPr>
              <a:t>= </a:t>
            </a:r>
            <a:r>
              <a:rPr lang="en-US" altLang="zh-CN" dirty="0" err="1"/>
              <a:t>xG</a:t>
            </a:r>
            <a:r>
              <a:rPr lang="en-US" altLang="zh-CN" dirty="0"/>
              <a:t>(x)</a:t>
            </a:r>
            <a:r>
              <a:rPr lang="en-US" altLang="zh-CN" dirty="0">
                <a:solidFill>
                  <a:srgbClr val="FF0000"/>
                </a:solidFill>
              </a:rPr>
              <a:t> ∨ </a:t>
            </a:r>
            <a:r>
              <a:rPr lang="en-US" altLang="zh-CN" dirty="0">
                <a:sym typeface="Symbol" panose="05050102010706020507" pitchFamily="18" charset="2"/>
              </a:rPr>
              <a:t></a:t>
            </a:r>
            <a:r>
              <a:rPr lang="en-US" altLang="zh-CN" dirty="0" err="1"/>
              <a:t>xH</a:t>
            </a:r>
            <a:r>
              <a:rPr lang="en-US" altLang="zh-CN" dirty="0"/>
              <a:t>(x)</a:t>
            </a:r>
          </a:p>
          <a:p>
            <a:pPr>
              <a:buFont typeface="Wingdings" panose="05000000000000000000" pitchFamily="2" charset="2"/>
              <a:buNone/>
            </a:pPr>
            <a:r>
              <a:rPr lang="zh-CN" altLang="en-US" dirty="0"/>
              <a:t>（</a:t>
            </a:r>
            <a:r>
              <a:rPr lang="en-US" altLang="zh-CN" dirty="0"/>
              <a:t>2</a:t>
            </a:r>
            <a:r>
              <a:rPr lang="zh-CN" altLang="en-US" dirty="0"/>
              <a:t>）</a:t>
            </a:r>
            <a:r>
              <a:rPr lang="zh-CN" altLang="en-US" dirty="0">
                <a:solidFill>
                  <a:srgbClr val="FF0000"/>
                </a:solidFill>
                <a:sym typeface="Symbol" panose="05050102010706020507" pitchFamily="18" charset="2"/>
              </a:rPr>
              <a:t></a:t>
            </a:r>
            <a:r>
              <a:rPr lang="en-US" altLang="zh-CN" dirty="0"/>
              <a:t>x(G(x)</a:t>
            </a:r>
            <a:r>
              <a:rPr lang="en-US" altLang="zh-CN" dirty="0">
                <a:solidFill>
                  <a:srgbClr val="FF0000"/>
                </a:solidFill>
              </a:rPr>
              <a:t> ∧ </a:t>
            </a:r>
            <a:r>
              <a:rPr lang="en-US" altLang="zh-CN" dirty="0"/>
              <a:t>H(x)) </a:t>
            </a:r>
            <a:r>
              <a:rPr lang="en-US" altLang="zh-CN" dirty="0">
                <a:sym typeface="Symbol" panose="05050102010706020507" pitchFamily="18" charset="2"/>
              </a:rPr>
              <a:t>= </a:t>
            </a:r>
            <a:r>
              <a:rPr lang="en-US" altLang="zh-CN" dirty="0" err="1"/>
              <a:t>xG</a:t>
            </a:r>
            <a:r>
              <a:rPr lang="en-US" altLang="zh-CN" dirty="0"/>
              <a:t>(x)</a:t>
            </a:r>
            <a:r>
              <a:rPr lang="en-US" altLang="zh-CN" dirty="0">
                <a:solidFill>
                  <a:srgbClr val="FF0000"/>
                </a:solidFill>
              </a:rPr>
              <a:t> ∧</a:t>
            </a:r>
            <a:r>
              <a:rPr lang="en-US" altLang="zh-CN" dirty="0"/>
              <a:t> </a:t>
            </a:r>
            <a:r>
              <a:rPr lang="en-US" altLang="zh-CN" dirty="0">
                <a:sym typeface="Symbol" panose="05050102010706020507" pitchFamily="18" charset="2"/>
              </a:rPr>
              <a:t></a:t>
            </a:r>
            <a:r>
              <a:rPr lang="en-US" altLang="zh-CN" dirty="0" err="1"/>
              <a:t>xH</a:t>
            </a:r>
            <a:r>
              <a:rPr lang="en-US" altLang="zh-CN" dirty="0"/>
              <a:t>(x)</a:t>
            </a:r>
          </a:p>
        </p:txBody>
      </p:sp>
      <p:sp>
        <p:nvSpPr>
          <p:cNvPr id="2" name="文本框 1">
            <a:extLst>
              <a:ext uri="{FF2B5EF4-FFF2-40B4-BE49-F238E27FC236}">
                <a16:creationId xmlns:a16="http://schemas.microsoft.com/office/drawing/2014/main" id="{2961C280-9FDA-4BCE-B22C-4A49B9176885}"/>
              </a:ext>
            </a:extLst>
          </p:cNvPr>
          <p:cNvSpPr txBox="1"/>
          <p:nvPr/>
        </p:nvSpPr>
        <p:spPr>
          <a:xfrm>
            <a:off x="5939406" y="5629013"/>
            <a:ext cx="5150840" cy="769441"/>
          </a:xfrm>
          <a:prstGeom prst="rect">
            <a:avLst/>
          </a:prstGeom>
          <a:noFill/>
        </p:spPr>
        <p:txBody>
          <a:bodyPr wrap="square" rtlCol="0">
            <a:spAutoFit/>
          </a:bodyPr>
          <a:lstStyle/>
          <a:p>
            <a:r>
              <a:rPr lang="zh-CN" altLang="en-US" sz="4400" b="1" dirty="0"/>
              <a:t>成立么？</a:t>
            </a:r>
          </a:p>
        </p:txBody>
      </p:sp>
    </p:spTree>
    <p:extLst>
      <p:ext uri="{BB962C8B-B14F-4D97-AF65-F5344CB8AC3E}">
        <p14:creationId xmlns:p14="http://schemas.microsoft.com/office/powerpoint/2010/main" val="383332211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文本框 1">
            <a:extLst>
              <a:ext uri="{FF2B5EF4-FFF2-40B4-BE49-F238E27FC236}">
                <a16:creationId xmlns:a16="http://schemas.microsoft.com/office/drawing/2014/main" id="{65987F41-1C7C-44DB-A204-173020901DDB}"/>
              </a:ext>
            </a:extLst>
          </p:cNvPr>
          <p:cNvSpPr txBox="1"/>
          <p:nvPr/>
        </p:nvSpPr>
        <p:spPr>
          <a:xfrm>
            <a:off x="2021746" y="1031846"/>
            <a:ext cx="5578679" cy="584775"/>
          </a:xfrm>
          <a:prstGeom prst="rect">
            <a:avLst/>
          </a:prstGeom>
          <a:noFill/>
        </p:spPr>
        <p:txBody>
          <a:bodyPr wrap="square" rtlCol="0">
            <a:spAutoFit/>
          </a:bodyPr>
          <a:lstStyle/>
          <a:p>
            <a:r>
              <a:rPr lang="zh-CN" altLang="en-US" sz="3200" dirty="0"/>
              <a:t>证明下列等值式</a:t>
            </a:r>
          </a:p>
        </p:txBody>
      </p:sp>
      <p:sp>
        <p:nvSpPr>
          <p:cNvPr id="5" name="矩形 4">
            <a:extLst>
              <a:ext uri="{FF2B5EF4-FFF2-40B4-BE49-F238E27FC236}">
                <a16:creationId xmlns:a16="http://schemas.microsoft.com/office/drawing/2014/main" id="{C8EAE494-89DF-4F40-B15B-B2762A4E244D}"/>
              </a:ext>
            </a:extLst>
          </p:cNvPr>
          <p:cNvSpPr/>
          <p:nvPr/>
        </p:nvSpPr>
        <p:spPr>
          <a:xfrm>
            <a:off x="1851681" y="1656414"/>
            <a:ext cx="6425157" cy="523220"/>
          </a:xfrm>
          <a:prstGeom prst="rect">
            <a:avLst/>
          </a:prstGeom>
        </p:spPr>
        <p:txBody>
          <a:bodyPr wrap="none">
            <a:spAutoFit/>
          </a:bodyPr>
          <a:lstStyle/>
          <a:p>
            <a:r>
              <a:rPr lang="en-US" altLang="zh-CN" sz="2800" dirty="0">
                <a:solidFill>
                  <a:schemeClr val="tx1">
                    <a:lumMod val="95000"/>
                    <a:lumOff val="5000"/>
                  </a:schemeClr>
                </a:solidFill>
                <a:sym typeface="Symbol" panose="05050102010706020507" pitchFamily="18" charset="2"/>
              </a:rPr>
              <a:t>(1) </a:t>
            </a:r>
            <a:r>
              <a:rPr lang="zh-CN" altLang="en-US" sz="2800" dirty="0">
                <a:solidFill>
                  <a:schemeClr val="tx1">
                    <a:lumMod val="95000"/>
                    <a:lumOff val="5000"/>
                  </a:schemeClr>
                </a:solidFill>
                <a:sym typeface="Symbol" panose="05050102010706020507" pitchFamily="18" charset="2"/>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A(x)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B(x))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rPr>
              <a:t>xB</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 </a:t>
            </a:r>
            <a:endPar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B129876B-8272-410A-9E1F-B65587431B60}"/>
              </a:ext>
            </a:extLst>
          </p:cNvPr>
          <p:cNvSpPr/>
          <p:nvPr/>
        </p:nvSpPr>
        <p:spPr>
          <a:xfrm>
            <a:off x="2170002" y="2413923"/>
            <a:ext cx="7100021" cy="523220"/>
          </a:xfrm>
          <a:prstGeom prst="rect">
            <a:avLst/>
          </a:prstGeom>
        </p:spPr>
        <p:txBody>
          <a:bodyPr wrap="none">
            <a:spAutoFit/>
          </a:bodyPr>
          <a:lstStyle/>
          <a:p>
            <a:r>
              <a:rPr lang="zh-CN" altLang="en-US" sz="2800" dirty="0">
                <a:solidFill>
                  <a:schemeClr val="tx1">
                    <a:lumMod val="95000"/>
                    <a:lumOff val="5000"/>
                  </a:schemeClr>
                </a:solidFill>
                <a:sym typeface="Symbol" panose="05050102010706020507" pitchFamily="18" charset="2"/>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800" dirty="0">
                <a:solidFill>
                  <a:schemeClr val="tx1">
                    <a:lumMod val="95000"/>
                    <a:lumOff val="5000"/>
                  </a:schemeClr>
                </a:solidFill>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A(x)</a:t>
            </a:r>
            <a:r>
              <a:rPr lang="en-US" altLang="zh-CN" sz="2800" dirty="0">
                <a:solidFill>
                  <a:schemeClr val="tx1">
                    <a:lumMod val="95000"/>
                    <a:lumOff val="5000"/>
                  </a:schemeClr>
                </a:solidFill>
              </a:rPr>
              <a:t> ∨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B(x))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sym typeface="Symbol" panose="05050102010706020507" pitchFamily="18" charset="2"/>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A(x)</a:t>
            </a:r>
            <a:r>
              <a:rPr lang="en-US" altLang="zh-CN" sz="2800" dirty="0">
                <a:solidFill>
                  <a:schemeClr val="tx1">
                    <a:lumMod val="95000"/>
                    <a:lumOff val="5000"/>
                  </a:schemeClr>
                </a:solidFill>
              </a:rPr>
              <a:t> ∨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rPr>
              <a:t>xB</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 </a:t>
            </a:r>
            <a:endPar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6B0D6867-0E93-4526-97DB-2C35B42923C6}"/>
              </a:ext>
            </a:extLst>
          </p:cNvPr>
          <p:cNvSpPr/>
          <p:nvPr/>
        </p:nvSpPr>
        <p:spPr>
          <a:xfrm>
            <a:off x="2021746" y="3807347"/>
            <a:ext cx="7209025" cy="523220"/>
          </a:xfrm>
          <a:prstGeom prst="rect">
            <a:avLst/>
          </a:prstGeom>
        </p:spPr>
        <p:txBody>
          <a:bodyPr wrap="none">
            <a:spAutoFit/>
          </a:bodyPr>
          <a:lstStyle/>
          <a:p>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(2)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y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P(x)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Q(y))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rPr>
              <a:t>xP</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yQ</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(y) </a:t>
            </a:r>
            <a:endPar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E4722D66-BF68-4DFB-BB6B-F9F9AD5FE61A}"/>
              </a:ext>
            </a:extLst>
          </p:cNvPr>
          <p:cNvSpPr/>
          <p:nvPr/>
        </p:nvSpPr>
        <p:spPr>
          <a:xfrm>
            <a:off x="2218581" y="3070142"/>
            <a:ext cx="3970382" cy="523220"/>
          </a:xfrm>
          <a:prstGeom prst="rect">
            <a:avLst/>
          </a:prstGeom>
        </p:spPr>
        <p:txBody>
          <a:bodyPr wrap="none">
            <a:spAutoFit/>
          </a:bodyPr>
          <a:lstStyle/>
          <a:p>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rPr>
              <a:t>┐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A(x)</a:t>
            </a:r>
            <a:r>
              <a:rPr lang="en-US" altLang="zh-CN" sz="2800" dirty="0">
                <a:solidFill>
                  <a:schemeClr val="tx1">
                    <a:lumMod val="95000"/>
                    <a:lumOff val="5000"/>
                  </a:schemeClr>
                </a:solidFill>
              </a:rPr>
              <a:t> ∨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rPr>
              <a:t>xB</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 </a:t>
            </a:r>
            <a:endPar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DFD35660-B9F4-4F62-BEF3-B44898A13A61}"/>
              </a:ext>
            </a:extLst>
          </p:cNvPr>
          <p:cNvSpPr/>
          <p:nvPr/>
        </p:nvSpPr>
        <p:spPr>
          <a:xfrm>
            <a:off x="6068721" y="3070142"/>
            <a:ext cx="3337773" cy="523220"/>
          </a:xfrm>
          <a:prstGeom prst="rect">
            <a:avLst/>
          </a:prstGeom>
        </p:spPr>
        <p:txBody>
          <a:bodyPr wrap="none">
            <a:spAutoFit/>
          </a:bodyPr>
          <a:lstStyle/>
          <a:p>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rPr>
              <a:t>xB</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 </a:t>
            </a:r>
            <a:endParaRPr lang="zh-CN" altLang="en-US" sz="2800" dirty="0">
              <a:solidFill>
                <a:schemeClr val="tx1">
                  <a:lumMod val="95000"/>
                  <a:lumOff val="5000"/>
                </a:schemeClr>
              </a:solidFill>
            </a:endParaRPr>
          </a:p>
        </p:txBody>
      </p:sp>
      <p:sp>
        <p:nvSpPr>
          <p:cNvPr id="10" name="文本框 9">
            <a:extLst>
              <a:ext uri="{FF2B5EF4-FFF2-40B4-BE49-F238E27FC236}">
                <a16:creationId xmlns:a16="http://schemas.microsoft.com/office/drawing/2014/main" id="{8369402D-5DD4-4CD0-B795-834F3EA7621A}"/>
              </a:ext>
            </a:extLst>
          </p:cNvPr>
          <p:cNvSpPr txBox="1"/>
          <p:nvPr/>
        </p:nvSpPr>
        <p:spPr>
          <a:xfrm>
            <a:off x="952362" y="2413923"/>
            <a:ext cx="899319" cy="523220"/>
          </a:xfrm>
          <a:prstGeom prst="rect">
            <a:avLst/>
          </a:prstGeom>
          <a:noFill/>
        </p:spPr>
        <p:txBody>
          <a:bodyPr wrap="square" rtlCol="0">
            <a:spAutoFit/>
          </a:bodyPr>
          <a:lstStyle/>
          <a:p>
            <a:r>
              <a:rPr lang="zh-CN" altLang="en-US" sz="2800" dirty="0"/>
              <a:t>证明：</a:t>
            </a:r>
          </a:p>
        </p:txBody>
      </p:sp>
      <p:sp>
        <p:nvSpPr>
          <p:cNvPr id="14" name="文本框 13">
            <a:extLst>
              <a:ext uri="{FF2B5EF4-FFF2-40B4-BE49-F238E27FC236}">
                <a16:creationId xmlns:a16="http://schemas.microsoft.com/office/drawing/2014/main" id="{02F124C3-A970-4E52-BD34-5727C67D6012}"/>
              </a:ext>
            </a:extLst>
          </p:cNvPr>
          <p:cNvSpPr txBox="1"/>
          <p:nvPr/>
        </p:nvSpPr>
        <p:spPr>
          <a:xfrm>
            <a:off x="851694" y="4351268"/>
            <a:ext cx="899319" cy="523220"/>
          </a:xfrm>
          <a:prstGeom prst="rect">
            <a:avLst/>
          </a:prstGeom>
          <a:noFill/>
        </p:spPr>
        <p:txBody>
          <a:bodyPr wrap="square" rtlCol="0">
            <a:spAutoFit/>
          </a:bodyPr>
          <a:lstStyle/>
          <a:p>
            <a:r>
              <a:rPr lang="zh-CN" altLang="en-US" sz="2800" dirty="0"/>
              <a:t>证明：</a:t>
            </a:r>
          </a:p>
        </p:txBody>
      </p:sp>
      <p:sp>
        <p:nvSpPr>
          <p:cNvPr id="15" name="矩形 14">
            <a:extLst>
              <a:ext uri="{FF2B5EF4-FFF2-40B4-BE49-F238E27FC236}">
                <a16:creationId xmlns:a16="http://schemas.microsoft.com/office/drawing/2014/main" id="{A6192B99-157B-4706-AF08-08DC8151F440}"/>
              </a:ext>
            </a:extLst>
          </p:cNvPr>
          <p:cNvSpPr/>
          <p:nvPr/>
        </p:nvSpPr>
        <p:spPr>
          <a:xfrm>
            <a:off x="2021745" y="4463566"/>
            <a:ext cx="8153194" cy="523220"/>
          </a:xfrm>
          <a:prstGeom prst="rect">
            <a:avLst/>
          </a:prstGeom>
        </p:spPr>
        <p:txBody>
          <a:bodyPr wrap="none">
            <a:spAutoFit/>
          </a:bodyPr>
          <a:lstStyle/>
          <a:p>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(2)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y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P(x)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Q(y))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y (</a:t>
            </a:r>
            <a:r>
              <a:rPr lang="zh-CN" altLang="en-US" sz="2800" dirty="0">
                <a:solidFill>
                  <a:schemeClr val="tx1">
                    <a:lumMod val="95000"/>
                    <a:lumOff val="5000"/>
                  </a:schemeClr>
                </a:solidFill>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P(x) </a:t>
            </a:r>
            <a:r>
              <a:rPr lang="en-US" altLang="zh-CN" sz="2800" dirty="0">
                <a:solidFill>
                  <a:schemeClr val="tx1">
                    <a:lumMod val="95000"/>
                    <a:lumOff val="5000"/>
                  </a:schemeClr>
                </a:solidFill>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Q(y)) </a:t>
            </a:r>
            <a:endPar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CC4D07F9-973B-48C7-B3C0-B089D65E9A4D}"/>
              </a:ext>
            </a:extLst>
          </p:cNvPr>
          <p:cNvSpPr/>
          <p:nvPr/>
        </p:nvSpPr>
        <p:spPr>
          <a:xfrm>
            <a:off x="2021745" y="5119785"/>
            <a:ext cx="4204997" cy="523220"/>
          </a:xfrm>
          <a:prstGeom prst="rect">
            <a:avLst/>
          </a:prstGeom>
        </p:spPr>
        <p:txBody>
          <a:bodyPr wrap="none">
            <a:spAutoFit/>
          </a:bodyPr>
          <a:lstStyle/>
          <a:p>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P(x) </a:t>
            </a:r>
            <a:r>
              <a:rPr lang="en-US" altLang="zh-CN" sz="2800" dirty="0">
                <a:solidFill>
                  <a:schemeClr val="tx1">
                    <a:lumMod val="95000"/>
                    <a:lumOff val="5000"/>
                  </a:schemeClr>
                </a:solidFill>
              </a:rPr>
              <a:t>∨</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y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Q(y) </a:t>
            </a:r>
            <a:endPar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9D96927C-8CB6-4EC1-A133-81FC9219BCE6}"/>
              </a:ext>
            </a:extLst>
          </p:cNvPr>
          <p:cNvSpPr/>
          <p:nvPr/>
        </p:nvSpPr>
        <p:spPr>
          <a:xfrm>
            <a:off x="5937400" y="5119785"/>
            <a:ext cx="3935693" cy="523220"/>
          </a:xfrm>
          <a:prstGeom prst="rect">
            <a:avLst/>
          </a:prstGeom>
        </p:spPr>
        <p:txBody>
          <a:bodyPr wrap="none">
            <a:spAutoFit/>
          </a:bodyPr>
          <a:lstStyle/>
          <a:p>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rPr>
              <a:t>┐</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rPr>
              <a:t>xP</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sz="2800" dirty="0">
                <a:solidFill>
                  <a:schemeClr val="tx1">
                    <a:lumMod val="95000"/>
                    <a:lumOff val="5000"/>
                  </a:schemeClr>
                </a:solidFill>
              </a:rPr>
              <a:t> </a:t>
            </a:r>
            <a:r>
              <a:rPr lang="en-US" altLang="zh-CN" sz="2800" dirty="0">
                <a:solidFill>
                  <a:schemeClr val="tx1">
                    <a:lumMod val="95000"/>
                    <a:lumOff val="5000"/>
                  </a:schemeClr>
                </a:solidFill>
              </a:rPr>
              <a:t>∨</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y </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Q(y) </a:t>
            </a:r>
            <a:endPar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44F39886-F0D6-40FE-A816-0498CB5B4E57}"/>
              </a:ext>
            </a:extLst>
          </p:cNvPr>
          <p:cNvSpPr/>
          <p:nvPr/>
        </p:nvSpPr>
        <p:spPr>
          <a:xfrm>
            <a:off x="2085039" y="5877294"/>
            <a:ext cx="3478837" cy="523220"/>
          </a:xfrm>
          <a:prstGeom prst="rect">
            <a:avLst/>
          </a:prstGeom>
        </p:spPr>
        <p:txBody>
          <a:bodyPr wrap="none">
            <a:spAutoFit/>
          </a:bodyPr>
          <a:lstStyle/>
          <a:p>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rPr>
              <a:t>xP</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(x) </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dirty="0" err="1">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yQ</a:t>
            </a:r>
            <a:r>
              <a:rPr lang="en-US" altLang="zh-CN" sz="2800" dirty="0">
                <a:solidFill>
                  <a:schemeClr val="tx1">
                    <a:lumMod val="95000"/>
                    <a:lumOff val="5000"/>
                  </a:schemeClr>
                </a:solidFill>
                <a:latin typeface="Times New Roman" panose="02020603050405020304" pitchFamily="18" charset="0"/>
                <a:cs typeface="Times New Roman" panose="02020603050405020304" pitchFamily="18" charset="0"/>
              </a:rPr>
              <a:t>(y) </a:t>
            </a:r>
            <a:endParaRPr lang="zh-CN" altLang="en-US" sz="2800" dirty="0"/>
          </a:p>
        </p:txBody>
      </p:sp>
    </p:spTree>
    <p:extLst>
      <p:ext uri="{BB962C8B-B14F-4D97-AF65-F5344CB8AC3E}">
        <p14:creationId xmlns:p14="http://schemas.microsoft.com/office/powerpoint/2010/main" val="32741459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7" grpId="0"/>
      <p:bldP spid="14" grpId="0"/>
      <p:bldP spid="15" grpId="0"/>
      <p:bldP spid="16" grpId="0"/>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9F392F5F-D6B6-4999-88E0-3B42D56F1396}"/>
              </a:ext>
            </a:extLst>
          </p:cNvPr>
          <p:cNvSpPr/>
          <p:nvPr/>
        </p:nvSpPr>
        <p:spPr>
          <a:xfrm>
            <a:off x="1965511" y="2359795"/>
            <a:ext cx="8260978" cy="2971904"/>
          </a:xfrm>
          <a:prstGeom prst="rect">
            <a:avLst/>
          </a:prstGeom>
        </p:spPr>
        <p:txBody>
          <a:bodyPr wrap="square">
            <a:spAutoFit/>
          </a:bodyPr>
          <a:lstStyle/>
          <a:p>
            <a:pPr algn="just">
              <a:lnSpc>
                <a:spcPct val="150000"/>
              </a:lnSpc>
              <a:buFont typeface="Wingdings" panose="05000000000000000000" pitchFamily="2" charset="2"/>
              <a:buNone/>
              <a:defRPr/>
            </a:pPr>
            <a:r>
              <a:rPr lang="zh-CN" altLang="en-US" sz="3200" dirty="0">
                <a:latin typeface="Times New Roman" panose="02020603050405020304" pitchFamily="18" charset="0"/>
                <a:cs typeface="Times New Roman" panose="02020603050405020304" pitchFamily="18" charset="0"/>
              </a:rPr>
              <a:t>设</a:t>
            </a:r>
            <a:r>
              <a:rPr lang="en-US" altLang="zh-CN" sz="3200"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为一个一阶逻辑公式，若</a:t>
            </a:r>
            <a:r>
              <a:rPr lang="en-US" altLang="zh-CN" sz="3200"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具有如下形式</a:t>
            </a:r>
          </a:p>
          <a:p>
            <a:pPr algn="just">
              <a:lnSpc>
                <a:spcPct val="150000"/>
              </a:lnSpc>
              <a:buFont typeface="Wingdings" panose="05000000000000000000" pitchFamily="2" charset="2"/>
              <a:buNone/>
              <a:defRPr/>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Q</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Q</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2 </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Q</a:t>
            </a:r>
            <a:r>
              <a:rPr lang="en-US" altLang="zh-CN" sz="3200" baseline="-25000" dirty="0" err="1">
                <a:latin typeface="Times New Roman" panose="02020603050405020304" pitchFamily="18" charset="0"/>
                <a:cs typeface="Times New Roman" panose="02020603050405020304" pitchFamily="18" charset="0"/>
              </a:rPr>
              <a:t>k</a:t>
            </a:r>
            <a:r>
              <a:rPr lang="en-US" altLang="zh-CN" sz="3200" dirty="0" err="1">
                <a:latin typeface="Times New Roman" panose="02020603050405020304" pitchFamily="18" charset="0"/>
                <a:cs typeface="Times New Roman" panose="02020603050405020304" pitchFamily="18" charset="0"/>
              </a:rPr>
              <a:t>x</a:t>
            </a:r>
            <a:r>
              <a:rPr lang="en-US" altLang="zh-CN" sz="3200" baseline="-25000" dirty="0" err="1">
                <a:latin typeface="Times New Roman" panose="02020603050405020304" pitchFamily="18" charset="0"/>
                <a:cs typeface="Times New Roman" panose="02020603050405020304" pitchFamily="18" charset="0"/>
              </a:rPr>
              <a:t>k</a:t>
            </a:r>
            <a:r>
              <a:rPr lang="en-US" altLang="zh-CN" sz="3200" dirty="0" err="1">
                <a:latin typeface="Times New Roman" panose="02020603050405020304" pitchFamily="18" charset="0"/>
                <a:cs typeface="Times New Roman" panose="02020603050405020304" pitchFamily="18" charset="0"/>
              </a:rPr>
              <a:t>B</a:t>
            </a:r>
            <a:endParaRPr lang="en-US" altLang="zh-CN" sz="32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None/>
              <a:defRPr/>
            </a:pPr>
            <a:r>
              <a:rPr lang="zh-CN" altLang="en-US" sz="3200" dirty="0">
                <a:latin typeface="Times New Roman" panose="02020603050405020304" pitchFamily="18" charset="0"/>
                <a:cs typeface="Times New Roman" panose="02020603050405020304" pitchFamily="18" charset="0"/>
              </a:rPr>
              <a:t>则称</a:t>
            </a:r>
            <a:r>
              <a:rPr lang="en-US" altLang="zh-CN" sz="3200"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为</a:t>
            </a:r>
            <a:r>
              <a:rPr lang="zh-CN" altLang="en-US" sz="3200" dirty="0">
                <a:solidFill>
                  <a:schemeClr val="hlink"/>
                </a:solidFill>
                <a:latin typeface="Times New Roman" panose="02020603050405020304" pitchFamily="18" charset="0"/>
                <a:cs typeface="Times New Roman" panose="02020603050405020304" pitchFamily="18" charset="0"/>
              </a:rPr>
              <a:t>前束范式</a:t>
            </a:r>
            <a:r>
              <a:rPr lang="zh-CN" altLang="en-US" sz="3200" dirty="0">
                <a:latin typeface="Times New Roman" panose="02020603050405020304" pitchFamily="18" charset="0"/>
                <a:cs typeface="Times New Roman" panose="02020603050405020304" pitchFamily="18" charset="0"/>
              </a:rPr>
              <a:t>，其中</a:t>
            </a:r>
            <a:r>
              <a:rPr lang="en-US" altLang="zh-CN" sz="3200" dirty="0">
                <a:latin typeface="Times New Roman" panose="02020603050405020304" pitchFamily="18" charset="0"/>
                <a:cs typeface="Times New Roman" panose="02020603050405020304" pitchFamily="18" charset="0"/>
              </a:rPr>
              <a:t>Q</a:t>
            </a:r>
            <a:r>
              <a:rPr lang="en-US" altLang="zh-CN" sz="3200"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(1≤i≤k)</a:t>
            </a:r>
            <a:r>
              <a:rPr lang="zh-CN" altLang="en-US" sz="3200" dirty="0">
                <a:latin typeface="Times New Roman" panose="02020603050405020304" pitchFamily="18" charset="0"/>
                <a:cs typeface="Times New Roman" panose="02020603050405020304" pitchFamily="18" charset="0"/>
              </a:rPr>
              <a:t>为</a:t>
            </a:r>
            <a:r>
              <a:rPr lang="zh-CN" altLang="en-US" sz="3200" dirty="0">
                <a:latin typeface="Times New Roman" panose="02020603050405020304" pitchFamily="18" charset="0"/>
                <a:cs typeface="Times New Roman" panose="02020603050405020304" pitchFamily="18" charset="0"/>
                <a:sym typeface="Symbol" pitchFamily="18" charset="2"/>
              </a:rPr>
              <a:t></a:t>
            </a:r>
            <a:r>
              <a:rPr lang="zh-CN" altLang="en-US" sz="3200" dirty="0">
                <a:latin typeface="Times New Roman" panose="02020603050405020304" pitchFamily="18" charset="0"/>
                <a:cs typeface="Times New Roman" panose="02020603050405020304" pitchFamily="18" charset="0"/>
              </a:rPr>
              <a:t>或</a:t>
            </a: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B</a:t>
            </a:r>
            <a:r>
              <a:rPr lang="zh-CN" altLang="en-US" sz="3200" dirty="0">
                <a:latin typeface="Times New Roman" panose="02020603050405020304" pitchFamily="18" charset="0"/>
                <a:cs typeface="Times New Roman" panose="02020603050405020304" pitchFamily="18" charset="0"/>
              </a:rPr>
              <a:t>为不含量词的公式</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母式、基式</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99CC1A08-7824-4470-8720-C8B3A9EC4893}"/>
              </a:ext>
            </a:extLst>
          </p:cNvPr>
          <p:cNvSpPr/>
          <p:nvPr/>
        </p:nvSpPr>
        <p:spPr>
          <a:xfrm>
            <a:off x="1965512" y="5581712"/>
            <a:ext cx="8260977" cy="867930"/>
          </a:xfrm>
          <a:prstGeom prst="rect">
            <a:avLst/>
          </a:prstGeom>
        </p:spPr>
        <p:txBody>
          <a:bodyPr wrap="square">
            <a:spAutoFit/>
          </a:bodyPr>
          <a:lstStyle/>
          <a:p>
            <a:pPr>
              <a:lnSpc>
                <a:spcPct val="90000"/>
              </a:lnSpc>
              <a:defRPr/>
            </a:pPr>
            <a:r>
              <a:rPr lang="en-US" altLang="zh-CN" sz="2800" dirty="0"/>
              <a:t>A</a:t>
            </a:r>
            <a:r>
              <a:rPr lang="zh-CN" altLang="en-US" sz="2800" dirty="0"/>
              <a:t>中的一切量词都位于该公式的</a:t>
            </a:r>
            <a:r>
              <a:rPr lang="zh-CN" altLang="en-US" sz="2800" dirty="0">
                <a:solidFill>
                  <a:schemeClr val="hlink"/>
                </a:solidFill>
              </a:rPr>
              <a:t>最前端</a:t>
            </a:r>
            <a:r>
              <a:rPr lang="en-US" altLang="zh-CN" sz="2800" dirty="0"/>
              <a:t>(</a:t>
            </a:r>
            <a:r>
              <a:rPr lang="zh-CN" altLang="en-US" sz="2800" dirty="0"/>
              <a:t>不含否定词</a:t>
            </a:r>
            <a:r>
              <a:rPr lang="en-US" altLang="zh-CN" sz="2800" dirty="0"/>
              <a:t>)</a:t>
            </a:r>
            <a:r>
              <a:rPr lang="zh-CN" altLang="en-US" sz="2800" dirty="0"/>
              <a:t>且这些量词的</a:t>
            </a:r>
            <a:r>
              <a:rPr lang="zh-CN" altLang="en-US" sz="2800" dirty="0">
                <a:solidFill>
                  <a:schemeClr val="hlink"/>
                </a:solidFill>
              </a:rPr>
              <a:t>辖域都延伸到公式的末端</a:t>
            </a:r>
            <a:r>
              <a:rPr lang="zh-CN" altLang="en-US" sz="2800" dirty="0"/>
              <a:t>。</a:t>
            </a:r>
          </a:p>
        </p:txBody>
      </p:sp>
      <p:sp>
        <p:nvSpPr>
          <p:cNvPr id="6" name="文本框 3">
            <a:extLst>
              <a:ext uri="{FF2B5EF4-FFF2-40B4-BE49-F238E27FC236}">
                <a16:creationId xmlns:a16="http://schemas.microsoft.com/office/drawing/2014/main" id="{F85D5332-92CE-4274-92BC-C80239AE892D}"/>
              </a:ext>
            </a:extLst>
          </p:cNvPr>
          <p:cNvSpPr txBox="1"/>
          <p:nvPr/>
        </p:nvSpPr>
        <p:spPr>
          <a:xfrm>
            <a:off x="2096947" y="1163350"/>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前束范式</a:t>
            </a:r>
          </a:p>
        </p:txBody>
      </p:sp>
    </p:spTree>
    <p:extLst>
      <p:ext uri="{BB962C8B-B14F-4D97-AF65-F5344CB8AC3E}">
        <p14:creationId xmlns:p14="http://schemas.microsoft.com/office/powerpoint/2010/main" val="146926598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6B41D25-0D71-4067-B036-A9A7E6F0B6A8}"/>
              </a:ext>
            </a:extLst>
          </p:cNvPr>
          <p:cNvSpPr/>
          <p:nvPr/>
        </p:nvSpPr>
        <p:spPr>
          <a:xfrm>
            <a:off x="1629335" y="998538"/>
            <a:ext cx="8933329" cy="1490023"/>
          </a:xfrm>
          <a:prstGeom prst="rect">
            <a:avLst/>
          </a:prstGeom>
        </p:spPr>
        <p:txBody>
          <a:bodyPr wrap="square">
            <a:spAutoFit/>
          </a:bodyPr>
          <a:lstStyle/>
          <a:p>
            <a:pPr algn="just">
              <a:lnSpc>
                <a:spcPct val="150000"/>
              </a:lnSpc>
              <a:buFont typeface="Wingdings" panose="05000000000000000000" pitchFamily="2" charset="2"/>
              <a:buNone/>
              <a:defRPr/>
            </a:pPr>
            <a:r>
              <a:rPr lang="zh-CN" altLang="en-US"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(F(x)∧G(y)→H(x</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y)) </a:t>
            </a:r>
          </a:p>
          <a:p>
            <a:pPr algn="just">
              <a:lnSpc>
                <a:spcPct val="150000"/>
              </a:lnSpc>
              <a:buFont typeface="Wingdings" panose="05000000000000000000" pitchFamily="2" charset="2"/>
              <a:buNone/>
              <a:defRPr/>
            </a:pP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err="1">
                <a:latin typeface="Times New Roman" panose="02020603050405020304" pitchFamily="18" charset="0"/>
                <a:cs typeface="Times New Roman" panose="02020603050405020304" pitchFamily="18" charset="0"/>
                <a:sym typeface="Symbol" pitchFamily="18" charset="2"/>
              </a:rPr>
              <a:t></a:t>
            </a:r>
            <a:r>
              <a:rPr lang="en-US" altLang="zh-CN" sz="3200" dirty="0" err="1">
                <a:latin typeface="Times New Roman" panose="02020603050405020304" pitchFamily="18" charset="0"/>
                <a:cs typeface="Times New Roman" panose="02020603050405020304" pitchFamily="18" charset="0"/>
              </a:rPr>
              <a:t>z</a:t>
            </a:r>
            <a:r>
              <a:rPr lang="en-US" altLang="zh-CN" sz="3200" dirty="0">
                <a:latin typeface="Times New Roman" panose="02020603050405020304" pitchFamily="18" charset="0"/>
                <a:cs typeface="Times New Roman" panose="02020603050405020304" pitchFamily="18" charset="0"/>
              </a:rPr>
              <a:t>(F(x)∧G(y)∧H(z)→L(x</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y</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z)) </a:t>
            </a:r>
          </a:p>
        </p:txBody>
      </p:sp>
      <p:sp>
        <p:nvSpPr>
          <p:cNvPr id="3" name="矩形 2">
            <a:extLst>
              <a:ext uri="{FF2B5EF4-FFF2-40B4-BE49-F238E27FC236}">
                <a16:creationId xmlns:a16="http://schemas.microsoft.com/office/drawing/2014/main" id="{5C4D57BE-4D75-4F41-B3D8-A5F3983551E2}"/>
              </a:ext>
            </a:extLst>
          </p:cNvPr>
          <p:cNvSpPr/>
          <p:nvPr/>
        </p:nvSpPr>
        <p:spPr>
          <a:xfrm>
            <a:off x="1571625" y="3343531"/>
            <a:ext cx="7957763" cy="1490023"/>
          </a:xfrm>
          <a:prstGeom prst="rect">
            <a:avLst/>
          </a:prstGeom>
        </p:spPr>
        <p:txBody>
          <a:bodyPr wrap="square">
            <a:spAutoFit/>
          </a:bodyPr>
          <a:lstStyle/>
          <a:p>
            <a:pPr algn="just">
              <a:lnSpc>
                <a:spcPct val="150000"/>
              </a:lnSpc>
              <a:buFont typeface="Wingdings" panose="05000000000000000000" pitchFamily="2" charset="2"/>
              <a:buNone/>
              <a:defRPr/>
            </a:pPr>
            <a:r>
              <a:rPr lang="zh-CN" altLang="en-US" sz="3200"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x</a:t>
            </a:r>
            <a:r>
              <a:rPr lang="en-US" altLang="zh-CN" sz="3200" dirty="0">
                <a:solidFill>
                  <a:schemeClr val="hlink"/>
                </a:solidFill>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F(x)→</a:t>
            </a:r>
            <a:r>
              <a:rPr lang="en-US" altLang="zh-CN" sz="3200" dirty="0">
                <a:solidFill>
                  <a:schemeClr val="accent1"/>
                </a:solidFill>
                <a:latin typeface="Times New Roman" panose="02020603050405020304" pitchFamily="18" charset="0"/>
                <a:cs typeface="Times New Roman" panose="02020603050405020304" pitchFamily="18" charset="0"/>
                <a:sym typeface="Symbol" pitchFamily="18" charset="2"/>
              </a:rPr>
              <a:t></a:t>
            </a:r>
            <a:r>
              <a:rPr lang="en-US" altLang="zh-CN" sz="3200" dirty="0">
                <a:solidFill>
                  <a:schemeClr val="accent1"/>
                </a:solidFill>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(G(y)∧H(x</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y))</a:t>
            </a:r>
            <a:r>
              <a:rPr lang="en-US" altLang="zh-CN" sz="3200" dirty="0">
                <a:solidFill>
                  <a:schemeClr val="hlink"/>
                </a:solidFill>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None/>
              <a:defRPr/>
            </a:pP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itchFamily="18" charset="2"/>
              </a:rPr>
              <a:t></a:t>
            </a:r>
            <a:r>
              <a:rPr lang="en-US" altLang="zh-CN" sz="3200" dirty="0">
                <a:latin typeface="Times New Roman" panose="02020603050405020304" pitchFamily="18" charset="0"/>
                <a:cs typeface="Times New Roman" panose="02020603050405020304" pitchFamily="18" charset="0"/>
              </a:rPr>
              <a:t>x</a:t>
            </a:r>
            <a:r>
              <a:rPr lang="en-US" altLang="zh-CN" sz="3200" dirty="0">
                <a:solidFill>
                  <a:schemeClr val="hlink"/>
                </a:solidFill>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F(x)∧</a:t>
            </a:r>
            <a:r>
              <a:rPr lang="en-US" altLang="zh-CN" sz="3200" dirty="0">
                <a:solidFill>
                  <a:schemeClr val="accent1"/>
                </a:solidFill>
                <a:latin typeface="Times New Roman" panose="02020603050405020304" pitchFamily="18" charset="0"/>
                <a:cs typeface="Times New Roman" panose="02020603050405020304" pitchFamily="18" charset="0"/>
                <a:sym typeface="Symbol" pitchFamily="18" charset="2"/>
              </a:rPr>
              <a:t></a:t>
            </a:r>
            <a:r>
              <a:rPr lang="en-US" altLang="zh-CN" sz="3200" dirty="0">
                <a:solidFill>
                  <a:schemeClr val="accent1"/>
                </a:solidFill>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(G(y)→H(x</a:t>
            </a:r>
            <a:r>
              <a:rPr lang="zh-CN" altLang="en-US"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y))</a:t>
            </a:r>
            <a:r>
              <a:rPr lang="en-US" altLang="zh-CN" sz="3200" dirty="0">
                <a:solidFill>
                  <a:schemeClr val="hlink"/>
                </a:solidFill>
                <a:latin typeface="Times New Roman" panose="02020603050405020304" pitchFamily="18" charset="0"/>
                <a:cs typeface="Times New Roman" panose="02020603050405020304" pitchFamily="18" charset="0"/>
              </a:rPr>
              <a:t>)</a:t>
            </a:r>
          </a:p>
        </p:txBody>
      </p:sp>
      <p:sp>
        <p:nvSpPr>
          <p:cNvPr id="6" name="矩形 5">
            <a:extLst>
              <a:ext uri="{FF2B5EF4-FFF2-40B4-BE49-F238E27FC236}">
                <a16:creationId xmlns:a16="http://schemas.microsoft.com/office/drawing/2014/main" id="{E04F6D2C-2DFD-4D13-AA44-448E3E26D874}"/>
              </a:ext>
            </a:extLst>
          </p:cNvPr>
          <p:cNvSpPr/>
          <p:nvPr/>
        </p:nvSpPr>
        <p:spPr>
          <a:xfrm>
            <a:off x="1489610" y="5859462"/>
            <a:ext cx="9212778" cy="584775"/>
          </a:xfrm>
          <a:prstGeom prst="rect">
            <a:avLst/>
          </a:prstGeom>
        </p:spPr>
        <p:txBody>
          <a:bodyPr wrap="none">
            <a:spAutoFit/>
          </a:bodyPr>
          <a:lstStyle/>
          <a:p>
            <a:r>
              <a:rPr lang="zh-CN" altLang="en-US" sz="3200" dirty="0"/>
              <a:t>任意一个谓词公式都存在着与之等值的前束范式。</a:t>
            </a:r>
          </a:p>
        </p:txBody>
      </p:sp>
    </p:spTree>
    <p:extLst>
      <p:ext uri="{BB962C8B-B14F-4D97-AF65-F5344CB8AC3E}">
        <p14:creationId xmlns:p14="http://schemas.microsoft.com/office/powerpoint/2010/main" val="340934008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C9F37D45-C95D-4E95-96BC-908200001192}"/>
              </a:ext>
            </a:extLst>
          </p:cNvPr>
          <p:cNvSpPr/>
          <p:nvPr/>
        </p:nvSpPr>
        <p:spPr>
          <a:xfrm>
            <a:off x="1845142" y="864454"/>
            <a:ext cx="8193741" cy="645113"/>
          </a:xfrm>
          <a:prstGeom prst="rect">
            <a:avLst/>
          </a:prstGeom>
        </p:spPr>
        <p:txBody>
          <a:bodyPr wrap="square">
            <a:spAutoFit/>
          </a:bodyPr>
          <a:lstStyle/>
          <a:p>
            <a:pPr marL="342900" lvl="0" indent="-342900" algn="just" eaLnBrk="0" fontAlgn="base" hangingPunct="0">
              <a:lnSpc>
                <a:spcPct val="120000"/>
              </a:lnSpc>
              <a:spcBef>
                <a:spcPct val="20000"/>
              </a:spcBef>
              <a:spcAft>
                <a:spcPct val="0"/>
              </a:spcAft>
              <a:buClr>
                <a:srgbClr val="000000"/>
              </a:buClr>
              <a:buSzPct val="100000"/>
            </a:pPr>
            <a:r>
              <a:rPr lang="zh-CN" altLang="en-US" sz="3200" dirty="0">
                <a:solidFill>
                  <a:srgbClr val="CC3300"/>
                </a:solidFill>
                <a:latin typeface="+mn-ea"/>
                <a:cs typeface="Times New Roman" panose="02020603050405020304" pitchFamily="18" charset="0"/>
              </a:rPr>
              <a:t>证明</a:t>
            </a:r>
            <a:r>
              <a:rPr lang="en-US" altLang="zh-CN" sz="3200" dirty="0">
                <a:solidFill>
                  <a:srgbClr val="CC3300"/>
                </a:solidFill>
                <a:latin typeface="+mn-ea"/>
                <a:cs typeface="Times New Roman" panose="02020603050405020304" pitchFamily="18" charset="0"/>
              </a:rPr>
              <a:t>/</a:t>
            </a:r>
            <a:r>
              <a:rPr lang="zh-CN" altLang="en-US" sz="3200" dirty="0">
                <a:solidFill>
                  <a:srgbClr val="CC3300"/>
                </a:solidFill>
                <a:latin typeface="+mn-ea"/>
                <a:cs typeface="Times New Roman" panose="02020603050405020304" pitchFamily="18" charset="0"/>
              </a:rPr>
              <a:t>如何求解前束范式？</a:t>
            </a:r>
            <a:r>
              <a:rPr lang="zh-CN" altLang="en-US" sz="3200" dirty="0">
                <a:solidFill>
                  <a:srgbClr val="000000"/>
                </a:solidFill>
                <a:latin typeface="+mn-ea"/>
                <a:cs typeface="Times New Roman" panose="02020603050405020304" pitchFamily="18" charset="0"/>
              </a:rPr>
              <a:t>  </a:t>
            </a:r>
          </a:p>
        </p:txBody>
      </p:sp>
      <p:sp>
        <p:nvSpPr>
          <p:cNvPr id="4" name="矩形 3">
            <a:extLst>
              <a:ext uri="{FF2B5EF4-FFF2-40B4-BE49-F238E27FC236}">
                <a16:creationId xmlns:a16="http://schemas.microsoft.com/office/drawing/2014/main" id="{A58BBA26-4A62-4CDA-9914-42260BEBE872}"/>
              </a:ext>
            </a:extLst>
          </p:cNvPr>
          <p:cNvSpPr/>
          <p:nvPr/>
        </p:nvSpPr>
        <p:spPr>
          <a:xfrm>
            <a:off x="1571625" y="6050648"/>
            <a:ext cx="10355916" cy="523220"/>
          </a:xfrm>
          <a:prstGeom prst="rect">
            <a:avLst/>
          </a:prstGeom>
        </p:spPr>
        <p:txBody>
          <a:bodyPr wrap="square">
            <a:spAutoFit/>
          </a:bodyPr>
          <a:lstStyle/>
          <a:p>
            <a:pPr>
              <a:spcBef>
                <a:spcPct val="0"/>
              </a:spcBef>
              <a:buClr>
                <a:schemeClr val="bg2"/>
              </a:buClr>
            </a:pPr>
            <a:r>
              <a:rPr lang="zh-CN" altLang="en-US" sz="2800" dirty="0">
                <a:solidFill>
                  <a:srgbClr val="C00000"/>
                </a:solidFill>
                <a:latin typeface="+mn-ea"/>
              </a:rPr>
              <a:t>制造量词辖域可以扩大的条件，进行量词辖域扩大。</a:t>
            </a:r>
          </a:p>
        </p:txBody>
      </p:sp>
      <p:sp>
        <p:nvSpPr>
          <p:cNvPr id="3" name="矩形 2">
            <a:extLst>
              <a:ext uri="{FF2B5EF4-FFF2-40B4-BE49-F238E27FC236}">
                <a16:creationId xmlns:a16="http://schemas.microsoft.com/office/drawing/2014/main" id="{FEDA41A3-018A-444D-B466-D28EB45CE31C}"/>
              </a:ext>
            </a:extLst>
          </p:cNvPr>
          <p:cNvSpPr/>
          <p:nvPr/>
        </p:nvSpPr>
        <p:spPr>
          <a:xfrm>
            <a:off x="1571625" y="1710744"/>
            <a:ext cx="9167999" cy="4120102"/>
          </a:xfrm>
          <a:prstGeom prst="rect">
            <a:avLst/>
          </a:prstGeom>
        </p:spPr>
        <p:txBody>
          <a:bodyPr wrap="square">
            <a:spAutoFit/>
          </a:bodyPr>
          <a:lstStyle/>
          <a:p>
            <a:pPr>
              <a:lnSpc>
                <a:spcPct val="150000"/>
              </a:lnSpc>
              <a:spcBef>
                <a:spcPct val="50000"/>
              </a:spcBef>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1.</a:t>
            </a:r>
            <a:r>
              <a:rPr lang="zh-CN" altLang="en-US" sz="2800" dirty="0">
                <a:latin typeface="Times New Roman" panose="02020603050405020304" pitchFamily="18" charset="0"/>
                <a:cs typeface="Times New Roman" panose="02020603050405020304" pitchFamily="18" charset="0"/>
              </a:rPr>
              <a:t>利用量词转化公式，把否定符号深入到指导变元的后面。 </a:t>
            </a:r>
            <a:br>
              <a:rPr lang="zh-CN" altLang="en-US"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xA</a:t>
            </a:r>
            <a:r>
              <a:rPr lang="en-US" altLang="zh-CN" sz="2800" dirty="0">
                <a:latin typeface="Times New Roman" panose="02020603050405020304" pitchFamily="18" charset="0"/>
                <a:cs typeface="Times New Roman" panose="02020603050405020304" pitchFamily="18" charset="0"/>
              </a:rPr>
              <a:t>(x)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err="1">
                <a:latin typeface="Times New Roman" panose="02020603050405020304" pitchFamily="18" charset="0"/>
                <a:cs typeface="Times New Roman" panose="02020603050405020304" pitchFamily="18" charset="0"/>
              </a:rPr>
              <a:t>x┐A</a:t>
            </a:r>
            <a:r>
              <a:rPr lang="en-US" altLang="zh-CN" sz="2800" dirty="0">
                <a:latin typeface="Times New Roman" panose="02020603050405020304" pitchFamily="18" charset="0"/>
                <a:cs typeface="Times New Roman" panose="02020603050405020304" pitchFamily="18" charset="0"/>
              </a:rPr>
              <a:t>(x)</a:t>
            </a:r>
            <a:br>
              <a:rPr lang="en-US" altLang="zh-CN" sz="2800" dirty="0">
                <a:latin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xA</a:t>
            </a:r>
            <a:r>
              <a:rPr lang="en-US" altLang="zh-CN" sz="2800" dirty="0">
                <a:latin typeface="Times New Roman" panose="02020603050405020304" pitchFamily="18" charset="0"/>
                <a:cs typeface="Times New Roman" panose="02020603050405020304" pitchFamily="18" charset="0"/>
              </a:rPr>
              <a:t>(x)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err="1">
                <a:latin typeface="Times New Roman" panose="02020603050405020304" pitchFamily="18" charset="0"/>
                <a:cs typeface="Times New Roman" panose="02020603050405020304" pitchFamily="18" charset="0"/>
              </a:rPr>
              <a:t>x┐A</a:t>
            </a:r>
            <a:r>
              <a:rPr lang="en-US" altLang="zh-CN" sz="2800" dirty="0">
                <a:latin typeface="Times New Roman" panose="02020603050405020304" pitchFamily="18" charset="0"/>
                <a:cs typeface="Times New Roman" panose="02020603050405020304" pitchFamily="18" charset="0"/>
              </a:rPr>
              <a:t>(x)</a:t>
            </a:r>
          </a:p>
          <a:p>
            <a:pPr>
              <a:lnSpc>
                <a:spcPct val="150000"/>
              </a:lnSpc>
              <a:spcBef>
                <a:spcPct val="50000"/>
              </a:spcBef>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如果必要的话，将约束变量改名。</a:t>
            </a:r>
          </a:p>
          <a:p>
            <a:pPr>
              <a:lnSpc>
                <a:spcPct val="150000"/>
              </a:lnSpc>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利用量词辖域收缩、扩张等值式把量词移到全式的最前面，这样便得到与公式等价的前束范式。 </a:t>
            </a:r>
          </a:p>
        </p:txBody>
      </p:sp>
    </p:spTree>
    <p:extLst>
      <p:ext uri="{BB962C8B-B14F-4D97-AF65-F5344CB8AC3E}">
        <p14:creationId xmlns:p14="http://schemas.microsoft.com/office/powerpoint/2010/main" val="314630714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63490">
            <a:extLst>
              <a:ext uri="{FF2B5EF4-FFF2-40B4-BE49-F238E27FC236}">
                <a16:creationId xmlns:a16="http://schemas.microsoft.com/office/drawing/2014/main" id="{EC1D5C61-C76A-4D11-AA61-7E9071543AAC}"/>
              </a:ext>
            </a:extLst>
          </p:cNvPr>
          <p:cNvSpPr txBox="1">
            <a:spLocks noChangeArrowheads="1"/>
          </p:cNvSpPr>
          <p:nvPr/>
        </p:nvSpPr>
        <p:spPr>
          <a:xfrm>
            <a:off x="1414836" y="1089025"/>
            <a:ext cx="10309225" cy="46799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buClr>
                <a:schemeClr val="tx1"/>
              </a:buClr>
              <a:buFontTx/>
              <a:buNone/>
            </a:pPr>
            <a:r>
              <a:rPr lang="zh-CN" altLang="en-US" sz="3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将公式</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z(P(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zQ</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化为前束范式。</a:t>
            </a:r>
          </a:p>
          <a:p>
            <a:pPr>
              <a:lnSpc>
                <a:spcPct val="125000"/>
              </a:lnSpc>
              <a:buFontTx/>
              <a:buNone/>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解</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z(P(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zQ</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p>
          <a:p>
            <a:pPr>
              <a:lnSpc>
                <a:spcPct val="125000"/>
              </a:lnSpc>
              <a:buFontTx/>
              <a:buNone/>
            </a:pP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z(P(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zQ</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（消去</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25000"/>
              </a:lnSpc>
              <a:buFontTx/>
              <a:buNone/>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zQ</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深入）</a:t>
            </a:r>
          </a:p>
          <a:p>
            <a:pPr>
              <a:lnSpc>
                <a:spcPct val="125000"/>
              </a:lnSpc>
              <a:buFontTx/>
              <a:buNone/>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uQ</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x,y,u</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（改名）</a:t>
            </a:r>
          </a:p>
          <a:p>
            <a:pPr>
              <a:lnSpc>
                <a:spcPct val="125000"/>
              </a:lnSpc>
              <a:buFontTx/>
              <a:buNone/>
            </a:pP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z</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u</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y,z</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3200" dirty="0" err="1">
                <a:latin typeface="Times New Roman" panose="02020603050405020304" pitchFamily="18" charset="0"/>
                <a:ea typeface="黑体" panose="02010609060101010101" pitchFamily="49" charset="-122"/>
                <a:cs typeface="Times New Roman" panose="02020603050405020304" pitchFamily="18" charset="0"/>
              </a:rPr>
              <a:t>x,y,u</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（量词前移）</a:t>
            </a:r>
            <a:r>
              <a:rPr lang="zh-CN" altLang="en-US"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9429934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F85D5332-92CE-4274-92BC-C80239AE892D}"/>
              </a:ext>
            </a:extLst>
          </p:cNvPr>
          <p:cNvSpPr txBox="1"/>
          <p:nvPr/>
        </p:nvSpPr>
        <p:spPr>
          <a:xfrm>
            <a:off x="1751013" y="1068363"/>
            <a:ext cx="4555658" cy="584775"/>
          </a:xfrm>
          <a:prstGeom prst="rect">
            <a:avLst/>
          </a:prstGeom>
          <a:noFill/>
        </p:spPr>
        <p:txBody>
          <a:bodyPr wrap="square" rtlCol="0">
            <a:spAutoFit/>
          </a:bodyPr>
          <a:lstStyle/>
          <a:p>
            <a:r>
              <a:rPr lang="zh-CN" altLang="en-US" sz="3200" dirty="0">
                <a:solidFill>
                  <a:schemeClr val="accent1">
                    <a:lumMod val="50000"/>
                  </a:schemeClr>
                </a:solidFill>
              </a:rPr>
              <a:t>前束析取</a:t>
            </a:r>
            <a:r>
              <a:rPr lang="en-US" altLang="zh-CN" sz="3200" dirty="0">
                <a:solidFill>
                  <a:schemeClr val="accent1">
                    <a:lumMod val="50000"/>
                  </a:schemeClr>
                </a:solidFill>
              </a:rPr>
              <a:t>/</a:t>
            </a:r>
            <a:r>
              <a:rPr lang="zh-CN" altLang="en-US" sz="3200" dirty="0">
                <a:solidFill>
                  <a:schemeClr val="accent1">
                    <a:lumMod val="50000"/>
                  </a:schemeClr>
                </a:solidFill>
              </a:rPr>
              <a:t>合取范式</a:t>
            </a:r>
          </a:p>
        </p:txBody>
      </p:sp>
      <p:sp>
        <p:nvSpPr>
          <p:cNvPr id="5" name="矩形 4">
            <a:extLst>
              <a:ext uri="{FF2B5EF4-FFF2-40B4-BE49-F238E27FC236}">
                <a16:creationId xmlns:a16="http://schemas.microsoft.com/office/drawing/2014/main" id="{86C84B53-8E4D-4215-98A2-88216D56EC6A}"/>
              </a:ext>
            </a:extLst>
          </p:cNvPr>
          <p:cNvSpPr/>
          <p:nvPr/>
        </p:nvSpPr>
        <p:spPr>
          <a:xfrm>
            <a:off x="1571625" y="1785913"/>
            <a:ext cx="8260978" cy="1958421"/>
          </a:xfrm>
          <a:prstGeom prst="rect">
            <a:avLst/>
          </a:prstGeom>
        </p:spPr>
        <p:txBody>
          <a:bodyPr wrap="square">
            <a:spAutoFit/>
          </a:bodyPr>
          <a:lstStyle/>
          <a:p>
            <a:pPr algn="just">
              <a:lnSpc>
                <a:spcPct val="150000"/>
              </a:lnSpc>
              <a:buFont typeface="Wingdings" panose="05000000000000000000" pitchFamily="2" charset="2"/>
              <a:buNone/>
              <a:defRPr/>
            </a:pPr>
            <a:r>
              <a:rPr lang="zh-CN" altLang="en-US" sz="2800" dirty="0">
                <a:latin typeface="Times New Roman" panose="02020603050405020304" pitchFamily="18" charset="0"/>
                <a:cs typeface="Times New Roman" panose="02020603050405020304" pitchFamily="18" charset="0"/>
              </a:rPr>
              <a:t>设</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为一个一阶逻辑公式，若</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具有如下形式</a:t>
            </a:r>
          </a:p>
          <a:p>
            <a:pPr algn="just">
              <a:lnSpc>
                <a:spcPct val="150000"/>
              </a:lnSpc>
              <a:buFont typeface="Wingdings" panose="05000000000000000000" pitchFamily="2" charset="2"/>
              <a:buNone/>
              <a:defRPr/>
            </a:pPr>
            <a:r>
              <a:rPr lang="en-US" altLang="zh-CN" sz="2800" dirty="0">
                <a:latin typeface="Times New Roman" panose="02020603050405020304" pitchFamily="18" charset="0"/>
                <a:cs typeface="Times New Roman" panose="02020603050405020304" pitchFamily="18" charset="0"/>
              </a:rPr>
              <a:t>Q</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Q</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2 </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Q</a:t>
            </a:r>
            <a:r>
              <a:rPr lang="en-US" altLang="zh-CN" sz="2800" baseline="-25000" dirty="0" err="1">
                <a:latin typeface="Times New Roman" panose="02020603050405020304" pitchFamily="18" charset="0"/>
                <a:cs typeface="Times New Roman" panose="02020603050405020304" pitchFamily="18" charset="0"/>
              </a:rPr>
              <a:t>k</a:t>
            </a:r>
            <a:r>
              <a:rPr lang="en-US" altLang="zh-CN" sz="2800" dirty="0" err="1">
                <a:latin typeface="Times New Roman" panose="02020603050405020304" pitchFamily="18" charset="0"/>
                <a:cs typeface="Times New Roman" panose="02020603050405020304" pitchFamily="18" charset="0"/>
              </a:rPr>
              <a:t>x</a:t>
            </a:r>
            <a:r>
              <a:rPr lang="en-US" altLang="zh-CN" sz="2800" baseline="-25000" dirty="0" err="1">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11</a:t>
            </a:r>
            <a:r>
              <a:rPr lang="en-US" altLang="zh-CN" sz="2800" dirty="0"/>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12 </a:t>
            </a:r>
            <a:r>
              <a:rPr lang="en-US" altLang="zh-CN" sz="2800" dirty="0"/>
              <a:t>∨ …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21</a:t>
            </a:r>
            <a:r>
              <a:rPr lang="en-US" altLang="zh-CN" sz="2800" dirty="0"/>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22 </a:t>
            </a:r>
            <a:r>
              <a:rPr lang="en-US" altLang="zh-CN" sz="2800" dirty="0"/>
              <a:t>∨ …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2n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 ∧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m1</a:t>
            </a:r>
            <a:r>
              <a:rPr lang="en-US" altLang="zh-CN" sz="2800" dirty="0"/>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12 </a:t>
            </a:r>
            <a:r>
              <a:rPr lang="en-US" altLang="zh-CN" sz="2800" dirty="0"/>
              <a:t>∨ …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err="1">
                <a:latin typeface="Times New Roman" panose="02020603050405020304" pitchFamily="18" charset="0"/>
                <a:cs typeface="Times New Roman" panose="02020603050405020304" pitchFamily="18" charset="0"/>
              </a:rPr>
              <a:t>mn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8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37A24E4-1658-4E8F-BAE6-F132235765F4}"/>
              </a:ext>
            </a:extLst>
          </p:cNvPr>
          <p:cNvSpPr/>
          <p:nvPr/>
        </p:nvSpPr>
        <p:spPr>
          <a:xfrm>
            <a:off x="1571625" y="4224313"/>
            <a:ext cx="8701928" cy="1958421"/>
          </a:xfrm>
          <a:prstGeom prst="rect">
            <a:avLst/>
          </a:prstGeom>
        </p:spPr>
        <p:txBody>
          <a:bodyPr wrap="square">
            <a:spAutoFit/>
          </a:bodyPr>
          <a:lstStyle/>
          <a:p>
            <a:pPr algn="just">
              <a:lnSpc>
                <a:spcPct val="150000"/>
              </a:lnSpc>
              <a:buFont typeface="Wingdings" panose="05000000000000000000" pitchFamily="2" charset="2"/>
              <a:buNone/>
              <a:defRPr/>
            </a:pPr>
            <a:r>
              <a:rPr lang="zh-CN" altLang="en-US" sz="2800" dirty="0">
                <a:latin typeface="Times New Roman" panose="02020603050405020304" pitchFamily="18" charset="0"/>
                <a:cs typeface="Times New Roman" panose="02020603050405020304" pitchFamily="18" charset="0"/>
              </a:rPr>
              <a:t>设</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为一个一阶逻辑公式，若</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具有如下形式</a:t>
            </a:r>
          </a:p>
          <a:p>
            <a:pPr algn="just">
              <a:lnSpc>
                <a:spcPct val="150000"/>
              </a:lnSpc>
              <a:buFont typeface="Wingdings" panose="05000000000000000000" pitchFamily="2" charset="2"/>
              <a:buNone/>
              <a:defRPr/>
            </a:pPr>
            <a:r>
              <a:rPr lang="en-US" altLang="zh-CN" sz="2800" dirty="0">
                <a:latin typeface="Times New Roman" panose="02020603050405020304" pitchFamily="18" charset="0"/>
                <a:cs typeface="Times New Roman" panose="02020603050405020304" pitchFamily="18" charset="0"/>
              </a:rPr>
              <a:t>Q</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r>
              <a:rPr lang="en-US" altLang="zh-CN" sz="2800" dirty="0">
                <a:latin typeface="Times New Roman" panose="02020603050405020304" pitchFamily="18" charset="0"/>
                <a:cs typeface="Times New Roman" panose="02020603050405020304" pitchFamily="18" charset="0"/>
              </a:rPr>
              <a:t>Q</a:t>
            </a:r>
            <a:r>
              <a:rPr lang="en-US" altLang="zh-CN" sz="2800" baseline="-25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2 </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Q</a:t>
            </a:r>
            <a:r>
              <a:rPr lang="en-US" altLang="zh-CN" sz="2800" baseline="-25000" dirty="0" err="1">
                <a:latin typeface="Times New Roman" panose="02020603050405020304" pitchFamily="18" charset="0"/>
                <a:cs typeface="Times New Roman" panose="02020603050405020304" pitchFamily="18" charset="0"/>
              </a:rPr>
              <a:t>k</a:t>
            </a:r>
            <a:r>
              <a:rPr lang="en-US" altLang="zh-CN" sz="2800" dirty="0" err="1">
                <a:latin typeface="Times New Roman" panose="02020603050405020304" pitchFamily="18" charset="0"/>
                <a:cs typeface="Times New Roman" panose="02020603050405020304" pitchFamily="18" charset="0"/>
              </a:rPr>
              <a:t>x</a:t>
            </a:r>
            <a:r>
              <a:rPr lang="en-US" altLang="zh-CN" sz="2800" baseline="-25000" dirty="0" err="1">
                <a:latin typeface="Times New Roman" panose="02020603050405020304" pitchFamily="18" charset="0"/>
                <a:cs typeface="Times New Roman" panose="02020603050405020304" pitchFamily="18" charset="0"/>
              </a:rPr>
              <a:t>k</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11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12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t> …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t> ∨</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21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22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t> …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2n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α</a:t>
            </a:r>
            <a:r>
              <a:rPr lang="en-US" altLang="zh-CN" sz="2800" baseline="-25000" dirty="0">
                <a:latin typeface="Times New Roman" panose="02020603050405020304" pitchFamily="18" charset="0"/>
                <a:cs typeface="Times New Roman" panose="02020603050405020304" pitchFamily="18" charset="0"/>
              </a:rPr>
              <a:t>m1</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a:latin typeface="Times New Roman" panose="02020603050405020304" pitchFamily="18" charset="0"/>
                <a:cs typeface="Times New Roman" panose="02020603050405020304" pitchFamily="18" charset="0"/>
              </a:rPr>
              <a:t>12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t> …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 α</a:t>
            </a:r>
            <a:r>
              <a:rPr lang="en-US" altLang="zh-CN" sz="2800" baseline="-25000" dirty="0" err="1">
                <a:latin typeface="Times New Roman" panose="02020603050405020304" pitchFamily="18" charset="0"/>
                <a:cs typeface="Times New Roman" panose="02020603050405020304" pitchFamily="18" charset="0"/>
              </a:rPr>
              <a:t>mn</a:t>
            </a:r>
            <a:r>
              <a:rPr lang="en-US" altLang="zh-CN" sz="2800" dirty="0"/>
              <a:t> </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23216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C403081-038C-4FC8-84C5-B040DECDCE63}"/>
              </a:ext>
            </a:extLst>
          </p:cNvPr>
          <p:cNvSpPr/>
          <p:nvPr/>
        </p:nvSpPr>
        <p:spPr>
          <a:xfrm>
            <a:off x="1751013" y="738188"/>
            <a:ext cx="8966293" cy="4626395"/>
          </a:xfrm>
          <a:prstGeom prst="rect">
            <a:avLst/>
          </a:prstGeom>
        </p:spPr>
        <p:txBody>
          <a:bodyPr wrap="square">
            <a:spAutoFit/>
          </a:bodyPr>
          <a:lstStyle/>
          <a:p>
            <a:pPr marL="342900" indent="-342900" algn="just" eaLnBrk="0" fontAlgn="base" hangingPunct="0">
              <a:lnSpc>
                <a:spcPct val="120000"/>
              </a:lnSpc>
              <a:spcBef>
                <a:spcPct val="20000"/>
              </a:spcBef>
              <a:spcAft>
                <a:spcPct val="0"/>
              </a:spcAft>
              <a:buClr>
                <a:srgbClr val="000000"/>
              </a:buClr>
              <a:buSzPct val="100000"/>
            </a:pPr>
            <a:r>
              <a:rPr lang="zh-CN" altLang="en-US" sz="2800" dirty="0">
                <a:solidFill>
                  <a:srgbClr val="CC3300"/>
                </a:solidFill>
                <a:latin typeface="+mn-ea"/>
                <a:cs typeface="Times New Roman" panose="02020603050405020304" pitchFamily="18" charset="0"/>
              </a:rPr>
              <a:t>如何求解前束合取</a:t>
            </a:r>
            <a:r>
              <a:rPr lang="en-US" altLang="zh-CN" sz="2800" dirty="0">
                <a:solidFill>
                  <a:srgbClr val="CC3300"/>
                </a:solidFill>
                <a:latin typeface="+mn-ea"/>
                <a:cs typeface="Times New Roman" panose="02020603050405020304" pitchFamily="18" charset="0"/>
              </a:rPr>
              <a:t>/</a:t>
            </a:r>
            <a:r>
              <a:rPr lang="zh-CN" altLang="en-US" sz="2800" dirty="0">
                <a:solidFill>
                  <a:srgbClr val="CC3300"/>
                </a:solidFill>
                <a:latin typeface="+mn-ea"/>
                <a:cs typeface="Times New Roman" panose="02020603050405020304" pitchFamily="18" charset="0"/>
              </a:rPr>
              <a:t>析取范式？</a:t>
            </a:r>
          </a:p>
          <a:p>
            <a:pPr marL="342900" lvl="0" indent="-342900" algn="just" eaLnBrk="0" fontAlgn="base" hangingPunct="0">
              <a:lnSpc>
                <a:spcPct val="120000"/>
              </a:lnSpc>
              <a:spcBef>
                <a:spcPct val="20000"/>
              </a:spcBef>
              <a:spcAft>
                <a:spcPct val="0"/>
              </a:spcAft>
              <a:buClr>
                <a:srgbClr val="000000"/>
              </a:buClr>
              <a:buSzPct val="100000"/>
            </a:pPr>
            <a:r>
              <a:rPr lang="en-US" altLang="zh-CN" sz="2800" dirty="0">
                <a:solidFill>
                  <a:srgbClr val="000000"/>
                </a:solidFill>
                <a:latin typeface="+mn-ea"/>
                <a:cs typeface="Times New Roman" panose="02020603050405020304" pitchFamily="18" charset="0"/>
              </a:rPr>
              <a:t>  (1)</a:t>
            </a:r>
            <a:r>
              <a:rPr lang="zh-CN" altLang="en-US" sz="2800" dirty="0">
                <a:solidFill>
                  <a:srgbClr val="0033CC"/>
                </a:solidFill>
                <a:latin typeface="+mn-ea"/>
                <a:cs typeface="Times New Roman" panose="02020603050405020304" pitchFamily="18" charset="0"/>
              </a:rPr>
              <a:t>消</a:t>
            </a:r>
            <a:r>
              <a:rPr lang="zh-CN" altLang="en-US" sz="2800" dirty="0">
                <a:solidFill>
                  <a:srgbClr val="000000"/>
                </a:solidFill>
                <a:latin typeface="+mn-ea"/>
                <a:cs typeface="Times New Roman" panose="02020603050405020304" pitchFamily="18" charset="0"/>
              </a:rPr>
              <a:t>去联结词→，</a:t>
            </a:r>
            <a:r>
              <a:rPr lang="zh-CN" altLang="en-US" sz="2800" dirty="0">
                <a:solidFill>
                  <a:srgbClr val="000000"/>
                </a:solidFill>
                <a:latin typeface="+mn-ea"/>
                <a:cs typeface="Times New Roman" panose="02020603050405020304" pitchFamily="18" charset="0"/>
                <a:sym typeface="Symbol" panose="05050102010706020507" pitchFamily="18" charset="2"/>
              </a:rPr>
              <a:t></a:t>
            </a:r>
            <a:r>
              <a:rPr lang="zh-CN" altLang="en-US" sz="2800" dirty="0">
                <a:solidFill>
                  <a:srgbClr val="000000"/>
                </a:solidFill>
                <a:latin typeface="+mn-ea"/>
                <a:cs typeface="Times New Roman" panose="02020603050405020304" pitchFamily="18" charset="0"/>
              </a:rPr>
              <a:t>及多余的量词；</a:t>
            </a:r>
          </a:p>
          <a:p>
            <a:pPr marL="342900" lvl="0" indent="-342900" algn="just" eaLnBrk="0" fontAlgn="base" hangingPunct="0">
              <a:lnSpc>
                <a:spcPct val="120000"/>
              </a:lnSpc>
              <a:spcBef>
                <a:spcPct val="20000"/>
              </a:spcBef>
              <a:spcAft>
                <a:spcPct val="0"/>
              </a:spcAft>
              <a:buClr>
                <a:srgbClr val="000000"/>
              </a:buClr>
              <a:buSzPct val="100000"/>
            </a:pPr>
            <a:r>
              <a:rPr lang="zh-CN" altLang="en-US" sz="2800" dirty="0">
                <a:solidFill>
                  <a:srgbClr val="000000"/>
                </a:solidFill>
                <a:latin typeface="+mn-ea"/>
                <a:cs typeface="Times New Roman" panose="02020603050405020304" pitchFamily="18" charset="0"/>
              </a:rPr>
              <a:t>  </a:t>
            </a:r>
            <a:r>
              <a:rPr lang="en-US" altLang="zh-CN" sz="2800" dirty="0">
                <a:solidFill>
                  <a:srgbClr val="000000"/>
                </a:solidFill>
                <a:latin typeface="+mn-ea"/>
                <a:cs typeface="Times New Roman" panose="02020603050405020304" pitchFamily="18" charset="0"/>
              </a:rPr>
              <a:t>(2)</a:t>
            </a:r>
            <a:r>
              <a:rPr lang="zh-CN" altLang="en-US" sz="2800" dirty="0">
                <a:solidFill>
                  <a:srgbClr val="000000"/>
                </a:solidFill>
                <a:latin typeface="+mn-ea"/>
                <a:cs typeface="Times New Roman" panose="02020603050405020304" pitchFamily="18" charset="0"/>
              </a:rPr>
              <a:t>将联结词</a:t>
            </a:r>
            <a:r>
              <a:rPr lang="zh-CN" altLang="en-US" sz="2800" dirty="0">
                <a:solidFill>
                  <a:srgbClr val="0033CC"/>
                </a:solidFill>
                <a:latin typeface="+mn-ea"/>
                <a:cs typeface="Times New Roman" panose="02020603050405020304" pitchFamily="18" charset="0"/>
                <a:sym typeface="Symbol" panose="05050102010706020507" pitchFamily="18" charset="2"/>
              </a:rPr>
              <a:t></a:t>
            </a:r>
            <a:r>
              <a:rPr lang="zh-CN" altLang="en-US" sz="2800" dirty="0">
                <a:solidFill>
                  <a:srgbClr val="000000"/>
                </a:solidFill>
                <a:latin typeface="+mn-ea"/>
                <a:cs typeface="Times New Roman" panose="02020603050405020304" pitchFamily="18" charset="0"/>
              </a:rPr>
              <a:t>向内深入，使之只作用于原子谓词公式；</a:t>
            </a:r>
          </a:p>
          <a:p>
            <a:pPr marL="342900" lvl="0" indent="-342900" algn="just" eaLnBrk="0" fontAlgn="base" hangingPunct="0">
              <a:lnSpc>
                <a:spcPct val="120000"/>
              </a:lnSpc>
              <a:spcBef>
                <a:spcPct val="20000"/>
              </a:spcBef>
              <a:spcAft>
                <a:spcPct val="0"/>
              </a:spcAft>
              <a:buClr>
                <a:srgbClr val="000000"/>
              </a:buClr>
              <a:buSzPct val="100000"/>
            </a:pPr>
            <a:r>
              <a:rPr lang="zh-CN" altLang="en-US" sz="2800" dirty="0">
                <a:solidFill>
                  <a:srgbClr val="000000"/>
                </a:solidFill>
                <a:latin typeface="+mn-ea"/>
                <a:cs typeface="Times New Roman" panose="02020603050405020304" pitchFamily="18" charset="0"/>
              </a:rPr>
              <a:t>  </a:t>
            </a:r>
            <a:r>
              <a:rPr lang="en-US" altLang="zh-CN" sz="2800" dirty="0">
                <a:solidFill>
                  <a:srgbClr val="000000"/>
                </a:solidFill>
                <a:latin typeface="+mn-ea"/>
                <a:cs typeface="Times New Roman" panose="02020603050405020304" pitchFamily="18" charset="0"/>
              </a:rPr>
              <a:t>(3)</a:t>
            </a:r>
            <a:r>
              <a:rPr lang="zh-CN" altLang="en-US" sz="2800" dirty="0">
                <a:solidFill>
                  <a:srgbClr val="000000"/>
                </a:solidFill>
                <a:latin typeface="+mn-ea"/>
                <a:cs typeface="Times New Roman" panose="02020603050405020304" pitchFamily="18" charset="0"/>
              </a:rPr>
              <a:t>利用</a:t>
            </a:r>
            <a:r>
              <a:rPr lang="zh-CN" altLang="en-US" sz="2800" dirty="0">
                <a:solidFill>
                  <a:srgbClr val="0033CC"/>
                </a:solidFill>
                <a:latin typeface="+mn-ea"/>
                <a:cs typeface="Times New Roman" panose="02020603050405020304" pitchFamily="18" charset="0"/>
              </a:rPr>
              <a:t>改名或代入</a:t>
            </a:r>
            <a:r>
              <a:rPr lang="zh-CN" altLang="en-US" sz="2800" dirty="0">
                <a:solidFill>
                  <a:srgbClr val="000000"/>
                </a:solidFill>
                <a:latin typeface="+mn-ea"/>
                <a:cs typeface="Times New Roman" panose="02020603050405020304" pitchFamily="18" charset="0"/>
              </a:rPr>
              <a:t>规则使所有约束变元的符号均不同，并且自由变元与约束变元的符号也不同；</a:t>
            </a:r>
          </a:p>
          <a:p>
            <a:pPr marL="342900" lvl="0" indent="-342900" eaLnBrk="0" fontAlgn="base" hangingPunct="0">
              <a:lnSpc>
                <a:spcPct val="120000"/>
              </a:lnSpc>
              <a:spcBef>
                <a:spcPct val="20000"/>
              </a:spcBef>
              <a:spcAft>
                <a:spcPct val="0"/>
              </a:spcAft>
              <a:buClr>
                <a:srgbClr val="000000"/>
              </a:buClr>
              <a:buSzPct val="100000"/>
            </a:pPr>
            <a:r>
              <a:rPr lang="zh-CN" altLang="en-US" sz="2800" dirty="0">
                <a:solidFill>
                  <a:srgbClr val="000000"/>
                </a:solidFill>
                <a:latin typeface="+mn-ea"/>
                <a:cs typeface="Times New Roman" panose="02020603050405020304" pitchFamily="18" charset="0"/>
              </a:rPr>
              <a:t>  </a:t>
            </a:r>
            <a:r>
              <a:rPr lang="en-US" altLang="zh-CN" sz="2800" dirty="0">
                <a:solidFill>
                  <a:srgbClr val="000000"/>
                </a:solidFill>
                <a:latin typeface="+mn-ea"/>
                <a:cs typeface="Times New Roman" panose="02020603050405020304" pitchFamily="18" charset="0"/>
              </a:rPr>
              <a:t>(4)</a:t>
            </a:r>
            <a:r>
              <a:rPr lang="zh-CN" altLang="en-US" sz="2800" dirty="0">
                <a:solidFill>
                  <a:srgbClr val="000000"/>
                </a:solidFill>
                <a:latin typeface="+mn-ea"/>
                <a:cs typeface="Times New Roman" panose="02020603050405020304" pitchFamily="18" charset="0"/>
              </a:rPr>
              <a:t>利用</a:t>
            </a:r>
            <a:r>
              <a:rPr lang="zh-CN" altLang="en-US" sz="2800" u="sng" dirty="0">
                <a:solidFill>
                  <a:srgbClr val="FF0000"/>
                </a:solidFill>
                <a:latin typeface="+mn-ea"/>
                <a:cs typeface="Times New Roman" panose="02020603050405020304" pitchFamily="18" charset="0"/>
              </a:rPr>
              <a:t>量词辖域的</a:t>
            </a:r>
            <a:r>
              <a:rPr lang="zh-CN" altLang="en-US" sz="2800" u="sng" dirty="0">
                <a:solidFill>
                  <a:srgbClr val="0033CC"/>
                </a:solidFill>
                <a:latin typeface="+mn-ea"/>
                <a:cs typeface="Times New Roman" panose="02020603050405020304" pitchFamily="18" charset="0"/>
              </a:rPr>
              <a:t>扩张与收缩律</a:t>
            </a:r>
            <a:r>
              <a:rPr lang="zh-CN" altLang="en-US" sz="2800" dirty="0">
                <a:solidFill>
                  <a:srgbClr val="000000"/>
                </a:solidFill>
                <a:latin typeface="+mn-ea"/>
                <a:cs typeface="Times New Roman" panose="02020603050405020304" pitchFamily="18" charset="0"/>
              </a:rPr>
              <a:t>，扩大量词的辖域至整个公式。</a:t>
            </a:r>
            <a:endParaRPr lang="en-US" altLang="zh-CN" sz="2800" dirty="0">
              <a:solidFill>
                <a:srgbClr val="000000"/>
              </a:solidFill>
              <a:latin typeface="+mn-ea"/>
              <a:cs typeface="Times New Roman" panose="02020603050405020304" pitchFamily="18" charset="0"/>
            </a:endParaRPr>
          </a:p>
          <a:p>
            <a:pPr marL="342900" lvl="0" indent="-342900" eaLnBrk="0" fontAlgn="base" hangingPunct="0">
              <a:lnSpc>
                <a:spcPct val="120000"/>
              </a:lnSpc>
              <a:spcBef>
                <a:spcPct val="20000"/>
              </a:spcBef>
              <a:spcAft>
                <a:spcPct val="0"/>
              </a:spcAft>
              <a:buClr>
                <a:srgbClr val="000000"/>
              </a:buClr>
              <a:buSzPct val="100000"/>
            </a:pPr>
            <a:r>
              <a:rPr lang="zh-CN" altLang="en-US" sz="2800" dirty="0">
                <a:solidFill>
                  <a:srgbClr val="000000"/>
                </a:solidFill>
                <a:latin typeface="+mn-ea"/>
                <a:cs typeface="Times New Roman" panose="02020603050405020304" pitchFamily="18" charset="0"/>
              </a:rPr>
              <a:t>（</a:t>
            </a:r>
            <a:r>
              <a:rPr lang="en-US" altLang="zh-CN" sz="2800" dirty="0">
                <a:solidFill>
                  <a:srgbClr val="000000"/>
                </a:solidFill>
                <a:latin typeface="+mn-ea"/>
                <a:cs typeface="Times New Roman" panose="02020603050405020304" pitchFamily="18" charset="0"/>
              </a:rPr>
              <a:t>5</a:t>
            </a:r>
            <a:r>
              <a:rPr lang="zh-CN" altLang="en-US" sz="2800" dirty="0">
                <a:solidFill>
                  <a:srgbClr val="000000"/>
                </a:solidFill>
                <a:latin typeface="+mn-ea"/>
                <a:cs typeface="Times New Roman" panose="02020603050405020304" pitchFamily="18" charset="0"/>
              </a:rPr>
              <a:t>）利用分配率将公式化为前束合取</a:t>
            </a:r>
            <a:r>
              <a:rPr lang="en-US" altLang="zh-CN" sz="2800" dirty="0">
                <a:solidFill>
                  <a:srgbClr val="000000"/>
                </a:solidFill>
                <a:latin typeface="+mn-ea"/>
                <a:cs typeface="Times New Roman" panose="02020603050405020304" pitchFamily="18" charset="0"/>
              </a:rPr>
              <a:t>/</a:t>
            </a:r>
            <a:r>
              <a:rPr lang="zh-CN" altLang="en-US" sz="2800" dirty="0">
                <a:solidFill>
                  <a:srgbClr val="000000"/>
                </a:solidFill>
                <a:latin typeface="+mn-ea"/>
                <a:cs typeface="Times New Roman" panose="02020603050405020304" pitchFamily="18" charset="0"/>
              </a:rPr>
              <a:t>析取范式</a:t>
            </a:r>
          </a:p>
        </p:txBody>
      </p:sp>
    </p:spTree>
    <p:extLst>
      <p:ext uri="{BB962C8B-B14F-4D97-AF65-F5344CB8AC3E}">
        <p14:creationId xmlns:p14="http://schemas.microsoft.com/office/powerpoint/2010/main" val="683747827"/>
      </p:ext>
    </p:extLst>
  </p:cSld>
  <p:clrMapOvr>
    <a:masterClrMapping/>
  </p:clrMapOvr>
  <p:transition spd="slow" advTm="0">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64514">
            <a:extLst>
              <a:ext uri="{FF2B5EF4-FFF2-40B4-BE49-F238E27FC236}">
                <a16:creationId xmlns:a16="http://schemas.microsoft.com/office/drawing/2014/main" id="{AF045A3E-EA5C-4C98-83D0-43FC4FEDD61A}"/>
              </a:ext>
            </a:extLst>
          </p:cNvPr>
          <p:cNvSpPr txBox="1">
            <a:spLocks noChangeArrowheads="1"/>
          </p:cNvSpPr>
          <p:nvPr/>
        </p:nvSpPr>
        <p:spPr>
          <a:xfrm>
            <a:off x="1754187" y="738188"/>
            <a:ext cx="9990970" cy="48244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buClr>
                <a:srgbClr val="FF3300"/>
              </a:buClr>
              <a:buFontTx/>
              <a:buNone/>
            </a:pPr>
            <a:r>
              <a:rPr lang="zh-CN" altLang="en-US" dirty="0">
                <a:solidFill>
                  <a:srgbClr val="000000"/>
                </a:solidFill>
                <a:latin typeface="Times New Roman" panose="02020603050405020304" pitchFamily="18" charset="0"/>
                <a:cs typeface="Times New Roman" panose="02020603050405020304" pitchFamily="18" charset="0"/>
              </a:rPr>
              <a:t>将公式</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yA(x,y)</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y(B(x,y)</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y(A(y,x)</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B(x,y))))</a:t>
            </a:r>
            <a:r>
              <a:rPr lang="zh-CN" altLang="en-US" dirty="0">
                <a:solidFill>
                  <a:srgbClr val="000000"/>
                </a:solidFill>
                <a:latin typeface="Times New Roman" panose="02020603050405020304" pitchFamily="18" charset="0"/>
                <a:cs typeface="Times New Roman" panose="02020603050405020304" pitchFamily="18" charset="0"/>
              </a:rPr>
              <a:t>化为前束合取范式和前束析取范式。</a:t>
            </a:r>
            <a:endParaRPr lang="zh-CN" altLang="en-US" dirty="0">
              <a:solidFill>
                <a:srgbClr val="FF0000"/>
              </a:solidFill>
              <a:latin typeface="Times New Roman" panose="02020603050405020304" pitchFamily="18" charset="0"/>
              <a:cs typeface="Times New Roman" panose="02020603050405020304" pitchFamily="18" charset="0"/>
            </a:endParaRPr>
          </a:p>
          <a:p>
            <a:pPr>
              <a:lnSpc>
                <a:spcPct val="130000"/>
              </a:lnSpc>
              <a:buClr>
                <a:srgbClr val="FF3300"/>
              </a:buClr>
              <a:buFontTx/>
              <a:buNone/>
            </a:pPr>
            <a:r>
              <a:rPr lang="zh-CN" altLang="en-US" dirty="0">
                <a:solidFill>
                  <a:srgbClr val="FF0000"/>
                </a:solidFill>
                <a:latin typeface="Times New Roman" panose="02020603050405020304" pitchFamily="18" charset="0"/>
                <a:cs typeface="Times New Roman" panose="02020603050405020304" pitchFamily="18" charset="0"/>
              </a:rPr>
              <a:t>解</a:t>
            </a:r>
            <a:r>
              <a:rPr lang="zh-CN" altLang="en-US" dirty="0">
                <a:latin typeface="Times New Roman" panose="02020603050405020304" pitchFamily="18" charset="0"/>
                <a:cs typeface="Times New Roman" panose="02020603050405020304" pitchFamily="18" charset="0"/>
              </a:rPr>
              <a:t> </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yA(x,y)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y(B(x,y)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y(A(y,x)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B(x,y)))) </a:t>
            </a:r>
          </a:p>
          <a:p>
            <a:pPr>
              <a:lnSpc>
                <a:spcPct val="130000"/>
              </a:lnSpc>
              <a:buClr>
                <a:srgbClr val="FF3300"/>
              </a:buClr>
              <a:buFontTx/>
              <a:buNone/>
            </a:pP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yA(x,y)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y(B(x,y)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B(x,</a:t>
            </a:r>
            <a:r>
              <a:rPr lang="en-US" altLang="zh-CN" dirty="0">
                <a:solidFill>
                  <a:schemeClr val="tx1">
                    <a:lumMod val="95000"/>
                    <a:lumOff val="5000"/>
                  </a:schemeClr>
                </a:solidFill>
                <a:latin typeface="Times New Roman" panose="02020603050405020304" pitchFamily="18" charset="0"/>
                <a:cs typeface="Times New Roman" panose="02020603050405020304" pitchFamily="18" charset="0"/>
              </a:rPr>
              <a:t>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 </a:t>
            </a:r>
          </a:p>
          <a:p>
            <a:pPr>
              <a:lnSpc>
                <a:spcPct val="130000"/>
              </a:lnSpc>
              <a:buClr>
                <a:srgbClr val="FF3300"/>
              </a:buClr>
              <a:buFontTx/>
              <a:buNone/>
            </a:pP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yA(x,y)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rgbClr val="C00000"/>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rgbClr val="00B0F0"/>
                </a:solidFill>
                <a:latin typeface="Times New Roman" panose="02020603050405020304" pitchFamily="18" charset="0"/>
                <a:cs typeface="Times New Roman" panose="02020603050405020304" pitchFamily="18" charset="0"/>
              </a:rPr>
              <a:t>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(B(</a:t>
            </a:r>
            <a:r>
              <a:rPr lang="zh-CN" altLang="en-US" dirty="0">
                <a:solidFill>
                  <a:srgbClr val="C00000"/>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rgbClr val="00B0F0"/>
                </a:solidFill>
                <a:latin typeface="Times New Roman" panose="02020603050405020304" pitchFamily="18" charset="0"/>
                <a:cs typeface="Times New Roman" panose="02020603050405020304" pitchFamily="18" charset="0"/>
              </a:rPr>
              <a:t>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7030A0"/>
                </a:solidFill>
                <a:latin typeface="Times New Roman" panose="02020603050405020304" pitchFamily="18" charset="0"/>
                <a:cs typeface="Times New Roman" panose="02020603050405020304" pitchFamily="18" charset="0"/>
              </a:rPr>
              <a:t>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dirty="0">
                <a:solidFill>
                  <a:srgbClr val="7030A0"/>
                </a:solidFill>
                <a:latin typeface="Times New Roman" panose="02020603050405020304" pitchFamily="18" charset="0"/>
                <a:cs typeface="Times New Roman" panose="02020603050405020304" pitchFamily="18" charset="0"/>
              </a:rPr>
              <a:t>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B(</a:t>
            </a:r>
            <a:r>
              <a:rPr lang="zh-CN" altLang="en-US" dirty="0">
                <a:solidFill>
                  <a:srgbClr val="C00000"/>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dirty="0">
                <a:solidFill>
                  <a:srgbClr val="7030A0"/>
                </a:solidFill>
                <a:latin typeface="Times New Roman" panose="02020603050405020304" pitchFamily="18" charset="0"/>
                <a:cs typeface="Times New Roman" panose="02020603050405020304" pitchFamily="18" charset="0"/>
              </a:rPr>
              <a:t>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 </a:t>
            </a:r>
          </a:p>
          <a:p>
            <a:pPr>
              <a:lnSpc>
                <a:spcPct val="130000"/>
              </a:lnSpc>
              <a:buClr>
                <a:srgbClr val="FF3300"/>
              </a:buClr>
              <a:buFontTx/>
              <a:buNone/>
            </a:pP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yA(x,y)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v</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solidFill>
                  <a:srgbClr val="00B0F0"/>
                </a:solidFill>
                <a:latin typeface="Times New Roman" panose="02020603050405020304" pitchFamily="18" charset="0"/>
                <a:cs typeface="Times New Roman" panose="02020603050405020304" pitchFamily="18" charset="0"/>
              </a:rPr>
              <a:t>w</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altLang="zh-CN" dirty="0">
                <a:solidFill>
                  <a:srgbClr val="C00000"/>
                </a:solidFill>
                <a:latin typeface="Times New Roman" panose="02020603050405020304" pitchFamily="18" charset="0"/>
                <a:cs typeface="Times New Roman" panose="02020603050405020304" pitchFamily="18" charset="0"/>
              </a:rPr>
              <a:t>v</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dirty="0">
                <a:solidFill>
                  <a:srgbClr val="00B0F0"/>
                </a:solidFill>
                <a:latin typeface="Times New Roman" panose="02020603050405020304" pitchFamily="18" charset="0"/>
                <a:cs typeface="Times New Roman" panose="02020603050405020304" pitchFamily="18" charset="0"/>
              </a:rPr>
              <a:t>w</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  </a:t>
            </a:r>
            <a:r>
              <a:rPr lang="en-US" altLang="zh-CN" dirty="0">
                <a:solidFill>
                  <a:srgbClr val="7030A0"/>
                </a:solidFill>
                <a:latin typeface="Times New Roman" panose="02020603050405020304" pitchFamily="18" charset="0"/>
                <a:cs typeface="Times New Roman" panose="02020603050405020304" pitchFamily="18" charset="0"/>
              </a:rPr>
              <a:t>u</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altLang="zh-CN" dirty="0">
                <a:solidFill>
                  <a:srgbClr val="7030A0"/>
                </a:solidFill>
                <a:latin typeface="Times New Roman" panose="02020603050405020304" pitchFamily="18" charset="0"/>
                <a:cs typeface="Times New Roman" panose="02020603050405020304" pitchFamily="18" charset="0"/>
              </a:rPr>
              <a:t>u</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cs typeface="Times New Roman" panose="02020603050405020304" pitchFamily="18" charset="0"/>
              </a:rPr>
              <a:t>v</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B(</a:t>
            </a:r>
            <a:r>
              <a:rPr lang="en-US" altLang="zh-CN" dirty="0">
                <a:solidFill>
                  <a:srgbClr val="C00000"/>
                </a:solidFill>
                <a:latin typeface="Times New Roman" panose="02020603050405020304" pitchFamily="18" charset="0"/>
                <a:cs typeface="Times New Roman" panose="02020603050405020304" pitchFamily="18" charset="0"/>
              </a:rPr>
              <a:t>v</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altLang="zh-CN" dirty="0">
                <a:solidFill>
                  <a:srgbClr val="7030A0"/>
                </a:solidFill>
                <a:latin typeface="Times New Roman" panose="02020603050405020304" pitchFamily="18" charset="0"/>
                <a:cs typeface="Times New Roman" panose="02020603050405020304" pitchFamily="18" charset="0"/>
              </a:rPr>
              <a:t>u</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p>
          <a:p>
            <a:pPr>
              <a:lnSpc>
                <a:spcPct val="130000"/>
              </a:lnSpc>
              <a:buClr>
                <a:schemeClr val="tx1"/>
              </a:buClr>
              <a:buFontTx/>
              <a:buNone/>
            </a:pP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x</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v</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w</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u(A(x,y)</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B(v,w)</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(A(u,v)</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solidFill>
                  <a:schemeClr val="tx1">
                    <a:lumMod val="95000"/>
                    <a:lumOff val="5000"/>
                  </a:schemeClr>
                </a:solidFill>
                <a:latin typeface="Times New Roman" panose="02020603050405020304" pitchFamily="18" charset="0"/>
                <a:cs typeface="Times New Roman" panose="02020603050405020304" pitchFamily="18" charset="0"/>
              </a:rPr>
              <a:t>B(v,u))))</a:t>
            </a:r>
            <a:r>
              <a:rPr lang="es-ES_tradnl" altLang="en-US" dirty="0">
                <a:solidFill>
                  <a:schemeClr val="tx1">
                    <a:lumMod val="95000"/>
                    <a:lumOff val="5000"/>
                  </a:schemeClr>
                </a:solidFill>
                <a:latin typeface="Times New Roman" panose="02020603050405020304" pitchFamily="18" charset="0"/>
                <a:cs typeface="Times New Roman" panose="02020603050405020304" pitchFamily="18" charset="0"/>
              </a:rPr>
              <a:t> </a:t>
            </a:r>
          </a:p>
          <a:p>
            <a:pPr>
              <a:lnSpc>
                <a:spcPct val="130000"/>
              </a:lnSpc>
              <a:buClr>
                <a:schemeClr val="tx1"/>
              </a:buClr>
              <a:buFontTx/>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x</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y</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v</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w</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u</a:t>
            </a:r>
            <a:r>
              <a:rPr lang="es-ES_tradnl" altLang="en-US" dirty="0">
                <a:latin typeface="Times New Roman" panose="02020603050405020304" pitchFamily="18" charset="0"/>
                <a:cs typeface="Times New Roman" panose="02020603050405020304" pitchFamily="18" charset="0"/>
              </a:rPr>
              <a:t>(A(x,y)</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s-ES_tradnl" altLang="en-US" dirty="0">
                <a:latin typeface="Times New Roman" panose="02020603050405020304" pitchFamily="18" charset="0"/>
                <a:cs typeface="Times New Roman" panose="02020603050405020304" pitchFamily="18" charset="0"/>
              </a:rPr>
              <a:t>B(v,w))</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s-ES_tradnl" altLang="en-US" dirty="0">
                <a:latin typeface="Times New Roman" panose="02020603050405020304" pitchFamily="18" charset="0"/>
                <a:cs typeface="Times New Roman" panose="02020603050405020304" pitchFamily="18" charset="0"/>
              </a:rPr>
              <a:t>(A(x,y)</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s-ES_tradnl" altLang="en-US" dirty="0">
                <a:latin typeface="Times New Roman" panose="02020603050405020304" pitchFamily="18" charset="0"/>
                <a:cs typeface="Times New Roman" panose="02020603050405020304" pitchFamily="18" charset="0"/>
              </a:rPr>
              <a:t>A(u,v)</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s-ES_tradnl" altLang="en-US" dirty="0">
                <a:latin typeface="Times New Roman" panose="02020603050405020304" pitchFamily="18" charset="0"/>
                <a:cs typeface="Times New Roman" panose="02020603050405020304" pitchFamily="18" charset="0"/>
              </a:rPr>
              <a:t>B(v,u)))</a:t>
            </a:r>
          </a:p>
          <a:p>
            <a:pPr>
              <a:lnSpc>
                <a:spcPct val="130000"/>
              </a:lnSpc>
              <a:buClr>
                <a:schemeClr val="tx1"/>
              </a:buClr>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x</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y</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v</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w</a:t>
            </a:r>
            <a:r>
              <a:rPr lang="zh-CN" altLang="en-US" u="sng"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s-ES_tradnl" altLang="en-US" u="sng" dirty="0">
                <a:solidFill>
                  <a:srgbClr val="0033CC"/>
                </a:solidFill>
                <a:latin typeface="Times New Roman" panose="02020603050405020304" pitchFamily="18" charset="0"/>
                <a:cs typeface="Times New Roman" panose="02020603050405020304" pitchFamily="18" charset="0"/>
              </a:rPr>
              <a:t>u</a:t>
            </a:r>
            <a:r>
              <a:rPr lang="es-ES_tradnl" altLang="en-US" dirty="0">
                <a:latin typeface="Times New Roman" panose="02020603050405020304" pitchFamily="18" charset="0"/>
                <a:cs typeface="Times New Roman" panose="02020603050405020304" pitchFamily="18" charset="0"/>
              </a:rPr>
              <a:t>(A(x,y)</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s-ES_tradnl" altLang="en-US" dirty="0">
                <a:latin typeface="Times New Roman" panose="02020603050405020304" pitchFamily="18" charset="0"/>
                <a:cs typeface="Times New Roman" panose="02020603050405020304" pitchFamily="18" charset="0"/>
              </a:rPr>
              <a:t>B(v,w)</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s-ES_tradnl" altLang="en-US" dirty="0">
                <a:latin typeface="Times New Roman" panose="02020603050405020304" pitchFamily="18" charset="0"/>
                <a:cs typeface="Times New Roman" panose="02020603050405020304" pitchFamily="18" charset="0"/>
              </a:rPr>
              <a:t>A(u,v))</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s-ES_tradnl" altLang="en-US" dirty="0">
                <a:latin typeface="Times New Roman" panose="02020603050405020304" pitchFamily="18" charset="0"/>
                <a:cs typeface="Times New Roman" panose="02020603050405020304" pitchFamily="18" charset="0"/>
              </a:rPr>
              <a:t>B(v,w) </a:t>
            </a: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s-ES_tradnl" altLang="en-US" dirty="0">
                <a:latin typeface="Times New Roman" panose="02020603050405020304" pitchFamily="18" charset="0"/>
                <a:cs typeface="Times New Roman" panose="02020603050405020304" pitchFamily="18" charset="0"/>
              </a:rPr>
              <a:t>B(v,u)))</a:t>
            </a:r>
          </a:p>
          <a:p>
            <a:pPr>
              <a:lnSpc>
                <a:spcPct val="130000"/>
              </a:lnSpc>
              <a:buClr>
                <a:schemeClr val="tx1"/>
              </a:buClr>
              <a:buFontTx/>
              <a:buNone/>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227265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367D8A8-D0DA-47FD-B035-CCB5F93EFE0A}"/>
              </a:ext>
            </a:extLst>
          </p:cNvPr>
          <p:cNvSpPr/>
          <p:nvPr/>
        </p:nvSpPr>
        <p:spPr>
          <a:xfrm>
            <a:off x="1762206" y="1235789"/>
            <a:ext cx="8494542" cy="1824089"/>
          </a:xfrm>
          <a:prstGeom prst="rect">
            <a:avLst/>
          </a:prstGeom>
        </p:spPr>
        <p:txBody>
          <a:bodyPr wrap="square">
            <a:spAutoFit/>
          </a:bodyPr>
          <a:lstStyle/>
          <a:p>
            <a:pPr algn="just">
              <a:lnSpc>
                <a:spcPct val="120000"/>
              </a:lnSpc>
            </a:pPr>
            <a:r>
              <a:rPr lang="zh-CN" altLang="en-US" sz="3200" dirty="0">
                <a:solidFill>
                  <a:srgbClr val="FF0000"/>
                </a:solidFill>
              </a:rPr>
              <a:t>个体域（或称论域）</a:t>
            </a:r>
            <a:r>
              <a:rPr lang="zh-CN" altLang="en-US" sz="3200" dirty="0">
                <a:solidFill>
                  <a:schemeClr val="tx1"/>
                </a:solidFill>
              </a:rPr>
              <a:t>：指个体变元的</a:t>
            </a:r>
            <a:r>
              <a:rPr lang="zh-CN" altLang="en-US" sz="3200" dirty="0">
                <a:solidFill>
                  <a:schemeClr val="accent1">
                    <a:lumMod val="75000"/>
                  </a:schemeClr>
                </a:solidFill>
              </a:rPr>
              <a:t>取值范围</a:t>
            </a:r>
            <a:r>
              <a:rPr lang="zh-CN" altLang="en-US" sz="3200" dirty="0">
                <a:solidFill>
                  <a:schemeClr val="tx1"/>
                </a:solidFill>
              </a:rPr>
              <a:t>。</a:t>
            </a:r>
          </a:p>
          <a:p>
            <a:pPr lvl="1" algn="just">
              <a:lnSpc>
                <a:spcPct val="120000"/>
              </a:lnSpc>
            </a:pPr>
            <a:r>
              <a:rPr lang="zh-CN" altLang="en-US" sz="3200" dirty="0">
                <a:solidFill>
                  <a:schemeClr val="tx1"/>
                </a:solidFill>
              </a:rPr>
              <a:t>可以是有穷集合，如{</a:t>
            </a:r>
            <a:r>
              <a:rPr lang="en-US" altLang="zh-CN" sz="3200" i="1" dirty="0">
                <a:solidFill>
                  <a:schemeClr val="tx1"/>
                </a:solidFill>
              </a:rPr>
              <a:t>a</a:t>
            </a:r>
            <a:r>
              <a:rPr lang="en-US" altLang="zh-CN" sz="3200">
                <a:solidFill>
                  <a:schemeClr val="tx1"/>
                </a:solidFill>
              </a:rPr>
              <a:t>, </a:t>
            </a:r>
            <a:r>
              <a:rPr lang="en-US" altLang="zh-CN" sz="3200" i="1">
                <a:solidFill>
                  <a:schemeClr val="tx1"/>
                </a:solidFill>
              </a:rPr>
              <a:t>b</a:t>
            </a:r>
            <a:r>
              <a:rPr lang="en-US" altLang="zh-CN" sz="3200">
                <a:solidFill>
                  <a:schemeClr val="tx1"/>
                </a:solidFill>
              </a:rPr>
              <a:t>, </a:t>
            </a:r>
            <a:r>
              <a:rPr lang="en-US" altLang="zh-CN" sz="3200" i="1" dirty="0">
                <a:solidFill>
                  <a:schemeClr val="tx1"/>
                </a:solidFill>
              </a:rPr>
              <a:t>c</a:t>
            </a:r>
            <a:r>
              <a:rPr lang="en-US" altLang="zh-CN" sz="3200" dirty="0">
                <a:solidFill>
                  <a:schemeClr val="tx1"/>
                </a:solidFill>
              </a:rPr>
              <a:t>}, {1, 2}。</a:t>
            </a:r>
          </a:p>
          <a:p>
            <a:pPr lvl="1" algn="just">
              <a:lnSpc>
                <a:spcPct val="120000"/>
              </a:lnSpc>
            </a:pPr>
            <a:r>
              <a:rPr lang="zh-CN" altLang="en-US" sz="3200" dirty="0">
                <a:solidFill>
                  <a:schemeClr val="tx1"/>
                </a:solidFill>
              </a:rPr>
              <a:t>可以是无穷集合，如</a:t>
            </a:r>
            <a:r>
              <a:rPr lang="en-US" altLang="zh-CN" sz="3200" i="1" dirty="0">
                <a:solidFill>
                  <a:schemeClr val="tx1"/>
                </a:solidFill>
              </a:rPr>
              <a:t>N</a:t>
            </a:r>
            <a:r>
              <a:rPr lang="en-US" altLang="zh-CN" sz="3200" dirty="0">
                <a:solidFill>
                  <a:schemeClr val="tx1"/>
                </a:solidFill>
              </a:rPr>
              <a:t>,</a:t>
            </a:r>
            <a:r>
              <a:rPr lang="en-US" altLang="zh-CN" sz="3200" i="1" dirty="0">
                <a:solidFill>
                  <a:schemeClr val="tx1"/>
                </a:solidFill>
              </a:rPr>
              <a:t>Z</a:t>
            </a:r>
            <a:r>
              <a:rPr lang="en-US" altLang="zh-CN" sz="3200" dirty="0">
                <a:solidFill>
                  <a:schemeClr val="tx1"/>
                </a:solidFill>
              </a:rPr>
              <a:t>,</a:t>
            </a:r>
            <a:r>
              <a:rPr lang="en-US" altLang="zh-CN" sz="3200" i="1" dirty="0">
                <a:solidFill>
                  <a:schemeClr val="tx1"/>
                </a:solidFill>
              </a:rPr>
              <a:t>R</a:t>
            </a:r>
            <a:r>
              <a:rPr lang="en-US" altLang="zh-CN" sz="3200" dirty="0">
                <a:solidFill>
                  <a:schemeClr val="tx1"/>
                </a:solidFill>
              </a:rPr>
              <a:t>,</a:t>
            </a:r>
            <a:r>
              <a:rPr lang="en-US" altLang="zh-CN" sz="3200" dirty="0">
                <a:solidFill>
                  <a:schemeClr val="tx1"/>
                </a:solidFill>
                <a:latin typeface="Times New Roman" panose="02020603050405020304" pitchFamily="18" charset="0"/>
              </a:rPr>
              <a:t>…</a:t>
            </a:r>
            <a:r>
              <a:rPr lang="en-US" altLang="zh-CN" sz="3200" dirty="0">
                <a:solidFill>
                  <a:schemeClr val="tx1"/>
                </a:solidFill>
              </a:rPr>
              <a:t>。</a:t>
            </a:r>
          </a:p>
        </p:txBody>
      </p:sp>
      <p:sp>
        <p:nvSpPr>
          <p:cNvPr id="3" name="矩形 2">
            <a:extLst>
              <a:ext uri="{FF2B5EF4-FFF2-40B4-BE49-F238E27FC236}">
                <a16:creationId xmlns:a16="http://schemas.microsoft.com/office/drawing/2014/main" id="{71E8DE45-9BE7-49B8-810D-29F79BA7C8F2}"/>
              </a:ext>
            </a:extLst>
          </p:cNvPr>
          <p:cNvSpPr/>
          <p:nvPr/>
        </p:nvSpPr>
        <p:spPr>
          <a:xfrm>
            <a:off x="1751013" y="3798123"/>
            <a:ext cx="7907934" cy="645113"/>
          </a:xfrm>
          <a:prstGeom prst="rect">
            <a:avLst/>
          </a:prstGeom>
        </p:spPr>
        <p:txBody>
          <a:bodyPr wrap="none">
            <a:spAutoFit/>
          </a:bodyPr>
          <a:lstStyle/>
          <a:p>
            <a:pPr algn="just">
              <a:lnSpc>
                <a:spcPct val="120000"/>
              </a:lnSpc>
            </a:pPr>
            <a:r>
              <a:rPr lang="zh-CN" altLang="en-US" sz="3200" dirty="0"/>
              <a:t>全总个体域 —— 由宇宙间一切事物组成 。</a:t>
            </a:r>
          </a:p>
        </p:txBody>
      </p:sp>
      <p:sp>
        <p:nvSpPr>
          <p:cNvPr id="6" name="矩形 8">
            <a:extLst>
              <a:ext uri="{FF2B5EF4-FFF2-40B4-BE49-F238E27FC236}">
                <a16:creationId xmlns:a16="http://schemas.microsoft.com/office/drawing/2014/main" id="{54A7D7AE-E6EA-4B2F-9767-FA9F13B37133}"/>
              </a:ext>
            </a:extLst>
          </p:cNvPr>
          <p:cNvSpPr>
            <a:spLocks noChangeArrowheads="1"/>
          </p:cNvSpPr>
          <p:nvPr/>
        </p:nvSpPr>
        <p:spPr bwMode="auto">
          <a:xfrm>
            <a:off x="2466536" y="5181481"/>
            <a:ext cx="7391400" cy="946150"/>
          </a:xfrm>
          <a:prstGeom prst="rect">
            <a:avLst/>
          </a:prstGeom>
          <a:solidFill>
            <a:schemeClr val="bg1"/>
          </a:solidFill>
          <a:ln>
            <a:noFill/>
          </a:ln>
        </p:spPr>
        <p:txBody>
          <a:bodyPr>
            <a:spAutoFit/>
          </a:bodyPr>
          <a:lstStyle>
            <a:lvl1pPr>
              <a:defRPr kumimoji="1" sz="2800" b="1">
                <a:solidFill>
                  <a:srgbClr val="FFFFFF"/>
                </a:solidFill>
                <a:latin typeface="Arial" panose="020B0604020202020204" pitchFamily="34" charset="0"/>
                <a:ea typeface="楷体_GB2312" pitchFamily="1" charset="-122"/>
              </a:defRPr>
            </a:lvl1pPr>
            <a:lvl2pPr marL="742950" indent="-285750">
              <a:defRPr kumimoji="1" sz="2800" b="1">
                <a:solidFill>
                  <a:srgbClr val="FFFFFF"/>
                </a:solidFill>
                <a:latin typeface="Arial" panose="020B0604020202020204" pitchFamily="34" charset="0"/>
                <a:ea typeface="楷体_GB2312" pitchFamily="1" charset="-122"/>
              </a:defRPr>
            </a:lvl2pPr>
            <a:lvl3pPr marL="1143000" indent="-228600">
              <a:defRPr kumimoji="1" sz="2800" b="1">
                <a:solidFill>
                  <a:srgbClr val="FFFFFF"/>
                </a:solidFill>
                <a:latin typeface="Arial" panose="020B0604020202020204" pitchFamily="34" charset="0"/>
                <a:ea typeface="楷体_GB2312" pitchFamily="1" charset="-122"/>
              </a:defRPr>
            </a:lvl3pPr>
            <a:lvl4pPr marL="1600200" indent="-228600">
              <a:defRPr kumimoji="1" sz="2800" b="1">
                <a:solidFill>
                  <a:srgbClr val="FFFFFF"/>
                </a:solidFill>
                <a:latin typeface="Arial" panose="020B0604020202020204" pitchFamily="34" charset="0"/>
                <a:ea typeface="楷体_GB2312" pitchFamily="1" charset="-122"/>
              </a:defRPr>
            </a:lvl4pPr>
            <a:lvl5pPr marL="2057400" indent="-228600">
              <a:defRPr kumimoji="1" sz="2800" b="1">
                <a:solidFill>
                  <a:srgbClr val="FFFFFF"/>
                </a:solidFill>
                <a:latin typeface="Arial" panose="020B0604020202020204" pitchFamily="34" charset="0"/>
                <a:ea typeface="楷体_GB2312" pitchFamily="1" charset="-122"/>
              </a:defRPr>
            </a:lvl5pPr>
            <a:lvl6pPr marL="25146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6pPr>
            <a:lvl7pPr marL="29718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7pPr>
            <a:lvl8pPr marL="34290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8pPr>
            <a:lvl9pPr marL="3886200" indent="-228600" eaLnBrk="0" fontAlgn="base" hangingPunct="0">
              <a:spcBef>
                <a:spcPct val="45000"/>
              </a:spcBef>
              <a:spcAft>
                <a:spcPct val="0"/>
              </a:spcAft>
              <a:buClr>
                <a:srgbClr val="99CCCC"/>
              </a:buClr>
              <a:defRPr kumimoji="1" sz="2800" b="1">
                <a:solidFill>
                  <a:srgbClr val="FFFFFF"/>
                </a:solidFill>
                <a:latin typeface="Arial" panose="020B0604020202020204" pitchFamily="34" charset="0"/>
                <a:ea typeface="楷体_GB2312" pitchFamily="1" charset="-122"/>
              </a:defRPr>
            </a:lvl9pPr>
          </a:lstStyle>
          <a:p>
            <a:pPr>
              <a:spcBef>
                <a:spcPct val="0"/>
              </a:spcBef>
              <a:buClr>
                <a:schemeClr val="bg2"/>
              </a:buClr>
              <a:buFont typeface="Wingdings" panose="05000000000000000000" pitchFamily="2" charset="2"/>
              <a:buChar char="q"/>
            </a:pPr>
            <a:r>
              <a:rPr kumimoji="0" lang="zh-CN" altLang="en-US" dirty="0">
                <a:solidFill>
                  <a:schemeClr val="tx1">
                    <a:lumMod val="85000"/>
                    <a:lumOff val="15000"/>
                  </a:schemeClr>
                </a:solidFill>
                <a:latin typeface="隶书" panose="02010509060101010101" pitchFamily="49" charset="-122"/>
                <a:ea typeface="隶书" panose="02010509060101010101" pitchFamily="49" charset="-122"/>
              </a:rPr>
              <a:t>本课程在论述或推理中，如果没有指明所采用的个体域，都是使用的全总个体域。</a:t>
            </a:r>
          </a:p>
        </p:txBody>
      </p:sp>
    </p:spTree>
    <p:extLst>
      <p:ext uri="{BB962C8B-B14F-4D97-AF65-F5344CB8AC3E}">
        <p14:creationId xmlns:p14="http://schemas.microsoft.com/office/powerpoint/2010/main" val="2671736232"/>
      </p:ext>
    </p:extLst>
  </p:cSld>
  <p:clrMapOvr>
    <a:masterClrMapping/>
  </p:clrMapOvr>
  <p:transition spd="slow" advTm="0">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F48697BF-C258-4142-894B-5AD8B74C4F82}"/>
              </a:ext>
            </a:extLst>
          </p:cNvPr>
          <p:cNvSpPr txBox="1">
            <a:spLocks noChangeArrowheads="1"/>
          </p:cNvSpPr>
          <p:nvPr/>
        </p:nvSpPr>
        <p:spPr>
          <a:xfrm>
            <a:off x="1571625" y="919630"/>
            <a:ext cx="10309224" cy="53276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t>一阶逻辑公式的只含有全称量词的前束范式，称为该公式的 </a:t>
            </a:r>
            <a:r>
              <a:rPr lang="en-US" altLang="zh-CN" sz="3200" dirty="0" err="1"/>
              <a:t>Skolem</a:t>
            </a:r>
            <a:r>
              <a:rPr lang="en-US" altLang="zh-CN" sz="3200" dirty="0"/>
              <a:t> </a:t>
            </a:r>
            <a:r>
              <a:rPr lang="zh-CN" altLang="en-US" sz="3200" dirty="0"/>
              <a:t>范式。</a:t>
            </a:r>
          </a:p>
        </p:txBody>
      </p:sp>
      <p:sp>
        <p:nvSpPr>
          <p:cNvPr id="2" name="矩形 1">
            <a:extLst>
              <a:ext uri="{FF2B5EF4-FFF2-40B4-BE49-F238E27FC236}">
                <a16:creationId xmlns:a16="http://schemas.microsoft.com/office/drawing/2014/main" id="{DC3BC9F5-F2DA-4CFB-842C-8AFE8C7756C7}"/>
              </a:ext>
            </a:extLst>
          </p:cNvPr>
          <p:cNvSpPr/>
          <p:nvPr/>
        </p:nvSpPr>
        <p:spPr>
          <a:xfrm>
            <a:off x="921590" y="1902542"/>
            <a:ext cx="11138647" cy="4863383"/>
          </a:xfrm>
          <a:prstGeom prst="rect">
            <a:avLst/>
          </a:prstGeom>
        </p:spPr>
        <p:txBody>
          <a:bodyPr wrap="square">
            <a:spAutoFit/>
          </a:bodyPr>
          <a:lstStyle/>
          <a:p>
            <a:pPr>
              <a:lnSpc>
                <a:spcPct val="140000"/>
              </a:lnSpc>
              <a:buClr>
                <a:schemeClr val="tx1"/>
              </a:buClr>
              <a:buFontTx/>
              <a:buNone/>
            </a:pPr>
            <a:r>
              <a:rPr lang="en-US" altLang="zh-CN" sz="2800" dirty="0">
                <a:latin typeface="+mn-ea"/>
              </a:rPr>
              <a:t>1  </a:t>
            </a:r>
            <a:r>
              <a:rPr lang="zh-CN" altLang="en-US" sz="2800" dirty="0">
                <a:latin typeface="+mn-ea"/>
              </a:rPr>
              <a:t>化成前束合取范式； </a:t>
            </a:r>
          </a:p>
          <a:p>
            <a:pPr>
              <a:lnSpc>
                <a:spcPct val="140000"/>
              </a:lnSpc>
              <a:buClr>
                <a:schemeClr val="tx1"/>
              </a:buClr>
              <a:buFontTx/>
              <a:buNone/>
            </a:pPr>
            <a:r>
              <a:rPr lang="en-US" altLang="zh-CN" sz="2800" dirty="0">
                <a:latin typeface="+mn-ea"/>
              </a:rPr>
              <a:t>2  </a:t>
            </a:r>
            <a:r>
              <a:rPr lang="zh-CN" altLang="en-US" sz="2800" dirty="0">
                <a:latin typeface="+mn-ea"/>
              </a:rPr>
              <a:t>化成</a:t>
            </a:r>
            <a:r>
              <a:rPr lang="en-US" altLang="zh-CN" sz="2800" dirty="0" err="1">
                <a:latin typeface="+mn-ea"/>
              </a:rPr>
              <a:t>Skolem</a:t>
            </a:r>
            <a:r>
              <a:rPr lang="zh-CN" altLang="en-US" sz="2800" dirty="0">
                <a:latin typeface="+mn-ea"/>
              </a:rPr>
              <a:t>标准型：</a:t>
            </a:r>
            <a:br>
              <a:rPr lang="zh-CN" altLang="en-US" sz="2800" dirty="0">
                <a:latin typeface="+mn-ea"/>
              </a:rPr>
            </a:br>
            <a:r>
              <a:rPr lang="zh-CN" altLang="en-US" sz="2800" dirty="0">
                <a:latin typeface="+mn-ea"/>
              </a:rPr>
              <a:t>消去存在量词时，需要进行变元替换。变元替换分两种情况：</a:t>
            </a:r>
            <a:br>
              <a:rPr lang="zh-CN" altLang="en-US" sz="2800" dirty="0">
                <a:latin typeface="+mn-ea"/>
              </a:rPr>
            </a:br>
            <a:r>
              <a:rPr lang="zh-CN" altLang="en-US" sz="2800" dirty="0">
                <a:latin typeface="+mn-ea"/>
              </a:rPr>
              <a:t>①若该存在量词在某些全称量词的辖域内，则用这些全称量词指导变元的一个函数代替该存在量词辖域中的相应约束变元，这样的函数称为</a:t>
            </a:r>
            <a:r>
              <a:rPr lang="en-US" altLang="zh-CN" sz="2800" dirty="0" err="1">
                <a:latin typeface="+mn-ea"/>
              </a:rPr>
              <a:t>Skolem</a:t>
            </a:r>
            <a:r>
              <a:rPr lang="zh-CN" altLang="en-US" sz="2800" dirty="0">
                <a:latin typeface="+mn-ea"/>
              </a:rPr>
              <a:t>函数；</a:t>
            </a:r>
            <a:br>
              <a:rPr lang="zh-CN" altLang="en-US" sz="2800" dirty="0">
                <a:latin typeface="+mn-ea"/>
              </a:rPr>
            </a:br>
            <a:r>
              <a:rPr lang="zh-CN" altLang="en-US" sz="2800" dirty="0">
                <a:latin typeface="+mn-ea"/>
              </a:rPr>
              <a:t>②若该存在量词不在任何全称量词的辖域内，则用一个常量符号代替该存在量词辖域中相应约束变元，这样的常量符号称为</a:t>
            </a:r>
            <a:r>
              <a:rPr lang="en-US" altLang="zh-CN" sz="2800" dirty="0" err="1">
                <a:latin typeface="+mn-ea"/>
              </a:rPr>
              <a:t>Skolem</a:t>
            </a:r>
            <a:r>
              <a:rPr lang="zh-CN" altLang="en-US" sz="2800" dirty="0">
                <a:latin typeface="+mn-ea"/>
              </a:rPr>
              <a:t>常量 </a:t>
            </a:r>
          </a:p>
        </p:txBody>
      </p:sp>
    </p:spTree>
    <p:extLst>
      <p:ext uri="{BB962C8B-B14F-4D97-AF65-F5344CB8AC3E}">
        <p14:creationId xmlns:p14="http://schemas.microsoft.com/office/powerpoint/2010/main" val="2663086027"/>
      </p:ext>
    </p:extLst>
  </p:cSld>
  <p:clrMapOvr>
    <a:masterClrMapping/>
  </p:clrMapOvr>
  <p:transition spd="slow" advTm="0">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A2F5E8F0-2005-4928-82EB-7C893FBEDC13}"/>
              </a:ext>
            </a:extLst>
          </p:cNvPr>
          <p:cNvSpPr/>
          <p:nvPr/>
        </p:nvSpPr>
        <p:spPr>
          <a:xfrm>
            <a:off x="1571625" y="859212"/>
            <a:ext cx="10210800" cy="5816977"/>
          </a:xfrm>
          <a:prstGeom prst="rect">
            <a:avLst/>
          </a:prstGeom>
        </p:spPr>
        <p:txBody>
          <a:bodyPr wrap="square">
            <a:spAutoFit/>
          </a:bodyPr>
          <a:lstStyle/>
          <a:p>
            <a:pPr>
              <a:spcBef>
                <a:spcPts val="600"/>
              </a:spcBef>
              <a:buClr>
                <a:srgbClr val="FFCC00"/>
              </a:buClr>
            </a:pPr>
            <a:r>
              <a:rPr lang="zh-CN" altLang="en-US" sz="3200" dirty="0">
                <a:latin typeface="Times New Roman" panose="02020603050405020304" pitchFamily="18" charset="0"/>
              </a:rPr>
              <a:t>设</a:t>
            </a:r>
            <a:r>
              <a:rPr lang="en-US" altLang="zh-CN" sz="3200" dirty="0">
                <a:latin typeface="Times New Roman" panose="02020603050405020304" pitchFamily="18" charset="0"/>
              </a:rPr>
              <a:t>G</a:t>
            </a:r>
            <a:r>
              <a:rPr lang="zh-CN" altLang="en-US" sz="3200" dirty="0">
                <a:latin typeface="Times New Roman" panose="02020603050405020304" pitchFamily="18" charset="0"/>
              </a:rPr>
              <a:t>是一个公式，</a:t>
            </a:r>
            <a:r>
              <a:rPr lang="en-US" altLang="zh-CN" sz="3200" dirty="0">
                <a:latin typeface="Times New Roman" panose="02020603050405020304" pitchFamily="18" charset="0"/>
              </a:rPr>
              <a:t>Q</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x</a:t>
            </a:r>
            <a:r>
              <a:rPr lang="en-US" altLang="zh-CN" sz="3200" baseline="-30000" dirty="0">
                <a:latin typeface="Times New Roman" panose="02020603050405020304" pitchFamily="18" charset="0"/>
              </a:rPr>
              <a:t>1</a:t>
            </a:r>
            <a:r>
              <a:rPr lang="en-US" altLang="zh-CN" sz="3200" dirty="0">
                <a:latin typeface="Times New Roman" panose="02020603050405020304" pitchFamily="18" charset="0"/>
              </a:rPr>
              <a:t>…</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n</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n</a:t>
            </a:r>
            <a:r>
              <a:rPr lang="en-US" altLang="zh-CN" sz="3200" dirty="0" err="1">
                <a:latin typeface="Times New Roman" panose="02020603050405020304" pitchFamily="18" charset="0"/>
              </a:rPr>
              <a:t>M</a:t>
            </a:r>
            <a:r>
              <a:rPr lang="zh-CN" altLang="en-US" sz="3200" dirty="0">
                <a:latin typeface="Times New Roman" panose="02020603050405020304" pitchFamily="18" charset="0"/>
              </a:rPr>
              <a:t>是与</a:t>
            </a:r>
            <a:r>
              <a:rPr lang="en-US" altLang="zh-CN" sz="3200" dirty="0">
                <a:latin typeface="Times New Roman" panose="02020603050405020304" pitchFamily="18" charset="0"/>
              </a:rPr>
              <a:t>G</a:t>
            </a:r>
            <a:r>
              <a:rPr lang="zh-CN" altLang="en-US" sz="3200" dirty="0">
                <a:latin typeface="Times New Roman" panose="02020603050405020304" pitchFamily="18" charset="0"/>
              </a:rPr>
              <a:t>等价的前束范式。</a:t>
            </a:r>
          </a:p>
          <a:p>
            <a:pPr>
              <a:spcBef>
                <a:spcPts val="600"/>
              </a:spcBef>
              <a:buClr>
                <a:srgbClr val="FFCC00"/>
              </a:buClr>
            </a:pPr>
            <a:r>
              <a:rPr lang="zh-CN" altLang="en-US" sz="3200" dirty="0">
                <a:latin typeface="Times New Roman" panose="02020603050405020304" pitchFamily="18" charset="0"/>
              </a:rPr>
              <a:t>若</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是存在量词，并且它左边没有全称量词，则取异于出现在</a:t>
            </a:r>
            <a:r>
              <a:rPr lang="en-US" altLang="zh-CN" sz="3200" dirty="0">
                <a:latin typeface="Times New Roman" panose="02020603050405020304" pitchFamily="18" charset="0"/>
              </a:rPr>
              <a:t>M</a:t>
            </a:r>
            <a:r>
              <a:rPr lang="zh-CN" altLang="en-US" sz="3200" dirty="0">
                <a:latin typeface="Times New Roman" panose="02020603050405020304" pitchFamily="18" charset="0"/>
              </a:rPr>
              <a:t>中所有常量符号的常量符号</a:t>
            </a:r>
            <a:r>
              <a:rPr lang="en-US" altLang="zh-CN" sz="3200" dirty="0">
                <a:latin typeface="Times New Roman" panose="02020603050405020304" pitchFamily="18" charset="0"/>
              </a:rPr>
              <a:t>c</a:t>
            </a:r>
            <a:r>
              <a:rPr lang="zh-CN" altLang="en-US" sz="3200" dirty="0">
                <a:latin typeface="Times New Roman" panose="02020603050405020304" pitchFamily="18" charset="0"/>
              </a:rPr>
              <a:t>，并用</a:t>
            </a:r>
            <a:r>
              <a:rPr lang="en-US" altLang="zh-CN" sz="3200" dirty="0">
                <a:latin typeface="Times New Roman" panose="02020603050405020304" pitchFamily="18" charset="0"/>
              </a:rPr>
              <a:t>c</a:t>
            </a:r>
            <a:r>
              <a:rPr lang="zh-CN" altLang="en-US" sz="3200" dirty="0">
                <a:latin typeface="Times New Roman" panose="02020603050405020304" pitchFamily="18" charset="0"/>
              </a:rPr>
              <a:t>代替</a:t>
            </a:r>
            <a:r>
              <a:rPr lang="en-US" altLang="zh-CN" sz="3200" dirty="0">
                <a:latin typeface="Times New Roman" panose="02020603050405020304" pitchFamily="18" charset="0"/>
              </a:rPr>
              <a:t>M</a:t>
            </a:r>
            <a:r>
              <a:rPr lang="zh-CN" altLang="en-US" sz="3200" dirty="0">
                <a:latin typeface="Times New Roman" panose="02020603050405020304" pitchFamily="18" charset="0"/>
              </a:rPr>
              <a:t>中所有的</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，然后在前束范式中删除</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r</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a:t>
            </a:r>
          </a:p>
          <a:p>
            <a:pPr>
              <a:spcBef>
                <a:spcPts val="600"/>
              </a:spcBef>
              <a:buClr>
                <a:srgbClr val="FFCC00"/>
              </a:buClr>
            </a:pPr>
            <a:r>
              <a:rPr lang="zh-CN" altLang="en-US" sz="3200" dirty="0">
                <a:latin typeface="Times New Roman" panose="02020603050405020304" pitchFamily="18" charset="0"/>
              </a:rPr>
              <a:t>若</a:t>
            </a:r>
            <a:r>
              <a:rPr lang="en-US" altLang="zh-CN" sz="3200" dirty="0">
                <a:latin typeface="Times New Roman" panose="02020603050405020304" pitchFamily="18" charset="0"/>
              </a:rPr>
              <a:t>Q</a:t>
            </a:r>
            <a:r>
              <a:rPr lang="en-US" altLang="zh-CN" sz="3200" baseline="-30000" dirty="0">
                <a:latin typeface="Times New Roman" panose="02020603050405020304" pitchFamily="18" charset="0"/>
              </a:rPr>
              <a:t>s1</a:t>
            </a:r>
            <a:r>
              <a:rPr lang="en-US" altLang="zh-CN" sz="3200" dirty="0">
                <a:latin typeface="Times New Roman" panose="02020603050405020304" pitchFamily="18" charset="0"/>
              </a:rPr>
              <a:t>, …, </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sm</a:t>
            </a:r>
            <a:r>
              <a:rPr lang="zh-CN" altLang="en-US" sz="3200" dirty="0">
                <a:latin typeface="Times New Roman" panose="02020603050405020304" pitchFamily="18" charset="0"/>
              </a:rPr>
              <a:t>是所有出现在</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r</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左边的全称量词</a:t>
            </a:r>
            <a:r>
              <a:rPr lang="en-US" altLang="zh-CN" sz="3200" dirty="0">
                <a:latin typeface="Times New Roman" panose="02020603050405020304" pitchFamily="18" charset="0"/>
              </a:rPr>
              <a:t>(m</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1,1</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s1&lt;s2&lt;…&lt;</a:t>
            </a:r>
            <a:r>
              <a:rPr lang="en-US" altLang="zh-CN" sz="3200" dirty="0" err="1">
                <a:latin typeface="Times New Roman" panose="02020603050405020304" pitchFamily="18" charset="0"/>
              </a:rPr>
              <a:t>sm</a:t>
            </a:r>
            <a:r>
              <a:rPr lang="en-US" altLang="zh-CN" sz="3200" dirty="0">
                <a:latin typeface="Times New Roman" panose="02020603050405020304" pitchFamily="18" charset="0"/>
              </a:rPr>
              <a:t>&lt;r),</a:t>
            </a:r>
          </a:p>
          <a:p>
            <a:pPr>
              <a:spcBef>
                <a:spcPts val="600"/>
              </a:spcBef>
              <a:buClr>
                <a:srgbClr val="FFCC00"/>
              </a:buClr>
            </a:pPr>
            <a:r>
              <a:rPr lang="zh-CN" altLang="en-US" sz="3200" dirty="0">
                <a:latin typeface="Times New Roman" panose="02020603050405020304" pitchFamily="18" charset="0"/>
              </a:rPr>
              <a:t>则取异于出现在</a:t>
            </a:r>
            <a:r>
              <a:rPr lang="en-US" altLang="zh-CN" sz="3200" dirty="0">
                <a:latin typeface="Times New Roman" panose="02020603050405020304" pitchFamily="18" charset="0"/>
              </a:rPr>
              <a:t>M</a:t>
            </a:r>
            <a:r>
              <a:rPr lang="zh-CN" altLang="en-US" sz="3200" dirty="0">
                <a:latin typeface="Times New Roman" panose="02020603050405020304" pitchFamily="18" charset="0"/>
              </a:rPr>
              <a:t>中所有函数符号的</a:t>
            </a:r>
            <a:r>
              <a:rPr lang="en-US" altLang="zh-CN" sz="3200" dirty="0">
                <a:latin typeface="Times New Roman" panose="02020603050405020304" pitchFamily="18" charset="0"/>
              </a:rPr>
              <a:t>m</a:t>
            </a:r>
            <a:r>
              <a:rPr lang="zh-CN" altLang="en-US" sz="3200" dirty="0">
                <a:latin typeface="Times New Roman" panose="02020603050405020304" pitchFamily="18" charset="0"/>
              </a:rPr>
              <a:t>元函数符号</a:t>
            </a:r>
            <a:r>
              <a:rPr lang="en-US" altLang="zh-CN" sz="3200" dirty="0">
                <a:latin typeface="Times New Roman" panose="02020603050405020304" pitchFamily="18" charset="0"/>
              </a:rPr>
              <a:t>f(x</a:t>
            </a:r>
            <a:r>
              <a:rPr lang="en-US" altLang="zh-CN" sz="3200" baseline="-30000" dirty="0">
                <a:latin typeface="Times New Roman" panose="02020603050405020304" pitchFamily="18" charset="0"/>
              </a:rPr>
              <a:t>s1</a:t>
            </a:r>
            <a:r>
              <a:rPr lang="en-US" altLang="zh-CN" sz="3200" dirty="0">
                <a:latin typeface="Times New Roman" panose="02020603050405020304" pitchFamily="18" charset="0"/>
              </a:rPr>
              <a:t>,…,</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sm</a:t>
            </a:r>
            <a:r>
              <a:rPr lang="en-US" altLang="zh-CN" sz="3200" dirty="0">
                <a:latin typeface="Times New Roman" panose="02020603050405020304" pitchFamily="18" charset="0"/>
              </a:rPr>
              <a:t> )</a:t>
            </a:r>
            <a:r>
              <a:rPr lang="zh-CN" altLang="en-US" sz="3200" dirty="0">
                <a:latin typeface="Times New Roman" panose="02020603050405020304" pitchFamily="18" charset="0"/>
              </a:rPr>
              <a:t>，用</a:t>
            </a:r>
            <a:r>
              <a:rPr lang="en-US" altLang="zh-CN" sz="3200" dirty="0">
                <a:latin typeface="Times New Roman" panose="02020603050405020304" pitchFamily="18" charset="0"/>
              </a:rPr>
              <a:t>f(x</a:t>
            </a:r>
            <a:r>
              <a:rPr lang="en-US" altLang="zh-CN" sz="3200" baseline="-30000" dirty="0">
                <a:latin typeface="Times New Roman" panose="02020603050405020304" pitchFamily="18" charset="0"/>
              </a:rPr>
              <a:t>s1</a:t>
            </a:r>
            <a:r>
              <a:rPr lang="en-US" altLang="zh-CN" sz="3200" dirty="0">
                <a:latin typeface="Times New Roman" panose="02020603050405020304" pitchFamily="18" charset="0"/>
              </a:rPr>
              <a:t>,…,</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sm</a:t>
            </a:r>
            <a:r>
              <a:rPr lang="en-US" altLang="zh-CN" sz="3200" dirty="0">
                <a:latin typeface="Times New Roman" panose="02020603050405020304" pitchFamily="18" charset="0"/>
              </a:rPr>
              <a:t> )</a:t>
            </a:r>
            <a:r>
              <a:rPr lang="zh-CN" altLang="en-US" sz="3200" dirty="0">
                <a:latin typeface="Times New Roman" panose="02020603050405020304" pitchFamily="18" charset="0"/>
              </a:rPr>
              <a:t>代替出现在</a:t>
            </a:r>
            <a:r>
              <a:rPr lang="en-US" altLang="zh-CN" sz="3200" dirty="0">
                <a:latin typeface="Times New Roman" panose="02020603050405020304" pitchFamily="18" charset="0"/>
              </a:rPr>
              <a:t>M</a:t>
            </a:r>
            <a:r>
              <a:rPr lang="zh-CN" altLang="en-US" sz="3200" dirty="0">
                <a:latin typeface="Times New Roman" panose="02020603050405020304" pitchFamily="18" charset="0"/>
              </a:rPr>
              <a:t>中的所有</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zh-CN" altLang="en-US" sz="3200" dirty="0">
                <a:latin typeface="Times New Roman" panose="02020603050405020304" pitchFamily="18" charset="0"/>
              </a:rPr>
              <a:t>，然后在前束范式中删除</a:t>
            </a:r>
            <a:r>
              <a:rPr lang="en-US" altLang="zh-CN" sz="3200" dirty="0" err="1">
                <a:latin typeface="Times New Roman" panose="02020603050405020304" pitchFamily="18" charset="0"/>
              </a:rPr>
              <a:t>Q</a:t>
            </a:r>
            <a:r>
              <a:rPr lang="en-US" altLang="zh-CN" sz="3200" baseline="-30000" dirty="0" err="1">
                <a:latin typeface="Times New Roman" panose="02020603050405020304" pitchFamily="18" charset="0"/>
              </a:rPr>
              <a:t>r</a:t>
            </a:r>
            <a:r>
              <a:rPr lang="en-US" altLang="zh-CN" sz="3200" dirty="0" err="1">
                <a:latin typeface="Times New Roman" panose="02020603050405020304" pitchFamily="18" charset="0"/>
              </a:rPr>
              <a:t>x</a:t>
            </a:r>
            <a:r>
              <a:rPr lang="en-US" altLang="zh-CN" sz="3200" baseline="-30000" dirty="0" err="1">
                <a:latin typeface="Times New Roman" panose="02020603050405020304" pitchFamily="18" charset="0"/>
              </a:rPr>
              <a:t>r</a:t>
            </a:r>
            <a:r>
              <a:rPr lang="en-US" altLang="zh-CN" sz="3200" dirty="0">
                <a:latin typeface="Times New Roman" panose="02020603050405020304" pitchFamily="18" charset="0"/>
              </a:rPr>
              <a:t>.</a:t>
            </a:r>
          </a:p>
          <a:p>
            <a:pPr>
              <a:spcBef>
                <a:spcPts val="600"/>
              </a:spcBef>
              <a:buClr>
                <a:srgbClr val="FFCC00"/>
              </a:buClr>
            </a:pPr>
            <a:r>
              <a:rPr lang="zh-CN" altLang="en-US" sz="3200" dirty="0"/>
              <a:t>对前束范式中的所有存在量词做上述处理后，便可得到一个没有存在量词的前束范式，即公式</a:t>
            </a:r>
            <a:r>
              <a:rPr lang="en-US" altLang="zh-CN" sz="3200" dirty="0"/>
              <a:t>G</a:t>
            </a:r>
            <a:r>
              <a:rPr lang="zh-CN" altLang="en-US" sz="3200" dirty="0"/>
              <a:t>的</a:t>
            </a:r>
            <a:r>
              <a:rPr lang="en-US" altLang="zh-CN" sz="3200" dirty="0" err="1"/>
              <a:t>Skolem</a:t>
            </a:r>
            <a:r>
              <a:rPr lang="zh-CN" altLang="en-US" sz="3200" dirty="0"/>
              <a:t>范式。</a:t>
            </a:r>
            <a:endParaRPr lang="zh-CN" altLang="en-US" sz="3200" dirty="0">
              <a:latin typeface="Times New Roman" panose="02020603050405020304" pitchFamily="18" charset="0"/>
            </a:endParaRPr>
          </a:p>
        </p:txBody>
      </p:sp>
    </p:spTree>
    <p:extLst>
      <p:ext uri="{BB962C8B-B14F-4D97-AF65-F5344CB8AC3E}">
        <p14:creationId xmlns:p14="http://schemas.microsoft.com/office/powerpoint/2010/main" val="4283378791"/>
      </p:ext>
    </p:extLst>
  </p:cSld>
  <p:clrMapOvr>
    <a:masterClrMapping/>
  </p:clrMapOvr>
  <p:transition spd="slow" advTm="0">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2">
            <a:extLst>
              <a:ext uri="{FF2B5EF4-FFF2-40B4-BE49-F238E27FC236}">
                <a16:creationId xmlns:a16="http://schemas.microsoft.com/office/drawing/2014/main" id="{A0DEB74E-0D64-49E5-8BA7-5C71568F5299}"/>
              </a:ext>
            </a:extLst>
          </p:cNvPr>
          <p:cNvSpPr txBox="1">
            <a:spLocks noChangeArrowheads="1"/>
          </p:cNvSpPr>
          <p:nvPr/>
        </p:nvSpPr>
        <p:spPr>
          <a:xfrm>
            <a:off x="2332691" y="1080247"/>
            <a:ext cx="8610600" cy="5334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Wingdings" panose="05000000000000000000" pitchFamily="2" charset="2"/>
              <a:buNone/>
              <a:tabLst>
                <a:tab pos="768350" algn="l"/>
              </a:tabLst>
            </a:pPr>
            <a:r>
              <a:rPr lang="en-US" altLang="zh-CN" dirty="0">
                <a:latin typeface="Times New Roman" panose="02020603050405020304" pitchFamily="18" charset="0"/>
              </a:rPr>
              <a:t>G=</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err="1">
                <a:solidFill>
                  <a:srgbClr val="C00000"/>
                </a:solidFill>
                <a:latin typeface="Times New Roman" panose="02020603050405020304" pitchFamily="18" charset="0"/>
              </a:rPr>
              <a:t>x</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y</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z</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dirty="0" err="1">
                <a:solidFill>
                  <a:srgbClr val="C00000"/>
                </a:solidFill>
                <a:latin typeface="Times New Roman" panose="02020603050405020304" pitchFamily="18" charset="0"/>
              </a:rPr>
              <a:t>u</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v</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dirty="0" err="1">
                <a:solidFill>
                  <a:srgbClr val="C00000"/>
                </a:solidFill>
                <a:latin typeface="Times New Roman" panose="02020603050405020304" pitchFamily="18" charset="0"/>
              </a:rPr>
              <a:t>w</a:t>
            </a:r>
            <a:r>
              <a:rPr lang="en-US" altLang="zh-CN" dirty="0" err="1">
                <a:latin typeface="Times New Roman" panose="02020603050405020304" pitchFamily="18" charset="0"/>
              </a:rPr>
              <a:t>P</a:t>
            </a:r>
            <a:r>
              <a:rPr lang="en-US" altLang="zh-CN" dirty="0">
                <a:latin typeface="Times New Roman" panose="02020603050405020304" pitchFamily="18" charset="0"/>
              </a:rPr>
              <a:t>(</a:t>
            </a:r>
            <a:r>
              <a:rPr lang="en-US" altLang="zh-CN" dirty="0" err="1">
                <a:solidFill>
                  <a:srgbClr val="C00000"/>
                </a:solidFill>
                <a:latin typeface="Times New Roman" panose="02020603050405020304" pitchFamily="18" charset="0"/>
              </a:rPr>
              <a:t>x</a:t>
            </a:r>
            <a:r>
              <a:rPr lang="en-US" altLang="zh-CN" dirty="0" err="1">
                <a:latin typeface="宋体" panose="02010600030101010101" pitchFamily="2" charset="-122"/>
              </a:rPr>
              <a:t>,</a:t>
            </a:r>
            <a:r>
              <a:rPr lang="en-US" altLang="zh-CN" dirty="0" err="1">
                <a:latin typeface="Times New Roman" panose="02020603050405020304" pitchFamily="18" charset="0"/>
              </a:rPr>
              <a:t>y</a:t>
            </a:r>
            <a:r>
              <a:rPr lang="en-US" altLang="zh-CN" dirty="0" err="1">
                <a:latin typeface="宋体" panose="02010600030101010101" pitchFamily="2" charset="-122"/>
              </a:rPr>
              <a:t>,</a:t>
            </a:r>
            <a:r>
              <a:rPr lang="en-US" altLang="zh-CN" dirty="0" err="1">
                <a:latin typeface="Times New Roman" panose="02020603050405020304" pitchFamily="18" charset="0"/>
              </a:rPr>
              <a:t>z</a:t>
            </a:r>
            <a:r>
              <a:rPr lang="en-US" altLang="zh-CN" dirty="0" err="1">
                <a:latin typeface="宋体" panose="02010600030101010101" pitchFamily="2" charset="-122"/>
              </a:rPr>
              <a:t>,</a:t>
            </a:r>
            <a:r>
              <a:rPr lang="en-US" altLang="zh-CN" dirty="0" err="1">
                <a:solidFill>
                  <a:srgbClr val="C00000"/>
                </a:solidFill>
                <a:latin typeface="Times New Roman" panose="02020603050405020304" pitchFamily="18" charset="0"/>
              </a:rPr>
              <a:t>u</a:t>
            </a:r>
            <a:r>
              <a:rPr lang="en-US" altLang="zh-CN" dirty="0" err="1">
                <a:latin typeface="宋体" panose="02010600030101010101" pitchFamily="2" charset="-122"/>
              </a:rPr>
              <a:t>,</a:t>
            </a:r>
            <a:r>
              <a:rPr lang="en-US" altLang="zh-CN" dirty="0" err="1">
                <a:latin typeface="Times New Roman" panose="02020603050405020304" pitchFamily="18" charset="0"/>
              </a:rPr>
              <a:t>v</a:t>
            </a:r>
            <a:r>
              <a:rPr lang="en-US" altLang="zh-CN" dirty="0" err="1">
                <a:latin typeface="宋体" panose="02010600030101010101" pitchFamily="2" charset="-122"/>
              </a:rPr>
              <a:t>,</a:t>
            </a:r>
            <a:r>
              <a:rPr lang="en-US" altLang="zh-CN" dirty="0" err="1">
                <a:solidFill>
                  <a:srgbClr val="C00000"/>
                </a:solidFill>
                <a:latin typeface="Times New Roman" panose="02020603050405020304" pitchFamily="18" charset="0"/>
              </a:rPr>
              <a:t>w</a:t>
            </a:r>
            <a:r>
              <a:rPr lang="en-US" altLang="zh-CN" dirty="0">
                <a:latin typeface="Times New Roman" panose="02020603050405020304" pitchFamily="18" charset="0"/>
              </a:rPr>
              <a:t>)</a:t>
            </a:r>
          </a:p>
          <a:p>
            <a:pPr marL="0" indent="0">
              <a:lnSpc>
                <a:spcPct val="150000"/>
              </a:lnSpc>
              <a:buFont typeface="Wingdings" panose="05000000000000000000" pitchFamily="2" charset="2"/>
              <a:buNone/>
              <a:tabLst>
                <a:tab pos="768350" algn="l"/>
              </a:tabLst>
            </a:pPr>
            <a:r>
              <a:rPr lang="zh-CN" altLang="en-US" dirty="0">
                <a:latin typeface="Times New Roman" panose="02020603050405020304" pitchFamily="18" charset="0"/>
              </a:rPr>
              <a:t>用</a:t>
            </a:r>
            <a:r>
              <a:rPr lang="en-US" altLang="zh-CN" dirty="0">
                <a:latin typeface="Times New Roman" panose="02020603050405020304" pitchFamily="18" charset="0"/>
              </a:rPr>
              <a:t>a</a:t>
            </a:r>
            <a:r>
              <a:rPr lang="zh-CN" altLang="en-US" dirty="0">
                <a:latin typeface="Times New Roman" panose="02020603050405020304" pitchFamily="18" charset="0"/>
              </a:rPr>
              <a:t>代替</a:t>
            </a:r>
            <a:r>
              <a:rPr lang="en-US" altLang="zh-CN" dirty="0">
                <a:latin typeface="Times New Roman" panose="02020603050405020304" pitchFamily="18" charset="0"/>
              </a:rPr>
              <a:t>x</a:t>
            </a:r>
            <a:r>
              <a:rPr lang="zh-CN" altLang="en-US" dirty="0">
                <a:latin typeface="Times New Roman" panose="02020603050405020304" pitchFamily="18" charset="0"/>
              </a:rPr>
              <a:t>，</a:t>
            </a:r>
          </a:p>
          <a:p>
            <a:pPr marL="0" indent="0">
              <a:lnSpc>
                <a:spcPct val="150000"/>
              </a:lnSpc>
              <a:buFont typeface="Wingdings" panose="05000000000000000000" pitchFamily="2" charset="2"/>
              <a:buNone/>
              <a:tabLst>
                <a:tab pos="768350" algn="l"/>
              </a:tabLst>
            </a:pPr>
            <a:r>
              <a:rPr lang="zh-CN" altLang="en-US" dirty="0">
                <a:latin typeface="Times New Roman" panose="02020603050405020304" pitchFamily="18" charset="0"/>
              </a:rPr>
              <a:t>用</a:t>
            </a:r>
            <a:r>
              <a:rPr lang="en-US" altLang="zh-CN" dirty="0">
                <a:latin typeface="Times New Roman" panose="02020603050405020304" pitchFamily="18" charset="0"/>
              </a:rPr>
              <a:t>f(y</a:t>
            </a:r>
            <a:r>
              <a:rPr lang="zh-CN" altLang="en-US" dirty="0">
                <a:latin typeface="Times New Roman" panose="02020603050405020304" pitchFamily="18" charset="0"/>
              </a:rPr>
              <a:t>，</a:t>
            </a:r>
            <a:r>
              <a:rPr lang="en-US" altLang="zh-CN" dirty="0">
                <a:latin typeface="Times New Roman" panose="02020603050405020304" pitchFamily="18" charset="0"/>
              </a:rPr>
              <a:t>z)</a:t>
            </a:r>
            <a:r>
              <a:rPr lang="zh-CN" altLang="en-US" dirty="0">
                <a:latin typeface="Times New Roman" panose="02020603050405020304" pitchFamily="18" charset="0"/>
              </a:rPr>
              <a:t>代替</a:t>
            </a:r>
            <a:r>
              <a:rPr lang="en-US" altLang="zh-CN" dirty="0">
                <a:latin typeface="Times New Roman" panose="02020603050405020304" pitchFamily="18" charset="0"/>
              </a:rPr>
              <a:t>u</a:t>
            </a:r>
            <a:r>
              <a:rPr lang="zh-CN" altLang="en-US" dirty="0">
                <a:latin typeface="Times New Roman" panose="02020603050405020304" pitchFamily="18" charset="0"/>
              </a:rPr>
              <a:t>，</a:t>
            </a:r>
          </a:p>
          <a:p>
            <a:pPr marL="0" indent="0">
              <a:lnSpc>
                <a:spcPct val="150000"/>
              </a:lnSpc>
              <a:buFont typeface="Wingdings" panose="05000000000000000000" pitchFamily="2" charset="2"/>
              <a:buNone/>
              <a:tabLst>
                <a:tab pos="768350" algn="l"/>
              </a:tabLst>
            </a:pPr>
            <a:r>
              <a:rPr lang="zh-CN" altLang="en-US" dirty="0">
                <a:latin typeface="Times New Roman" panose="02020603050405020304" pitchFamily="18" charset="0"/>
              </a:rPr>
              <a:t>用</a:t>
            </a:r>
            <a:r>
              <a:rPr lang="en-US" altLang="zh-CN" dirty="0">
                <a:latin typeface="Times New Roman" panose="02020603050405020304" pitchFamily="18" charset="0"/>
              </a:rPr>
              <a:t>g(y</a:t>
            </a:r>
            <a:r>
              <a:rPr lang="zh-CN" altLang="en-US" dirty="0">
                <a:latin typeface="Times New Roman" panose="02020603050405020304" pitchFamily="18" charset="0"/>
              </a:rPr>
              <a:t>，</a:t>
            </a:r>
            <a:r>
              <a:rPr lang="en-US" altLang="zh-CN" dirty="0">
                <a:latin typeface="Times New Roman" panose="02020603050405020304" pitchFamily="18" charset="0"/>
              </a:rPr>
              <a:t>z</a:t>
            </a:r>
            <a:r>
              <a:rPr lang="zh-CN" altLang="en-US" dirty="0">
                <a:latin typeface="Times New Roman" panose="02020603050405020304" pitchFamily="18" charset="0"/>
              </a:rPr>
              <a:t>，</a:t>
            </a:r>
            <a:r>
              <a:rPr lang="en-US" altLang="zh-CN" dirty="0">
                <a:latin typeface="Times New Roman" panose="02020603050405020304" pitchFamily="18" charset="0"/>
              </a:rPr>
              <a:t>v)</a:t>
            </a:r>
            <a:r>
              <a:rPr lang="zh-CN" altLang="en-US" dirty="0">
                <a:latin typeface="Times New Roman" panose="02020603050405020304" pitchFamily="18" charset="0"/>
              </a:rPr>
              <a:t>代替</a:t>
            </a:r>
            <a:r>
              <a:rPr lang="en-US" altLang="zh-CN" dirty="0">
                <a:latin typeface="Times New Roman" panose="02020603050405020304" pitchFamily="18" charset="0"/>
              </a:rPr>
              <a:t>w</a:t>
            </a:r>
            <a:r>
              <a:rPr lang="zh-CN" altLang="en-US" dirty="0">
                <a:latin typeface="Times New Roman" panose="02020603050405020304" pitchFamily="18" charset="0"/>
              </a:rPr>
              <a:t>，</a:t>
            </a:r>
          </a:p>
          <a:p>
            <a:pPr marL="0" indent="0">
              <a:lnSpc>
                <a:spcPct val="150000"/>
              </a:lnSpc>
              <a:buFont typeface="Wingdings" panose="05000000000000000000" pitchFamily="2" charset="2"/>
              <a:buNone/>
              <a:tabLst>
                <a:tab pos="768350" algn="l"/>
              </a:tabLst>
            </a:pPr>
            <a:r>
              <a:rPr lang="zh-CN" altLang="en-US" dirty="0">
                <a:latin typeface="Times New Roman" panose="02020603050405020304" pitchFamily="18" charset="0"/>
              </a:rPr>
              <a:t>得公式</a:t>
            </a:r>
            <a:r>
              <a:rPr lang="en-US" altLang="zh-CN" dirty="0">
                <a:latin typeface="Times New Roman" panose="02020603050405020304" pitchFamily="18" charset="0"/>
              </a:rPr>
              <a:t>G</a:t>
            </a:r>
            <a:r>
              <a:rPr lang="zh-CN" altLang="en-US" dirty="0">
                <a:latin typeface="Times New Roman" panose="02020603050405020304" pitchFamily="18" charset="0"/>
              </a:rPr>
              <a:t>的</a:t>
            </a:r>
            <a:r>
              <a:rPr lang="en-US" altLang="zh-CN" dirty="0" err="1">
                <a:latin typeface="Times New Roman" panose="02020603050405020304" pitchFamily="18" charset="0"/>
              </a:rPr>
              <a:t>Skolem</a:t>
            </a:r>
            <a:r>
              <a:rPr lang="zh-CN" altLang="en-US" dirty="0">
                <a:latin typeface="Times New Roman" panose="02020603050405020304" pitchFamily="18" charset="0"/>
              </a:rPr>
              <a:t>范式：</a:t>
            </a:r>
            <a:br>
              <a:rPr lang="zh-CN" altLang="en-US" dirty="0">
                <a:latin typeface="Times New Roman" panose="02020603050405020304" pitchFamily="18" charset="0"/>
              </a:rPr>
            </a:b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y</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z</a:t>
            </a:r>
            <a:r>
              <a:rPr lang="en-US" altLang="zh-CN" dirty="0" err="1">
                <a:latin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rPr>
              <a:t>vP</a:t>
            </a:r>
            <a:r>
              <a:rPr lang="en-US" altLang="zh-CN" dirty="0">
                <a:latin typeface="Times New Roman" panose="02020603050405020304" pitchFamily="18" charset="0"/>
              </a:rPr>
              <a:t>(</a:t>
            </a:r>
            <a:r>
              <a:rPr lang="en-US" altLang="zh-CN" dirty="0" err="1">
                <a:solidFill>
                  <a:srgbClr val="C00000"/>
                </a:solidFill>
                <a:latin typeface="Times New Roman" panose="02020603050405020304" pitchFamily="18" charset="0"/>
              </a:rPr>
              <a:t>a</a:t>
            </a:r>
            <a:r>
              <a:rPr lang="en-US" altLang="zh-CN" dirty="0" err="1">
                <a:latin typeface="宋体" panose="02010600030101010101" pitchFamily="2" charset="-122"/>
              </a:rPr>
              <a:t>,</a:t>
            </a:r>
            <a:r>
              <a:rPr lang="en-US" altLang="zh-CN" dirty="0" err="1">
                <a:latin typeface="Times New Roman" panose="02020603050405020304" pitchFamily="18" charset="0"/>
              </a:rPr>
              <a:t>y</a:t>
            </a:r>
            <a:r>
              <a:rPr lang="en-US" altLang="zh-CN" dirty="0" err="1">
                <a:latin typeface="宋体" panose="02010600030101010101" pitchFamily="2" charset="-122"/>
              </a:rPr>
              <a:t>,</a:t>
            </a:r>
            <a:r>
              <a:rPr lang="en-US" altLang="zh-CN" dirty="0" err="1">
                <a:latin typeface="Times New Roman" panose="02020603050405020304" pitchFamily="18" charset="0"/>
              </a:rPr>
              <a:t>z</a:t>
            </a:r>
            <a:r>
              <a:rPr lang="en-US" altLang="zh-CN" dirty="0" err="1">
                <a:latin typeface="宋体" panose="02010600030101010101" pitchFamily="2" charset="-122"/>
              </a:rPr>
              <a:t>,</a:t>
            </a:r>
            <a:r>
              <a:rPr lang="en-US" altLang="zh-CN" dirty="0" err="1">
                <a:solidFill>
                  <a:srgbClr val="C00000"/>
                </a:solidFill>
                <a:latin typeface="Times New Roman" panose="02020603050405020304" pitchFamily="18" charset="0"/>
              </a:rPr>
              <a:t>f</a:t>
            </a:r>
            <a:r>
              <a:rPr lang="en-US" altLang="zh-CN" dirty="0">
                <a:solidFill>
                  <a:srgbClr val="C00000"/>
                </a:solidFill>
                <a:latin typeface="Times New Roman" panose="02020603050405020304" pitchFamily="18" charset="0"/>
              </a:rPr>
              <a:t>(</a:t>
            </a:r>
            <a:r>
              <a:rPr lang="en-US" altLang="zh-CN" dirty="0" err="1">
                <a:solidFill>
                  <a:srgbClr val="C00000"/>
                </a:solidFill>
                <a:latin typeface="Times New Roman" panose="02020603050405020304" pitchFamily="18" charset="0"/>
              </a:rPr>
              <a:t>y</a:t>
            </a:r>
            <a:r>
              <a:rPr lang="en-US" altLang="zh-CN" dirty="0" err="1">
                <a:solidFill>
                  <a:srgbClr val="C00000"/>
                </a:solidFill>
                <a:latin typeface="宋体" panose="02010600030101010101" pitchFamily="2" charset="-122"/>
              </a:rPr>
              <a:t>,</a:t>
            </a:r>
            <a:r>
              <a:rPr lang="en-US" altLang="zh-CN" dirty="0" err="1">
                <a:solidFill>
                  <a:srgbClr val="C00000"/>
                </a:solidFill>
                <a:latin typeface="Times New Roman" panose="02020603050405020304" pitchFamily="18" charset="0"/>
              </a:rPr>
              <a:t>z</a:t>
            </a:r>
            <a:r>
              <a:rPr lang="en-US" altLang="zh-CN" dirty="0">
                <a:solidFill>
                  <a:srgbClr val="C00000"/>
                </a:solidFill>
                <a:latin typeface="Times New Roman" panose="02020603050405020304" pitchFamily="18" charset="0"/>
              </a:rPr>
              <a:t>)</a:t>
            </a:r>
            <a:r>
              <a:rPr lang="en-US" altLang="zh-CN" dirty="0">
                <a:latin typeface="宋体" panose="02010600030101010101" pitchFamily="2" charset="-122"/>
              </a:rPr>
              <a:t>,</a:t>
            </a:r>
            <a:r>
              <a:rPr lang="en-US" altLang="zh-CN" dirty="0" err="1">
                <a:latin typeface="Times New Roman" panose="02020603050405020304" pitchFamily="18" charset="0"/>
              </a:rPr>
              <a:t>v</a:t>
            </a:r>
            <a:r>
              <a:rPr lang="en-US" altLang="zh-CN" dirty="0" err="1">
                <a:latin typeface="宋体" panose="02010600030101010101" pitchFamily="2" charset="-122"/>
              </a:rPr>
              <a:t>,</a:t>
            </a:r>
            <a:r>
              <a:rPr lang="en-US" altLang="zh-CN" dirty="0" err="1">
                <a:solidFill>
                  <a:srgbClr val="C00000"/>
                </a:solidFill>
                <a:latin typeface="Times New Roman" panose="02020603050405020304" pitchFamily="18" charset="0"/>
              </a:rPr>
              <a:t>g</a:t>
            </a:r>
            <a:r>
              <a:rPr lang="en-US" altLang="zh-CN" dirty="0">
                <a:solidFill>
                  <a:srgbClr val="C00000"/>
                </a:solidFill>
                <a:latin typeface="Times New Roman" panose="02020603050405020304" pitchFamily="18" charset="0"/>
              </a:rPr>
              <a:t>(</a:t>
            </a:r>
            <a:r>
              <a:rPr lang="en-US" altLang="zh-CN" dirty="0" err="1">
                <a:solidFill>
                  <a:srgbClr val="C00000"/>
                </a:solidFill>
                <a:latin typeface="Times New Roman" panose="02020603050405020304" pitchFamily="18" charset="0"/>
              </a:rPr>
              <a:t>y</a:t>
            </a:r>
            <a:r>
              <a:rPr lang="en-US" altLang="zh-CN" dirty="0" err="1">
                <a:solidFill>
                  <a:srgbClr val="C00000"/>
                </a:solidFill>
                <a:latin typeface="宋体" panose="02010600030101010101" pitchFamily="2" charset="-122"/>
              </a:rPr>
              <a:t>,</a:t>
            </a:r>
            <a:r>
              <a:rPr lang="en-US" altLang="zh-CN" dirty="0" err="1">
                <a:solidFill>
                  <a:srgbClr val="C00000"/>
                </a:solidFill>
                <a:latin typeface="Times New Roman" panose="02020603050405020304" pitchFamily="18" charset="0"/>
              </a:rPr>
              <a:t>z</a:t>
            </a:r>
            <a:r>
              <a:rPr lang="en-US" altLang="zh-CN" dirty="0" err="1">
                <a:solidFill>
                  <a:srgbClr val="C00000"/>
                </a:solidFill>
                <a:latin typeface="宋体" panose="02010600030101010101" pitchFamily="2" charset="-122"/>
              </a:rPr>
              <a:t>,</a:t>
            </a:r>
            <a:r>
              <a:rPr lang="en-US" altLang="zh-CN" dirty="0" err="1">
                <a:solidFill>
                  <a:srgbClr val="C00000"/>
                </a:solidFill>
                <a:latin typeface="Times New Roman" panose="02020603050405020304" pitchFamily="18" charset="0"/>
              </a:rPr>
              <a:t>v</a:t>
            </a:r>
            <a:r>
              <a:rPr lang="en-US" altLang="zh-CN" dirty="0">
                <a:solidFill>
                  <a:srgbClr val="C00000"/>
                </a:solidFill>
                <a:latin typeface="Times New Roman" panose="02020603050405020304" pitchFamily="18" charset="0"/>
              </a:rPr>
              <a:t>)</a:t>
            </a:r>
            <a:r>
              <a:rPr lang="en-US" altLang="zh-CN" dirty="0">
                <a:latin typeface="Times New Roman" panose="02020603050405020304" pitchFamily="18" charset="0"/>
              </a:rPr>
              <a:t>) </a:t>
            </a:r>
          </a:p>
        </p:txBody>
      </p:sp>
    </p:spTree>
    <p:extLst>
      <p:ext uri="{BB962C8B-B14F-4D97-AF65-F5344CB8AC3E}">
        <p14:creationId xmlns:p14="http://schemas.microsoft.com/office/powerpoint/2010/main" val="2651837542"/>
      </p:ext>
    </p:extLst>
  </p:cSld>
  <p:clrMapOvr>
    <a:masterClrMapping/>
  </p:clrMapOvr>
  <p:transition spd="slow" advTm="0">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4F485EA-FEAE-489F-93F0-97818ED600A0}"/>
              </a:ext>
            </a:extLst>
          </p:cNvPr>
          <p:cNvSpPr/>
          <p:nvPr/>
        </p:nvSpPr>
        <p:spPr>
          <a:xfrm>
            <a:off x="1571625" y="1386448"/>
            <a:ext cx="9898716" cy="4524315"/>
          </a:xfrm>
          <a:prstGeom prst="rect">
            <a:avLst/>
          </a:prstGeom>
        </p:spPr>
        <p:txBody>
          <a:bodyPr wrap="square">
            <a:spAutoFit/>
          </a:bodyPr>
          <a:lstStyle/>
          <a:p>
            <a:r>
              <a:rPr lang="zh-CN" altLang="en-US" sz="3200" dirty="0"/>
              <a:t>公式</a:t>
            </a:r>
            <a:r>
              <a:rPr lang="en-US" altLang="zh-CN" sz="3200" dirty="0"/>
              <a:t>G</a:t>
            </a:r>
            <a:r>
              <a:rPr lang="zh-CN" altLang="en-US" sz="3200" dirty="0"/>
              <a:t>与其</a:t>
            </a:r>
            <a:r>
              <a:rPr lang="en-US" altLang="zh-CN" sz="3200" dirty="0" err="1"/>
              <a:t>Skolem</a:t>
            </a:r>
            <a:r>
              <a:rPr lang="zh-CN" altLang="en-US" sz="3200" dirty="0"/>
              <a:t>范式</a:t>
            </a:r>
            <a:r>
              <a:rPr lang="en-US" altLang="zh-CN" sz="3200" dirty="0"/>
              <a:t>S</a:t>
            </a:r>
            <a:r>
              <a:rPr lang="zh-CN" altLang="en-US" sz="3200" dirty="0"/>
              <a:t>间的关系：</a:t>
            </a:r>
          </a:p>
          <a:p>
            <a:pPr lvl="1"/>
            <a:r>
              <a:rPr lang="en-US" altLang="zh-CN" sz="3200" dirty="0"/>
              <a:t>G</a:t>
            </a:r>
            <a:r>
              <a:rPr lang="zh-CN" altLang="en-US" sz="3200" dirty="0"/>
              <a:t>与</a:t>
            </a:r>
            <a:r>
              <a:rPr lang="en-US" altLang="zh-CN" sz="3200" dirty="0"/>
              <a:t>S</a:t>
            </a:r>
            <a:r>
              <a:rPr lang="zh-CN" altLang="en-US" sz="3200" dirty="0"/>
              <a:t>不等价。</a:t>
            </a:r>
          </a:p>
          <a:p>
            <a:pPr lvl="1"/>
            <a:r>
              <a:rPr lang="en-US" altLang="zh-CN" sz="3200" dirty="0"/>
              <a:t>G</a:t>
            </a:r>
            <a:r>
              <a:rPr lang="zh-CN" altLang="en-US" sz="3200" dirty="0"/>
              <a:t>与</a:t>
            </a:r>
            <a:r>
              <a:rPr lang="en-US" altLang="zh-CN" sz="3200" dirty="0"/>
              <a:t>S</a:t>
            </a:r>
            <a:r>
              <a:rPr lang="zh-CN" altLang="en-US" sz="3200" dirty="0"/>
              <a:t>的可满足性是等价的，换言之，</a:t>
            </a:r>
            <a:r>
              <a:rPr lang="en-US" altLang="zh-CN" sz="3200" dirty="0"/>
              <a:t>G</a:t>
            </a:r>
            <a:r>
              <a:rPr lang="zh-CN" altLang="en-US" sz="3200" dirty="0"/>
              <a:t>是可满足的当且仅当</a:t>
            </a:r>
            <a:r>
              <a:rPr lang="en-US" altLang="zh-CN" sz="3200" dirty="0"/>
              <a:t>S</a:t>
            </a:r>
            <a:r>
              <a:rPr lang="zh-CN" altLang="en-US" sz="3200" dirty="0"/>
              <a:t>是可满足的。</a:t>
            </a:r>
          </a:p>
          <a:p>
            <a:pPr lvl="1"/>
            <a:r>
              <a:rPr lang="en-US" altLang="zh-CN" sz="3200" dirty="0"/>
              <a:t>G</a:t>
            </a:r>
            <a:r>
              <a:rPr lang="zh-CN" altLang="en-US" sz="3200" dirty="0"/>
              <a:t>与</a:t>
            </a:r>
            <a:r>
              <a:rPr lang="en-US" altLang="zh-CN" sz="3200" dirty="0"/>
              <a:t>S</a:t>
            </a:r>
            <a:r>
              <a:rPr lang="zh-CN" altLang="en-US" sz="3200" dirty="0"/>
              <a:t>的恒假性等价，换言之，公式</a:t>
            </a:r>
            <a:r>
              <a:rPr lang="en-US" altLang="zh-CN" sz="3200" dirty="0"/>
              <a:t>G</a:t>
            </a:r>
            <a:r>
              <a:rPr lang="zh-CN" altLang="en-US" sz="3200" dirty="0"/>
              <a:t>是恒假的当且仅当公式</a:t>
            </a:r>
            <a:r>
              <a:rPr lang="en-US" altLang="zh-CN" sz="3200" dirty="0"/>
              <a:t>S</a:t>
            </a:r>
            <a:r>
              <a:rPr lang="zh-CN" altLang="en-US" sz="3200" dirty="0"/>
              <a:t>是恒假的。</a:t>
            </a:r>
          </a:p>
          <a:p>
            <a:pPr lvl="1"/>
            <a:r>
              <a:rPr lang="en-US" altLang="zh-CN" sz="3200" dirty="0"/>
              <a:t>G</a:t>
            </a:r>
            <a:r>
              <a:rPr lang="zh-CN" altLang="en-US" sz="3200" dirty="0"/>
              <a:t>与</a:t>
            </a:r>
            <a:r>
              <a:rPr lang="en-US" altLang="zh-CN" sz="3200" dirty="0"/>
              <a:t>S</a:t>
            </a:r>
            <a:r>
              <a:rPr lang="zh-CN" altLang="en-US" sz="3200" dirty="0"/>
              <a:t>的恒真性是否等价？</a:t>
            </a:r>
          </a:p>
          <a:p>
            <a:pPr lvl="2"/>
            <a:r>
              <a:rPr lang="zh-CN" altLang="en-US" sz="3200" dirty="0"/>
              <a:t>若</a:t>
            </a:r>
            <a:r>
              <a:rPr lang="en-US" altLang="zh-CN" sz="3200" dirty="0"/>
              <a:t>G</a:t>
            </a:r>
            <a:r>
              <a:rPr lang="zh-CN" altLang="en-US" sz="3200" dirty="0"/>
              <a:t>是恒真的，</a:t>
            </a:r>
            <a:r>
              <a:rPr lang="en-US" altLang="zh-CN" sz="3200" dirty="0"/>
              <a:t>S</a:t>
            </a:r>
            <a:r>
              <a:rPr lang="zh-CN" altLang="en-US" sz="3200" dirty="0"/>
              <a:t>是否是恒真的？</a:t>
            </a:r>
            <a:r>
              <a:rPr lang="zh-CN" altLang="en-US" sz="3200" dirty="0">
                <a:solidFill>
                  <a:srgbClr val="C00000"/>
                </a:solidFill>
              </a:rPr>
              <a:t>不一定！</a:t>
            </a:r>
          </a:p>
          <a:p>
            <a:pPr lvl="2"/>
            <a:r>
              <a:rPr lang="zh-CN" altLang="en-US" sz="3200" dirty="0"/>
              <a:t>如果</a:t>
            </a:r>
            <a:r>
              <a:rPr lang="en-US" altLang="zh-CN" sz="3200" dirty="0"/>
              <a:t>S</a:t>
            </a:r>
            <a:r>
              <a:rPr lang="zh-CN" altLang="en-US" sz="3200" dirty="0"/>
              <a:t>是恒真的，</a:t>
            </a:r>
            <a:r>
              <a:rPr lang="en-US" altLang="zh-CN" sz="3200" dirty="0"/>
              <a:t>G</a:t>
            </a:r>
            <a:r>
              <a:rPr lang="zh-CN" altLang="en-US" sz="3200" dirty="0"/>
              <a:t>是否是恒真的？</a:t>
            </a:r>
            <a:r>
              <a:rPr lang="zh-CN" altLang="en-US" sz="3200" dirty="0">
                <a:solidFill>
                  <a:srgbClr val="C00000"/>
                </a:solidFill>
              </a:rPr>
              <a:t>一定！ </a:t>
            </a:r>
            <a:r>
              <a:rPr lang="en-US" altLang="zh-CN" sz="3200" dirty="0">
                <a:solidFill>
                  <a:srgbClr val="C00000"/>
                </a:solidFill>
              </a:rPr>
              <a:t>S </a:t>
            </a:r>
            <a:r>
              <a:rPr lang="en-US" altLang="zh-CN" sz="3200" dirty="0">
                <a:solidFill>
                  <a:srgbClr val="C00000"/>
                </a:solidFill>
                <a:sym typeface="Symbol" panose="05050102010706020507" pitchFamily="18" charset="2"/>
              </a:rPr>
              <a:t></a:t>
            </a:r>
            <a:r>
              <a:rPr lang="en-US" altLang="zh-CN" sz="3200" dirty="0">
                <a:solidFill>
                  <a:srgbClr val="C00000"/>
                </a:solidFill>
              </a:rPr>
              <a:t> G</a:t>
            </a:r>
            <a:r>
              <a:rPr lang="en-US" altLang="zh-CN" sz="3200" dirty="0">
                <a:solidFill>
                  <a:srgbClr val="C00000"/>
                </a:solidFill>
                <a:latin typeface="Times New Roman" panose="02020603050405020304" pitchFamily="18" charset="0"/>
              </a:rPr>
              <a:t> </a:t>
            </a:r>
            <a:endParaRPr lang="en-US" altLang="zh-CN" sz="3200" dirty="0">
              <a:solidFill>
                <a:srgbClr val="C00000"/>
              </a:solidFill>
            </a:endParaRPr>
          </a:p>
        </p:txBody>
      </p:sp>
    </p:spTree>
    <p:extLst>
      <p:ext uri="{BB962C8B-B14F-4D97-AF65-F5344CB8AC3E}">
        <p14:creationId xmlns:p14="http://schemas.microsoft.com/office/powerpoint/2010/main" val="3118477435"/>
      </p:ext>
    </p:extLst>
  </p:cSld>
  <p:clrMapOvr>
    <a:masterClrMapping/>
  </p:clrMapOvr>
  <p:transition spd="slow" advTm="0">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Rectangle 3">
            <a:extLst>
              <a:ext uri="{FF2B5EF4-FFF2-40B4-BE49-F238E27FC236}">
                <a16:creationId xmlns:a16="http://schemas.microsoft.com/office/drawing/2014/main" id="{C35BEA20-E8F6-49CE-8222-B05CE4E4B81F}"/>
              </a:ext>
            </a:extLst>
          </p:cNvPr>
          <p:cNvSpPr txBox="1">
            <a:spLocks/>
          </p:cNvSpPr>
          <p:nvPr/>
        </p:nvSpPr>
        <p:spPr>
          <a:xfrm>
            <a:off x="1571625" y="1073337"/>
            <a:ext cx="8126412" cy="571500"/>
          </a:xfrm>
          <a:prstGeom prst="rect">
            <a:avLst/>
          </a:prstGeom>
          <a:ln w="12700" cap="flat" cmpd="sng" algn="ctr">
            <a:solidFill>
              <a:schemeClr val="bg1">
                <a:lumMod val="95000"/>
              </a:schemeClr>
            </a:solidFill>
            <a:prstDash val="solid"/>
            <a:miter lim="800000"/>
          </a:ln>
        </p:spPr>
        <p:style>
          <a:lnRef idx="2">
            <a:schemeClr val="accent4"/>
          </a:lnRef>
          <a:fillRef idx="1">
            <a:schemeClr val="lt1"/>
          </a:fillRef>
          <a:effectRef idx="0">
            <a:schemeClr val="accent4"/>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ctr">
              <a:lnSpc>
                <a:spcPct val="80000"/>
              </a:lnSpc>
              <a:spcBef>
                <a:spcPct val="0"/>
              </a:spcBef>
              <a:buFontTx/>
              <a:buNone/>
            </a:pPr>
            <a:r>
              <a:rPr lang="zh-CN" altLang="en-US" dirty="0">
                <a:solidFill>
                  <a:schemeClr val="tx1"/>
                </a:solidFill>
                <a:sym typeface="Symbol" panose="05050102010706020507" pitchFamily="18" charset="2"/>
              </a:rPr>
              <a:t></a:t>
            </a:r>
            <a:r>
              <a:rPr lang="en-US" altLang="zh-CN" dirty="0">
                <a:solidFill>
                  <a:schemeClr val="tx1"/>
                </a:solidFill>
              </a:rPr>
              <a:t>x(X(x)</a:t>
            </a:r>
            <a:r>
              <a:rPr lang="en-US" altLang="zh-CN" dirty="0">
                <a:solidFill>
                  <a:schemeClr val="tx1"/>
                </a:solidFill>
                <a:sym typeface="Symbol" panose="05050102010706020507" pitchFamily="18" charset="2"/>
              </a:rPr>
              <a:t></a:t>
            </a:r>
            <a:r>
              <a:rPr lang="en-US" altLang="zh-CN" dirty="0">
                <a:solidFill>
                  <a:schemeClr val="tx1"/>
                </a:solidFill>
              </a:rPr>
              <a:t>(</a:t>
            </a:r>
            <a:r>
              <a:rPr lang="en-US" altLang="zh-CN" dirty="0">
                <a:solidFill>
                  <a:schemeClr val="tx1"/>
                </a:solidFill>
                <a:sym typeface="Symbol" panose="05050102010706020507" pitchFamily="18" charset="2"/>
              </a:rPr>
              <a:t></a:t>
            </a:r>
            <a:r>
              <a:rPr lang="en-US" altLang="zh-CN" dirty="0" err="1">
                <a:solidFill>
                  <a:schemeClr val="tx1"/>
                </a:solidFill>
              </a:rPr>
              <a:t>yY</a:t>
            </a:r>
            <a:r>
              <a:rPr lang="en-US" altLang="zh-CN" dirty="0">
                <a:solidFill>
                  <a:schemeClr val="tx1"/>
                </a:solidFill>
              </a:rPr>
              <a:t>(x</a:t>
            </a:r>
            <a:r>
              <a:rPr lang="zh-CN" altLang="en-US" dirty="0">
                <a:solidFill>
                  <a:schemeClr val="tx1"/>
                </a:solidFill>
              </a:rPr>
              <a:t>，</a:t>
            </a:r>
            <a:r>
              <a:rPr lang="en-US" altLang="zh-CN" dirty="0">
                <a:solidFill>
                  <a:schemeClr val="tx1"/>
                </a:solidFill>
              </a:rPr>
              <a:t>y)</a:t>
            </a:r>
            <a:r>
              <a:rPr lang="en-US" altLang="zh-CN" dirty="0">
                <a:solidFill>
                  <a:schemeClr val="tx1"/>
                </a:solidFill>
                <a:sym typeface="Symbol" panose="05050102010706020507" pitchFamily="18" charset="2"/>
              </a:rPr>
              <a:t></a:t>
            </a:r>
            <a:r>
              <a:rPr lang="en-US" altLang="zh-CN" dirty="0" err="1">
                <a:solidFill>
                  <a:schemeClr val="tx1"/>
                </a:solidFill>
              </a:rPr>
              <a:t>xZ</a:t>
            </a:r>
            <a:r>
              <a:rPr lang="en-US" altLang="zh-CN" dirty="0">
                <a:solidFill>
                  <a:schemeClr val="tx1"/>
                </a:solidFill>
              </a:rPr>
              <a:t>(x)))</a:t>
            </a:r>
          </a:p>
          <a:p>
            <a:pPr algn="ctr">
              <a:lnSpc>
                <a:spcPct val="80000"/>
              </a:lnSpc>
              <a:spcBef>
                <a:spcPct val="0"/>
              </a:spcBef>
              <a:buFontTx/>
              <a:buNone/>
            </a:pPr>
            <a:endParaRPr lang="en-US" altLang="zh-CN" dirty="0">
              <a:solidFill>
                <a:schemeClr val="tx1"/>
              </a:solidFill>
            </a:endParaRPr>
          </a:p>
        </p:txBody>
      </p:sp>
      <p:sp>
        <p:nvSpPr>
          <p:cNvPr id="2" name="矩形 1">
            <a:extLst>
              <a:ext uri="{FF2B5EF4-FFF2-40B4-BE49-F238E27FC236}">
                <a16:creationId xmlns:a16="http://schemas.microsoft.com/office/drawing/2014/main" id="{58E94A37-F855-4F41-854C-E7845CB8DBEB}"/>
              </a:ext>
            </a:extLst>
          </p:cNvPr>
          <p:cNvSpPr/>
          <p:nvPr/>
        </p:nvSpPr>
        <p:spPr>
          <a:xfrm>
            <a:off x="2268069" y="1790887"/>
            <a:ext cx="8597153" cy="2925032"/>
          </a:xfrm>
          <a:prstGeom prst="rect">
            <a:avLst/>
          </a:prstGeom>
        </p:spPr>
        <p:txBody>
          <a:bodyPr wrap="square">
            <a:spAutoFit/>
          </a:bodyPr>
          <a:lstStyle/>
          <a:p>
            <a:pPr>
              <a:lnSpc>
                <a:spcPct val="130000"/>
              </a:lnSpc>
            </a:pPr>
            <a:r>
              <a:rPr lang="zh-CN" altLang="en-US" sz="2800" dirty="0">
                <a:solidFill>
                  <a:srgbClr val="333300"/>
                </a:solidFill>
                <a:latin typeface="等线" panose="02010600030101010101" pitchFamily="2" charset="-122"/>
                <a:ea typeface="等线" panose="02010600030101010101" pitchFamily="2" charset="-122"/>
              </a:rPr>
              <a:t>①先把公式化为前束范式</a:t>
            </a:r>
          </a:p>
          <a:p>
            <a:pPr>
              <a:lnSpc>
                <a:spcPct val="130000"/>
              </a:lnSpc>
            </a:pPr>
            <a:r>
              <a:rPr lang="zh-CN" altLang="en-US" sz="2800" dirty="0">
                <a:solidFill>
                  <a:srgbClr val="333300"/>
                </a:solidFill>
                <a:latin typeface="等线" panose="02010600030101010101" pitchFamily="2" charset="-122"/>
                <a:ea typeface="等线" panose="02010600030101010101" pitchFamily="2" charset="-122"/>
              </a:rPr>
              <a:t>       原式</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rPr>
              <a:t>x</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(X(x)</a:t>
            </a:r>
            <a:r>
              <a:rPr lang="en-US" altLang="zh-CN" sz="2800" dirty="0">
                <a:solidFill>
                  <a:srgbClr val="333300"/>
                </a:solidFill>
                <a:latin typeface="等线" panose="02010600030101010101" pitchFamily="2" charset="-122"/>
                <a:ea typeface="等线" panose="02010600030101010101" pitchFamily="2" charset="-12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yY</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r>
              <a:rPr lang="zh-CN" altLang="en-US"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y)</a:t>
            </a:r>
            <a:r>
              <a:rPr lang="en-US" altLang="zh-CN" sz="2800" dirty="0" err="1">
                <a:solidFill>
                  <a:srgbClr val="333300"/>
                </a:solidFill>
                <a:latin typeface="等线" panose="02010600030101010101" pitchFamily="2" charset="-122"/>
                <a:ea typeface="等线" panose="02010600030101010101" pitchFamily="2" charset="-122"/>
              </a:rPr>
              <a:t>xZ</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p>
          <a:p>
            <a:pPr>
              <a:lnSpc>
                <a:spcPct val="130000"/>
              </a:lnSpc>
            </a:pP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rPr>
              <a:t>x</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(X(x)</a:t>
            </a:r>
            <a:r>
              <a:rPr lang="en-US" altLang="zh-CN" sz="2800" dirty="0">
                <a:solidFill>
                  <a:srgbClr val="333300"/>
                </a:solidFill>
                <a:latin typeface="等线" panose="02010600030101010101" pitchFamily="2" charset="-122"/>
                <a:ea typeface="等线" panose="02010600030101010101" pitchFamily="2" charset="-12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err="1">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r>
              <a:rPr lang="zh-CN" altLang="en-US"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y)</a:t>
            </a:r>
            <a:r>
              <a:rPr lang="en-US" altLang="zh-CN" sz="2800" dirty="0" err="1">
                <a:solidFill>
                  <a:srgbClr val="333300"/>
                </a:solidFill>
                <a:latin typeface="等线" panose="02010600030101010101" pitchFamily="2" charset="-122"/>
                <a:ea typeface="等线" panose="02010600030101010101" pitchFamily="2" charset="-122"/>
              </a:rPr>
              <a:t>xZ</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p>
          <a:p>
            <a:pPr>
              <a:lnSpc>
                <a:spcPct val="130000"/>
              </a:lnSpc>
            </a:pP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rPr>
              <a:t>x</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(X(x)</a:t>
            </a:r>
            <a:r>
              <a:rPr lang="en-US" altLang="zh-CN" sz="2800" dirty="0">
                <a:solidFill>
                  <a:srgbClr val="333300"/>
                </a:solidFill>
                <a:latin typeface="等线" panose="02010600030101010101" pitchFamily="2" charset="-122"/>
                <a:ea typeface="等线" panose="02010600030101010101" pitchFamily="2" charset="-12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err="1">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r>
              <a:rPr lang="zh-CN" altLang="en-US"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y)</a:t>
            </a:r>
            <a:r>
              <a:rPr lang="en-US" altLang="zh-CN" sz="2800" dirty="0" err="1">
                <a:solidFill>
                  <a:srgbClr val="333300"/>
                </a:solidFill>
                <a:latin typeface="等线" panose="02010600030101010101" pitchFamily="2" charset="-122"/>
                <a:ea typeface="等线" panose="02010600030101010101" pitchFamily="2" charset="-122"/>
              </a:rPr>
              <a:t>uZ</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(u)))</a:t>
            </a:r>
          </a:p>
          <a:p>
            <a:pPr>
              <a:lnSpc>
                <a:spcPct val="130000"/>
              </a:lnSpc>
            </a:pP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x</a:t>
            </a:r>
            <a:r>
              <a:rPr lang="en-US" altLang="zh-CN" sz="2800" dirty="0" err="1">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y</a:t>
            </a:r>
            <a:r>
              <a:rPr lang="en-US" altLang="zh-CN" sz="2800" dirty="0" err="1">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err="1">
                <a:solidFill>
                  <a:srgbClr val="333300"/>
                </a:solidFill>
                <a:latin typeface="等线" panose="02010600030101010101" pitchFamily="2" charset="-122"/>
                <a:ea typeface="等线" panose="02010600030101010101" pitchFamily="2" charset="-122"/>
              </a:rPr>
              <a:t>u</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(X(x)</a:t>
            </a:r>
            <a:r>
              <a:rPr lang="en-US" altLang="zh-CN" sz="2800" dirty="0">
                <a:solidFill>
                  <a:srgbClr val="333300"/>
                </a:solidFill>
                <a:latin typeface="等线" panose="02010600030101010101" pitchFamily="2" charset="-122"/>
                <a:ea typeface="等线" panose="02010600030101010101" pitchFamily="2" charset="-12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rPr>
              <a:t>Y</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(x</a:t>
            </a:r>
            <a:r>
              <a:rPr lang="zh-CN" altLang="en-US" sz="2800" dirty="0">
                <a:solidFill>
                  <a:srgbClr val="333300"/>
                </a:solidFill>
                <a:latin typeface="等线" panose="02010600030101010101" pitchFamily="2" charset="-122"/>
                <a:ea typeface="等线" panose="02010600030101010101" pitchFamily="2" charset="-122"/>
                <a:sym typeface="Symbol" panose="05050102010706020507" pitchFamily="18" charset="2"/>
              </a:rPr>
              <a:t>，</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y)</a:t>
            </a:r>
            <a:r>
              <a:rPr lang="en-US" altLang="zh-CN" sz="2800" dirty="0">
                <a:solidFill>
                  <a:srgbClr val="333300"/>
                </a:solidFill>
                <a:latin typeface="等线" panose="02010600030101010101" pitchFamily="2" charset="-122"/>
                <a:ea typeface="等线" panose="02010600030101010101" pitchFamily="2" charset="-122"/>
              </a:rPr>
              <a:t> </a:t>
            </a:r>
            <a:r>
              <a:rPr lang="en-US" altLang="zh-CN" sz="2800" dirty="0">
                <a:solidFill>
                  <a:srgbClr val="333300"/>
                </a:solidFill>
                <a:latin typeface="等线" panose="02010600030101010101" pitchFamily="2" charset="-122"/>
                <a:ea typeface="等线" panose="02010600030101010101" pitchFamily="2" charset="-122"/>
                <a:sym typeface="Symbol" panose="05050102010706020507" pitchFamily="18" charset="2"/>
              </a:rPr>
              <a:t>Z(u)))</a:t>
            </a:r>
          </a:p>
        </p:txBody>
      </p:sp>
      <p:sp>
        <p:nvSpPr>
          <p:cNvPr id="3" name="矩形 2">
            <a:extLst>
              <a:ext uri="{FF2B5EF4-FFF2-40B4-BE49-F238E27FC236}">
                <a16:creationId xmlns:a16="http://schemas.microsoft.com/office/drawing/2014/main" id="{1080585B-B9EC-4DD2-8AA0-E17E2AEBE68E}"/>
              </a:ext>
            </a:extLst>
          </p:cNvPr>
          <p:cNvSpPr/>
          <p:nvPr/>
        </p:nvSpPr>
        <p:spPr>
          <a:xfrm>
            <a:off x="2268069" y="4773867"/>
            <a:ext cx="6096000" cy="1724703"/>
          </a:xfrm>
          <a:prstGeom prst="rect">
            <a:avLst/>
          </a:prstGeom>
        </p:spPr>
        <p:txBody>
          <a:bodyPr>
            <a:spAutoFit/>
          </a:bodyPr>
          <a:lstStyle/>
          <a:p>
            <a:pPr>
              <a:lnSpc>
                <a:spcPct val="130000"/>
              </a:lnSpc>
              <a:spcBef>
                <a:spcPct val="30000"/>
              </a:spcBef>
            </a:pPr>
            <a:r>
              <a:rPr lang="en-US" altLang="zh-CN" sz="2800" dirty="0">
                <a:latin typeface="微软雅黑" panose="020B0503020204020204" pitchFamily="34" charset="-122"/>
                <a:ea typeface="微软雅黑" panose="020B0503020204020204" pitchFamily="34" charset="-122"/>
                <a:sym typeface="Symbol" panose="05050102010706020507" pitchFamily="18" charset="2"/>
              </a:rPr>
              <a:t>②</a:t>
            </a:r>
            <a:r>
              <a:rPr lang="zh-CN" altLang="en-US" sz="2800" dirty="0">
                <a:latin typeface="等线" panose="02010600030101010101" pitchFamily="2" charset="-122"/>
                <a:ea typeface="等线" panose="02010600030101010101" pitchFamily="2" charset="-122"/>
                <a:sym typeface="Symbol" panose="05050102010706020507" pitchFamily="18" charset="2"/>
              </a:rPr>
              <a:t>化为</a:t>
            </a:r>
            <a:r>
              <a:rPr lang="en-US" altLang="zh-CN" sz="2800" dirty="0">
                <a:latin typeface="等线" panose="02010600030101010101" pitchFamily="2" charset="-122"/>
                <a:ea typeface="等线" panose="02010600030101010101" pitchFamily="2" charset="-122"/>
                <a:sym typeface="Symbol" panose="05050102010706020507" pitchFamily="18" charset="2"/>
              </a:rPr>
              <a:t>SKOLEM</a:t>
            </a:r>
            <a:r>
              <a:rPr lang="zh-CN" altLang="en-US" sz="2800" dirty="0">
                <a:latin typeface="等线" panose="02010600030101010101" pitchFamily="2" charset="-122"/>
                <a:ea typeface="等线" panose="02010600030101010101" pitchFamily="2" charset="-122"/>
                <a:sym typeface="Symbol" panose="05050102010706020507" pitchFamily="18" charset="2"/>
              </a:rPr>
              <a:t>标准形</a:t>
            </a:r>
          </a:p>
          <a:p>
            <a:pPr>
              <a:lnSpc>
                <a:spcPct val="130000"/>
              </a:lnSpc>
            </a:pPr>
            <a:r>
              <a:rPr lang="zh-CN" altLang="en-US" sz="2800" dirty="0">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err="1">
                <a:latin typeface="等线" panose="02010600030101010101" pitchFamily="2" charset="-122"/>
                <a:ea typeface="等线" panose="02010600030101010101" pitchFamily="2" charset="-122"/>
              </a:rPr>
              <a:t>y</a:t>
            </a:r>
            <a:r>
              <a:rPr lang="en-US" altLang="zh-CN" sz="2800" dirty="0" err="1">
                <a:latin typeface="等线" panose="02010600030101010101" pitchFamily="2" charset="-122"/>
                <a:ea typeface="等线" panose="02010600030101010101" pitchFamily="2" charset="-122"/>
                <a:sym typeface="Symbol" panose="05050102010706020507" pitchFamily="18" charset="2"/>
              </a:rPr>
              <a:t></a:t>
            </a:r>
            <a:r>
              <a:rPr lang="en-US" altLang="zh-CN" sz="2800" dirty="0" err="1">
                <a:latin typeface="等线" panose="02010600030101010101" pitchFamily="2" charset="-122"/>
                <a:ea typeface="等线" panose="02010600030101010101" pitchFamily="2" charset="-122"/>
              </a:rPr>
              <a:t>u</a:t>
            </a:r>
            <a:r>
              <a:rPr lang="en-US" altLang="zh-CN" sz="2800" dirty="0">
                <a:latin typeface="等线" panose="02010600030101010101" pitchFamily="2" charset="-122"/>
                <a:ea typeface="等线" panose="02010600030101010101" pitchFamily="2" charset="-122"/>
                <a:sym typeface="Symbol" panose="05050102010706020507" pitchFamily="18" charset="2"/>
              </a:rPr>
              <a:t>(X(</a:t>
            </a:r>
            <a:r>
              <a:rPr lang="en-US" altLang="zh-CN" sz="2800" dirty="0">
                <a:solidFill>
                  <a:srgbClr val="CC0000"/>
                </a:solidFill>
                <a:latin typeface="等线" panose="02010600030101010101" pitchFamily="2" charset="-122"/>
                <a:ea typeface="等线" panose="02010600030101010101" pitchFamily="2" charset="-122"/>
                <a:sym typeface="Symbol" panose="05050102010706020507" pitchFamily="18" charset="2"/>
              </a:rPr>
              <a:t>a</a:t>
            </a:r>
            <a:r>
              <a:rPr lang="en-US" altLang="zh-CN"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rPr>
              <a:t>(</a:t>
            </a:r>
            <a:r>
              <a:rPr lang="en-US" altLang="zh-CN"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rPr>
              <a:t>Y</a:t>
            </a:r>
            <a:r>
              <a:rPr lang="en-US" altLang="zh-CN" sz="2800" dirty="0">
                <a:latin typeface="等线" panose="02010600030101010101" pitchFamily="2" charset="-122"/>
                <a:ea typeface="等线" panose="02010600030101010101" pitchFamily="2" charset="-122"/>
                <a:sym typeface="Symbol" panose="05050102010706020507" pitchFamily="18" charset="2"/>
              </a:rPr>
              <a:t>(a</a:t>
            </a:r>
            <a:r>
              <a:rPr lang="zh-CN" altLang="en-US"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sym typeface="Symbol" panose="05050102010706020507" pitchFamily="18" charset="2"/>
              </a:rPr>
              <a:t>y)</a:t>
            </a:r>
            <a:r>
              <a:rPr lang="en-US" altLang="zh-CN" sz="2800" dirty="0">
                <a:latin typeface="等线" panose="02010600030101010101" pitchFamily="2" charset="-122"/>
                <a:ea typeface="等线" panose="02010600030101010101" pitchFamily="2" charset="-122"/>
              </a:rPr>
              <a:t> </a:t>
            </a:r>
            <a:r>
              <a:rPr lang="en-US" altLang="zh-CN" sz="2800" dirty="0">
                <a:latin typeface="等线" panose="02010600030101010101" pitchFamily="2" charset="-122"/>
                <a:ea typeface="等线" panose="02010600030101010101" pitchFamily="2" charset="-122"/>
                <a:sym typeface="Symbol" panose="05050102010706020507" pitchFamily="18" charset="2"/>
              </a:rPr>
              <a:t>Z(u)))</a:t>
            </a:r>
          </a:p>
          <a:p>
            <a:pPr>
              <a:lnSpc>
                <a:spcPct val="130000"/>
              </a:lnSpc>
            </a:pPr>
            <a:r>
              <a:rPr lang="en-US" altLang="zh-CN" sz="2800" dirty="0">
                <a:latin typeface="等线" panose="02010600030101010101" pitchFamily="2" charset="-122"/>
                <a:ea typeface="等线" panose="02010600030101010101" pitchFamily="2" charset="-122"/>
                <a:sym typeface="Symbol" panose="05050102010706020507" pitchFamily="18" charset="2"/>
              </a:rPr>
              <a:t>       </a:t>
            </a:r>
            <a:r>
              <a:rPr lang="en-US" altLang="zh-CN" sz="2800" dirty="0">
                <a:latin typeface="等线" panose="02010600030101010101" pitchFamily="2" charset="-122"/>
                <a:ea typeface="等线" panose="02010600030101010101" pitchFamily="2" charset="-122"/>
              </a:rPr>
              <a:t>y</a:t>
            </a:r>
            <a:r>
              <a:rPr lang="en-US" altLang="zh-CN" sz="2800" dirty="0">
                <a:latin typeface="等线" panose="02010600030101010101" pitchFamily="2" charset="-122"/>
                <a:ea typeface="等线" panose="02010600030101010101" pitchFamily="2" charset="-122"/>
                <a:sym typeface="Symbol" panose="05050102010706020507" pitchFamily="18" charset="2"/>
              </a:rPr>
              <a:t>(X(a)</a:t>
            </a:r>
            <a:r>
              <a:rPr lang="en-US" altLang="zh-CN" sz="2800" dirty="0">
                <a:latin typeface="等线" panose="02010600030101010101" pitchFamily="2" charset="-122"/>
                <a:ea typeface="等线" panose="02010600030101010101" pitchFamily="2" charset="-122"/>
              </a:rPr>
              <a:t>(</a:t>
            </a:r>
            <a:r>
              <a:rPr lang="en-US" altLang="zh-CN"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rPr>
              <a:t>Y</a:t>
            </a:r>
            <a:r>
              <a:rPr lang="en-US" altLang="zh-CN" sz="2800" dirty="0">
                <a:latin typeface="等线" panose="02010600030101010101" pitchFamily="2" charset="-122"/>
                <a:ea typeface="等线" panose="02010600030101010101" pitchFamily="2" charset="-122"/>
                <a:sym typeface="Symbol" panose="05050102010706020507" pitchFamily="18" charset="2"/>
              </a:rPr>
              <a:t>(a</a:t>
            </a:r>
            <a:r>
              <a:rPr lang="zh-CN" altLang="en-US" sz="2800" dirty="0">
                <a:latin typeface="等线" panose="02010600030101010101" pitchFamily="2" charset="-122"/>
                <a:ea typeface="等线" panose="02010600030101010101" pitchFamily="2" charset="-122"/>
                <a:sym typeface="Symbol" panose="05050102010706020507" pitchFamily="18" charset="2"/>
              </a:rPr>
              <a:t>，</a:t>
            </a:r>
            <a:r>
              <a:rPr lang="en-US" altLang="zh-CN" sz="2800" dirty="0">
                <a:latin typeface="等线" panose="02010600030101010101" pitchFamily="2" charset="-122"/>
                <a:ea typeface="等线" panose="02010600030101010101" pitchFamily="2" charset="-122"/>
                <a:sym typeface="Symbol" panose="05050102010706020507" pitchFamily="18" charset="2"/>
              </a:rPr>
              <a:t>y)</a:t>
            </a:r>
            <a:r>
              <a:rPr lang="en-US" altLang="zh-CN" sz="2800" dirty="0">
                <a:latin typeface="等线" panose="02010600030101010101" pitchFamily="2" charset="-122"/>
                <a:ea typeface="等线" panose="02010600030101010101" pitchFamily="2" charset="-122"/>
              </a:rPr>
              <a:t> </a:t>
            </a:r>
            <a:r>
              <a:rPr lang="en-US" altLang="zh-CN" sz="2800" dirty="0">
                <a:latin typeface="等线" panose="02010600030101010101" pitchFamily="2" charset="-122"/>
                <a:ea typeface="等线" panose="02010600030101010101" pitchFamily="2" charset="-122"/>
                <a:sym typeface="Symbol" panose="05050102010706020507" pitchFamily="18" charset="2"/>
              </a:rPr>
              <a:t>Z(</a:t>
            </a:r>
            <a:r>
              <a:rPr lang="en-US" altLang="zh-CN" sz="2800" dirty="0">
                <a:solidFill>
                  <a:srgbClr val="CC0000"/>
                </a:solidFill>
                <a:latin typeface="等线" panose="02010600030101010101" pitchFamily="2" charset="-122"/>
                <a:ea typeface="等线" panose="02010600030101010101" pitchFamily="2" charset="-122"/>
                <a:sym typeface="Symbol" panose="05050102010706020507" pitchFamily="18" charset="2"/>
              </a:rPr>
              <a:t>f(y)</a:t>
            </a:r>
            <a:r>
              <a:rPr lang="en-US" altLang="zh-CN" sz="2800" dirty="0">
                <a:latin typeface="等线" panose="02010600030101010101" pitchFamily="2" charset="-122"/>
                <a:ea typeface="等线" panose="02010600030101010101" pitchFamily="2" charset="-122"/>
                <a:sym typeface="Symbol" panose="05050102010706020507" pitchFamily="18" charset="2"/>
              </a:rPr>
              <a:t>)))  </a:t>
            </a:r>
          </a:p>
        </p:txBody>
      </p:sp>
    </p:spTree>
    <p:extLst>
      <p:ext uri="{BB962C8B-B14F-4D97-AF65-F5344CB8AC3E}">
        <p14:creationId xmlns:p14="http://schemas.microsoft.com/office/powerpoint/2010/main" val="287733247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219041D2-7752-45A9-8DF8-51D1119A541D}"/>
              </a:ext>
            </a:extLst>
          </p:cNvPr>
          <p:cNvSpPr txBox="1"/>
          <p:nvPr/>
        </p:nvSpPr>
        <p:spPr>
          <a:xfrm>
            <a:off x="2501153" y="870963"/>
            <a:ext cx="2944906" cy="584775"/>
          </a:xfrm>
          <a:prstGeom prst="rect">
            <a:avLst/>
          </a:prstGeom>
          <a:noFill/>
        </p:spPr>
        <p:txBody>
          <a:bodyPr wrap="square" rtlCol="0">
            <a:spAutoFit/>
          </a:bodyPr>
          <a:lstStyle/>
          <a:p>
            <a:r>
              <a:rPr lang="en-US" altLang="zh-CN" sz="3200" dirty="0">
                <a:latin typeface="+mn-ea"/>
              </a:rPr>
              <a:t>G</a:t>
            </a:r>
            <a:r>
              <a:rPr lang="zh-CN" altLang="en-US" sz="3200" dirty="0">
                <a:latin typeface="+mn-ea"/>
              </a:rPr>
              <a:t>：</a:t>
            </a:r>
            <a:r>
              <a:rPr lang="en-US" altLang="zh-CN" sz="3200" dirty="0">
                <a:latin typeface="+mn-ea"/>
                <a:cs typeface="Times New Roman" panose="02020603050405020304" pitchFamily="18" charset="0"/>
                <a:sym typeface="Symbol" panose="05050102010706020507" pitchFamily="18" charset="2"/>
              </a:rPr>
              <a:t> </a:t>
            </a:r>
            <a:r>
              <a:rPr lang="en-US" altLang="zh-CN" sz="3200" dirty="0" err="1">
                <a:latin typeface="+mn-ea"/>
                <a:cs typeface="Times New Roman" panose="02020603050405020304" pitchFamily="18" charset="0"/>
                <a:sym typeface="Symbol" panose="05050102010706020507" pitchFamily="18" charset="2"/>
              </a:rPr>
              <a:t>xP</a:t>
            </a:r>
            <a:r>
              <a:rPr lang="en-US" altLang="zh-CN" sz="3200" dirty="0">
                <a:latin typeface="+mn-ea"/>
                <a:cs typeface="Times New Roman" panose="02020603050405020304" pitchFamily="18" charset="0"/>
                <a:sym typeface="Symbol" panose="05050102010706020507" pitchFamily="18" charset="2"/>
              </a:rPr>
              <a:t>(x)</a:t>
            </a:r>
            <a:endParaRPr lang="zh-CN" altLang="en-US" sz="3200" dirty="0">
              <a:latin typeface="+mn-ea"/>
            </a:endParaRPr>
          </a:p>
        </p:txBody>
      </p:sp>
      <p:sp>
        <p:nvSpPr>
          <p:cNvPr id="7" name="文本框 6">
            <a:extLst>
              <a:ext uri="{FF2B5EF4-FFF2-40B4-BE49-F238E27FC236}">
                <a16:creationId xmlns:a16="http://schemas.microsoft.com/office/drawing/2014/main" id="{A0B6F9E2-51AA-4B4E-8742-DA5285C831EC}"/>
              </a:ext>
            </a:extLst>
          </p:cNvPr>
          <p:cNvSpPr txBox="1"/>
          <p:nvPr/>
        </p:nvSpPr>
        <p:spPr>
          <a:xfrm>
            <a:off x="2501153" y="1695717"/>
            <a:ext cx="2944906" cy="584775"/>
          </a:xfrm>
          <a:prstGeom prst="rect">
            <a:avLst/>
          </a:prstGeom>
          <a:noFill/>
        </p:spPr>
        <p:txBody>
          <a:bodyPr wrap="square" rtlCol="0">
            <a:spAutoFit/>
          </a:bodyPr>
          <a:lstStyle/>
          <a:p>
            <a:r>
              <a:rPr lang="en-US" altLang="zh-CN" sz="3200" dirty="0">
                <a:latin typeface="+mn-ea"/>
              </a:rPr>
              <a:t>G</a:t>
            </a:r>
            <a:r>
              <a:rPr lang="zh-CN" altLang="en-US" sz="3200" dirty="0">
                <a:latin typeface="+mn-ea"/>
              </a:rPr>
              <a:t>’：</a:t>
            </a:r>
            <a:r>
              <a:rPr lang="en-US" altLang="zh-CN" sz="3200" dirty="0">
                <a:latin typeface="+mn-ea"/>
                <a:cs typeface="Times New Roman" panose="02020603050405020304" pitchFamily="18" charset="0"/>
                <a:sym typeface="Symbol" panose="05050102010706020507" pitchFamily="18" charset="2"/>
              </a:rPr>
              <a:t> P(a)</a:t>
            </a:r>
            <a:endParaRPr lang="zh-CN" altLang="en-US" sz="3200" dirty="0">
              <a:latin typeface="+mn-ea"/>
            </a:endParaRPr>
          </a:p>
        </p:txBody>
      </p:sp>
      <p:sp>
        <p:nvSpPr>
          <p:cNvPr id="5" name="文本框 4">
            <a:extLst>
              <a:ext uri="{FF2B5EF4-FFF2-40B4-BE49-F238E27FC236}">
                <a16:creationId xmlns:a16="http://schemas.microsoft.com/office/drawing/2014/main" id="{007E859F-34A3-482E-AB49-1E1DDA3577F6}"/>
              </a:ext>
            </a:extLst>
          </p:cNvPr>
          <p:cNvSpPr txBox="1"/>
          <p:nvPr/>
        </p:nvSpPr>
        <p:spPr>
          <a:xfrm>
            <a:off x="2124635" y="2520471"/>
            <a:ext cx="5540189" cy="584775"/>
          </a:xfrm>
          <a:prstGeom prst="rect">
            <a:avLst/>
          </a:prstGeom>
          <a:noFill/>
        </p:spPr>
        <p:txBody>
          <a:bodyPr wrap="square" rtlCol="0">
            <a:spAutoFit/>
          </a:bodyPr>
          <a:lstStyle/>
          <a:p>
            <a:r>
              <a:rPr lang="en-US" altLang="zh-CN" sz="3200" dirty="0"/>
              <a:t>D: {0, 1}, a=0, P(0)=0, P(1)=1 </a:t>
            </a:r>
            <a:endParaRPr lang="zh-CN" altLang="en-US" sz="3200" dirty="0"/>
          </a:p>
        </p:txBody>
      </p:sp>
      <p:sp>
        <p:nvSpPr>
          <p:cNvPr id="10" name="文本框 9">
            <a:extLst>
              <a:ext uri="{FF2B5EF4-FFF2-40B4-BE49-F238E27FC236}">
                <a16:creationId xmlns:a16="http://schemas.microsoft.com/office/drawing/2014/main" id="{A3DA80FC-1AF5-4550-8322-0A10A6954A26}"/>
              </a:ext>
            </a:extLst>
          </p:cNvPr>
          <p:cNvSpPr txBox="1"/>
          <p:nvPr/>
        </p:nvSpPr>
        <p:spPr>
          <a:xfrm>
            <a:off x="2124635" y="3585204"/>
            <a:ext cx="5540189" cy="584775"/>
          </a:xfrm>
          <a:prstGeom prst="rect">
            <a:avLst/>
          </a:prstGeom>
          <a:noFill/>
        </p:spPr>
        <p:txBody>
          <a:bodyPr wrap="square" rtlCol="0">
            <a:spAutoFit/>
          </a:bodyPr>
          <a:lstStyle/>
          <a:p>
            <a:r>
              <a:rPr lang="en-US" altLang="zh-CN" sz="3200" dirty="0"/>
              <a:t>G: </a:t>
            </a:r>
            <a:r>
              <a:rPr lang="en-US" altLang="zh-CN" sz="3200" dirty="0">
                <a:latin typeface="+mn-ea"/>
                <a:cs typeface="Times New Roman" panose="02020603050405020304" pitchFamily="18" charset="0"/>
                <a:sym typeface="Symbol" panose="05050102010706020507" pitchFamily="18" charset="2"/>
              </a:rPr>
              <a:t></a:t>
            </a:r>
            <a:r>
              <a:rPr lang="en-US" altLang="zh-CN" sz="3200" dirty="0" err="1">
                <a:latin typeface="+mn-ea"/>
                <a:cs typeface="Times New Roman" panose="02020603050405020304" pitchFamily="18" charset="0"/>
                <a:sym typeface="Symbol" panose="05050102010706020507" pitchFamily="18" charset="2"/>
              </a:rPr>
              <a:t>xP</a:t>
            </a:r>
            <a:r>
              <a:rPr lang="en-US" altLang="zh-CN" sz="3200" dirty="0">
                <a:latin typeface="+mn-ea"/>
                <a:cs typeface="Times New Roman" panose="02020603050405020304" pitchFamily="18" charset="0"/>
                <a:sym typeface="Symbol" panose="05050102010706020507" pitchFamily="18" charset="2"/>
              </a:rPr>
              <a:t>(x)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t>P(0)</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3200" dirty="0"/>
              <a:t>P(1)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1</a:t>
            </a:r>
            <a:endParaRPr lang="zh-CN" altLang="en-US" sz="3200" dirty="0"/>
          </a:p>
        </p:txBody>
      </p:sp>
      <p:sp>
        <p:nvSpPr>
          <p:cNvPr id="11" name="文本框 10">
            <a:extLst>
              <a:ext uri="{FF2B5EF4-FFF2-40B4-BE49-F238E27FC236}">
                <a16:creationId xmlns:a16="http://schemas.microsoft.com/office/drawing/2014/main" id="{79D4C3D6-F3A7-440C-9951-4B199DD8937B}"/>
              </a:ext>
            </a:extLst>
          </p:cNvPr>
          <p:cNvSpPr txBox="1"/>
          <p:nvPr/>
        </p:nvSpPr>
        <p:spPr>
          <a:xfrm>
            <a:off x="2124635" y="4357549"/>
            <a:ext cx="5540189" cy="584775"/>
          </a:xfrm>
          <a:prstGeom prst="rect">
            <a:avLst/>
          </a:prstGeom>
          <a:noFill/>
        </p:spPr>
        <p:txBody>
          <a:bodyPr wrap="square" rtlCol="0">
            <a:spAutoFit/>
          </a:bodyPr>
          <a:lstStyle/>
          <a:p>
            <a:r>
              <a:rPr lang="en-US" altLang="zh-CN" sz="3200" dirty="0">
                <a:latin typeface="+mn-ea"/>
              </a:rPr>
              <a:t>G</a:t>
            </a:r>
            <a:r>
              <a:rPr lang="zh-CN" altLang="en-US" sz="3200" dirty="0">
                <a:latin typeface="+mn-ea"/>
              </a:rPr>
              <a:t>’：</a:t>
            </a:r>
            <a:r>
              <a:rPr lang="en-US" altLang="zh-CN" sz="3200" dirty="0">
                <a:latin typeface="+mn-ea"/>
                <a:cs typeface="Times New Roman" panose="02020603050405020304" pitchFamily="18" charset="0"/>
                <a:sym typeface="Symbol" panose="05050102010706020507" pitchFamily="18" charset="2"/>
              </a:rPr>
              <a:t> P(a)</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t>P(0)</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0</a:t>
            </a:r>
            <a:endParaRPr lang="zh-CN" altLang="en-US" sz="3200" dirty="0">
              <a:latin typeface="+mn-ea"/>
            </a:endParaRPr>
          </a:p>
        </p:txBody>
      </p:sp>
    </p:spTree>
    <p:extLst>
      <p:ext uri="{BB962C8B-B14F-4D97-AF65-F5344CB8AC3E}">
        <p14:creationId xmlns:p14="http://schemas.microsoft.com/office/powerpoint/2010/main" val="212642544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10" grpId="0"/>
      <p:bldP spid="1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DB7C588-43BC-4EEF-8FB0-F6AF498A38D8}"/>
              </a:ext>
            </a:extLst>
          </p:cNvPr>
          <p:cNvSpPr/>
          <p:nvPr/>
        </p:nvSpPr>
        <p:spPr>
          <a:xfrm>
            <a:off x="2563905" y="800157"/>
            <a:ext cx="6096000" cy="2228687"/>
          </a:xfrm>
          <a:prstGeom prst="rect">
            <a:avLst/>
          </a:prstGeom>
        </p:spPr>
        <p:txBody>
          <a:bodyPr>
            <a:spAutoFit/>
          </a:bodyPr>
          <a:lstStyle/>
          <a:p>
            <a:pPr>
              <a:lnSpc>
                <a:spcPct val="150000"/>
              </a:lnSpc>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xF</a:t>
            </a:r>
            <a:r>
              <a:rPr lang="en-US" altLang="zh-CN" sz="3200" dirty="0">
                <a:latin typeface="Times New Roman" panose="02020603050405020304" pitchFamily="18" charset="0"/>
                <a:cs typeface="Times New Roman" panose="02020603050405020304" pitchFamily="18" charset="0"/>
              </a:rPr>
              <a:t>(</a:t>
            </a:r>
            <a:r>
              <a:rPr lang="en-US" altLang="zh-CN" sz="3200" dirty="0">
                <a:solidFill>
                  <a:schemeClr val="hlink"/>
                </a:solidFill>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xG</a:t>
            </a:r>
            <a:r>
              <a:rPr lang="en-US" altLang="zh-CN" sz="3200" dirty="0">
                <a:latin typeface="Times New Roman" panose="02020603050405020304" pitchFamily="18" charset="0"/>
                <a:cs typeface="Times New Roman" panose="02020603050405020304" pitchFamily="18" charset="0"/>
              </a:rPr>
              <a:t>(x)</a:t>
            </a:r>
          </a:p>
          <a:p>
            <a:pPr>
              <a:lnSpc>
                <a:spcPct val="150000"/>
              </a:lnSpc>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yF</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(y)∧ </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xG</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(x)</a:t>
            </a:r>
          </a:p>
          <a:p>
            <a:pPr>
              <a:lnSpc>
                <a:spcPct val="150000"/>
              </a:lnSpc>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(F(y)∧G(x))</a:t>
            </a:r>
          </a:p>
        </p:txBody>
      </p:sp>
      <p:sp>
        <p:nvSpPr>
          <p:cNvPr id="3" name="矩形 2">
            <a:extLst>
              <a:ext uri="{FF2B5EF4-FFF2-40B4-BE49-F238E27FC236}">
                <a16:creationId xmlns:a16="http://schemas.microsoft.com/office/drawing/2014/main" id="{66C2C708-2F19-41EA-8655-BFAA8A7BC786}"/>
              </a:ext>
            </a:extLst>
          </p:cNvPr>
          <p:cNvSpPr/>
          <p:nvPr/>
        </p:nvSpPr>
        <p:spPr>
          <a:xfrm>
            <a:off x="5611905" y="3657601"/>
            <a:ext cx="6096000" cy="1479636"/>
          </a:xfrm>
          <a:prstGeom prst="rect">
            <a:avLst/>
          </a:prstGeom>
        </p:spPr>
        <p:txBody>
          <a:bodyPr>
            <a:spAutoFit/>
          </a:bodyPr>
          <a:lstStyle/>
          <a:p>
            <a:pPr>
              <a:lnSpc>
                <a:spcPct val="150000"/>
              </a:lnSpc>
            </a:pP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err="1">
                <a:solidFill>
                  <a:srgbClr val="C00000"/>
                </a:solidFill>
                <a:latin typeface="Times New Roman" panose="02020603050405020304" pitchFamily="18" charset="0"/>
                <a:cs typeface="Times New Roman" panose="02020603050405020304" pitchFamily="18" charset="0"/>
                <a:sym typeface="Symbol" panose="05050102010706020507" pitchFamily="18" charset="2"/>
              </a:rPr>
              <a:t>y</a:t>
            </a:r>
            <a:r>
              <a:rPr lang="en-US" altLang="zh-CN" sz="3200" dirty="0" err="1">
                <a:solidFill>
                  <a:srgbClr val="C00000"/>
                </a:solidFill>
                <a:latin typeface="Times New Roman" panose="02020603050405020304" pitchFamily="18" charset="0"/>
                <a:cs typeface="Times New Roman" panose="02020603050405020304" pitchFamily="18" charset="0"/>
              </a:rPr>
              <a:t>F</a:t>
            </a:r>
            <a:r>
              <a:rPr lang="en-US" altLang="zh-CN" sz="3200" dirty="0">
                <a:solidFill>
                  <a:srgbClr val="C00000"/>
                </a:solidFill>
                <a:latin typeface="Times New Roman" panose="02020603050405020304" pitchFamily="18" charset="0"/>
                <a:cs typeface="Times New Roman" panose="02020603050405020304" pitchFamily="18" charset="0"/>
              </a:rPr>
              <a:t>(y) → </a:t>
            </a:r>
            <a:r>
              <a:rPr lang="en-US" altLang="zh-CN" sz="32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solidFill>
                  <a:srgbClr val="C00000"/>
                </a:solidFill>
                <a:latin typeface="Times New Roman" panose="02020603050405020304" pitchFamily="18" charset="0"/>
                <a:cs typeface="Times New Roman" panose="02020603050405020304" pitchFamily="18" charset="0"/>
              </a:rPr>
              <a:t>xG</a:t>
            </a:r>
            <a:r>
              <a:rPr lang="en-US" altLang="zh-CN" sz="3200" dirty="0">
                <a:solidFill>
                  <a:srgbClr val="C00000"/>
                </a:solidFill>
                <a:latin typeface="Times New Roman" panose="02020603050405020304" pitchFamily="18" charset="0"/>
                <a:cs typeface="Times New Roman" panose="02020603050405020304" pitchFamily="18" charset="0"/>
              </a:rPr>
              <a:t>(x)</a:t>
            </a:r>
            <a:endParaRPr lang="en-US" altLang="zh-CN" sz="32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lang="en-US" altLang="zh-CN" sz="32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dirty="0" err="1">
                <a:solidFill>
                  <a:srgbClr val="C00000"/>
                </a:solidFill>
                <a:latin typeface="Times New Roman" panose="02020603050405020304" pitchFamily="18" charset="0"/>
                <a:cs typeface="Times New Roman" panose="02020603050405020304" pitchFamily="18" charset="0"/>
                <a:sym typeface="Symbol" panose="05050102010706020507" pitchFamily="18" charset="2"/>
              </a:rPr>
              <a:t>yx</a:t>
            </a:r>
            <a:r>
              <a:rPr lang="en-US" altLang="zh-CN" sz="3200" dirty="0">
                <a:solidFill>
                  <a:srgbClr val="C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C00000"/>
                </a:solidFill>
                <a:latin typeface="Times New Roman" panose="02020603050405020304" pitchFamily="18" charset="0"/>
                <a:cs typeface="Times New Roman" panose="02020603050405020304" pitchFamily="18" charset="0"/>
              </a:rPr>
              <a:t>F(y)→G(x))</a:t>
            </a:r>
          </a:p>
        </p:txBody>
      </p:sp>
      <p:sp>
        <p:nvSpPr>
          <p:cNvPr id="4" name="矩形 3">
            <a:extLst>
              <a:ext uri="{FF2B5EF4-FFF2-40B4-BE49-F238E27FC236}">
                <a16:creationId xmlns:a16="http://schemas.microsoft.com/office/drawing/2014/main" id="{B3EBEA6C-A27B-4115-9396-AAB7E11C8D40}"/>
              </a:ext>
            </a:extLst>
          </p:cNvPr>
          <p:cNvSpPr/>
          <p:nvPr/>
        </p:nvSpPr>
        <p:spPr>
          <a:xfrm>
            <a:off x="1477495" y="3053728"/>
            <a:ext cx="4304383" cy="3706015"/>
          </a:xfrm>
          <a:prstGeom prst="rect">
            <a:avLst/>
          </a:prstGeom>
        </p:spPr>
        <p:txBody>
          <a:bodyPr wrap="none">
            <a:spAutoFit/>
          </a:bodyPr>
          <a:lstStyle/>
          <a:p>
            <a:pPr>
              <a:lnSpc>
                <a:spcPct val="150000"/>
              </a:lnSpc>
            </a:pPr>
            <a:r>
              <a:rPr lang="en-US" altLang="zh-CN" sz="3200" dirty="0">
                <a:latin typeface="Times New Roman" panose="02020603050405020304" pitchFamily="18" charset="0"/>
                <a:cs typeface="Times New Roman" panose="02020603050405020304" pitchFamily="18" charset="0"/>
              </a:rPr>
              <a:t>(2)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xF</a:t>
            </a:r>
            <a:r>
              <a:rPr lang="en-US" altLang="zh-CN" sz="3200" dirty="0">
                <a:latin typeface="Times New Roman" panose="02020603050405020304" pitchFamily="18" charset="0"/>
                <a:cs typeface="Times New Roman" panose="02020603050405020304" pitchFamily="18" charset="0"/>
              </a:rPr>
              <a:t>(x) →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xG</a:t>
            </a:r>
            <a:r>
              <a:rPr lang="en-US" altLang="zh-CN" sz="3200" dirty="0">
                <a:latin typeface="Times New Roman" panose="02020603050405020304" pitchFamily="18" charset="0"/>
                <a:cs typeface="Times New Roman" panose="02020603050405020304" pitchFamily="18" charset="0"/>
              </a:rPr>
              <a:t>(x)</a:t>
            </a:r>
          </a:p>
          <a:p>
            <a:pPr>
              <a:lnSpc>
                <a:spcPct val="150000"/>
              </a:lnSpc>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dirty="0" err="1">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(x)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xG</a:t>
            </a:r>
            <a:r>
              <a:rPr lang="en-US" altLang="zh-CN" sz="3200" dirty="0">
                <a:latin typeface="Times New Roman" panose="02020603050405020304" pitchFamily="18" charset="0"/>
                <a:cs typeface="Times New Roman" panose="02020603050405020304" pitchFamily="18" charset="0"/>
              </a:rPr>
              <a:t>(x)</a:t>
            </a:r>
            <a:endParaRPr lang="en-US" altLang="zh-CN" sz="32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err="1">
                <a:latin typeface="Times New Roman" panose="02020603050405020304" pitchFamily="18" charset="0"/>
                <a:cs typeface="Times New Roman" panose="02020603050405020304" pitchFamily="18" charset="0"/>
              </a:rPr>
              <a:t>x</a:t>
            </a:r>
            <a:r>
              <a:rPr lang="en-US" altLang="zh-CN" sz="3200" dirty="0" err="1"/>
              <a:t>┐</a:t>
            </a:r>
            <a:r>
              <a:rPr lang="en-US" altLang="zh-CN" sz="3200" dirty="0" err="1">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(x)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xG</a:t>
            </a:r>
            <a:r>
              <a:rPr lang="en-US" altLang="zh-CN" sz="3200" dirty="0">
                <a:latin typeface="Times New Roman" panose="02020603050405020304" pitchFamily="18" charset="0"/>
                <a:cs typeface="Times New Roman" panose="02020603050405020304" pitchFamily="18" charset="0"/>
              </a:rPr>
              <a:t>(x)</a:t>
            </a:r>
            <a:endParaRPr lang="en-US" altLang="zh-CN" sz="32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err="1">
                <a:latin typeface="Times New Roman" panose="02020603050405020304" pitchFamily="18" charset="0"/>
                <a:cs typeface="Times New Roman" panose="02020603050405020304" pitchFamily="18" charset="0"/>
              </a:rPr>
              <a:t>y</a:t>
            </a:r>
            <a:r>
              <a:rPr lang="en-US" altLang="zh-CN" sz="3200" dirty="0" err="1"/>
              <a:t>┐</a:t>
            </a:r>
            <a:r>
              <a:rPr lang="en-US" altLang="zh-CN" sz="3200" dirty="0" err="1">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(y)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xG</a:t>
            </a:r>
            <a:r>
              <a:rPr lang="en-US" altLang="zh-CN" sz="3200" dirty="0">
                <a:latin typeface="Times New Roman" panose="02020603050405020304" pitchFamily="18" charset="0"/>
                <a:cs typeface="Times New Roman" panose="02020603050405020304" pitchFamily="18" charset="0"/>
              </a:rPr>
              <a:t>(x)</a:t>
            </a:r>
            <a:endParaRPr lang="en-US" altLang="zh-CN" sz="32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t>┐ </a:t>
            </a:r>
            <a:r>
              <a:rPr lang="en-US" altLang="zh-CN" sz="3200" dirty="0">
                <a:latin typeface="Times New Roman" panose="02020603050405020304" pitchFamily="18" charset="0"/>
                <a:cs typeface="Times New Roman" panose="02020603050405020304" pitchFamily="18" charset="0"/>
              </a:rPr>
              <a:t>F(y)</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 </a:t>
            </a:r>
            <a:r>
              <a:rPr lang="en-US" altLang="zh-CN" sz="3200" dirty="0">
                <a:latin typeface="Times New Roman" panose="02020603050405020304" pitchFamily="18" charset="0"/>
                <a:cs typeface="Times New Roman" panose="02020603050405020304" pitchFamily="18" charset="0"/>
              </a:rPr>
              <a:t>G(x))</a:t>
            </a:r>
          </a:p>
        </p:txBody>
      </p:sp>
    </p:spTree>
    <p:extLst>
      <p:ext uri="{BB962C8B-B14F-4D97-AF65-F5344CB8AC3E}">
        <p14:creationId xmlns:p14="http://schemas.microsoft.com/office/powerpoint/2010/main" val="336803537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F32BC24C-4D7F-419B-BF52-C9FDAE56488A}"/>
              </a:ext>
            </a:extLst>
          </p:cNvPr>
          <p:cNvSpPr/>
          <p:nvPr/>
        </p:nvSpPr>
        <p:spPr>
          <a:xfrm>
            <a:off x="1905001" y="738188"/>
            <a:ext cx="6096000" cy="2228687"/>
          </a:xfrm>
          <a:prstGeom prst="rect">
            <a:avLst/>
          </a:prstGeom>
        </p:spPr>
        <p:txBody>
          <a:bodyPr>
            <a:spAutoFit/>
          </a:bodyPr>
          <a:lstStyle/>
          <a:p>
            <a:pPr>
              <a:lnSpc>
                <a:spcPct val="150000"/>
              </a:lnSpc>
              <a:buFont typeface="Wingdings" panose="05000000000000000000" pitchFamily="2" charset="2"/>
              <a:buNone/>
            </a:pPr>
            <a:r>
              <a:rPr lang="en-US" altLang="zh-CN" sz="3200" dirty="0"/>
              <a:t>(3) </a:t>
            </a:r>
            <a:r>
              <a:rPr lang="en-US" altLang="zh-CN" sz="3200" dirty="0">
                <a:sym typeface="Symbol" panose="05050102010706020507" pitchFamily="18" charset="2"/>
              </a:rPr>
              <a:t></a:t>
            </a:r>
            <a:r>
              <a:rPr lang="en-US" altLang="zh-CN" sz="3200" dirty="0" err="1"/>
              <a:t>xF</a:t>
            </a:r>
            <a:r>
              <a:rPr lang="en-US" altLang="zh-CN" sz="3200" dirty="0"/>
              <a:t>(</a:t>
            </a:r>
            <a:r>
              <a:rPr lang="en-US" altLang="zh-CN" sz="3200" dirty="0">
                <a:solidFill>
                  <a:schemeClr val="hlink"/>
                </a:solidFill>
              </a:rPr>
              <a:t>x</a:t>
            </a:r>
            <a:r>
              <a:rPr lang="en-US" altLang="zh-CN" sz="3200" dirty="0"/>
              <a:t>) → </a:t>
            </a:r>
            <a:r>
              <a:rPr lang="en-US" altLang="zh-CN" sz="3200" dirty="0">
                <a:sym typeface="Symbol" panose="05050102010706020507" pitchFamily="18" charset="2"/>
              </a:rPr>
              <a:t></a:t>
            </a:r>
            <a:r>
              <a:rPr lang="en-US" altLang="zh-CN" sz="3200" dirty="0" err="1"/>
              <a:t>xG</a:t>
            </a:r>
            <a:r>
              <a:rPr lang="en-US" altLang="zh-CN" sz="3200" dirty="0"/>
              <a:t>(x)</a:t>
            </a:r>
          </a:p>
          <a:p>
            <a:pPr>
              <a:lnSpc>
                <a:spcPct val="150000"/>
              </a:lnSpc>
              <a:buFont typeface="Wingdings" panose="05000000000000000000" pitchFamily="2" charset="2"/>
              <a:buNone/>
            </a:pPr>
            <a:r>
              <a:rPr lang="en-US" altLang="zh-CN" sz="3200" dirty="0"/>
              <a:t>	</a:t>
            </a:r>
            <a:r>
              <a:rPr lang="en-US" altLang="zh-CN" sz="3200" dirty="0">
                <a:sym typeface="Symbol" panose="05050102010706020507" pitchFamily="18" charset="2"/>
              </a:rPr>
              <a:t> </a:t>
            </a:r>
            <a:r>
              <a:rPr lang="en-US" altLang="zh-CN" sz="3200" dirty="0" err="1">
                <a:sym typeface="Symbol" panose="05050102010706020507" pitchFamily="18" charset="2"/>
              </a:rPr>
              <a:t>y</a:t>
            </a:r>
            <a:r>
              <a:rPr lang="en-US" altLang="zh-CN" sz="3200" dirty="0" err="1"/>
              <a:t>F</a:t>
            </a:r>
            <a:r>
              <a:rPr lang="en-US" altLang="zh-CN" sz="3200" dirty="0"/>
              <a:t>(y) → </a:t>
            </a:r>
            <a:r>
              <a:rPr lang="en-US" altLang="zh-CN" sz="3200" dirty="0">
                <a:sym typeface="Symbol" panose="05050102010706020507" pitchFamily="18" charset="2"/>
              </a:rPr>
              <a:t></a:t>
            </a:r>
            <a:r>
              <a:rPr lang="en-US" altLang="zh-CN" sz="3200" dirty="0" err="1"/>
              <a:t>xG</a:t>
            </a:r>
            <a:r>
              <a:rPr lang="en-US" altLang="zh-CN" sz="3200" dirty="0"/>
              <a:t>(x)</a:t>
            </a:r>
            <a:endParaRPr lang="en-US" altLang="zh-CN" sz="3200" dirty="0">
              <a:sym typeface="Symbol" panose="05050102010706020507" pitchFamily="18" charset="2"/>
            </a:endParaRPr>
          </a:p>
          <a:p>
            <a:pPr>
              <a:lnSpc>
                <a:spcPct val="150000"/>
              </a:lnSpc>
              <a:buFont typeface="Wingdings" panose="05000000000000000000" pitchFamily="2" charset="2"/>
              <a:buNone/>
            </a:pPr>
            <a:r>
              <a:rPr lang="en-US" altLang="zh-CN" sz="3200" dirty="0">
                <a:sym typeface="Symbol" panose="05050102010706020507" pitchFamily="18" charset="2"/>
              </a:rPr>
              <a:t>	 </a:t>
            </a:r>
            <a:r>
              <a:rPr lang="en-US" altLang="zh-CN" sz="3200" dirty="0" err="1">
                <a:sym typeface="Symbol" panose="05050102010706020507" pitchFamily="18" charset="2"/>
              </a:rPr>
              <a:t>yx</a:t>
            </a:r>
            <a:r>
              <a:rPr lang="en-US" altLang="zh-CN" sz="3200" dirty="0">
                <a:sym typeface="Symbol" panose="05050102010706020507" pitchFamily="18" charset="2"/>
              </a:rPr>
              <a:t>(</a:t>
            </a:r>
            <a:r>
              <a:rPr lang="en-US" altLang="zh-CN" sz="3200" dirty="0"/>
              <a:t>F(y)→G(x))</a:t>
            </a:r>
          </a:p>
        </p:txBody>
      </p:sp>
      <p:sp>
        <p:nvSpPr>
          <p:cNvPr id="3" name="矩形 2">
            <a:extLst>
              <a:ext uri="{FF2B5EF4-FFF2-40B4-BE49-F238E27FC236}">
                <a16:creationId xmlns:a16="http://schemas.microsoft.com/office/drawing/2014/main" id="{2FD46E2F-DF34-4B37-A8DC-79E48D524FC0}"/>
              </a:ext>
            </a:extLst>
          </p:cNvPr>
          <p:cNvSpPr/>
          <p:nvPr/>
        </p:nvSpPr>
        <p:spPr>
          <a:xfrm>
            <a:off x="6893859" y="639289"/>
            <a:ext cx="4577705" cy="1490023"/>
          </a:xfrm>
          <a:prstGeom prst="rect">
            <a:avLst/>
          </a:prstGeom>
        </p:spPr>
        <p:txBody>
          <a:bodyPr wrap="square">
            <a:spAutoFit/>
          </a:bodyPr>
          <a:lstStyle/>
          <a:p>
            <a:pPr>
              <a:lnSpc>
                <a:spcPct val="150000"/>
              </a:lnSpc>
              <a:buFont typeface="Wingdings" panose="05000000000000000000" pitchFamily="2" charset="2"/>
              <a:buNone/>
            </a:pPr>
            <a:r>
              <a:rPr lang="en-US" altLang="zh-CN" sz="3200" dirty="0"/>
              <a:t>(4) </a:t>
            </a:r>
            <a:r>
              <a:rPr lang="en-US" altLang="zh-CN" sz="3200" dirty="0">
                <a:sym typeface="Symbol" panose="05050102010706020507" pitchFamily="18" charset="2"/>
              </a:rPr>
              <a:t></a:t>
            </a:r>
            <a:r>
              <a:rPr lang="en-US" altLang="zh-CN" sz="3200" dirty="0" err="1"/>
              <a:t>xF</a:t>
            </a:r>
            <a:r>
              <a:rPr lang="en-US" altLang="zh-CN" sz="3200" dirty="0"/>
              <a:t>(x) → </a:t>
            </a:r>
            <a:r>
              <a:rPr lang="en-US" altLang="zh-CN" sz="3200" dirty="0">
                <a:sym typeface="Symbol" panose="05050102010706020507" pitchFamily="18" charset="2"/>
              </a:rPr>
              <a:t></a:t>
            </a:r>
            <a:r>
              <a:rPr lang="en-US" altLang="zh-CN" sz="3200" dirty="0" err="1">
                <a:sym typeface="Symbol" panose="05050102010706020507" pitchFamily="18" charset="2"/>
              </a:rPr>
              <a:t>y</a:t>
            </a:r>
            <a:r>
              <a:rPr lang="en-US" altLang="zh-CN" sz="3200" dirty="0" err="1"/>
              <a:t>G</a:t>
            </a:r>
            <a:r>
              <a:rPr lang="en-US" altLang="zh-CN" sz="3200" dirty="0"/>
              <a:t>(y)</a:t>
            </a:r>
          </a:p>
          <a:p>
            <a:pPr>
              <a:lnSpc>
                <a:spcPct val="150000"/>
              </a:lnSpc>
              <a:buFont typeface="Wingdings" panose="05000000000000000000" pitchFamily="2" charset="2"/>
              <a:buNone/>
            </a:pPr>
            <a:r>
              <a:rPr lang="en-US" altLang="zh-CN" sz="3200" dirty="0">
                <a:sym typeface="Symbol" panose="05050102010706020507" pitchFamily="18" charset="2"/>
              </a:rPr>
              <a:t>	 </a:t>
            </a:r>
            <a:r>
              <a:rPr lang="en-US" altLang="zh-CN" sz="3200" dirty="0" err="1">
                <a:sym typeface="Symbol" panose="05050102010706020507" pitchFamily="18" charset="2"/>
              </a:rPr>
              <a:t>xy</a:t>
            </a:r>
            <a:r>
              <a:rPr lang="en-US" altLang="zh-CN" sz="3200" dirty="0">
                <a:sym typeface="Symbol" panose="05050102010706020507" pitchFamily="18" charset="2"/>
              </a:rPr>
              <a:t>(</a:t>
            </a:r>
            <a:r>
              <a:rPr lang="en-US" altLang="zh-CN" sz="3200" dirty="0"/>
              <a:t>F(x)→G(y))</a:t>
            </a:r>
            <a:endParaRPr lang="en-US" altLang="zh-CN" sz="3200" dirty="0">
              <a:sym typeface="Symbol" panose="05050102010706020507" pitchFamily="18" charset="2"/>
            </a:endParaRPr>
          </a:p>
        </p:txBody>
      </p:sp>
      <p:sp>
        <p:nvSpPr>
          <p:cNvPr id="4" name="矩形 3">
            <a:extLst>
              <a:ext uri="{FF2B5EF4-FFF2-40B4-BE49-F238E27FC236}">
                <a16:creationId xmlns:a16="http://schemas.microsoft.com/office/drawing/2014/main" id="{4B80A85D-0AD8-46EA-80F0-8419A39149D7}"/>
              </a:ext>
            </a:extLst>
          </p:cNvPr>
          <p:cNvSpPr/>
          <p:nvPr/>
        </p:nvSpPr>
        <p:spPr>
          <a:xfrm>
            <a:off x="1905001" y="3253180"/>
            <a:ext cx="6096000" cy="2228687"/>
          </a:xfrm>
          <a:prstGeom prst="rect">
            <a:avLst/>
          </a:prstGeom>
        </p:spPr>
        <p:txBody>
          <a:bodyPr>
            <a:spAutoFit/>
          </a:bodyPr>
          <a:lstStyle/>
          <a:p>
            <a:pPr algn="just">
              <a:lnSpc>
                <a:spcPct val="150000"/>
              </a:lnSpc>
              <a:buFont typeface="Wingdings" panose="05000000000000000000" pitchFamily="2" charset="2"/>
              <a:buNone/>
            </a:pPr>
            <a:r>
              <a:rPr lang="en-US" altLang="zh-CN" sz="3200" dirty="0"/>
              <a:t>(5)</a:t>
            </a:r>
            <a:r>
              <a:rPr lang="en-US" altLang="zh-CN" sz="3200" dirty="0">
                <a:sym typeface="Symbol" panose="05050102010706020507" pitchFamily="18" charset="2"/>
              </a:rPr>
              <a:t></a:t>
            </a:r>
            <a:r>
              <a:rPr lang="en-US" altLang="zh-CN" sz="3200" dirty="0" err="1"/>
              <a:t>xF</a:t>
            </a:r>
            <a:r>
              <a:rPr lang="en-US" altLang="zh-CN" sz="3200" dirty="0"/>
              <a:t>(</a:t>
            </a:r>
            <a:r>
              <a:rPr lang="en-US" altLang="zh-CN" sz="3200" dirty="0" err="1">
                <a:solidFill>
                  <a:schemeClr val="hlink"/>
                </a:solidFill>
              </a:rPr>
              <a:t>x,</a:t>
            </a:r>
            <a:r>
              <a:rPr lang="en-US" altLang="zh-CN" sz="3200" dirty="0" err="1"/>
              <a:t>y</a:t>
            </a:r>
            <a:r>
              <a:rPr lang="en-US" altLang="zh-CN" sz="3200" dirty="0"/>
              <a:t>)→</a:t>
            </a:r>
            <a:r>
              <a:rPr lang="en-US" altLang="zh-CN" sz="3200" dirty="0">
                <a:sym typeface="Symbol" panose="05050102010706020507" pitchFamily="18" charset="2"/>
              </a:rPr>
              <a:t></a:t>
            </a:r>
            <a:r>
              <a:rPr lang="en-US" altLang="zh-CN" sz="3200" dirty="0" err="1"/>
              <a:t>yG</a:t>
            </a:r>
            <a:r>
              <a:rPr lang="en-US" altLang="zh-CN" sz="3200" dirty="0"/>
              <a:t>(</a:t>
            </a:r>
            <a:r>
              <a:rPr lang="en-US" altLang="zh-CN" sz="3200" dirty="0" err="1"/>
              <a:t>x,</a:t>
            </a:r>
            <a:r>
              <a:rPr lang="en-US" altLang="zh-CN" sz="3200" dirty="0" err="1">
                <a:solidFill>
                  <a:schemeClr val="accent1"/>
                </a:solidFill>
              </a:rPr>
              <a:t>y</a:t>
            </a:r>
            <a:r>
              <a:rPr lang="en-US" altLang="zh-CN" sz="3200" dirty="0"/>
              <a:t>) </a:t>
            </a:r>
          </a:p>
          <a:p>
            <a:pPr algn="just">
              <a:lnSpc>
                <a:spcPct val="150000"/>
              </a:lnSpc>
              <a:buFont typeface="Wingdings" panose="05000000000000000000" pitchFamily="2" charset="2"/>
              <a:buNone/>
            </a:pPr>
            <a:r>
              <a:rPr lang="en-US" altLang="zh-CN" sz="3200" dirty="0">
                <a:sym typeface="Symbol" panose="05050102010706020507" pitchFamily="18" charset="2"/>
              </a:rPr>
              <a:t>	</a:t>
            </a:r>
            <a:r>
              <a:rPr lang="en-US" altLang="zh-CN" sz="3200" dirty="0"/>
              <a:t> </a:t>
            </a:r>
            <a:r>
              <a:rPr lang="en-US" altLang="zh-CN" sz="3200" dirty="0">
                <a:sym typeface="Symbol" panose="05050102010706020507" pitchFamily="18" charset="2"/>
              </a:rPr>
              <a:t></a:t>
            </a:r>
            <a:r>
              <a:rPr lang="en-US" altLang="zh-CN" sz="3200" dirty="0" err="1"/>
              <a:t>tF</a:t>
            </a:r>
            <a:r>
              <a:rPr lang="en-US" altLang="zh-CN" sz="3200" dirty="0"/>
              <a:t>(</a:t>
            </a:r>
            <a:r>
              <a:rPr lang="en-US" altLang="zh-CN" sz="3200" dirty="0" err="1"/>
              <a:t>t,y</a:t>
            </a:r>
            <a:r>
              <a:rPr lang="en-US" altLang="zh-CN" sz="3200" dirty="0"/>
              <a:t>)→</a:t>
            </a:r>
            <a:r>
              <a:rPr lang="en-US" altLang="zh-CN" sz="3200" dirty="0">
                <a:sym typeface="Symbol" panose="05050102010706020507" pitchFamily="18" charset="2"/>
              </a:rPr>
              <a:t></a:t>
            </a:r>
            <a:r>
              <a:rPr lang="en-US" altLang="zh-CN" sz="3200" dirty="0" err="1"/>
              <a:t>wG</a:t>
            </a:r>
            <a:r>
              <a:rPr lang="en-US" altLang="zh-CN" sz="3200" dirty="0"/>
              <a:t>(</a:t>
            </a:r>
            <a:r>
              <a:rPr lang="en-US" altLang="zh-CN" sz="3200" dirty="0" err="1"/>
              <a:t>x,w</a:t>
            </a:r>
            <a:r>
              <a:rPr lang="en-US" altLang="zh-CN" sz="3200" dirty="0"/>
              <a:t>)   </a:t>
            </a:r>
          </a:p>
          <a:p>
            <a:pPr algn="just">
              <a:lnSpc>
                <a:spcPct val="150000"/>
              </a:lnSpc>
              <a:buFont typeface="Wingdings" panose="05000000000000000000" pitchFamily="2" charset="2"/>
              <a:buNone/>
            </a:pPr>
            <a:r>
              <a:rPr lang="en-US" altLang="zh-CN" sz="3200" dirty="0">
                <a:sym typeface="Symbol" panose="05050102010706020507" pitchFamily="18" charset="2"/>
              </a:rPr>
              <a:t>	</a:t>
            </a:r>
            <a:r>
              <a:rPr lang="en-US" altLang="zh-CN" sz="3200" dirty="0"/>
              <a:t> </a:t>
            </a:r>
            <a:r>
              <a:rPr lang="en-US" altLang="zh-CN" sz="3200" dirty="0">
                <a:sym typeface="Symbol" panose="05050102010706020507" pitchFamily="18" charset="2"/>
              </a:rPr>
              <a:t></a:t>
            </a:r>
            <a:r>
              <a:rPr lang="en-US" altLang="zh-CN" sz="3200" dirty="0" err="1"/>
              <a:t>t</a:t>
            </a:r>
            <a:r>
              <a:rPr lang="en-US" altLang="zh-CN" sz="3200" dirty="0" err="1">
                <a:sym typeface="Symbol" panose="05050102010706020507" pitchFamily="18" charset="2"/>
              </a:rPr>
              <a:t></a:t>
            </a:r>
            <a:r>
              <a:rPr lang="en-US" altLang="zh-CN" sz="3200" dirty="0" err="1"/>
              <a:t>w</a:t>
            </a:r>
            <a:r>
              <a:rPr lang="en-US" altLang="zh-CN" sz="3200" dirty="0"/>
              <a:t>(F(</a:t>
            </a:r>
            <a:r>
              <a:rPr lang="en-US" altLang="zh-CN" sz="3200" dirty="0" err="1"/>
              <a:t>t,y</a:t>
            </a:r>
            <a:r>
              <a:rPr lang="en-US" altLang="zh-CN" sz="3200" dirty="0"/>
              <a:t>)→G(</a:t>
            </a:r>
            <a:r>
              <a:rPr lang="en-US" altLang="zh-CN" sz="3200" dirty="0" err="1"/>
              <a:t>x,w</a:t>
            </a:r>
            <a:r>
              <a:rPr lang="en-US" altLang="zh-CN" sz="3200" dirty="0"/>
              <a:t>)) </a:t>
            </a:r>
            <a:endParaRPr lang="zh-CN" altLang="en-US" sz="3200" dirty="0"/>
          </a:p>
        </p:txBody>
      </p:sp>
      <p:sp>
        <p:nvSpPr>
          <p:cNvPr id="5" name="矩形 4">
            <a:extLst>
              <a:ext uri="{FF2B5EF4-FFF2-40B4-BE49-F238E27FC236}">
                <a16:creationId xmlns:a16="http://schemas.microsoft.com/office/drawing/2014/main" id="{A7B47B2E-50F1-41B2-877D-942AED0F70A0}"/>
              </a:ext>
            </a:extLst>
          </p:cNvPr>
          <p:cNvSpPr/>
          <p:nvPr/>
        </p:nvSpPr>
        <p:spPr>
          <a:xfrm>
            <a:off x="6705600" y="3528360"/>
            <a:ext cx="4959927" cy="2062103"/>
          </a:xfrm>
          <a:prstGeom prst="rect">
            <a:avLst/>
          </a:prstGeom>
        </p:spPr>
        <p:txBody>
          <a:bodyPr wrap="square">
            <a:spAutoFit/>
          </a:bodyPr>
          <a:lstStyle/>
          <a:p>
            <a:pPr algn="just">
              <a:buFont typeface="Wingdings" panose="05000000000000000000" pitchFamily="2" charset="2"/>
              <a:buNone/>
            </a:pPr>
            <a:r>
              <a:rPr lang="zh-CN" altLang="en-US" sz="3200" dirty="0"/>
              <a:t>或者</a:t>
            </a:r>
          </a:p>
          <a:p>
            <a:pPr algn="just">
              <a:buFont typeface="Wingdings" panose="05000000000000000000" pitchFamily="2" charset="2"/>
              <a:buNone/>
            </a:pPr>
            <a:r>
              <a:rPr lang="zh-CN" altLang="en-US" sz="3200" dirty="0">
                <a:sym typeface="Symbol" panose="05050102010706020507" pitchFamily="18" charset="2"/>
              </a:rPr>
              <a:t>	</a:t>
            </a:r>
            <a:r>
              <a:rPr lang="en-US" altLang="zh-CN" sz="3200" dirty="0" err="1"/>
              <a:t>xF</a:t>
            </a:r>
            <a:r>
              <a:rPr lang="en-US" altLang="zh-CN" sz="3200" dirty="0"/>
              <a:t>(</a:t>
            </a:r>
            <a:r>
              <a:rPr lang="en-US" altLang="zh-CN" sz="3200" dirty="0" err="1"/>
              <a:t>x,</a:t>
            </a:r>
            <a:r>
              <a:rPr lang="en-US" altLang="zh-CN" sz="3200" dirty="0" err="1">
                <a:solidFill>
                  <a:schemeClr val="hlink"/>
                </a:solidFill>
              </a:rPr>
              <a:t>y</a:t>
            </a:r>
            <a:r>
              <a:rPr lang="en-US" altLang="zh-CN" sz="3200" dirty="0"/>
              <a:t>)→</a:t>
            </a:r>
            <a:r>
              <a:rPr lang="en-US" altLang="zh-CN" sz="3200" dirty="0">
                <a:sym typeface="Symbol" panose="05050102010706020507" pitchFamily="18" charset="2"/>
              </a:rPr>
              <a:t></a:t>
            </a:r>
            <a:r>
              <a:rPr lang="en-US" altLang="zh-CN" sz="3200" dirty="0" err="1"/>
              <a:t>yG</a:t>
            </a:r>
            <a:r>
              <a:rPr lang="en-US" altLang="zh-CN" sz="3200" dirty="0"/>
              <a:t>(</a:t>
            </a:r>
            <a:r>
              <a:rPr lang="en-US" altLang="zh-CN" sz="3200" dirty="0" err="1">
                <a:solidFill>
                  <a:schemeClr val="accent1"/>
                </a:solidFill>
              </a:rPr>
              <a:t>x</a:t>
            </a:r>
            <a:r>
              <a:rPr lang="en-US" altLang="zh-CN" sz="3200" dirty="0" err="1"/>
              <a:t>,y</a:t>
            </a:r>
            <a:r>
              <a:rPr lang="en-US" altLang="zh-CN" sz="3200" dirty="0"/>
              <a:t>) </a:t>
            </a:r>
          </a:p>
          <a:p>
            <a:pPr algn="just">
              <a:buFont typeface="Wingdings" panose="05000000000000000000" pitchFamily="2" charset="2"/>
              <a:buNone/>
            </a:pPr>
            <a:r>
              <a:rPr lang="en-US" altLang="zh-CN" sz="3200" dirty="0">
                <a:sym typeface="Symbol" panose="05050102010706020507" pitchFamily="18" charset="2"/>
              </a:rPr>
              <a:t>	</a:t>
            </a:r>
            <a:r>
              <a:rPr lang="en-US" altLang="zh-CN" sz="3200" dirty="0"/>
              <a:t> </a:t>
            </a:r>
            <a:r>
              <a:rPr lang="en-US" altLang="zh-CN" sz="3200" dirty="0">
                <a:sym typeface="Symbol" panose="05050102010706020507" pitchFamily="18" charset="2"/>
              </a:rPr>
              <a:t></a:t>
            </a:r>
            <a:r>
              <a:rPr lang="en-US" altLang="zh-CN" sz="3200" dirty="0" err="1"/>
              <a:t>xF</a:t>
            </a:r>
            <a:r>
              <a:rPr lang="en-US" altLang="zh-CN" sz="3200" dirty="0"/>
              <a:t>(</a:t>
            </a:r>
            <a:r>
              <a:rPr lang="en-US" altLang="zh-CN" sz="3200" dirty="0" err="1"/>
              <a:t>x,t</a:t>
            </a:r>
            <a:r>
              <a:rPr lang="en-US" altLang="zh-CN" sz="3200" dirty="0"/>
              <a:t>)→</a:t>
            </a:r>
            <a:r>
              <a:rPr lang="en-US" altLang="zh-CN" sz="3200" dirty="0">
                <a:sym typeface="Symbol" panose="05050102010706020507" pitchFamily="18" charset="2"/>
              </a:rPr>
              <a:t></a:t>
            </a:r>
            <a:r>
              <a:rPr lang="en-US" altLang="zh-CN" sz="3200" dirty="0" err="1"/>
              <a:t>yG</a:t>
            </a:r>
            <a:r>
              <a:rPr lang="en-US" altLang="zh-CN" sz="3200" dirty="0"/>
              <a:t>(</a:t>
            </a:r>
            <a:r>
              <a:rPr lang="en-US" altLang="zh-CN" sz="3200" dirty="0" err="1"/>
              <a:t>w,y</a:t>
            </a:r>
            <a:r>
              <a:rPr lang="en-US" altLang="zh-CN" sz="3200" dirty="0"/>
              <a:t>) </a:t>
            </a:r>
            <a:r>
              <a:rPr lang="en-US" altLang="zh-CN" sz="3200" dirty="0">
                <a:sym typeface="Symbol" panose="05050102010706020507" pitchFamily="18" charset="2"/>
              </a:rPr>
              <a:t>	</a:t>
            </a:r>
            <a:r>
              <a:rPr lang="en-US" altLang="zh-CN" sz="3200" dirty="0"/>
              <a:t> </a:t>
            </a:r>
            <a:r>
              <a:rPr lang="en-US" altLang="zh-CN" sz="3200" dirty="0">
                <a:sym typeface="Symbol" panose="05050102010706020507" pitchFamily="18" charset="2"/>
              </a:rPr>
              <a:t></a:t>
            </a:r>
            <a:r>
              <a:rPr lang="en-US" altLang="zh-CN" sz="3200" dirty="0" err="1"/>
              <a:t>x</a:t>
            </a:r>
            <a:r>
              <a:rPr lang="en-US" altLang="zh-CN" sz="3200" dirty="0" err="1">
                <a:sym typeface="Symbol" panose="05050102010706020507" pitchFamily="18" charset="2"/>
              </a:rPr>
              <a:t></a:t>
            </a:r>
            <a:r>
              <a:rPr lang="en-US" altLang="zh-CN" sz="3200" dirty="0" err="1"/>
              <a:t>y</a:t>
            </a:r>
            <a:r>
              <a:rPr lang="en-US" altLang="zh-CN" sz="3200" dirty="0"/>
              <a:t>(F(</a:t>
            </a:r>
            <a:r>
              <a:rPr lang="en-US" altLang="zh-CN" sz="3200" dirty="0" err="1"/>
              <a:t>x,t</a:t>
            </a:r>
            <a:r>
              <a:rPr lang="en-US" altLang="zh-CN" sz="3200" dirty="0"/>
              <a:t>)→G(</a:t>
            </a:r>
            <a:r>
              <a:rPr lang="en-US" altLang="zh-CN" sz="3200" dirty="0" err="1"/>
              <a:t>w,y</a:t>
            </a:r>
            <a:r>
              <a:rPr lang="en-US" altLang="zh-CN" sz="3200" dirty="0"/>
              <a:t>))</a:t>
            </a:r>
          </a:p>
        </p:txBody>
      </p:sp>
    </p:spTree>
    <p:extLst>
      <p:ext uri="{BB962C8B-B14F-4D97-AF65-F5344CB8AC3E}">
        <p14:creationId xmlns:p14="http://schemas.microsoft.com/office/powerpoint/2010/main" val="234211478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8F4B1EC-E880-41DB-8F45-7875BFCDDF4C}"/>
              </a:ext>
            </a:extLst>
          </p:cNvPr>
          <p:cNvSpPr/>
          <p:nvPr/>
        </p:nvSpPr>
        <p:spPr>
          <a:xfrm>
            <a:off x="1752600" y="958472"/>
            <a:ext cx="8686800" cy="2967351"/>
          </a:xfrm>
          <a:prstGeom prst="rect">
            <a:avLst/>
          </a:prstGeom>
        </p:spPr>
        <p:txBody>
          <a:bodyPr wrap="square">
            <a:spAutoFit/>
          </a:bodyPr>
          <a:lstStyle/>
          <a:p>
            <a:pPr algn="just">
              <a:lnSpc>
                <a:spcPct val="150000"/>
              </a:lnSpc>
              <a:buFont typeface="Wingdings" panose="05000000000000000000" pitchFamily="2" charset="2"/>
              <a:buNone/>
            </a:pPr>
            <a:r>
              <a:rPr lang="en-US" altLang="zh-CN" sz="3200" dirty="0"/>
              <a:t>(</a:t>
            </a:r>
            <a:r>
              <a:rPr lang="en-US" altLang="zh-CN" sz="3200" dirty="0">
                <a:sym typeface="Symbol" panose="05050102010706020507" pitchFamily="18" charset="2"/>
              </a:rPr>
              <a:t></a:t>
            </a:r>
            <a:r>
              <a:rPr lang="en-US" altLang="zh-CN" sz="3200" dirty="0"/>
              <a:t>x</a:t>
            </a:r>
            <a:r>
              <a:rPr lang="en-US" altLang="zh-CN" sz="3200" baseline="-30000" dirty="0"/>
              <a:t>1</a:t>
            </a:r>
            <a:r>
              <a:rPr lang="en-US" altLang="zh-CN" sz="3200" dirty="0"/>
              <a:t>F(</a:t>
            </a:r>
            <a:r>
              <a:rPr lang="en-US" altLang="zh-CN" sz="3200" dirty="0">
                <a:solidFill>
                  <a:schemeClr val="hlink"/>
                </a:solidFill>
              </a:rPr>
              <a:t>x</a:t>
            </a:r>
            <a:r>
              <a:rPr lang="en-US" altLang="zh-CN" sz="3200" baseline="-30000" dirty="0">
                <a:solidFill>
                  <a:schemeClr val="hlink"/>
                </a:solidFill>
              </a:rPr>
              <a:t>1</a:t>
            </a:r>
            <a:r>
              <a:rPr lang="en-US" altLang="zh-CN" sz="3200" dirty="0"/>
              <a:t>,x</a:t>
            </a:r>
            <a:r>
              <a:rPr lang="en-US" altLang="zh-CN" sz="3200" baseline="-30000" dirty="0"/>
              <a:t>2</a:t>
            </a:r>
            <a:r>
              <a:rPr lang="en-US" altLang="zh-CN" sz="3200" dirty="0"/>
              <a:t>)→ </a:t>
            </a:r>
            <a:r>
              <a:rPr lang="en-US" altLang="zh-CN" sz="3200" dirty="0">
                <a:sym typeface="Symbol" panose="05050102010706020507" pitchFamily="18" charset="2"/>
              </a:rPr>
              <a:t></a:t>
            </a:r>
            <a:r>
              <a:rPr lang="en-US" altLang="zh-CN" sz="3200" dirty="0"/>
              <a:t>x</a:t>
            </a:r>
            <a:r>
              <a:rPr lang="en-US" altLang="zh-CN" sz="3200" baseline="-30000" dirty="0"/>
              <a:t>2</a:t>
            </a:r>
            <a:r>
              <a:rPr lang="en-US" altLang="zh-CN" sz="3200" dirty="0"/>
              <a:t>G(</a:t>
            </a:r>
            <a:r>
              <a:rPr lang="en-US" altLang="zh-CN" sz="3200" dirty="0">
                <a:solidFill>
                  <a:schemeClr val="hlink"/>
                </a:solidFill>
              </a:rPr>
              <a:t>x</a:t>
            </a:r>
            <a:r>
              <a:rPr lang="en-US" altLang="zh-CN" sz="3200" baseline="-30000" dirty="0">
                <a:solidFill>
                  <a:schemeClr val="hlink"/>
                </a:solidFill>
              </a:rPr>
              <a:t>2</a:t>
            </a:r>
            <a:r>
              <a:rPr lang="en-US" altLang="zh-CN" sz="3200" dirty="0"/>
              <a:t>)) → </a:t>
            </a:r>
            <a:r>
              <a:rPr lang="en-US" altLang="zh-CN" sz="3200" dirty="0">
                <a:sym typeface="Symbol" panose="05050102010706020507" pitchFamily="18" charset="2"/>
              </a:rPr>
              <a:t></a:t>
            </a:r>
            <a:r>
              <a:rPr lang="en-US" altLang="zh-CN" sz="3200" dirty="0"/>
              <a:t>x</a:t>
            </a:r>
            <a:r>
              <a:rPr lang="en-US" altLang="zh-CN" sz="3200" baseline="-30000" dirty="0"/>
              <a:t>1</a:t>
            </a:r>
            <a:r>
              <a:rPr lang="en-US" altLang="zh-CN" sz="3200" dirty="0"/>
              <a:t>H(x</a:t>
            </a:r>
            <a:r>
              <a:rPr lang="en-US" altLang="zh-CN" sz="3200" baseline="-30000" dirty="0"/>
              <a:t>1</a:t>
            </a:r>
            <a:r>
              <a:rPr lang="en-US" altLang="zh-CN" sz="3200" dirty="0"/>
              <a:t>,x</a:t>
            </a:r>
            <a:r>
              <a:rPr lang="en-US" altLang="zh-CN" sz="3200" baseline="-30000" dirty="0"/>
              <a:t>2</a:t>
            </a:r>
            <a:r>
              <a:rPr lang="en-US" altLang="zh-CN" sz="3200" dirty="0"/>
              <a:t>,x</a:t>
            </a:r>
            <a:r>
              <a:rPr lang="en-US" altLang="zh-CN" sz="3200" baseline="-30000" dirty="0"/>
              <a:t>3</a:t>
            </a:r>
            <a:r>
              <a:rPr lang="en-US" altLang="zh-CN" sz="3200" dirty="0"/>
              <a:t>) </a:t>
            </a:r>
          </a:p>
          <a:p>
            <a:pPr algn="just">
              <a:lnSpc>
                <a:spcPct val="150000"/>
              </a:lnSpc>
              <a:buFont typeface="Wingdings" panose="05000000000000000000" pitchFamily="2" charset="2"/>
              <a:buNone/>
            </a:pPr>
            <a:r>
              <a:rPr lang="en-US" altLang="zh-CN" sz="3200" dirty="0">
                <a:sym typeface="Symbol" panose="05050102010706020507" pitchFamily="18" charset="2"/>
              </a:rPr>
              <a:t>	</a:t>
            </a:r>
            <a:r>
              <a:rPr lang="en-US" altLang="zh-CN" sz="3200" dirty="0"/>
              <a:t> (</a:t>
            </a:r>
            <a:r>
              <a:rPr lang="en-US" altLang="zh-CN" sz="3200" dirty="0">
                <a:sym typeface="Symbol" panose="05050102010706020507" pitchFamily="18" charset="2"/>
              </a:rPr>
              <a:t></a:t>
            </a:r>
            <a:r>
              <a:rPr lang="en-US" altLang="zh-CN" sz="3200" dirty="0"/>
              <a:t>x</a:t>
            </a:r>
            <a:r>
              <a:rPr lang="en-US" altLang="zh-CN" sz="3200" baseline="-30000" dirty="0"/>
              <a:t>4</a:t>
            </a:r>
            <a:r>
              <a:rPr lang="en-US" altLang="zh-CN" sz="3200" dirty="0"/>
              <a:t>F(x</a:t>
            </a:r>
            <a:r>
              <a:rPr lang="en-US" altLang="zh-CN" sz="3200" baseline="-30000" dirty="0"/>
              <a:t>4</a:t>
            </a:r>
            <a:r>
              <a:rPr lang="en-US" altLang="zh-CN" sz="3200" dirty="0"/>
              <a:t>,x</a:t>
            </a:r>
            <a:r>
              <a:rPr lang="en-US" altLang="zh-CN" sz="3200" baseline="-30000" dirty="0"/>
              <a:t>2</a:t>
            </a:r>
            <a:r>
              <a:rPr lang="en-US" altLang="zh-CN" sz="3200" dirty="0"/>
              <a:t>)→ </a:t>
            </a:r>
            <a:r>
              <a:rPr lang="en-US" altLang="zh-CN" sz="3200" dirty="0">
                <a:sym typeface="Symbol" panose="05050102010706020507" pitchFamily="18" charset="2"/>
              </a:rPr>
              <a:t></a:t>
            </a:r>
            <a:r>
              <a:rPr lang="en-US" altLang="zh-CN" sz="3200" dirty="0"/>
              <a:t>x</a:t>
            </a:r>
            <a:r>
              <a:rPr lang="en-US" altLang="zh-CN" sz="3200" baseline="-30000" dirty="0"/>
              <a:t>5</a:t>
            </a:r>
            <a:r>
              <a:rPr lang="en-US" altLang="zh-CN" sz="3200" dirty="0"/>
              <a:t>G(x</a:t>
            </a:r>
            <a:r>
              <a:rPr lang="en-US" altLang="zh-CN" sz="3200" baseline="-30000" dirty="0"/>
              <a:t>5</a:t>
            </a:r>
            <a:r>
              <a:rPr lang="en-US" altLang="zh-CN" sz="3200" dirty="0"/>
              <a:t>)) → </a:t>
            </a:r>
            <a:r>
              <a:rPr lang="en-US" altLang="zh-CN" sz="3200" dirty="0">
                <a:sym typeface="Symbol" panose="05050102010706020507" pitchFamily="18" charset="2"/>
              </a:rPr>
              <a:t></a:t>
            </a:r>
            <a:r>
              <a:rPr lang="en-US" altLang="zh-CN" sz="3200" dirty="0"/>
              <a:t>x</a:t>
            </a:r>
            <a:r>
              <a:rPr lang="en-US" altLang="zh-CN" sz="3200" baseline="-30000" dirty="0"/>
              <a:t>1</a:t>
            </a:r>
            <a:r>
              <a:rPr lang="en-US" altLang="zh-CN" sz="3200" dirty="0"/>
              <a:t>H(x</a:t>
            </a:r>
            <a:r>
              <a:rPr lang="en-US" altLang="zh-CN" sz="3200" baseline="-30000" dirty="0"/>
              <a:t>1</a:t>
            </a:r>
            <a:r>
              <a:rPr lang="en-US" altLang="zh-CN" sz="3200" dirty="0"/>
              <a:t>,x</a:t>
            </a:r>
            <a:r>
              <a:rPr lang="en-US" altLang="zh-CN" sz="3200" baseline="-30000" dirty="0"/>
              <a:t>2</a:t>
            </a:r>
            <a:r>
              <a:rPr lang="en-US" altLang="zh-CN" sz="3200" dirty="0"/>
              <a:t>,x</a:t>
            </a:r>
            <a:r>
              <a:rPr lang="en-US" altLang="zh-CN" sz="3200" baseline="-30000" dirty="0"/>
              <a:t>3</a:t>
            </a:r>
            <a:r>
              <a:rPr lang="en-US" altLang="zh-CN" sz="3200" dirty="0"/>
              <a:t>) </a:t>
            </a:r>
          </a:p>
          <a:p>
            <a:pPr algn="just">
              <a:lnSpc>
                <a:spcPct val="150000"/>
              </a:lnSpc>
              <a:buFont typeface="Wingdings" panose="05000000000000000000" pitchFamily="2" charset="2"/>
              <a:buNone/>
            </a:pPr>
            <a:r>
              <a:rPr lang="en-US" altLang="zh-CN" sz="3200" dirty="0">
                <a:sym typeface="Symbol" panose="05050102010706020507" pitchFamily="18" charset="2"/>
              </a:rPr>
              <a:t>	</a:t>
            </a:r>
            <a:r>
              <a:rPr lang="en-US" altLang="zh-CN" sz="3200" dirty="0"/>
              <a:t> </a:t>
            </a:r>
            <a:r>
              <a:rPr lang="en-US" altLang="zh-CN" sz="3200" dirty="0">
                <a:sym typeface="Symbol" panose="05050102010706020507" pitchFamily="18" charset="2"/>
              </a:rPr>
              <a:t></a:t>
            </a:r>
            <a:r>
              <a:rPr lang="en-US" altLang="zh-CN" sz="3200" dirty="0"/>
              <a:t>x</a:t>
            </a:r>
            <a:r>
              <a:rPr lang="en-US" altLang="zh-CN" sz="3200" baseline="-30000" dirty="0"/>
              <a:t>4</a:t>
            </a:r>
            <a:r>
              <a:rPr lang="en-US" altLang="zh-CN" sz="3200" dirty="0">
                <a:sym typeface="Symbol" panose="05050102010706020507" pitchFamily="18" charset="2"/>
              </a:rPr>
              <a:t></a:t>
            </a:r>
            <a:r>
              <a:rPr lang="en-US" altLang="zh-CN" sz="3200" dirty="0"/>
              <a:t>x</a:t>
            </a:r>
            <a:r>
              <a:rPr lang="en-US" altLang="zh-CN" sz="3200" baseline="-30000" dirty="0"/>
              <a:t>5</a:t>
            </a:r>
            <a:r>
              <a:rPr lang="en-US" altLang="zh-CN" sz="3200" dirty="0"/>
              <a:t>(F(x</a:t>
            </a:r>
            <a:r>
              <a:rPr lang="en-US" altLang="zh-CN" sz="3200" baseline="-30000" dirty="0"/>
              <a:t>4</a:t>
            </a:r>
            <a:r>
              <a:rPr lang="en-US" altLang="zh-CN" sz="3200" dirty="0"/>
              <a:t>,x</a:t>
            </a:r>
            <a:r>
              <a:rPr lang="en-US" altLang="zh-CN" sz="3200" baseline="-30000" dirty="0"/>
              <a:t>2</a:t>
            </a:r>
            <a:r>
              <a:rPr lang="en-US" altLang="zh-CN" sz="3200" dirty="0"/>
              <a:t>)→ G(x</a:t>
            </a:r>
            <a:r>
              <a:rPr lang="en-US" altLang="zh-CN" sz="3200" baseline="-30000" dirty="0"/>
              <a:t>5</a:t>
            </a:r>
            <a:r>
              <a:rPr lang="en-US" altLang="zh-CN" sz="3200" dirty="0"/>
              <a:t>)) → </a:t>
            </a:r>
            <a:r>
              <a:rPr lang="en-US" altLang="zh-CN" sz="3200" dirty="0">
                <a:sym typeface="Symbol" panose="05050102010706020507" pitchFamily="18" charset="2"/>
              </a:rPr>
              <a:t></a:t>
            </a:r>
            <a:r>
              <a:rPr lang="en-US" altLang="zh-CN" sz="3200" dirty="0"/>
              <a:t>x</a:t>
            </a:r>
            <a:r>
              <a:rPr lang="en-US" altLang="zh-CN" sz="3200" baseline="-30000" dirty="0"/>
              <a:t>1</a:t>
            </a:r>
            <a:r>
              <a:rPr lang="en-US" altLang="zh-CN" sz="3200" dirty="0"/>
              <a:t>H(x</a:t>
            </a:r>
            <a:r>
              <a:rPr lang="en-US" altLang="zh-CN" sz="3200" baseline="-30000" dirty="0"/>
              <a:t>1</a:t>
            </a:r>
            <a:r>
              <a:rPr lang="en-US" altLang="zh-CN" sz="3200" dirty="0"/>
              <a:t>,x</a:t>
            </a:r>
            <a:r>
              <a:rPr lang="en-US" altLang="zh-CN" sz="3200" baseline="-30000" dirty="0"/>
              <a:t>2</a:t>
            </a:r>
            <a:r>
              <a:rPr lang="en-US" altLang="zh-CN" sz="3200" dirty="0"/>
              <a:t>,x</a:t>
            </a:r>
            <a:r>
              <a:rPr lang="en-US" altLang="zh-CN" sz="3200" baseline="-30000" dirty="0"/>
              <a:t>3</a:t>
            </a:r>
            <a:r>
              <a:rPr lang="en-US" altLang="zh-CN" sz="3200" dirty="0"/>
              <a:t>) </a:t>
            </a:r>
          </a:p>
          <a:p>
            <a:pPr algn="just">
              <a:lnSpc>
                <a:spcPct val="150000"/>
              </a:lnSpc>
              <a:buFont typeface="Wingdings" panose="05000000000000000000" pitchFamily="2" charset="2"/>
              <a:buNone/>
            </a:pPr>
            <a:r>
              <a:rPr lang="en-US" altLang="zh-CN" sz="3200" dirty="0">
                <a:sym typeface="Symbol" panose="05050102010706020507" pitchFamily="18" charset="2"/>
              </a:rPr>
              <a:t>	</a:t>
            </a:r>
            <a:r>
              <a:rPr lang="en-US" altLang="zh-CN" sz="3200" dirty="0"/>
              <a:t> </a:t>
            </a:r>
            <a:r>
              <a:rPr lang="en-US" altLang="zh-CN" sz="3200" dirty="0">
                <a:sym typeface="Symbol" panose="05050102010706020507" pitchFamily="18" charset="2"/>
              </a:rPr>
              <a:t></a:t>
            </a:r>
            <a:r>
              <a:rPr lang="en-US" altLang="zh-CN" sz="3200" dirty="0"/>
              <a:t>x</a:t>
            </a:r>
            <a:r>
              <a:rPr lang="en-US" altLang="zh-CN" sz="3200" baseline="-30000" dirty="0"/>
              <a:t>4</a:t>
            </a:r>
            <a:r>
              <a:rPr lang="en-US" altLang="zh-CN" sz="3200" dirty="0">
                <a:sym typeface="Symbol" panose="05050102010706020507" pitchFamily="18" charset="2"/>
              </a:rPr>
              <a:t></a:t>
            </a:r>
            <a:r>
              <a:rPr lang="en-US" altLang="zh-CN" sz="3200" dirty="0"/>
              <a:t>x</a:t>
            </a:r>
            <a:r>
              <a:rPr lang="en-US" altLang="zh-CN" sz="3200" baseline="-30000" dirty="0"/>
              <a:t>5</a:t>
            </a:r>
            <a:r>
              <a:rPr lang="en-US" altLang="zh-CN" sz="3200" dirty="0">
                <a:sym typeface="Symbol" panose="05050102010706020507" pitchFamily="18" charset="2"/>
              </a:rPr>
              <a:t></a:t>
            </a:r>
            <a:r>
              <a:rPr lang="en-US" altLang="zh-CN" sz="3200" dirty="0"/>
              <a:t>x</a:t>
            </a:r>
            <a:r>
              <a:rPr lang="en-US" altLang="zh-CN" sz="3200" baseline="-30000" dirty="0"/>
              <a:t>1</a:t>
            </a:r>
            <a:r>
              <a:rPr lang="en-US" altLang="zh-CN" sz="3200" dirty="0">
                <a:solidFill>
                  <a:schemeClr val="hlink"/>
                </a:solidFill>
              </a:rPr>
              <a:t>(</a:t>
            </a:r>
            <a:r>
              <a:rPr lang="en-US" altLang="zh-CN" sz="3200" dirty="0">
                <a:solidFill>
                  <a:schemeClr val="accent1"/>
                </a:solidFill>
              </a:rPr>
              <a:t>(</a:t>
            </a:r>
            <a:r>
              <a:rPr lang="en-US" altLang="zh-CN" sz="3200" dirty="0"/>
              <a:t>F(x</a:t>
            </a:r>
            <a:r>
              <a:rPr lang="en-US" altLang="zh-CN" sz="3200" baseline="-30000" dirty="0"/>
              <a:t>4</a:t>
            </a:r>
            <a:r>
              <a:rPr lang="en-US" altLang="zh-CN" sz="3200" dirty="0"/>
              <a:t>,x</a:t>
            </a:r>
            <a:r>
              <a:rPr lang="en-US" altLang="zh-CN" sz="3200" baseline="-30000" dirty="0"/>
              <a:t>2</a:t>
            </a:r>
            <a:r>
              <a:rPr lang="en-US" altLang="zh-CN" sz="3200" dirty="0"/>
              <a:t>)→ G(x</a:t>
            </a:r>
            <a:r>
              <a:rPr lang="en-US" altLang="zh-CN" sz="3200" baseline="-30000" dirty="0"/>
              <a:t>5</a:t>
            </a:r>
            <a:r>
              <a:rPr lang="en-US" altLang="zh-CN" sz="3200" dirty="0"/>
              <a:t>)</a:t>
            </a:r>
            <a:r>
              <a:rPr lang="en-US" altLang="zh-CN" sz="3200" dirty="0">
                <a:solidFill>
                  <a:schemeClr val="accent1"/>
                </a:solidFill>
              </a:rPr>
              <a:t>)</a:t>
            </a:r>
            <a:r>
              <a:rPr lang="en-US" altLang="zh-CN" sz="3200" dirty="0"/>
              <a:t> → H(x</a:t>
            </a:r>
            <a:r>
              <a:rPr lang="en-US" altLang="zh-CN" sz="3200" baseline="-30000" dirty="0"/>
              <a:t>1</a:t>
            </a:r>
            <a:r>
              <a:rPr lang="en-US" altLang="zh-CN" sz="3200" dirty="0"/>
              <a:t>,x</a:t>
            </a:r>
            <a:r>
              <a:rPr lang="en-US" altLang="zh-CN" sz="3200" baseline="-30000" dirty="0"/>
              <a:t>2</a:t>
            </a:r>
            <a:r>
              <a:rPr lang="en-US" altLang="zh-CN" sz="3200" dirty="0"/>
              <a:t>,x</a:t>
            </a:r>
            <a:r>
              <a:rPr lang="en-US" altLang="zh-CN" sz="3200" baseline="-30000" dirty="0"/>
              <a:t>3</a:t>
            </a:r>
            <a:r>
              <a:rPr lang="en-US" altLang="zh-CN" sz="3200" dirty="0"/>
              <a:t>)</a:t>
            </a:r>
            <a:r>
              <a:rPr lang="en-US" altLang="zh-CN" sz="3200" dirty="0">
                <a:solidFill>
                  <a:schemeClr val="hlink"/>
                </a:solidFill>
              </a:rPr>
              <a:t>)</a:t>
            </a:r>
            <a:r>
              <a:rPr lang="en-US" altLang="zh-CN" sz="3200" dirty="0"/>
              <a:t> </a:t>
            </a:r>
          </a:p>
        </p:txBody>
      </p:sp>
    </p:spTree>
    <p:extLst>
      <p:ext uri="{BB962C8B-B14F-4D97-AF65-F5344CB8AC3E}">
        <p14:creationId xmlns:p14="http://schemas.microsoft.com/office/powerpoint/2010/main" val="392782321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F96BC63-90E1-448A-846C-988313B3173C}"/>
              </a:ext>
            </a:extLst>
          </p:cNvPr>
          <p:cNvSpPr/>
          <p:nvPr/>
        </p:nvSpPr>
        <p:spPr>
          <a:xfrm>
            <a:off x="1751012" y="977201"/>
            <a:ext cx="7110599" cy="2598019"/>
          </a:xfrm>
          <a:prstGeom prst="rect">
            <a:avLst/>
          </a:prstGeom>
        </p:spPr>
        <p:txBody>
          <a:bodyPr wrap="square">
            <a:spAutoFit/>
          </a:bodyPr>
          <a:lstStyle/>
          <a:p>
            <a:pPr>
              <a:lnSpc>
                <a:spcPct val="130000"/>
              </a:lnSpc>
              <a:buClr>
                <a:schemeClr val="tx1"/>
              </a:buClr>
              <a:buFontTx/>
              <a:buNone/>
            </a:pPr>
            <a:r>
              <a:rPr lang="zh-CN" altLang="en-US" sz="3200"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求下列公式的前束范式：</a:t>
            </a:r>
          </a:p>
          <a:p>
            <a:pPr>
              <a:lnSpc>
                <a:spcPct val="130000"/>
              </a:lnSpc>
              <a:buClr>
                <a:schemeClr val="tx1"/>
              </a:buClr>
              <a:buFontTx/>
              <a:buNone/>
            </a:pPr>
            <a:r>
              <a:rPr lang="en-US" altLang="zh-CN" sz="3200" dirty="0">
                <a:solidFill>
                  <a:srgbClr val="0033CC"/>
                </a:solidFill>
                <a:latin typeface="Times New Roman" panose="02020603050405020304" pitchFamily="18" charset="0"/>
                <a:cs typeface="Times New Roman" panose="02020603050405020304" pitchFamily="18" charset="0"/>
              </a:rPr>
              <a:t>[1].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y</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a:t>
            </a:r>
          </a:p>
          <a:p>
            <a:pPr>
              <a:lnSpc>
                <a:spcPct val="130000"/>
              </a:lnSpc>
              <a:buClr>
                <a:schemeClr val="tx1"/>
              </a:buClr>
              <a:buFontTx/>
              <a:buNone/>
            </a:pPr>
            <a:r>
              <a:rPr lang="en-US" altLang="zh-CN" sz="3200" dirty="0">
                <a:solidFill>
                  <a:srgbClr val="0033CC"/>
                </a:solidFill>
                <a:latin typeface="Times New Roman" panose="02020603050405020304" pitchFamily="18" charset="0"/>
                <a:cs typeface="Times New Roman" panose="02020603050405020304" pitchFamily="18" charset="0"/>
              </a:rPr>
              <a:t>[2].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y</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y</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p>
          <a:p>
            <a:pPr>
              <a:lnSpc>
                <a:spcPct val="130000"/>
              </a:lnSpc>
              <a:buClr>
                <a:schemeClr val="tx1"/>
              </a:buClr>
              <a:buFontTx/>
              <a:buNone/>
            </a:pPr>
            <a:r>
              <a:rPr lang="en-US" altLang="zh-CN" sz="3200" dirty="0">
                <a:solidFill>
                  <a:srgbClr val="0033CC"/>
                </a:solidFill>
                <a:latin typeface="Times New Roman" panose="02020603050405020304" pitchFamily="18" charset="0"/>
                <a:cs typeface="Times New Roman" panose="02020603050405020304" pitchFamily="18" charset="0"/>
              </a:rPr>
              <a:t>[3].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rPr>
              <a:t>G</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y</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z</a:t>
            </a:r>
            <a:r>
              <a:rPr lang="en-US" altLang="zh-CN" sz="3200" dirty="0">
                <a:solidFill>
                  <a:srgbClr val="0033CC"/>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33979573"/>
      </p:ext>
    </p:extLst>
  </p:cSld>
  <p:clrMapOvr>
    <a:masterClrMapping/>
  </p:clrMapOvr>
  <p:transition spd="slow" advTm="0">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3" name="矩形 2">
            <a:extLst>
              <a:ext uri="{FF2B5EF4-FFF2-40B4-BE49-F238E27FC236}">
                <a16:creationId xmlns:a16="http://schemas.microsoft.com/office/drawing/2014/main" id="{21248440-A9A6-4BCB-B849-D8D7BC028D81}"/>
              </a:ext>
            </a:extLst>
          </p:cNvPr>
          <p:cNvSpPr/>
          <p:nvPr/>
        </p:nvSpPr>
        <p:spPr>
          <a:xfrm>
            <a:off x="1751013" y="895839"/>
            <a:ext cx="3467616" cy="584775"/>
          </a:xfrm>
          <a:prstGeom prst="rect">
            <a:avLst/>
          </a:prstGeom>
        </p:spPr>
        <p:txBody>
          <a:bodyPr wrap="none">
            <a:spAutoFit/>
          </a:bodyPr>
          <a:lstStyle/>
          <a:p>
            <a:r>
              <a:rPr lang="zh-CN" altLang="en-US" sz="3200" dirty="0">
                <a:solidFill>
                  <a:schemeClr val="accent1">
                    <a:lumMod val="75000"/>
                  </a:schemeClr>
                </a:solidFill>
                <a:latin typeface="Times New Roman" pitchFamily="18" charset="0"/>
              </a:rPr>
              <a:t>个体函数（函词）</a:t>
            </a:r>
          </a:p>
        </p:txBody>
      </p:sp>
      <p:sp>
        <p:nvSpPr>
          <p:cNvPr id="4" name="矩形 3">
            <a:extLst>
              <a:ext uri="{FF2B5EF4-FFF2-40B4-BE49-F238E27FC236}">
                <a16:creationId xmlns:a16="http://schemas.microsoft.com/office/drawing/2014/main" id="{2431FA17-A424-4DD2-B292-B8E218900080}"/>
              </a:ext>
            </a:extLst>
          </p:cNvPr>
          <p:cNvSpPr/>
          <p:nvPr/>
        </p:nvSpPr>
        <p:spPr>
          <a:xfrm>
            <a:off x="1475972" y="1534174"/>
            <a:ext cx="4493538" cy="523220"/>
          </a:xfrm>
          <a:prstGeom prst="rect">
            <a:avLst/>
          </a:prstGeom>
        </p:spPr>
        <p:txBody>
          <a:bodyPr wrap="none">
            <a:spAutoFit/>
          </a:bodyPr>
          <a:lstStyle/>
          <a:p>
            <a:r>
              <a:rPr lang="zh-CN" altLang="en-US" sz="2800" dirty="0">
                <a:latin typeface="Times New Roman" pitchFamily="18" charset="0"/>
              </a:rPr>
              <a:t>小王的父亲去给小王买橘子</a:t>
            </a:r>
            <a:endParaRPr lang="zh-CN" altLang="en-US" sz="2800" dirty="0"/>
          </a:p>
        </p:txBody>
      </p:sp>
      <p:sp>
        <p:nvSpPr>
          <p:cNvPr id="5" name="矩形 4">
            <a:extLst>
              <a:ext uri="{FF2B5EF4-FFF2-40B4-BE49-F238E27FC236}">
                <a16:creationId xmlns:a16="http://schemas.microsoft.com/office/drawing/2014/main" id="{4C0887C0-07B9-45C4-B771-EEA80E6F0476}"/>
              </a:ext>
            </a:extLst>
          </p:cNvPr>
          <p:cNvSpPr/>
          <p:nvPr/>
        </p:nvSpPr>
        <p:spPr>
          <a:xfrm>
            <a:off x="1155505" y="2135830"/>
            <a:ext cx="6096000" cy="1384995"/>
          </a:xfrm>
          <a:prstGeom prst="rect">
            <a:avLst/>
          </a:prstGeom>
        </p:spPr>
        <p:txBody>
          <a:bodyPr>
            <a:spAutoFit/>
          </a:bodyPr>
          <a:lstStyle/>
          <a:p>
            <a:pPr lvl="2">
              <a:buFont typeface="Wingdings" pitchFamily="2" charset="2"/>
              <a:buNone/>
            </a:pPr>
            <a:r>
              <a:rPr lang="zh-CN" altLang="en-US" sz="2800" dirty="0">
                <a:latin typeface="Times New Roman" pitchFamily="18" charset="0"/>
              </a:rPr>
              <a:t> </a:t>
            </a:r>
            <a:r>
              <a:rPr lang="en-US" altLang="zh-CN" sz="2800" i="1" dirty="0">
                <a:latin typeface="Times New Roman" pitchFamily="18" charset="0"/>
              </a:rPr>
              <a:t>H</a:t>
            </a:r>
            <a:r>
              <a:rPr lang="en-US" altLang="zh-CN" sz="2800" dirty="0">
                <a:latin typeface="Times New Roman" pitchFamily="18" charset="0"/>
              </a:rPr>
              <a:t>(</a:t>
            </a:r>
            <a:r>
              <a:rPr lang="en-US" altLang="zh-CN" sz="2800" i="1" dirty="0">
                <a:latin typeface="Times New Roman" pitchFamily="18" charset="0"/>
              </a:rPr>
              <a:t>x</a:t>
            </a:r>
            <a:r>
              <a:rPr lang="zh-CN" altLang="en-US" sz="2800" dirty="0">
                <a:latin typeface="Times New Roman" pitchFamily="18" charset="0"/>
              </a:rPr>
              <a:t>，</a:t>
            </a:r>
            <a:r>
              <a:rPr lang="en-US" altLang="zh-CN" sz="2800" i="1" dirty="0">
                <a:latin typeface="Times New Roman" pitchFamily="18" charset="0"/>
              </a:rPr>
              <a:t>y</a:t>
            </a:r>
            <a:r>
              <a:rPr lang="en-US" altLang="zh-CN" sz="2800" dirty="0">
                <a:latin typeface="Times New Roman" pitchFamily="18" charset="0"/>
              </a:rPr>
              <a:t>)</a:t>
            </a:r>
            <a:r>
              <a:rPr lang="zh-CN" altLang="en-US" sz="2800" dirty="0">
                <a:latin typeface="Times New Roman" pitchFamily="18" charset="0"/>
              </a:rPr>
              <a:t>：</a:t>
            </a:r>
            <a:r>
              <a:rPr lang="en-US" altLang="zh-CN" sz="2800" i="1" dirty="0">
                <a:latin typeface="Times New Roman" pitchFamily="18" charset="0"/>
              </a:rPr>
              <a:t>x</a:t>
            </a:r>
            <a:r>
              <a:rPr lang="zh-CN" altLang="en-US" sz="2800" dirty="0">
                <a:latin typeface="Times New Roman" pitchFamily="18" charset="0"/>
              </a:rPr>
              <a:t>给</a:t>
            </a:r>
            <a:r>
              <a:rPr lang="en-US" altLang="zh-CN" sz="2800" i="1" dirty="0">
                <a:latin typeface="Times New Roman" pitchFamily="18" charset="0"/>
              </a:rPr>
              <a:t>y</a:t>
            </a:r>
            <a:r>
              <a:rPr lang="zh-CN" altLang="en-US" sz="2800" i="1" dirty="0">
                <a:latin typeface="Times New Roman" pitchFamily="18" charset="0"/>
              </a:rPr>
              <a:t> </a:t>
            </a:r>
            <a:r>
              <a:rPr lang="zh-CN" altLang="en-US" sz="2800" dirty="0">
                <a:latin typeface="Times New Roman" pitchFamily="18" charset="0"/>
              </a:rPr>
              <a:t>买橘子</a:t>
            </a:r>
            <a:endParaRPr lang="en-US" altLang="zh-CN" sz="2800" dirty="0">
              <a:latin typeface="Times New Roman" pitchFamily="18" charset="0"/>
            </a:endParaRPr>
          </a:p>
          <a:p>
            <a:pPr lvl="2">
              <a:buFont typeface="Wingdings" pitchFamily="2" charset="2"/>
              <a:buNone/>
            </a:pPr>
            <a:r>
              <a:rPr lang="en-US" altLang="zh-CN" sz="2800" i="1" dirty="0">
                <a:latin typeface="Times New Roman" pitchFamily="18" charset="0"/>
              </a:rPr>
              <a:t>a</a:t>
            </a:r>
            <a:r>
              <a:rPr lang="zh-CN" altLang="en-US" sz="2800" dirty="0">
                <a:latin typeface="Times New Roman" pitchFamily="18" charset="0"/>
              </a:rPr>
              <a:t>：小王的父亲</a:t>
            </a:r>
          </a:p>
          <a:p>
            <a:pPr lvl="2">
              <a:buFont typeface="Wingdings" pitchFamily="2" charset="2"/>
              <a:buNone/>
            </a:pPr>
            <a:r>
              <a:rPr lang="en-US" altLang="zh-CN" sz="2800" i="1">
                <a:latin typeface="Times New Roman" pitchFamily="18" charset="0"/>
              </a:rPr>
              <a:t>b</a:t>
            </a:r>
            <a:r>
              <a:rPr lang="zh-CN" altLang="en-US" sz="2800">
                <a:latin typeface="Times New Roman" pitchFamily="18" charset="0"/>
              </a:rPr>
              <a:t>：</a:t>
            </a:r>
            <a:r>
              <a:rPr lang="zh-CN" altLang="en-US" sz="2800" dirty="0">
                <a:latin typeface="Times New Roman" pitchFamily="18" charset="0"/>
              </a:rPr>
              <a:t>小王</a:t>
            </a:r>
          </a:p>
        </p:txBody>
      </p:sp>
      <p:sp>
        <p:nvSpPr>
          <p:cNvPr id="6" name="矩形 5">
            <a:extLst>
              <a:ext uri="{FF2B5EF4-FFF2-40B4-BE49-F238E27FC236}">
                <a16:creationId xmlns:a16="http://schemas.microsoft.com/office/drawing/2014/main" id="{2F4EA3C5-2110-42FF-A835-D0111FED9032}"/>
              </a:ext>
            </a:extLst>
          </p:cNvPr>
          <p:cNvSpPr/>
          <p:nvPr/>
        </p:nvSpPr>
        <p:spPr>
          <a:xfrm>
            <a:off x="1583319" y="3628913"/>
            <a:ext cx="2326278" cy="523220"/>
          </a:xfrm>
          <a:prstGeom prst="rect">
            <a:avLst/>
          </a:prstGeom>
        </p:spPr>
        <p:txBody>
          <a:bodyPr wrap="none">
            <a:spAutoFit/>
          </a:bodyPr>
          <a:lstStyle/>
          <a:p>
            <a:pPr lvl="2">
              <a:buFont typeface="Wingdings" pitchFamily="2" charset="2"/>
              <a:buNone/>
            </a:pPr>
            <a:r>
              <a:rPr lang="en-US" altLang="zh-CN" sz="2800" i="1" dirty="0">
                <a:latin typeface="Times New Roman" pitchFamily="18" charset="0"/>
              </a:rPr>
              <a:t>H</a:t>
            </a:r>
            <a:r>
              <a:rPr lang="en-US" altLang="zh-CN" sz="2800" dirty="0">
                <a:latin typeface="Times New Roman" pitchFamily="18" charset="0"/>
              </a:rPr>
              <a:t>(</a:t>
            </a:r>
            <a:r>
              <a:rPr lang="en-US" altLang="zh-CN" sz="2800" i="1">
                <a:latin typeface="Times New Roman" pitchFamily="18" charset="0"/>
              </a:rPr>
              <a:t>a</a:t>
            </a:r>
            <a:r>
              <a:rPr lang="zh-CN" altLang="en-US" sz="2800">
                <a:latin typeface="Times New Roman" pitchFamily="18" charset="0"/>
              </a:rPr>
              <a:t>，</a:t>
            </a:r>
            <a:r>
              <a:rPr lang="en-US" altLang="zh-CN" sz="2800" i="1">
                <a:latin typeface="Times New Roman" pitchFamily="18" charset="0"/>
              </a:rPr>
              <a:t>b</a:t>
            </a:r>
            <a:r>
              <a:rPr lang="en-US" altLang="zh-CN" sz="2800">
                <a:latin typeface="Times New Roman" pitchFamily="18" charset="0"/>
              </a:rPr>
              <a:t>)</a:t>
            </a:r>
            <a:endParaRPr lang="en-US" altLang="zh-CN" sz="2800" dirty="0">
              <a:latin typeface="Times New Roman" pitchFamily="18" charset="0"/>
            </a:endParaRPr>
          </a:p>
        </p:txBody>
      </p:sp>
      <p:sp>
        <p:nvSpPr>
          <p:cNvPr id="7" name="矩形 6">
            <a:extLst>
              <a:ext uri="{FF2B5EF4-FFF2-40B4-BE49-F238E27FC236}">
                <a16:creationId xmlns:a16="http://schemas.microsoft.com/office/drawing/2014/main" id="{249C544C-0474-4FEC-802D-AFD6653DF731}"/>
              </a:ext>
            </a:extLst>
          </p:cNvPr>
          <p:cNvSpPr/>
          <p:nvPr/>
        </p:nvSpPr>
        <p:spPr>
          <a:xfrm>
            <a:off x="267432" y="4210851"/>
            <a:ext cx="5775940" cy="523220"/>
          </a:xfrm>
          <a:prstGeom prst="rect">
            <a:avLst/>
          </a:prstGeom>
        </p:spPr>
        <p:txBody>
          <a:bodyPr wrap="none">
            <a:spAutoFit/>
          </a:bodyPr>
          <a:lstStyle/>
          <a:p>
            <a:pPr lvl="2">
              <a:buFont typeface="Wingdings" pitchFamily="2" charset="2"/>
              <a:buNone/>
            </a:pPr>
            <a:r>
              <a:rPr lang="zh-CN" altLang="en-US" sz="2800" dirty="0">
                <a:latin typeface="Times New Roman" pitchFamily="18" charset="0"/>
              </a:rPr>
              <a:t>无法显示个体之间的依赖关系</a:t>
            </a:r>
          </a:p>
        </p:txBody>
      </p:sp>
      <p:sp>
        <p:nvSpPr>
          <p:cNvPr id="10" name="矩形 9">
            <a:extLst>
              <a:ext uri="{FF2B5EF4-FFF2-40B4-BE49-F238E27FC236}">
                <a16:creationId xmlns:a16="http://schemas.microsoft.com/office/drawing/2014/main" id="{4C8A76AF-A2BB-4888-952B-ACDBB19ADF28}"/>
              </a:ext>
            </a:extLst>
          </p:cNvPr>
          <p:cNvSpPr/>
          <p:nvPr/>
        </p:nvSpPr>
        <p:spPr>
          <a:xfrm>
            <a:off x="6043372" y="2140605"/>
            <a:ext cx="2326278" cy="523220"/>
          </a:xfrm>
          <a:prstGeom prst="rect">
            <a:avLst/>
          </a:prstGeom>
        </p:spPr>
        <p:txBody>
          <a:bodyPr wrap="none">
            <a:spAutoFit/>
          </a:bodyPr>
          <a:lstStyle/>
          <a:p>
            <a:pPr lvl="2">
              <a:buFont typeface="Wingdings" pitchFamily="2" charset="2"/>
              <a:buNone/>
            </a:pPr>
            <a:r>
              <a:rPr lang="en-US" altLang="zh-CN" sz="2800" i="1" dirty="0">
                <a:latin typeface="Times New Roman" pitchFamily="18" charset="0"/>
              </a:rPr>
              <a:t>G</a:t>
            </a:r>
            <a:r>
              <a:rPr lang="en-US" altLang="zh-CN" sz="2800" dirty="0">
                <a:latin typeface="Times New Roman" pitchFamily="18" charset="0"/>
              </a:rPr>
              <a:t>(</a:t>
            </a:r>
            <a:r>
              <a:rPr lang="en-US" altLang="zh-CN" sz="2800" i="1" dirty="0">
                <a:latin typeface="Times New Roman" pitchFamily="18" charset="0"/>
              </a:rPr>
              <a:t>x</a:t>
            </a:r>
            <a:r>
              <a:rPr lang="zh-CN" altLang="en-US" sz="2800" dirty="0">
                <a:latin typeface="Times New Roman" pitchFamily="18" charset="0"/>
              </a:rPr>
              <a:t>，</a:t>
            </a:r>
            <a:r>
              <a:rPr lang="en-US" altLang="zh-CN" sz="2800" i="1" dirty="0">
                <a:latin typeface="Times New Roman" pitchFamily="18" charset="0"/>
              </a:rPr>
              <a:t>y</a:t>
            </a:r>
            <a:r>
              <a:rPr lang="en-US" altLang="zh-CN" sz="2800" dirty="0">
                <a:latin typeface="Times New Roman" pitchFamily="18" charset="0"/>
              </a:rPr>
              <a:t>)</a:t>
            </a:r>
          </a:p>
        </p:txBody>
      </p:sp>
      <p:sp>
        <p:nvSpPr>
          <p:cNvPr id="8" name="矩形 7">
            <a:extLst>
              <a:ext uri="{FF2B5EF4-FFF2-40B4-BE49-F238E27FC236}">
                <a16:creationId xmlns:a16="http://schemas.microsoft.com/office/drawing/2014/main" id="{934F600E-394D-488E-B767-524ECDD74D53}"/>
              </a:ext>
            </a:extLst>
          </p:cNvPr>
          <p:cNvSpPr/>
          <p:nvPr/>
        </p:nvSpPr>
        <p:spPr>
          <a:xfrm>
            <a:off x="8298497" y="2109827"/>
            <a:ext cx="2646878" cy="584775"/>
          </a:xfrm>
          <a:prstGeom prst="rect">
            <a:avLst/>
          </a:prstGeom>
        </p:spPr>
        <p:txBody>
          <a:bodyPr wrap="none">
            <a:spAutoFit/>
          </a:bodyPr>
          <a:lstStyle/>
          <a:p>
            <a:r>
              <a:rPr lang="zh-CN" altLang="en-US" sz="3200" dirty="0">
                <a:latin typeface="Times New Roman" pitchFamily="18" charset="0"/>
              </a:rPr>
              <a:t>：</a:t>
            </a:r>
            <a:r>
              <a:rPr lang="en-US" altLang="zh-CN" sz="3200" dirty="0">
                <a:latin typeface="Times New Roman" pitchFamily="18" charset="0"/>
              </a:rPr>
              <a:t>x</a:t>
            </a:r>
            <a:r>
              <a:rPr lang="zh-CN" altLang="en-US" sz="3200" dirty="0">
                <a:latin typeface="Times New Roman" pitchFamily="18" charset="0"/>
              </a:rPr>
              <a:t>是</a:t>
            </a:r>
            <a:r>
              <a:rPr lang="en-US" altLang="zh-CN" sz="3200" dirty="0">
                <a:latin typeface="Times New Roman" pitchFamily="18" charset="0"/>
              </a:rPr>
              <a:t>y</a:t>
            </a:r>
            <a:r>
              <a:rPr lang="zh-CN" altLang="en-US" sz="3200" dirty="0">
                <a:latin typeface="Times New Roman" pitchFamily="18" charset="0"/>
              </a:rPr>
              <a:t>的爸爸</a:t>
            </a:r>
            <a:endParaRPr lang="zh-CN" altLang="en-US" sz="3200" dirty="0"/>
          </a:p>
        </p:txBody>
      </p:sp>
      <p:sp>
        <p:nvSpPr>
          <p:cNvPr id="12" name="矩形 11">
            <a:extLst>
              <a:ext uri="{FF2B5EF4-FFF2-40B4-BE49-F238E27FC236}">
                <a16:creationId xmlns:a16="http://schemas.microsoft.com/office/drawing/2014/main" id="{C51B6CD2-BE43-450F-8F98-BF255806EF2E}"/>
              </a:ext>
            </a:extLst>
          </p:cNvPr>
          <p:cNvSpPr/>
          <p:nvPr/>
        </p:nvSpPr>
        <p:spPr>
          <a:xfrm>
            <a:off x="5972219" y="3599261"/>
            <a:ext cx="2326278" cy="523220"/>
          </a:xfrm>
          <a:prstGeom prst="rect">
            <a:avLst/>
          </a:prstGeom>
        </p:spPr>
        <p:txBody>
          <a:bodyPr wrap="none">
            <a:spAutoFit/>
          </a:bodyPr>
          <a:lstStyle/>
          <a:p>
            <a:pPr lvl="2">
              <a:buFont typeface="Wingdings" pitchFamily="2" charset="2"/>
              <a:buNone/>
            </a:pPr>
            <a:r>
              <a:rPr lang="en-US" altLang="zh-CN" sz="2800" i="1" dirty="0">
                <a:latin typeface="Times New Roman" pitchFamily="18" charset="0"/>
              </a:rPr>
              <a:t>G</a:t>
            </a:r>
            <a:r>
              <a:rPr lang="en-US" altLang="zh-CN" sz="2800" dirty="0">
                <a:latin typeface="Times New Roman" pitchFamily="18" charset="0"/>
              </a:rPr>
              <a:t>(</a:t>
            </a:r>
            <a:r>
              <a:rPr lang="en-US" altLang="zh-CN" sz="2800" i="1">
                <a:latin typeface="Times New Roman" pitchFamily="18" charset="0"/>
              </a:rPr>
              <a:t>a</a:t>
            </a:r>
            <a:r>
              <a:rPr lang="zh-CN" altLang="en-US" sz="2800">
                <a:latin typeface="Times New Roman" pitchFamily="18" charset="0"/>
              </a:rPr>
              <a:t>，</a:t>
            </a:r>
            <a:r>
              <a:rPr lang="en-US" altLang="zh-CN" sz="2800" i="1">
                <a:latin typeface="Times New Roman" pitchFamily="18" charset="0"/>
              </a:rPr>
              <a:t>b</a:t>
            </a:r>
            <a:r>
              <a:rPr lang="en-US" altLang="zh-CN" sz="2800">
                <a:latin typeface="Times New Roman" pitchFamily="18" charset="0"/>
              </a:rPr>
              <a:t>)</a:t>
            </a:r>
            <a:endParaRPr lang="en-US" altLang="zh-CN" sz="2800" dirty="0">
              <a:latin typeface="Times New Roman" pitchFamily="18" charset="0"/>
            </a:endParaRPr>
          </a:p>
        </p:txBody>
      </p:sp>
      <p:sp>
        <p:nvSpPr>
          <p:cNvPr id="13" name="矩形 12">
            <a:extLst>
              <a:ext uri="{FF2B5EF4-FFF2-40B4-BE49-F238E27FC236}">
                <a16:creationId xmlns:a16="http://schemas.microsoft.com/office/drawing/2014/main" id="{5CC904F1-497D-4701-83BA-95E45CD167E9}"/>
              </a:ext>
            </a:extLst>
          </p:cNvPr>
          <p:cNvSpPr/>
          <p:nvPr/>
        </p:nvSpPr>
        <p:spPr>
          <a:xfrm>
            <a:off x="7269262" y="3628913"/>
            <a:ext cx="3091857" cy="523220"/>
          </a:xfrm>
          <a:prstGeom prst="rect">
            <a:avLst/>
          </a:prstGeom>
        </p:spPr>
        <p:txBody>
          <a:bodyPr wrap="square">
            <a:spAutoFit/>
          </a:bodyPr>
          <a:lstStyle/>
          <a:p>
            <a:pPr lvl="2" algn="just">
              <a:buFont typeface="Wingdings" pitchFamily="2" charset="2"/>
              <a:buNone/>
            </a:pPr>
            <a:r>
              <a:rPr kumimoji="1" lang="en-US" altLang="zh-CN" sz="2800" dirty="0">
                <a:latin typeface="Times New Roman" panose="02020603050405020304" pitchFamily="18" charset="0"/>
                <a:cs typeface="Times New Roman" panose="02020603050405020304" pitchFamily="18" charset="0"/>
              </a:rPr>
              <a:t>∧ </a:t>
            </a:r>
            <a:r>
              <a:rPr lang="en-US" altLang="zh-CN" sz="2800" i="1" dirty="0">
                <a:latin typeface="Times New Roman" pitchFamily="18" charset="0"/>
              </a:rPr>
              <a:t>H</a:t>
            </a:r>
            <a:r>
              <a:rPr lang="en-US" altLang="zh-CN" sz="2800" dirty="0">
                <a:latin typeface="Times New Roman" pitchFamily="18" charset="0"/>
              </a:rPr>
              <a:t>(</a:t>
            </a:r>
            <a:r>
              <a:rPr lang="en-US" altLang="zh-CN" sz="2800" i="1">
                <a:latin typeface="Times New Roman" pitchFamily="18" charset="0"/>
              </a:rPr>
              <a:t>a</a:t>
            </a:r>
            <a:r>
              <a:rPr lang="zh-CN" altLang="en-US" sz="2800">
                <a:latin typeface="Times New Roman" pitchFamily="18" charset="0"/>
              </a:rPr>
              <a:t>，</a:t>
            </a:r>
            <a:r>
              <a:rPr lang="en-US" altLang="zh-CN" sz="2800" i="1">
                <a:latin typeface="Times New Roman" pitchFamily="18" charset="0"/>
              </a:rPr>
              <a:t>b</a:t>
            </a:r>
            <a:r>
              <a:rPr lang="en-US" altLang="zh-CN" sz="2800">
                <a:latin typeface="Times New Roman" pitchFamily="18" charset="0"/>
              </a:rPr>
              <a:t>)</a:t>
            </a:r>
            <a:endParaRPr lang="en-US" altLang="zh-CN" sz="2800" dirty="0">
              <a:latin typeface="Times New Roman" pitchFamily="18" charset="0"/>
            </a:endParaRPr>
          </a:p>
        </p:txBody>
      </p:sp>
      <p:sp>
        <p:nvSpPr>
          <p:cNvPr id="9" name="矩形 8">
            <a:extLst>
              <a:ext uri="{FF2B5EF4-FFF2-40B4-BE49-F238E27FC236}">
                <a16:creationId xmlns:a16="http://schemas.microsoft.com/office/drawing/2014/main" id="{79D319B7-F531-48A9-A69B-B51D36752E1B}"/>
              </a:ext>
            </a:extLst>
          </p:cNvPr>
          <p:cNvSpPr/>
          <p:nvPr/>
        </p:nvSpPr>
        <p:spPr>
          <a:xfrm>
            <a:off x="1583531" y="5780039"/>
            <a:ext cx="6096000" cy="707886"/>
          </a:xfrm>
          <a:prstGeom prst="rect">
            <a:avLst/>
          </a:prstGeom>
        </p:spPr>
        <p:txBody>
          <a:bodyPr>
            <a:spAutoFit/>
          </a:bodyPr>
          <a:lstStyle/>
          <a:p>
            <a:pPr lvl="2"/>
            <a:r>
              <a:rPr lang="en-US" altLang="zh-CN" sz="4000" i="1" dirty="0">
                <a:latin typeface="Times New Roman" pitchFamily="18" charset="0"/>
              </a:rPr>
              <a:t>H</a:t>
            </a:r>
            <a:r>
              <a:rPr lang="en-US" altLang="zh-CN" sz="4000" dirty="0">
                <a:latin typeface="Times New Roman" pitchFamily="18" charset="0"/>
              </a:rPr>
              <a:t>(</a:t>
            </a:r>
            <a:r>
              <a:rPr lang="en-US" altLang="zh-CN" sz="4000" i="1">
                <a:latin typeface="Times New Roman" pitchFamily="18" charset="0"/>
              </a:rPr>
              <a:t>f</a:t>
            </a:r>
            <a:r>
              <a:rPr lang="en-US" altLang="zh-CN" sz="4000">
                <a:latin typeface="Times New Roman" pitchFamily="18" charset="0"/>
              </a:rPr>
              <a:t>(</a:t>
            </a:r>
            <a:r>
              <a:rPr lang="en-US" altLang="zh-CN" sz="4000" i="1">
                <a:latin typeface="Times New Roman" pitchFamily="18" charset="0"/>
              </a:rPr>
              <a:t>b</a:t>
            </a:r>
            <a:r>
              <a:rPr lang="en-US" altLang="zh-CN" sz="4000">
                <a:latin typeface="Times New Roman" pitchFamily="18" charset="0"/>
              </a:rPr>
              <a:t>), </a:t>
            </a:r>
            <a:r>
              <a:rPr lang="en-US" altLang="zh-CN" sz="4000" i="1">
                <a:latin typeface="Times New Roman" pitchFamily="18" charset="0"/>
              </a:rPr>
              <a:t>b</a:t>
            </a:r>
            <a:r>
              <a:rPr lang="en-US" altLang="zh-CN" sz="4000">
                <a:latin typeface="Times New Roman" pitchFamily="18" charset="0"/>
              </a:rPr>
              <a:t>)</a:t>
            </a:r>
            <a:endParaRPr lang="en-US" altLang="zh-CN" sz="4000" dirty="0">
              <a:latin typeface="Times New Roman" pitchFamily="18" charset="0"/>
            </a:endParaRPr>
          </a:p>
        </p:txBody>
      </p:sp>
      <p:sp>
        <p:nvSpPr>
          <p:cNvPr id="11" name="矩形 10">
            <a:extLst>
              <a:ext uri="{FF2B5EF4-FFF2-40B4-BE49-F238E27FC236}">
                <a16:creationId xmlns:a16="http://schemas.microsoft.com/office/drawing/2014/main" id="{CDC3B859-12E7-44BF-9A43-0AA556F3926F}"/>
              </a:ext>
            </a:extLst>
          </p:cNvPr>
          <p:cNvSpPr/>
          <p:nvPr/>
        </p:nvSpPr>
        <p:spPr>
          <a:xfrm>
            <a:off x="1155505" y="4842159"/>
            <a:ext cx="2082621" cy="523220"/>
          </a:xfrm>
          <a:prstGeom prst="rect">
            <a:avLst/>
          </a:prstGeom>
        </p:spPr>
        <p:txBody>
          <a:bodyPr wrap="none">
            <a:spAutoFit/>
          </a:bodyPr>
          <a:lstStyle/>
          <a:p>
            <a:pPr lvl="1"/>
            <a:r>
              <a:rPr lang="zh-CN" altLang="en-US" sz="2800" dirty="0">
                <a:solidFill>
                  <a:srgbClr val="FF0000"/>
                </a:solidFill>
                <a:latin typeface="Times New Roman" pitchFamily="18" charset="0"/>
              </a:rPr>
              <a:t>定义函数</a:t>
            </a:r>
          </a:p>
        </p:txBody>
      </p:sp>
      <p:sp>
        <p:nvSpPr>
          <p:cNvPr id="14" name="矩形 13">
            <a:extLst>
              <a:ext uri="{FF2B5EF4-FFF2-40B4-BE49-F238E27FC236}">
                <a16:creationId xmlns:a16="http://schemas.microsoft.com/office/drawing/2014/main" id="{80C060B4-5F8E-4A52-B36E-99004F131802}"/>
              </a:ext>
            </a:extLst>
          </p:cNvPr>
          <p:cNvSpPr/>
          <p:nvPr/>
        </p:nvSpPr>
        <p:spPr>
          <a:xfrm>
            <a:off x="3238126" y="4826830"/>
            <a:ext cx="3044423" cy="523220"/>
          </a:xfrm>
          <a:prstGeom prst="rect">
            <a:avLst/>
          </a:prstGeom>
        </p:spPr>
        <p:txBody>
          <a:bodyPr wrap="none">
            <a:spAutoFit/>
          </a:bodyPr>
          <a:lstStyle/>
          <a:p>
            <a:pPr lvl="2"/>
            <a:r>
              <a:rPr lang="en-US" altLang="zh-CN" sz="2800" i="1" dirty="0">
                <a:latin typeface="Times New Roman" pitchFamily="18" charset="0"/>
              </a:rPr>
              <a:t>f</a:t>
            </a:r>
            <a:r>
              <a:rPr lang="en-US" altLang="zh-CN" sz="2800" dirty="0">
                <a:latin typeface="Times New Roman" pitchFamily="18" charset="0"/>
              </a:rPr>
              <a:t>(</a:t>
            </a:r>
            <a:r>
              <a:rPr lang="en-US" altLang="zh-CN" sz="2800" i="1" dirty="0">
                <a:latin typeface="Times New Roman" pitchFamily="18" charset="0"/>
              </a:rPr>
              <a:t>x</a:t>
            </a:r>
            <a:r>
              <a:rPr lang="en-US" altLang="zh-CN" sz="2800" dirty="0">
                <a:latin typeface="Times New Roman" pitchFamily="18" charset="0"/>
              </a:rPr>
              <a:t>)=</a:t>
            </a:r>
            <a:r>
              <a:rPr lang="en-US" altLang="zh-CN" sz="2800" i="1" dirty="0">
                <a:latin typeface="Times New Roman" pitchFamily="18" charset="0"/>
              </a:rPr>
              <a:t>x</a:t>
            </a:r>
            <a:r>
              <a:rPr lang="zh-CN" altLang="en-US" sz="2800" dirty="0">
                <a:latin typeface="Times New Roman" pitchFamily="18" charset="0"/>
              </a:rPr>
              <a:t>的父亲</a:t>
            </a:r>
          </a:p>
        </p:txBody>
      </p:sp>
    </p:spTree>
    <p:extLst>
      <p:ext uri="{BB962C8B-B14F-4D97-AF65-F5344CB8AC3E}">
        <p14:creationId xmlns:p14="http://schemas.microsoft.com/office/powerpoint/2010/main" val="3814204588"/>
      </p:ext>
    </p:extLst>
  </p:cSld>
  <p:clrMapOvr>
    <a:masterClrMapping/>
  </p:clrMapOvr>
  <p:transition spd="slow" advTm="0">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86E6965D-3841-4475-A6DA-F30ECF19B2F9}"/>
              </a:ext>
            </a:extLst>
          </p:cNvPr>
          <p:cNvSpPr/>
          <p:nvPr/>
        </p:nvSpPr>
        <p:spPr>
          <a:xfrm>
            <a:off x="2196959" y="1034212"/>
            <a:ext cx="4413388" cy="667106"/>
          </a:xfrm>
          <a:prstGeom prst="rect">
            <a:avLst/>
          </a:prstGeom>
        </p:spPr>
        <p:txBody>
          <a:bodyPr wrap="none">
            <a:spAutoFit/>
          </a:bodyPr>
          <a:lstStyle/>
          <a:p>
            <a:pPr>
              <a:lnSpc>
                <a:spcPct val="130000"/>
              </a:lnSpc>
              <a:buClr>
                <a:schemeClr val="tx1"/>
              </a:buClr>
              <a:buFontTx/>
              <a:buNone/>
            </a:pPr>
            <a:r>
              <a:rPr lang="en-US" altLang="zh-CN" sz="3200" dirty="0">
                <a:solidFill>
                  <a:srgbClr val="0033CC"/>
                </a:solidFill>
                <a:latin typeface="Times New Roman" panose="02020603050405020304" pitchFamily="18" charset="0"/>
                <a:cs typeface="Times New Roman" panose="02020603050405020304" pitchFamily="18" charset="0"/>
              </a:rPr>
              <a:t>[1].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y</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a:t>
            </a:r>
          </a:p>
        </p:txBody>
      </p:sp>
      <p:sp>
        <p:nvSpPr>
          <p:cNvPr id="4" name="矩形 3">
            <a:extLst>
              <a:ext uri="{FF2B5EF4-FFF2-40B4-BE49-F238E27FC236}">
                <a16:creationId xmlns:a16="http://schemas.microsoft.com/office/drawing/2014/main" id="{920B006E-FFD9-4761-93A2-DE9414840630}"/>
              </a:ext>
            </a:extLst>
          </p:cNvPr>
          <p:cNvSpPr/>
          <p:nvPr/>
        </p:nvSpPr>
        <p:spPr>
          <a:xfrm>
            <a:off x="2671893" y="2227684"/>
            <a:ext cx="4386137"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y</a:t>
            </a:r>
            <a:r>
              <a:rPr lang="en-US" altLang="zh-CN" sz="3200" dirty="0" err="1">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B5A8D0D-0E5E-4D91-A97D-B4846FD45E33}"/>
              </a:ext>
            </a:extLst>
          </p:cNvPr>
          <p:cNvSpPr/>
          <p:nvPr/>
        </p:nvSpPr>
        <p:spPr>
          <a:xfrm>
            <a:off x="2671893" y="3136612"/>
            <a:ext cx="4641592"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(F(x, u)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F(v, y))</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65404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807210C4-0A3C-427E-8B7E-AAC73AA1BCB0}"/>
              </a:ext>
            </a:extLst>
          </p:cNvPr>
          <p:cNvSpPr/>
          <p:nvPr/>
        </p:nvSpPr>
        <p:spPr>
          <a:xfrm>
            <a:off x="3237454" y="1163350"/>
            <a:ext cx="4943982" cy="584775"/>
          </a:xfrm>
          <a:prstGeom prst="rect">
            <a:avLst/>
          </a:prstGeom>
        </p:spPr>
        <p:txBody>
          <a:bodyPr wrap="none">
            <a:spAutoFit/>
          </a:bodyPr>
          <a:lstStyle/>
          <a:p>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y</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y</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C79A2FAA-AF9F-4728-B049-8073BAE97ECC}"/>
              </a:ext>
            </a:extLst>
          </p:cNvPr>
          <p:cNvSpPr/>
          <p:nvPr/>
        </p:nvSpPr>
        <p:spPr>
          <a:xfrm>
            <a:off x="36432" y="2173287"/>
            <a:ext cx="5561138" cy="584775"/>
          </a:xfrm>
          <a:prstGeom prst="rect">
            <a:avLst/>
          </a:prstGeom>
        </p:spPr>
        <p:txBody>
          <a:bodyPr wrap="none">
            <a:spAutoFit/>
          </a:bodyPr>
          <a:lstStyle/>
          <a:p>
            <a:r>
              <a:rPr lang="en-US" altLang="zh-CN" sz="3200" b="1" dirty="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yF</a:t>
            </a:r>
            <a:r>
              <a:rPr lang="en-US" altLang="zh-CN" sz="3200" dirty="0">
                <a:latin typeface="Times New Roman" panose="02020603050405020304" pitchFamily="18" charset="0"/>
                <a:cs typeface="Times New Roman" panose="02020603050405020304" pitchFamily="18" charset="0"/>
              </a:rPr>
              <a:t>(x, y)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vF</a:t>
            </a:r>
            <a:r>
              <a:rPr lang="en-US" altLang="zh-CN" sz="3200" dirty="0">
                <a:latin typeface="Times New Roman" panose="02020603050405020304" pitchFamily="18" charset="0"/>
                <a:cs typeface="Times New Roman" panose="02020603050405020304" pitchFamily="18" charset="0"/>
              </a:rPr>
              <a:t>(u, v)</a:t>
            </a:r>
          </a:p>
        </p:txBody>
      </p:sp>
      <p:sp>
        <p:nvSpPr>
          <p:cNvPr id="6" name="矩形 5">
            <a:extLst>
              <a:ext uri="{FF2B5EF4-FFF2-40B4-BE49-F238E27FC236}">
                <a16:creationId xmlns:a16="http://schemas.microsoft.com/office/drawing/2014/main" id="{49ED3E05-4F0D-4AA4-A1DE-BEDA9560D277}"/>
              </a:ext>
            </a:extLst>
          </p:cNvPr>
          <p:cNvSpPr/>
          <p:nvPr/>
        </p:nvSpPr>
        <p:spPr>
          <a:xfrm>
            <a:off x="6222078" y="2218619"/>
            <a:ext cx="5561138"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yF</a:t>
            </a:r>
            <a:r>
              <a:rPr lang="en-US" altLang="zh-CN" sz="3200" dirty="0">
                <a:latin typeface="Times New Roman" panose="02020603050405020304" pitchFamily="18" charset="0"/>
                <a:cs typeface="Times New Roman" panose="02020603050405020304" pitchFamily="18" charset="0"/>
              </a:rPr>
              <a:t>(x, y)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vF</a:t>
            </a:r>
            <a:r>
              <a:rPr lang="en-US" altLang="zh-CN" sz="3200" dirty="0">
                <a:latin typeface="Times New Roman" panose="02020603050405020304" pitchFamily="18" charset="0"/>
                <a:cs typeface="Times New Roman" panose="02020603050405020304" pitchFamily="18" charset="0"/>
              </a:rPr>
              <a:t>(u, v)</a:t>
            </a:r>
          </a:p>
        </p:txBody>
      </p:sp>
      <p:sp>
        <p:nvSpPr>
          <p:cNvPr id="4" name="矩形 3">
            <a:extLst>
              <a:ext uri="{FF2B5EF4-FFF2-40B4-BE49-F238E27FC236}">
                <a16:creationId xmlns:a16="http://schemas.microsoft.com/office/drawing/2014/main" id="{69DCF43F-6D02-422A-B433-D1D8869649BC}"/>
              </a:ext>
            </a:extLst>
          </p:cNvPr>
          <p:cNvSpPr/>
          <p:nvPr/>
        </p:nvSpPr>
        <p:spPr>
          <a:xfrm>
            <a:off x="36432" y="2981500"/>
            <a:ext cx="5836854"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yF</a:t>
            </a:r>
            <a:r>
              <a:rPr lang="en-US" altLang="zh-CN" sz="3200" dirty="0">
                <a:latin typeface="Times New Roman" panose="02020603050405020304" pitchFamily="18" charset="0"/>
                <a:cs typeface="Times New Roman" panose="02020603050405020304" pitchFamily="18" charset="0"/>
              </a:rPr>
              <a:t>(x, y)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vF</a:t>
            </a:r>
            <a:r>
              <a:rPr lang="en-US" altLang="zh-CN" sz="3200" dirty="0">
                <a:latin typeface="Times New Roman" panose="02020603050405020304" pitchFamily="18" charset="0"/>
                <a:cs typeface="Times New Roman" panose="02020603050405020304" pitchFamily="18" charset="0"/>
              </a:rPr>
              <a:t>(u, v))</a:t>
            </a:r>
            <a:endParaRPr lang="zh-CN" altLang="en-US" sz="32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64431E24-A9D8-444D-BA65-E91D33F7397D}"/>
              </a:ext>
            </a:extLst>
          </p:cNvPr>
          <p:cNvSpPr/>
          <p:nvPr/>
        </p:nvSpPr>
        <p:spPr>
          <a:xfrm>
            <a:off x="36432" y="3806771"/>
            <a:ext cx="5689378"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(F(x, y)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vF</a:t>
            </a:r>
            <a:r>
              <a:rPr lang="en-US" altLang="zh-CN" sz="3200" dirty="0">
                <a:latin typeface="Times New Roman" panose="02020603050405020304" pitchFamily="18" charset="0"/>
                <a:cs typeface="Times New Roman" panose="02020603050405020304" pitchFamily="18" charset="0"/>
              </a:rPr>
              <a:t>(u, v))</a:t>
            </a:r>
            <a:endParaRPr lang="zh-CN" altLang="en-US" sz="3200" dirty="0">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96A72D35-1BE9-4958-93B3-8250E8CC321D}"/>
              </a:ext>
            </a:extLst>
          </p:cNvPr>
          <p:cNvSpPr/>
          <p:nvPr/>
        </p:nvSpPr>
        <p:spPr>
          <a:xfrm>
            <a:off x="36432" y="4632042"/>
            <a:ext cx="5791970"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(F(x, y)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F(u, v)) </a:t>
            </a:r>
            <a:endParaRPr lang="zh-CN" altLang="en-US" sz="3200"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E5124B80-85F2-4544-A990-94FA367DA63D}"/>
              </a:ext>
            </a:extLst>
          </p:cNvPr>
          <p:cNvSpPr/>
          <p:nvPr/>
        </p:nvSpPr>
        <p:spPr>
          <a:xfrm>
            <a:off x="-14864" y="5402262"/>
            <a:ext cx="5926622"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F(x, y)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F(u, v)) </a:t>
            </a:r>
            <a:endParaRPr lang="zh-CN" altLang="en-US" sz="3200"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4968A59A-D4A9-4601-BED3-E5E4D2D400C5}"/>
              </a:ext>
            </a:extLst>
          </p:cNvPr>
          <p:cNvSpPr/>
          <p:nvPr/>
        </p:nvSpPr>
        <p:spPr>
          <a:xfrm>
            <a:off x="6218365" y="3101748"/>
            <a:ext cx="5957080"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sym typeface="Symbol" panose="05050102010706020507" pitchFamily="18" charset="2"/>
              </a:rPr>
              <a:t>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yF</a:t>
            </a:r>
            <a:r>
              <a:rPr lang="en-US" altLang="zh-CN" sz="3200" dirty="0">
                <a:latin typeface="Times New Roman" panose="02020603050405020304" pitchFamily="18" charset="0"/>
                <a:cs typeface="Times New Roman" panose="02020603050405020304" pitchFamily="18" charset="0"/>
              </a:rPr>
              <a:t>(x, y)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vF</a:t>
            </a:r>
            <a:r>
              <a:rPr lang="en-US" altLang="zh-CN" sz="3200" dirty="0">
                <a:latin typeface="Times New Roman" panose="02020603050405020304" pitchFamily="18" charset="0"/>
                <a:cs typeface="Times New Roman" panose="02020603050405020304" pitchFamily="18" charset="0"/>
              </a:rPr>
              <a:t>(u, v)</a:t>
            </a:r>
          </a:p>
        </p:txBody>
      </p:sp>
      <p:sp>
        <p:nvSpPr>
          <p:cNvPr id="12" name="矩形 11">
            <a:extLst>
              <a:ext uri="{FF2B5EF4-FFF2-40B4-BE49-F238E27FC236}">
                <a16:creationId xmlns:a16="http://schemas.microsoft.com/office/drawing/2014/main" id="{51A0DCFC-454B-42D8-9653-9561684A1AE8}"/>
              </a:ext>
            </a:extLst>
          </p:cNvPr>
          <p:cNvSpPr/>
          <p:nvPr/>
        </p:nvSpPr>
        <p:spPr>
          <a:xfrm>
            <a:off x="6234920" y="3806770"/>
            <a:ext cx="5766322"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rPr>
              <a:t> F(x, y)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vF</a:t>
            </a:r>
            <a:r>
              <a:rPr lang="en-US" altLang="zh-CN" sz="3200" dirty="0">
                <a:latin typeface="Times New Roman" panose="02020603050405020304" pitchFamily="18" charset="0"/>
                <a:cs typeface="Times New Roman" panose="02020603050405020304" pitchFamily="18" charset="0"/>
              </a:rPr>
              <a:t>(u, v)</a:t>
            </a:r>
          </a:p>
        </p:txBody>
      </p:sp>
      <p:sp>
        <p:nvSpPr>
          <p:cNvPr id="13" name="矩形 12">
            <a:extLst>
              <a:ext uri="{FF2B5EF4-FFF2-40B4-BE49-F238E27FC236}">
                <a16:creationId xmlns:a16="http://schemas.microsoft.com/office/drawing/2014/main" id="{88E9C4AE-16BA-44D0-ADA5-AF27D811B19F}"/>
              </a:ext>
            </a:extLst>
          </p:cNvPr>
          <p:cNvSpPr/>
          <p:nvPr/>
        </p:nvSpPr>
        <p:spPr>
          <a:xfrm>
            <a:off x="6248823" y="4525101"/>
            <a:ext cx="5926622"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F(x, y) </a:t>
            </a:r>
            <a:r>
              <a:rPr lang="en-US" altLang="zh-CN" sz="32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F(u, v)) </a:t>
            </a:r>
            <a:endParaRPr lang="zh-CN" altLang="en-US" sz="3200"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2BE80A33-EDFB-4C6E-80DB-F09F37A4D090}"/>
              </a:ext>
            </a:extLst>
          </p:cNvPr>
          <p:cNvSpPr/>
          <p:nvPr/>
        </p:nvSpPr>
        <p:spPr>
          <a:xfrm>
            <a:off x="6300920" y="5405703"/>
            <a:ext cx="5791970"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y</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u</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(F(x, y)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F(u, v)) </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25630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4" grpId="0"/>
      <p:bldP spid="5" grpId="0"/>
      <p:bldP spid="10" grpId="0"/>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8BDBD968-B021-4A8F-A0DA-72C3F2579F18}"/>
              </a:ext>
            </a:extLst>
          </p:cNvPr>
          <p:cNvSpPr/>
          <p:nvPr/>
        </p:nvSpPr>
        <p:spPr>
          <a:xfrm>
            <a:off x="3009650" y="920479"/>
            <a:ext cx="5808000" cy="667106"/>
          </a:xfrm>
          <a:prstGeom prst="rect">
            <a:avLst/>
          </a:prstGeom>
        </p:spPr>
        <p:txBody>
          <a:bodyPr wrap="none">
            <a:spAutoFit/>
          </a:bodyPr>
          <a:lstStyle/>
          <a:p>
            <a:pPr>
              <a:lnSpc>
                <a:spcPct val="130000"/>
              </a:lnSpc>
              <a:buClr>
                <a:schemeClr val="tx1"/>
              </a:buClr>
              <a:buFontTx/>
              <a:buNone/>
            </a:pP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x</a:t>
            </a:r>
            <a:r>
              <a:rPr lang="en-US" altLang="zh-CN" sz="3200" dirty="0" err="1">
                <a:solidFill>
                  <a:srgbClr val="0033CC"/>
                </a:solidFill>
                <a:latin typeface="Times New Roman" panose="02020603050405020304" pitchFamily="18" charset="0"/>
                <a:cs typeface="Times New Roman" panose="02020603050405020304" pitchFamily="18" charset="0"/>
              </a:rPr>
              <a:t>G</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x</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dirty="0">
                <a:solidFill>
                  <a:srgbClr val="0033CC"/>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33CC"/>
                </a:solidFill>
                <a:latin typeface="Times New Roman" panose="02020603050405020304" pitchFamily="18" charset="0"/>
                <a:cs typeface="Times New Roman" panose="02020603050405020304" pitchFamily="18" charset="0"/>
              </a:rPr>
              <a:t>y</a:t>
            </a:r>
            <a:r>
              <a:rPr lang="en-US" altLang="zh-CN" sz="3200" dirty="0" err="1">
                <a:solidFill>
                  <a:srgbClr val="0033CC"/>
                </a:solidFill>
                <a:latin typeface="Times New Roman" panose="02020603050405020304" pitchFamily="18" charset="0"/>
                <a:cs typeface="Times New Roman" panose="02020603050405020304" pitchFamily="18" charset="0"/>
              </a:rPr>
              <a:t>F</a:t>
            </a:r>
            <a:r>
              <a:rPr lang="en-US" altLang="zh-CN" sz="3200" dirty="0">
                <a:solidFill>
                  <a:srgbClr val="0033CC"/>
                </a:solidFill>
                <a:latin typeface="Times New Roman" panose="02020603050405020304" pitchFamily="18" charset="0"/>
                <a:cs typeface="Times New Roman" panose="02020603050405020304" pitchFamily="18" charset="0"/>
              </a:rPr>
              <a:t>(</a:t>
            </a:r>
            <a:r>
              <a:rPr lang="en-US" altLang="zh-CN" sz="3200" i="1" dirty="0">
                <a:solidFill>
                  <a:srgbClr val="0033CC"/>
                </a:solidFill>
                <a:latin typeface="Times New Roman" panose="02020603050405020304" pitchFamily="18" charset="0"/>
                <a:cs typeface="Times New Roman" panose="02020603050405020304" pitchFamily="18" charset="0"/>
              </a:rPr>
              <a:t>y</a:t>
            </a:r>
            <a:r>
              <a:rPr lang="en-US" altLang="zh-CN" sz="3200" dirty="0">
                <a:solidFill>
                  <a:srgbClr val="0033CC"/>
                </a:solidFill>
                <a:latin typeface="Times New Roman" panose="02020603050405020304" pitchFamily="18" charset="0"/>
                <a:cs typeface="Times New Roman" panose="02020603050405020304" pitchFamily="18" charset="0"/>
              </a:rPr>
              <a:t>, </a:t>
            </a:r>
            <a:r>
              <a:rPr lang="en-US" altLang="zh-CN" sz="3200" i="1" dirty="0">
                <a:solidFill>
                  <a:srgbClr val="0033CC"/>
                </a:solidFill>
                <a:latin typeface="Times New Roman" panose="02020603050405020304" pitchFamily="18" charset="0"/>
                <a:cs typeface="Times New Roman" panose="02020603050405020304" pitchFamily="18" charset="0"/>
              </a:rPr>
              <a:t>z</a:t>
            </a:r>
            <a:r>
              <a:rPr lang="en-US" altLang="zh-CN" sz="3200" dirty="0">
                <a:solidFill>
                  <a:srgbClr val="0033CC"/>
                </a:solidFill>
                <a:latin typeface="Times New Roman" panose="02020603050405020304" pitchFamily="18" charset="0"/>
                <a:cs typeface="Times New Roman" panose="02020603050405020304" pitchFamily="18" charset="0"/>
              </a:rPr>
              <a:t>))</a:t>
            </a:r>
          </a:p>
        </p:txBody>
      </p:sp>
      <p:sp>
        <p:nvSpPr>
          <p:cNvPr id="3" name="矩形 2">
            <a:extLst>
              <a:ext uri="{FF2B5EF4-FFF2-40B4-BE49-F238E27FC236}">
                <a16:creationId xmlns:a16="http://schemas.microsoft.com/office/drawing/2014/main" id="{8A829195-D091-4731-A962-5CE3A13ECFCB}"/>
              </a:ext>
            </a:extLst>
          </p:cNvPr>
          <p:cNvSpPr/>
          <p:nvPr/>
        </p:nvSpPr>
        <p:spPr>
          <a:xfrm>
            <a:off x="2733131" y="2007205"/>
            <a:ext cx="6361037"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v</a:t>
            </a:r>
            <a:r>
              <a:rPr lang="en-US" altLang="zh-CN" sz="3200" dirty="0" err="1">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y</a:t>
            </a:r>
            <a:r>
              <a:rPr lang="en-US" altLang="zh-CN" sz="3200" dirty="0" err="1">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z</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AB222288-1243-425F-B315-0C76A437F032}"/>
              </a:ext>
            </a:extLst>
          </p:cNvPr>
          <p:cNvSpPr/>
          <p:nvPr/>
        </p:nvSpPr>
        <p:spPr>
          <a:xfrm>
            <a:off x="2733131" y="3011600"/>
            <a:ext cx="6771405"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v</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(G(</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F(</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z</a:t>
            </a:r>
            <a:r>
              <a:rPr lang="en-US" altLang="zh-CN"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4FEBD0CC-6975-4693-82A5-4E71B0C6BD60}"/>
              </a:ext>
            </a:extLst>
          </p:cNvPr>
          <p:cNvSpPr/>
          <p:nvPr/>
        </p:nvSpPr>
        <p:spPr>
          <a:xfrm>
            <a:off x="2733131" y="3924243"/>
            <a:ext cx="6704079"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x</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v</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(F(</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(G(</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F(</a:t>
            </a:r>
            <a:r>
              <a:rPr lang="en-US" altLang="zh-CN" sz="3200" i="1" dirty="0">
                <a:latin typeface="Times New Roman" panose="02020603050405020304" pitchFamily="18" charset="0"/>
                <a:cs typeface="Times New Roman" panose="02020603050405020304" pitchFamily="18" charset="0"/>
              </a:rPr>
              <a:t>y</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z</a:t>
            </a:r>
            <a:r>
              <a:rPr lang="en-US" altLang="zh-CN" sz="3200" dirty="0">
                <a:latin typeface="Times New Roman" panose="02020603050405020304" pitchFamily="18" charset="0"/>
                <a:cs typeface="Times New Roman" panose="02020603050405020304" pitchFamily="18" charset="0"/>
              </a:rPr>
              <a:t>))) </a:t>
            </a:r>
            <a:endParaRPr lang="zh-CN" altLang="en-US" sz="32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BE5F6A2F-186B-4A51-9232-901B7C36420A}"/>
              </a:ext>
            </a:extLst>
          </p:cNvPr>
          <p:cNvSpPr/>
          <p:nvPr/>
        </p:nvSpPr>
        <p:spPr>
          <a:xfrm>
            <a:off x="2737613" y="4836886"/>
            <a:ext cx="1023037" cy="584775"/>
          </a:xfrm>
          <a:prstGeom prst="rect">
            <a:avLst/>
          </a:prstGeom>
        </p:spPr>
        <p:txBody>
          <a:bodyPr wrap="none">
            <a:spAutoFit/>
          </a:bodyPr>
          <a:lstStyle/>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3200" dirty="0"/>
          </a:p>
        </p:txBody>
      </p:sp>
    </p:spTree>
    <p:extLst>
      <p:ext uri="{BB962C8B-B14F-4D97-AF65-F5344CB8AC3E}">
        <p14:creationId xmlns:p14="http://schemas.microsoft.com/office/powerpoint/2010/main" val="340138274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89BE213D-DF21-4E93-99D5-3004A2C345C8}"/>
              </a:ext>
            </a:extLst>
          </p:cNvPr>
          <p:cNvSpPr/>
          <p:nvPr/>
        </p:nvSpPr>
        <p:spPr>
          <a:xfrm>
            <a:off x="1466116" y="964023"/>
            <a:ext cx="8032968" cy="1261884"/>
          </a:xfrm>
          <a:prstGeom prst="rect">
            <a:avLst/>
          </a:prstGeom>
        </p:spPr>
        <p:txBody>
          <a:bodyPr wrap="none">
            <a:spAutoFit/>
          </a:bodyPr>
          <a:lstStyle/>
          <a:p>
            <a:pPr lvl="0"/>
            <a:r>
              <a:rPr lang="zh-CN" altLang="en-US" sz="4000" dirty="0">
                <a:solidFill>
                  <a:srgbClr val="4472C4">
                    <a:lumMod val="50000"/>
                  </a:srgbClr>
                </a:solidFill>
              </a:rPr>
              <a:t>谓词</a:t>
            </a:r>
            <a:r>
              <a:rPr lang="en-US" altLang="zh-CN" sz="4000" dirty="0">
                <a:solidFill>
                  <a:schemeClr val="tx1">
                    <a:lumMod val="95000"/>
                    <a:lumOff val="5000"/>
                  </a:schemeClr>
                </a:solidFill>
                <a:latin typeface="Times New Roman" panose="02020603050405020304" pitchFamily="18" charset="0"/>
                <a:cs typeface="Times New Roman" panose="02020603050405020304" pitchFamily="18" charset="0"/>
              </a:rPr>
              <a:t>(Predicate) </a:t>
            </a:r>
            <a:r>
              <a:rPr lang="zh-CN" altLang="en-US" sz="4000" dirty="0">
                <a:solidFill>
                  <a:srgbClr val="4472C4">
                    <a:lumMod val="50000"/>
                  </a:srgbClr>
                </a:solidFill>
              </a:rPr>
              <a:t>：</a:t>
            </a:r>
            <a:endParaRPr lang="en-US" altLang="zh-CN" sz="4000" dirty="0">
              <a:solidFill>
                <a:srgbClr val="4472C4">
                  <a:lumMod val="50000"/>
                </a:srgbClr>
              </a:solidFill>
            </a:endParaRPr>
          </a:p>
          <a:p>
            <a:pPr lvl="0"/>
            <a:r>
              <a:rPr lang="zh-CN" altLang="en-US" sz="3600" dirty="0">
                <a:solidFill>
                  <a:schemeClr val="tx1">
                    <a:lumMod val="95000"/>
                    <a:lumOff val="5000"/>
                  </a:schemeClr>
                </a:solidFill>
              </a:rPr>
              <a:t>用以刻划</a:t>
            </a:r>
            <a:r>
              <a:rPr lang="zh-CN" altLang="en-US" sz="3600" dirty="0">
                <a:solidFill>
                  <a:srgbClr val="0070C0"/>
                </a:solidFill>
              </a:rPr>
              <a:t>客体的性质</a:t>
            </a:r>
            <a:r>
              <a:rPr lang="zh-CN" altLang="en-US" sz="3600" dirty="0">
                <a:solidFill>
                  <a:schemeClr val="tx1">
                    <a:lumMod val="95000"/>
                    <a:lumOff val="5000"/>
                  </a:schemeClr>
                </a:solidFill>
              </a:rPr>
              <a:t>或</a:t>
            </a:r>
            <a:r>
              <a:rPr lang="zh-CN" altLang="en-US" sz="3600" dirty="0">
                <a:solidFill>
                  <a:srgbClr val="0070C0"/>
                </a:solidFill>
              </a:rPr>
              <a:t>客体之间的关系</a:t>
            </a:r>
            <a:endParaRPr lang="en-US" altLang="zh-CN" sz="3600" dirty="0">
              <a:solidFill>
                <a:srgbClr val="0070C0"/>
              </a:solidFill>
            </a:endParaRPr>
          </a:p>
        </p:txBody>
      </p:sp>
      <p:sp>
        <p:nvSpPr>
          <p:cNvPr id="6" name="矩形 5">
            <a:extLst>
              <a:ext uri="{FF2B5EF4-FFF2-40B4-BE49-F238E27FC236}">
                <a16:creationId xmlns:a16="http://schemas.microsoft.com/office/drawing/2014/main" id="{EB0B56AA-C4F9-411F-80E5-E5C3AD99330E}"/>
              </a:ext>
            </a:extLst>
          </p:cNvPr>
          <p:cNvSpPr/>
          <p:nvPr/>
        </p:nvSpPr>
        <p:spPr>
          <a:xfrm>
            <a:off x="1466116" y="2420964"/>
            <a:ext cx="8494633" cy="646331"/>
          </a:xfrm>
          <a:prstGeom prst="rect">
            <a:avLst/>
          </a:prstGeom>
        </p:spPr>
        <p:txBody>
          <a:bodyPr wrap="none">
            <a:spAutoFit/>
          </a:bodyPr>
          <a:lstStyle/>
          <a:p>
            <a:pPr lvl="0"/>
            <a:r>
              <a:rPr lang="zh-CN" altLang="en-US" sz="3600" dirty="0">
                <a:solidFill>
                  <a:schemeClr val="tx1">
                    <a:lumMod val="95000"/>
                    <a:lumOff val="5000"/>
                  </a:schemeClr>
                </a:solidFill>
              </a:rPr>
              <a:t>表示</a:t>
            </a:r>
            <a:r>
              <a:rPr lang="zh-CN" altLang="en-US" sz="3600" dirty="0">
                <a:solidFill>
                  <a:schemeClr val="accent1">
                    <a:lumMod val="50000"/>
                  </a:schemeClr>
                </a:solidFill>
              </a:rPr>
              <a:t>具体性质或关系</a:t>
            </a:r>
            <a:r>
              <a:rPr lang="zh-CN" altLang="en-US" sz="3600" dirty="0">
                <a:solidFill>
                  <a:schemeClr val="tx1">
                    <a:lumMod val="95000"/>
                    <a:lumOff val="5000"/>
                  </a:schemeClr>
                </a:solidFill>
              </a:rPr>
              <a:t>的谓词称为</a:t>
            </a:r>
            <a:r>
              <a:rPr lang="zh-CN" altLang="en-US" sz="3600" dirty="0">
                <a:solidFill>
                  <a:srgbClr val="FF0000"/>
                </a:solidFill>
              </a:rPr>
              <a:t>谓词常量</a:t>
            </a:r>
            <a:endParaRPr lang="en-US" altLang="zh-CN" sz="3600" dirty="0">
              <a:solidFill>
                <a:srgbClr val="FF0000"/>
              </a:solidFill>
            </a:endParaRPr>
          </a:p>
        </p:txBody>
      </p:sp>
      <p:sp>
        <p:nvSpPr>
          <p:cNvPr id="9" name="矩形 8">
            <a:extLst>
              <a:ext uri="{FF2B5EF4-FFF2-40B4-BE49-F238E27FC236}">
                <a16:creationId xmlns:a16="http://schemas.microsoft.com/office/drawing/2014/main" id="{CB516390-0E9B-436E-8A97-4FA3860A3E16}"/>
              </a:ext>
            </a:extLst>
          </p:cNvPr>
          <p:cNvSpPr/>
          <p:nvPr/>
        </p:nvSpPr>
        <p:spPr>
          <a:xfrm>
            <a:off x="1466116" y="3138514"/>
            <a:ext cx="10341293" cy="646331"/>
          </a:xfrm>
          <a:prstGeom prst="rect">
            <a:avLst/>
          </a:prstGeom>
        </p:spPr>
        <p:txBody>
          <a:bodyPr wrap="none">
            <a:spAutoFit/>
          </a:bodyPr>
          <a:lstStyle/>
          <a:p>
            <a:pPr lvl="0"/>
            <a:r>
              <a:rPr lang="zh-CN" altLang="en-US" sz="3600" dirty="0">
                <a:solidFill>
                  <a:schemeClr val="tx1">
                    <a:lumMod val="95000"/>
                    <a:lumOff val="5000"/>
                  </a:schemeClr>
                </a:solidFill>
              </a:rPr>
              <a:t>表示</a:t>
            </a:r>
            <a:r>
              <a:rPr lang="zh-CN" altLang="en-US" sz="3600" dirty="0">
                <a:solidFill>
                  <a:schemeClr val="accent1">
                    <a:lumMod val="50000"/>
                  </a:schemeClr>
                </a:solidFill>
              </a:rPr>
              <a:t>抽象或泛指的性质或关系</a:t>
            </a:r>
            <a:r>
              <a:rPr lang="zh-CN" altLang="en-US" sz="3600" dirty="0">
                <a:solidFill>
                  <a:schemeClr val="tx1">
                    <a:lumMod val="95000"/>
                    <a:lumOff val="5000"/>
                  </a:schemeClr>
                </a:solidFill>
              </a:rPr>
              <a:t>的谓词称为</a:t>
            </a:r>
            <a:r>
              <a:rPr lang="zh-CN" altLang="en-US" sz="3600" dirty="0">
                <a:solidFill>
                  <a:srgbClr val="FF0000"/>
                </a:solidFill>
              </a:rPr>
              <a:t>谓词变量</a:t>
            </a:r>
            <a:endParaRPr lang="en-US" altLang="zh-CN" sz="3600" dirty="0">
              <a:solidFill>
                <a:srgbClr val="FF0000"/>
              </a:solidFill>
            </a:endParaRPr>
          </a:p>
        </p:txBody>
      </p:sp>
      <p:sp>
        <p:nvSpPr>
          <p:cNvPr id="10" name="矩形 9">
            <a:extLst>
              <a:ext uri="{FF2B5EF4-FFF2-40B4-BE49-F238E27FC236}">
                <a16:creationId xmlns:a16="http://schemas.microsoft.com/office/drawing/2014/main" id="{F7B82408-53DF-4E43-8CBE-EA678047B055}"/>
              </a:ext>
            </a:extLst>
          </p:cNvPr>
          <p:cNvSpPr/>
          <p:nvPr/>
        </p:nvSpPr>
        <p:spPr>
          <a:xfrm>
            <a:off x="1571624" y="3979902"/>
            <a:ext cx="6826787" cy="646331"/>
          </a:xfrm>
          <a:prstGeom prst="rect">
            <a:avLst/>
          </a:prstGeom>
        </p:spPr>
        <p:txBody>
          <a:bodyPr wrap="square">
            <a:spAutoFit/>
          </a:bodyPr>
          <a:lstStyle/>
          <a:p>
            <a:pPr lvl="0"/>
            <a:r>
              <a:rPr lang="en-US" altLang="zh-CN" sz="3600" dirty="0">
                <a:solidFill>
                  <a:prstClr val="black">
                    <a:lumMod val="95000"/>
                    <a:lumOff val="5000"/>
                  </a:prstClr>
                </a:solidFill>
                <a:latin typeface="Times New Roman" panose="02020603050405020304" pitchFamily="18" charset="0"/>
                <a:cs typeface="Times New Roman" panose="02020603050405020304" pitchFamily="18" charset="0"/>
              </a:rPr>
              <a:t>P, Q, R, P</a:t>
            </a:r>
            <a:r>
              <a:rPr lang="en-US" altLang="zh-CN" sz="3600" baseline="-25000" dirty="0">
                <a:solidFill>
                  <a:prstClr val="black">
                    <a:lumMod val="95000"/>
                    <a:lumOff val="5000"/>
                  </a:prstClr>
                </a:solidFill>
                <a:latin typeface="Times New Roman" panose="02020603050405020304" pitchFamily="18" charset="0"/>
                <a:cs typeface="Times New Roman" panose="02020603050405020304" pitchFamily="18" charset="0"/>
              </a:rPr>
              <a:t>i    </a:t>
            </a:r>
            <a:r>
              <a:rPr lang="zh-CN" altLang="en-US" sz="3600" dirty="0">
                <a:solidFill>
                  <a:prstClr val="black">
                    <a:lumMod val="95000"/>
                    <a:lumOff val="5000"/>
                  </a:prstClr>
                </a:solidFill>
                <a:latin typeface="Times New Roman" panose="02020603050405020304" pitchFamily="18" charset="0"/>
                <a:cs typeface="Times New Roman" panose="02020603050405020304" pitchFamily="18" charset="0"/>
              </a:rPr>
              <a:t>谓词常元  谓词变元</a:t>
            </a:r>
            <a:endParaRPr lang="en-US" altLang="zh-CN" sz="3600" dirty="0">
              <a:solidFill>
                <a:prstClr val="black">
                  <a:lumMod val="95000"/>
                  <a:lumOff val="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563539"/>
      </p:ext>
    </p:extLst>
  </p:cSld>
  <p:clrMapOvr>
    <a:masterClrMapping/>
  </p:clrMapOvr>
  <p:transition spd="slow" advTm="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6" name="文本框 5">
            <a:extLst>
              <a:ext uri="{FF2B5EF4-FFF2-40B4-BE49-F238E27FC236}">
                <a16:creationId xmlns:a16="http://schemas.microsoft.com/office/drawing/2014/main" id="{6EA8C2F1-876E-4419-9A39-54574DD5C462}"/>
              </a:ext>
            </a:extLst>
          </p:cNvPr>
          <p:cNvSpPr txBox="1"/>
          <p:nvPr/>
        </p:nvSpPr>
        <p:spPr>
          <a:xfrm>
            <a:off x="851693" y="5389461"/>
            <a:ext cx="11245231" cy="1200329"/>
          </a:xfrm>
          <a:prstGeom prst="rect">
            <a:avLst/>
          </a:prstGeom>
          <a:noFill/>
        </p:spPr>
        <p:txBody>
          <a:bodyPr wrap="square" rtlCol="0">
            <a:spAutoFit/>
          </a:bodyPr>
          <a:lstStyle/>
          <a:p>
            <a:r>
              <a:rPr lang="zh-CN" altLang="en-US" sz="3600" b="1" dirty="0">
                <a:latin typeface="仿宋" panose="02010609060101010101" pitchFamily="49" charset="-122"/>
                <a:ea typeface="仿宋" panose="02010609060101010101" pitchFamily="49" charset="-122"/>
                <a:cs typeface="Times New Roman" panose="02020603050405020304" pitchFamily="18" charset="0"/>
              </a:rPr>
              <a:t>由一个谓词和</a:t>
            </a:r>
            <a:r>
              <a:rPr lang="en-US" altLang="zh-CN" sz="3600" b="1" dirty="0">
                <a:latin typeface="仿宋" panose="02010609060101010101" pitchFamily="49" charset="-122"/>
                <a:ea typeface="仿宋" panose="02010609060101010101" pitchFamily="49" charset="-122"/>
                <a:cs typeface="Times New Roman" panose="02020603050405020304" pitchFamily="18" charset="0"/>
              </a:rPr>
              <a:t>n</a:t>
            </a:r>
            <a:r>
              <a:rPr lang="zh-CN" altLang="en-US" sz="3600" b="1" dirty="0">
                <a:latin typeface="仿宋" panose="02010609060101010101" pitchFamily="49" charset="-122"/>
                <a:ea typeface="仿宋" panose="02010609060101010101" pitchFamily="49" charset="-122"/>
                <a:cs typeface="Times New Roman" panose="02020603050405020304" pitchFamily="18" charset="0"/>
              </a:rPr>
              <a:t>个</a:t>
            </a:r>
            <a:r>
              <a:rPr lang="zh-CN" altLang="en-US" sz="36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个体变元</a:t>
            </a:r>
            <a:r>
              <a:rPr lang="zh-CN" altLang="en-US" sz="3600" b="1" dirty="0">
                <a:latin typeface="仿宋" panose="02010609060101010101" pitchFamily="49" charset="-122"/>
                <a:ea typeface="仿宋" panose="02010609060101010101" pitchFamily="49" charset="-122"/>
                <a:cs typeface="Times New Roman" panose="02020603050405020304" pitchFamily="18" charset="0"/>
              </a:rPr>
              <a:t>组成的</a:t>
            </a:r>
            <a:r>
              <a:rPr lang="en-US" altLang="zh-CN" sz="3600" b="1" dirty="0">
                <a:latin typeface="仿宋" panose="02010609060101010101" pitchFamily="49" charset="-122"/>
                <a:ea typeface="仿宋" panose="02010609060101010101" pitchFamily="49" charset="-122"/>
                <a:cs typeface="Times New Roman" panose="02020603050405020304" pitchFamily="18" charset="0"/>
              </a:rPr>
              <a:t>P</a:t>
            </a:r>
            <a:r>
              <a:rPr lang="zh-CN" altLang="en-US" sz="3600" b="1" dirty="0">
                <a:latin typeface="仿宋" panose="02010609060101010101" pitchFamily="49" charset="-122"/>
                <a:ea typeface="仿宋" panose="02010609060101010101" pitchFamily="49" charset="-122"/>
                <a:cs typeface="Times New Roman" panose="02020603050405020304" pitchFamily="18" charset="0"/>
              </a:rPr>
              <a:t>（</a:t>
            </a:r>
            <a:r>
              <a:rPr lang="en-US" altLang="zh-CN" sz="3600" b="1" dirty="0">
                <a:latin typeface="仿宋" panose="02010609060101010101" pitchFamily="49" charset="-122"/>
                <a:ea typeface="仿宋" panose="02010609060101010101" pitchFamily="49" charset="-122"/>
                <a:cs typeface="Times New Roman" panose="02020603050405020304" pitchFamily="18" charset="0"/>
              </a:rPr>
              <a:t>x=x</a:t>
            </a:r>
            <a:r>
              <a:rPr lang="en-US" altLang="zh-CN" sz="3600" b="1" baseline="-25000" dirty="0">
                <a:latin typeface="仿宋" panose="02010609060101010101" pitchFamily="49" charset="-122"/>
                <a:ea typeface="仿宋" panose="02010609060101010101" pitchFamily="49" charset="-122"/>
                <a:cs typeface="Times New Roman" panose="02020603050405020304" pitchFamily="18" charset="0"/>
              </a:rPr>
              <a:t>1</a:t>
            </a:r>
            <a:r>
              <a:rPr lang="en-US" altLang="zh-CN" sz="3600" b="1" dirty="0">
                <a:latin typeface="仿宋" panose="02010609060101010101" pitchFamily="49" charset="-122"/>
                <a:ea typeface="仿宋" panose="02010609060101010101" pitchFamily="49" charset="-122"/>
                <a:cs typeface="Times New Roman" panose="02020603050405020304" pitchFamily="18" charset="0"/>
              </a:rPr>
              <a:t>, x</a:t>
            </a:r>
            <a:r>
              <a:rPr lang="en-US" altLang="zh-CN" sz="3600" b="1" baseline="-25000" dirty="0">
                <a:latin typeface="仿宋" panose="02010609060101010101" pitchFamily="49" charset="-122"/>
                <a:ea typeface="仿宋" panose="02010609060101010101" pitchFamily="49" charset="-122"/>
                <a:cs typeface="Times New Roman" panose="02020603050405020304" pitchFamily="18" charset="0"/>
              </a:rPr>
              <a:t>2</a:t>
            </a:r>
            <a:r>
              <a:rPr lang="en-US" altLang="zh-CN" sz="3600" b="1" dirty="0">
                <a:latin typeface="仿宋" panose="02010609060101010101" pitchFamily="49" charset="-122"/>
                <a:ea typeface="仿宋" panose="02010609060101010101" pitchFamily="49" charset="-122"/>
                <a:cs typeface="Times New Roman" panose="02020603050405020304" pitchFamily="18" charset="0"/>
              </a:rPr>
              <a:t>, … </a:t>
            </a:r>
            <a:r>
              <a:rPr lang="en-US" altLang="zh-CN" sz="3600" b="1" dirty="0" err="1">
                <a:latin typeface="仿宋" panose="02010609060101010101" pitchFamily="49" charset="-122"/>
                <a:ea typeface="仿宋" panose="02010609060101010101" pitchFamily="49" charset="-122"/>
                <a:cs typeface="Times New Roman" panose="02020603050405020304" pitchFamily="18" charset="0"/>
              </a:rPr>
              <a:t>x</a:t>
            </a:r>
            <a:r>
              <a:rPr lang="en-US" altLang="zh-CN" sz="3600" b="1" baseline="-25000" dirty="0" err="1">
                <a:latin typeface="仿宋" panose="02010609060101010101" pitchFamily="49" charset="-122"/>
                <a:ea typeface="仿宋" panose="02010609060101010101" pitchFamily="49" charset="-122"/>
                <a:cs typeface="Times New Roman" panose="02020603050405020304" pitchFamily="18" charset="0"/>
              </a:rPr>
              <a:t>n</a:t>
            </a:r>
            <a:r>
              <a:rPr lang="zh-CN" altLang="en-US" sz="3600" b="1" dirty="0">
                <a:latin typeface="仿宋" panose="02010609060101010101" pitchFamily="49" charset="-122"/>
                <a:ea typeface="仿宋" panose="02010609060101010101" pitchFamily="49" charset="-122"/>
                <a:cs typeface="Times New Roman" panose="02020603050405020304" pitchFamily="18" charset="0"/>
              </a:rPr>
              <a:t>），称它为</a:t>
            </a:r>
            <a:r>
              <a:rPr lang="en-US" altLang="zh-CN" sz="36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n</a:t>
            </a:r>
            <a:r>
              <a:rPr lang="zh-CN" altLang="en-US" sz="36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元谓词</a:t>
            </a:r>
            <a:r>
              <a:rPr lang="zh-CN" altLang="en-US" sz="3600" b="1" dirty="0">
                <a:latin typeface="仿宋" panose="02010609060101010101" pitchFamily="49" charset="-122"/>
                <a:ea typeface="仿宋" panose="02010609060101010101" pitchFamily="49" charset="-122"/>
                <a:cs typeface="Times New Roman" panose="02020603050405020304" pitchFamily="18" charset="0"/>
              </a:rPr>
              <a:t>或</a:t>
            </a:r>
            <a:r>
              <a:rPr lang="en-US" altLang="zh-CN" sz="36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n</a:t>
            </a:r>
            <a:r>
              <a:rPr lang="zh-CN" altLang="en-US" sz="3600"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元命题函数</a:t>
            </a:r>
          </a:p>
        </p:txBody>
      </p:sp>
      <p:sp>
        <p:nvSpPr>
          <p:cNvPr id="7" name="Rectangle 4">
            <a:extLst>
              <a:ext uri="{FF2B5EF4-FFF2-40B4-BE49-F238E27FC236}">
                <a16:creationId xmlns:a16="http://schemas.microsoft.com/office/drawing/2014/main" id="{D73E13C1-DE4A-4AB3-AA64-DCC505392FAD}"/>
              </a:ext>
            </a:extLst>
          </p:cNvPr>
          <p:cNvSpPr>
            <a:spLocks noChangeArrowheads="1"/>
          </p:cNvSpPr>
          <p:nvPr/>
        </p:nvSpPr>
        <p:spPr bwMode="gray">
          <a:xfrm>
            <a:off x="1399900" y="809210"/>
            <a:ext cx="10398806" cy="4159600"/>
          </a:xfrm>
          <a:prstGeom prst="rect">
            <a:avLst/>
          </a:prstGeom>
          <a:noFill/>
        </p:spPr>
        <p:txBody>
          <a:bodyPr wrap="square" rtlCol="0">
            <a:spAutoFit/>
          </a:bodyPr>
          <a:lstStyle/>
          <a:p>
            <a:pPr>
              <a:lnSpc>
                <a:spcPct val="150000"/>
              </a:lnSpc>
            </a:pPr>
            <a:r>
              <a:rPr lang="zh-CN" altLang="en-US" sz="3600" dirty="0">
                <a:latin typeface="Times New Roman" panose="02020603050405020304" pitchFamily="18" charset="0"/>
                <a:cs typeface="Times New Roman" panose="02020603050405020304" pitchFamily="18" charset="0"/>
              </a:rPr>
              <a:t>设</a:t>
            </a:r>
            <a:r>
              <a:rPr lang="en-US" altLang="zh-CN" sz="3600" dirty="0">
                <a:latin typeface="Times New Roman" panose="02020603050405020304" pitchFamily="18" charset="0"/>
                <a:cs typeface="Times New Roman" panose="02020603050405020304" pitchFamily="18" charset="0"/>
              </a:rPr>
              <a:t>D</a:t>
            </a:r>
            <a:r>
              <a:rPr lang="zh-CN" altLang="en-US" sz="3600" dirty="0">
                <a:latin typeface="Times New Roman" panose="02020603050405020304" pitchFamily="18" charset="0"/>
                <a:cs typeface="Times New Roman" panose="02020603050405020304" pitchFamily="18" charset="0"/>
              </a:rPr>
              <a:t>为</a:t>
            </a:r>
            <a:r>
              <a:rPr lang="zh-CN" altLang="en-US" sz="3600" u="sng" dirty="0">
                <a:latin typeface="Times New Roman" panose="02020603050405020304" pitchFamily="18" charset="0"/>
                <a:cs typeface="Times New Roman" panose="02020603050405020304" pitchFamily="18" charset="0"/>
              </a:rPr>
              <a:t>非空的</a:t>
            </a:r>
            <a:r>
              <a:rPr lang="zh-CN" altLang="en-US" sz="3600" dirty="0">
                <a:latin typeface="Times New Roman" panose="02020603050405020304" pitchFamily="18" charset="0"/>
                <a:cs typeface="Times New Roman" panose="02020603050405020304" pitchFamily="18" charset="0"/>
              </a:rPr>
              <a:t>个体域，定义在</a:t>
            </a:r>
            <a:r>
              <a:rPr lang="en-US" altLang="zh-CN" sz="3600" dirty="0" err="1">
                <a:latin typeface="Times New Roman" panose="02020603050405020304" pitchFamily="18" charset="0"/>
                <a:cs typeface="Times New Roman" panose="02020603050405020304" pitchFamily="18" charset="0"/>
              </a:rPr>
              <a:t>D</a:t>
            </a:r>
            <a:r>
              <a:rPr lang="en-US" altLang="zh-CN" sz="3600" baseline="30000" dirty="0" err="1">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表示</a:t>
            </a:r>
            <a:r>
              <a:rPr lang="en-US" altLang="zh-CN" sz="3600" dirty="0">
                <a:latin typeface="Times New Roman" panose="02020603050405020304" pitchFamily="18" charset="0"/>
                <a:cs typeface="Times New Roman" panose="02020603050405020304" pitchFamily="18" charset="0"/>
              </a:rPr>
              <a:t>n</a:t>
            </a:r>
            <a:r>
              <a:rPr lang="zh-CN" altLang="en-US" sz="3600" dirty="0">
                <a:latin typeface="Times New Roman" panose="02020603050405020304" pitchFamily="18" charset="0"/>
                <a:cs typeface="Times New Roman" panose="02020603050405020304" pitchFamily="18" charset="0"/>
              </a:rPr>
              <a:t>个个体都在个体域</a:t>
            </a:r>
            <a:r>
              <a:rPr lang="en-US" altLang="zh-CN" sz="3600" dirty="0">
                <a:latin typeface="Times New Roman" panose="02020603050405020304" pitchFamily="18" charset="0"/>
                <a:cs typeface="Times New Roman" panose="02020603050405020304" pitchFamily="18" charset="0"/>
              </a:rPr>
              <a:t>D</a:t>
            </a:r>
            <a:r>
              <a:rPr lang="zh-CN" altLang="en-US" sz="3600" dirty="0">
                <a:latin typeface="Times New Roman" panose="02020603050405020304" pitchFamily="18" charset="0"/>
                <a:cs typeface="Times New Roman" panose="02020603050405020304" pitchFamily="18" charset="0"/>
              </a:rPr>
              <a:t>上取值</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上取值于</a:t>
            </a:r>
            <a:r>
              <a:rPr lang="en-US" altLang="zh-CN" sz="3600" dirty="0">
                <a:latin typeface="Times New Roman" panose="02020603050405020304" pitchFamily="18" charset="0"/>
                <a:cs typeface="Times New Roman" panose="02020603050405020304" pitchFamily="18" charset="0"/>
              </a:rPr>
              <a:t>{0,1}</a:t>
            </a:r>
            <a:r>
              <a:rPr lang="zh-CN" altLang="en-US" sz="3600" dirty="0">
                <a:latin typeface="Times New Roman" panose="02020603050405020304" pitchFamily="18" charset="0"/>
                <a:cs typeface="Times New Roman" panose="02020603050405020304" pitchFamily="18" charset="0"/>
              </a:rPr>
              <a:t>上的</a:t>
            </a:r>
            <a:r>
              <a:rPr lang="en-US" altLang="zh-CN" sz="3600" dirty="0">
                <a:latin typeface="Times New Roman" panose="02020603050405020304" pitchFamily="18" charset="0"/>
                <a:cs typeface="Times New Roman" panose="02020603050405020304" pitchFamily="18" charset="0"/>
              </a:rPr>
              <a:t>n</a:t>
            </a:r>
            <a:r>
              <a:rPr lang="zh-CN" altLang="en-US" sz="3600" dirty="0">
                <a:latin typeface="Times New Roman" panose="02020603050405020304" pitchFamily="18" charset="0"/>
                <a:cs typeface="Times New Roman" panose="02020603050405020304" pitchFamily="18" charset="0"/>
              </a:rPr>
              <a:t>元函数，称为</a:t>
            </a:r>
            <a:r>
              <a:rPr lang="en-US" altLang="zh-CN" sz="3600" dirty="0">
                <a:solidFill>
                  <a:srgbClr val="FF0000"/>
                </a:solidFill>
                <a:latin typeface="Times New Roman" panose="02020603050405020304" pitchFamily="18" charset="0"/>
                <a:cs typeface="Times New Roman" panose="02020603050405020304" pitchFamily="18" charset="0"/>
              </a:rPr>
              <a:t>n</a:t>
            </a:r>
            <a:r>
              <a:rPr lang="zh-CN" altLang="en-US" sz="3600" dirty="0">
                <a:solidFill>
                  <a:srgbClr val="FF0000"/>
                </a:solidFill>
                <a:latin typeface="Times New Roman" panose="02020603050405020304" pitchFamily="18" charset="0"/>
                <a:cs typeface="Times New Roman" panose="02020603050405020304" pitchFamily="18" charset="0"/>
              </a:rPr>
              <a:t>元命题函数</a:t>
            </a:r>
            <a:r>
              <a:rPr lang="zh-CN" altLang="en-US" sz="3600" dirty="0">
                <a:latin typeface="Times New Roman" panose="02020603050405020304" pitchFamily="18" charset="0"/>
                <a:cs typeface="Times New Roman" panose="02020603050405020304" pitchFamily="18" charset="0"/>
              </a:rPr>
              <a:t>或</a:t>
            </a:r>
            <a:r>
              <a:rPr lang="en-US" altLang="zh-CN" sz="3600" dirty="0">
                <a:solidFill>
                  <a:srgbClr val="FF0000"/>
                </a:solidFill>
                <a:latin typeface="Times New Roman" panose="02020603050405020304" pitchFamily="18" charset="0"/>
                <a:cs typeface="Times New Roman" panose="02020603050405020304" pitchFamily="18" charset="0"/>
              </a:rPr>
              <a:t>n</a:t>
            </a:r>
            <a:r>
              <a:rPr lang="zh-CN" altLang="en-US" sz="3600" dirty="0">
                <a:solidFill>
                  <a:srgbClr val="FF0000"/>
                </a:solidFill>
                <a:latin typeface="Times New Roman" panose="02020603050405020304" pitchFamily="18" charset="0"/>
                <a:cs typeface="Times New Roman" panose="02020603050405020304" pitchFamily="18" charset="0"/>
              </a:rPr>
              <a:t>元谓词</a:t>
            </a:r>
            <a:r>
              <a:rPr lang="en-US" altLang="zh-CN" sz="3600" dirty="0">
                <a:latin typeface="Times New Roman" panose="02020603050405020304" pitchFamily="18" charset="0"/>
                <a:cs typeface="Times New Roman" panose="02020603050405020304" pitchFamily="18" charset="0"/>
              </a:rPr>
              <a:t>(Propositional Function)</a:t>
            </a:r>
            <a:r>
              <a:rPr lang="zh-CN" altLang="en-US" sz="3600" dirty="0">
                <a:latin typeface="Times New Roman" panose="02020603050405020304" pitchFamily="18" charset="0"/>
                <a:cs typeface="Times New Roman" panose="02020603050405020304" pitchFamily="18" charset="0"/>
              </a:rPr>
              <a:t>，记为</a:t>
            </a:r>
            <a:r>
              <a:rPr lang="en-US" altLang="zh-CN" sz="3600" dirty="0">
                <a:latin typeface="Times New Roman" panose="02020603050405020304" pitchFamily="18" charset="0"/>
                <a:cs typeface="Times New Roman" panose="02020603050405020304" pitchFamily="18" charset="0"/>
              </a:rPr>
              <a:t>P(x</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x</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dirty="0" err="1">
                <a:latin typeface="Times New Roman" panose="02020603050405020304" pitchFamily="18" charset="0"/>
                <a:cs typeface="Times New Roman" panose="02020603050405020304" pitchFamily="18" charset="0"/>
              </a:rPr>
              <a:t>x</a:t>
            </a:r>
            <a:r>
              <a:rPr lang="en-US" altLang="zh-CN" sz="3600" baseline="-25000" dirty="0" err="1">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。此时，个体变量</a:t>
            </a:r>
            <a:r>
              <a:rPr lang="en-US" altLang="zh-CN" sz="3600" dirty="0">
                <a:latin typeface="Times New Roman" panose="02020603050405020304" pitchFamily="18" charset="0"/>
                <a:cs typeface="Times New Roman" panose="02020603050405020304" pitchFamily="18" charset="0"/>
              </a:rPr>
              <a:t>x</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x</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dirty="0" err="1">
                <a:latin typeface="Times New Roman" panose="02020603050405020304" pitchFamily="18" charset="0"/>
                <a:cs typeface="Times New Roman" panose="02020603050405020304" pitchFamily="18" charset="0"/>
              </a:rPr>
              <a:t>x</a:t>
            </a:r>
            <a:r>
              <a:rPr lang="en-US" altLang="zh-CN" sz="3600" baseline="-25000" dirty="0" err="1">
                <a:latin typeface="Times New Roman" panose="02020603050405020304" pitchFamily="18" charset="0"/>
                <a:cs typeface="Times New Roman" panose="02020603050405020304" pitchFamily="18" charset="0"/>
              </a:rPr>
              <a:t>n</a:t>
            </a:r>
            <a:r>
              <a:rPr lang="zh-CN" altLang="en-US" sz="3600" dirty="0">
                <a:latin typeface="Times New Roman" panose="02020603050405020304" pitchFamily="18" charset="0"/>
                <a:cs typeface="Times New Roman" panose="02020603050405020304" pitchFamily="18" charset="0"/>
              </a:rPr>
              <a:t>的定义域都为</a:t>
            </a:r>
            <a:r>
              <a:rPr lang="en-US" altLang="zh-CN" sz="3600" dirty="0">
                <a:latin typeface="Times New Roman" panose="02020603050405020304" pitchFamily="18" charset="0"/>
                <a:cs typeface="Times New Roman" panose="02020603050405020304" pitchFamily="18" charset="0"/>
              </a:rPr>
              <a:t>D</a:t>
            </a:r>
            <a:r>
              <a:rPr lang="zh-CN" altLang="en-US" sz="3600"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P(x</a:t>
            </a:r>
            <a:r>
              <a:rPr lang="en-US" altLang="zh-CN" sz="3600" baseline="-25000" dirty="0">
                <a:latin typeface="Times New Roman" panose="02020603050405020304" pitchFamily="18" charset="0"/>
                <a:cs typeface="Times New Roman" panose="02020603050405020304" pitchFamily="18" charset="0"/>
              </a:rPr>
              <a:t>1</a:t>
            </a:r>
            <a:r>
              <a:rPr lang="en-US" altLang="zh-CN" sz="3600" dirty="0">
                <a:latin typeface="Times New Roman" panose="02020603050405020304" pitchFamily="18" charset="0"/>
                <a:cs typeface="Times New Roman" panose="02020603050405020304" pitchFamily="18" charset="0"/>
              </a:rPr>
              <a:t>, x</a:t>
            </a:r>
            <a:r>
              <a:rPr lang="en-US" altLang="zh-CN" sz="3600"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 …, </a:t>
            </a:r>
            <a:r>
              <a:rPr lang="en-US" altLang="zh-CN" sz="3600" dirty="0" err="1">
                <a:latin typeface="Times New Roman" panose="02020603050405020304" pitchFamily="18" charset="0"/>
                <a:cs typeface="Times New Roman" panose="02020603050405020304" pitchFamily="18" charset="0"/>
              </a:rPr>
              <a:t>x</a:t>
            </a:r>
            <a:r>
              <a:rPr lang="en-US" altLang="zh-CN" sz="3600" baseline="-25000" dirty="0" err="1">
                <a:latin typeface="Times New Roman" panose="02020603050405020304" pitchFamily="18" charset="0"/>
                <a:cs typeface="Times New Roman" panose="02020603050405020304" pitchFamily="18" charset="0"/>
              </a:rPr>
              <a:t>n</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的值域为</a:t>
            </a:r>
            <a:r>
              <a:rPr lang="en-US" altLang="zh-CN" sz="3600" dirty="0">
                <a:latin typeface="Times New Roman" panose="02020603050405020304" pitchFamily="18" charset="0"/>
                <a:cs typeface="Times New Roman" panose="02020603050405020304" pitchFamily="18" charset="0"/>
              </a:rPr>
              <a:t>{0, 1</a:t>
            </a:r>
            <a:r>
              <a:rPr lang="zh-CN" altLang="en-US" sz="3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06800372"/>
      </p:ext>
    </p:extLst>
  </p:cSld>
  <p:clrMapOvr>
    <a:masterClrMapping/>
  </p:clrMapOvr>
  <p:transition spd="slow" advTm="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4112</TotalTime>
  <Words>8058</Words>
  <Application>Microsoft Office PowerPoint</Application>
  <PresentationFormat>宽屏</PresentationFormat>
  <Paragraphs>596</Paragraphs>
  <Slides>72</Slides>
  <Notes>71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72</vt:i4>
      </vt:variant>
    </vt:vector>
  </HeadingPairs>
  <TitlesOfParts>
    <vt:vector size="90" baseType="lpstr">
      <vt:lpstr>Microsoft YaHei Light</vt:lpstr>
      <vt:lpstr>等线</vt:lpstr>
      <vt:lpstr>等线 Light</vt:lpstr>
      <vt:lpstr>仿宋</vt:lpstr>
      <vt:lpstr>黑体</vt:lpstr>
      <vt:lpstr>KaiTi</vt:lpstr>
      <vt:lpstr>隶书</vt:lpstr>
      <vt:lpstr>宋体</vt:lpstr>
      <vt:lpstr>微软雅黑</vt:lpstr>
      <vt:lpstr>Arial</vt:lpstr>
      <vt:lpstr>Arial Black</vt:lpstr>
      <vt:lpstr>Cambria Math</vt:lpstr>
      <vt:lpstr>Lucida Handwriting</vt:lpstr>
      <vt:lpstr>Segoe UI Semibold</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77</dc:creator>
  <cp:lastModifiedBy>wyq</cp:lastModifiedBy>
  <cp:revision>62</cp:revision>
  <dcterms:created xsi:type="dcterms:W3CDTF">2019-03-24T11:36:16Z</dcterms:created>
  <dcterms:modified xsi:type="dcterms:W3CDTF">2022-10-04T11:54:41Z</dcterms:modified>
</cp:coreProperties>
</file>