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45" r:id="rId2"/>
    <p:sldId id="485" r:id="rId3"/>
    <p:sldId id="528" r:id="rId4"/>
    <p:sldId id="529" r:id="rId5"/>
    <p:sldId id="1103" r:id="rId6"/>
    <p:sldId id="1105" r:id="rId7"/>
    <p:sldId id="1106" r:id="rId8"/>
    <p:sldId id="491" r:id="rId9"/>
    <p:sldId id="497" r:id="rId10"/>
    <p:sldId id="1147" r:id="rId11"/>
    <p:sldId id="1210" r:id="rId12"/>
    <p:sldId id="1211" r:id="rId13"/>
    <p:sldId id="1212" r:id="rId14"/>
    <p:sldId id="1213" r:id="rId15"/>
    <p:sldId id="1214" r:id="rId16"/>
    <p:sldId id="1215" r:id="rId17"/>
    <p:sldId id="1171" r:id="rId18"/>
    <p:sldId id="1178" r:id="rId19"/>
    <p:sldId id="1179" r:id="rId20"/>
    <p:sldId id="1197" r:id="rId21"/>
    <p:sldId id="1198" r:id="rId22"/>
    <p:sldId id="1199" r:id="rId23"/>
    <p:sldId id="1202" r:id="rId24"/>
    <p:sldId id="1200" r:id="rId25"/>
    <p:sldId id="1201" r:id="rId26"/>
    <p:sldId id="1203" r:id="rId27"/>
    <p:sldId id="1204" r:id="rId28"/>
    <p:sldId id="1205" r:id="rId29"/>
    <p:sldId id="1206" r:id="rId30"/>
    <p:sldId id="1207" r:id="rId31"/>
    <p:sldId id="1208" r:id="rId32"/>
    <p:sldId id="1209" r:id="rId33"/>
    <p:sldId id="1217" r:id="rId34"/>
    <p:sldId id="1218" r:id="rId35"/>
    <p:sldId id="1216" r:id="rId36"/>
    <p:sldId id="1219" r:id="rId37"/>
    <p:sldId id="1220" r:id="rId38"/>
    <p:sldId id="1221" r:id="rId39"/>
    <p:sldId id="1222" r:id="rId40"/>
    <p:sldId id="1223" r:id="rId41"/>
    <p:sldId id="1224" r:id="rId42"/>
    <p:sldId id="1225" r:id="rId43"/>
    <p:sldId id="1226" r:id="rId44"/>
    <p:sldId id="1227" r:id="rId45"/>
    <p:sldId id="1228" r:id="rId46"/>
    <p:sldId id="1229" r:id="rId47"/>
    <p:sldId id="1230" r:id="rId48"/>
    <p:sldId id="1231" r:id="rId49"/>
    <p:sldId id="1232" r:id="rId50"/>
    <p:sldId id="1233" r:id="rId51"/>
    <p:sldId id="1234" r:id="rId52"/>
    <p:sldId id="1235" r:id="rId53"/>
    <p:sldId id="1236" r:id="rId54"/>
    <p:sldId id="1237" r:id="rId55"/>
    <p:sldId id="1238" r:id="rId56"/>
    <p:sldId id="1239" r:id="rId57"/>
    <p:sldId id="1240" r:id="rId58"/>
    <p:sldId id="1241" r:id="rId59"/>
    <p:sldId id="1242" r:id="rId60"/>
    <p:sldId id="1243" r:id="rId61"/>
    <p:sldId id="1244" r:id="rId62"/>
    <p:sldId id="1245" r:id="rId63"/>
    <p:sldId id="1246" r:id="rId64"/>
    <p:sldId id="1248" r:id="rId65"/>
    <p:sldId id="1249" r:id="rId66"/>
    <p:sldId id="1250" r:id="rId67"/>
    <p:sldId id="1251" r:id="rId68"/>
    <p:sldId id="1252" r:id="rId69"/>
    <p:sldId id="1253"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58CD0-EFD1-4D27-A427-70167095FD10}" type="datetimeFigureOut">
              <a:rPr lang="zh-CN" altLang="en-US" smtClean="0"/>
              <a:t>2022/10/7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1D47A-F619-4A5B-A8DF-B8BE879F94E6}" type="slidenum">
              <a:rPr lang="zh-CN" altLang="en-US" smtClean="0"/>
              <a:t>‹#›</a:t>
            </a:fld>
            <a:endParaRPr lang="zh-CN" altLang="en-US"/>
          </a:p>
        </p:txBody>
      </p:sp>
    </p:spTree>
    <p:extLst>
      <p:ext uri="{BB962C8B-B14F-4D97-AF65-F5344CB8AC3E}">
        <p14:creationId xmlns:p14="http://schemas.microsoft.com/office/powerpoint/2010/main" val="162976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2214FF63-7E78-4CEA-B78B-294BDB7C41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999858BC-515F-4514-A470-A99FA05D13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DB2CFB14-3F96-47B7-9206-1409F9E89C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B222AA93-F3F5-44B4-89DC-39F3993E7439}" type="slidenum">
              <a:rPr lang="zh-CN" altLang="en-US" smtClean="0"/>
              <a:pPr fontAlgn="base">
                <a:spcBef>
                  <a:spcPct val="0"/>
                </a:spcBef>
                <a:spcAft>
                  <a:spcPct val="0"/>
                </a:spcAft>
              </a:pPr>
              <a:t>1</a:t>
            </a:fld>
            <a:endParaRPr lang="zh-CN" altLang="en-US"/>
          </a:p>
        </p:txBody>
      </p:sp>
    </p:spTree>
    <p:extLst>
      <p:ext uri="{BB962C8B-B14F-4D97-AF65-F5344CB8AC3E}">
        <p14:creationId xmlns:p14="http://schemas.microsoft.com/office/powerpoint/2010/main" val="2684479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10</a:t>
            </a:fld>
            <a:endParaRPr lang="zh-CN" altLang="en-US"/>
          </a:p>
        </p:txBody>
      </p:sp>
    </p:spTree>
    <p:extLst>
      <p:ext uri="{BB962C8B-B14F-4D97-AF65-F5344CB8AC3E}">
        <p14:creationId xmlns:p14="http://schemas.microsoft.com/office/powerpoint/2010/main" val="947529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11</a:t>
            </a:fld>
            <a:endParaRPr lang="zh-CN" altLang="en-US"/>
          </a:p>
        </p:txBody>
      </p:sp>
    </p:spTree>
    <p:extLst>
      <p:ext uri="{BB962C8B-B14F-4D97-AF65-F5344CB8AC3E}">
        <p14:creationId xmlns:p14="http://schemas.microsoft.com/office/powerpoint/2010/main" val="1602392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12</a:t>
            </a:fld>
            <a:endParaRPr lang="zh-CN" altLang="en-US"/>
          </a:p>
        </p:txBody>
      </p:sp>
    </p:spTree>
    <p:extLst>
      <p:ext uri="{BB962C8B-B14F-4D97-AF65-F5344CB8AC3E}">
        <p14:creationId xmlns:p14="http://schemas.microsoft.com/office/powerpoint/2010/main" val="1732671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13</a:t>
            </a:fld>
            <a:endParaRPr lang="zh-CN" altLang="en-US"/>
          </a:p>
        </p:txBody>
      </p:sp>
    </p:spTree>
    <p:extLst>
      <p:ext uri="{BB962C8B-B14F-4D97-AF65-F5344CB8AC3E}">
        <p14:creationId xmlns:p14="http://schemas.microsoft.com/office/powerpoint/2010/main" val="1307353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14</a:t>
            </a:fld>
            <a:endParaRPr lang="zh-CN" altLang="en-US"/>
          </a:p>
        </p:txBody>
      </p:sp>
    </p:spTree>
    <p:extLst>
      <p:ext uri="{BB962C8B-B14F-4D97-AF65-F5344CB8AC3E}">
        <p14:creationId xmlns:p14="http://schemas.microsoft.com/office/powerpoint/2010/main" val="321224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15</a:t>
            </a:fld>
            <a:endParaRPr lang="zh-CN" altLang="en-US"/>
          </a:p>
        </p:txBody>
      </p:sp>
    </p:spTree>
    <p:extLst>
      <p:ext uri="{BB962C8B-B14F-4D97-AF65-F5344CB8AC3E}">
        <p14:creationId xmlns:p14="http://schemas.microsoft.com/office/powerpoint/2010/main" val="742877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16</a:t>
            </a:fld>
            <a:endParaRPr lang="zh-CN" altLang="en-US"/>
          </a:p>
        </p:txBody>
      </p:sp>
    </p:spTree>
    <p:extLst>
      <p:ext uri="{BB962C8B-B14F-4D97-AF65-F5344CB8AC3E}">
        <p14:creationId xmlns:p14="http://schemas.microsoft.com/office/powerpoint/2010/main" val="261825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17</a:t>
            </a:fld>
            <a:endParaRPr lang="zh-CN" altLang="en-US"/>
          </a:p>
        </p:txBody>
      </p:sp>
    </p:spTree>
    <p:extLst>
      <p:ext uri="{BB962C8B-B14F-4D97-AF65-F5344CB8AC3E}">
        <p14:creationId xmlns:p14="http://schemas.microsoft.com/office/powerpoint/2010/main" val="1647471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18</a:t>
            </a:fld>
            <a:endParaRPr lang="zh-CN" altLang="en-US"/>
          </a:p>
        </p:txBody>
      </p:sp>
    </p:spTree>
    <p:extLst>
      <p:ext uri="{BB962C8B-B14F-4D97-AF65-F5344CB8AC3E}">
        <p14:creationId xmlns:p14="http://schemas.microsoft.com/office/powerpoint/2010/main" val="3377239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19</a:t>
            </a:fld>
            <a:endParaRPr lang="zh-CN" altLang="en-US"/>
          </a:p>
        </p:txBody>
      </p:sp>
    </p:spTree>
    <p:extLst>
      <p:ext uri="{BB962C8B-B14F-4D97-AF65-F5344CB8AC3E}">
        <p14:creationId xmlns:p14="http://schemas.microsoft.com/office/powerpoint/2010/main" val="165655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a:t>
            </a:fld>
            <a:endParaRPr lang="zh-CN" altLang="en-US"/>
          </a:p>
        </p:txBody>
      </p:sp>
    </p:spTree>
    <p:extLst>
      <p:ext uri="{BB962C8B-B14F-4D97-AF65-F5344CB8AC3E}">
        <p14:creationId xmlns:p14="http://schemas.microsoft.com/office/powerpoint/2010/main" val="2448861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20</a:t>
            </a:fld>
            <a:endParaRPr lang="zh-CN" altLang="en-US"/>
          </a:p>
        </p:txBody>
      </p:sp>
    </p:spTree>
    <p:extLst>
      <p:ext uri="{BB962C8B-B14F-4D97-AF65-F5344CB8AC3E}">
        <p14:creationId xmlns:p14="http://schemas.microsoft.com/office/powerpoint/2010/main" val="3715938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21</a:t>
            </a:fld>
            <a:endParaRPr lang="zh-CN" altLang="en-US"/>
          </a:p>
        </p:txBody>
      </p:sp>
    </p:spTree>
    <p:extLst>
      <p:ext uri="{BB962C8B-B14F-4D97-AF65-F5344CB8AC3E}">
        <p14:creationId xmlns:p14="http://schemas.microsoft.com/office/powerpoint/2010/main" val="1431769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22</a:t>
            </a:fld>
            <a:endParaRPr lang="zh-CN" altLang="en-US"/>
          </a:p>
        </p:txBody>
      </p:sp>
    </p:spTree>
    <p:extLst>
      <p:ext uri="{BB962C8B-B14F-4D97-AF65-F5344CB8AC3E}">
        <p14:creationId xmlns:p14="http://schemas.microsoft.com/office/powerpoint/2010/main" val="3264246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23</a:t>
            </a:fld>
            <a:endParaRPr lang="zh-CN" altLang="en-US"/>
          </a:p>
        </p:txBody>
      </p:sp>
    </p:spTree>
    <p:extLst>
      <p:ext uri="{BB962C8B-B14F-4D97-AF65-F5344CB8AC3E}">
        <p14:creationId xmlns:p14="http://schemas.microsoft.com/office/powerpoint/2010/main" val="2563123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24</a:t>
            </a:fld>
            <a:endParaRPr lang="zh-CN" altLang="en-US"/>
          </a:p>
        </p:txBody>
      </p:sp>
    </p:spTree>
    <p:extLst>
      <p:ext uri="{BB962C8B-B14F-4D97-AF65-F5344CB8AC3E}">
        <p14:creationId xmlns:p14="http://schemas.microsoft.com/office/powerpoint/2010/main" val="39522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25</a:t>
            </a:fld>
            <a:endParaRPr lang="zh-CN" altLang="en-US"/>
          </a:p>
        </p:txBody>
      </p:sp>
    </p:spTree>
    <p:extLst>
      <p:ext uri="{BB962C8B-B14F-4D97-AF65-F5344CB8AC3E}">
        <p14:creationId xmlns:p14="http://schemas.microsoft.com/office/powerpoint/2010/main" val="386320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26</a:t>
            </a:fld>
            <a:endParaRPr lang="zh-CN" altLang="en-US"/>
          </a:p>
        </p:txBody>
      </p:sp>
    </p:spTree>
    <p:extLst>
      <p:ext uri="{BB962C8B-B14F-4D97-AF65-F5344CB8AC3E}">
        <p14:creationId xmlns:p14="http://schemas.microsoft.com/office/powerpoint/2010/main" val="741233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27</a:t>
            </a:fld>
            <a:endParaRPr lang="zh-CN" altLang="en-US"/>
          </a:p>
        </p:txBody>
      </p:sp>
    </p:spTree>
    <p:extLst>
      <p:ext uri="{BB962C8B-B14F-4D97-AF65-F5344CB8AC3E}">
        <p14:creationId xmlns:p14="http://schemas.microsoft.com/office/powerpoint/2010/main" val="2444061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28</a:t>
            </a:fld>
            <a:endParaRPr lang="zh-CN" altLang="en-US"/>
          </a:p>
        </p:txBody>
      </p:sp>
    </p:spTree>
    <p:extLst>
      <p:ext uri="{BB962C8B-B14F-4D97-AF65-F5344CB8AC3E}">
        <p14:creationId xmlns:p14="http://schemas.microsoft.com/office/powerpoint/2010/main" val="2184694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29</a:t>
            </a:fld>
            <a:endParaRPr lang="zh-CN" altLang="en-US"/>
          </a:p>
        </p:txBody>
      </p:sp>
    </p:spTree>
    <p:extLst>
      <p:ext uri="{BB962C8B-B14F-4D97-AF65-F5344CB8AC3E}">
        <p14:creationId xmlns:p14="http://schemas.microsoft.com/office/powerpoint/2010/main" val="989702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a:t>
            </a:fld>
            <a:endParaRPr lang="zh-CN" altLang="en-US"/>
          </a:p>
        </p:txBody>
      </p:sp>
    </p:spTree>
    <p:extLst>
      <p:ext uri="{BB962C8B-B14F-4D97-AF65-F5344CB8AC3E}">
        <p14:creationId xmlns:p14="http://schemas.microsoft.com/office/powerpoint/2010/main" val="1505538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30</a:t>
            </a:fld>
            <a:endParaRPr lang="zh-CN" altLang="en-US"/>
          </a:p>
        </p:txBody>
      </p:sp>
    </p:spTree>
    <p:extLst>
      <p:ext uri="{BB962C8B-B14F-4D97-AF65-F5344CB8AC3E}">
        <p14:creationId xmlns:p14="http://schemas.microsoft.com/office/powerpoint/2010/main" val="2288520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31</a:t>
            </a:fld>
            <a:endParaRPr lang="zh-CN" altLang="en-US"/>
          </a:p>
        </p:txBody>
      </p:sp>
    </p:spTree>
    <p:extLst>
      <p:ext uri="{BB962C8B-B14F-4D97-AF65-F5344CB8AC3E}">
        <p14:creationId xmlns:p14="http://schemas.microsoft.com/office/powerpoint/2010/main" val="1530295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32</a:t>
            </a:fld>
            <a:endParaRPr lang="zh-CN" altLang="en-US"/>
          </a:p>
        </p:txBody>
      </p:sp>
    </p:spTree>
    <p:extLst>
      <p:ext uri="{BB962C8B-B14F-4D97-AF65-F5344CB8AC3E}">
        <p14:creationId xmlns:p14="http://schemas.microsoft.com/office/powerpoint/2010/main" val="12722867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33</a:t>
            </a:fld>
            <a:endParaRPr lang="zh-CN" altLang="en-US"/>
          </a:p>
        </p:txBody>
      </p:sp>
    </p:spTree>
    <p:extLst>
      <p:ext uri="{BB962C8B-B14F-4D97-AF65-F5344CB8AC3E}">
        <p14:creationId xmlns:p14="http://schemas.microsoft.com/office/powerpoint/2010/main" val="3949084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34</a:t>
            </a:fld>
            <a:endParaRPr lang="zh-CN" altLang="en-US"/>
          </a:p>
        </p:txBody>
      </p:sp>
    </p:spTree>
    <p:extLst>
      <p:ext uri="{BB962C8B-B14F-4D97-AF65-F5344CB8AC3E}">
        <p14:creationId xmlns:p14="http://schemas.microsoft.com/office/powerpoint/2010/main" val="2923934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35</a:t>
            </a:fld>
            <a:endParaRPr lang="zh-CN" altLang="en-US"/>
          </a:p>
        </p:txBody>
      </p:sp>
    </p:spTree>
    <p:extLst>
      <p:ext uri="{BB962C8B-B14F-4D97-AF65-F5344CB8AC3E}">
        <p14:creationId xmlns:p14="http://schemas.microsoft.com/office/powerpoint/2010/main" val="919952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36</a:t>
            </a:fld>
            <a:endParaRPr lang="zh-CN" altLang="en-US"/>
          </a:p>
        </p:txBody>
      </p:sp>
    </p:spTree>
    <p:extLst>
      <p:ext uri="{BB962C8B-B14F-4D97-AF65-F5344CB8AC3E}">
        <p14:creationId xmlns:p14="http://schemas.microsoft.com/office/powerpoint/2010/main" val="297170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37</a:t>
            </a:fld>
            <a:endParaRPr lang="zh-CN" altLang="en-US"/>
          </a:p>
        </p:txBody>
      </p:sp>
    </p:spTree>
    <p:extLst>
      <p:ext uri="{BB962C8B-B14F-4D97-AF65-F5344CB8AC3E}">
        <p14:creationId xmlns:p14="http://schemas.microsoft.com/office/powerpoint/2010/main" val="3391292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38</a:t>
            </a:fld>
            <a:endParaRPr lang="zh-CN" altLang="en-US"/>
          </a:p>
        </p:txBody>
      </p:sp>
    </p:spTree>
    <p:extLst>
      <p:ext uri="{BB962C8B-B14F-4D97-AF65-F5344CB8AC3E}">
        <p14:creationId xmlns:p14="http://schemas.microsoft.com/office/powerpoint/2010/main" val="2699492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39</a:t>
            </a:fld>
            <a:endParaRPr lang="zh-CN" altLang="en-US"/>
          </a:p>
        </p:txBody>
      </p:sp>
    </p:spTree>
    <p:extLst>
      <p:ext uri="{BB962C8B-B14F-4D97-AF65-F5344CB8AC3E}">
        <p14:creationId xmlns:p14="http://schemas.microsoft.com/office/powerpoint/2010/main" val="162999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a:t>
            </a:fld>
            <a:endParaRPr lang="zh-CN" altLang="en-US"/>
          </a:p>
        </p:txBody>
      </p:sp>
    </p:spTree>
    <p:extLst>
      <p:ext uri="{BB962C8B-B14F-4D97-AF65-F5344CB8AC3E}">
        <p14:creationId xmlns:p14="http://schemas.microsoft.com/office/powerpoint/2010/main" val="2606297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40</a:t>
            </a:fld>
            <a:endParaRPr lang="zh-CN" altLang="en-US"/>
          </a:p>
        </p:txBody>
      </p:sp>
    </p:spTree>
    <p:extLst>
      <p:ext uri="{BB962C8B-B14F-4D97-AF65-F5344CB8AC3E}">
        <p14:creationId xmlns:p14="http://schemas.microsoft.com/office/powerpoint/2010/main" val="3746588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41</a:t>
            </a:fld>
            <a:endParaRPr lang="zh-CN" altLang="en-US"/>
          </a:p>
        </p:txBody>
      </p:sp>
    </p:spTree>
    <p:extLst>
      <p:ext uri="{BB962C8B-B14F-4D97-AF65-F5344CB8AC3E}">
        <p14:creationId xmlns:p14="http://schemas.microsoft.com/office/powerpoint/2010/main" val="2610150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42</a:t>
            </a:fld>
            <a:endParaRPr lang="zh-CN" altLang="en-US"/>
          </a:p>
        </p:txBody>
      </p:sp>
    </p:spTree>
    <p:extLst>
      <p:ext uri="{BB962C8B-B14F-4D97-AF65-F5344CB8AC3E}">
        <p14:creationId xmlns:p14="http://schemas.microsoft.com/office/powerpoint/2010/main" val="579354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43</a:t>
            </a:fld>
            <a:endParaRPr lang="zh-CN" altLang="en-US"/>
          </a:p>
        </p:txBody>
      </p:sp>
    </p:spTree>
    <p:extLst>
      <p:ext uri="{BB962C8B-B14F-4D97-AF65-F5344CB8AC3E}">
        <p14:creationId xmlns:p14="http://schemas.microsoft.com/office/powerpoint/2010/main" val="3323033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44</a:t>
            </a:fld>
            <a:endParaRPr lang="zh-CN" altLang="en-US"/>
          </a:p>
        </p:txBody>
      </p:sp>
    </p:spTree>
    <p:extLst>
      <p:ext uri="{BB962C8B-B14F-4D97-AF65-F5344CB8AC3E}">
        <p14:creationId xmlns:p14="http://schemas.microsoft.com/office/powerpoint/2010/main" val="29009431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45</a:t>
            </a:fld>
            <a:endParaRPr lang="zh-CN" altLang="en-US"/>
          </a:p>
        </p:txBody>
      </p:sp>
    </p:spTree>
    <p:extLst>
      <p:ext uri="{BB962C8B-B14F-4D97-AF65-F5344CB8AC3E}">
        <p14:creationId xmlns:p14="http://schemas.microsoft.com/office/powerpoint/2010/main" val="1786273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46</a:t>
            </a:fld>
            <a:endParaRPr lang="zh-CN" altLang="en-US"/>
          </a:p>
        </p:txBody>
      </p:sp>
    </p:spTree>
    <p:extLst>
      <p:ext uri="{BB962C8B-B14F-4D97-AF65-F5344CB8AC3E}">
        <p14:creationId xmlns:p14="http://schemas.microsoft.com/office/powerpoint/2010/main" val="1032699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47</a:t>
            </a:fld>
            <a:endParaRPr lang="zh-CN" altLang="en-US"/>
          </a:p>
        </p:txBody>
      </p:sp>
    </p:spTree>
    <p:extLst>
      <p:ext uri="{BB962C8B-B14F-4D97-AF65-F5344CB8AC3E}">
        <p14:creationId xmlns:p14="http://schemas.microsoft.com/office/powerpoint/2010/main" val="1736343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48</a:t>
            </a:fld>
            <a:endParaRPr lang="zh-CN" altLang="en-US"/>
          </a:p>
        </p:txBody>
      </p:sp>
    </p:spTree>
    <p:extLst>
      <p:ext uri="{BB962C8B-B14F-4D97-AF65-F5344CB8AC3E}">
        <p14:creationId xmlns:p14="http://schemas.microsoft.com/office/powerpoint/2010/main" val="3707434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49</a:t>
            </a:fld>
            <a:endParaRPr lang="zh-CN" altLang="en-US"/>
          </a:p>
        </p:txBody>
      </p:sp>
    </p:spTree>
    <p:extLst>
      <p:ext uri="{BB962C8B-B14F-4D97-AF65-F5344CB8AC3E}">
        <p14:creationId xmlns:p14="http://schemas.microsoft.com/office/powerpoint/2010/main" val="551521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a:t>
            </a:fld>
            <a:endParaRPr lang="zh-CN" altLang="en-US"/>
          </a:p>
        </p:txBody>
      </p:sp>
    </p:spTree>
    <p:extLst>
      <p:ext uri="{BB962C8B-B14F-4D97-AF65-F5344CB8AC3E}">
        <p14:creationId xmlns:p14="http://schemas.microsoft.com/office/powerpoint/2010/main" val="8628268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50</a:t>
            </a:fld>
            <a:endParaRPr lang="zh-CN" altLang="en-US"/>
          </a:p>
        </p:txBody>
      </p:sp>
    </p:spTree>
    <p:extLst>
      <p:ext uri="{BB962C8B-B14F-4D97-AF65-F5344CB8AC3E}">
        <p14:creationId xmlns:p14="http://schemas.microsoft.com/office/powerpoint/2010/main" val="14173839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51</a:t>
            </a:fld>
            <a:endParaRPr lang="zh-CN" altLang="en-US"/>
          </a:p>
        </p:txBody>
      </p:sp>
    </p:spTree>
    <p:extLst>
      <p:ext uri="{BB962C8B-B14F-4D97-AF65-F5344CB8AC3E}">
        <p14:creationId xmlns:p14="http://schemas.microsoft.com/office/powerpoint/2010/main" val="991134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52</a:t>
            </a:fld>
            <a:endParaRPr lang="zh-CN" altLang="en-US"/>
          </a:p>
        </p:txBody>
      </p:sp>
    </p:spTree>
    <p:extLst>
      <p:ext uri="{BB962C8B-B14F-4D97-AF65-F5344CB8AC3E}">
        <p14:creationId xmlns:p14="http://schemas.microsoft.com/office/powerpoint/2010/main" val="17853094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53</a:t>
            </a:fld>
            <a:endParaRPr lang="zh-CN" altLang="en-US"/>
          </a:p>
        </p:txBody>
      </p:sp>
    </p:spTree>
    <p:extLst>
      <p:ext uri="{BB962C8B-B14F-4D97-AF65-F5344CB8AC3E}">
        <p14:creationId xmlns:p14="http://schemas.microsoft.com/office/powerpoint/2010/main" val="33109024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54</a:t>
            </a:fld>
            <a:endParaRPr lang="zh-CN" altLang="en-US"/>
          </a:p>
        </p:txBody>
      </p:sp>
    </p:spTree>
    <p:extLst>
      <p:ext uri="{BB962C8B-B14F-4D97-AF65-F5344CB8AC3E}">
        <p14:creationId xmlns:p14="http://schemas.microsoft.com/office/powerpoint/2010/main" val="2230354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55</a:t>
            </a:fld>
            <a:endParaRPr lang="zh-CN" altLang="en-US"/>
          </a:p>
        </p:txBody>
      </p:sp>
    </p:spTree>
    <p:extLst>
      <p:ext uri="{BB962C8B-B14F-4D97-AF65-F5344CB8AC3E}">
        <p14:creationId xmlns:p14="http://schemas.microsoft.com/office/powerpoint/2010/main" val="40316122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56</a:t>
            </a:fld>
            <a:endParaRPr lang="zh-CN" altLang="en-US"/>
          </a:p>
        </p:txBody>
      </p:sp>
    </p:spTree>
    <p:extLst>
      <p:ext uri="{BB962C8B-B14F-4D97-AF65-F5344CB8AC3E}">
        <p14:creationId xmlns:p14="http://schemas.microsoft.com/office/powerpoint/2010/main" val="35237942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57</a:t>
            </a:fld>
            <a:endParaRPr lang="zh-CN" altLang="en-US"/>
          </a:p>
        </p:txBody>
      </p:sp>
    </p:spTree>
    <p:extLst>
      <p:ext uri="{BB962C8B-B14F-4D97-AF65-F5344CB8AC3E}">
        <p14:creationId xmlns:p14="http://schemas.microsoft.com/office/powerpoint/2010/main" val="713210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58</a:t>
            </a:fld>
            <a:endParaRPr lang="zh-CN" altLang="en-US"/>
          </a:p>
        </p:txBody>
      </p:sp>
    </p:spTree>
    <p:extLst>
      <p:ext uri="{BB962C8B-B14F-4D97-AF65-F5344CB8AC3E}">
        <p14:creationId xmlns:p14="http://schemas.microsoft.com/office/powerpoint/2010/main" val="1208158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59</a:t>
            </a:fld>
            <a:endParaRPr lang="zh-CN" altLang="en-US"/>
          </a:p>
        </p:txBody>
      </p:sp>
    </p:spTree>
    <p:extLst>
      <p:ext uri="{BB962C8B-B14F-4D97-AF65-F5344CB8AC3E}">
        <p14:creationId xmlns:p14="http://schemas.microsoft.com/office/powerpoint/2010/main" val="80981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a:t>
            </a:fld>
            <a:endParaRPr lang="zh-CN" altLang="en-US"/>
          </a:p>
        </p:txBody>
      </p:sp>
    </p:spTree>
    <p:extLst>
      <p:ext uri="{BB962C8B-B14F-4D97-AF65-F5344CB8AC3E}">
        <p14:creationId xmlns:p14="http://schemas.microsoft.com/office/powerpoint/2010/main" val="6757429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60</a:t>
            </a:fld>
            <a:endParaRPr lang="zh-CN" altLang="en-US"/>
          </a:p>
        </p:txBody>
      </p:sp>
    </p:spTree>
    <p:extLst>
      <p:ext uri="{BB962C8B-B14F-4D97-AF65-F5344CB8AC3E}">
        <p14:creationId xmlns:p14="http://schemas.microsoft.com/office/powerpoint/2010/main" val="38358190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61</a:t>
            </a:fld>
            <a:endParaRPr lang="zh-CN" altLang="en-US"/>
          </a:p>
        </p:txBody>
      </p:sp>
    </p:spTree>
    <p:extLst>
      <p:ext uri="{BB962C8B-B14F-4D97-AF65-F5344CB8AC3E}">
        <p14:creationId xmlns:p14="http://schemas.microsoft.com/office/powerpoint/2010/main" val="19149334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62</a:t>
            </a:fld>
            <a:endParaRPr lang="zh-CN" altLang="en-US"/>
          </a:p>
        </p:txBody>
      </p:sp>
    </p:spTree>
    <p:extLst>
      <p:ext uri="{BB962C8B-B14F-4D97-AF65-F5344CB8AC3E}">
        <p14:creationId xmlns:p14="http://schemas.microsoft.com/office/powerpoint/2010/main" val="42562525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63</a:t>
            </a:fld>
            <a:endParaRPr lang="zh-CN" altLang="en-US"/>
          </a:p>
        </p:txBody>
      </p:sp>
    </p:spTree>
    <p:extLst>
      <p:ext uri="{BB962C8B-B14F-4D97-AF65-F5344CB8AC3E}">
        <p14:creationId xmlns:p14="http://schemas.microsoft.com/office/powerpoint/2010/main" val="18270434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64</a:t>
            </a:fld>
            <a:endParaRPr lang="zh-CN" altLang="en-US"/>
          </a:p>
        </p:txBody>
      </p:sp>
    </p:spTree>
    <p:extLst>
      <p:ext uri="{BB962C8B-B14F-4D97-AF65-F5344CB8AC3E}">
        <p14:creationId xmlns:p14="http://schemas.microsoft.com/office/powerpoint/2010/main" val="20697547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65</a:t>
            </a:fld>
            <a:endParaRPr lang="zh-CN" altLang="en-US"/>
          </a:p>
        </p:txBody>
      </p:sp>
    </p:spTree>
    <p:extLst>
      <p:ext uri="{BB962C8B-B14F-4D97-AF65-F5344CB8AC3E}">
        <p14:creationId xmlns:p14="http://schemas.microsoft.com/office/powerpoint/2010/main" val="11905976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66</a:t>
            </a:fld>
            <a:endParaRPr lang="zh-CN" altLang="en-US"/>
          </a:p>
        </p:txBody>
      </p:sp>
    </p:spTree>
    <p:extLst>
      <p:ext uri="{BB962C8B-B14F-4D97-AF65-F5344CB8AC3E}">
        <p14:creationId xmlns:p14="http://schemas.microsoft.com/office/powerpoint/2010/main" val="18313834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67</a:t>
            </a:fld>
            <a:endParaRPr lang="zh-CN" altLang="en-US"/>
          </a:p>
        </p:txBody>
      </p:sp>
    </p:spTree>
    <p:extLst>
      <p:ext uri="{BB962C8B-B14F-4D97-AF65-F5344CB8AC3E}">
        <p14:creationId xmlns:p14="http://schemas.microsoft.com/office/powerpoint/2010/main" val="2778994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68</a:t>
            </a:fld>
            <a:endParaRPr lang="zh-CN" altLang="en-US"/>
          </a:p>
        </p:txBody>
      </p:sp>
    </p:spTree>
    <p:extLst>
      <p:ext uri="{BB962C8B-B14F-4D97-AF65-F5344CB8AC3E}">
        <p14:creationId xmlns:p14="http://schemas.microsoft.com/office/powerpoint/2010/main" val="12442768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69</a:t>
            </a:fld>
            <a:endParaRPr lang="zh-CN" altLang="en-US"/>
          </a:p>
        </p:txBody>
      </p:sp>
    </p:spTree>
    <p:extLst>
      <p:ext uri="{BB962C8B-B14F-4D97-AF65-F5344CB8AC3E}">
        <p14:creationId xmlns:p14="http://schemas.microsoft.com/office/powerpoint/2010/main" val="397765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7</a:t>
            </a:fld>
            <a:endParaRPr lang="zh-CN" altLang="en-US"/>
          </a:p>
        </p:txBody>
      </p:sp>
    </p:spTree>
    <p:extLst>
      <p:ext uri="{BB962C8B-B14F-4D97-AF65-F5344CB8AC3E}">
        <p14:creationId xmlns:p14="http://schemas.microsoft.com/office/powerpoint/2010/main" val="180439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8</a:t>
            </a:fld>
            <a:endParaRPr lang="zh-CN" altLang="en-US"/>
          </a:p>
        </p:txBody>
      </p:sp>
    </p:spTree>
    <p:extLst>
      <p:ext uri="{BB962C8B-B14F-4D97-AF65-F5344CB8AC3E}">
        <p14:creationId xmlns:p14="http://schemas.microsoft.com/office/powerpoint/2010/main" val="1963806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9</a:t>
            </a:fld>
            <a:endParaRPr lang="zh-CN" altLang="en-US"/>
          </a:p>
        </p:txBody>
      </p:sp>
    </p:spTree>
    <p:extLst>
      <p:ext uri="{BB962C8B-B14F-4D97-AF65-F5344CB8AC3E}">
        <p14:creationId xmlns:p14="http://schemas.microsoft.com/office/powerpoint/2010/main" val="152794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6E42D-8E1F-4161-92FC-798002BD6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38D7EA-6BDB-4E64-B964-80168CE37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B6C0B8-A32B-4878-B781-603CA3775F0C}"/>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5" name="页脚占位符 4">
            <a:extLst>
              <a:ext uri="{FF2B5EF4-FFF2-40B4-BE49-F238E27FC236}">
                <a16:creationId xmlns:a16="http://schemas.microsoft.com/office/drawing/2014/main" id="{EA6034E1-D035-43F7-B64D-29398828E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B4D6F-9FE4-4AD6-8337-0FE1B65802E2}"/>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37333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1C7E0-3A75-4623-9D79-2EC44EB9D3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79C279-1369-407F-963C-3FDABB3B3F9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EAB553-602F-4D34-9454-6212EA2F82FE}"/>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5" name="页脚占位符 4">
            <a:extLst>
              <a:ext uri="{FF2B5EF4-FFF2-40B4-BE49-F238E27FC236}">
                <a16:creationId xmlns:a16="http://schemas.microsoft.com/office/drawing/2014/main" id="{BF12D560-2717-478A-957B-EFA01113A9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F9566A-D4B7-4359-930C-6E605905AB11}"/>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232088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80FD482-6518-4B73-B8B4-737A92FE8B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189D8D-031B-4157-A964-2327951224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51B225-C513-4598-8A7C-52A744ECB9FC}"/>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5" name="页脚占位符 4">
            <a:extLst>
              <a:ext uri="{FF2B5EF4-FFF2-40B4-BE49-F238E27FC236}">
                <a16:creationId xmlns:a16="http://schemas.microsoft.com/office/drawing/2014/main" id="{33343814-5EB6-47BE-BCA3-2B92BA0158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AC6707-C37E-4D0E-B58E-FFC34946997A}"/>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265442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73D5CAC-F429-4F2F-9F7B-6223C359040B}"/>
              </a:ext>
            </a:extLst>
          </p:cNvPr>
          <p:cNvSpPr txBox="1"/>
          <p:nvPr userDrawn="1"/>
        </p:nvSpPr>
        <p:spPr>
          <a:xfrm>
            <a:off x="76200" y="117475"/>
            <a:ext cx="1701800" cy="676275"/>
          </a:xfrm>
          <a:prstGeom prst="rect">
            <a:avLst/>
          </a:prstGeom>
          <a:noFill/>
        </p:spPr>
        <p:txBody>
          <a:bodyPr lIns="121900" tIns="60949" rIns="121900" bIns="60949">
            <a:spAutoFit/>
          </a:bodyPr>
          <a:lstStyle/>
          <a:p>
            <a:pPr eaLnBrk="1" fontAlgn="auto" hangingPunct="1">
              <a:spcBef>
                <a:spcPts val="0"/>
              </a:spcBef>
              <a:spcAft>
                <a:spcPts val="0"/>
              </a:spcAft>
              <a:defRPr/>
            </a:pPr>
            <a:r>
              <a:rPr lang="en-US" altLang="zh-CN" sz="3598" b="1" spc="-150" dirty="0">
                <a:solidFill>
                  <a:schemeClr val="accent1"/>
                </a:solidFill>
                <a:latin typeface="Arial Black" panose="020B0A04020102020204" pitchFamily="34" charset="0"/>
                <a:ea typeface="微软雅黑" panose="020B0503020204020204" pitchFamily="34" charset="-122"/>
              </a:rPr>
              <a:t>LOGO</a:t>
            </a:r>
            <a:endParaRPr lang="zh-CN" altLang="en-US" sz="3598" b="1" spc="-150" dirty="0">
              <a:solidFill>
                <a:schemeClr val="accent1"/>
              </a:solidFill>
              <a:latin typeface="Arial Black" panose="020B0A04020102020204" pitchFamily="34" charset="0"/>
              <a:ea typeface="微软雅黑" panose="020B0503020204020204" pitchFamily="34" charset="-122"/>
            </a:endParaRPr>
          </a:p>
        </p:txBody>
      </p:sp>
      <p:cxnSp>
        <p:nvCxnSpPr>
          <p:cNvPr id="3" name="直接连接符 2">
            <a:extLst>
              <a:ext uri="{FF2B5EF4-FFF2-40B4-BE49-F238E27FC236}">
                <a16:creationId xmlns:a16="http://schemas.microsoft.com/office/drawing/2014/main" id="{244DE135-33BF-4676-B43F-8AA62673A58B}"/>
              </a:ext>
            </a:extLst>
          </p:cNvPr>
          <p:cNvCxnSpPr/>
          <p:nvPr userDrawn="1"/>
        </p:nvCxnSpPr>
        <p:spPr>
          <a:xfrm>
            <a:off x="1562100" y="693738"/>
            <a:ext cx="106299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053564"/>
      </p:ext>
    </p:extLst>
  </p:cSld>
  <p:clrMapOvr>
    <a:masterClrMapping/>
  </p:clrMapOvr>
  <p:transition spd="slow"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B075D-15DC-42AC-93A2-6A06B06ECC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34E679-C3AD-4C33-B06C-91BDD767EB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EB38F1-C445-4800-90A5-8F3ED061B3F1}"/>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5" name="页脚占位符 4">
            <a:extLst>
              <a:ext uri="{FF2B5EF4-FFF2-40B4-BE49-F238E27FC236}">
                <a16:creationId xmlns:a16="http://schemas.microsoft.com/office/drawing/2014/main" id="{4D01018E-22E1-4D4F-A56D-10C1E62E9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D2562-0CCF-4227-85A9-AFD35B0ECB6C}"/>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71877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92B2-AC57-485E-9E3F-B7B8C90559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58D281-194B-468B-ADBA-76A4E2385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9BCE0-002E-42ED-B7C2-261D43E96E73}"/>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5" name="页脚占位符 4">
            <a:extLst>
              <a:ext uri="{FF2B5EF4-FFF2-40B4-BE49-F238E27FC236}">
                <a16:creationId xmlns:a16="http://schemas.microsoft.com/office/drawing/2014/main" id="{55BEF642-B6DE-4777-8064-A39FFF8F86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4A94A4-38F0-4C2B-ADFE-D02E2B1A08AF}"/>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39976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DB952-D4D5-4F3B-830A-67B71D6EAD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357EF1-6F7D-43F5-BE79-67D16A90BD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181AE9-5B3A-45EC-8869-29C393E4F25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75487C-7666-44DE-80EE-2902D9B436FF}"/>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6" name="页脚占位符 5">
            <a:extLst>
              <a:ext uri="{FF2B5EF4-FFF2-40B4-BE49-F238E27FC236}">
                <a16:creationId xmlns:a16="http://schemas.microsoft.com/office/drawing/2014/main" id="{59E3EDC2-3316-4B5C-A95A-0A39BECDFB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53D2A1-3261-49CC-BA76-3E398676A322}"/>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06204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3126-81EA-4C17-9D21-7D9EFAC38E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55D8D7-9261-44FB-96B7-5B9D93CC5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81393F-A933-46B1-B8AE-5B752A5236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6D282E-4854-4A45-9EBC-6D406339DD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4A79BF-2110-4A4A-A27C-3064D7DEA0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997EF3B-A447-4A59-B47E-60D3E1B944CB}"/>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8" name="页脚占位符 7">
            <a:extLst>
              <a:ext uri="{FF2B5EF4-FFF2-40B4-BE49-F238E27FC236}">
                <a16:creationId xmlns:a16="http://schemas.microsoft.com/office/drawing/2014/main" id="{51260F99-31D5-491C-8D88-3FBFBEFAC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8E84E-BD81-4EE1-BFDF-4680C8F047F0}"/>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67097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F80B8-CAFF-4186-813A-E935D303A7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707CB1-D86D-4955-AA11-EC4336999FD3}"/>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4" name="页脚占位符 3">
            <a:extLst>
              <a:ext uri="{FF2B5EF4-FFF2-40B4-BE49-F238E27FC236}">
                <a16:creationId xmlns:a16="http://schemas.microsoft.com/office/drawing/2014/main" id="{783060BF-8F34-4402-8824-20704BA5A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20C4CC-E83E-4E13-AAC4-6236B53BBA8F}"/>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61576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7E5E81-960E-452B-BEEC-237A765874D8}"/>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3" name="页脚占位符 2">
            <a:extLst>
              <a:ext uri="{FF2B5EF4-FFF2-40B4-BE49-F238E27FC236}">
                <a16:creationId xmlns:a16="http://schemas.microsoft.com/office/drawing/2014/main" id="{8A28A7DE-E2FD-4DCD-88D4-9461A95F7A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D45A2C-4D06-4ADE-A257-8FD5039596C1}"/>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49753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F57E0-C81E-4CD1-AD98-8E486CB683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B00199-6F84-4A59-8899-E8B2E6DE5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090C66-7379-460F-9033-E6814CA81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EF1194-1784-48F1-B41C-D7101B2E408B}"/>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6" name="页脚占位符 5">
            <a:extLst>
              <a:ext uri="{FF2B5EF4-FFF2-40B4-BE49-F238E27FC236}">
                <a16:creationId xmlns:a16="http://schemas.microsoft.com/office/drawing/2014/main" id="{51ECE248-CB85-4EB4-8EAB-B63C1C9FA3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F506F9-F269-4A99-9F79-36580B8418F9}"/>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38417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A2D68-F164-431A-B045-FF32FD8F4F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88AEBE-7DD1-4AB2-88CB-65DD42C06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5E8435-B02C-45D8-8560-2C62BF681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6AF48E-D282-434B-B1B1-A60EEBEE8CE8}"/>
              </a:ext>
            </a:extLst>
          </p:cNvPr>
          <p:cNvSpPr>
            <a:spLocks noGrp="1"/>
          </p:cNvSpPr>
          <p:nvPr>
            <p:ph type="dt" sz="half" idx="10"/>
          </p:nvPr>
        </p:nvSpPr>
        <p:spPr/>
        <p:txBody>
          <a:bodyPr/>
          <a:lstStyle/>
          <a:p>
            <a:fld id="{7D1A7D63-D7B8-4F0E-B9CF-2A3E3830BAA8}" type="datetimeFigureOut">
              <a:rPr lang="zh-CN" altLang="en-US" smtClean="0"/>
              <a:t>2022/10/7</a:t>
            </a:fld>
            <a:endParaRPr lang="zh-CN" altLang="en-US"/>
          </a:p>
        </p:txBody>
      </p:sp>
      <p:sp>
        <p:nvSpPr>
          <p:cNvPr id="6" name="页脚占位符 5">
            <a:extLst>
              <a:ext uri="{FF2B5EF4-FFF2-40B4-BE49-F238E27FC236}">
                <a16:creationId xmlns:a16="http://schemas.microsoft.com/office/drawing/2014/main" id="{7C2310E0-45D2-4D33-B87B-87A037DAA3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3DB1FD-3803-4744-81A6-2E12760C56F7}"/>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404554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79C98-3199-4C9B-9161-434E02C13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1E81D8-ADFF-4204-A1B1-03575868F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5A6F5-C2B7-426F-8FB9-A73AD3EFA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A7D63-D7B8-4F0E-B9CF-2A3E3830BAA8}" type="datetimeFigureOut">
              <a:rPr lang="zh-CN" altLang="en-US" smtClean="0"/>
              <a:t>2022/10/7</a:t>
            </a:fld>
            <a:endParaRPr lang="zh-CN" altLang="en-US"/>
          </a:p>
        </p:txBody>
      </p:sp>
      <p:sp>
        <p:nvSpPr>
          <p:cNvPr id="5" name="页脚占位符 4">
            <a:extLst>
              <a:ext uri="{FF2B5EF4-FFF2-40B4-BE49-F238E27FC236}">
                <a16:creationId xmlns:a16="http://schemas.microsoft.com/office/drawing/2014/main" id="{052A0E02-245B-4209-85B4-765107BCA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B4894D-1E88-4F89-8FD8-4C353DC3E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5721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emf"/><Relationship Id="rId3" Type="http://schemas.openxmlformats.org/officeDocument/2006/relationships/image" Target="../media/image1.png"/><Relationship Id="rId7" Type="http://schemas.openxmlformats.org/officeDocument/2006/relationships/image" Target="../media/image4.emf"/><Relationship Id="rId12"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4">
            <a:extLst>
              <a:ext uri="{FF2B5EF4-FFF2-40B4-BE49-F238E27FC236}">
                <a16:creationId xmlns:a16="http://schemas.microsoft.com/office/drawing/2014/main" id="{13E189C7-8218-4052-85AE-E01EC1124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3073">
            <a:extLst>
              <a:ext uri="{FF2B5EF4-FFF2-40B4-BE49-F238E27FC236}">
                <a16:creationId xmlns:a16="http://schemas.microsoft.com/office/drawing/2014/main" id="{F7D2571E-1D87-457C-8CCC-C3C98F94D652}"/>
              </a:ext>
            </a:extLst>
          </p:cNvPr>
          <p:cNvSpPr>
            <a:spLocks noGrp="1"/>
          </p:cNvSpPr>
          <p:nvPr/>
        </p:nvSpPr>
        <p:spPr>
          <a:xfrm>
            <a:off x="2390775" y="3140075"/>
            <a:ext cx="7772400" cy="950913"/>
          </a:xfrm>
          <a:prstGeom prst="rect">
            <a:avLst/>
          </a:prstGeom>
          <a:noFill/>
          <a:ln w="9525">
            <a:noFill/>
          </a:ln>
        </p:spPr>
        <p:txBody>
          <a:bodyPr anchor="ctr"/>
          <a:lstStyle/>
          <a:p>
            <a:pPr algn="ctr" fontAlgn="auto">
              <a:spcBef>
                <a:spcPts val="0"/>
              </a:spcBef>
              <a:spcAft>
                <a:spcPts val="0"/>
              </a:spcAft>
              <a:defRPr/>
            </a:pPr>
            <a:r>
              <a:rPr lang="zh-CN" altLang="en-US" sz="5400" noProof="1">
                <a:solidFill>
                  <a:srgbClr val="0066FF"/>
                </a:solidFill>
                <a:effectLst>
                  <a:outerShdw blurRad="38100" dist="38100" dir="2700000" algn="tl">
                    <a:srgbClr val="000000">
                      <a:alpha val="43137"/>
                    </a:srgbClr>
                  </a:outerShdw>
                </a:effectLst>
                <a:latin typeface="KaiTi" panose="02010609060101010101" charset="-122"/>
                <a:ea typeface="KaiTi" panose="02010609060101010101" charset="-122"/>
                <a:cs typeface="Times New Roman" panose="02020603050405020304" pitchFamily="2" charset="0"/>
              </a:rPr>
              <a:t>离散数学</a:t>
            </a:r>
          </a:p>
          <a:p>
            <a:pPr algn="ctr" fontAlgn="auto">
              <a:spcBef>
                <a:spcPts val="0"/>
              </a:spcBef>
              <a:spcAft>
                <a:spcPts val="0"/>
              </a:spcAft>
              <a:defRPr/>
            </a:pPr>
            <a:r>
              <a:rPr lang="en-US" altLang="zh-CN" sz="4400" noProof="1">
                <a:solidFill>
                  <a:srgbClr val="0066FF"/>
                </a:solidFill>
                <a:latin typeface="Arial Black" panose="020B0A04020102020204" charset="0"/>
                <a:ea typeface="+mn-ea"/>
                <a:cs typeface="Times New Roman" panose="02020603050405020304" pitchFamily="2" charset="0"/>
              </a:rPr>
              <a:t>Discrete Mathematics</a:t>
            </a:r>
          </a:p>
        </p:txBody>
      </p:sp>
      <p:sp>
        <p:nvSpPr>
          <p:cNvPr id="4100" name="矩形 3074">
            <a:extLst>
              <a:ext uri="{FF2B5EF4-FFF2-40B4-BE49-F238E27FC236}">
                <a16:creationId xmlns:a16="http://schemas.microsoft.com/office/drawing/2014/main" id="{AA238628-3C73-45C1-88BF-CA2DFF4F68C6}"/>
              </a:ext>
            </a:extLst>
          </p:cNvPr>
          <p:cNvSpPr>
            <a:spLocks noGrp="1" noChangeArrowheads="1"/>
          </p:cNvSpPr>
          <p:nvPr/>
        </p:nvSpPr>
        <p:spPr bwMode="auto">
          <a:xfrm>
            <a:off x="1485900" y="4337050"/>
            <a:ext cx="910431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计算机学院 </a:t>
            </a: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吴亦奇  </a:t>
            </a:r>
            <a:r>
              <a:rPr lang="en-US" altLang="zh-CN" sz="2400">
                <a:solidFill>
                  <a:srgbClr val="A50021"/>
                </a:solidFill>
                <a:latin typeface="Segoe UI Semibold" panose="020B0702040204020203" pitchFamily="34" charset="0"/>
                <a:ea typeface="宋体" panose="02010600030101010101" pitchFamily="2" charset="-122"/>
              </a:rPr>
              <a:t>wuyq</a:t>
            </a:r>
            <a:r>
              <a:rPr lang="zh-CN" altLang="en-US" sz="2400">
                <a:solidFill>
                  <a:srgbClr val="A50021"/>
                </a:solidFill>
                <a:latin typeface="Segoe UI Semibold" panose="020B0702040204020203" pitchFamily="34" charset="0"/>
                <a:ea typeface="宋体" panose="02010600030101010101" pitchFamily="2" charset="-122"/>
              </a:rPr>
              <a:t>@cug.edu.cn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101" name="内容占位符 3076">
            <a:extLst>
              <a:ext uri="{FF2B5EF4-FFF2-40B4-BE49-F238E27FC236}">
                <a16:creationId xmlns:a16="http://schemas.microsoft.com/office/drawing/2014/main" id="{31156996-2154-42A9-9D69-9E3C40E3A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225" y="1052513"/>
            <a:ext cx="9137650"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21093"/>
      </p:ext>
    </p:extLst>
  </p:cSld>
  <p:clrMapOvr>
    <a:masterClrMapping/>
  </p:clrMapOvr>
  <p:transition spd="slow" advTm="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900BCFEE-8F70-4CB3-B3E5-46FF106DC629}"/>
              </a:ext>
            </a:extLst>
          </p:cNvPr>
          <p:cNvSpPr/>
          <p:nvPr/>
        </p:nvSpPr>
        <p:spPr>
          <a:xfrm>
            <a:off x="2309090" y="1455738"/>
            <a:ext cx="7232073" cy="3508653"/>
          </a:xfrm>
          <a:prstGeom prst="rect">
            <a:avLst/>
          </a:prstGeom>
        </p:spPr>
        <p:txBody>
          <a:bodyPr wrap="square">
            <a:spAutoFit/>
          </a:bodyPr>
          <a:lstStyle/>
          <a:p>
            <a:pPr marL="457200" indent="-457200">
              <a:spcBef>
                <a:spcPts val="1800"/>
              </a:spcBef>
              <a:buFont typeface="Arial" panose="020B0604020202020204" pitchFamily="34" charset="0"/>
              <a:buChar char="•"/>
            </a:pPr>
            <a:r>
              <a:rPr lang="zh-CN" altLang="en-US" sz="3200" dirty="0">
                <a:latin typeface="+mn-ea"/>
              </a:rPr>
              <a:t>若公式</a:t>
            </a:r>
            <a:r>
              <a:rPr lang="en-US" altLang="zh-CN" sz="3200" i="1" dirty="0">
                <a:latin typeface="+mn-ea"/>
              </a:rPr>
              <a:t>A</a:t>
            </a:r>
            <a:r>
              <a:rPr lang="zh-CN" altLang="en-US" sz="3200" dirty="0">
                <a:latin typeface="+mn-ea"/>
              </a:rPr>
              <a:t>在任何解释下均为真，则称</a:t>
            </a:r>
            <a:r>
              <a:rPr lang="en-US" altLang="zh-CN" sz="3200" i="1" dirty="0">
                <a:latin typeface="+mn-ea"/>
              </a:rPr>
              <a:t>A</a:t>
            </a:r>
            <a:r>
              <a:rPr lang="zh-CN" altLang="en-US" sz="3200" dirty="0">
                <a:latin typeface="+mn-ea"/>
              </a:rPr>
              <a:t>为</a:t>
            </a:r>
            <a:r>
              <a:rPr lang="zh-CN" altLang="en-US" sz="3200" dirty="0">
                <a:solidFill>
                  <a:srgbClr val="A50021"/>
                </a:solidFill>
                <a:latin typeface="+mn-ea"/>
              </a:rPr>
              <a:t>永真式</a:t>
            </a:r>
            <a:r>
              <a:rPr lang="en-US" altLang="zh-CN" sz="3200" dirty="0">
                <a:latin typeface="+mn-ea"/>
              </a:rPr>
              <a:t>(</a:t>
            </a:r>
            <a:r>
              <a:rPr lang="zh-CN" altLang="en-US" sz="3200" dirty="0">
                <a:solidFill>
                  <a:srgbClr val="A50021"/>
                </a:solidFill>
                <a:latin typeface="+mn-ea"/>
              </a:rPr>
              <a:t>逻辑有效式</a:t>
            </a:r>
            <a:r>
              <a:rPr lang="en-US" altLang="zh-CN" sz="3200" dirty="0">
                <a:latin typeface="+mn-ea"/>
              </a:rPr>
              <a:t>)</a:t>
            </a:r>
            <a:r>
              <a:rPr lang="zh-CN" altLang="en-US" sz="3200" dirty="0">
                <a:latin typeface="+mn-ea"/>
              </a:rPr>
              <a:t>。 </a:t>
            </a:r>
          </a:p>
          <a:p>
            <a:pPr marL="457200" indent="-457200">
              <a:spcBef>
                <a:spcPts val="1800"/>
              </a:spcBef>
              <a:buFont typeface="Arial" panose="020B0604020202020204" pitchFamily="34" charset="0"/>
              <a:buChar char="•"/>
            </a:pPr>
            <a:r>
              <a:rPr lang="zh-CN" altLang="en-US" sz="3200" dirty="0">
                <a:latin typeface="+mn-ea"/>
              </a:rPr>
              <a:t>若</a:t>
            </a:r>
            <a:r>
              <a:rPr lang="en-US" altLang="zh-CN" sz="3200" i="1" dirty="0">
                <a:latin typeface="+mn-ea"/>
              </a:rPr>
              <a:t>A</a:t>
            </a:r>
            <a:r>
              <a:rPr lang="zh-CN" altLang="en-US" sz="3200" dirty="0">
                <a:latin typeface="+mn-ea"/>
              </a:rPr>
              <a:t>在任何解释下均为假，则称</a:t>
            </a:r>
            <a:r>
              <a:rPr lang="en-US" altLang="zh-CN" sz="3200" dirty="0">
                <a:latin typeface="+mn-ea"/>
              </a:rPr>
              <a:t>A</a:t>
            </a:r>
            <a:r>
              <a:rPr lang="zh-CN" altLang="en-US" sz="3200" dirty="0">
                <a:latin typeface="+mn-ea"/>
              </a:rPr>
              <a:t>为</a:t>
            </a:r>
            <a:r>
              <a:rPr lang="zh-CN" altLang="en-US" sz="3200" dirty="0">
                <a:solidFill>
                  <a:srgbClr val="A50021"/>
                </a:solidFill>
                <a:latin typeface="+mn-ea"/>
              </a:rPr>
              <a:t>永假式</a:t>
            </a:r>
            <a:r>
              <a:rPr lang="en-US" altLang="zh-CN" sz="3200" dirty="0">
                <a:latin typeface="+mn-ea"/>
              </a:rPr>
              <a:t>(</a:t>
            </a:r>
            <a:r>
              <a:rPr lang="zh-CN" altLang="en-US" sz="3200" dirty="0">
                <a:latin typeface="+mn-ea"/>
              </a:rPr>
              <a:t>或逻辑矛盾式</a:t>
            </a:r>
            <a:r>
              <a:rPr lang="en-US" altLang="zh-CN" sz="3200" dirty="0">
                <a:latin typeface="+mn-ea"/>
              </a:rPr>
              <a:t>)</a:t>
            </a:r>
            <a:r>
              <a:rPr lang="zh-CN" altLang="en-US" sz="3200" dirty="0">
                <a:latin typeface="+mn-ea"/>
              </a:rPr>
              <a:t>；</a:t>
            </a:r>
          </a:p>
          <a:p>
            <a:pPr marL="457200" indent="-457200">
              <a:spcBef>
                <a:spcPts val="1800"/>
              </a:spcBef>
              <a:buFont typeface="Arial" panose="020B0604020202020204" pitchFamily="34" charset="0"/>
              <a:buChar char="•"/>
            </a:pPr>
            <a:r>
              <a:rPr lang="zh-CN" altLang="en-US" sz="3200" dirty="0">
                <a:latin typeface="+mn-ea"/>
              </a:rPr>
              <a:t>若至少有一个解释使</a:t>
            </a:r>
            <a:r>
              <a:rPr lang="en-US" altLang="zh-CN" sz="3200" i="1" dirty="0">
                <a:latin typeface="+mn-ea"/>
              </a:rPr>
              <a:t>A</a:t>
            </a:r>
            <a:r>
              <a:rPr lang="zh-CN" altLang="en-US" sz="3200" dirty="0">
                <a:latin typeface="+mn-ea"/>
              </a:rPr>
              <a:t>为真，则称</a:t>
            </a:r>
            <a:r>
              <a:rPr lang="en-US" altLang="zh-CN" sz="3200" i="1" dirty="0">
                <a:latin typeface="+mn-ea"/>
              </a:rPr>
              <a:t>A</a:t>
            </a:r>
            <a:r>
              <a:rPr lang="zh-CN" altLang="en-US" sz="3200" dirty="0">
                <a:latin typeface="+mn-ea"/>
              </a:rPr>
              <a:t>为</a:t>
            </a:r>
            <a:r>
              <a:rPr lang="zh-CN" altLang="en-US" sz="3200" dirty="0">
                <a:solidFill>
                  <a:srgbClr val="A50021"/>
                </a:solidFill>
                <a:latin typeface="+mn-ea"/>
              </a:rPr>
              <a:t>可满足式</a:t>
            </a:r>
            <a:r>
              <a:rPr lang="zh-CN" altLang="en-US" sz="3200" dirty="0">
                <a:latin typeface="+mn-ea"/>
              </a:rPr>
              <a:t>。</a:t>
            </a:r>
          </a:p>
        </p:txBody>
      </p:sp>
    </p:spTree>
    <p:extLst>
      <p:ext uri="{BB962C8B-B14F-4D97-AF65-F5344CB8AC3E}">
        <p14:creationId xmlns:p14="http://schemas.microsoft.com/office/powerpoint/2010/main" val="288392596"/>
      </p:ext>
    </p:extLst>
  </p:cSld>
  <p:clrMapOvr>
    <a:masterClrMapping/>
  </p:clrMapOvr>
  <p:transition spd="slow"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8" name="Rectangle 4">
            <a:extLst>
              <a:ext uri="{FF2B5EF4-FFF2-40B4-BE49-F238E27FC236}">
                <a16:creationId xmlns:a16="http://schemas.microsoft.com/office/drawing/2014/main" id="{4B9714B0-6152-48F4-8366-FA9C1E34FA8B}"/>
              </a:ext>
            </a:extLst>
          </p:cNvPr>
          <p:cNvSpPr>
            <a:spLocks noChangeArrowheads="1"/>
          </p:cNvSpPr>
          <p:nvPr/>
        </p:nvSpPr>
        <p:spPr bwMode="gray">
          <a:xfrm>
            <a:off x="2100262" y="3077391"/>
            <a:ext cx="7705589" cy="21003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lnSpc>
                <a:spcPct val="120000"/>
              </a:lnSpc>
              <a:spcBef>
                <a:spcPct val="20000"/>
              </a:spcBef>
              <a:buClr>
                <a:srgbClr val="FF3300"/>
              </a:buClr>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defRPr sz="2400" b="1">
                <a:solidFill>
                  <a:srgbClr val="000000"/>
                </a:solidFill>
                <a:latin typeface="Arial" panose="020B0604020202020204" pitchFamily="34" charset="0"/>
                <a:ea typeface="宋体" panose="02010600030101010101" pitchFamily="2" charset="-122"/>
              </a:defRPr>
            </a:lvl2pPr>
            <a:lvl3pPr marL="1143000" indent="-228600">
              <a:lnSpc>
                <a:spcPct val="120000"/>
              </a:lnSpc>
              <a:spcBef>
                <a:spcPct val="20000"/>
              </a:spcBef>
              <a:buClr>
                <a:srgbClr val="FF3300"/>
              </a:buClr>
              <a:buFont typeface="Wingdings" panose="05000000000000000000" pitchFamily="2" charset="2"/>
              <a:defRPr sz="2000" b="1">
                <a:solidFill>
                  <a:srgbClr val="0000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rgbClr val="FF3300"/>
              </a:buClr>
              <a:defRPr b="1">
                <a:solidFill>
                  <a:srgbClr val="000000"/>
                </a:solidFill>
                <a:latin typeface="Arial" panose="020B0604020202020204" pitchFamily="34" charset="0"/>
                <a:ea typeface="宋体" panose="02010600030101010101" pitchFamily="2" charset="-122"/>
              </a:defRPr>
            </a:lvl4pPr>
            <a:lvl5pPr marL="2057400" indent="-228600">
              <a:lnSpc>
                <a:spcPct val="120000"/>
              </a:lnSpc>
              <a:spcBef>
                <a:spcPct val="20000"/>
              </a:spcBef>
              <a:buClr>
                <a:srgbClr val="FF3300"/>
              </a:buClr>
              <a:defRPr sz="1600" b="1">
                <a:solidFill>
                  <a:srgbClr val="000000"/>
                </a:solidFill>
                <a:latin typeface="Arial" panose="020B0604020202020204" pitchFamily="34" charset="0"/>
                <a:ea typeface="宋体" panose="02010600030101010101" pitchFamily="2" charset="-122"/>
              </a:defRPr>
            </a:lvl5pPr>
            <a:lvl6pPr marL="2514600" indent="-228600" fontAlgn="base">
              <a:lnSpc>
                <a:spcPct val="120000"/>
              </a:lnSpc>
              <a:spcBef>
                <a:spcPct val="20000"/>
              </a:spcBef>
              <a:spcAft>
                <a:spcPct val="0"/>
              </a:spcAft>
              <a:buClr>
                <a:srgbClr val="FF3300"/>
              </a:buClr>
              <a:defRPr sz="1600" b="1">
                <a:solidFill>
                  <a:srgbClr val="000000"/>
                </a:solidFill>
                <a:latin typeface="Arial" panose="020B0604020202020204" pitchFamily="34" charset="0"/>
                <a:ea typeface="宋体" panose="02010600030101010101" pitchFamily="2" charset="-122"/>
              </a:defRPr>
            </a:lvl6pPr>
            <a:lvl7pPr marL="2971800" indent="-228600" fontAlgn="base">
              <a:lnSpc>
                <a:spcPct val="120000"/>
              </a:lnSpc>
              <a:spcBef>
                <a:spcPct val="20000"/>
              </a:spcBef>
              <a:spcAft>
                <a:spcPct val="0"/>
              </a:spcAft>
              <a:buClr>
                <a:srgbClr val="FF3300"/>
              </a:buClr>
              <a:defRPr sz="1600" b="1">
                <a:solidFill>
                  <a:srgbClr val="000000"/>
                </a:solidFill>
                <a:latin typeface="Arial" panose="020B0604020202020204" pitchFamily="34" charset="0"/>
                <a:ea typeface="宋体" panose="02010600030101010101" pitchFamily="2" charset="-122"/>
              </a:defRPr>
            </a:lvl7pPr>
            <a:lvl8pPr marL="3429000" indent="-228600" fontAlgn="base">
              <a:lnSpc>
                <a:spcPct val="120000"/>
              </a:lnSpc>
              <a:spcBef>
                <a:spcPct val="20000"/>
              </a:spcBef>
              <a:spcAft>
                <a:spcPct val="0"/>
              </a:spcAft>
              <a:buClr>
                <a:srgbClr val="FF3300"/>
              </a:buClr>
              <a:defRPr sz="1600" b="1">
                <a:solidFill>
                  <a:srgbClr val="000000"/>
                </a:solidFill>
                <a:latin typeface="Arial" panose="020B0604020202020204" pitchFamily="34" charset="0"/>
                <a:ea typeface="宋体" panose="02010600030101010101" pitchFamily="2" charset="-122"/>
              </a:defRPr>
            </a:lvl8pPr>
            <a:lvl9pPr marL="3886200" indent="-228600" fontAlgn="base">
              <a:lnSpc>
                <a:spcPct val="120000"/>
              </a:lnSpc>
              <a:spcBef>
                <a:spcPct val="20000"/>
              </a:spcBef>
              <a:spcAft>
                <a:spcPct val="0"/>
              </a:spcAft>
              <a:buClr>
                <a:srgbClr val="FF3300"/>
              </a:buClr>
              <a:defRPr sz="1600" b="1">
                <a:solidFill>
                  <a:srgbClr val="000000"/>
                </a:solidFill>
                <a:latin typeface="Arial" panose="020B0604020202020204" pitchFamily="34" charset="0"/>
                <a:ea typeface="宋体" panose="02010600030101010101" pitchFamily="2" charset="-122"/>
              </a:defRPr>
            </a:lvl9pPr>
          </a:lstStyle>
          <a:p>
            <a:r>
              <a:rPr lang="zh-CN" altLang="en-US" b="0" dirty="0">
                <a:solidFill>
                  <a:schemeClr val="accent2"/>
                </a:solidFill>
                <a:latin typeface="Times New Roman" panose="02020603050405020304" pitchFamily="18" charset="0"/>
                <a:cs typeface="Times New Roman" panose="02020603050405020304" pitchFamily="18" charset="0"/>
              </a:rPr>
              <a:t>定义</a:t>
            </a:r>
            <a:r>
              <a:rPr lang="en-US" altLang="zh-CN" b="0" dirty="0">
                <a:latin typeface="Times New Roman" panose="02020603050405020304" pitchFamily="18" charset="0"/>
                <a:cs typeface="Times New Roman" panose="02020603050405020304" pitchFamily="18" charset="0"/>
              </a:rPr>
              <a:t>  </a:t>
            </a:r>
            <a:r>
              <a:rPr lang="zh-CN" altLang="en-US" b="0" dirty="0">
                <a:latin typeface="Times New Roman" panose="02020603050405020304" pitchFamily="18" charset="0"/>
                <a:cs typeface="Times New Roman" panose="02020603050405020304" pitchFamily="18" charset="0"/>
              </a:rPr>
              <a:t>设Ｇ</a:t>
            </a:r>
            <a:r>
              <a:rPr lang="en-US" altLang="zh-CN" b="0" dirty="0">
                <a:latin typeface="Times New Roman" panose="02020603050405020304" pitchFamily="18" charset="0"/>
                <a:cs typeface="Times New Roman" panose="02020603050405020304" pitchFamily="18" charset="0"/>
              </a:rPr>
              <a:t>(P</a:t>
            </a:r>
            <a:r>
              <a:rPr lang="en-US" altLang="zh-CN" b="0" baseline="-25000" dirty="0">
                <a:latin typeface="Times New Roman" panose="02020603050405020304" pitchFamily="18" charset="0"/>
                <a:cs typeface="Times New Roman" panose="02020603050405020304" pitchFamily="18" charset="0"/>
              </a:rPr>
              <a:t>1</a:t>
            </a:r>
            <a:r>
              <a:rPr lang="en-US" altLang="zh-CN" b="0" dirty="0">
                <a:latin typeface="Times New Roman" panose="02020603050405020304" pitchFamily="18" charset="0"/>
                <a:cs typeface="Times New Roman" panose="02020603050405020304" pitchFamily="18" charset="0"/>
              </a:rPr>
              <a:t>, P</a:t>
            </a:r>
            <a:r>
              <a:rPr lang="en-US" altLang="zh-CN" b="0" baseline="-25000" dirty="0">
                <a:latin typeface="Times New Roman" panose="02020603050405020304" pitchFamily="18" charset="0"/>
                <a:cs typeface="Times New Roman" panose="02020603050405020304" pitchFamily="18" charset="0"/>
              </a:rPr>
              <a:t>2</a:t>
            </a:r>
            <a:r>
              <a:rPr lang="en-US" altLang="zh-CN" b="0" dirty="0">
                <a:latin typeface="Times New Roman" panose="02020603050405020304" pitchFamily="18" charset="0"/>
                <a:cs typeface="Times New Roman" panose="02020603050405020304" pitchFamily="18" charset="0"/>
              </a:rPr>
              <a:t>, …, </a:t>
            </a:r>
            <a:r>
              <a:rPr lang="en-US" altLang="zh-CN" b="0" dirty="0" err="1">
                <a:latin typeface="Times New Roman" panose="02020603050405020304" pitchFamily="18" charset="0"/>
                <a:cs typeface="Times New Roman" panose="02020603050405020304" pitchFamily="18" charset="0"/>
              </a:rPr>
              <a:t>P</a:t>
            </a:r>
            <a:r>
              <a:rPr lang="en-US" altLang="zh-CN" b="0" baseline="-25000" dirty="0" err="1">
                <a:latin typeface="Times New Roman" panose="02020603050405020304" pitchFamily="18" charset="0"/>
                <a:cs typeface="Times New Roman" panose="02020603050405020304" pitchFamily="18" charset="0"/>
              </a:rPr>
              <a:t>n</a:t>
            </a:r>
            <a:r>
              <a:rPr lang="en-US" altLang="zh-CN" b="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是命题演算中的</a:t>
            </a:r>
            <a:r>
              <a:rPr lang="zh-CN" altLang="en-US" b="0" dirty="0">
                <a:solidFill>
                  <a:srgbClr val="0000FF"/>
                </a:solidFill>
                <a:latin typeface="Times New Roman" panose="02020603050405020304" pitchFamily="18" charset="0"/>
                <a:cs typeface="Times New Roman" panose="02020603050405020304" pitchFamily="18" charset="0"/>
              </a:rPr>
              <a:t>命题公式</a:t>
            </a:r>
            <a:r>
              <a:rPr lang="zh-CN" altLang="en-US" b="0"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P</a:t>
            </a:r>
            <a:r>
              <a:rPr lang="en-US" altLang="zh-CN" b="0" baseline="-25000" dirty="0">
                <a:latin typeface="Times New Roman" panose="02020603050405020304" pitchFamily="18" charset="0"/>
                <a:cs typeface="Times New Roman" panose="02020603050405020304" pitchFamily="18" charset="0"/>
              </a:rPr>
              <a:t>1</a:t>
            </a:r>
            <a:r>
              <a:rPr lang="en-US" altLang="zh-CN" b="0" dirty="0">
                <a:latin typeface="Times New Roman" panose="02020603050405020304" pitchFamily="18" charset="0"/>
                <a:cs typeface="Times New Roman" panose="02020603050405020304" pitchFamily="18" charset="0"/>
              </a:rPr>
              <a:t>, P</a:t>
            </a:r>
            <a:r>
              <a:rPr lang="en-US" altLang="zh-CN" b="0" baseline="-25000" dirty="0">
                <a:latin typeface="Times New Roman" panose="02020603050405020304" pitchFamily="18" charset="0"/>
                <a:cs typeface="Times New Roman" panose="02020603050405020304" pitchFamily="18" charset="0"/>
              </a:rPr>
              <a:t>2</a:t>
            </a:r>
            <a:r>
              <a:rPr lang="en-US" altLang="zh-CN" b="0" dirty="0">
                <a:latin typeface="Times New Roman" panose="02020603050405020304" pitchFamily="18" charset="0"/>
                <a:cs typeface="Times New Roman" panose="02020603050405020304" pitchFamily="18" charset="0"/>
              </a:rPr>
              <a:t>, …, </a:t>
            </a:r>
            <a:r>
              <a:rPr lang="en-US" altLang="zh-CN" b="0" dirty="0" err="1">
                <a:latin typeface="Times New Roman" panose="02020603050405020304" pitchFamily="18" charset="0"/>
                <a:cs typeface="Times New Roman" panose="02020603050405020304" pitchFamily="18" charset="0"/>
              </a:rPr>
              <a:t>P</a:t>
            </a:r>
            <a:r>
              <a:rPr lang="en-US" altLang="zh-CN" b="0" baseline="-25000" dirty="0" err="1">
                <a:latin typeface="Times New Roman" panose="02020603050405020304" pitchFamily="18" charset="0"/>
                <a:cs typeface="Times New Roman" panose="02020603050405020304" pitchFamily="18" charset="0"/>
              </a:rPr>
              <a:t>n</a:t>
            </a:r>
            <a:r>
              <a:rPr lang="zh-CN" altLang="en-US" b="0" dirty="0">
                <a:latin typeface="Times New Roman" panose="02020603050405020304" pitchFamily="18" charset="0"/>
                <a:cs typeface="Times New Roman" panose="02020603050405020304" pitchFamily="18" charset="0"/>
              </a:rPr>
              <a:t>是</a:t>
            </a:r>
            <a:r>
              <a:rPr lang="en-US" altLang="zh-CN" b="0" dirty="0">
                <a:latin typeface="Times New Roman" panose="02020603050405020304" pitchFamily="18" charset="0"/>
                <a:cs typeface="Times New Roman" panose="02020603050405020304" pitchFamily="18" charset="0"/>
              </a:rPr>
              <a:t>G</a:t>
            </a:r>
            <a:r>
              <a:rPr lang="zh-CN" altLang="en-US" b="0" dirty="0">
                <a:latin typeface="Times New Roman" panose="02020603050405020304" pitchFamily="18" charset="0"/>
                <a:cs typeface="Times New Roman" panose="02020603050405020304" pitchFamily="18" charset="0"/>
              </a:rPr>
              <a:t>中的</a:t>
            </a:r>
            <a:r>
              <a:rPr lang="zh-CN" altLang="en-US" b="0" dirty="0">
                <a:solidFill>
                  <a:srgbClr val="0000FF"/>
                </a:solidFill>
                <a:latin typeface="Times New Roman" panose="02020603050405020304" pitchFamily="18" charset="0"/>
                <a:cs typeface="Times New Roman" panose="02020603050405020304" pitchFamily="18" charset="0"/>
              </a:rPr>
              <a:t>命题变元</a:t>
            </a:r>
            <a:r>
              <a:rPr lang="zh-CN" altLang="en-US" b="0" dirty="0">
                <a:latin typeface="Times New Roman" panose="02020603050405020304" pitchFamily="18" charset="0"/>
                <a:cs typeface="Times New Roman" panose="02020603050405020304" pitchFamily="18" charset="0"/>
              </a:rPr>
              <a:t>，当用</a:t>
            </a:r>
            <a:r>
              <a:rPr lang="zh-CN" altLang="en-US" b="0" dirty="0">
                <a:solidFill>
                  <a:srgbClr val="0000FF"/>
                </a:solidFill>
                <a:latin typeface="Times New Roman" panose="02020603050405020304" pitchFamily="18" charset="0"/>
                <a:cs typeface="Times New Roman" panose="02020603050405020304" pitchFamily="18" charset="0"/>
              </a:rPr>
              <a:t>任意的谓词公式</a:t>
            </a:r>
            <a:r>
              <a:rPr lang="en-US" altLang="zh-CN" b="0" dirty="0">
                <a:latin typeface="Times New Roman" panose="02020603050405020304" pitchFamily="18" charset="0"/>
                <a:cs typeface="Times New Roman" panose="02020603050405020304" pitchFamily="18" charset="0"/>
              </a:rPr>
              <a:t>G</a:t>
            </a:r>
            <a:r>
              <a:rPr lang="en-US" altLang="zh-CN" b="0" baseline="-25000" dirty="0">
                <a:latin typeface="Times New Roman" panose="02020603050405020304" pitchFamily="18" charset="0"/>
                <a:cs typeface="Times New Roman" panose="02020603050405020304" pitchFamily="18" charset="0"/>
              </a:rPr>
              <a:t>i</a:t>
            </a:r>
            <a:r>
              <a:rPr lang="en-US" altLang="zh-CN" b="0" dirty="0">
                <a:latin typeface="Times New Roman" panose="02020603050405020304" pitchFamily="18" charset="0"/>
                <a:cs typeface="Times New Roman" panose="02020603050405020304" pitchFamily="18" charset="0"/>
              </a:rPr>
              <a:t>(1≤i≤n)</a:t>
            </a:r>
            <a:r>
              <a:rPr lang="zh-CN" altLang="en-US" b="0" dirty="0">
                <a:latin typeface="Times New Roman" panose="02020603050405020304" pitchFamily="18" charset="0"/>
                <a:cs typeface="Times New Roman" panose="02020603050405020304" pitchFamily="18" charset="0"/>
              </a:rPr>
              <a:t>分别代入</a:t>
            </a:r>
            <a:r>
              <a:rPr lang="en-US" altLang="zh-CN" b="0" dirty="0">
                <a:latin typeface="Times New Roman" panose="02020603050405020304" pitchFamily="18" charset="0"/>
                <a:cs typeface="Times New Roman" panose="02020603050405020304" pitchFamily="18" charset="0"/>
              </a:rPr>
              <a:t>P</a:t>
            </a:r>
            <a:r>
              <a:rPr lang="en-US" altLang="zh-CN" b="0" baseline="-25000" dirty="0">
                <a:latin typeface="Times New Roman" panose="02020603050405020304" pitchFamily="18" charset="0"/>
                <a:cs typeface="Times New Roman" panose="02020603050405020304" pitchFamily="18" charset="0"/>
              </a:rPr>
              <a:t>i</a:t>
            </a:r>
            <a:r>
              <a:rPr lang="zh-CN" altLang="en-US" b="0" dirty="0">
                <a:latin typeface="Times New Roman" panose="02020603050405020304" pitchFamily="18" charset="0"/>
                <a:cs typeface="Times New Roman" panose="02020603050405020304" pitchFamily="18" charset="0"/>
              </a:rPr>
              <a:t>后，得到的新谓词公式Ｇ</a:t>
            </a:r>
            <a:r>
              <a:rPr lang="en-US" altLang="zh-CN" b="0" dirty="0">
                <a:latin typeface="Times New Roman" panose="02020603050405020304" pitchFamily="18" charset="0"/>
                <a:cs typeface="Times New Roman" panose="02020603050405020304" pitchFamily="18" charset="0"/>
              </a:rPr>
              <a:t>(G</a:t>
            </a:r>
            <a:r>
              <a:rPr lang="en-US" altLang="zh-CN" b="0" baseline="-25000" dirty="0">
                <a:latin typeface="Times New Roman" panose="02020603050405020304" pitchFamily="18" charset="0"/>
                <a:cs typeface="Times New Roman" panose="02020603050405020304" pitchFamily="18" charset="0"/>
              </a:rPr>
              <a:t>1</a:t>
            </a:r>
            <a:r>
              <a:rPr lang="en-US" altLang="zh-CN" b="0" dirty="0">
                <a:latin typeface="Times New Roman" panose="02020603050405020304" pitchFamily="18" charset="0"/>
                <a:cs typeface="Times New Roman" panose="02020603050405020304" pitchFamily="18" charset="0"/>
              </a:rPr>
              <a:t>, G</a:t>
            </a:r>
            <a:r>
              <a:rPr lang="en-US" altLang="zh-CN" b="0" baseline="-25000" dirty="0">
                <a:latin typeface="Times New Roman" panose="02020603050405020304" pitchFamily="18" charset="0"/>
                <a:cs typeface="Times New Roman" panose="02020603050405020304" pitchFamily="18" charset="0"/>
              </a:rPr>
              <a:t>2</a:t>
            </a:r>
            <a:r>
              <a:rPr lang="en-US" altLang="zh-CN" b="0" dirty="0">
                <a:latin typeface="Times New Roman" panose="02020603050405020304" pitchFamily="18" charset="0"/>
                <a:cs typeface="Times New Roman" panose="02020603050405020304" pitchFamily="18" charset="0"/>
              </a:rPr>
              <a:t>,…, </a:t>
            </a:r>
            <a:r>
              <a:rPr lang="en-US" altLang="zh-CN" b="0" dirty="0" err="1">
                <a:latin typeface="Times New Roman" panose="02020603050405020304" pitchFamily="18" charset="0"/>
                <a:cs typeface="Times New Roman" panose="02020603050405020304" pitchFamily="18" charset="0"/>
              </a:rPr>
              <a:t>G</a:t>
            </a:r>
            <a:r>
              <a:rPr lang="en-US" altLang="zh-CN" b="0" baseline="-25000" dirty="0" err="1">
                <a:latin typeface="Times New Roman" panose="02020603050405020304" pitchFamily="18" charset="0"/>
                <a:cs typeface="Times New Roman" panose="02020603050405020304" pitchFamily="18" charset="0"/>
              </a:rPr>
              <a:t>n</a:t>
            </a:r>
            <a:r>
              <a:rPr lang="en-US" altLang="zh-CN" b="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称为原公式的</a:t>
            </a:r>
            <a:r>
              <a:rPr lang="zh-CN" altLang="en-US" b="0" dirty="0">
                <a:solidFill>
                  <a:srgbClr val="FF0000"/>
                </a:solidFill>
                <a:latin typeface="Times New Roman" panose="02020603050405020304" pitchFamily="18" charset="0"/>
                <a:cs typeface="Times New Roman" panose="02020603050405020304" pitchFamily="18" charset="0"/>
              </a:rPr>
              <a:t>代入实例</a:t>
            </a:r>
            <a:r>
              <a:rPr lang="zh-CN" altLang="en-US" b="0" dirty="0">
                <a:latin typeface="Times New Roman" panose="02020603050405020304" pitchFamily="18" charset="0"/>
                <a:cs typeface="Times New Roman" panose="02020603050405020304" pitchFamily="18" charset="0"/>
              </a:rPr>
              <a:t>。</a:t>
            </a:r>
          </a:p>
        </p:txBody>
      </p:sp>
      <p:sp>
        <p:nvSpPr>
          <p:cNvPr id="10" name="Rectangle 3">
            <a:extLst>
              <a:ext uri="{FF2B5EF4-FFF2-40B4-BE49-F238E27FC236}">
                <a16:creationId xmlns:a16="http://schemas.microsoft.com/office/drawing/2014/main" id="{458C09CA-FD6A-4629-815A-CE6624E4D15A}"/>
              </a:ext>
            </a:extLst>
          </p:cNvPr>
          <p:cNvSpPr txBox="1">
            <a:spLocks noChangeArrowheads="1"/>
          </p:cNvSpPr>
          <p:nvPr/>
        </p:nvSpPr>
        <p:spPr bwMode="auto">
          <a:xfrm>
            <a:off x="2100262" y="1386749"/>
            <a:ext cx="7766549"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l" rtl="0" fontAlgn="base">
              <a:lnSpc>
                <a:spcPct val="120000"/>
              </a:lnSpc>
              <a:spcBef>
                <a:spcPct val="20000"/>
              </a:spcBef>
              <a:spcAft>
                <a:spcPct val="0"/>
              </a:spcAft>
              <a:buClr>
                <a:srgbClr val="FF3300"/>
              </a:buClr>
              <a:buFont typeface="Wingdings" panose="05000000000000000000" pitchFamily="2" charset="2"/>
              <a:defRPr sz="2400" b="1" kern="1200">
                <a:solidFill>
                  <a:srgbClr val="000000"/>
                </a:solidFill>
                <a:latin typeface="Arial" panose="020B0604020202020204" pitchFamily="34" charset="0"/>
                <a:ea typeface="宋体" panose="02010600030101010101" pitchFamily="2" charset="-122"/>
                <a:cs typeface="+mn-cs"/>
              </a:defRPr>
            </a:lvl2pPr>
            <a:lvl3pPr marL="1143000" indent="-228600" algn="l" rtl="0" fontAlgn="base">
              <a:lnSpc>
                <a:spcPct val="120000"/>
              </a:lnSpc>
              <a:spcBef>
                <a:spcPct val="20000"/>
              </a:spcBef>
              <a:spcAft>
                <a:spcPct val="0"/>
              </a:spcAft>
              <a:buClr>
                <a:srgbClr val="FF3300"/>
              </a:buClr>
              <a:buFont typeface="Wingdings" panose="05000000000000000000" pitchFamily="2" charset="2"/>
              <a:defRPr sz="2000" b="1" kern="1200">
                <a:solidFill>
                  <a:srgbClr val="000000"/>
                </a:solidFill>
                <a:latin typeface="Arial" panose="020B0604020202020204" pitchFamily="34" charset="0"/>
                <a:ea typeface="宋体" panose="02010600030101010101" pitchFamily="2" charset="-122"/>
                <a:cs typeface="+mn-cs"/>
              </a:defRPr>
            </a:lvl3pPr>
            <a:lvl4pPr marL="1600200" indent="-228600" algn="l" rtl="0" fontAlgn="base">
              <a:lnSpc>
                <a:spcPct val="120000"/>
              </a:lnSpc>
              <a:spcBef>
                <a:spcPct val="20000"/>
              </a:spcBef>
              <a:spcAft>
                <a:spcPct val="0"/>
              </a:spcAft>
              <a:buClr>
                <a:srgbClr val="FF3300"/>
              </a:buClr>
              <a:defRPr b="1" kern="1200">
                <a:solidFill>
                  <a:srgbClr val="000000"/>
                </a:solidFill>
                <a:latin typeface="Arial" panose="020B0604020202020204" pitchFamily="34" charset="0"/>
                <a:ea typeface="宋体" panose="02010600030101010101" pitchFamily="2" charset="-122"/>
                <a:cs typeface="+mn-cs"/>
              </a:defRPr>
            </a:lvl4pPr>
            <a:lvl5pPr marL="2057400" indent="-228600" algn="l" rtl="0" fontAlgn="base">
              <a:lnSpc>
                <a:spcPct val="120000"/>
              </a:lnSpc>
              <a:spcBef>
                <a:spcPct val="20000"/>
              </a:spcBef>
              <a:spcAft>
                <a:spcPct val="0"/>
              </a:spcAft>
              <a:buClr>
                <a:srgbClr val="FF3300"/>
              </a:buClr>
              <a:defRPr sz="1600" b="1" kern="1200">
                <a:solidFill>
                  <a:srgbClr val="000000"/>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srgbClr val="DF0029"/>
                </a:solidFill>
                <a:effectLst/>
                <a:uLnTx/>
                <a:uFillTx/>
                <a:latin typeface="Times New Roman" panose="02020603050405020304" pitchFamily="18" charset="0"/>
                <a:ea typeface="黑体"/>
                <a:cs typeface="Times New Roman" panose="02020603050405020304" pitchFamily="18" charset="0"/>
              </a:rPr>
              <a:t>定义</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  </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公式</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G</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H</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称为</a:t>
            </a:r>
            <a:r>
              <a:rPr kumimoji="0"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黑体"/>
                <a:cs typeface="Times New Roman" panose="02020603050405020304" pitchFamily="18" charset="0"/>
              </a:rPr>
              <a:t>等价</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的</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(Equivalent)</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，记为</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G = H</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，如果公式</a:t>
            </a:r>
            <a:r>
              <a:rPr kumimoji="0"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黑体"/>
                <a:cs typeface="Times New Roman" panose="02020603050405020304" pitchFamily="18" charset="0"/>
              </a:rPr>
              <a:t>G </a:t>
            </a:r>
            <a:r>
              <a:rPr kumimoji="0"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黑体"/>
                <a:cs typeface="Times New Roman" panose="02020603050405020304" pitchFamily="18" charset="0"/>
              </a:rPr>
              <a:t> H</a:t>
            </a:r>
            <a:r>
              <a:rPr kumimoji="0"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黑体"/>
                <a:cs typeface="Times New Roman" panose="02020603050405020304" pitchFamily="18" charset="0"/>
              </a:rPr>
              <a:t>是有效公式</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 </a:t>
            </a:r>
          </a:p>
        </p:txBody>
      </p:sp>
      <p:sp>
        <p:nvSpPr>
          <p:cNvPr id="14" name="文本框 13">
            <a:extLst>
              <a:ext uri="{FF2B5EF4-FFF2-40B4-BE49-F238E27FC236}">
                <a16:creationId xmlns:a16="http://schemas.microsoft.com/office/drawing/2014/main" id="{2F55235C-AD38-4FDD-B164-69E3461A24DE}"/>
              </a:ext>
            </a:extLst>
          </p:cNvPr>
          <p:cNvSpPr txBox="1"/>
          <p:nvPr/>
        </p:nvSpPr>
        <p:spPr>
          <a:xfrm>
            <a:off x="5884817" y="5577190"/>
            <a:ext cx="6143896" cy="584775"/>
          </a:xfrm>
          <a:prstGeom prst="rect">
            <a:avLst/>
          </a:prstGeom>
          <a:noFill/>
        </p:spPr>
        <p:txBody>
          <a:bodyPr wrap="square">
            <a:spAutoFit/>
          </a:bodyPr>
          <a:lstStyle/>
          <a:p>
            <a:r>
              <a:rPr kumimoji="0" lang="zh-CN" altLang="en-US"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p>
        </p:txBody>
      </p:sp>
      <p:sp>
        <p:nvSpPr>
          <p:cNvPr id="18" name="文本框 17">
            <a:extLst>
              <a:ext uri="{FF2B5EF4-FFF2-40B4-BE49-F238E27FC236}">
                <a16:creationId xmlns:a16="http://schemas.microsoft.com/office/drawing/2014/main" id="{9A6950A4-5712-4247-A4FC-DBF51DA799E8}"/>
              </a:ext>
            </a:extLst>
          </p:cNvPr>
          <p:cNvSpPr txBox="1"/>
          <p:nvPr/>
        </p:nvSpPr>
        <p:spPr>
          <a:xfrm>
            <a:off x="2383972" y="5577189"/>
            <a:ext cx="6143896" cy="584775"/>
          </a:xfrm>
          <a:prstGeom prst="rect">
            <a:avLst/>
          </a:prstGeom>
          <a:noFill/>
        </p:spPr>
        <p:txBody>
          <a:bodyPr wrap="square">
            <a:spAutoFit/>
          </a:bodyPr>
          <a:lstStyle/>
          <a:p>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F</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lang="zh-CN" altLang="en-US" dirty="0"/>
          </a:p>
        </p:txBody>
      </p:sp>
      <p:sp>
        <p:nvSpPr>
          <p:cNvPr id="9" name="矩形 8">
            <a:extLst>
              <a:ext uri="{FF2B5EF4-FFF2-40B4-BE49-F238E27FC236}">
                <a16:creationId xmlns:a16="http://schemas.microsoft.com/office/drawing/2014/main" id="{FC33611A-756B-443D-8993-47E7FB632917}"/>
              </a:ext>
            </a:extLst>
          </p:cNvPr>
          <p:cNvSpPr/>
          <p:nvPr/>
        </p:nvSpPr>
        <p:spPr>
          <a:xfrm>
            <a:off x="3199533" y="2569823"/>
            <a:ext cx="4512774" cy="584775"/>
          </a:xfrm>
          <a:prstGeom prst="rect">
            <a:avLst/>
          </a:prstGeom>
        </p:spPr>
        <p:txBody>
          <a:bodyPr wrap="none">
            <a:spAutoFit/>
          </a:bodyPr>
          <a:lstStyle/>
          <a:p>
            <a:r>
              <a:rPr lang="zh-CN" altLang="en-US" sz="3200" b="1" dirty="0">
                <a:solidFill>
                  <a:srgbClr val="CC0000"/>
                </a:solidFill>
                <a:latin typeface="黑体" panose="02010609060101010101" pitchFamily="49" charset="-122"/>
                <a:ea typeface="黑体" panose="02010609060101010101" pitchFamily="49" charset="-122"/>
              </a:rPr>
              <a:t>公式</a:t>
            </a:r>
            <a:r>
              <a:rPr lang="en-US" altLang="zh-CN" sz="3200" b="1" dirty="0">
                <a:solidFill>
                  <a:srgbClr val="CC0000"/>
                </a:solidFill>
                <a:latin typeface="黑体" panose="02010609060101010101" pitchFamily="49" charset="-122"/>
                <a:ea typeface="黑体" panose="02010609060101010101" pitchFamily="49" charset="-122"/>
              </a:rPr>
              <a:t>A</a:t>
            </a:r>
            <a:r>
              <a:rPr lang="zh-CN" altLang="en-US" sz="3200" b="1" dirty="0">
                <a:solidFill>
                  <a:srgbClr val="CC0000"/>
                </a:solidFill>
                <a:latin typeface="黑体" panose="02010609060101010101" pitchFamily="49" charset="-122"/>
                <a:ea typeface="黑体" panose="02010609060101010101" pitchFamily="49" charset="-122"/>
              </a:rPr>
              <a:t>和</a:t>
            </a:r>
            <a:r>
              <a:rPr lang="en-US" altLang="zh-CN" sz="3200" b="1" dirty="0">
                <a:solidFill>
                  <a:srgbClr val="CC0000"/>
                </a:solidFill>
                <a:latin typeface="黑体" panose="02010609060101010101" pitchFamily="49" charset="-122"/>
                <a:ea typeface="黑体" panose="02010609060101010101" pitchFamily="49" charset="-122"/>
              </a:rPr>
              <a:t>B</a:t>
            </a:r>
            <a:r>
              <a:rPr lang="zh-CN" altLang="en-US" sz="3200" b="1" dirty="0">
                <a:solidFill>
                  <a:srgbClr val="CC0000"/>
                </a:solidFill>
                <a:latin typeface="黑体" panose="02010609060101010101" pitchFamily="49" charset="-122"/>
                <a:ea typeface="黑体" panose="02010609060101010101" pitchFamily="49" charset="-122"/>
              </a:rPr>
              <a:t>在论域D上等值</a:t>
            </a:r>
            <a:endParaRPr lang="zh-CN" altLang="en-US" sz="3200" dirty="0"/>
          </a:p>
        </p:txBody>
      </p:sp>
    </p:spTree>
    <p:extLst>
      <p:ext uri="{BB962C8B-B14F-4D97-AF65-F5344CB8AC3E}">
        <p14:creationId xmlns:p14="http://schemas.microsoft.com/office/powerpoint/2010/main" val="262400736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6">
            <a:extLst>
              <a:ext uri="{FF2B5EF4-FFF2-40B4-BE49-F238E27FC236}">
                <a16:creationId xmlns:a16="http://schemas.microsoft.com/office/drawing/2014/main" id="{6A8DF5F6-AA13-4A3F-82D4-10A24DF38BBB}"/>
              </a:ext>
            </a:extLst>
          </p:cNvPr>
          <p:cNvSpPr txBox="1">
            <a:spLocks noChangeArrowheads="1"/>
          </p:cNvSpPr>
          <p:nvPr/>
        </p:nvSpPr>
        <p:spPr>
          <a:xfrm>
            <a:off x="1571625" y="1921122"/>
            <a:ext cx="8305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由于命题逻辑中的重言式的代换实例都是谓词逻辑中的有效式，因而</a:t>
            </a:r>
            <a:r>
              <a:rPr lang="en-US" altLang="zh-CN" dirty="0"/>
              <a:t>16</a:t>
            </a:r>
            <a:r>
              <a:rPr lang="zh-CN" altLang="en-US" dirty="0"/>
              <a:t>组等值定律给出的代换实例都是谓词演算中的等值公式。</a:t>
            </a:r>
          </a:p>
          <a:p>
            <a:r>
              <a:rPr lang="zh-CN" altLang="en-US" dirty="0"/>
              <a:t>例如：</a:t>
            </a:r>
          </a:p>
          <a:p>
            <a:pPr algn="just">
              <a:buFont typeface="Wingdings" panose="05000000000000000000" pitchFamily="2" charset="2"/>
              <a:buNone/>
            </a:pPr>
            <a:r>
              <a:rPr lang="zh-CN" altLang="en-US" dirty="0"/>
              <a:t>	</a:t>
            </a:r>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xF</a:t>
            </a:r>
            <a:r>
              <a:rPr lang="en-US" altLang="zh-CN" dirty="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xF</a:t>
            </a:r>
            <a:r>
              <a:rPr lang="en-US" altLang="zh-CN"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（双重否定律）</a:t>
            </a:r>
          </a:p>
          <a:p>
            <a:pPr algn="just">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(2)F(x)→G(y)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┐F(x)∨G(y) 	</a:t>
            </a:r>
            <a:r>
              <a:rPr lang="zh-CN" altLang="en-US" dirty="0">
                <a:latin typeface="Times New Roman" panose="02020603050405020304" pitchFamily="18" charset="0"/>
                <a:cs typeface="Times New Roman" panose="02020603050405020304" pitchFamily="18" charset="0"/>
              </a:rPr>
              <a:t>（蕴涵等值式）</a:t>
            </a:r>
          </a:p>
          <a:p>
            <a:pPr algn="just">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x(F(x)→G(y))→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zH</a:t>
            </a:r>
            <a:r>
              <a:rPr lang="en-US" altLang="zh-CN" dirty="0">
                <a:latin typeface="Times New Roman" panose="02020603050405020304" pitchFamily="18" charset="0"/>
                <a:cs typeface="Times New Roman" panose="02020603050405020304" pitchFamily="18" charset="0"/>
              </a:rPr>
              <a:t>(z)</a:t>
            </a:r>
          </a:p>
          <a:p>
            <a:pPr algn="just">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x(F(x)→G(y))∨</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zH</a:t>
            </a:r>
            <a:r>
              <a:rPr lang="en-US" altLang="zh-CN" dirty="0">
                <a:latin typeface="Times New Roman" panose="02020603050405020304" pitchFamily="18" charset="0"/>
                <a:cs typeface="Times New Roman" panose="02020603050405020304" pitchFamily="18" charset="0"/>
              </a:rPr>
              <a:t>(z)  	</a:t>
            </a:r>
            <a:r>
              <a:rPr lang="zh-CN" altLang="en-US" dirty="0">
                <a:latin typeface="Times New Roman" panose="02020603050405020304" pitchFamily="18" charset="0"/>
                <a:cs typeface="Times New Roman" panose="02020603050405020304" pitchFamily="18" charset="0"/>
              </a:rPr>
              <a:t>（蕴涵等值式）</a:t>
            </a:r>
          </a:p>
        </p:txBody>
      </p:sp>
      <p:sp>
        <p:nvSpPr>
          <p:cNvPr id="3" name="文本框 2">
            <a:extLst>
              <a:ext uri="{FF2B5EF4-FFF2-40B4-BE49-F238E27FC236}">
                <a16:creationId xmlns:a16="http://schemas.microsoft.com/office/drawing/2014/main" id="{ABD84FC5-6BB7-4725-B81F-F85382C0C932}"/>
              </a:ext>
            </a:extLst>
          </p:cNvPr>
          <p:cNvSpPr txBox="1"/>
          <p:nvPr/>
        </p:nvSpPr>
        <p:spPr>
          <a:xfrm>
            <a:off x="1751013" y="922789"/>
            <a:ext cx="4565897" cy="584775"/>
          </a:xfrm>
          <a:prstGeom prst="rect">
            <a:avLst/>
          </a:prstGeom>
          <a:noFill/>
        </p:spPr>
        <p:txBody>
          <a:bodyPr wrap="square" rtlCol="0">
            <a:spAutoFit/>
          </a:bodyPr>
          <a:lstStyle/>
          <a:p>
            <a:r>
              <a:rPr lang="zh-CN" altLang="en-US" sz="3200" dirty="0">
                <a:solidFill>
                  <a:schemeClr val="accent1">
                    <a:lumMod val="50000"/>
                  </a:schemeClr>
                </a:solidFill>
              </a:rPr>
              <a:t>一、命题公式的推广</a:t>
            </a:r>
          </a:p>
        </p:txBody>
      </p:sp>
    </p:spTree>
    <p:extLst>
      <p:ext uri="{BB962C8B-B14F-4D97-AF65-F5344CB8AC3E}">
        <p14:creationId xmlns:p14="http://schemas.microsoft.com/office/powerpoint/2010/main" val="255611427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3">
            <a:extLst>
              <a:ext uri="{FF2B5EF4-FFF2-40B4-BE49-F238E27FC236}">
                <a16:creationId xmlns:a16="http://schemas.microsoft.com/office/drawing/2014/main" id="{DD94C77E-383E-4434-B079-03B6E3B52227}"/>
              </a:ext>
            </a:extLst>
          </p:cNvPr>
          <p:cNvSpPr txBox="1">
            <a:spLocks noChangeArrowheads="1"/>
          </p:cNvSpPr>
          <p:nvPr/>
        </p:nvSpPr>
        <p:spPr>
          <a:xfrm>
            <a:off x="851694" y="1584133"/>
            <a:ext cx="10244726" cy="1210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改名规则</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p>
          <a:p>
            <a:pPr marL="0" indent="0">
              <a:buNone/>
            </a:pPr>
            <a:endParaRPr lang="en-US" altLang="zh-CN" dirty="0">
              <a:latin typeface="Times New Roman" panose="02020603050405020304" pitchFamily="18" charset="0"/>
              <a:cs typeface="Times New Roman" panose="02020603050405020304" pitchFamily="18" charset="0"/>
            </a:endParaRPr>
          </a:p>
          <a:p>
            <a:endParaRPr lang="zh-CN" altLang="de-DE"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4A652E0-68AF-44EB-9DFC-8F397A26E5B8}"/>
              </a:ext>
            </a:extLst>
          </p:cNvPr>
          <p:cNvSpPr txBox="1"/>
          <p:nvPr/>
        </p:nvSpPr>
        <p:spPr>
          <a:xfrm>
            <a:off x="738051" y="3037114"/>
            <a:ext cx="11453949"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fr-FR"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G(x) = </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G(x)</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0" u="none" strike="noStrike" kern="1200" cap="none" spc="0" normalizeH="0" baseline="0" noProof="0" dirty="0">
                <a:ln>
                  <a:noFill/>
                </a:ln>
                <a:solidFill>
                  <a:srgbClr val="ED7D31"/>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en-US" altLang="zh-CN" sz="28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(x) = </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G(x)</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800" b="0" i="0" u="none" strike="noStrike" kern="1200" cap="none" spc="0" normalizeH="0" baseline="0" noProof="0" dirty="0">
                <a:ln>
                  <a:noFill/>
                </a:ln>
                <a:solidFill>
                  <a:srgbClr val="CC3300"/>
                </a:solidFill>
                <a:effectLst/>
                <a:uLnTx/>
                <a:uFillTx/>
                <a:latin typeface="Times New Roman" panose="02020603050405020304" pitchFamily="18" charset="0"/>
                <a:ea typeface="等线" panose="02010600030101010101" pitchFamily="2" charset="-122"/>
                <a:cs typeface="Times New Roman" panose="02020603050405020304" pitchFamily="18" charset="0"/>
              </a:rPr>
              <a:t>量词转换律</a:t>
            </a:r>
            <a:r>
              <a:rPr kumimoji="0" lang="en-US" altLang="zh-CN" sz="2800" b="0" i="0" u="none" strike="noStrike" kern="1200" cap="none" spc="0" normalizeH="0" baseline="0" noProof="0" dirty="0">
                <a:ln>
                  <a:noFill/>
                </a:ln>
                <a:solidFill>
                  <a:srgbClr val="CC3300"/>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800" b="0" i="0" u="none" strike="noStrike" kern="1200" cap="none" spc="0" normalizeH="0" baseline="0" noProof="0" dirty="0">
                <a:ln>
                  <a:noFill/>
                </a:ln>
                <a:solidFill>
                  <a:srgbClr val="CC3300"/>
                </a:solidFill>
                <a:effectLst/>
                <a:uLnTx/>
                <a:uFillTx/>
                <a:latin typeface="Times New Roman" panose="02020603050405020304" pitchFamily="18" charset="0"/>
                <a:ea typeface="等线" panose="02010600030101010101" pitchFamily="2" charset="-122"/>
                <a:cs typeface="Times New Roman" panose="02020603050405020304" pitchFamily="18" charset="0"/>
              </a:rPr>
              <a:t>量词否定等值式</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2" name="矩形 1035">
            <a:extLst>
              <a:ext uri="{FF2B5EF4-FFF2-40B4-BE49-F238E27FC236}">
                <a16:creationId xmlns:a16="http://schemas.microsoft.com/office/drawing/2014/main" id="{CADCC7B8-0EDA-4369-8E54-7FC987455B98}"/>
              </a:ext>
            </a:extLst>
          </p:cNvPr>
          <p:cNvSpPr>
            <a:spLocks noChangeArrowheads="1"/>
          </p:cNvSpPr>
          <p:nvPr/>
        </p:nvSpPr>
        <p:spPr bwMode="auto">
          <a:xfrm>
            <a:off x="1204049" y="4796813"/>
            <a:ext cx="9322456" cy="954107"/>
          </a:xfrm>
          <a:prstGeom prst="rect">
            <a:avLst/>
          </a:prstGeom>
          <a:solidFill>
            <a:schemeClr val="bg1"/>
          </a:solidFill>
          <a:ln>
            <a:noFill/>
          </a:ln>
          <a:effectLst/>
        </p:spPr>
        <p:txBody>
          <a:bodyPr wrap="square">
            <a:spAutoFit/>
          </a:bodyPr>
          <a:lstStyle>
            <a:lvl1pPr marL="457200" indent="-457200">
              <a:defRPr kumimoji="1" b="1">
                <a:solidFill>
                  <a:srgbClr val="FFFFFF"/>
                </a:solidFill>
                <a:latin typeface="" charset="0"/>
                <a:ea typeface="宋体" panose="02010600030101010101" pitchFamily="2" charset="-122"/>
              </a:defRPr>
            </a:lvl1pPr>
            <a:lvl2pPr marL="742950" indent="-285750">
              <a:defRPr kumimoji="1" b="1">
                <a:solidFill>
                  <a:srgbClr val="FFFFFF"/>
                </a:solidFill>
                <a:latin typeface="" charset="0"/>
                <a:ea typeface="宋体" panose="02010600030101010101" pitchFamily="2" charset="-122"/>
              </a:defRPr>
            </a:lvl2pPr>
            <a:lvl3pPr marL="1143000" indent="-228600">
              <a:defRPr kumimoji="1" b="1">
                <a:solidFill>
                  <a:srgbClr val="FFFFFF"/>
                </a:solidFill>
                <a:latin typeface="" charset="0"/>
                <a:ea typeface="宋体" panose="02010600030101010101" pitchFamily="2" charset="-122"/>
              </a:defRPr>
            </a:lvl3pPr>
            <a:lvl4pPr marL="1600200" indent="-228600">
              <a:defRPr kumimoji="1" b="1">
                <a:solidFill>
                  <a:srgbClr val="FFFFFF"/>
                </a:solidFill>
                <a:latin typeface="" charset="0"/>
                <a:ea typeface="宋体" panose="02010600030101010101" pitchFamily="2" charset="-122"/>
              </a:defRPr>
            </a:lvl4pPr>
            <a:lvl5pPr marL="2057400" indent="-228600">
              <a:defRPr kumimoji="1" b="1">
                <a:solidFill>
                  <a:srgbClr val="FFFFFF"/>
                </a:solidFill>
                <a:latin typeface=""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9pPr>
          </a:lstStyle>
          <a:p>
            <a:pPr>
              <a:spcBef>
                <a:spcPct val="0"/>
              </a:spcBef>
              <a:buClr>
                <a:schemeClr val="bg2"/>
              </a:buClr>
            </a:pP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并不是所有的</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x</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都有性质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A</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与</a:t>
            </a:r>
            <a:r>
              <a:rPr lang="zh-CN" altLang="en-US"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存在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x</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没有性质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A</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是一回事。</a:t>
            </a:r>
          </a:p>
          <a:p>
            <a:pPr>
              <a:spcBef>
                <a:spcPct val="0"/>
              </a:spcBef>
              <a:buClr>
                <a:schemeClr val="bg2"/>
              </a:buClr>
            </a:pP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不存在有性质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A</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的</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x</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与</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所有</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X</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都没有性质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A</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是一回事。</a:t>
            </a:r>
          </a:p>
        </p:txBody>
      </p:sp>
      <p:sp>
        <p:nvSpPr>
          <p:cNvPr id="13" name="文本框 12">
            <a:extLst>
              <a:ext uri="{FF2B5EF4-FFF2-40B4-BE49-F238E27FC236}">
                <a16:creationId xmlns:a16="http://schemas.microsoft.com/office/drawing/2014/main" id="{BAB23B3C-02D7-4096-B3CD-50B66E5EB4DB}"/>
              </a:ext>
            </a:extLst>
          </p:cNvPr>
          <p:cNvSpPr txBox="1"/>
          <p:nvPr/>
        </p:nvSpPr>
        <p:spPr>
          <a:xfrm>
            <a:off x="1751013" y="756551"/>
            <a:ext cx="7913104" cy="584775"/>
          </a:xfrm>
          <a:prstGeom prst="rect">
            <a:avLst/>
          </a:prstGeom>
          <a:noFill/>
        </p:spPr>
        <p:txBody>
          <a:bodyPr wrap="square" rtlCol="0">
            <a:spAutoFit/>
          </a:bodyPr>
          <a:lstStyle/>
          <a:p>
            <a:r>
              <a:rPr lang="zh-CN" altLang="en-US" sz="3200" dirty="0">
                <a:solidFill>
                  <a:schemeClr val="accent1">
                    <a:lumMod val="50000"/>
                  </a:schemeClr>
                </a:solidFill>
              </a:rPr>
              <a:t>二、谓词演算中的有效式</a:t>
            </a:r>
          </a:p>
        </p:txBody>
      </p:sp>
    </p:spTree>
    <p:extLst>
      <p:ext uri="{BB962C8B-B14F-4D97-AF65-F5344CB8AC3E}">
        <p14:creationId xmlns:p14="http://schemas.microsoft.com/office/powerpoint/2010/main" val="186743159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94C9F162-09C8-425D-B53C-F584FD3C9288}"/>
              </a:ext>
            </a:extLst>
          </p:cNvPr>
          <p:cNvSpPr txBox="1"/>
          <p:nvPr/>
        </p:nvSpPr>
        <p:spPr>
          <a:xfrm>
            <a:off x="1882993" y="932518"/>
            <a:ext cx="5362851" cy="523220"/>
          </a:xfrm>
          <a:prstGeom prst="rect">
            <a:avLst/>
          </a:prstGeom>
          <a:noFill/>
        </p:spPr>
        <p:txBody>
          <a:bodyPr wrap="square" rtlCol="0">
            <a:spAutoFit/>
          </a:bodyPr>
          <a:lstStyle/>
          <a:p>
            <a:r>
              <a:rPr lang="zh-CN" altLang="en-US" sz="2800" dirty="0"/>
              <a:t>（</a:t>
            </a:r>
            <a:r>
              <a:rPr lang="en-US" altLang="zh-CN" sz="2800" dirty="0"/>
              <a:t>3</a:t>
            </a:r>
            <a:r>
              <a:rPr lang="zh-CN" altLang="en-US" sz="2800" dirty="0"/>
              <a:t>）</a:t>
            </a:r>
            <a:r>
              <a:rPr lang="en-US" altLang="zh-CN" sz="2800" dirty="0"/>
              <a:t> </a:t>
            </a:r>
            <a:r>
              <a:rPr lang="zh-CN" altLang="en-US" sz="2800" dirty="0"/>
              <a:t>量词辖域的收缩与扩张</a:t>
            </a:r>
          </a:p>
        </p:txBody>
      </p:sp>
      <p:sp>
        <p:nvSpPr>
          <p:cNvPr id="5" name="矩形 3">
            <a:extLst>
              <a:ext uri="{FF2B5EF4-FFF2-40B4-BE49-F238E27FC236}">
                <a16:creationId xmlns:a16="http://schemas.microsoft.com/office/drawing/2014/main" id="{39A434B0-D5AE-4E8B-AD34-0C5F95618D16}"/>
              </a:ext>
            </a:extLst>
          </p:cNvPr>
          <p:cNvSpPr txBox="1">
            <a:spLocks noChangeArrowheads="1"/>
          </p:cNvSpPr>
          <p:nvPr/>
        </p:nvSpPr>
        <p:spPr>
          <a:xfrm>
            <a:off x="1571625" y="1584325"/>
            <a:ext cx="7284441" cy="5181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是任意的含自由出现个体变项</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的公式，</a:t>
            </a: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dirty="0">
                <a:solidFill>
                  <a:schemeClr val="hlink"/>
                </a:solidFill>
                <a:latin typeface="Times New Roman" panose="02020603050405020304" pitchFamily="18" charset="0"/>
                <a:cs typeface="Times New Roman" panose="02020603050405020304" pitchFamily="18" charset="0"/>
              </a:rPr>
              <a:t>S</a:t>
            </a:r>
            <a:r>
              <a:rPr lang="zh-CN" altLang="en-US" dirty="0">
                <a:solidFill>
                  <a:schemeClr val="hlink"/>
                </a:solidFill>
                <a:latin typeface="Times New Roman" panose="02020603050405020304" pitchFamily="18" charset="0"/>
                <a:cs typeface="Times New Roman" panose="02020603050405020304" pitchFamily="18" charset="0"/>
              </a:rPr>
              <a:t>中不含</a:t>
            </a:r>
            <a:r>
              <a:rPr lang="en-US" altLang="zh-CN" dirty="0">
                <a:solidFill>
                  <a:schemeClr val="hlink"/>
                </a:solidFill>
                <a:latin typeface="Times New Roman" panose="02020603050405020304" pitchFamily="18" charset="0"/>
                <a:cs typeface="Times New Roman" panose="02020603050405020304" pitchFamily="18" charset="0"/>
              </a:rPr>
              <a:t>x</a:t>
            </a:r>
            <a:r>
              <a:rPr lang="zh-CN" altLang="en-US" dirty="0">
                <a:solidFill>
                  <a:schemeClr val="hlink"/>
                </a:solidFill>
                <a:latin typeface="Times New Roman" panose="02020603050405020304" pitchFamily="18" charset="0"/>
                <a:cs typeface="Times New Roman" panose="02020603050405020304" pitchFamily="18" charset="0"/>
              </a:rPr>
              <a:t>的出现</a:t>
            </a:r>
            <a:r>
              <a:rPr lang="zh-CN" altLang="en-US" dirty="0">
                <a:latin typeface="Times New Roman" panose="02020603050405020304" pitchFamily="18" charset="0"/>
                <a:cs typeface="Times New Roman" panose="02020603050405020304" pitchFamily="18" charset="0"/>
              </a:rPr>
              <a:t>，则</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x(G(x)∨S)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x(G(x)∧S)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1"/>
                </a:solidFill>
                <a:latin typeface="Times New Roman" panose="02020603050405020304" pitchFamily="18" charset="0"/>
                <a:cs typeface="Times New Roman" panose="02020603050405020304" pitchFamily="18" charset="0"/>
              </a:rPr>
              <a:t>x(G(x)→S)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solidFill>
                  <a:schemeClr val="accent1"/>
                </a:solidFill>
                <a:latin typeface="Times New Roman" panose="02020603050405020304" pitchFamily="18" charset="0"/>
                <a:cs typeface="Times New Roman" panose="02020603050405020304" pitchFamily="18" charset="0"/>
              </a:rPr>
              <a:t>xG</a:t>
            </a:r>
            <a:r>
              <a:rPr lang="en-US" altLang="zh-CN" dirty="0">
                <a:solidFill>
                  <a:schemeClr val="accent1"/>
                </a:solidFill>
                <a:latin typeface="Times New Roman" panose="02020603050405020304" pitchFamily="18" charset="0"/>
                <a:cs typeface="Times New Roman" panose="02020603050405020304" pitchFamily="18" charset="0"/>
              </a:rPr>
              <a:t>(x)→S</a:t>
            </a:r>
          </a:p>
          <a:p>
            <a:pPr>
              <a:buNone/>
            </a:pP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1"/>
                </a:solidFill>
                <a:latin typeface="Times New Roman" panose="02020603050405020304" pitchFamily="18" charset="0"/>
                <a:cs typeface="Times New Roman" panose="02020603050405020304" pitchFamily="18" charset="0"/>
              </a:rPr>
              <a:t>x(S→G(x))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S→</a:t>
            </a:r>
            <a:r>
              <a:rPr lang="en-US" altLang="zh-CN" dirty="0" err="1">
                <a:solidFill>
                  <a:schemeClr val="accent1"/>
                </a:solidFill>
                <a:latin typeface="Times New Roman" panose="02020603050405020304" pitchFamily="18" charset="0"/>
                <a:cs typeface="Times New Roman" panose="02020603050405020304" pitchFamily="18" charset="0"/>
              </a:rPr>
              <a:t>xG</a:t>
            </a:r>
            <a:r>
              <a:rPr lang="en-US" altLang="zh-CN" dirty="0">
                <a:solidFill>
                  <a:schemeClr val="accent1"/>
                </a:solidFill>
                <a:latin typeface="Times New Roman" panose="02020603050405020304" pitchFamily="18" charset="0"/>
                <a:cs typeface="Times New Roman" panose="02020603050405020304" pitchFamily="18" charset="0"/>
              </a:rPr>
              <a:t>(x)</a:t>
            </a:r>
          </a:p>
          <a:p>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x(G(x)∨S)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x(G(x)∧S)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1"/>
                </a:solidFill>
                <a:latin typeface="Times New Roman" panose="02020603050405020304" pitchFamily="18" charset="0"/>
                <a:cs typeface="Times New Roman" panose="02020603050405020304" pitchFamily="18" charset="0"/>
              </a:rPr>
              <a:t>x(G(x)→S)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solidFill>
                  <a:schemeClr val="accent1"/>
                </a:solidFill>
                <a:latin typeface="Times New Roman" panose="02020603050405020304" pitchFamily="18" charset="0"/>
                <a:cs typeface="Times New Roman" panose="02020603050405020304" pitchFamily="18" charset="0"/>
              </a:rPr>
              <a:t>xG</a:t>
            </a:r>
            <a:r>
              <a:rPr lang="en-US" altLang="zh-CN" dirty="0">
                <a:solidFill>
                  <a:schemeClr val="accent1"/>
                </a:solidFill>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1"/>
                </a:solidFill>
                <a:latin typeface="Times New Roman" panose="02020603050405020304" pitchFamily="18" charset="0"/>
                <a:cs typeface="Times New Roman" panose="02020603050405020304" pitchFamily="18" charset="0"/>
              </a:rPr>
              <a:t>x(S→G(x))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S→</a:t>
            </a:r>
            <a:r>
              <a:rPr lang="en-US" altLang="zh-CN" dirty="0" err="1">
                <a:solidFill>
                  <a:schemeClr val="accent1"/>
                </a:solidFill>
                <a:latin typeface="Times New Roman" panose="02020603050405020304" pitchFamily="18" charset="0"/>
                <a:cs typeface="Times New Roman" panose="02020603050405020304" pitchFamily="18" charset="0"/>
              </a:rPr>
              <a:t>xG</a:t>
            </a:r>
            <a:r>
              <a:rPr lang="en-US" altLang="zh-CN" dirty="0">
                <a:solidFill>
                  <a:schemeClr val="accent1"/>
                </a:solidFill>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2217836233"/>
      </p:ext>
    </p:extLst>
  </p:cSld>
  <p:clrMapOvr>
    <a:masterClrMapping/>
  </p:clrMapOvr>
  <p:transition spd="slow"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C1CFEA8B-3254-466A-986F-8DF2491BABEE}"/>
              </a:ext>
            </a:extLst>
          </p:cNvPr>
          <p:cNvSpPr txBox="1"/>
          <p:nvPr/>
        </p:nvSpPr>
        <p:spPr>
          <a:xfrm>
            <a:off x="8247810" y="1857965"/>
            <a:ext cx="2864328" cy="523220"/>
          </a:xfrm>
          <a:prstGeom prst="rect">
            <a:avLst/>
          </a:prstGeom>
          <a:noFill/>
        </p:spPr>
        <p:txBody>
          <a:bodyPr wrap="square" rtlCol="0">
            <a:spAutoFit/>
          </a:bodyPr>
          <a:lstStyle/>
          <a:p>
            <a:r>
              <a:rPr lang="zh-CN" altLang="en-US" sz="2800" dirty="0">
                <a:solidFill>
                  <a:schemeClr val="accent1">
                    <a:lumMod val="75000"/>
                  </a:schemeClr>
                </a:solidFill>
              </a:rPr>
              <a:t>量词分配律</a:t>
            </a:r>
          </a:p>
        </p:txBody>
      </p:sp>
      <p:sp>
        <p:nvSpPr>
          <p:cNvPr id="7" name="Rectangle 4">
            <a:extLst>
              <a:ext uri="{FF2B5EF4-FFF2-40B4-BE49-F238E27FC236}">
                <a16:creationId xmlns:a16="http://schemas.microsoft.com/office/drawing/2014/main" id="{2A632A44-22E2-4BB8-BAB9-1B8157F644E5}"/>
              </a:ext>
            </a:extLst>
          </p:cNvPr>
          <p:cNvSpPr txBox="1">
            <a:spLocks noChangeArrowheads="1"/>
          </p:cNvSpPr>
          <p:nvPr/>
        </p:nvSpPr>
        <p:spPr>
          <a:xfrm>
            <a:off x="851694" y="1515408"/>
            <a:ext cx="8361975" cy="5207000"/>
          </a:xfrm>
          <a:prstGeom prst="rect">
            <a:avLst/>
          </a:prstGeom>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x(G(x)∧H(x))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xG(x)∧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xH(x)</a:t>
            </a:r>
            <a:r>
              <a:rPr lang="zh-CN" altLang="de-DE" dirty="0">
                <a:latin typeface="Times New Roman" panose="02020603050405020304" pitchFamily="18" charset="0"/>
                <a:cs typeface="Times New Roman" panose="02020603050405020304" pitchFamily="18" charset="0"/>
              </a:rPr>
              <a:t>；     </a:t>
            </a:r>
          </a:p>
          <a:p>
            <a:pPr marL="0" indent="0">
              <a:lnSpc>
                <a:spcPct val="150000"/>
              </a:lnSpc>
              <a:buNone/>
            </a:pPr>
            <a:r>
              <a:rPr lang="de-DE" altLang="zh-CN" dirty="0">
                <a:latin typeface="Times New Roman" panose="02020603050405020304" pitchFamily="18" charset="0"/>
                <a:cs typeface="Times New Roman" panose="02020603050405020304" pitchFamily="18" charset="0"/>
              </a:rPr>
              <a:t>        </a:t>
            </a:r>
            <a:r>
              <a:rPr lang="de-DE"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x(G(x)∨H(x))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xG(x)∨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xH(x)</a:t>
            </a:r>
            <a:r>
              <a:rPr lang="zh-CN" altLang="de-DE"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fr-FR" altLang="zh-CN" dirty="0">
                <a:latin typeface="Times New Roman" panose="02020603050405020304" pitchFamily="18" charset="0"/>
                <a:cs typeface="Times New Roman" panose="02020603050405020304" pitchFamily="18" charset="0"/>
              </a:rPr>
              <a:t>xG(x)∨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xH(x)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y(G(x)∨H(y))</a:t>
            </a:r>
            <a:r>
              <a:rPr lang="zh-CN" altLang="de-DE" dirty="0">
                <a:latin typeface="Times New Roman" panose="02020603050405020304" pitchFamily="18" charset="0"/>
                <a:cs typeface="Times New Roman" panose="02020603050405020304" pitchFamily="18" charset="0"/>
              </a:rPr>
              <a:t>；</a:t>
            </a:r>
            <a:endParaRPr lang="zh-CN" altLang="fr-FR" dirty="0">
              <a:latin typeface="Times New Roman" panose="02020603050405020304" pitchFamily="18" charset="0"/>
              <a:cs typeface="Times New Roman" panose="02020603050405020304" pitchFamily="18" charset="0"/>
            </a:endParaRPr>
          </a:p>
          <a:p>
            <a:pPr marL="0" indent="0">
              <a:lnSpc>
                <a:spcPct val="150000"/>
              </a:lnSpc>
              <a:buNone/>
            </a:pPr>
            <a:r>
              <a:rPr lang="zh-CN" altLang="fr-FR" dirty="0">
                <a:latin typeface="Times New Roman" panose="02020603050405020304" pitchFamily="18" charset="0"/>
                <a:cs typeface="Times New Roman" panose="02020603050405020304" pitchFamily="18" charset="0"/>
              </a:rPr>
              <a:t>     </a:t>
            </a:r>
            <a:r>
              <a:rPr lang="fr-FR"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xG(x)∧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xH(x)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y(G(x)∧H(y))</a:t>
            </a:r>
            <a:r>
              <a:rPr lang="zh-CN" altLang="fr-FR"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968961"/>
      </p:ext>
    </p:extLst>
  </p:cSld>
  <p:clrMapOvr>
    <a:masterClrMapping/>
  </p:clrMapOvr>
  <p:transition spd="slow"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9F392F5F-D6B6-4999-88E0-3B42D56F1396}"/>
              </a:ext>
            </a:extLst>
          </p:cNvPr>
          <p:cNvSpPr/>
          <p:nvPr/>
        </p:nvSpPr>
        <p:spPr>
          <a:xfrm>
            <a:off x="1965511" y="2359795"/>
            <a:ext cx="8260978" cy="2971904"/>
          </a:xfrm>
          <a:prstGeom prst="rect">
            <a:avLst/>
          </a:prstGeom>
        </p:spPr>
        <p:txBody>
          <a:bodyPr wrap="square">
            <a:spAutoFit/>
          </a:bodyPr>
          <a:lstStyle/>
          <a:p>
            <a:pPr algn="just">
              <a:lnSpc>
                <a:spcPct val="150000"/>
              </a:lnSpc>
              <a:buFont typeface="Wingdings" panose="05000000000000000000" pitchFamily="2" charset="2"/>
              <a:buNone/>
              <a:defRPr/>
            </a:pPr>
            <a:r>
              <a:rPr lang="zh-CN" altLang="en-US" sz="3200" dirty="0">
                <a:latin typeface="Times New Roman" panose="02020603050405020304" pitchFamily="18" charset="0"/>
                <a:cs typeface="Times New Roman" panose="02020603050405020304" pitchFamily="18" charset="0"/>
              </a:rPr>
              <a:t>设</a:t>
            </a:r>
            <a:r>
              <a:rPr lang="en-US" altLang="zh-CN" sz="3200"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为一个一阶逻辑公式，若</a:t>
            </a:r>
            <a:r>
              <a:rPr lang="en-US" altLang="zh-CN" sz="3200"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具有如下形式</a:t>
            </a:r>
          </a:p>
          <a:p>
            <a:pPr algn="just">
              <a:lnSpc>
                <a:spcPct val="150000"/>
              </a:lnSpc>
              <a:buFont typeface="Wingdings" panose="05000000000000000000" pitchFamily="2" charset="2"/>
              <a:buNone/>
              <a:defRPr/>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Q</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Q</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2 </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Q</a:t>
            </a:r>
            <a:r>
              <a:rPr lang="en-US" altLang="zh-CN" sz="3200" baseline="-25000" dirty="0" err="1">
                <a:latin typeface="Times New Roman" panose="02020603050405020304" pitchFamily="18" charset="0"/>
                <a:cs typeface="Times New Roman" panose="02020603050405020304" pitchFamily="18" charset="0"/>
              </a:rPr>
              <a:t>k</a:t>
            </a:r>
            <a:r>
              <a:rPr lang="en-US" altLang="zh-CN" sz="3200" dirty="0" err="1">
                <a:latin typeface="Times New Roman" panose="02020603050405020304" pitchFamily="18" charset="0"/>
                <a:cs typeface="Times New Roman" panose="02020603050405020304" pitchFamily="18" charset="0"/>
              </a:rPr>
              <a:t>x</a:t>
            </a:r>
            <a:r>
              <a:rPr lang="en-US" altLang="zh-CN" sz="3200" baseline="-25000" dirty="0" err="1">
                <a:latin typeface="Times New Roman" panose="02020603050405020304" pitchFamily="18" charset="0"/>
                <a:cs typeface="Times New Roman" panose="02020603050405020304" pitchFamily="18" charset="0"/>
              </a:rPr>
              <a:t>k</a:t>
            </a:r>
            <a:r>
              <a:rPr lang="en-US" altLang="zh-CN" sz="3200" dirty="0" err="1">
                <a:latin typeface="Times New Roman" panose="02020603050405020304" pitchFamily="18" charset="0"/>
                <a:cs typeface="Times New Roman" panose="02020603050405020304" pitchFamily="18" charset="0"/>
              </a:rPr>
              <a:t>B</a:t>
            </a:r>
            <a:endParaRPr lang="en-US" altLang="zh-CN"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None/>
              <a:defRPr/>
            </a:pPr>
            <a:r>
              <a:rPr lang="zh-CN" altLang="en-US" sz="3200" dirty="0">
                <a:latin typeface="Times New Roman" panose="02020603050405020304" pitchFamily="18" charset="0"/>
                <a:cs typeface="Times New Roman" panose="02020603050405020304" pitchFamily="18" charset="0"/>
              </a:rPr>
              <a:t>则称</a:t>
            </a:r>
            <a:r>
              <a:rPr lang="en-US" altLang="zh-CN" sz="3200"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为</a:t>
            </a:r>
            <a:r>
              <a:rPr lang="zh-CN" altLang="en-US" sz="3200" dirty="0">
                <a:solidFill>
                  <a:schemeClr val="hlink"/>
                </a:solidFill>
                <a:latin typeface="Times New Roman" panose="02020603050405020304" pitchFamily="18" charset="0"/>
                <a:cs typeface="Times New Roman" panose="02020603050405020304" pitchFamily="18" charset="0"/>
              </a:rPr>
              <a:t>前束范式</a:t>
            </a:r>
            <a:r>
              <a:rPr lang="zh-CN" altLang="en-US" sz="3200" dirty="0">
                <a:latin typeface="Times New Roman" panose="02020603050405020304" pitchFamily="18" charset="0"/>
                <a:cs typeface="Times New Roman" panose="02020603050405020304" pitchFamily="18" charset="0"/>
              </a:rPr>
              <a:t>，其中</a:t>
            </a:r>
            <a:r>
              <a:rPr lang="en-US" altLang="zh-CN" sz="3200" dirty="0">
                <a:latin typeface="Times New Roman" panose="02020603050405020304" pitchFamily="18" charset="0"/>
                <a:cs typeface="Times New Roman" panose="02020603050405020304" pitchFamily="18" charset="0"/>
              </a:rPr>
              <a:t>Q</a:t>
            </a:r>
            <a:r>
              <a:rPr lang="en-US" altLang="zh-CN" sz="3200"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(1≤i≤k)</a:t>
            </a:r>
            <a:r>
              <a:rPr lang="zh-CN" altLang="en-US" sz="3200" dirty="0">
                <a:latin typeface="Times New Roman" panose="02020603050405020304" pitchFamily="18" charset="0"/>
                <a:cs typeface="Times New Roman" panose="02020603050405020304" pitchFamily="18" charset="0"/>
              </a:rPr>
              <a:t>为</a:t>
            </a:r>
            <a:r>
              <a:rPr lang="zh-CN" altLang="en-US" sz="3200" dirty="0">
                <a:latin typeface="Times New Roman" panose="02020603050405020304" pitchFamily="18" charset="0"/>
                <a:cs typeface="Times New Roman" panose="02020603050405020304" pitchFamily="18" charset="0"/>
                <a:sym typeface="Symbol" pitchFamily="18" charset="2"/>
              </a:rPr>
              <a:t></a:t>
            </a:r>
            <a:r>
              <a:rPr lang="zh-CN" altLang="en-US" sz="3200" dirty="0">
                <a:latin typeface="Times New Roman" panose="02020603050405020304" pitchFamily="18" charset="0"/>
                <a:cs typeface="Times New Roman" panose="02020603050405020304" pitchFamily="18" charset="0"/>
              </a:rPr>
              <a:t>或</a:t>
            </a: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B</a:t>
            </a:r>
            <a:r>
              <a:rPr lang="zh-CN" altLang="en-US" sz="3200" dirty="0">
                <a:latin typeface="Times New Roman" panose="02020603050405020304" pitchFamily="18" charset="0"/>
                <a:cs typeface="Times New Roman" panose="02020603050405020304" pitchFamily="18" charset="0"/>
              </a:rPr>
              <a:t>为不含量词的公式</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母式、基式</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99CC1A08-7824-4470-8720-C8B3A9EC4893}"/>
              </a:ext>
            </a:extLst>
          </p:cNvPr>
          <p:cNvSpPr/>
          <p:nvPr/>
        </p:nvSpPr>
        <p:spPr>
          <a:xfrm>
            <a:off x="1965512" y="5581712"/>
            <a:ext cx="8260977" cy="867930"/>
          </a:xfrm>
          <a:prstGeom prst="rect">
            <a:avLst/>
          </a:prstGeom>
        </p:spPr>
        <p:txBody>
          <a:bodyPr wrap="square">
            <a:spAutoFit/>
          </a:bodyPr>
          <a:lstStyle/>
          <a:p>
            <a:pPr>
              <a:lnSpc>
                <a:spcPct val="90000"/>
              </a:lnSpc>
              <a:defRPr/>
            </a:pPr>
            <a:r>
              <a:rPr lang="en-US" altLang="zh-CN" sz="2800" dirty="0"/>
              <a:t>A</a:t>
            </a:r>
            <a:r>
              <a:rPr lang="zh-CN" altLang="en-US" sz="2800" dirty="0"/>
              <a:t>中的一切量词都位于该公式的</a:t>
            </a:r>
            <a:r>
              <a:rPr lang="zh-CN" altLang="en-US" sz="2800" dirty="0">
                <a:solidFill>
                  <a:schemeClr val="hlink"/>
                </a:solidFill>
              </a:rPr>
              <a:t>最前端</a:t>
            </a:r>
            <a:r>
              <a:rPr lang="en-US" altLang="zh-CN" sz="2800" dirty="0"/>
              <a:t>(</a:t>
            </a:r>
            <a:r>
              <a:rPr lang="zh-CN" altLang="en-US" sz="2800" dirty="0"/>
              <a:t>不含否定词</a:t>
            </a:r>
            <a:r>
              <a:rPr lang="en-US" altLang="zh-CN" sz="2800" dirty="0"/>
              <a:t>)</a:t>
            </a:r>
            <a:r>
              <a:rPr lang="zh-CN" altLang="en-US" sz="2800" dirty="0"/>
              <a:t>且这些量词的</a:t>
            </a:r>
            <a:r>
              <a:rPr lang="zh-CN" altLang="en-US" sz="2800" dirty="0">
                <a:solidFill>
                  <a:schemeClr val="hlink"/>
                </a:solidFill>
              </a:rPr>
              <a:t>辖域都延伸到公式的末端</a:t>
            </a:r>
            <a:r>
              <a:rPr lang="zh-CN" altLang="en-US" sz="2800" dirty="0"/>
              <a:t>。</a:t>
            </a:r>
          </a:p>
        </p:txBody>
      </p:sp>
      <p:sp>
        <p:nvSpPr>
          <p:cNvPr id="6" name="文本框 3">
            <a:extLst>
              <a:ext uri="{FF2B5EF4-FFF2-40B4-BE49-F238E27FC236}">
                <a16:creationId xmlns:a16="http://schemas.microsoft.com/office/drawing/2014/main" id="{F85D5332-92CE-4274-92BC-C80239AE892D}"/>
              </a:ext>
            </a:extLst>
          </p:cNvPr>
          <p:cNvSpPr txBox="1"/>
          <p:nvPr/>
        </p:nvSpPr>
        <p:spPr>
          <a:xfrm>
            <a:off x="2096947" y="1163350"/>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前束范式</a:t>
            </a:r>
          </a:p>
        </p:txBody>
      </p:sp>
    </p:spTree>
    <p:extLst>
      <p:ext uri="{BB962C8B-B14F-4D97-AF65-F5344CB8AC3E}">
        <p14:creationId xmlns:p14="http://schemas.microsoft.com/office/powerpoint/2010/main" val="146926598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C9F37D45-C95D-4E95-96BC-908200001192}"/>
              </a:ext>
            </a:extLst>
          </p:cNvPr>
          <p:cNvSpPr/>
          <p:nvPr/>
        </p:nvSpPr>
        <p:spPr>
          <a:xfrm>
            <a:off x="1845142" y="864454"/>
            <a:ext cx="8193741" cy="645113"/>
          </a:xfrm>
          <a:prstGeom prst="rect">
            <a:avLst/>
          </a:prstGeom>
        </p:spPr>
        <p:txBody>
          <a:bodyPr wrap="square">
            <a:spAutoFit/>
          </a:bodyPr>
          <a:lstStyle/>
          <a:p>
            <a:pPr marL="342900" lvl="0" indent="-342900" algn="just" eaLnBrk="0" fontAlgn="base" hangingPunct="0">
              <a:lnSpc>
                <a:spcPct val="120000"/>
              </a:lnSpc>
              <a:spcBef>
                <a:spcPct val="20000"/>
              </a:spcBef>
              <a:spcAft>
                <a:spcPct val="0"/>
              </a:spcAft>
              <a:buClr>
                <a:srgbClr val="000000"/>
              </a:buClr>
              <a:buSzPct val="100000"/>
            </a:pPr>
            <a:r>
              <a:rPr lang="zh-CN" altLang="en-US" sz="3200" dirty="0">
                <a:solidFill>
                  <a:srgbClr val="CC3300"/>
                </a:solidFill>
                <a:latin typeface="+mn-ea"/>
                <a:cs typeface="Times New Roman" panose="02020603050405020304" pitchFamily="18" charset="0"/>
              </a:rPr>
              <a:t>证明</a:t>
            </a:r>
            <a:r>
              <a:rPr lang="en-US" altLang="zh-CN" sz="3200" dirty="0">
                <a:solidFill>
                  <a:srgbClr val="CC3300"/>
                </a:solidFill>
                <a:latin typeface="+mn-ea"/>
                <a:cs typeface="Times New Roman" panose="02020603050405020304" pitchFamily="18" charset="0"/>
              </a:rPr>
              <a:t>/</a:t>
            </a:r>
            <a:r>
              <a:rPr lang="zh-CN" altLang="en-US" sz="3200" dirty="0">
                <a:solidFill>
                  <a:srgbClr val="CC3300"/>
                </a:solidFill>
                <a:latin typeface="+mn-ea"/>
                <a:cs typeface="Times New Roman" panose="02020603050405020304" pitchFamily="18" charset="0"/>
              </a:rPr>
              <a:t>如何求解前束范式？</a:t>
            </a:r>
            <a:r>
              <a:rPr lang="zh-CN" altLang="en-US" sz="3200" dirty="0">
                <a:solidFill>
                  <a:srgbClr val="000000"/>
                </a:solidFill>
                <a:latin typeface="+mn-ea"/>
                <a:cs typeface="Times New Roman" panose="02020603050405020304" pitchFamily="18" charset="0"/>
              </a:rPr>
              <a:t>  </a:t>
            </a:r>
          </a:p>
        </p:txBody>
      </p:sp>
      <p:sp>
        <p:nvSpPr>
          <p:cNvPr id="4" name="矩形 3">
            <a:extLst>
              <a:ext uri="{FF2B5EF4-FFF2-40B4-BE49-F238E27FC236}">
                <a16:creationId xmlns:a16="http://schemas.microsoft.com/office/drawing/2014/main" id="{A58BBA26-4A62-4CDA-9914-42260BEBE872}"/>
              </a:ext>
            </a:extLst>
          </p:cNvPr>
          <p:cNvSpPr/>
          <p:nvPr/>
        </p:nvSpPr>
        <p:spPr>
          <a:xfrm>
            <a:off x="1571625" y="6050648"/>
            <a:ext cx="10355916" cy="523220"/>
          </a:xfrm>
          <a:prstGeom prst="rect">
            <a:avLst/>
          </a:prstGeom>
        </p:spPr>
        <p:txBody>
          <a:bodyPr wrap="square">
            <a:spAutoFit/>
          </a:bodyPr>
          <a:lstStyle/>
          <a:p>
            <a:pPr>
              <a:spcBef>
                <a:spcPct val="0"/>
              </a:spcBef>
              <a:buClr>
                <a:schemeClr val="bg2"/>
              </a:buClr>
            </a:pPr>
            <a:r>
              <a:rPr lang="zh-CN" altLang="en-US" sz="2800" dirty="0">
                <a:solidFill>
                  <a:srgbClr val="C00000"/>
                </a:solidFill>
                <a:latin typeface="+mn-ea"/>
              </a:rPr>
              <a:t>制造量词辖域可以扩大的条件，进行量词辖域扩大。</a:t>
            </a:r>
          </a:p>
        </p:txBody>
      </p:sp>
      <p:sp>
        <p:nvSpPr>
          <p:cNvPr id="3" name="矩形 2">
            <a:extLst>
              <a:ext uri="{FF2B5EF4-FFF2-40B4-BE49-F238E27FC236}">
                <a16:creationId xmlns:a16="http://schemas.microsoft.com/office/drawing/2014/main" id="{FEDA41A3-018A-444D-B466-D28EB45CE31C}"/>
              </a:ext>
            </a:extLst>
          </p:cNvPr>
          <p:cNvSpPr/>
          <p:nvPr/>
        </p:nvSpPr>
        <p:spPr>
          <a:xfrm>
            <a:off x="1571625" y="1710744"/>
            <a:ext cx="9167999" cy="4120102"/>
          </a:xfrm>
          <a:prstGeom prst="rect">
            <a:avLst/>
          </a:prstGeom>
        </p:spPr>
        <p:txBody>
          <a:bodyPr wrap="square">
            <a:spAutoFit/>
          </a:bodyPr>
          <a:lstStyle/>
          <a:p>
            <a:pPr>
              <a:lnSpc>
                <a:spcPct val="150000"/>
              </a:lnSpc>
              <a:spcBef>
                <a:spcPct val="50000"/>
              </a:spcBef>
              <a:buFont typeface="Wingdings" panose="05000000000000000000" pitchFamily="2" charset="2"/>
              <a:buNone/>
            </a:pPr>
            <a:r>
              <a:rPr lang="en-US" altLang="zh-CN" sz="2800" dirty="0">
                <a:latin typeface="+mn-ea"/>
              </a:rPr>
              <a:t>1.</a:t>
            </a:r>
            <a:r>
              <a:rPr lang="zh-CN" altLang="en-US" sz="2800" dirty="0">
                <a:latin typeface="+mn-ea"/>
              </a:rPr>
              <a:t>利用量词转化公式，把否定符号深入到指导变元的后面。 </a:t>
            </a:r>
            <a:br>
              <a:rPr lang="zh-CN" altLang="en-US" sz="2800" dirty="0">
                <a:latin typeface="+mn-ea"/>
              </a:rPr>
            </a:br>
            <a:r>
              <a:rPr lang="zh-CN" altLang="en-US" sz="2800" dirty="0">
                <a:latin typeface="+mn-ea"/>
              </a:rPr>
              <a:t>	┐</a:t>
            </a:r>
            <a:r>
              <a:rPr lang="zh-CN" altLang="en-US" sz="2800" dirty="0">
                <a:latin typeface="+mn-ea"/>
                <a:sym typeface="Symbol" panose="05050102010706020507" pitchFamily="18" charset="2"/>
              </a:rPr>
              <a:t></a:t>
            </a:r>
            <a:r>
              <a:rPr lang="en-US" altLang="zh-CN" sz="2800" dirty="0" err="1">
                <a:latin typeface="+mn-ea"/>
              </a:rPr>
              <a:t>xA</a:t>
            </a:r>
            <a:r>
              <a:rPr lang="en-US" altLang="zh-CN" sz="2800" dirty="0">
                <a:latin typeface="+mn-ea"/>
              </a:rPr>
              <a:t>(x) </a:t>
            </a:r>
            <a:r>
              <a:rPr lang="en-US" altLang="zh-CN" sz="2800" dirty="0">
                <a:latin typeface="+mn-ea"/>
                <a:sym typeface="Symbol" panose="05050102010706020507" pitchFamily="18" charset="2"/>
              </a:rPr>
              <a:t> </a:t>
            </a:r>
            <a:r>
              <a:rPr lang="en-US" altLang="zh-CN" sz="2800" dirty="0" err="1">
                <a:latin typeface="+mn-ea"/>
              </a:rPr>
              <a:t>x┐A</a:t>
            </a:r>
            <a:r>
              <a:rPr lang="en-US" altLang="zh-CN" sz="2800" dirty="0">
                <a:latin typeface="+mn-ea"/>
              </a:rPr>
              <a:t>(x)</a:t>
            </a:r>
            <a:br>
              <a:rPr lang="en-US" altLang="zh-CN" sz="2800" dirty="0">
                <a:latin typeface="+mn-ea"/>
              </a:rPr>
            </a:br>
            <a:r>
              <a:rPr lang="en-US" altLang="zh-CN" sz="2800" dirty="0">
                <a:latin typeface="+mn-ea"/>
              </a:rPr>
              <a:t>	┐</a:t>
            </a:r>
            <a:r>
              <a:rPr lang="en-US" altLang="zh-CN" sz="2800" dirty="0">
                <a:latin typeface="+mn-ea"/>
                <a:sym typeface="Symbol" panose="05050102010706020507" pitchFamily="18" charset="2"/>
              </a:rPr>
              <a:t></a:t>
            </a:r>
            <a:r>
              <a:rPr lang="en-US" altLang="zh-CN" sz="2800" dirty="0" err="1">
                <a:latin typeface="+mn-ea"/>
              </a:rPr>
              <a:t>xA</a:t>
            </a:r>
            <a:r>
              <a:rPr lang="en-US" altLang="zh-CN" sz="2800" dirty="0">
                <a:latin typeface="+mn-ea"/>
              </a:rPr>
              <a:t>(x) </a:t>
            </a:r>
            <a:r>
              <a:rPr lang="en-US" altLang="zh-CN" sz="2800" dirty="0">
                <a:latin typeface="+mn-ea"/>
                <a:sym typeface="Symbol" panose="05050102010706020507" pitchFamily="18" charset="2"/>
              </a:rPr>
              <a:t> </a:t>
            </a:r>
            <a:r>
              <a:rPr lang="en-US" altLang="zh-CN" sz="2800" dirty="0" err="1">
                <a:latin typeface="+mn-ea"/>
              </a:rPr>
              <a:t>x┐A</a:t>
            </a:r>
            <a:r>
              <a:rPr lang="en-US" altLang="zh-CN" sz="2800" dirty="0">
                <a:latin typeface="+mn-ea"/>
              </a:rPr>
              <a:t>(x)</a:t>
            </a:r>
          </a:p>
          <a:p>
            <a:pPr>
              <a:lnSpc>
                <a:spcPct val="150000"/>
              </a:lnSpc>
              <a:spcBef>
                <a:spcPct val="50000"/>
              </a:spcBef>
              <a:buFont typeface="Wingdings" panose="05000000000000000000" pitchFamily="2" charset="2"/>
              <a:buNone/>
            </a:pPr>
            <a:r>
              <a:rPr lang="en-US" altLang="zh-CN" sz="2800" dirty="0">
                <a:latin typeface="+mn-ea"/>
              </a:rPr>
              <a:t>2.</a:t>
            </a:r>
            <a:r>
              <a:rPr lang="zh-CN" altLang="en-US" sz="2800" dirty="0">
                <a:latin typeface="+mn-ea"/>
              </a:rPr>
              <a:t>如果必要的话，将约束变量改名。</a:t>
            </a:r>
          </a:p>
          <a:p>
            <a:pPr>
              <a:lnSpc>
                <a:spcPct val="150000"/>
              </a:lnSpc>
              <a:buFont typeface="Wingdings" panose="05000000000000000000" pitchFamily="2" charset="2"/>
              <a:buNone/>
            </a:pPr>
            <a:r>
              <a:rPr lang="en-US" altLang="zh-CN" sz="2800" dirty="0">
                <a:latin typeface="+mn-ea"/>
              </a:rPr>
              <a:t>3.</a:t>
            </a:r>
            <a:r>
              <a:rPr lang="zh-CN" altLang="en-US" sz="2800" dirty="0">
                <a:latin typeface="+mn-ea"/>
              </a:rPr>
              <a:t>利用量词辖域收缩、扩张等值式把量词移到全式的最前面，这样便得到与公式等价的前束范式。 </a:t>
            </a:r>
          </a:p>
        </p:txBody>
      </p:sp>
    </p:spTree>
    <p:extLst>
      <p:ext uri="{BB962C8B-B14F-4D97-AF65-F5344CB8AC3E}">
        <p14:creationId xmlns:p14="http://schemas.microsoft.com/office/powerpoint/2010/main" val="314630714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F85D5332-92CE-4274-92BC-C80239AE892D}"/>
              </a:ext>
            </a:extLst>
          </p:cNvPr>
          <p:cNvSpPr txBox="1"/>
          <p:nvPr/>
        </p:nvSpPr>
        <p:spPr>
          <a:xfrm>
            <a:off x="1751013" y="1068363"/>
            <a:ext cx="4555658" cy="584775"/>
          </a:xfrm>
          <a:prstGeom prst="rect">
            <a:avLst/>
          </a:prstGeom>
          <a:noFill/>
        </p:spPr>
        <p:txBody>
          <a:bodyPr wrap="square" rtlCol="0">
            <a:spAutoFit/>
          </a:bodyPr>
          <a:lstStyle/>
          <a:p>
            <a:r>
              <a:rPr lang="zh-CN" altLang="en-US" sz="3200" dirty="0">
                <a:solidFill>
                  <a:schemeClr val="accent1">
                    <a:lumMod val="50000"/>
                  </a:schemeClr>
                </a:solidFill>
              </a:rPr>
              <a:t>前束析取</a:t>
            </a:r>
            <a:r>
              <a:rPr lang="en-US" altLang="zh-CN" sz="3200" dirty="0">
                <a:solidFill>
                  <a:schemeClr val="accent1">
                    <a:lumMod val="50000"/>
                  </a:schemeClr>
                </a:solidFill>
              </a:rPr>
              <a:t>/</a:t>
            </a:r>
            <a:r>
              <a:rPr lang="zh-CN" altLang="en-US" sz="3200" dirty="0">
                <a:solidFill>
                  <a:schemeClr val="accent1">
                    <a:lumMod val="50000"/>
                  </a:schemeClr>
                </a:solidFill>
              </a:rPr>
              <a:t>合取范式</a:t>
            </a:r>
          </a:p>
        </p:txBody>
      </p:sp>
      <p:sp>
        <p:nvSpPr>
          <p:cNvPr id="5" name="矩形 4">
            <a:extLst>
              <a:ext uri="{FF2B5EF4-FFF2-40B4-BE49-F238E27FC236}">
                <a16:creationId xmlns:a16="http://schemas.microsoft.com/office/drawing/2014/main" id="{86C84B53-8E4D-4215-98A2-88216D56EC6A}"/>
              </a:ext>
            </a:extLst>
          </p:cNvPr>
          <p:cNvSpPr/>
          <p:nvPr/>
        </p:nvSpPr>
        <p:spPr>
          <a:xfrm>
            <a:off x="1571625" y="1785913"/>
            <a:ext cx="8260978" cy="1958421"/>
          </a:xfrm>
          <a:prstGeom prst="rect">
            <a:avLst/>
          </a:prstGeom>
        </p:spPr>
        <p:txBody>
          <a:bodyPr wrap="square">
            <a:spAutoFit/>
          </a:bodyPr>
          <a:lstStyle/>
          <a:p>
            <a:pPr algn="just">
              <a:lnSpc>
                <a:spcPct val="150000"/>
              </a:lnSpc>
              <a:buFont typeface="Wingdings" panose="05000000000000000000" pitchFamily="2" charset="2"/>
              <a:buNone/>
              <a:defRPr/>
            </a:pPr>
            <a:r>
              <a:rPr lang="zh-CN" altLang="en-US" sz="2800" dirty="0">
                <a:latin typeface="Times New Roman" panose="02020603050405020304" pitchFamily="18" charset="0"/>
                <a:cs typeface="Times New Roman" panose="02020603050405020304" pitchFamily="18" charset="0"/>
              </a:rPr>
              <a:t>设</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为一个一阶逻辑公式，若</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具有如下形式</a:t>
            </a:r>
          </a:p>
          <a:p>
            <a:pPr algn="just">
              <a:lnSpc>
                <a:spcPct val="150000"/>
              </a:lnSpc>
              <a:buFont typeface="Wingdings" panose="05000000000000000000" pitchFamily="2" charset="2"/>
              <a:buNone/>
              <a:defRPr/>
            </a:pPr>
            <a:r>
              <a:rPr lang="en-US" altLang="zh-CN" sz="2800" dirty="0">
                <a:latin typeface="Times New Roman" panose="02020603050405020304" pitchFamily="18" charset="0"/>
                <a:cs typeface="Times New Roman" panose="02020603050405020304" pitchFamily="18" charset="0"/>
              </a:rPr>
              <a:t>Q</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Q</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2 </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Q</a:t>
            </a:r>
            <a:r>
              <a:rPr lang="en-US" altLang="zh-CN" sz="2800" baseline="-25000" dirty="0" err="1">
                <a:latin typeface="Times New Roman" panose="02020603050405020304" pitchFamily="18" charset="0"/>
                <a:cs typeface="Times New Roman" panose="02020603050405020304" pitchFamily="18" charset="0"/>
              </a:rPr>
              <a:t>k</a:t>
            </a:r>
            <a:r>
              <a:rPr lang="en-US" altLang="zh-CN" sz="2800" dirty="0" err="1">
                <a:latin typeface="Times New Roman" panose="02020603050405020304" pitchFamily="18" charset="0"/>
                <a:cs typeface="Times New Roman" panose="02020603050405020304" pitchFamily="18" charset="0"/>
              </a:rPr>
              <a:t>x</a:t>
            </a:r>
            <a:r>
              <a:rPr lang="en-US" altLang="zh-CN" sz="2800" baseline="-25000" dirty="0" err="1">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11</a:t>
            </a:r>
            <a:r>
              <a:rPr lang="en-US" altLang="zh-CN" sz="2800" dirty="0"/>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12 </a:t>
            </a:r>
            <a:r>
              <a:rPr lang="en-US" altLang="zh-CN" sz="2800" dirty="0"/>
              <a:t>∨ …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21</a:t>
            </a:r>
            <a:r>
              <a:rPr lang="en-US" altLang="zh-CN" sz="2800" dirty="0"/>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22 </a:t>
            </a:r>
            <a:r>
              <a:rPr lang="en-US" altLang="zh-CN" sz="2800" dirty="0"/>
              <a:t>∨ …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2n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 ∧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m1</a:t>
            </a:r>
            <a:r>
              <a:rPr lang="en-US" altLang="zh-CN" sz="2800" dirty="0"/>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12 </a:t>
            </a:r>
            <a:r>
              <a:rPr lang="en-US" altLang="zh-CN" sz="2800" dirty="0"/>
              <a:t>∨ …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err="1">
                <a:latin typeface="Times New Roman" panose="02020603050405020304" pitchFamily="18" charset="0"/>
                <a:cs typeface="Times New Roman" panose="02020603050405020304" pitchFamily="18" charset="0"/>
              </a:rPr>
              <a:t>mn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8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37A24E4-1658-4E8F-BAE6-F132235765F4}"/>
              </a:ext>
            </a:extLst>
          </p:cNvPr>
          <p:cNvSpPr/>
          <p:nvPr/>
        </p:nvSpPr>
        <p:spPr>
          <a:xfrm>
            <a:off x="1571625" y="4224313"/>
            <a:ext cx="8701928" cy="1958421"/>
          </a:xfrm>
          <a:prstGeom prst="rect">
            <a:avLst/>
          </a:prstGeom>
        </p:spPr>
        <p:txBody>
          <a:bodyPr wrap="square">
            <a:spAutoFit/>
          </a:bodyPr>
          <a:lstStyle/>
          <a:p>
            <a:pPr algn="just">
              <a:lnSpc>
                <a:spcPct val="150000"/>
              </a:lnSpc>
              <a:buFont typeface="Wingdings" panose="05000000000000000000" pitchFamily="2" charset="2"/>
              <a:buNone/>
              <a:defRPr/>
            </a:pPr>
            <a:r>
              <a:rPr lang="zh-CN" altLang="en-US" sz="2800" dirty="0">
                <a:latin typeface="Times New Roman" panose="02020603050405020304" pitchFamily="18" charset="0"/>
                <a:cs typeface="Times New Roman" panose="02020603050405020304" pitchFamily="18" charset="0"/>
              </a:rPr>
              <a:t>设</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为一个一阶逻辑公式，若</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具有如下形式</a:t>
            </a:r>
          </a:p>
          <a:p>
            <a:pPr algn="just">
              <a:lnSpc>
                <a:spcPct val="150000"/>
              </a:lnSpc>
              <a:buFont typeface="Wingdings" panose="05000000000000000000" pitchFamily="2" charset="2"/>
              <a:buNone/>
              <a:defRPr/>
            </a:pPr>
            <a:r>
              <a:rPr lang="en-US" altLang="zh-CN" sz="2800" dirty="0">
                <a:latin typeface="Times New Roman" panose="02020603050405020304" pitchFamily="18" charset="0"/>
                <a:cs typeface="Times New Roman" panose="02020603050405020304" pitchFamily="18" charset="0"/>
              </a:rPr>
              <a:t>Q</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Q</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2 </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Q</a:t>
            </a:r>
            <a:r>
              <a:rPr lang="en-US" altLang="zh-CN" sz="2800" baseline="-25000" dirty="0" err="1">
                <a:latin typeface="Times New Roman" panose="02020603050405020304" pitchFamily="18" charset="0"/>
                <a:cs typeface="Times New Roman" panose="02020603050405020304" pitchFamily="18" charset="0"/>
              </a:rPr>
              <a:t>k</a:t>
            </a:r>
            <a:r>
              <a:rPr lang="en-US" altLang="zh-CN" sz="2800" dirty="0" err="1">
                <a:latin typeface="Times New Roman" panose="02020603050405020304" pitchFamily="18" charset="0"/>
                <a:cs typeface="Times New Roman" panose="02020603050405020304" pitchFamily="18" charset="0"/>
              </a:rPr>
              <a:t>x</a:t>
            </a:r>
            <a:r>
              <a:rPr lang="en-US" altLang="zh-CN" sz="2800" baseline="-25000" dirty="0" err="1">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11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12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t> …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t> ∨</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21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22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t> …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2n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m1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12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t> …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err="1">
                <a:latin typeface="Times New Roman" panose="02020603050405020304" pitchFamily="18" charset="0"/>
                <a:cs typeface="Times New Roman" panose="02020603050405020304" pitchFamily="18" charset="0"/>
              </a:rPr>
              <a:t>mn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23216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C403081-038C-4FC8-84C5-B040DECDCE63}"/>
              </a:ext>
            </a:extLst>
          </p:cNvPr>
          <p:cNvSpPr/>
          <p:nvPr/>
        </p:nvSpPr>
        <p:spPr>
          <a:xfrm>
            <a:off x="1751013" y="738188"/>
            <a:ext cx="8966293" cy="4626395"/>
          </a:xfrm>
          <a:prstGeom prst="rect">
            <a:avLst/>
          </a:prstGeom>
        </p:spPr>
        <p:txBody>
          <a:bodyPr wrap="square">
            <a:spAutoFit/>
          </a:bodyPr>
          <a:lstStyle/>
          <a:p>
            <a:pPr marL="342900" indent="-342900" algn="just" eaLnBrk="0" fontAlgn="base" hangingPunct="0">
              <a:lnSpc>
                <a:spcPct val="120000"/>
              </a:lnSpc>
              <a:spcBef>
                <a:spcPct val="20000"/>
              </a:spcBef>
              <a:spcAft>
                <a:spcPct val="0"/>
              </a:spcAft>
              <a:buClr>
                <a:srgbClr val="000000"/>
              </a:buClr>
              <a:buSzPct val="100000"/>
            </a:pPr>
            <a:r>
              <a:rPr lang="zh-CN" altLang="en-US" sz="2800" dirty="0">
                <a:solidFill>
                  <a:srgbClr val="CC3300"/>
                </a:solidFill>
                <a:latin typeface="+mn-ea"/>
                <a:cs typeface="Times New Roman" panose="02020603050405020304" pitchFamily="18" charset="0"/>
              </a:rPr>
              <a:t>如何求解前束合取</a:t>
            </a:r>
            <a:r>
              <a:rPr lang="en-US" altLang="zh-CN" sz="2800" dirty="0">
                <a:solidFill>
                  <a:srgbClr val="CC3300"/>
                </a:solidFill>
                <a:latin typeface="+mn-ea"/>
                <a:cs typeface="Times New Roman" panose="02020603050405020304" pitchFamily="18" charset="0"/>
              </a:rPr>
              <a:t>/</a:t>
            </a:r>
            <a:r>
              <a:rPr lang="zh-CN" altLang="en-US" sz="2800" dirty="0">
                <a:solidFill>
                  <a:srgbClr val="CC3300"/>
                </a:solidFill>
                <a:latin typeface="+mn-ea"/>
                <a:cs typeface="Times New Roman" panose="02020603050405020304" pitchFamily="18" charset="0"/>
              </a:rPr>
              <a:t>析取范式？</a:t>
            </a:r>
          </a:p>
          <a:p>
            <a:pPr marL="342900" lvl="0" indent="-342900" algn="just" eaLnBrk="0" fontAlgn="base" hangingPunct="0">
              <a:lnSpc>
                <a:spcPct val="120000"/>
              </a:lnSpc>
              <a:spcBef>
                <a:spcPct val="20000"/>
              </a:spcBef>
              <a:spcAft>
                <a:spcPct val="0"/>
              </a:spcAft>
              <a:buClr>
                <a:srgbClr val="000000"/>
              </a:buClr>
              <a:buSzPct val="100000"/>
            </a:pPr>
            <a:r>
              <a:rPr lang="en-US" altLang="zh-CN" sz="2800" dirty="0">
                <a:solidFill>
                  <a:srgbClr val="000000"/>
                </a:solidFill>
                <a:latin typeface="+mn-ea"/>
                <a:cs typeface="Times New Roman" panose="02020603050405020304" pitchFamily="18" charset="0"/>
              </a:rPr>
              <a:t>  (1)</a:t>
            </a:r>
            <a:r>
              <a:rPr lang="zh-CN" altLang="en-US" sz="2800" dirty="0">
                <a:solidFill>
                  <a:srgbClr val="0033CC"/>
                </a:solidFill>
                <a:latin typeface="+mn-ea"/>
                <a:cs typeface="Times New Roman" panose="02020603050405020304" pitchFamily="18" charset="0"/>
              </a:rPr>
              <a:t>消</a:t>
            </a:r>
            <a:r>
              <a:rPr lang="zh-CN" altLang="en-US" sz="2800" dirty="0">
                <a:solidFill>
                  <a:srgbClr val="000000"/>
                </a:solidFill>
                <a:latin typeface="+mn-ea"/>
                <a:cs typeface="Times New Roman" panose="02020603050405020304" pitchFamily="18" charset="0"/>
              </a:rPr>
              <a:t>去联结词→，</a:t>
            </a:r>
            <a:r>
              <a:rPr lang="zh-CN" altLang="en-US" sz="2800" dirty="0">
                <a:solidFill>
                  <a:srgbClr val="000000"/>
                </a:solidFill>
                <a:latin typeface="+mn-ea"/>
                <a:cs typeface="Times New Roman" panose="02020603050405020304" pitchFamily="18" charset="0"/>
                <a:sym typeface="Symbol" panose="05050102010706020507" pitchFamily="18" charset="2"/>
              </a:rPr>
              <a:t></a:t>
            </a:r>
            <a:r>
              <a:rPr lang="zh-CN" altLang="en-US" sz="2800" dirty="0">
                <a:solidFill>
                  <a:srgbClr val="000000"/>
                </a:solidFill>
                <a:latin typeface="+mn-ea"/>
                <a:cs typeface="Times New Roman" panose="02020603050405020304" pitchFamily="18" charset="0"/>
              </a:rPr>
              <a:t>及多余的量词；</a:t>
            </a:r>
          </a:p>
          <a:p>
            <a:pPr marL="342900" lvl="0" indent="-342900" algn="just" eaLnBrk="0" fontAlgn="base" hangingPunct="0">
              <a:lnSpc>
                <a:spcPct val="120000"/>
              </a:lnSpc>
              <a:spcBef>
                <a:spcPct val="20000"/>
              </a:spcBef>
              <a:spcAft>
                <a:spcPct val="0"/>
              </a:spcAft>
              <a:buClr>
                <a:srgbClr val="000000"/>
              </a:buClr>
              <a:buSzPct val="100000"/>
            </a:pPr>
            <a:r>
              <a:rPr lang="zh-CN" altLang="en-US" sz="2800" dirty="0">
                <a:solidFill>
                  <a:srgbClr val="000000"/>
                </a:solidFill>
                <a:latin typeface="+mn-ea"/>
                <a:cs typeface="Times New Roman" panose="02020603050405020304" pitchFamily="18" charset="0"/>
              </a:rPr>
              <a:t>  </a:t>
            </a:r>
            <a:r>
              <a:rPr lang="en-US" altLang="zh-CN" sz="2800" dirty="0">
                <a:solidFill>
                  <a:srgbClr val="000000"/>
                </a:solidFill>
                <a:latin typeface="+mn-ea"/>
                <a:cs typeface="Times New Roman" panose="02020603050405020304" pitchFamily="18" charset="0"/>
              </a:rPr>
              <a:t>(2)</a:t>
            </a:r>
            <a:r>
              <a:rPr lang="zh-CN" altLang="en-US" sz="2800" dirty="0">
                <a:solidFill>
                  <a:srgbClr val="000000"/>
                </a:solidFill>
                <a:latin typeface="+mn-ea"/>
                <a:cs typeface="Times New Roman" panose="02020603050405020304" pitchFamily="18" charset="0"/>
              </a:rPr>
              <a:t>将联结词</a:t>
            </a:r>
            <a:r>
              <a:rPr lang="zh-CN" altLang="en-US" sz="2800" dirty="0">
                <a:solidFill>
                  <a:srgbClr val="0033CC"/>
                </a:solidFill>
                <a:latin typeface="+mn-ea"/>
                <a:cs typeface="Times New Roman" panose="02020603050405020304" pitchFamily="18" charset="0"/>
                <a:sym typeface="Symbol" panose="05050102010706020507" pitchFamily="18" charset="2"/>
              </a:rPr>
              <a:t></a:t>
            </a:r>
            <a:r>
              <a:rPr lang="zh-CN" altLang="en-US" sz="2800" dirty="0">
                <a:solidFill>
                  <a:srgbClr val="000000"/>
                </a:solidFill>
                <a:latin typeface="+mn-ea"/>
                <a:cs typeface="Times New Roman" panose="02020603050405020304" pitchFamily="18" charset="0"/>
              </a:rPr>
              <a:t>向内深入，使之只作用于原子谓词公式；</a:t>
            </a:r>
          </a:p>
          <a:p>
            <a:pPr marL="342900" lvl="0" indent="-342900" algn="just" eaLnBrk="0" fontAlgn="base" hangingPunct="0">
              <a:lnSpc>
                <a:spcPct val="120000"/>
              </a:lnSpc>
              <a:spcBef>
                <a:spcPct val="20000"/>
              </a:spcBef>
              <a:spcAft>
                <a:spcPct val="0"/>
              </a:spcAft>
              <a:buClr>
                <a:srgbClr val="000000"/>
              </a:buClr>
              <a:buSzPct val="100000"/>
            </a:pPr>
            <a:r>
              <a:rPr lang="zh-CN" altLang="en-US" sz="2800" dirty="0">
                <a:solidFill>
                  <a:srgbClr val="000000"/>
                </a:solidFill>
                <a:latin typeface="+mn-ea"/>
                <a:cs typeface="Times New Roman" panose="02020603050405020304" pitchFamily="18" charset="0"/>
              </a:rPr>
              <a:t>  </a:t>
            </a:r>
            <a:r>
              <a:rPr lang="en-US" altLang="zh-CN" sz="2800" dirty="0">
                <a:solidFill>
                  <a:srgbClr val="000000"/>
                </a:solidFill>
                <a:latin typeface="+mn-ea"/>
                <a:cs typeface="Times New Roman" panose="02020603050405020304" pitchFamily="18" charset="0"/>
              </a:rPr>
              <a:t>(3)</a:t>
            </a:r>
            <a:r>
              <a:rPr lang="zh-CN" altLang="en-US" sz="2800" dirty="0">
                <a:solidFill>
                  <a:srgbClr val="000000"/>
                </a:solidFill>
                <a:latin typeface="+mn-ea"/>
                <a:cs typeface="Times New Roman" panose="02020603050405020304" pitchFamily="18" charset="0"/>
              </a:rPr>
              <a:t>利用</a:t>
            </a:r>
            <a:r>
              <a:rPr lang="zh-CN" altLang="en-US" sz="2800" dirty="0">
                <a:solidFill>
                  <a:srgbClr val="0033CC"/>
                </a:solidFill>
                <a:latin typeface="+mn-ea"/>
                <a:cs typeface="Times New Roman" panose="02020603050405020304" pitchFamily="18" charset="0"/>
              </a:rPr>
              <a:t>改名或代入</a:t>
            </a:r>
            <a:r>
              <a:rPr lang="zh-CN" altLang="en-US" sz="2800" dirty="0">
                <a:solidFill>
                  <a:srgbClr val="000000"/>
                </a:solidFill>
                <a:latin typeface="+mn-ea"/>
                <a:cs typeface="Times New Roman" panose="02020603050405020304" pitchFamily="18" charset="0"/>
              </a:rPr>
              <a:t>规则使所有约束变元的符号均不同，并且自由变元与约束变元的符号也不同；</a:t>
            </a:r>
          </a:p>
          <a:p>
            <a:pPr marL="342900" lvl="0" indent="-342900" eaLnBrk="0" fontAlgn="base" hangingPunct="0">
              <a:lnSpc>
                <a:spcPct val="120000"/>
              </a:lnSpc>
              <a:spcBef>
                <a:spcPct val="20000"/>
              </a:spcBef>
              <a:spcAft>
                <a:spcPct val="0"/>
              </a:spcAft>
              <a:buClr>
                <a:srgbClr val="000000"/>
              </a:buClr>
              <a:buSzPct val="100000"/>
            </a:pPr>
            <a:r>
              <a:rPr lang="zh-CN" altLang="en-US" sz="2800" dirty="0">
                <a:solidFill>
                  <a:srgbClr val="000000"/>
                </a:solidFill>
                <a:latin typeface="+mn-ea"/>
                <a:cs typeface="Times New Roman" panose="02020603050405020304" pitchFamily="18" charset="0"/>
              </a:rPr>
              <a:t>  </a:t>
            </a:r>
            <a:r>
              <a:rPr lang="en-US" altLang="zh-CN" sz="2800" dirty="0">
                <a:solidFill>
                  <a:srgbClr val="000000"/>
                </a:solidFill>
                <a:latin typeface="+mn-ea"/>
                <a:cs typeface="Times New Roman" panose="02020603050405020304" pitchFamily="18" charset="0"/>
              </a:rPr>
              <a:t>(4)</a:t>
            </a:r>
            <a:r>
              <a:rPr lang="zh-CN" altLang="en-US" sz="2800" dirty="0">
                <a:solidFill>
                  <a:srgbClr val="000000"/>
                </a:solidFill>
                <a:latin typeface="+mn-ea"/>
                <a:cs typeface="Times New Roman" panose="02020603050405020304" pitchFamily="18" charset="0"/>
              </a:rPr>
              <a:t>利用</a:t>
            </a:r>
            <a:r>
              <a:rPr lang="zh-CN" altLang="en-US" sz="2800" u="sng" dirty="0">
                <a:solidFill>
                  <a:srgbClr val="FF0000"/>
                </a:solidFill>
                <a:latin typeface="+mn-ea"/>
                <a:cs typeface="Times New Roman" panose="02020603050405020304" pitchFamily="18" charset="0"/>
              </a:rPr>
              <a:t>量词辖域的</a:t>
            </a:r>
            <a:r>
              <a:rPr lang="zh-CN" altLang="en-US" sz="2800" u="sng" dirty="0">
                <a:solidFill>
                  <a:srgbClr val="0033CC"/>
                </a:solidFill>
                <a:latin typeface="+mn-ea"/>
                <a:cs typeface="Times New Roman" panose="02020603050405020304" pitchFamily="18" charset="0"/>
              </a:rPr>
              <a:t>扩张与收缩律</a:t>
            </a:r>
            <a:r>
              <a:rPr lang="zh-CN" altLang="en-US" sz="2800" dirty="0">
                <a:solidFill>
                  <a:srgbClr val="000000"/>
                </a:solidFill>
                <a:latin typeface="+mn-ea"/>
                <a:cs typeface="Times New Roman" panose="02020603050405020304" pitchFamily="18" charset="0"/>
              </a:rPr>
              <a:t>，扩大量词的辖域至整个公式。</a:t>
            </a:r>
            <a:endParaRPr lang="en-US" altLang="zh-CN" sz="2800" dirty="0">
              <a:solidFill>
                <a:srgbClr val="000000"/>
              </a:solidFill>
              <a:latin typeface="+mn-ea"/>
              <a:cs typeface="Times New Roman" panose="02020603050405020304" pitchFamily="18" charset="0"/>
            </a:endParaRPr>
          </a:p>
          <a:p>
            <a:pPr marL="342900" lvl="0" indent="-342900" eaLnBrk="0" fontAlgn="base" hangingPunct="0">
              <a:lnSpc>
                <a:spcPct val="120000"/>
              </a:lnSpc>
              <a:spcBef>
                <a:spcPct val="20000"/>
              </a:spcBef>
              <a:spcAft>
                <a:spcPct val="0"/>
              </a:spcAft>
              <a:buClr>
                <a:srgbClr val="000000"/>
              </a:buClr>
              <a:buSzPct val="100000"/>
            </a:pPr>
            <a:r>
              <a:rPr lang="zh-CN" altLang="en-US" sz="2800" dirty="0">
                <a:solidFill>
                  <a:srgbClr val="000000"/>
                </a:solidFill>
                <a:latin typeface="+mn-ea"/>
                <a:cs typeface="Times New Roman" panose="02020603050405020304" pitchFamily="18" charset="0"/>
              </a:rPr>
              <a:t>（</a:t>
            </a:r>
            <a:r>
              <a:rPr lang="en-US" altLang="zh-CN" sz="2800" dirty="0">
                <a:solidFill>
                  <a:srgbClr val="000000"/>
                </a:solidFill>
                <a:latin typeface="+mn-ea"/>
                <a:cs typeface="Times New Roman" panose="02020603050405020304" pitchFamily="18" charset="0"/>
              </a:rPr>
              <a:t>5</a:t>
            </a:r>
            <a:r>
              <a:rPr lang="zh-CN" altLang="en-US" sz="2800" dirty="0">
                <a:solidFill>
                  <a:srgbClr val="000000"/>
                </a:solidFill>
                <a:latin typeface="+mn-ea"/>
                <a:cs typeface="Times New Roman" panose="02020603050405020304" pitchFamily="18" charset="0"/>
              </a:rPr>
              <a:t>）利用分配率将公式化为前束合取</a:t>
            </a:r>
            <a:r>
              <a:rPr lang="en-US" altLang="zh-CN" sz="2800" dirty="0">
                <a:solidFill>
                  <a:srgbClr val="000000"/>
                </a:solidFill>
                <a:latin typeface="+mn-ea"/>
                <a:cs typeface="Times New Roman" panose="02020603050405020304" pitchFamily="18" charset="0"/>
              </a:rPr>
              <a:t>/</a:t>
            </a:r>
            <a:r>
              <a:rPr lang="zh-CN" altLang="en-US" sz="2800" dirty="0">
                <a:solidFill>
                  <a:srgbClr val="000000"/>
                </a:solidFill>
                <a:latin typeface="+mn-ea"/>
                <a:cs typeface="Times New Roman" panose="02020603050405020304" pitchFamily="18" charset="0"/>
              </a:rPr>
              <a:t>析取范式</a:t>
            </a:r>
          </a:p>
        </p:txBody>
      </p:sp>
    </p:spTree>
    <p:extLst>
      <p:ext uri="{BB962C8B-B14F-4D97-AF65-F5344CB8AC3E}">
        <p14:creationId xmlns:p14="http://schemas.microsoft.com/office/powerpoint/2010/main" val="683747827"/>
      </p:ext>
    </p:extLst>
  </p:cSld>
  <p:clrMapOvr>
    <a:masterClrMapping/>
  </p:clrMapOvr>
  <p:transition spd="slow"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标题 5121">
            <a:extLst>
              <a:ext uri="{FF2B5EF4-FFF2-40B4-BE49-F238E27FC236}">
                <a16:creationId xmlns:a16="http://schemas.microsoft.com/office/drawing/2014/main" id="{BD3B8202-9B15-491A-A771-6A87576C0324}"/>
              </a:ext>
            </a:extLst>
          </p:cNvPr>
          <p:cNvSpPr txBox="1">
            <a:spLocks/>
          </p:cNvSpPr>
          <p:nvPr/>
        </p:nvSpPr>
        <p:spPr>
          <a:xfrm>
            <a:off x="1562100" y="2954338"/>
            <a:ext cx="8691563" cy="1136650"/>
          </a:xfrm>
          <a:prstGeom prst="rect">
            <a:avLst/>
          </a:prstGeom>
          <a:ln>
            <a:miter/>
          </a:ln>
        </p:spPr>
        <p:txBody>
          <a:bodyPr anchor="ct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lnSpc>
                <a:spcPct val="135000"/>
              </a:lnSpc>
              <a:spcAft>
                <a:spcPts val="0"/>
              </a:spcAft>
              <a:defRPr/>
            </a:pPr>
            <a:r>
              <a:rPr lang="zh-CN" altLang="en-US" sz="4800" b="1" dirty="0">
                <a:solidFill>
                  <a:srgbClr val="CC3300"/>
                </a:solidFill>
                <a:effectLst>
                  <a:outerShdw blurRad="38100" dist="38100" dir="2700000" algn="tl">
                    <a:srgbClr val="C0C0C0"/>
                  </a:outerShdw>
                </a:effectLst>
                <a:ea typeface="黑体" panose="02010609060101010101" pitchFamily="49" charset="-122"/>
              </a:rPr>
              <a:t> </a:t>
            </a:r>
            <a:endParaRPr lang="en-US" altLang="zh-CN" sz="4800" b="1" dirty="0">
              <a:effectLst>
                <a:outerShdw blurRad="38100" dist="38100" dir="2700000" algn="tl">
                  <a:srgbClr val="C0C0C0"/>
                </a:outerShdw>
              </a:effectLst>
            </a:endParaRPr>
          </a:p>
          <a:p>
            <a:pPr fontAlgn="auto">
              <a:lnSpc>
                <a:spcPct val="135000"/>
              </a:lnSpc>
              <a:spcAft>
                <a:spcPts val="0"/>
              </a:spcAft>
              <a:defRPr/>
            </a:pPr>
            <a:r>
              <a:rPr lang="zh-CN" altLang="en-US" sz="5400" b="1" dirty="0">
                <a:solidFill>
                  <a:srgbClr val="CC3300"/>
                </a:solidFill>
                <a:effectLst>
                  <a:outerShdw blurRad="38100" dist="38100" dir="2700000" algn="tl">
                    <a:srgbClr val="C0C0C0"/>
                  </a:outerShdw>
                </a:effectLst>
                <a:ea typeface="黑体" panose="02010609060101010101" pitchFamily="49" charset="-122"/>
              </a:rPr>
              <a:t>谓词逻辑  </a:t>
            </a:r>
            <a:r>
              <a:rPr lang="en-US" altLang="zh-CN" sz="4800" b="1" dirty="0">
                <a:effectLst>
                  <a:outerShdw blurRad="38100" dist="38100" dir="2700000" algn="tl">
                    <a:srgbClr val="C0C0C0"/>
                  </a:outerShdw>
                </a:effectLst>
              </a:rPr>
              <a:t>Predicate Logic</a:t>
            </a:r>
            <a:br>
              <a:rPr lang="en-US" altLang="zh-CN" sz="4800" b="1" dirty="0">
                <a:effectLst>
                  <a:outerShdw blurRad="38100" dist="38100" dir="2700000" algn="tl">
                    <a:srgbClr val="C0C0C0"/>
                  </a:outerShdw>
                </a:effectLst>
              </a:rPr>
            </a:br>
            <a:endParaRPr lang="en-US" altLang="zh-CN" sz="4800" b="1" dirty="0">
              <a:effectLst>
                <a:outerShdw blurRad="38100" dist="38100" dir="2700000" algn="tl">
                  <a:srgbClr val="C0C0C0"/>
                </a:outerShdw>
              </a:effectLst>
            </a:endParaRPr>
          </a:p>
        </p:txBody>
      </p:sp>
    </p:spTree>
    <p:extLst>
      <p:ext uri="{BB962C8B-B14F-4D97-AF65-F5344CB8AC3E}">
        <p14:creationId xmlns:p14="http://schemas.microsoft.com/office/powerpoint/2010/main" val="1229187025"/>
      </p:ext>
    </p:extLst>
  </p:cSld>
  <p:clrMapOvr>
    <a:masterClrMapping/>
  </p:clrMapOvr>
  <p:transition spd="slow" advTm="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F48697BF-C258-4142-894B-5AD8B74C4F82}"/>
              </a:ext>
            </a:extLst>
          </p:cNvPr>
          <p:cNvSpPr txBox="1">
            <a:spLocks noChangeArrowheads="1"/>
          </p:cNvSpPr>
          <p:nvPr/>
        </p:nvSpPr>
        <p:spPr>
          <a:xfrm>
            <a:off x="1571625" y="919630"/>
            <a:ext cx="10309224" cy="53276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t>一阶逻辑公式的只含有全称量词的前束范式，称为该公式的 </a:t>
            </a:r>
            <a:r>
              <a:rPr lang="en-US" altLang="zh-CN" sz="3200" dirty="0" err="1"/>
              <a:t>Skolem</a:t>
            </a:r>
            <a:r>
              <a:rPr lang="en-US" altLang="zh-CN" sz="3200" dirty="0"/>
              <a:t> </a:t>
            </a:r>
            <a:r>
              <a:rPr lang="zh-CN" altLang="en-US" sz="3200" dirty="0"/>
              <a:t>范式。</a:t>
            </a:r>
          </a:p>
        </p:txBody>
      </p:sp>
      <p:sp>
        <p:nvSpPr>
          <p:cNvPr id="2" name="矩形 1">
            <a:extLst>
              <a:ext uri="{FF2B5EF4-FFF2-40B4-BE49-F238E27FC236}">
                <a16:creationId xmlns:a16="http://schemas.microsoft.com/office/drawing/2014/main" id="{DC3BC9F5-F2DA-4CFB-842C-8AFE8C7756C7}"/>
              </a:ext>
            </a:extLst>
          </p:cNvPr>
          <p:cNvSpPr/>
          <p:nvPr/>
        </p:nvSpPr>
        <p:spPr>
          <a:xfrm>
            <a:off x="921590" y="1902542"/>
            <a:ext cx="11138647" cy="4863383"/>
          </a:xfrm>
          <a:prstGeom prst="rect">
            <a:avLst/>
          </a:prstGeom>
        </p:spPr>
        <p:txBody>
          <a:bodyPr wrap="square">
            <a:spAutoFit/>
          </a:bodyPr>
          <a:lstStyle/>
          <a:p>
            <a:pPr>
              <a:lnSpc>
                <a:spcPct val="140000"/>
              </a:lnSpc>
              <a:buClr>
                <a:schemeClr val="tx1"/>
              </a:buClr>
              <a:buFontTx/>
              <a:buNone/>
            </a:pPr>
            <a:r>
              <a:rPr lang="en-US" altLang="zh-CN" sz="2800" dirty="0">
                <a:latin typeface="+mn-ea"/>
              </a:rPr>
              <a:t>1  </a:t>
            </a:r>
            <a:r>
              <a:rPr lang="zh-CN" altLang="en-US" sz="2800" dirty="0">
                <a:latin typeface="+mn-ea"/>
              </a:rPr>
              <a:t>化成前束合取范式； </a:t>
            </a:r>
          </a:p>
          <a:p>
            <a:pPr>
              <a:lnSpc>
                <a:spcPct val="140000"/>
              </a:lnSpc>
              <a:buClr>
                <a:schemeClr val="tx1"/>
              </a:buClr>
              <a:buFontTx/>
              <a:buNone/>
            </a:pPr>
            <a:r>
              <a:rPr lang="en-US" altLang="zh-CN" sz="2800" dirty="0">
                <a:latin typeface="+mn-ea"/>
              </a:rPr>
              <a:t>2  </a:t>
            </a:r>
            <a:r>
              <a:rPr lang="zh-CN" altLang="en-US" sz="2800" dirty="0">
                <a:latin typeface="+mn-ea"/>
              </a:rPr>
              <a:t>化成</a:t>
            </a:r>
            <a:r>
              <a:rPr lang="en-US" altLang="zh-CN" sz="2800" dirty="0" err="1">
                <a:latin typeface="+mn-ea"/>
              </a:rPr>
              <a:t>Skolem</a:t>
            </a:r>
            <a:r>
              <a:rPr lang="zh-CN" altLang="en-US" sz="2800" dirty="0">
                <a:latin typeface="+mn-ea"/>
              </a:rPr>
              <a:t>标准型：</a:t>
            </a:r>
            <a:br>
              <a:rPr lang="zh-CN" altLang="en-US" sz="2800" dirty="0">
                <a:latin typeface="+mn-ea"/>
              </a:rPr>
            </a:br>
            <a:r>
              <a:rPr lang="zh-CN" altLang="en-US" sz="2800" dirty="0">
                <a:latin typeface="+mn-ea"/>
              </a:rPr>
              <a:t>消去存在量词时，需要进行变元替换。变元替换分两种情况：</a:t>
            </a:r>
            <a:br>
              <a:rPr lang="zh-CN" altLang="en-US" sz="2800" dirty="0">
                <a:latin typeface="+mn-ea"/>
              </a:rPr>
            </a:br>
            <a:r>
              <a:rPr lang="zh-CN" altLang="en-US" sz="2800" dirty="0">
                <a:latin typeface="+mn-ea"/>
              </a:rPr>
              <a:t>①若该存在量词在某些全称量词的辖域内，则用这些全称量词指导变元的一个函数代替该存在量词辖域中的相应约束变元，这样的函数称为</a:t>
            </a:r>
            <a:r>
              <a:rPr lang="en-US" altLang="zh-CN" sz="2800" dirty="0" err="1">
                <a:latin typeface="+mn-ea"/>
              </a:rPr>
              <a:t>Skolem</a:t>
            </a:r>
            <a:r>
              <a:rPr lang="zh-CN" altLang="en-US" sz="2800" dirty="0">
                <a:latin typeface="+mn-ea"/>
              </a:rPr>
              <a:t>函数；</a:t>
            </a:r>
            <a:br>
              <a:rPr lang="zh-CN" altLang="en-US" sz="2800" dirty="0">
                <a:latin typeface="+mn-ea"/>
              </a:rPr>
            </a:br>
            <a:r>
              <a:rPr lang="zh-CN" altLang="en-US" sz="2800" dirty="0">
                <a:latin typeface="+mn-ea"/>
              </a:rPr>
              <a:t>②若该存在量词不在任何全称量词的辖域内，则用一个常量符号代替该存在量词辖域中相应约束变元，这样的常量符号称为</a:t>
            </a:r>
            <a:r>
              <a:rPr lang="en-US" altLang="zh-CN" sz="2800" dirty="0" err="1">
                <a:latin typeface="+mn-ea"/>
              </a:rPr>
              <a:t>Skolem</a:t>
            </a:r>
            <a:r>
              <a:rPr lang="zh-CN" altLang="en-US" sz="2800" dirty="0">
                <a:latin typeface="+mn-ea"/>
              </a:rPr>
              <a:t>常量 </a:t>
            </a:r>
          </a:p>
        </p:txBody>
      </p:sp>
    </p:spTree>
    <p:extLst>
      <p:ext uri="{BB962C8B-B14F-4D97-AF65-F5344CB8AC3E}">
        <p14:creationId xmlns:p14="http://schemas.microsoft.com/office/powerpoint/2010/main" val="2663086027"/>
      </p:ext>
    </p:extLst>
  </p:cSld>
  <p:clrMapOvr>
    <a:masterClrMapping/>
  </p:clrMapOvr>
  <p:transition spd="slow"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A2F5E8F0-2005-4928-82EB-7C893FBEDC13}"/>
              </a:ext>
            </a:extLst>
          </p:cNvPr>
          <p:cNvSpPr/>
          <p:nvPr/>
        </p:nvSpPr>
        <p:spPr>
          <a:xfrm>
            <a:off x="1571625" y="859212"/>
            <a:ext cx="10210800" cy="5816977"/>
          </a:xfrm>
          <a:prstGeom prst="rect">
            <a:avLst/>
          </a:prstGeom>
        </p:spPr>
        <p:txBody>
          <a:bodyPr wrap="square">
            <a:spAutoFit/>
          </a:bodyPr>
          <a:lstStyle/>
          <a:p>
            <a:pPr>
              <a:spcBef>
                <a:spcPts val="600"/>
              </a:spcBef>
              <a:buClr>
                <a:srgbClr val="FFCC00"/>
              </a:buClr>
            </a:pPr>
            <a:r>
              <a:rPr lang="zh-CN" altLang="en-US" sz="3200" dirty="0">
                <a:latin typeface="Times New Roman" panose="02020603050405020304" pitchFamily="18" charset="0"/>
              </a:rPr>
              <a:t>设</a:t>
            </a:r>
            <a:r>
              <a:rPr lang="en-US" altLang="zh-CN" sz="3200" dirty="0">
                <a:latin typeface="Times New Roman" panose="02020603050405020304" pitchFamily="18" charset="0"/>
              </a:rPr>
              <a:t>G</a:t>
            </a:r>
            <a:r>
              <a:rPr lang="zh-CN" altLang="en-US" sz="3200" dirty="0">
                <a:latin typeface="Times New Roman" panose="02020603050405020304" pitchFamily="18" charset="0"/>
              </a:rPr>
              <a:t>是一个公式，</a:t>
            </a:r>
            <a:r>
              <a:rPr lang="en-US" altLang="zh-CN" sz="3200" dirty="0">
                <a:latin typeface="Times New Roman" panose="02020603050405020304" pitchFamily="18" charset="0"/>
              </a:rPr>
              <a:t>Q</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x</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n</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n</a:t>
            </a:r>
            <a:r>
              <a:rPr lang="en-US" altLang="zh-CN" sz="3200" dirty="0" err="1">
                <a:latin typeface="Times New Roman" panose="02020603050405020304" pitchFamily="18" charset="0"/>
              </a:rPr>
              <a:t>M</a:t>
            </a:r>
            <a:r>
              <a:rPr lang="zh-CN" altLang="en-US" sz="3200" dirty="0">
                <a:latin typeface="Times New Roman" panose="02020603050405020304" pitchFamily="18" charset="0"/>
              </a:rPr>
              <a:t>是与</a:t>
            </a:r>
            <a:r>
              <a:rPr lang="en-US" altLang="zh-CN" sz="3200" dirty="0">
                <a:latin typeface="Times New Roman" panose="02020603050405020304" pitchFamily="18" charset="0"/>
              </a:rPr>
              <a:t>G</a:t>
            </a:r>
            <a:r>
              <a:rPr lang="zh-CN" altLang="en-US" sz="3200" dirty="0">
                <a:latin typeface="Times New Roman" panose="02020603050405020304" pitchFamily="18" charset="0"/>
              </a:rPr>
              <a:t>等价的前束范式。</a:t>
            </a:r>
          </a:p>
          <a:p>
            <a:pPr>
              <a:spcBef>
                <a:spcPts val="600"/>
              </a:spcBef>
              <a:buClr>
                <a:srgbClr val="FFCC00"/>
              </a:buClr>
            </a:pPr>
            <a:r>
              <a:rPr lang="zh-CN" altLang="en-US" sz="3200" dirty="0">
                <a:latin typeface="Times New Roman" panose="02020603050405020304" pitchFamily="18" charset="0"/>
              </a:rPr>
              <a:t>若</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是存在量词，并且它左边没有全称量词，则取异于出现在</a:t>
            </a:r>
            <a:r>
              <a:rPr lang="en-US" altLang="zh-CN" sz="3200" dirty="0">
                <a:latin typeface="Times New Roman" panose="02020603050405020304" pitchFamily="18" charset="0"/>
              </a:rPr>
              <a:t>M</a:t>
            </a:r>
            <a:r>
              <a:rPr lang="zh-CN" altLang="en-US" sz="3200" dirty="0">
                <a:latin typeface="Times New Roman" panose="02020603050405020304" pitchFamily="18" charset="0"/>
              </a:rPr>
              <a:t>中所有常量符号的常量符号</a:t>
            </a:r>
            <a:r>
              <a:rPr lang="en-US" altLang="zh-CN" sz="3200" dirty="0">
                <a:latin typeface="Times New Roman" panose="02020603050405020304" pitchFamily="18" charset="0"/>
              </a:rPr>
              <a:t>c</a:t>
            </a:r>
            <a:r>
              <a:rPr lang="zh-CN" altLang="en-US" sz="3200" dirty="0">
                <a:latin typeface="Times New Roman" panose="02020603050405020304" pitchFamily="18" charset="0"/>
              </a:rPr>
              <a:t>，并用</a:t>
            </a:r>
            <a:r>
              <a:rPr lang="en-US" altLang="zh-CN" sz="3200" dirty="0">
                <a:latin typeface="Times New Roman" panose="02020603050405020304" pitchFamily="18" charset="0"/>
              </a:rPr>
              <a:t>c</a:t>
            </a:r>
            <a:r>
              <a:rPr lang="zh-CN" altLang="en-US" sz="3200" dirty="0">
                <a:latin typeface="Times New Roman" panose="02020603050405020304" pitchFamily="18" charset="0"/>
              </a:rPr>
              <a:t>代替</a:t>
            </a:r>
            <a:r>
              <a:rPr lang="en-US" altLang="zh-CN" sz="3200" dirty="0">
                <a:latin typeface="Times New Roman" panose="02020603050405020304" pitchFamily="18" charset="0"/>
              </a:rPr>
              <a:t>M</a:t>
            </a:r>
            <a:r>
              <a:rPr lang="zh-CN" altLang="en-US" sz="3200" dirty="0">
                <a:latin typeface="Times New Roman" panose="02020603050405020304" pitchFamily="18" charset="0"/>
              </a:rPr>
              <a:t>中所有的</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，然后在前束范式中删除</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r</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a:t>
            </a:r>
          </a:p>
          <a:p>
            <a:pPr>
              <a:spcBef>
                <a:spcPts val="600"/>
              </a:spcBef>
              <a:buClr>
                <a:srgbClr val="FFCC00"/>
              </a:buClr>
            </a:pPr>
            <a:r>
              <a:rPr lang="zh-CN" altLang="en-US" sz="3200" dirty="0">
                <a:latin typeface="Times New Roman" panose="02020603050405020304" pitchFamily="18" charset="0"/>
              </a:rPr>
              <a:t>若</a:t>
            </a:r>
            <a:r>
              <a:rPr lang="en-US" altLang="zh-CN" sz="3200" dirty="0">
                <a:latin typeface="Times New Roman" panose="02020603050405020304" pitchFamily="18" charset="0"/>
              </a:rPr>
              <a:t>Q</a:t>
            </a:r>
            <a:r>
              <a:rPr lang="en-US" altLang="zh-CN" sz="3200" baseline="-30000" dirty="0">
                <a:latin typeface="Times New Roman" panose="02020603050405020304" pitchFamily="18" charset="0"/>
              </a:rPr>
              <a:t>s1</a:t>
            </a:r>
            <a:r>
              <a:rPr lang="en-US" altLang="zh-CN" sz="3200" dirty="0">
                <a:latin typeface="Times New Roman" panose="02020603050405020304" pitchFamily="18" charset="0"/>
              </a:rPr>
              <a:t>, …, </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sm</a:t>
            </a:r>
            <a:r>
              <a:rPr lang="zh-CN" altLang="en-US" sz="3200" dirty="0">
                <a:latin typeface="Times New Roman" panose="02020603050405020304" pitchFamily="18" charset="0"/>
              </a:rPr>
              <a:t>是所有出现在</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r</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左边的全称量词</a:t>
            </a:r>
            <a:r>
              <a:rPr lang="en-US" altLang="zh-CN" sz="3200" dirty="0">
                <a:latin typeface="Times New Roman" panose="02020603050405020304" pitchFamily="18" charset="0"/>
              </a:rPr>
              <a:t>(m</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1,1</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s1&lt;s2&lt;…&lt;</a:t>
            </a:r>
            <a:r>
              <a:rPr lang="en-US" altLang="zh-CN" sz="3200" dirty="0" err="1">
                <a:latin typeface="Times New Roman" panose="02020603050405020304" pitchFamily="18" charset="0"/>
              </a:rPr>
              <a:t>sm</a:t>
            </a:r>
            <a:r>
              <a:rPr lang="en-US" altLang="zh-CN" sz="3200" dirty="0">
                <a:latin typeface="Times New Roman" panose="02020603050405020304" pitchFamily="18" charset="0"/>
              </a:rPr>
              <a:t>&lt;r),</a:t>
            </a:r>
          </a:p>
          <a:p>
            <a:pPr>
              <a:spcBef>
                <a:spcPts val="600"/>
              </a:spcBef>
              <a:buClr>
                <a:srgbClr val="FFCC00"/>
              </a:buClr>
            </a:pPr>
            <a:r>
              <a:rPr lang="zh-CN" altLang="en-US" sz="3200" dirty="0">
                <a:latin typeface="Times New Roman" panose="02020603050405020304" pitchFamily="18" charset="0"/>
              </a:rPr>
              <a:t>则取异于出现在</a:t>
            </a:r>
            <a:r>
              <a:rPr lang="en-US" altLang="zh-CN" sz="3200" dirty="0">
                <a:latin typeface="Times New Roman" panose="02020603050405020304" pitchFamily="18" charset="0"/>
              </a:rPr>
              <a:t>M</a:t>
            </a:r>
            <a:r>
              <a:rPr lang="zh-CN" altLang="en-US" sz="3200" dirty="0">
                <a:latin typeface="Times New Roman" panose="02020603050405020304" pitchFamily="18" charset="0"/>
              </a:rPr>
              <a:t>中所有函数符号的</a:t>
            </a:r>
            <a:r>
              <a:rPr lang="en-US" altLang="zh-CN" sz="3200" dirty="0">
                <a:latin typeface="Times New Roman" panose="02020603050405020304" pitchFamily="18" charset="0"/>
              </a:rPr>
              <a:t>m</a:t>
            </a:r>
            <a:r>
              <a:rPr lang="zh-CN" altLang="en-US" sz="3200" dirty="0">
                <a:latin typeface="Times New Roman" panose="02020603050405020304" pitchFamily="18" charset="0"/>
              </a:rPr>
              <a:t>元函数符号</a:t>
            </a:r>
            <a:r>
              <a:rPr lang="en-US" altLang="zh-CN" sz="3200" dirty="0">
                <a:latin typeface="Times New Roman" panose="02020603050405020304" pitchFamily="18" charset="0"/>
              </a:rPr>
              <a:t>f(x</a:t>
            </a:r>
            <a:r>
              <a:rPr lang="en-US" altLang="zh-CN" sz="3200" baseline="-30000" dirty="0">
                <a:latin typeface="Times New Roman" panose="02020603050405020304" pitchFamily="18" charset="0"/>
              </a:rPr>
              <a:t>s1</a:t>
            </a:r>
            <a:r>
              <a:rPr lang="en-US" altLang="zh-CN" sz="3200" dirty="0">
                <a:latin typeface="Times New Roman" panose="02020603050405020304" pitchFamily="18" charset="0"/>
              </a:rPr>
              <a:t>,…,</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sm</a:t>
            </a:r>
            <a:r>
              <a:rPr lang="en-US" altLang="zh-CN" sz="3200" dirty="0">
                <a:latin typeface="Times New Roman" panose="02020603050405020304" pitchFamily="18" charset="0"/>
              </a:rPr>
              <a:t> )</a:t>
            </a:r>
            <a:r>
              <a:rPr lang="zh-CN" altLang="en-US" sz="3200" dirty="0">
                <a:latin typeface="Times New Roman" panose="02020603050405020304" pitchFamily="18" charset="0"/>
              </a:rPr>
              <a:t>，用</a:t>
            </a:r>
            <a:r>
              <a:rPr lang="en-US" altLang="zh-CN" sz="3200" dirty="0">
                <a:latin typeface="Times New Roman" panose="02020603050405020304" pitchFamily="18" charset="0"/>
              </a:rPr>
              <a:t>f(x</a:t>
            </a:r>
            <a:r>
              <a:rPr lang="en-US" altLang="zh-CN" sz="3200" baseline="-30000" dirty="0">
                <a:latin typeface="Times New Roman" panose="02020603050405020304" pitchFamily="18" charset="0"/>
              </a:rPr>
              <a:t>s1</a:t>
            </a:r>
            <a:r>
              <a:rPr lang="en-US" altLang="zh-CN" sz="3200" dirty="0">
                <a:latin typeface="Times New Roman" panose="02020603050405020304" pitchFamily="18" charset="0"/>
              </a:rPr>
              <a:t>,…,</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sm</a:t>
            </a:r>
            <a:r>
              <a:rPr lang="en-US" altLang="zh-CN" sz="3200" dirty="0">
                <a:latin typeface="Times New Roman" panose="02020603050405020304" pitchFamily="18" charset="0"/>
              </a:rPr>
              <a:t> )</a:t>
            </a:r>
            <a:r>
              <a:rPr lang="zh-CN" altLang="en-US" sz="3200" dirty="0">
                <a:latin typeface="Times New Roman" panose="02020603050405020304" pitchFamily="18" charset="0"/>
              </a:rPr>
              <a:t>代替出现在</a:t>
            </a:r>
            <a:r>
              <a:rPr lang="en-US" altLang="zh-CN" sz="3200" dirty="0">
                <a:latin typeface="Times New Roman" panose="02020603050405020304" pitchFamily="18" charset="0"/>
              </a:rPr>
              <a:t>M</a:t>
            </a:r>
            <a:r>
              <a:rPr lang="zh-CN" altLang="en-US" sz="3200" dirty="0">
                <a:latin typeface="Times New Roman" panose="02020603050405020304" pitchFamily="18" charset="0"/>
              </a:rPr>
              <a:t>中的所有</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，然后在前束范式中删除</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r</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en-US" altLang="zh-CN" sz="3200" dirty="0">
                <a:latin typeface="Times New Roman" panose="02020603050405020304" pitchFamily="18" charset="0"/>
              </a:rPr>
              <a:t>.</a:t>
            </a:r>
          </a:p>
          <a:p>
            <a:pPr>
              <a:spcBef>
                <a:spcPts val="600"/>
              </a:spcBef>
              <a:buClr>
                <a:srgbClr val="FFCC00"/>
              </a:buClr>
            </a:pPr>
            <a:r>
              <a:rPr lang="zh-CN" altLang="en-US" sz="3200" dirty="0"/>
              <a:t>对前束范式中的所有存在量词做上述处理后，便可得到一个没有存在量词的前束范式，即公式</a:t>
            </a:r>
            <a:r>
              <a:rPr lang="en-US" altLang="zh-CN" sz="3200" dirty="0"/>
              <a:t>G</a:t>
            </a:r>
            <a:r>
              <a:rPr lang="zh-CN" altLang="en-US" sz="3200" dirty="0"/>
              <a:t>的</a:t>
            </a:r>
            <a:r>
              <a:rPr lang="en-US" altLang="zh-CN" sz="3200" dirty="0" err="1"/>
              <a:t>Skolem</a:t>
            </a:r>
            <a:r>
              <a:rPr lang="zh-CN" altLang="en-US" sz="3200" dirty="0"/>
              <a:t>范式。</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4283378791"/>
      </p:ext>
    </p:extLst>
  </p:cSld>
  <p:clrMapOvr>
    <a:masterClrMapping/>
  </p:clrMapOvr>
  <p:transition spd="slow"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2">
            <a:extLst>
              <a:ext uri="{FF2B5EF4-FFF2-40B4-BE49-F238E27FC236}">
                <a16:creationId xmlns:a16="http://schemas.microsoft.com/office/drawing/2014/main" id="{A0DEB74E-0D64-49E5-8BA7-5C71568F5299}"/>
              </a:ext>
            </a:extLst>
          </p:cNvPr>
          <p:cNvSpPr txBox="1">
            <a:spLocks noChangeArrowheads="1"/>
          </p:cNvSpPr>
          <p:nvPr/>
        </p:nvSpPr>
        <p:spPr>
          <a:xfrm>
            <a:off x="2332691" y="1080247"/>
            <a:ext cx="8610600" cy="533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Wingdings" panose="05000000000000000000" pitchFamily="2" charset="2"/>
              <a:buNone/>
              <a:tabLst>
                <a:tab pos="768350" algn="l"/>
              </a:tabLst>
            </a:pPr>
            <a:r>
              <a:rPr lang="en-US" altLang="zh-CN" dirty="0">
                <a:latin typeface="Times New Roman" panose="02020603050405020304" pitchFamily="18" charset="0"/>
              </a:rPr>
              <a:t>G=</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err="1">
                <a:solidFill>
                  <a:srgbClr val="C00000"/>
                </a:solidFill>
                <a:latin typeface="Times New Roman" panose="02020603050405020304" pitchFamily="18" charset="0"/>
              </a:rPr>
              <a:t>x</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y</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z</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dirty="0" err="1">
                <a:solidFill>
                  <a:srgbClr val="C00000"/>
                </a:solidFill>
                <a:latin typeface="Times New Roman" panose="02020603050405020304" pitchFamily="18" charset="0"/>
              </a:rPr>
              <a:t>u</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v</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dirty="0" err="1">
                <a:solidFill>
                  <a:srgbClr val="C00000"/>
                </a:solidFill>
                <a:latin typeface="Times New Roman" panose="02020603050405020304" pitchFamily="18" charset="0"/>
              </a:rPr>
              <a:t>w</a:t>
            </a:r>
            <a:r>
              <a:rPr lang="en-US" altLang="zh-CN" dirty="0" err="1">
                <a:latin typeface="Times New Roman" panose="02020603050405020304" pitchFamily="18" charset="0"/>
              </a:rPr>
              <a:t>P</a:t>
            </a:r>
            <a:r>
              <a:rPr lang="en-US" altLang="zh-CN" dirty="0">
                <a:latin typeface="Times New Roman" panose="02020603050405020304" pitchFamily="18" charset="0"/>
              </a:rPr>
              <a:t>(</a:t>
            </a:r>
            <a:r>
              <a:rPr lang="en-US" altLang="zh-CN" dirty="0" err="1">
                <a:solidFill>
                  <a:srgbClr val="C00000"/>
                </a:solidFill>
                <a:latin typeface="Times New Roman" panose="02020603050405020304" pitchFamily="18" charset="0"/>
              </a:rPr>
              <a:t>x</a:t>
            </a:r>
            <a:r>
              <a:rPr lang="en-US" altLang="zh-CN" dirty="0" err="1">
                <a:latin typeface="宋体" panose="02010600030101010101" pitchFamily="2" charset="-122"/>
              </a:rPr>
              <a:t>,</a:t>
            </a:r>
            <a:r>
              <a:rPr lang="en-US" altLang="zh-CN" dirty="0" err="1">
                <a:latin typeface="Times New Roman" panose="02020603050405020304" pitchFamily="18" charset="0"/>
              </a:rPr>
              <a:t>y</a:t>
            </a:r>
            <a:r>
              <a:rPr lang="en-US" altLang="zh-CN" dirty="0" err="1">
                <a:latin typeface="宋体" panose="02010600030101010101" pitchFamily="2" charset="-122"/>
              </a:rPr>
              <a:t>,</a:t>
            </a:r>
            <a:r>
              <a:rPr lang="en-US" altLang="zh-CN" dirty="0" err="1">
                <a:latin typeface="Times New Roman" panose="02020603050405020304" pitchFamily="18" charset="0"/>
              </a:rPr>
              <a:t>z</a:t>
            </a:r>
            <a:r>
              <a:rPr lang="en-US" altLang="zh-CN" dirty="0" err="1">
                <a:latin typeface="宋体" panose="02010600030101010101" pitchFamily="2" charset="-122"/>
              </a:rPr>
              <a:t>,</a:t>
            </a:r>
            <a:r>
              <a:rPr lang="en-US" altLang="zh-CN" dirty="0" err="1">
                <a:solidFill>
                  <a:srgbClr val="C00000"/>
                </a:solidFill>
                <a:latin typeface="Times New Roman" panose="02020603050405020304" pitchFamily="18" charset="0"/>
              </a:rPr>
              <a:t>u</a:t>
            </a:r>
            <a:r>
              <a:rPr lang="en-US" altLang="zh-CN" dirty="0" err="1">
                <a:latin typeface="宋体" panose="02010600030101010101" pitchFamily="2" charset="-122"/>
              </a:rPr>
              <a:t>,</a:t>
            </a:r>
            <a:r>
              <a:rPr lang="en-US" altLang="zh-CN" dirty="0" err="1">
                <a:latin typeface="Times New Roman" panose="02020603050405020304" pitchFamily="18" charset="0"/>
              </a:rPr>
              <a:t>v</a:t>
            </a:r>
            <a:r>
              <a:rPr lang="en-US" altLang="zh-CN" dirty="0" err="1">
                <a:latin typeface="宋体" panose="02010600030101010101" pitchFamily="2" charset="-122"/>
              </a:rPr>
              <a:t>,</a:t>
            </a:r>
            <a:r>
              <a:rPr lang="en-US" altLang="zh-CN" dirty="0" err="1">
                <a:solidFill>
                  <a:srgbClr val="C00000"/>
                </a:solidFill>
                <a:latin typeface="Times New Roman" panose="02020603050405020304" pitchFamily="18" charset="0"/>
              </a:rPr>
              <a:t>w</a:t>
            </a:r>
            <a:r>
              <a:rPr lang="en-US" altLang="zh-CN" dirty="0">
                <a:latin typeface="Times New Roman" panose="02020603050405020304" pitchFamily="18" charset="0"/>
              </a:rPr>
              <a:t>)</a:t>
            </a:r>
          </a:p>
          <a:p>
            <a:pPr marL="0" indent="0">
              <a:lnSpc>
                <a:spcPct val="150000"/>
              </a:lnSpc>
              <a:buFont typeface="Wingdings" panose="05000000000000000000" pitchFamily="2" charset="2"/>
              <a:buNone/>
              <a:tabLst>
                <a:tab pos="768350" algn="l"/>
              </a:tabLst>
            </a:pPr>
            <a:r>
              <a:rPr lang="zh-CN" altLang="en-US" dirty="0">
                <a:latin typeface="Times New Roman" panose="02020603050405020304" pitchFamily="18" charset="0"/>
              </a:rPr>
              <a:t>用</a:t>
            </a:r>
            <a:r>
              <a:rPr lang="en-US" altLang="zh-CN" dirty="0">
                <a:latin typeface="Times New Roman" panose="02020603050405020304" pitchFamily="18" charset="0"/>
              </a:rPr>
              <a:t>a</a:t>
            </a:r>
            <a:r>
              <a:rPr lang="zh-CN" altLang="en-US" dirty="0">
                <a:latin typeface="Times New Roman" panose="02020603050405020304" pitchFamily="18" charset="0"/>
              </a:rPr>
              <a:t>代替</a:t>
            </a:r>
            <a:r>
              <a:rPr lang="en-US" altLang="zh-CN" dirty="0">
                <a:latin typeface="Times New Roman" panose="02020603050405020304" pitchFamily="18" charset="0"/>
              </a:rPr>
              <a:t>x</a:t>
            </a:r>
            <a:r>
              <a:rPr lang="zh-CN" altLang="en-US" dirty="0">
                <a:latin typeface="Times New Roman" panose="02020603050405020304" pitchFamily="18" charset="0"/>
              </a:rPr>
              <a:t>，</a:t>
            </a:r>
          </a:p>
          <a:p>
            <a:pPr marL="0" indent="0">
              <a:lnSpc>
                <a:spcPct val="150000"/>
              </a:lnSpc>
              <a:buFont typeface="Wingdings" panose="05000000000000000000" pitchFamily="2" charset="2"/>
              <a:buNone/>
              <a:tabLst>
                <a:tab pos="768350" algn="l"/>
              </a:tabLst>
            </a:pPr>
            <a:r>
              <a:rPr lang="zh-CN" altLang="en-US" dirty="0">
                <a:latin typeface="Times New Roman" panose="02020603050405020304" pitchFamily="18" charset="0"/>
              </a:rPr>
              <a:t>用</a:t>
            </a:r>
            <a:r>
              <a:rPr lang="en-US" altLang="zh-CN" dirty="0">
                <a:latin typeface="Times New Roman" panose="02020603050405020304" pitchFamily="18" charset="0"/>
              </a:rPr>
              <a:t>f(y</a:t>
            </a:r>
            <a:r>
              <a:rPr lang="zh-CN" altLang="en-US" dirty="0">
                <a:latin typeface="Times New Roman" panose="02020603050405020304" pitchFamily="18" charset="0"/>
              </a:rPr>
              <a:t>，</a:t>
            </a:r>
            <a:r>
              <a:rPr lang="en-US" altLang="zh-CN" dirty="0">
                <a:latin typeface="Times New Roman" panose="02020603050405020304" pitchFamily="18" charset="0"/>
              </a:rPr>
              <a:t>z)</a:t>
            </a:r>
            <a:r>
              <a:rPr lang="zh-CN" altLang="en-US" dirty="0">
                <a:latin typeface="Times New Roman" panose="02020603050405020304" pitchFamily="18" charset="0"/>
              </a:rPr>
              <a:t>代替</a:t>
            </a:r>
            <a:r>
              <a:rPr lang="en-US" altLang="zh-CN" dirty="0">
                <a:latin typeface="Times New Roman" panose="02020603050405020304" pitchFamily="18" charset="0"/>
              </a:rPr>
              <a:t>u</a:t>
            </a:r>
            <a:r>
              <a:rPr lang="zh-CN" altLang="en-US" dirty="0">
                <a:latin typeface="Times New Roman" panose="02020603050405020304" pitchFamily="18" charset="0"/>
              </a:rPr>
              <a:t>，</a:t>
            </a:r>
          </a:p>
          <a:p>
            <a:pPr marL="0" indent="0">
              <a:lnSpc>
                <a:spcPct val="150000"/>
              </a:lnSpc>
              <a:buFont typeface="Wingdings" panose="05000000000000000000" pitchFamily="2" charset="2"/>
              <a:buNone/>
              <a:tabLst>
                <a:tab pos="768350" algn="l"/>
              </a:tabLst>
            </a:pPr>
            <a:r>
              <a:rPr lang="zh-CN" altLang="en-US" dirty="0">
                <a:latin typeface="Times New Roman" panose="02020603050405020304" pitchFamily="18" charset="0"/>
              </a:rPr>
              <a:t>用</a:t>
            </a:r>
            <a:r>
              <a:rPr lang="en-US" altLang="zh-CN" dirty="0">
                <a:latin typeface="Times New Roman" panose="02020603050405020304" pitchFamily="18" charset="0"/>
              </a:rPr>
              <a:t>g(y</a:t>
            </a:r>
            <a:r>
              <a:rPr lang="zh-CN" altLang="en-US" dirty="0">
                <a:latin typeface="Times New Roman" panose="02020603050405020304" pitchFamily="18" charset="0"/>
              </a:rPr>
              <a:t>，</a:t>
            </a:r>
            <a:r>
              <a:rPr lang="en-US" altLang="zh-CN" dirty="0">
                <a:latin typeface="Times New Roman" panose="02020603050405020304" pitchFamily="18" charset="0"/>
              </a:rPr>
              <a:t>z</a:t>
            </a:r>
            <a:r>
              <a:rPr lang="zh-CN" altLang="en-US" dirty="0">
                <a:latin typeface="Times New Roman" panose="02020603050405020304" pitchFamily="18" charset="0"/>
              </a:rPr>
              <a:t>，</a:t>
            </a:r>
            <a:r>
              <a:rPr lang="en-US" altLang="zh-CN" dirty="0">
                <a:latin typeface="Times New Roman" panose="02020603050405020304" pitchFamily="18" charset="0"/>
              </a:rPr>
              <a:t>v)</a:t>
            </a:r>
            <a:r>
              <a:rPr lang="zh-CN" altLang="en-US" dirty="0">
                <a:latin typeface="Times New Roman" panose="02020603050405020304" pitchFamily="18" charset="0"/>
              </a:rPr>
              <a:t>代替</a:t>
            </a:r>
            <a:r>
              <a:rPr lang="en-US" altLang="zh-CN" dirty="0">
                <a:latin typeface="Times New Roman" panose="02020603050405020304" pitchFamily="18" charset="0"/>
              </a:rPr>
              <a:t>w</a:t>
            </a:r>
            <a:r>
              <a:rPr lang="zh-CN" altLang="en-US" dirty="0">
                <a:latin typeface="Times New Roman" panose="02020603050405020304" pitchFamily="18" charset="0"/>
              </a:rPr>
              <a:t>，</a:t>
            </a:r>
          </a:p>
          <a:p>
            <a:pPr marL="0" indent="0">
              <a:lnSpc>
                <a:spcPct val="150000"/>
              </a:lnSpc>
              <a:buFont typeface="Wingdings" panose="05000000000000000000" pitchFamily="2" charset="2"/>
              <a:buNone/>
              <a:tabLst>
                <a:tab pos="768350" algn="l"/>
              </a:tabLst>
            </a:pPr>
            <a:r>
              <a:rPr lang="zh-CN" altLang="en-US" dirty="0">
                <a:latin typeface="Times New Roman" panose="02020603050405020304" pitchFamily="18" charset="0"/>
              </a:rPr>
              <a:t>得公式</a:t>
            </a:r>
            <a:r>
              <a:rPr lang="en-US" altLang="zh-CN" dirty="0">
                <a:latin typeface="Times New Roman" panose="02020603050405020304" pitchFamily="18" charset="0"/>
              </a:rPr>
              <a:t>G</a:t>
            </a:r>
            <a:r>
              <a:rPr lang="zh-CN" altLang="en-US" dirty="0">
                <a:latin typeface="Times New Roman" panose="02020603050405020304" pitchFamily="18" charset="0"/>
              </a:rPr>
              <a:t>的</a:t>
            </a:r>
            <a:r>
              <a:rPr lang="en-US" altLang="zh-CN" dirty="0" err="1">
                <a:latin typeface="Times New Roman" panose="02020603050405020304" pitchFamily="18" charset="0"/>
              </a:rPr>
              <a:t>Skolem</a:t>
            </a:r>
            <a:r>
              <a:rPr lang="zh-CN" altLang="en-US" dirty="0">
                <a:latin typeface="Times New Roman" panose="02020603050405020304" pitchFamily="18" charset="0"/>
              </a:rPr>
              <a:t>范式：</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y</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z</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vP</a:t>
            </a:r>
            <a:r>
              <a:rPr lang="en-US" altLang="zh-CN" dirty="0">
                <a:latin typeface="Times New Roman" panose="02020603050405020304" pitchFamily="18" charset="0"/>
              </a:rPr>
              <a:t>(</a:t>
            </a:r>
            <a:r>
              <a:rPr lang="en-US" altLang="zh-CN" dirty="0" err="1">
                <a:solidFill>
                  <a:srgbClr val="C00000"/>
                </a:solidFill>
                <a:latin typeface="Times New Roman" panose="02020603050405020304" pitchFamily="18" charset="0"/>
              </a:rPr>
              <a:t>a</a:t>
            </a:r>
            <a:r>
              <a:rPr lang="en-US" altLang="zh-CN" dirty="0" err="1">
                <a:latin typeface="宋体" panose="02010600030101010101" pitchFamily="2" charset="-122"/>
              </a:rPr>
              <a:t>,</a:t>
            </a:r>
            <a:r>
              <a:rPr lang="en-US" altLang="zh-CN" dirty="0" err="1">
                <a:latin typeface="Times New Roman" panose="02020603050405020304" pitchFamily="18" charset="0"/>
              </a:rPr>
              <a:t>y</a:t>
            </a:r>
            <a:r>
              <a:rPr lang="en-US" altLang="zh-CN" dirty="0" err="1">
                <a:latin typeface="宋体" panose="02010600030101010101" pitchFamily="2" charset="-122"/>
              </a:rPr>
              <a:t>,</a:t>
            </a:r>
            <a:r>
              <a:rPr lang="en-US" altLang="zh-CN" dirty="0" err="1">
                <a:latin typeface="Times New Roman" panose="02020603050405020304" pitchFamily="18" charset="0"/>
              </a:rPr>
              <a:t>z</a:t>
            </a:r>
            <a:r>
              <a:rPr lang="en-US" altLang="zh-CN" dirty="0" err="1">
                <a:latin typeface="宋体" panose="02010600030101010101" pitchFamily="2" charset="-122"/>
              </a:rPr>
              <a:t>,</a:t>
            </a:r>
            <a:r>
              <a:rPr lang="en-US" altLang="zh-CN" dirty="0" err="1">
                <a:solidFill>
                  <a:srgbClr val="C00000"/>
                </a:solidFill>
                <a:latin typeface="Times New Roman" panose="02020603050405020304" pitchFamily="18" charset="0"/>
              </a:rPr>
              <a:t>f</a:t>
            </a:r>
            <a:r>
              <a:rPr lang="en-US" altLang="zh-CN" dirty="0">
                <a:solidFill>
                  <a:srgbClr val="C00000"/>
                </a:solidFill>
                <a:latin typeface="Times New Roman" panose="02020603050405020304" pitchFamily="18" charset="0"/>
              </a:rPr>
              <a:t>(</a:t>
            </a:r>
            <a:r>
              <a:rPr lang="en-US" altLang="zh-CN" dirty="0" err="1">
                <a:solidFill>
                  <a:srgbClr val="C00000"/>
                </a:solidFill>
                <a:latin typeface="Times New Roman" panose="02020603050405020304" pitchFamily="18" charset="0"/>
              </a:rPr>
              <a:t>y</a:t>
            </a:r>
            <a:r>
              <a:rPr lang="en-US" altLang="zh-CN" dirty="0" err="1">
                <a:solidFill>
                  <a:srgbClr val="C00000"/>
                </a:solidFill>
                <a:latin typeface="宋体" panose="02010600030101010101" pitchFamily="2" charset="-122"/>
              </a:rPr>
              <a:t>,</a:t>
            </a:r>
            <a:r>
              <a:rPr lang="en-US" altLang="zh-CN" dirty="0" err="1">
                <a:solidFill>
                  <a:srgbClr val="C00000"/>
                </a:solidFill>
                <a:latin typeface="Times New Roman" panose="02020603050405020304" pitchFamily="18" charset="0"/>
              </a:rPr>
              <a:t>z</a:t>
            </a:r>
            <a:r>
              <a:rPr lang="en-US" altLang="zh-CN" dirty="0">
                <a:solidFill>
                  <a:srgbClr val="C00000"/>
                </a:solidFill>
                <a:latin typeface="Times New Roman" panose="02020603050405020304" pitchFamily="18" charset="0"/>
              </a:rPr>
              <a:t>)</a:t>
            </a:r>
            <a:r>
              <a:rPr lang="en-US" altLang="zh-CN" dirty="0">
                <a:latin typeface="宋体" panose="02010600030101010101" pitchFamily="2" charset="-122"/>
              </a:rPr>
              <a:t>,</a:t>
            </a:r>
            <a:r>
              <a:rPr lang="en-US" altLang="zh-CN" dirty="0" err="1">
                <a:latin typeface="Times New Roman" panose="02020603050405020304" pitchFamily="18" charset="0"/>
              </a:rPr>
              <a:t>v</a:t>
            </a:r>
            <a:r>
              <a:rPr lang="en-US" altLang="zh-CN" dirty="0" err="1">
                <a:latin typeface="宋体" panose="02010600030101010101" pitchFamily="2" charset="-122"/>
              </a:rPr>
              <a:t>,</a:t>
            </a:r>
            <a:r>
              <a:rPr lang="en-US" altLang="zh-CN" dirty="0" err="1">
                <a:solidFill>
                  <a:srgbClr val="C00000"/>
                </a:solidFill>
                <a:latin typeface="Times New Roman" panose="02020603050405020304" pitchFamily="18" charset="0"/>
              </a:rPr>
              <a:t>g</a:t>
            </a:r>
            <a:r>
              <a:rPr lang="en-US" altLang="zh-CN" dirty="0">
                <a:solidFill>
                  <a:srgbClr val="C00000"/>
                </a:solidFill>
                <a:latin typeface="Times New Roman" panose="02020603050405020304" pitchFamily="18" charset="0"/>
              </a:rPr>
              <a:t>(</a:t>
            </a:r>
            <a:r>
              <a:rPr lang="en-US" altLang="zh-CN" dirty="0" err="1">
                <a:solidFill>
                  <a:srgbClr val="C00000"/>
                </a:solidFill>
                <a:latin typeface="Times New Roman" panose="02020603050405020304" pitchFamily="18" charset="0"/>
              </a:rPr>
              <a:t>y</a:t>
            </a:r>
            <a:r>
              <a:rPr lang="en-US" altLang="zh-CN" dirty="0" err="1">
                <a:solidFill>
                  <a:srgbClr val="C00000"/>
                </a:solidFill>
                <a:latin typeface="宋体" panose="02010600030101010101" pitchFamily="2" charset="-122"/>
              </a:rPr>
              <a:t>,</a:t>
            </a:r>
            <a:r>
              <a:rPr lang="en-US" altLang="zh-CN" dirty="0" err="1">
                <a:solidFill>
                  <a:srgbClr val="C00000"/>
                </a:solidFill>
                <a:latin typeface="Times New Roman" panose="02020603050405020304" pitchFamily="18" charset="0"/>
              </a:rPr>
              <a:t>z</a:t>
            </a:r>
            <a:r>
              <a:rPr lang="en-US" altLang="zh-CN" dirty="0" err="1">
                <a:solidFill>
                  <a:srgbClr val="C00000"/>
                </a:solidFill>
                <a:latin typeface="宋体" panose="02010600030101010101" pitchFamily="2" charset="-122"/>
              </a:rPr>
              <a:t>,</a:t>
            </a:r>
            <a:r>
              <a:rPr lang="en-US" altLang="zh-CN" dirty="0" err="1">
                <a:solidFill>
                  <a:srgbClr val="C00000"/>
                </a:solidFill>
                <a:latin typeface="Times New Roman" panose="02020603050405020304" pitchFamily="18" charset="0"/>
              </a:rPr>
              <a:t>v</a:t>
            </a:r>
            <a:r>
              <a:rPr lang="en-US" altLang="zh-CN" dirty="0">
                <a:solidFill>
                  <a:srgbClr val="C00000"/>
                </a:solidFill>
                <a:latin typeface="Times New Roman" panose="02020603050405020304" pitchFamily="18" charset="0"/>
              </a:rPr>
              <a:t>)</a:t>
            </a:r>
            <a:r>
              <a:rPr lang="en-US" altLang="zh-CN" dirty="0">
                <a:latin typeface="Times New Roman" panose="02020603050405020304" pitchFamily="18" charset="0"/>
              </a:rPr>
              <a:t>) </a:t>
            </a:r>
          </a:p>
        </p:txBody>
      </p:sp>
    </p:spTree>
    <p:extLst>
      <p:ext uri="{BB962C8B-B14F-4D97-AF65-F5344CB8AC3E}">
        <p14:creationId xmlns:p14="http://schemas.microsoft.com/office/powerpoint/2010/main" val="2651837542"/>
      </p:ext>
    </p:extLst>
  </p:cSld>
  <p:clrMapOvr>
    <a:masterClrMapping/>
  </p:clrMapOvr>
  <p:transition spd="slow"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4F485EA-FEAE-489F-93F0-97818ED600A0}"/>
              </a:ext>
            </a:extLst>
          </p:cNvPr>
          <p:cNvSpPr/>
          <p:nvPr/>
        </p:nvSpPr>
        <p:spPr>
          <a:xfrm>
            <a:off x="1571625" y="1386448"/>
            <a:ext cx="9898716" cy="4524315"/>
          </a:xfrm>
          <a:prstGeom prst="rect">
            <a:avLst/>
          </a:prstGeom>
        </p:spPr>
        <p:txBody>
          <a:bodyPr wrap="square">
            <a:spAutoFit/>
          </a:bodyPr>
          <a:lstStyle/>
          <a:p>
            <a:r>
              <a:rPr lang="zh-CN" altLang="en-US" sz="3200" dirty="0"/>
              <a:t>公式</a:t>
            </a:r>
            <a:r>
              <a:rPr lang="en-US" altLang="zh-CN" sz="3200" dirty="0"/>
              <a:t>G</a:t>
            </a:r>
            <a:r>
              <a:rPr lang="zh-CN" altLang="en-US" sz="3200" dirty="0"/>
              <a:t>与其</a:t>
            </a:r>
            <a:r>
              <a:rPr lang="en-US" altLang="zh-CN" sz="3200" dirty="0" err="1"/>
              <a:t>Skolem</a:t>
            </a:r>
            <a:r>
              <a:rPr lang="zh-CN" altLang="en-US" sz="3200" dirty="0"/>
              <a:t>范式</a:t>
            </a:r>
            <a:r>
              <a:rPr lang="en-US" altLang="zh-CN" sz="3200" dirty="0"/>
              <a:t>S</a:t>
            </a:r>
            <a:r>
              <a:rPr lang="zh-CN" altLang="en-US" sz="3200" dirty="0"/>
              <a:t>间的关系：</a:t>
            </a:r>
          </a:p>
          <a:p>
            <a:pPr lvl="1"/>
            <a:r>
              <a:rPr lang="en-US" altLang="zh-CN" sz="3200" dirty="0"/>
              <a:t>G</a:t>
            </a:r>
            <a:r>
              <a:rPr lang="zh-CN" altLang="en-US" sz="3200" dirty="0"/>
              <a:t>与</a:t>
            </a:r>
            <a:r>
              <a:rPr lang="en-US" altLang="zh-CN" sz="3200" dirty="0"/>
              <a:t>S</a:t>
            </a:r>
            <a:r>
              <a:rPr lang="zh-CN" altLang="en-US" sz="3200" dirty="0"/>
              <a:t>不等价。</a:t>
            </a:r>
          </a:p>
          <a:p>
            <a:pPr lvl="1"/>
            <a:r>
              <a:rPr lang="en-US" altLang="zh-CN" sz="3200" dirty="0"/>
              <a:t>G</a:t>
            </a:r>
            <a:r>
              <a:rPr lang="zh-CN" altLang="en-US" sz="3200" dirty="0"/>
              <a:t>与</a:t>
            </a:r>
            <a:r>
              <a:rPr lang="en-US" altLang="zh-CN" sz="3200" dirty="0"/>
              <a:t>S</a:t>
            </a:r>
            <a:r>
              <a:rPr lang="zh-CN" altLang="en-US" sz="3200" dirty="0"/>
              <a:t>的可满足性是等价的，换言之，</a:t>
            </a:r>
            <a:r>
              <a:rPr lang="en-US" altLang="zh-CN" sz="3200" dirty="0"/>
              <a:t>G</a:t>
            </a:r>
            <a:r>
              <a:rPr lang="zh-CN" altLang="en-US" sz="3200" dirty="0"/>
              <a:t>是可满足的当且仅当</a:t>
            </a:r>
            <a:r>
              <a:rPr lang="en-US" altLang="zh-CN" sz="3200" dirty="0"/>
              <a:t>S</a:t>
            </a:r>
            <a:r>
              <a:rPr lang="zh-CN" altLang="en-US" sz="3200" dirty="0"/>
              <a:t>是可满足的。</a:t>
            </a:r>
          </a:p>
          <a:p>
            <a:pPr lvl="1"/>
            <a:r>
              <a:rPr lang="en-US" altLang="zh-CN" sz="3200" dirty="0"/>
              <a:t>G</a:t>
            </a:r>
            <a:r>
              <a:rPr lang="zh-CN" altLang="en-US" sz="3200" dirty="0"/>
              <a:t>与</a:t>
            </a:r>
            <a:r>
              <a:rPr lang="en-US" altLang="zh-CN" sz="3200" dirty="0"/>
              <a:t>S</a:t>
            </a:r>
            <a:r>
              <a:rPr lang="zh-CN" altLang="en-US" sz="3200" dirty="0"/>
              <a:t>的恒假性等价，换言之，公式</a:t>
            </a:r>
            <a:r>
              <a:rPr lang="en-US" altLang="zh-CN" sz="3200" dirty="0"/>
              <a:t>G</a:t>
            </a:r>
            <a:r>
              <a:rPr lang="zh-CN" altLang="en-US" sz="3200" dirty="0"/>
              <a:t>是恒假的当且仅当公式</a:t>
            </a:r>
            <a:r>
              <a:rPr lang="en-US" altLang="zh-CN" sz="3200" dirty="0"/>
              <a:t>S</a:t>
            </a:r>
            <a:r>
              <a:rPr lang="zh-CN" altLang="en-US" sz="3200" dirty="0"/>
              <a:t>是恒假的。</a:t>
            </a:r>
          </a:p>
          <a:p>
            <a:pPr lvl="1"/>
            <a:r>
              <a:rPr lang="en-US" altLang="zh-CN" sz="3200" dirty="0"/>
              <a:t>G</a:t>
            </a:r>
            <a:r>
              <a:rPr lang="zh-CN" altLang="en-US" sz="3200" dirty="0"/>
              <a:t>与</a:t>
            </a:r>
            <a:r>
              <a:rPr lang="en-US" altLang="zh-CN" sz="3200" dirty="0"/>
              <a:t>S</a:t>
            </a:r>
            <a:r>
              <a:rPr lang="zh-CN" altLang="en-US" sz="3200" dirty="0"/>
              <a:t>的恒真性是否等价？</a:t>
            </a:r>
          </a:p>
          <a:p>
            <a:pPr lvl="2"/>
            <a:r>
              <a:rPr lang="zh-CN" altLang="en-US" sz="3200" dirty="0"/>
              <a:t>若</a:t>
            </a:r>
            <a:r>
              <a:rPr lang="en-US" altLang="zh-CN" sz="3200" dirty="0"/>
              <a:t>G</a:t>
            </a:r>
            <a:r>
              <a:rPr lang="zh-CN" altLang="en-US" sz="3200" dirty="0"/>
              <a:t>是恒真的，</a:t>
            </a:r>
            <a:r>
              <a:rPr lang="en-US" altLang="zh-CN" sz="3200" dirty="0"/>
              <a:t>S</a:t>
            </a:r>
            <a:r>
              <a:rPr lang="zh-CN" altLang="en-US" sz="3200" dirty="0"/>
              <a:t>是否是恒真的？</a:t>
            </a:r>
            <a:r>
              <a:rPr lang="zh-CN" altLang="en-US" sz="3200" dirty="0">
                <a:solidFill>
                  <a:srgbClr val="C00000"/>
                </a:solidFill>
              </a:rPr>
              <a:t>不一定！</a:t>
            </a:r>
          </a:p>
          <a:p>
            <a:pPr lvl="2"/>
            <a:r>
              <a:rPr lang="zh-CN" altLang="en-US" sz="3200" dirty="0"/>
              <a:t>如果</a:t>
            </a:r>
            <a:r>
              <a:rPr lang="en-US" altLang="zh-CN" sz="3200" dirty="0"/>
              <a:t>S</a:t>
            </a:r>
            <a:r>
              <a:rPr lang="zh-CN" altLang="en-US" sz="3200" dirty="0"/>
              <a:t>是恒真的，</a:t>
            </a:r>
            <a:r>
              <a:rPr lang="en-US" altLang="zh-CN" sz="3200" dirty="0"/>
              <a:t>G</a:t>
            </a:r>
            <a:r>
              <a:rPr lang="zh-CN" altLang="en-US" sz="3200" dirty="0"/>
              <a:t>是否是恒真的？</a:t>
            </a:r>
            <a:r>
              <a:rPr lang="zh-CN" altLang="en-US" sz="3200" dirty="0">
                <a:solidFill>
                  <a:srgbClr val="C00000"/>
                </a:solidFill>
              </a:rPr>
              <a:t>一定！ </a:t>
            </a:r>
            <a:r>
              <a:rPr lang="en-US" altLang="zh-CN" sz="3200" dirty="0">
                <a:solidFill>
                  <a:srgbClr val="C00000"/>
                </a:solidFill>
              </a:rPr>
              <a:t>S </a:t>
            </a:r>
            <a:r>
              <a:rPr lang="en-US" altLang="zh-CN" sz="3200" dirty="0">
                <a:solidFill>
                  <a:srgbClr val="C00000"/>
                </a:solidFill>
                <a:sym typeface="Symbol" panose="05050102010706020507" pitchFamily="18" charset="2"/>
              </a:rPr>
              <a:t></a:t>
            </a:r>
            <a:r>
              <a:rPr lang="en-US" altLang="zh-CN" sz="3200" dirty="0">
                <a:solidFill>
                  <a:srgbClr val="C00000"/>
                </a:solidFill>
              </a:rPr>
              <a:t> G</a:t>
            </a:r>
            <a:r>
              <a:rPr lang="en-US" altLang="zh-CN" sz="3200" dirty="0">
                <a:solidFill>
                  <a:srgbClr val="C00000"/>
                </a:solidFill>
                <a:latin typeface="Times New Roman" panose="02020603050405020304" pitchFamily="18" charset="0"/>
              </a:rPr>
              <a:t> </a:t>
            </a:r>
            <a:endParaRPr lang="en-US" altLang="zh-CN" sz="3200" dirty="0">
              <a:solidFill>
                <a:srgbClr val="C00000"/>
              </a:solidFill>
            </a:endParaRPr>
          </a:p>
        </p:txBody>
      </p:sp>
    </p:spTree>
    <p:extLst>
      <p:ext uri="{BB962C8B-B14F-4D97-AF65-F5344CB8AC3E}">
        <p14:creationId xmlns:p14="http://schemas.microsoft.com/office/powerpoint/2010/main" val="3118477435"/>
      </p:ext>
    </p:extLst>
  </p:cSld>
  <p:clrMapOvr>
    <a:masterClrMapping/>
  </p:clrMapOvr>
  <p:transition spd="slow"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Rectangle 3">
            <a:extLst>
              <a:ext uri="{FF2B5EF4-FFF2-40B4-BE49-F238E27FC236}">
                <a16:creationId xmlns:a16="http://schemas.microsoft.com/office/drawing/2014/main" id="{C35BEA20-E8F6-49CE-8222-B05CE4E4B81F}"/>
              </a:ext>
            </a:extLst>
          </p:cNvPr>
          <p:cNvSpPr txBox="1">
            <a:spLocks/>
          </p:cNvSpPr>
          <p:nvPr/>
        </p:nvSpPr>
        <p:spPr>
          <a:xfrm>
            <a:off x="1571625" y="1073337"/>
            <a:ext cx="8126412" cy="571500"/>
          </a:xfrm>
          <a:prstGeom prst="rect">
            <a:avLst/>
          </a:prstGeom>
          <a:ln w="12700" cap="flat" cmpd="sng" algn="ctr">
            <a:solidFill>
              <a:schemeClr val="bg1">
                <a:lumMod val="95000"/>
              </a:schemeClr>
            </a:solidFill>
            <a:prstDash val="solid"/>
            <a:miter lim="800000"/>
          </a:ln>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lnSpc>
                <a:spcPct val="80000"/>
              </a:lnSpc>
              <a:spcBef>
                <a:spcPct val="0"/>
              </a:spcBef>
              <a:buFontTx/>
              <a:buNone/>
            </a:pPr>
            <a:r>
              <a:rPr lang="zh-CN" altLang="en-US" dirty="0">
                <a:solidFill>
                  <a:schemeClr val="tx1"/>
                </a:solidFill>
                <a:sym typeface="Symbol" panose="05050102010706020507" pitchFamily="18" charset="2"/>
              </a:rPr>
              <a:t></a:t>
            </a:r>
            <a:r>
              <a:rPr lang="en-US" altLang="zh-CN" dirty="0">
                <a:solidFill>
                  <a:schemeClr val="tx1"/>
                </a:solidFill>
              </a:rPr>
              <a:t>x(X(x)</a:t>
            </a:r>
            <a:r>
              <a:rPr lang="en-US" altLang="zh-CN" dirty="0">
                <a:solidFill>
                  <a:schemeClr val="tx1"/>
                </a:solidFill>
                <a:sym typeface="Symbol" panose="05050102010706020507" pitchFamily="18" charset="2"/>
              </a:rPr>
              <a:t></a:t>
            </a:r>
            <a:r>
              <a:rPr lang="en-US" altLang="zh-CN" dirty="0">
                <a:solidFill>
                  <a:schemeClr val="tx1"/>
                </a:solidFill>
              </a:rPr>
              <a:t>(</a:t>
            </a:r>
            <a:r>
              <a:rPr lang="en-US" altLang="zh-CN" dirty="0">
                <a:solidFill>
                  <a:schemeClr val="tx1"/>
                </a:solidFill>
                <a:sym typeface="Symbol" panose="05050102010706020507" pitchFamily="18" charset="2"/>
              </a:rPr>
              <a:t></a:t>
            </a:r>
            <a:r>
              <a:rPr lang="en-US" altLang="zh-CN" dirty="0" err="1">
                <a:solidFill>
                  <a:schemeClr val="tx1"/>
                </a:solidFill>
              </a:rPr>
              <a:t>yY</a:t>
            </a:r>
            <a:r>
              <a:rPr lang="en-US" altLang="zh-CN" dirty="0">
                <a:solidFill>
                  <a:schemeClr val="tx1"/>
                </a:solidFill>
              </a:rPr>
              <a:t>(x</a:t>
            </a:r>
            <a:r>
              <a:rPr lang="zh-CN" altLang="en-US" dirty="0">
                <a:solidFill>
                  <a:schemeClr val="tx1"/>
                </a:solidFill>
              </a:rPr>
              <a:t>，</a:t>
            </a:r>
            <a:r>
              <a:rPr lang="en-US" altLang="zh-CN" dirty="0">
                <a:solidFill>
                  <a:schemeClr val="tx1"/>
                </a:solidFill>
              </a:rPr>
              <a:t>y)</a:t>
            </a:r>
            <a:r>
              <a:rPr lang="en-US" altLang="zh-CN" dirty="0">
                <a:solidFill>
                  <a:schemeClr val="tx1"/>
                </a:solidFill>
                <a:sym typeface="Symbol" panose="05050102010706020507" pitchFamily="18" charset="2"/>
              </a:rPr>
              <a:t></a:t>
            </a:r>
            <a:r>
              <a:rPr lang="en-US" altLang="zh-CN" dirty="0" err="1">
                <a:solidFill>
                  <a:schemeClr val="tx1"/>
                </a:solidFill>
              </a:rPr>
              <a:t>xZ</a:t>
            </a:r>
            <a:r>
              <a:rPr lang="en-US" altLang="zh-CN" dirty="0">
                <a:solidFill>
                  <a:schemeClr val="tx1"/>
                </a:solidFill>
              </a:rPr>
              <a:t>(x)))</a:t>
            </a:r>
          </a:p>
          <a:p>
            <a:pPr algn="ctr">
              <a:lnSpc>
                <a:spcPct val="80000"/>
              </a:lnSpc>
              <a:spcBef>
                <a:spcPct val="0"/>
              </a:spcBef>
              <a:buFontTx/>
              <a:buNone/>
            </a:pPr>
            <a:endParaRPr lang="en-US" altLang="zh-CN" dirty="0">
              <a:solidFill>
                <a:schemeClr val="tx1"/>
              </a:solidFill>
            </a:endParaRPr>
          </a:p>
        </p:txBody>
      </p:sp>
      <p:sp>
        <p:nvSpPr>
          <p:cNvPr id="2" name="矩形 1">
            <a:extLst>
              <a:ext uri="{FF2B5EF4-FFF2-40B4-BE49-F238E27FC236}">
                <a16:creationId xmlns:a16="http://schemas.microsoft.com/office/drawing/2014/main" id="{58E94A37-F855-4F41-854C-E7845CB8DBEB}"/>
              </a:ext>
            </a:extLst>
          </p:cNvPr>
          <p:cNvSpPr/>
          <p:nvPr/>
        </p:nvSpPr>
        <p:spPr>
          <a:xfrm>
            <a:off x="2268069" y="1790887"/>
            <a:ext cx="8597153" cy="2925032"/>
          </a:xfrm>
          <a:prstGeom prst="rect">
            <a:avLst/>
          </a:prstGeom>
        </p:spPr>
        <p:txBody>
          <a:bodyPr wrap="square">
            <a:spAutoFit/>
          </a:bodyPr>
          <a:lstStyle/>
          <a:p>
            <a:pPr>
              <a:lnSpc>
                <a:spcPct val="130000"/>
              </a:lnSpc>
            </a:pPr>
            <a:r>
              <a:rPr lang="zh-CN" altLang="en-US" sz="2800" dirty="0">
                <a:solidFill>
                  <a:srgbClr val="333300"/>
                </a:solidFill>
                <a:latin typeface="等线" panose="02010600030101010101" pitchFamily="2" charset="-122"/>
                <a:ea typeface="等线" panose="02010600030101010101" pitchFamily="2" charset="-122"/>
              </a:rPr>
              <a:t>①先把公式化为前束范式</a:t>
            </a:r>
          </a:p>
          <a:p>
            <a:pPr>
              <a:lnSpc>
                <a:spcPct val="130000"/>
              </a:lnSpc>
            </a:pPr>
            <a:r>
              <a:rPr lang="zh-CN" altLang="en-US" sz="2800" dirty="0">
                <a:solidFill>
                  <a:srgbClr val="333300"/>
                </a:solidFill>
                <a:latin typeface="等线" panose="02010600030101010101" pitchFamily="2" charset="-122"/>
                <a:ea typeface="等线" panose="02010600030101010101" pitchFamily="2" charset="-122"/>
              </a:rPr>
              <a:t>       原式</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rPr>
              <a:t>x</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(X(x)</a:t>
            </a:r>
            <a:r>
              <a:rPr lang="en-US" altLang="zh-CN" sz="2800" dirty="0">
                <a:solidFill>
                  <a:srgbClr val="333300"/>
                </a:solidFill>
                <a:latin typeface="等线" panose="02010600030101010101" pitchFamily="2" charset="-122"/>
                <a:ea typeface="等线" panose="02010600030101010101" pitchFamily="2" charset="-12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yY</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r>
              <a:rPr lang="zh-CN" altLang="en-US"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y)</a:t>
            </a:r>
            <a:r>
              <a:rPr lang="en-US" altLang="zh-CN" sz="2800" dirty="0" err="1">
                <a:solidFill>
                  <a:srgbClr val="333300"/>
                </a:solidFill>
                <a:latin typeface="等线" panose="02010600030101010101" pitchFamily="2" charset="-122"/>
                <a:ea typeface="等线" panose="02010600030101010101" pitchFamily="2" charset="-122"/>
              </a:rPr>
              <a:t>xZ</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p>
          <a:p>
            <a:pPr>
              <a:lnSpc>
                <a:spcPct val="130000"/>
              </a:lnSpc>
            </a:pP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rPr>
              <a:t>x</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(X(x)</a:t>
            </a:r>
            <a:r>
              <a:rPr lang="en-US" altLang="zh-CN" sz="2800" dirty="0">
                <a:solidFill>
                  <a:srgbClr val="333300"/>
                </a:solidFill>
                <a:latin typeface="等线" panose="02010600030101010101" pitchFamily="2" charset="-122"/>
                <a:ea typeface="等线" panose="02010600030101010101" pitchFamily="2" charset="-12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err="1">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r>
              <a:rPr lang="zh-CN" altLang="en-US"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y)</a:t>
            </a:r>
            <a:r>
              <a:rPr lang="en-US" altLang="zh-CN" sz="2800" dirty="0" err="1">
                <a:solidFill>
                  <a:srgbClr val="333300"/>
                </a:solidFill>
                <a:latin typeface="等线" panose="02010600030101010101" pitchFamily="2" charset="-122"/>
                <a:ea typeface="等线" panose="02010600030101010101" pitchFamily="2" charset="-122"/>
              </a:rPr>
              <a:t>xZ</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p>
          <a:p>
            <a:pPr>
              <a:lnSpc>
                <a:spcPct val="130000"/>
              </a:lnSpc>
            </a:pP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rPr>
              <a:t>x</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(X(x)</a:t>
            </a:r>
            <a:r>
              <a:rPr lang="en-US" altLang="zh-CN" sz="2800" dirty="0">
                <a:solidFill>
                  <a:srgbClr val="333300"/>
                </a:solidFill>
                <a:latin typeface="等线" panose="02010600030101010101" pitchFamily="2" charset="-122"/>
                <a:ea typeface="等线" panose="02010600030101010101" pitchFamily="2" charset="-12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err="1">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r>
              <a:rPr lang="zh-CN" altLang="en-US"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y)</a:t>
            </a:r>
            <a:r>
              <a:rPr lang="en-US" altLang="zh-CN" sz="2800" dirty="0" err="1">
                <a:solidFill>
                  <a:srgbClr val="333300"/>
                </a:solidFill>
                <a:latin typeface="等线" panose="02010600030101010101" pitchFamily="2" charset="-122"/>
                <a:ea typeface="等线" panose="02010600030101010101" pitchFamily="2" charset="-122"/>
              </a:rPr>
              <a:t>uZ</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(u)))</a:t>
            </a:r>
          </a:p>
          <a:p>
            <a:pPr>
              <a:lnSpc>
                <a:spcPct val="130000"/>
              </a:lnSpc>
            </a:pP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x</a:t>
            </a:r>
            <a:r>
              <a:rPr lang="en-US" altLang="zh-CN" sz="2800" dirty="0" err="1">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err="1">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u</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(X(x)</a:t>
            </a:r>
            <a:r>
              <a:rPr lang="en-US" altLang="zh-CN" sz="2800" dirty="0">
                <a:solidFill>
                  <a:srgbClr val="333300"/>
                </a:solidFill>
                <a:latin typeface="等线" panose="02010600030101010101" pitchFamily="2" charset="-122"/>
                <a:ea typeface="等线" panose="02010600030101010101" pitchFamily="2" charset="-12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rPr>
              <a:t>Y</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r>
              <a:rPr lang="zh-CN" altLang="en-US"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y)</a:t>
            </a:r>
            <a:r>
              <a:rPr lang="en-US" altLang="zh-CN" sz="2800" dirty="0">
                <a:solidFill>
                  <a:srgbClr val="333300"/>
                </a:solidFill>
                <a:latin typeface="等线" panose="02010600030101010101" pitchFamily="2" charset="-122"/>
                <a:ea typeface="等线" panose="02010600030101010101" pitchFamily="2" charset="-12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Z(u)))</a:t>
            </a:r>
          </a:p>
        </p:txBody>
      </p:sp>
      <p:sp>
        <p:nvSpPr>
          <p:cNvPr id="3" name="矩形 2">
            <a:extLst>
              <a:ext uri="{FF2B5EF4-FFF2-40B4-BE49-F238E27FC236}">
                <a16:creationId xmlns:a16="http://schemas.microsoft.com/office/drawing/2014/main" id="{1080585B-B9EC-4DD2-8AA0-E17E2AEBE68E}"/>
              </a:ext>
            </a:extLst>
          </p:cNvPr>
          <p:cNvSpPr/>
          <p:nvPr/>
        </p:nvSpPr>
        <p:spPr>
          <a:xfrm>
            <a:off x="2268069" y="4773867"/>
            <a:ext cx="6096000" cy="1724703"/>
          </a:xfrm>
          <a:prstGeom prst="rect">
            <a:avLst/>
          </a:prstGeom>
        </p:spPr>
        <p:txBody>
          <a:bodyPr>
            <a:spAutoFit/>
          </a:bodyPr>
          <a:lstStyle/>
          <a:p>
            <a:pPr>
              <a:lnSpc>
                <a:spcPct val="130000"/>
              </a:lnSpc>
              <a:spcBef>
                <a:spcPct val="30000"/>
              </a:spcBef>
            </a:pPr>
            <a:r>
              <a:rPr lang="en-US" altLang="zh-CN" sz="2800" dirty="0">
                <a:latin typeface="微软雅黑" panose="020B0503020204020204" pitchFamily="34" charset="-122"/>
                <a:ea typeface="微软雅黑" panose="020B0503020204020204" pitchFamily="34" charset="-122"/>
                <a:sym typeface="Symbol" panose="05050102010706020507" pitchFamily="18" charset="2"/>
              </a:rPr>
              <a:t>②</a:t>
            </a:r>
            <a:r>
              <a:rPr lang="zh-CN" altLang="en-US" sz="2800" dirty="0">
                <a:latin typeface="等线" panose="02010600030101010101" pitchFamily="2" charset="-122"/>
                <a:ea typeface="等线" panose="02010600030101010101" pitchFamily="2" charset="-122"/>
                <a:sym typeface="Symbol" panose="05050102010706020507" pitchFamily="18" charset="2"/>
              </a:rPr>
              <a:t>化为</a:t>
            </a:r>
            <a:r>
              <a:rPr lang="en-US" altLang="zh-CN" sz="2800" dirty="0">
                <a:latin typeface="等线" panose="02010600030101010101" pitchFamily="2" charset="-122"/>
                <a:ea typeface="等线" panose="02010600030101010101" pitchFamily="2" charset="-122"/>
                <a:sym typeface="Symbol" panose="05050102010706020507" pitchFamily="18" charset="2"/>
              </a:rPr>
              <a:t>SKOLEM</a:t>
            </a:r>
            <a:r>
              <a:rPr lang="zh-CN" altLang="en-US" sz="2800" dirty="0">
                <a:latin typeface="等线" panose="02010600030101010101" pitchFamily="2" charset="-122"/>
                <a:ea typeface="等线" panose="02010600030101010101" pitchFamily="2" charset="-122"/>
                <a:sym typeface="Symbol" panose="05050102010706020507" pitchFamily="18" charset="2"/>
              </a:rPr>
              <a:t>标准形</a:t>
            </a:r>
          </a:p>
          <a:p>
            <a:pPr>
              <a:lnSpc>
                <a:spcPct val="130000"/>
              </a:lnSpc>
            </a:pPr>
            <a:r>
              <a:rPr lang="zh-CN" altLang="en-US" sz="2800" dirty="0">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err="1">
                <a:latin typeface="等线" panose="02010600030101010101" pitchFamily="2" charset="-122"/>
                <a:ea typeface="等线" panose="02010600030101010101" pitchFamily="2" charset="-122"/>
              </a:rPr>
              <a:t>y</a:t>
            </a:r>
            <a:r>
              <a:rPr lang="en-US" altLang="zh-CN" sz="2800" dirty="0" err="1">
                <a:latin typeface="等线" panose="02010600030101010101" pitchFamily="2" charset="-122"/>
                <a:ea typeface="等线" panose="02010600030101010101" pitchFamily="2" charset="-122"/>
                <a:sym typeface="Symbol" panose="05050102010706020507" pitchFamily="18" charset="2"/>
              </a:rPr>
              <a:t></a:t>
            </a:r>
            <a:r>
              <a:rPr lang="en-US" altLang="zh-CN" sz="2800" dirty="0" err="1">
                <a:latin typeface="等线" panose="02010600030101010101" pitchFamily="2" charset="-122"/>
                <a:ea typeface="等线" panose="02010600030101010101" pitchFamily="2" charset="-122"/>
              </a:rPr>
              <a:t>u</a:t>
            </a:r>
            <a:r>
              <a:rPr lang="en-US" altLang="zh-CN" sz="2800" dirty="0">
                <a:latin typeface="等线" panose="02010600030101010101" pitchFamily="2" charset="-122"/>
                <a:ea typeface="等线" panose="02010600030101010101" pitchFamily="2" charset="-122"/>
                <a:sym typeface="Symbol" panose="05050102010706020507" pitchFamily="18" charset="2"/>
              </a:rPr>
              <a:t>(X(</a:t>
            </a:r>
            <a:r>
              <a:rPr lang="en-US" altLang="zh-CN" sz="2800" dirty="0">
                <a:solidFill>
                  <a:srgbClr val="CC0000"/>
                </a:solidFill>
                <a:latin typeface="等线" panose="02010600030101010101" pitchFamily="2" charset="-122"/>
                <a:ea typeface="等线" panose="02010600030101010101" pitchFamily="2" charset="-122"/>
                <a:sym typeface="Symbol" panose="05050102010706020507" pitchFamily="18" charset="2"/>
              </a:rPr>
              <a:t>a</a:t>
            </a:r>
            <a:r>
              <a:rPr lang="en-US" altLang="zh-CN"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rPr>
              <a:t>(</a:t>
            </a:r>
            <a:r>
              <a:rPr lang="en-US" altLang="zh-CN"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rPr>
              <a:t>Y</a:t>
            </a:r>
            <a:r>
              <a:rPr lang="en-US" altLang="zh-CN" sz="2800" dirty="0">
                <a:latin typeface="等线" panose="02010600030101010101" pitchFamily="2" charset="-122"/>
                <a:ea typeface="等线" panose="02010600030101010101" pitchFamily="2" charset="-122"/>
                <a:sym typeface="Symbol" panose="05050102010706020507" pitchFamily="18" charset="2"/>
              </a:rPr>
              <a:t>(a</a:t>
            </a:r>
            <a:r>
              <a:rPr lang="zh-CN" altLang="en-US"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sym typeface="Symbol" panose="05050102010706020507" pitchFamily="18" charset="2"/>
              </a:rPr>
              <a:t>y)</a:t>
            </a:r>
            <a:r>
              <a:rPr lang="en-US" altLang="zh-CN" sz="2800" dirty="0">
                <a:latin typeface="等线" panose="02010600030101010101" pitchFamily="2" charset="-122"/>
                <a:ea typeface="等线" panose="02010600030101010101" pitchFamily="2" charset="-122"/>
              </a:rPr>
              <a:t> </a:t>
            </a:r>
            <a:r>
              <a:rPr lang="en-US" altLang="zh-CN" sz="2800" dirty="0">
                <a:latin typeface="等线" panose="02010600030101010101" pitchFamily="2" charset="-122"/>
                <a:ea typeface="等线" panose="02010600030101010101" pitchFamily="2" charset="-122"/>
                <a:sym typeface="Symbol" panose="05050102010706020507" pitchFamily="18" charset="2"/>
              </a:rPr>
              <a:t>Z(u)))</a:t>
            </a:r>
          </a:p>
          <a:p>
            <a:pPr>
              <a:lnSpc>
                <a:spcPct val="130000"/>
              </a:lnSpc>
            </a:pPr>
            <a:r>
              <a:rPr lang="en-US" altLang="zh-CN" sz="2800" dirty="0">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等线" panose="02010600030101010101" pitchFamily="2" charset="-122"/>
                <a:ea typeface="等线" panose="02010600030101010101" pitchFamily="2" charset="-122"/>
              </a:rPr>
              <a:t>y</a:t>
            </a:r>
            <a:r>
              <a:rPr lang="en-US" altLang="zh-CN" sz="2800" dirty="0">
                <a:latin typeface="等线" panose="02010600030101010101" pitchFamily="2" charset="-122"/>
                <a:ea typeface="等线" panose="02010600030101010101" pitchFamily="2" charset="-122"/>
                <a:sym typeface="Symbol" panose="05050102010706020507" pitchFamily="18" charset="2"/>
              </a:rPr>
              <a:t>(X(a)</a:t>
            </a:r>
            <a:r>
              <a:rPr lang="en-US" altLang="zh-CN" sz="2800" dirty="0">
                <a:latin typeface="等线" panose="02010600030101010101" pitchFamily="2" charset="-122"/>
                <a:ea typeface="等线" panose="02010600030101010101" pitchFamily="2" charset="-122"/>
              </a:rPr>
              <a:t>(</a:t>
            </a:r>
            <a:r>
              <a:rPr lang="en-US" altLang="zh-CN"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rPr>
              <a:t>Y</a:t>
            </a:r>
            <a:r>
              <a:rPr lang="en-US" altLang="zh-CN" sz="2800" dirty="0">
                <a:latin typeface="等线" panose="02010600030101010101" pitchFamily="2" charset="-122"/>
                <a:ea typeface="等线" panose="02010600030101010101" pitchFamily="2" charset="-122"/>
                <a:sym typeface="Symbol" panose="05050102010706020507" pitchFamily="18" charset="2"/>
              </a:rPr>
              <a:t>(a</a:t>
            </a:r>
            <a:r>
              <a:rPr lang="zh-CN" altLang="en-US"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sym typeface="Symbol" panose="05050102010706020507" pitchFamily="18" charset="2"/>
              </a:rPr>
              <a:t>y)</a:t>
            </a:r>
            <a:r>
              <a:rPr lang="en-US" altLang="zh-CN" sz="2800" dirty="0">
                <a:latin typeface="等线" panose="02010600030101010101" pitchFamily="2" charset="-122"/>
                <a:ea typeface="等线" panose="02010600030101010101" pitchFamily="2" charset="-122"/>
              </a:rPr>
              <a:t> </a:t>
            </a:r>
            <a:r>
              <a:rPr lang="en-US" altLang="zh-CN" sz="2800" dirty="0">
                <a:latin typeface="等线" panose="02010600030101010101" pitchFamily="2" charset="-122"/>
                <a:ea typeface="等线" panose="02010600030101010101" pitchFamily="2" charset="-122"/>
                <a:sym typeface="Symbol" panose="05050102010706020507" pitchFamily="18" charset="2"/>
              </a:rPr>
              <a:t>Z(</a:t>
            </a:r>
            <a:r>
              <a:rPr lang="en-US" altLang="zh-CN" sz="2800" dirty="0">
                <a:solidFill>
                  <a:srgbClr val="CC0000"/>
                </a:solidFill>
                <a:latin typeface="等线" panose="02010600030101010101" pitchFamily="2" charset="-122"/>
                <a:ea typeface="等线" panose="02010600030101010101" pitchFamily="2" charset="-122"/>
                <a:sym typeface="Symbol" panose="05050102010706020507" pitchFamily="18" charset="2"/>
              </a:rPr>
              <a:t>f(y)</a:t>
            </a:r>
            <a:r>
              <a:rPr lang="en-US" altLang="zh-CN" sz="2800" dirty="0">
                <a:latin typeface="等线" panose="02010600030101010101" pitchFamily="2" charset="-122"/>
                <a:ea typeface="等线" panose="02010600030101010101" pitchFamily="2" charset="-122"/>
                <a:sym typeface="Symbol" panose="05050102010706020507" pitchFamily="18" charset="2"/>
              </a:rPr>
              <a:t>)))  </a:t>
            </a:r>
          </a:p>
        </p:txBody>
      </p:sp>
    </p:spTree>
    <p:extLst>
      <p:ext uri="{BB962C8B-B14F-4D97-AF65-F5344CB8AC3E}">
        <p14:creationId xmlns:p14="http://schemas.microsoft.com/office/powerpoint/2010/main" val="287733247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219041D2-7752-45A9-8DF8-51D1119A541D}"/>
              </a:ext>
            </a:extLst>
          </p:cNvPr>
          <p:cNvSpPr txBox="1"/>
          <p:nvPr/>
        </p:nvSpPr>
        <p:spPr>
          <a:xfrm>
            <a:off x="2501153" y="870963"/>
            <a:ext cx="2944906" cy="584775"/>
          </a:xfrm>
          <a:prstGeom prst="rect">
            <a:avLst/>
          </a:prstGeom>
          <a:noFill/>
        </p:spPr>
        <p:txBody>
          <a:bodyPr wrap="square" rtlCol="0">
            <a:spAutoFit/>
          </a:bodyPr>
          <a:lstStyle/>
          <a:p>
            <a:r>
              <a:rPr lang="en-US" altLang="zh-CN" sz="3200" dirty="0">
                <a:latin typeface="+mn-ea"/>
              </a:rPr>
              <a:t>G</a:t>
            </a:r>
            <a:r>
              <a:rPr lang="zh-CN" altLang="en-US" sz="3200" dirty="0">
                <a:latin typeface="+mn-ea"/>
              </a:rPr>
              <a:t>：</a:t>
            </a:r>
            <a:r>
              <a:rPr lang="en-US" altLang="zh-CN" sz="3200" dirty="0">
                <a:latin typeface="+mn-ea"/>
                <a:cs typeface="Times New Roman" panose="02020603050405020304" pitchFamily="18" charset="0"/>
                <a:sym typeface="Symbol" panose="05050102010706020507" pitchFamily="18" charset="2"/>
              </a:rPr>
              <a:t> </a:t>
            </a:r>
            <a:r>
              <a:rPr lang="en-US" altLang="zh-CN" sz="3200" dirty="0" err="1">
                <a:latin typeface="+mn-ea"/>
                <a:cs typeface="Times New Roman" panose="02020603050405020304" pitchFamily="18" charset="0"/>
                <a:sym typeface="Symbol" panose="05050102010706020507" pitchFamily="18" charset="2"/>
              </a:rPr>
              <a:t>xP</a:t>
            </a:r>
            <a:r>
              <a:rPr lang="en-US" altLang="zh-CN" sz="3200" dirty="0">
                <a:latin typeface="+mn-ea"/>
                <a:cs typeface="Times New Roman" panose="02020603050405020304" pitchFamily="18" charset="0"/>
                <a:sym typeface="Symbol" panose="05050102010706020507" pitchFamily="18" charset="2"/>
              </a:rPr>
              <a:t>(x)</a:t>
            </a:r>
            <a:endParaRPr lang="zh-CN" altLang="en-US" sz="3200" dirty="0">
              <a:latin typeface="+mn-ea"/>
            </a:endParaRPr>
          </a:p>
        </p:txBody>
      </p:sp>
      <p:sp>
        <p:nvSpPr>
          <p:cNvPr id="7" name="文本框 6">
            <a:extLst>
              <a:ext uri="{FF2B5EF4-FFF2-40B4-BE49-F238E27FC236}">
                <a16:creationId xmlns:a16="http://schemas.microsoft.com/office/drawing/2014/main" id="{A0B6F9E2-51AA-4B4E-8742-DA5285C831EC}"/>
              </a:ext>
            </a:extLst>
          </p:cNvPr>
          <p:cNvSpPr txBox="1"/>
          <p:nvPr/>
        </p:nvSpPr>
        <p:spPr>
          <a:xfrm>
            <a:off x="2501153" y="1695717"/>
            <a:ext cx="2944906" cy="584775"/>
          </a:xfrm>
          <a:prstGeom prst="rect">
            <a:avLst/>
          </a:prstGeom>
          <a:noFill/>
        </p:spPr>
        <p:txBody>
          <a:bodyPr wrap="square" rtlCol="0">
            <a:spAutoFit/>
          </a:bodyPr>
          <a:lstStyle/>
          <a:p>
            <a:r>
              <a:rPr lang="en-US" altLang="zh-CN" sz="3200" dirty="0">
                <a:latin typeface="+mn-ea"/>
              </a:rPr>
              <a:t>G</a:t>
            </a:r>
            <a:r>
              <a:rPr lang="zh-CN" altLang="en-US" sz="3200" dirty="0">
                <a:latin typeface="+mn-ea"/>
              </a:rPr>
              <a:t>’：</a:t>
            </a:r>
            <a:r>
              <a:rPr lang="en-US" altLang="zh-CN" sz="3200" dirty="0">
                <a:latin typeface="+mn-ea"/>
                <a:cs typeface="Times New Roman" panose="02020603050405020304" pitchFamily="18" charset="0"/>
                <a:sym typeface="Symbol" panose="05050102010706020507" pitchFamily="18" charset="2"/>
              </a:rPr>
              <a:t> P(a)</a:t>
            </a:r>
            <a:endParaRPr lang="zh-CN" altLang="en-US" sz="3200" dirty="0">
              <a:latin typeface="+mn-ea"/>
            </a:endParaRPr>
          </a:p>
        </p:txBody>
      </p:sp>
      <p:sp>
        <p:nvSpPr>
          <p:cNvPr id="5" name="文本框 4">
            <a:extLst>
              <a:ext uri="{FF2B5EF4-FFF2-40B4-BE49-F238E27FC236}">
                <a16:creationId xmlns:a16="http://schemas.microsoft.com/office/drawing/2014/main" id="{007E859F-34A3-482E-AB49-1E1DDA3577F6}"/>
              </a:ext>
            </a:extLst>
          </p:cNvPr>
          <p:cNvSpPr txBox="1"/>
          <p:nvPr/>
        </p:nvSpPr>
        <p:spPr>
          <a:xfrm>
            <a:off x="2124635" y="2520471"/>
            <a:ext cx="5540189" cy="584775"/>
          </a:xfrm>
          <a:prstGeom prst="rect">
            <a:avLst/>
          </a:prstGeom>
          <a:noFill/>
        </p:spPr>
        <p:txBody>
          <a:bodyPr wrap="square" rtlCol="0">
            <a:spAutoFit/>
          </a:bodyPr>
          <a:lstStyle/>
          <a:p>
            <a:r>
              <a:rPr lang="en-US" altLang="zh-CN" sz="3200" dirty="0"/>
              <a:t>D: {0, 1}, a=0, P(0)=0, P(1)=1 </a:t>
            </a:r>
            <a:endParaRPr lang="zh-CN" altLang="en-US" sz="3200" dirty="0"/>
          </a:p>
        </p:txBody>
      </p:sp>
      <p:sp>
        <p:nvSpPr>
          <p:cNvPr id="10" name="文本框 9">
            <a:extLst>
              <a:ext uri="{FF2B5EF4-FFF2-40B4-BE49-F238E27FC236}">
                <a16:creationId xmlns:a16="http://schemas.microsoft.com/office/drawing/2014/main" id="{A3DA80FC-1AF5-4550-8322-0A10A6954A26}"/>
              </a:ext>
            </a:extLst>
          </p:cNvPr>
          <p:cNvSpPr txBox="1"/>
          <p:nvPr/>
        </p:nvSpPr>
        <p:spPr>
          <a:xfrm>
            <a:off x="2124635" y="3585204"/>
            <a:ext cx="5540189" cy="584775"/>
          </a:xfrm>
          <a:prstGeom prst="rect">
            <a:avLst/>
          </a:prstGeom>
          <a:noFill/>
        </p:spPr>
        <p:txBody>
          <a:bodyPr wrap="square" rtlCol="0">
            <a:spAutoFit/>
          </a:bodyPr>
          <a:lstStyle/>
          <a:p>
            <a:r>
              <a:rPr lang="en-US" altLang="zh-CN" sz="3200" dirty="0"/>
              <a:t>G: </a:t>
            </a:r>
            <a:r>
              <a:rPr lang="en-US" altLang="zh-CN" sz="3200" dirty="0">
                <a:latin typeface="+mn-ea"/>
                <a:cs typeface="Times New Roman" panose="02020603050405020304" pitchFamily="18" charset="0"/>
                <a:sym typeface="Symbol" panose="05050102010706020507" pitchFamily="18" charset="2"/>
              </a:rPr>
              <a:t></a:t>
            </a:r>
            <a:r>
              <a:rPr lang="en-US" altLang="zh-CN" sz="3200" dirty="0" err="1">
                <a:latin typeface="+mn-ea"/>
                <a:cs typeface="Times New Roman" panose="02020603050405020304" pitchFamily="18" charset="0"/>
                <a:sym typeface="Symbol" panose="05050102010706020507" pitchFamily="18" charset="2"/>
              </a:rPr>
              <a:t>xP</a:t>
            </a:r>
            <a:r>
              <a:rPr lang="en-US" altLang="zh-CN" sz="3200" dirty="0">
                <a:latin typeface="+mn-ea"/>
                <a:cs typeface="Times New Roman" panose="02020603050405020304" pitchFamily="18" charset="0"/>
                <a:sym typeface="Symbol" panose="05050102010706020507" pitchFamily="18" charset="2"/>
              </a:rPr>
              <a:t>(x)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t>P(0)</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3200" dirty="0"/>
              <a:t>P(1)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1</a:t>
            </a:r>
            <a:endParaRPr lang="zh-CN" altLang="en-US" sz="3200" dirty="0"/>
          </a:p>
        </p:txBody>
      </p:sp>
      <p:sp>
        <p:nvSpPr>
          <p:cNvPr id="11" name="文本框 10">
            <a:extLst>
              <a:ext uri="{FF2B5EF4-FFF2-40B4-BE49-F238E27FC236}">
                <a16:creationId xmlns:a16="http://schemas.microsoft.com/office/drawing/2014/main" id="{79D4C3D6-F3A7-440C-9951-4B199DD8937B}"/>
              </a:ext>
            </a:extLst>
          </p:cNvPr>
          <p:cNvSpPr txBox="1"/>
          <p:nvPr/>
        </p:nvSpPr>
        <p:spPr>
          <a:xfrm>
            <a:off x="2124635" y="4357549"/>
            <a:ext cx="5540189" cy="584775"/>
          </a:xfrm>
          <a:prstGeom prst="rect">
            <a:avLst/>
          </a:prstGeom>
          <a:noFill/>
        </p:spPr>
        <p:txBody>
          <a:bodyPr wrap="square" rtlCol="0">
            <a:spAutoFit/>
          </a:bodyPr>
          <a:lstStyle/>
          <a:p>
            <a:r>
              <a:rPr lang="en-US" altLang="zh-CN" sz="3200" dirty="0">
                <a:latin typeface="+mn-ea"/>
              </a:rPr>
              <a:t>G</a:t>
            </a:r>
            <a:r>
              <a:rPr lang="zh-CN" altLang="en-US" sz="3200" dirty="0">
                <a:latin typeface="+mn-ea"/>
              </a:rPr>
              <a:t>’：</a:t>
            </a:r>
            <a:r>
              <a:rPr lang="en-US" altLang="zh-CN" sz="3200" dirty="0">
                <a:latin typeface="+mn-ea"/>
                <a:cs typeface="Times New Roman" panose="02020603050405020304" pitchFamily="18" charset="0"/>
                <a:sym typeface="Symbol" panose="05050102010706020507" pitchFamily="18" charset="2"/>
              </a:rPr>
              <a:t> P(a)</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t>P(0)</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0</a:t>
            </a:r>
            <a:endParaRPr lang="zh-CN" altLang="en-US" sz="3200" dirty="0">
              <a:latin typeface="+mn-ea"/>
            </a:endParaRPr>
          </a:p>
        </p:txBody>
      </p:sp>
    </p:spTree>
    <p:extLst>
      <p:ext uri="{BB962C8B-B14F-4D97-AF65-F5344CB8AC3E}">
        <p14:creationId xmlns:p14="http://schemas.microsoft.com/office/powerpoint/2010/main" val="212642544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5" name="文本框 4">
            <a:extLst>
              <a:ext uri="{FF2B5EF4-FFF2-40B4-BE49-F238E27FC236}">
                <a16:creationId xmlns:a16="http://schemas.microsoft.com/office/drawing/2014/main" id="{B323DDC6-CF45-4BB0-AED3-536C9937F666}"/>
              </a:ext>
            </a:extLst>
          </p:cNvPr>
          <p:cNvSpPr txBox="1"/>
          <p:nvPr/>
        </p:nvSpPr>
        <p:spPr>
          <a:xfrm>
            <a:off x="1751013" y="870963"/>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谓词逻辑的推理演算</a:t>
            </a:r>
          </a:p>
        </p:txBody>
      </p:sp>
      <p:sp>
        <p:nvSpPr>
          <p:cNvPr id="6" name="Rectangle 4">
            <a:extLst>
              <a:ext uri="{FF2B5EF4-FFF2-40B4-BE49-F238E27FC236}">
                <a16:creationId xmlns:a16="http://schemas.microsoft.com/office/drawing/2014/main" id="{3016D482-A990-4C93-9EE9-9DACAEFF4F21}"/>
              </a:ext>
            </a:extLst>
          </p:cNvPr>
          <p:cNvSpPr>
            <a:spLocks noChangeArrowheads="1"/>
          </p:cNvSpPr>
          <p:nvPr/>
        </p:nvSpPr>
        <p:spPr bwMode="auto">
          <a:xfrm>
            <a:off x="373048" y="1588513"/>
            <a:ext cx="11715489" cy="315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ct val="20000"/>
              </a:spcBef>
              <a:buClr>
                <a:srgbClr val="FF3300"/>
              </a:buClr>
              <a:buFont typeface="Wingdings" panose="05000000000000000000" pitchFamily="2" charset="2"/>
              <a:defRPr sz="2800" b="1">
                <a:solidFill>
                  <a:srgbClr val="000000"/>
                </a:solidFill>
                <a:latin typeface="Arial" panose="020B0604020202020204" pitchFamily="34" charset="0"/>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defRPr sz="2400" b="1">
                <a:solidFill>
                  <a:srgbClr val="333300"/>
                </a:solidFill>
                <a:latin typeface="Arial" panose="020B0604020202020204" pitchFamily="34" charset="0"/>
                <a:ea typeface="宋体" panose="02010600030101010101" pitchFamily="2" charset="-122"/>
              </a:defRPr>
            </a:lvl2pPr>
            <a:lvl3pPr marL="1143000" indent="-228600">
              <a:lnSpc>
                <a:spcPct val="120000"/>
              </a:lnSpc>
              <a:spcBef>
                <a:spcPct val="20000"/>
              </a:spcBef>
              <a:buClr>
                <a:srgbClr val="FF3300"/>
              </a:buClr>
              <a:buFont typeface="Wingdings" panose="05000000000000000000" pitchFamily="2" charset="2"/>
              <a:defRPr sz="2000" b="1">
                <a:solidFill>
                  <a:srgbClr val="3333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rgbClr val="FF3300"/>
              </a:buClr>
              <a:defRPr b="1">
                <a:solidFill>
                  <a:srgbClr val="333300"/>
                </a:solidFill>
                <a:latin typeface="Arial" panose="020B0604020202020204" pitchFamily="34" charset="0"/>
                <a:ea typeface="宋体" panose="02010600030101010101" pitchFamily="2" charset="-122"/>
              </a:defRPr>
            </a:lvl4pPr>
            <a:lvl5pPr marL="2057400" indent="-228600">
              <a:lnSpc>
                <a:spcPct val="120000"/>
              </a:lnSpc>
              <a:spcBef>
                <a:spcPct val="20000"/>
              </a:spcBef>
              <a:buClr>
                <a:srgbClr val="FF3300"/>
              </a:buClr>
              <a:defRPr sz="1600" b="1">
                <a:solidFill>
                  <a:srgbClr val="333300"/>
                </a:solidFill>
                <a:latin typeface="Arial" panose="020B0604020202020204" pitchFamily="34" charset="0"/>
                <a:ea typeface="宋体" panose="02010600030101010101" pitchFamily="2" charset="-122"/>
              </a:defRPr>
            </a:lvl5pPr>
            <a:lvl6pPr marL="25146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6pPr>
            <a:lvl7pPr marL="29718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7pPr>
            <a:lvl8pPr marL="34290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8pPr>
            <a:lvl9pPr marL="38862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9pPr>
          </a:lstStyle>
          <a:p>
            <a:pPr algn="just"/>
            <a:r>
              <a:rPr lang="zh-CN" altLang="en-US" b="0" dirty="0"/>
              <a:t>   </a:t>
            </a:r>
            <a:r>
              <a:rPr lang="zh-CN" altLang="en-US" b="0" dirty="0">
                <a:solidFill>
                  <a:schemeClr val="accent2"/>
                </a:solidFill>
                <a:latin typeface="黑体" panose="02010609060101010101" pitchFamily="49" charset="-122"/>
              </a:rPr>
              <a:t>定义</a:t>
            </a:r>
            <a:r>
              <a:rPr lang="en-US" altLang="zh-CN" b="0" dirty="0">
                <a:solidFill>
                  <a:schemeClr val="accent2"/>
                </a:solidFill>
                <a:latin typeface="黑体" panose="02010609060101010101" pitchFamily="49" charset="-122"/>
              </a:rPr>
              <a:t> </a:t>
            </a:r>
            <a:r>
              <a:rPr lang="zh-CN" altLang="en-US" b="0" dirty="0">
                <a:latin typeface="黑体" panose="02010609060101010101" pitchFamily="49" charset="-122"/>
              </a:rPr>
              <a:t>设</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dirty="0">
                <a:latin typeface="黑体" panose="02010609060101010101" pitchFamily="49" charset="-122"/>
              </a:rPr>
              <a:t>,</a:t>
            </a:r>
            <a:r>
              <a:rPr lang="zh-CN" altLang="en-US" b="0" dirty="0">
                <a:latin typeface="黑体" panose="02010609060101010101" pitchFamily="49" charset="-122"/>
              </a:rPr>
              <a:t>Ｈ是公式，称</a:t>
            </a:r>
            <a:r>
              <a:rPr lang="en-US" altLang="zh-CN" b="0" dirty="0">
                <a:latin typeface="黑体" panose="02010609060101010101" pitchFamily="49" charset="-122"/>
              </a:rPr>
              <a:t>H</a:t>
            </a:r>
            <a:r>
              <a:rPr lang="zh-CN" altLang="en-US" b="0" dirty="0">
                <a:latin typeface="黑体" panose="02010609060101010101" pitchFamily="49" charset="-122"/>
              </a:rPr>
              <a:t>是</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的逻辑结果</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共同蕴涵</a:t>
            </a:r>
            <a:r>
              <a:rPr lang="en-US" altLang="zh-CN" b="0" dirty="0">
                <a:latin typeface="黑体" panose="02010609060101010101" pitchFamily="49" charset="-122"/>
              </a:rPr>
              <a:t>H)</a:t>
            </a:r>
            <a:r>
              <a:rPr lang="zh-CN" altLang="en-US" b="0" dirty="0">
                <a:latin typeface="黑体" panose="02010609060101010101" pitchFamily="49" charset="-122"/>
              </a:rPr>
              <a:t>，当且仅当</a:t>
            </a:r>
            <a:r>
              <a:rPr lang="en-US" altLang="zh-CN" b="0" dirty="0">
                <a:latin typeface="黑体" panose="02010609060101010101" pitchFamily="49" charset="-122"/>
              </a:rPr>
              <a:t>H </a:t>
            </a:r>
            <a:r>
              <a:rPr lang="zh-CN" altLang="en-US" b="0" dirty="0">
                <a:latin typeface="黑体" panose="02010609060101010101" pitchFamily="49" charset="-122"/>
              </a:rPr>
              <a:t>是</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∧G</a:t>
            </a:r>
            <a:r>
              <a:rPr lang="en-US" altLang="zh-CN" b="0" baseline="-25000" dirty="0">
                <a:latin typeface="黑体" panose="02010609060101010101" pitchFamily="49" charset="-122"/>
              </a:rPr>
              <a:t>2</a:t>
            </a:r>
            <a:r>
              <a:rPr lang="en-US" altLang="zh-CN" b="0" dirty="0">
                <a:latin typeface="黑体" panose="02010609060101010101" pitchFamily="49" charset="-122"/>
              </a:rPr>
              <a:t>∧</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的</a:t>
            </a:r>
            <a:r>
              <a:rPr lang="zh-CN" altLang="en-US" b="0" dirty="0">
                <a:solidFill>
                  <a:srgbClr val="CC00FF"/>
                </a:solidFill>
                <a:latin typeface="黑体" panose="02010609060101010101" pitchFamily="49" charset="-122"/>
              </a:rPr>
              <a:t>逻辑结果</a:t>
            </a:r>
            <a:r>
              <a:rPr lang="en-US" altLang="zh-CN" b="0" dirty="0">
                <a:latin typeface="黑体" panose="02010609060101010101" pitchFamily="49" charset="-122"/>
              </a:rPr>
              <a:t>(logic conclusion)</a:t>
            </a:r>
            <a:r>
              <a:rPr lang="zh-CN" altLang="en-US" b="0" dirty="0">
                <a:latin typeface="黑体" panose="02010609060101010101" pitchFamily="49" charset="-122"/>
              </a:rPr>
              <a:t>。记为</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dirty="0">
                <a:latin typeface="黑体" panose="02010609060101010101" pitchFamily="49" charset="-122"/>
              </a:rPr>
              <a:t> </a:t>
            </a:r>
            <a:r>
              <a:rPr lang="en-US" altLang="en-US" b="0" noProof="1">
                <a:latin typeface="黑体" panose="02010609060101010101" pitchFamily="49" charset="-122"/>
                <a:sym typeface="Symbol" panose="05050102010706020507" pitchFamily="18" charset="2"/>
              </a:rPr>
              <a:t></a:t>
            </a:r>
            <a:r>
              <a:rPr lang="zh-CN" altLang="en-US" b="0" dirty="0">
                <a:latin typeface="黑体" panose="02010609060101010101" pitchFamily="49" charset="-122"/>
              </a:rPr>
              <a:t>Ｈ，此时称</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baseline="-25000" dirty="0">
                <a:latin typeface="黑体" panose="02010609060101010101" pitchFamily="49" charset="-122"/>
              </a:rPr>
              <a:t> </a:t>
            </a:r>
            <a:r>
              <a:rPr lang="en-US" altLang="en-US" b="0" noProof="1">
                <a:latin typeface="黑体" panose="02010609060101010101" pitchFamily="49" charset="-122"/>
                <a:sym typeface="Symbol" panose="05050102010706020507" pitchFamily="18" charset="2"/>
              </a:rPr>
              <a:t></a:t>
            </a:r>
            <a:r>
              <a:rPr lang="zh-CN" altLang="en-US" b="0" dirty="0">
                <a:latin typeface="黑体" panose="02010609060101010101" pitchFamily="49" charset="-122"/>
              </a:rPr>
              <a:t>Ｈ为</a:t>
            </a:r>
            <a:r>
              <a:rPr lang="zh-CN" altLang="en-US" b="0" dirty="0">
                <a:solidFill>
                  <a:srgbClr val="CC00FF"/>
                </a:solidFill>
                <a:latin typeface="黑体" panose="02010609060101010101" pitchFamily="49" charset="-122"/>
              </a:rPr>
              <a:t>有效的</a:t>
            </a:r>
            <a:r>
              <a:rPr lang="en-US" altLang="zh-CN" b="0" dirty="0">
                <a:latin typeface="黑体" panose="02010609060101010101" pitchFamily="49" charset="-122"/>
              </a:rPr>
              <a:t>(efficacious)</a:t>
            </a:r>
            <a:r>
              <a:rPr lang="zh-CN" altLang="en-US" b="0" dirty="0">
                <a:latin typeface="黑体" panose="02010609060101010101" pitchFamily="49" charset="-122"/>
              </a:rPr>
              <a:t>，否则称为无效的（</a:t>
            </a:r>
            <a:r>
              <a:rPr lang="en-US" altLang="zh-CN" b="0" dirty="0">
                <a:latin typeface="黑体" panose="02010609060101010101" pitchFamily="49" charset="-122"/>
              </a:rPr>
              <a:t>inefficacious</a:t>
            </a:r>
            <a:r>
              <a:rPr lang="zh-CN" altLang="en-US" b="0" dirty="0">
                <a:latin typeface="黑体" panose="02010609060101010101" pitchFamily="49" charset="-122"/>
              </a:rPr>
              <a:t>）。</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称为一组</a:t>
            </a:r>
            <a:r>
              <a:rPr lang="zh-CN" altLang="en-US" b="0" dirty="0">
                <a:solidFill>
                  <a:srgbClr val="0000CC"/>
                </a:solidFill>
                <a:latin typeface="黑体" panose="02010609060101010101" pitchFamily="49" charset="-122"/>
              </a:rPr>
              <a:t>前提</a:t>
            </a:r>
            <a:r>
              <a:rPr lang="en-US" altLang="zh-CN" b="0" dirty="0">
                <a:latin typeface="黑体" panose="02010609060101010101" pitchFamily="49" charset="-122"/>
              </a:rPr>
              <a:t>(Premise)</a:t>
            </a:r>
            <a:r>
              <a:rPr lang="zh-CN" altLang="en-US" b="0" dirty="0">
                <a:latin typeface="黑体" panose="02010609060101010101" pitchFamily="49" charset="-122"/>
              </a:rPr>
              <a:t>，有时用集合</a:t>
            </a:r>
            <a:r>
              <a:rPr lang="en-US" altLang="zh-CN" b="0" dirty="0">
                <a:latin typeface="黑体" panose="02010609060101010101" pitchFamily="49" charset="-122"/>
              </a:rPr>
              <a:t>Г</a:t>
            </a:r>
            <a:r>
              <a:rPr lang="zh-CN" altLang="en-US" b="0" dirty="0">
                <a:latin typeface="黑体" panose="02010609060101010101" pitchFamily="49" charset="-122"/>
              </a:rPr>
              <a:t>来表示，记</a:t>
            </a:r>
            <a:r>
              <a:rPr lang="en-US" altLang="zh-CN" b="0" dirty="0">
                <a:latin typeface="黑体" panose="02010609060101010101" pitchFamily="49" charset="-122"/>
              </a:rPr>
              <a:t>Г = {G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dirty="0">
                <a:latin typeface="黑体" panose="02010609060101010101" pitchFamily="49" charset="-122"/>
              </a:rPr>
              <a:t>}</a:t>
            </a:r>
            <a:r>
              <a:rPr lang="zh-CN" altLang="en-US" b="0" dirty="0">
                <a:latin typeface="黑体" panose="02010609060101010101" pitchFamily="49" charset="-122"/>
              </a:rPr>
              <a:t>。</a:t>
            </a:r>
            <a:r>
              <a:rPr lang="en-US" altLang="zh-CN" b="0" dirty="0">
                <a:latin typeface="黑体" panose="02010609060101010101" pitchFamily="49" charset="-122"/>
              </a:rPr>
              <a:t>H</a:t>
            </a:r>
            <a:r>
              <a:rPr lang="zh-CN" altLang="en-US" b="0" dirty="0">
                <a:latin typeface="黑体" panose="02010609060101010101" pitchFamily="49" charset="-122"/>
              </a:rPr>
              <a:t>称为</a:t>
            </a:r>
            <a:r>
              <a:rPr lang="zh-CN" altLang="en-US" b="0" dirty="0">
                <a:solidFill>
                  <a:srgbClr val="0000CC"/>
                </a:solidFill>
                <a:latin typeface="黑体" panose="02010609060101010101" pitchFamily="49" charset="-122"/>
              </a:rPr>
              <a:t>结论</a:t>
            </a:r>
            <a:r>
              <a:rPr lang="en-US" altLang="zh-CN" b="0" dirty="0">
                <a:latin typeface="黑体" panose="02010609060101010101" pitchFamily="49" charset="-122"/>
              </a:rPr>
              <a:t>(conclusion)</a:t>
            </a:r>
            <a:r>
              <a:rPr lang="zh-CN" altLang="en-US" b="0" dirty="0">
                <a:latin typeface="黑体" panose="02010609060101010101" pitchFamily="49" charset="-122"/>
              </a:rPr>
              <a:t>。又称</a:t>
            </a:r>
            <a:r>
              <a:rPr lang="en-US" altLang="zh-CN" b="0" dirty="0">
                <a:latin typeface="黑体" panose="02010609060101010101" pitchFamily="49" charset="-122"/>
              </a:rPr>
              <a:t>H</a:t>
            </a:r>
            <a:r>
              <a:rPr lang="zh-CN" altLang="en-US" b="0" dirty="0">
                <a:latin typeface="黑体" panose="02010609060101010101" pitchFamily="49" charset="-122"/>
              </a:rPr>
              <a:t>是前提集合的逻辑结果。记为</a:t>
            </a:r>
            <a:r>
              <a:rPr lang="en-US" altLang="zh-CN" b="0" dirty="0">
                <a:latin typeface="黑体" panose="02010609060101010101" pitchFamily="49" charset="-122"/>
              </a:rPr>
              <a:t>Г </a:t>
            </a:r>
            <a:r>
              <a:rPr lang="en-US" altLang="en-US" b="0" noProof="1">
                <a:latin typeface="黑体" panose="02010609060101010101" pitchFamily="49" charset="-122"/>
                <a:sym typeface="Symbol" panose="05050102010706020507" pitchFamily="18" charset="2"/>
              </a:rPr>
              <a:t></a:t>
            </a:r>
            <a:r>
              <a:rPr lang="en-US" altLang="zh-CN" b="0" dirty="0">
                <a:latin typeface="黑体" panose="02010609060101010101" pitchFamily="49" charset="-122"/>
              </a:rPr>
              <a:t> H</a:t>
            </a:r>
            <a:r>
              <a:rPr lang="zh-CN" altLang="en-US" b="0" dirty="0"/>
              <a:t>。 </a:t>
            </a:r>
          </a:p>
        </p:txBody>
      </p:sp>
      <p:sp>
        <p:nvSpPr>
          <p:cNvPr id="7" name="Rectangle 5">
            <a:extLst>
              <a:ext uri="{FF2B5EF4-FFF2-40B4-BE49-F238E27FC236}">
                <a16:creationId xmlns:a16="http://schemas.microsoft.com/office/drawing/2014/main" id="{A2B16ED8-5C47-4CE7-8146-E0948608C9A6}"/>
              </a:ext>
            </a:extLst>
          </p:cNvPr>
          <p:cNvSpPr>
            <a:spLocks noChangeArrowheads="1"/>
          </p:cNvSpPr>
          <p:nvPr/>
        </p:nvSpPr>
        <p:spPr bwMode="auto">
          <a:xfrm>
            <a:off x="851693" y="4926610"/>
            <a:ext cx="10196608"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85825">
              <a:lnSpc>
                <a:spcPct val="120000"/>
              </a:lnSpc>
              <a:spcBef>
                <a:spcPct val="20000"/>
              </a:spcBef>
              <a:buClr>
                <a:srgbClr val="FF3300"/>
              </a:buClr>
              <a:buFont typeface="Wingdings" panose="05000000000000000000" pitchFamily="2" charset="2"/>
              <a:defRPr sz="2800" b="1">
                <a:solidFill>
                  <a:srgbClr val="000000"/>
                </a:solidFill>
                <a:latin typeface="Arial" panose="020B0604020202020204" pitchFamily="34" charset="0"/>
                <a:ea typeface="黑体" panose="02010609060101010101" pitchFamily="49" charset="-122"/>
              </a:defRPr>
            </a:lvl1pPr>
            <a:lvl2pPr marL="742950" indent="-285750" defTabSz="885825">
              <a:lnSpc>
                <a:spcPct val="120000"/>
              </a:lnSpc>
              <a:spcBef>
                <a:spcPct val="20000"/>
              </a:spcBef>
              <a:buClr>
                <a:srgbClr val="FF3300"/>
              </a:buClr>
              <a:buFont typeface="Wingdings" panose="05000000000000000000" pitchFamily="2" charset="2"/>
              <a:defRPr sz="2400" b="1">
                <a:solidFill>
                  <a:srgbClr val="333300"/>
                </a:solidFill>
                <a:latin typeface="Arial" panose="020B0604020202020204" pitchFamily="34" charset="0"/>
                <a:ea typeface="宋体" panose="02010600030101010101" pitchFamily="2" charset="-122"/>
              </a:defRPr>
            </a:lvl2pPr>
            <a:lvl3pPr marL="1143000" indent="-228600" defTabSz="885825">
              <a:lnSpc>
                <a:spcPct val="120000"/>
              </a:lnSpc>
              <a:spcBef>
                <a:spcPct val="20000"/>
              </a:spcBef>
              <a:buClr>
                <a:srgbClr val="FF3300"/>
              </a:buClr>
              <a:buFont typeface="Wingdings" panose="05000000000000000000" pitchFamily="2" charset="2"/>
              <a:defRPr sz="2000" b="1">
                <a:solidFill>
                  <a:srgbClr val="333300"/>
                </a:solidFill>
                <a:latin typeface="Arial" panose="020B0604020202020204" pitchFamily="34" charset="0"/>
                <a:ea typeface="宋体" panose="02010600030101010101" pitchFamily="2" charset="-122"/>
              </a:defRPr>
            </a:lvl3pPr>
            <a:lvl4pPr marL="1600200" indent="-228600" defTabSz="885825">
              <a:lnSpc>
                <a:spcPct val="120000"/>
              </a:lnSpc>
              <a:spcBef>
                <a:spcPct val="20000"/>
              </a:spcBef>
              <a:buClr>
                <a:srgbClr val="FF3300"/>
              </a:buClr>
              <a:defRPr b="1">
                <a:solidFill>
                  <a:srgbClr val="333300"/>
                </a:solidFill>
                <a:latin typeface="Arial" panose="020B0604020202020204" pitchFamily="34" charset="0"/>
                <a:ea typeface="宋体" panose="02010600030101010101" pitchFamily="2" charset="-122"/>
              </a:defRPr>
            </a:lvl4pPr>
            <a:lvl5pPr marL="2057400" indent="-228600" defTabSz="885825">
              <a:lnSpc>
                <a:spcPct val="120000"/>
              </a:lnSpc>
              <a:spcBef>
                <a:spcPct val="20000"/>
              </a:spcBef>
              <a:buClr>
                <a:srgbClr val="FF3300"/>
              </a:buClr>
              <a:defRPr sz="1600" b="1">
                <a:solidFill>
                  <a:srgbClr val="333300"/>
                </a:solidFill>
                <a:latin typeface="Arial" panose="020B0604020202020204" pitchFamily="34" charset="0"/>
                <a:ea typeface="宋体" panose="02010600030101010101" pitchFamily="2" charset="-122"/>
              </a:defRPr>
            </a:lvl5pPr>
            <a:lvl6pPr marL="25146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6pPr>
            <a:lvl7pPr marL="29718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7pPr>
            <a:lvl8pPr marL="34290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8pPr>
            <a:lvl9pPr marL="38862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9pPr>
          </a:lstStyle>
          <a:p>
            <a:pPr algn="ctr"/>
            <a:r>
              <a:rPr lang="zh-CN" altLang="en-US" b="0" dirty="0">
                <a:solidFill>
                  <a:schemeClr val="accent2"/>
                </a:solidFill>
              </a:rPr>
              <a:t>定理</a:t>
            </a:r>
            <a:r>
              <a:rPr lang="en-US" altLang="zh-CN" b="0" dirty="0"/>
              <a:t>  </a:t>
            </a:r>
            <a:r>
              <a:rPr lang="zh-CN" altLang="en-US" b="0" dirty="0"/>
              <a:t>公式</a:t>
            </a:r>
            <a:r>
              <a:rPr lang="en-US" altLang="zh-CN" b="0" dirty="0"/>
              <a:t>H</a:t>
            </a:r>
            <a:r>
              <a:rPr lang="zh-CN" altLang="en-US" b="0" dirty="0"/>
              <a:t>是前提集合</a:t>
            </a:r>
            <a:r>
              <a:rPr lang="en-US" altLang="zh-CN" b="0" dirty="0"/>
              <a:t>Г={G</a:t>
            </a:r>
            <a:r>
              <a:rPr lang="en-US" altLang="zh-CN" b="0" baseline="-25000" dirty="0"/>
              <a:t>1</a:t>
            </a:r>
            <a:r>
              <a:rPr lang="en-US" altLang="zh-CN" b="0" dirty="0"/>
              <a:t>, G</a:t>
            </a:r>
            <a:r>
              <a:rPr lang="en-US" altLang="zh-CN" b="0" baseline="-25000" dirty="0"/>
              <a:t>2</a:t>
            </a:r>
            <a:r>
              <a:rPr lang="en-US" altLang="zh-CN" b="0" dirty="0"/>
              <a:t>, </a:t>
            </a:r>
            <a:r>
              <a:rPr lang="en-US" altLang="zh-CN" b="0" dirty="0">
                <a:latin typeface="宋体" panose="02010600030101010101" pitchFamily="2" charset="-122"/>
              </a:rPr>
              <a:t>…</a:t>
            </a:r>
            <a:r>
              <a:rPr lang="en-US" altLang="zh-CN" b="0" dirty="0"/>
              <a:t>,</a:t>
            </a:r>
            <a:r>
              <a:rPr lang="en-US" altLang="zh-CN" b="0" dirty="0" err="1"/>
              <a:t>G</a:t>
            </a:r>
            <a:r>
              <a:rPr lang="en-US" altLang="zh-CN" b="0" baseline="-25000" dirty="0" err="1"/>
              <a:t>n</a:t>
            </a:r>
            <a:r>
              <a:rPr lang="en-US" altLang="zh-CN" b="0" dirty="0"/>
              <a:t>}</a:t>
            </a:r>
            <a:r>
              <a:rPr lang="zh-CN" altLang="en-US" b="0" dirty="0"/>
              <a:t>的逻辑结果当且仅当</a:t>
            </a:r>
            <a:r>
              <a:rPr lang="en-US" altLang="zh-CN" b="0" dirty="0">
                <a:solidFill>
                  <a:srgbClr val="0000CC"/>
                </a:solidFill>
              </a:rPr>
              <a:t>G</a:t>
            </a:r>
            <a:r>
              <a:rPr lang="en-US" altLang="zh-CN" b="0" baseline="-25000" dirty="0"/>
              <a:t>1</a:t>
            </a:r>
            <a:r>
              <a:rPr lang="en-US" altLang="zh-CN" b="0" dirty="0">
                <a:solidFill>
                  <a:srgbClr val="0000CC"/>
                </a:solidFill>
              </a:rPr>
              <a:t>∧G</a:t>
            </a:r>
            <a:r>
              <a:rPr lang="en-US" altLang="zh-CN" b="0" baseline="-25000" dirty="0"/>
              <a:t>2</a:t>
            </a:r>
            <a:r>
              <a:rPr lang="en-US" altLang="zh-CN" b="0" dirty="0">
                <a:solidFill>
                  <a:srgbClr val="0000CC"/>
                </a:solidFill>
              </a:rPr>
              <a:t>∧</a:t>
            </a:r>
            <a:r>
              <a:rPr lang="en-US" altLang="zh-CN" b="0" dirty="0">
                <a:solidFill>
                  <a:srgbClr val="0000CC"/>
                </a:solidFill>
                <a:latin typeface="宋体" panose="02010600030101010101" pitchFamily="2" charset="-122"/>
              </a:rPr>
              <a:t>…</a:t>
            </a:r>
            <a:r>
              <a:rPr lang="en-US" altLang="zh-CN" b="0" dirty="0">
                <a:solidFill>
                  <a:srgbClr val="0000CC"/>
                </a:solidFill>
              </a:rPr>
              <a:t>∧</a:t>
            </a:r>
            <a:r>
              <a:rPr lang="en-US" altLang="zh-CN" b="0" dirty="0" err="1">
                <a:solidFill>
                  <a:srgbClr val="0000CC"/>
                </a:solidFill>
              </a:rPr>
              <a:t>G</a:t>
            </a:r>
            <a:r>
              <a:rPr lang="en-US" altLang="zh-CN" b="0" baseline="-25000" dirty="0" err="1"/>
              <a:t>n</a:t>
            </a:r>
            <a:r>
              <a:rPr lang="en-US" altLang="zh-CN" b="0" dirty="0">
                <a:solidFill>
                  <a:srgbClr val="0000CC"/>
                </a:solidFill>
              </a:rPr>
              <a:t>→</a:t>
            </a:r>
            <a:r>
              <a:rPr lang="zh-CN" altLang="en-US" b="0" dirty="0">
                <a:solidFill>
                  <a:srgbClr val="0000CC"/>
                </a:solidFill>
              </a:rPr>
              <a:t>Ｈ</a:t>
            </a:r>
            <a:r>
              <a:rPr lang="zh-CN" altLang="en-US" b="0" dirty="0"/>
              <a:t>为</a:t>
            </a:r>
            <a:r>
              <a:rPr lang="zh-CN" altLang="en-US" b="0" dirty="0">
                <a:solidFill>
                  <a:srgbClr val="CC00FF"/>
                </a:solidFill>
              </a:rPr>
              <a:t>有效公式</a:t>
            </a:r>
            <a:r>
              <a:rPr lang="zh-CN" altLang="en-US" b="0" dirty="0"/>
              <a:t>。 </a:t>
            </a:r>
          </a:p>
        </p:txBody>
      </p:sp>
    </p:spTree>
    <p:extLst>
      <p:ext uri="{BB962C8B-B14F-4D97-AF65-F5344CB8AC3E}">
        <p14:creationId xmlns:p14="http://schemas.microsoft.com/office/powerpoint/2010/main" val="197926722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5" name="矩形 3">
            <a:extLst>
              <a:ext uri="{FF2B5EF4-FFF2-40B4-BE49-F238E27FC236}">
                <a16:creationId xmlns:a16="http://schemas.microsoft.com/office/drawing/2014/main" id="{1C1B9694-43C2-4E60-B3E1-887378D14075}"/>
              </a:ext>
            </a:extLst>
          </p:cNvPr>
          <p:cNvSpPr txBox="1">
            <a:spLocks noChangeArrowheads="1"/>
          </p:cNvSpPr>
          <p:nvPr/>
        </p:nvSpPr>
        <p:spPr>
          <a:xfrm>
            <a:off x="1751013" y="1116660"/>
            <a:ext cx="8915400" cy="541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latin typeface="Times New Roman" panose="02020603050405020304" pitchFamily="18" charset="0"/>
              </a:rPr>
              <a:t>证明谓词公式间的等价和蕴涵一般很少用到真值表法。</a:t>
            </a:r>
          </a:p>
          <a:p>
            <a:pPr>
              <a:buFont typeface="Wingdings" panose="05000000000000000000" pitchFamily="2" charset="2"/>
              <a:buNone/>
            </a:pPr>
            <a:r>
              <a:rPr lang="zh-CN" altLang="en-US" dirty="0">
                <a:latin typeface="Times New Roman" panose="02020603050405020304" pitchFamily="18" charset="0"/>
              </a:rPr>
              <a:t>对于谓词公式</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，一般有如下证明</a:t>
            </a:r>
            <a:r>
              <a:rPr lang="en-US" altLang="zh-CN"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B</a:t>
            </a:r>
            <a:r>
              <a:rPr lang="zh-CN" altLang="en-US" dirty="0">
                <a:latin typeface="Times New Roman" panose="02020603050405020304" pitchFamily="18" charset="0"/>
              </a:rPr>
              <a:t>的方法：</a:t>
            </a:r>
          </a:p>
          <a:p>
            <a:pPr>
              <a:buFont typeface="Wingdings" panose="05000000000000000000" pitchFamily="2" charset="2"/>
              <a:buNone/>
            </a:pPr>
            <a:r>
              <a:rPr lang="zh-CN" altLang="en-US" dirty="0">
                <a:solidFill>
                  <a:srgbClr val="C00000"/>
                </a:solidFill>
                <a:latin typeface="Times New Roman" panose="02020603050405020304" pitchFamily="18" charset="0"/>
              </a:rPr>
              <a:t>方法一</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证明</a:t>
            </a:r>
            <a:r>
              <a:rPr lang="en-US" altLang="zh-CN" dirty="0">
                <a:solidFill>
                  <a:srgbClr val="C00000"/>
                </a:solidFill>
                <a:latin typeface="Times New Roman" panose="02020603050405020304" pitchFamily="18" charset="0"/>
              </a:rPr>
              <a:t>A</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B</a:t>
            </a:r>
            <a:r>
              <a:rPr lang="zh-CN" altLang="en-US" dirty="0">
                <a:solidFill>
                  <a:srgbClr val="C00000"/>
                </a:solidFill>
                <a:latin typeface="Times New Roman" panose="02020603050405020304" pitchFamily="18" charset="0"/>
              </a:rPr>
              <a:t>是恒真公式。</a:t>
            </a:r>
          </a:p>
          <a:p>
            <a:pPr>
              <a:buFont typeface="Wingdings" panose="05000000000000000000" pitchFamily="2" charset="2"/>
              <a:buNone/>
            </a:pPr>
            <a:r>
              <a:rPr lang="zh-CN" altLang="en-US" dirty="0">
                <a:solidFill>
                  <a:srgbClr val="C00000"/>
                </a:solidFill>
                <a:latin typeface="Times New Roman" panose="02020603050405020304" pitchFamily="18" charset="0"/>
              </a:rPr>
              <a:t>方法二</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由基本等价式和基本蕴涵式推导出</a:t>
            </a:r>
            <a:r>
              <a:rPr lang="en-US" altLang="zh-CN" dirty="0">
                <a:solidFill>
                  <a:srgbClr val="C00000"/>
                </a:solidFill>
                <a:latin typeface="Times New Roman" panose="02020603050405020304" pitchFamily="18" charset="0"/>
              </a:rPr>
              <a:t>A</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B</a:t>
            </a:r>
            <a:r>
              <a:rPr lang="zh-CN" altLang="en-US" dirty="0">
                <a:solidFill>
                  <a:srgbClr val="C00000"/>
                </a:solidFill>
                <a:latin typeface="Times New Roman" panose="02020603050405020304" pitchFamily="18" charset="0"/>
              </a:rPr>
              <a:t>。</a:t>
            </a:r>
          </a:p>
          <a:p>
            <a:pPr>
              <a:buFont typeface="Wingdings" panose="05000000000000000000" pitchFamily="2" charset="2"/>
              <a:buNone/>
            </a:pPr>
            <a:r>
              <a:rPr lang="zh-CN" altLang="en-US" dirty="0">
                <a:solidFill>
                  <a:srgbClr val="C00000"/>
                </a:solidFill>
                <a:latin typeface="Times New Roman" panose="02020603050405020304" pitchFamily="18" charset="0"/>
              </a:rPr>
              <a:t>方法三</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任取解释 </a:t>
            </a:r>
            <a:r>
              <a:rPr lang="en-US" altLang="zh-CN" dirty="0">
                <a:solidFill>
                  <a:srgbClr val="C00000"/>
                </a:solidFill>
                <a:latin typeface="Times New Roman" panose="02020603050405020304" pitchFamily="18" charset="0"/>
              </a:rPr>
              <a:t>I</a:t>
            </a:r>
            <a:r>
              <a:rPr lang="zh-CN" altLang="en-US" dirty="0">
                <a:solidFill>
                  <a:srgbClr val="C00000"/>
                </a:solidFill>
                <a:latin typeface="Times New Roman" panose="02020603050405020304" pitchFamily="18" charset="0"/>
              </a:rPr>
              <a:t>，若 </a:t>
            </a:r>
            <a:r>
              <a:rPr lang="en-US" altLang="zh-CN" dirty="0">
                <a:solidFill>
                  <a:srgbClr val="C00000"/>
                </a:solidFill>
                <a:latin typeface="Times New Roman" panose="02020603050405020304" pitchFamily="18" charset="0"/>
              </a:rPr>
              <a:t>I </a:t>
            </a:r>
            <a:r>
              <a:rPr lang="zh-CN" altLang="en-US" dirty="0">
                <a:solidFill>
                  <a:srgbClr val="C00000"/>
                </a:solidFill>
                <a:latin typeface="Times New Roman" panose="02020603050405020304" pitchFamily="18" charset="0"/>
              </a:rPr>
              <a:t>满足</a:t>
            </a:r>
            <a:r>
              <a:rPr lang="en-US" altLang="zh-CN" dirty="0">
                <a:solidFill>
                  <a:srgbClr val="C00000"/>
                </a:solidFill>
                <a:latin typeface="Times New Roman" panose="02020603050405020304" pitchFamily="18" charset="0"/>
              </a:rPr>
              <a:t>A</a:t>
            </a:r>
            <a:r>
              <a:rPr lang="zh-CN" altLang="en-US" dirty="0">
                <a:solidFill>
                  <a:srgbClr val="C00000"/>
                </a:solidFill>
                <a:latin typeface="Times New Roman" panose="02020603050405020304" pitchFamily="18" charset="0"/>
              </a:rPr>
              <a:t>，证 </a:t>
            </a:r>
            <a:r>
              <a:rPr lang="en-US" altLang="zh-CN" dirty="0">
                <a:solidFill>
                  <a:srgbClr val="C00000"/>
                </a:solidFill>
                <a:latin typeface="Times New Roman" panose="02020603050405020304" pitchFamily="18" charset="0"/>
              </a:rPr>
              <a:t>I </a:t>
            </a:r>
            <a:r>
              <a:rPr lang="zh-CN" altLang="en-US" dirty="0">
                <a:solidFill>
                  <a:srgbClr val="C00000"/>
                </a:solidFill>
                <a:latin typeface="Times New Roman" panose="02020603050405020304" pitchFamily="18" charset="0"/>
              </a:rPr>
              <a:t>满足</a:t>
            </a:r>
            <a:r>
              <a:rPr lang="en-US" altLang="zh-CN" dirty="0">
                <a:solidFill>
                  <a:srgbClr val="C00000"/>
                </a:solidFill>
                <a:latin typeface="Times New Roman" panose="02020603050405020304" pitchFamily="18" charset="0"/>
              </a:rPr>
              <a:t>B</a:t>
            </a:r>
            <a:r>
              <a:rPr lang="zh-CN" altLang="en-US" dirty="0">
                <a:solidFill>
                  <a:srgbClr val="C00000"/>
                </a:solidFill>
                <a:latin typeface="Times New Roman" panose="02020603050405020304" pitchFamily="18" charset="0"/>
              </a:rPr>
              <a:t>。</a:t>
            </a:r>
          </a:p>
          <a:p>
            <a:pPr>
              <a:buFont typeface="Wingdings" panose="05000000000000000000" pitchFamily="2" charset="2"/>
              <a:buNone/>
            </a:pPr>
            <a:r>
              <a:rPr lang="zh-CN" altLang="en-US" dirty="0">
                <a:solidFill>
                  <a:srgbClr val="C00000"/>
                </a:solidFill>
                <a:latin typeface="Times New Roman" panose="02020603050405020304" pitchFamily="18" charset="0"/>
              </a:rPr>
              <a:t>方法四</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反证法，设结论假，证前提假。</a:t>
            </a:r>
          </a:p>
        </p:txBody>
      </p:sp>
    </p:spTree>
    <p:extLst>
      <p:ext uri="{BB962C8B-B14F-4D97-AF65-F5344CB8AC3E}">
        <p14:creationId xmlns:p14="http://schemas.microsoft.com/office/powerpoint/2010/main" val="3859717084"/>
      </p:ext>
    </p:extLst>
  </p:cSld>
  <p:clrMapOvr>
    <a:masterClrMapping/>
  </p:clrMapOvr>
  <p:transition spd="slow"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7CF6125-86F1-4E86-8875-3A4B9663B1C8}"/>
              </a:ext>
            </a:extLst>
          </p:cNvPr>
          <p:cNvSpPr/>
          <p:nvPr/>
        </p:nvSpPr>
        <p:spPr>
          <a:xfrm>
            <a:off x="2689617" y="1093699"/>
            <a:ext cx="5843266" cy="492827"/>
          </a:xfrm>
          <a:prstGeom prst="rect">
            <a:avLst/>
          </a:prstGeom>
        </p:spPr>
        <p:txBody>
          <a:bodyPr wrap="none">
            <a:spAutoFit/>
          </a:bodyPr>
          <a:lstStyle/>
          <a:p>
            <a:pPr>
              <a:lnSpc>
                <a:spcPct val="80000"/>
              </a:lnSpc>
              <a:buFont typeface="Wingdings" panose="05000000000000000000" pitchFamily="2" charset="2"/>
              <a:buNone/>
            </a:pPr>
            <a:r>
              <a:rPr lang="zh-CN" altLang="en-US" sz="3200" dirty="0">
                <a:latin typeface="Times New Roman" panose="02020603050405020304" pitchFamily="18" charset="0"/>
              </a:rPr>
              <a:t>（</a:t>
            </a:r>
            <a:r>
              <a:rPr lang="en-US" altLang="zh-CN" sz="3200" dirty="0">
                <a:latin typeface="Times New Roman" panose="02020603050405020304" pitchFamily="18" charset="0"/>
              </a:rPr>
              <a:t>1</a:t>
            </a:r>
            <a:r>
              <a:rPr lang="zh-CN" altLang="en-US" sz="3200" dirty="0">
                <a:latin typeface="Times New Roman" panose="02020603050405020304" pitchFamily="18" charset="0"/>
              </a:rPr>
              <a:t>）</a:t>
            </a:r>
            <a:r>
              <a:rPr lang="zh-CN" altLang="en-US" sz="320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rPr>
              <a:t>x</a:t>
            </a:r>
            <a:r>
              <a:rPr lang="en-US" altLang="zh-CN" sz="3200" dirty="0" err="1">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rPr>
              <a:t>y</a:t>
            </a:r>
            <a:r>
              <a:rPr lang="en-US" altLang="zh-CN" sz="3200" dirty="0">
                <a:latin typeface="Times New Roman" panose="02020603050405020304" pitchFamily="18" charset="0"/>
              </a:rPr>
              <a:t>(A(x)</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B(y))</a:t>
            </a:r>
            <a:r>
              <a:rPr lang="en-US" altLang="zh-CN" sz="320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rPr>
              <a:t>xA</a:t>
            </a:r>
            <a:r>
              <a:rPr lang="en-US" altLang="zh-CN" sz="3200" dirty="0">
                <a:latin typeface="Times New Roman" panose="02020603050405020304" pitchFamily="18" charset="0"/>
              </a:rPr>
              <a:t>(x);</a:t>
            </a:r>
          </a:p>
        </p:txBody>
      </p:sp>
      <p:sp>
        <p:nvSpPr>
          <p:cNvPr id="3" name="矩形 2">
            <a:extLst>
              <a:ext uri="{FF2B5EF4-FFF2-40B4-BE49-F238E27FC236}">
                <a16:creationId xmlns:a16="http://schemas.microsoft.com/office/drawing/2014/main" id="{C87A9C98-3A9F-443B-A6A2-317D5A70BD9D}"/>
              </a:ext>
            </a:extLst>
          </p:cNvPr>
          <p:cNvSpPr/>
          <p:nvPr/>
        </p:nvSpPr>
        <p:spPr>
          <a:xfrm>
            <a:off x="3404556" y="1710820"/>
            <a:ext cx="4786888" cy="523220"/>
          </a:xfrm>
          <a:prstGeom prst="rect">
            <a:avLst/>
          </a:prstGeom>
        </p:spPr>
        <p:txBody>
          <a:bodyPr wrap="none">
            <a:spAutoFit/>
          </a:bodyPr>
          <a:lstStyle/>
          <a:p>
            <a:r>
              <a:rPr lang="zh-CN" altLang="en-US" sz="2800" dirty="0">
                <a:latin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t>
            </a:r>
            <a:r>
              <a:rPr lang="en-US" altLang="zh-CN" sz="2800" dirty="0" err="1">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y</a:t>
            </a:r>
            <a:r>
              <a:rPr lang="en-US" altLang="zh-CN" sz="2800" dirty="0">
                <a:latin typeface="Times New Roman" panose="02020603050405020304" pitchFamily="18" charset="0"/>
              </a:rPr>
              <a:t>(A(x)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B(y))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a:t>
            </a:r>
            <a:r>
              <a:rPr lang="en-US" altLang="zh-CN" sz="2800" dirty="0">
                <a:latin typeface="Times New Roman" panose="02020603050405020304" pitchFamily="18" charset="0"/>
              </a:rPr>
              <a:t>(x)</a:t>
            </a:r>
            <a:endParaRPr lang="zh-CN" altLang="en-US" sz="2800" dirty="0"/>
          </a:p>
        </p:txBody>
      </p:sp>
      <p:sp>
        <p:nvSpPr>
          <p:cNvPr id="4" name="矩形 3">
            <a:extLst>
              <a:ext uri="{FF2B5EF4-FFF2-40B4-BE49-F238E27FC236}">
                <a16:creationId xmlns:a16="http://schemas.microsoft.com/office/drawing/2014/main" id="{E049581E-994D-40DB-80F7-019F9188FD1C}"/>
              </a:ext>
            </a:extLst>
          </p:cNvPr>
          <p:cNvSpPr/>
          <p:nvPr/>
        </p:nvSpPr>
        <p:spPr>
          <a:xfrm>
            <a:off x="3502211" y="2447906"/>
            <a:ext cx="4876656" cy="437043"/>
          </a:xfrm>
          <a:prstGeom prst="rect">
            <a:avLst/>
          </a:prstGeom>
        </p:spPr>
        <p:txBody>
          <a:bodyPr wrap="none">
            <a:spAutoFit/>
          </a:bodyPr>
          <a:lstStyle/>
          <a:p>
            <a:pPr>
              <a:lnSpc>
                <a:spcPct val="8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x(A(x)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y B(y))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a:t>
            </a:r>
            <a:r>
              <a:rPr lang="en-US" altLang="zh-CN" sz="2800" dirty="0">
                <a:latin typeface="Times New Roman" panose="02020603050405020304" pitchFamily="18" charset="0"/>
              </a:rPr>
              <a:t>(x)</a:t>
            </a:r>
          </a:p>
        </p:txBody>
      </p:sp>
      <p:sp>
        <p:nvSpPr>
          <p:cNvPr id="5" name="矩形 4">
            <a:extLst>
              <a:ext uri="{FF2B5EF4-FFF2-40B4-BE49-F238E27FC236}">
                <a16:creationId xmlns:a16="http://schemas.microsoft.com/office/drawing/2014/main" id="{DDC8A0B7-B675-4510-A2E6-2D90168162DD}"/>
              </a:ext>
            </a:extLst>
          </p:cNvPr>
          <p:cNvSpPr/>
          <p:nvPr/>
        </p:nvSpPr>
        <p:spPr>
          <a:xfrm>
            <a:off x="3502211" y="3095420"/>
            <a:ext cx="4921540" cy="437043"/>
          </a:xfrm>
          <a:prstGeom prst="rect">
            <a:avLst/>
          </a:prstGeom>
        </p:spPr>
        <p:txBody>
          <a:bodyPr wrap="none">
            <a:spAutoFit/>
          </a:bodyPr>
          <a:lstStyle/>
          <a:p>
            <a:pPr>
              <a:lnSpc>
                <a:spcPct val="8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a:t>
            </a:r>
            <a:r>
              <a:rPr lang="en-US" altLang="zh-CN" sz="2800" dirty="0">
                <a:latin typeface="Times New Roman" panose="02020603050405020304" pitchFamily="18" charset="0"/>
              </a:rPr>
              <a:t>(x)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yB</a:t>
            </a:r>
            <a:r>
              <a:rPr lang="en-US" altLang="zh-CN" sz="2800" dirty="0">
                <a:latin typeface="Times New Roman" panose="02020603050405020304" pitchFamily="18" charset="0"/>
              </a:rPr>
              <a:t>(y)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a:t>
            </a:r>
            <a:r>
              <a:rPr lang="en-US" altLang="zh-CN" sz="2800" dirty="0">
                <a:latin typeface="Times New Roman" panose="02020603050405020304" pitchFamily="18" charset="0"/>
              </a:rPr>
              <a:t>(x)</a:t>
            </a:r>
          </a:p>
        </p:txBody>
      </p:sp>
      <p:sp>
        <p:nvSpPr>
          <p:cNvPr id="6" name="矩形 5">
            <a:extLst>
              <a:ext uri="{FF2B5EF4-FFF2-40B4-BE49-F238E27FC236}">
                <a16:creationId xmlns:a16="http://schemas.microsoft.com/office/drawing/2014/main" id="{65A7E4AD-6018-42DF-A6BB-6D7B6BA642B1}"/>
              </a:ext>
            </a:extLst>
          </p:cNvPr>
          <p:cNvSpPr/>
          <p:nvPr/>
        </p:nvSpPr>
        <p:spPr>
          <a:xfrm>
            <a:off x="3559889" y="3742934"/>
            <a:ext cx="5072222"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a:t>
            </a:r>
            <a:r>
              <a:rPr lang="en-US" altLang="zh-CN" sz="2800" dirty="0">
                <a:latin typeface="Times New Roman" panose="02020603050405020304" pitchFamily="18" charset="0"/>
              </a:rPr>
              <a:t>(x)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a:t>
            </a:r>
            <a:r>
              <a:rPr lang="en-US" altLang="zh-CN" sz="2800" dirty="0">
                <a:latin typeface="Times New Roman" panose="02020603050405020304" pitchFamily="18" charset="0"/>
              </a:rPr>
              <a:t>(x))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yB</a:t>
            </a:r>
            <a:r>
              <a:rPr lang="en-US" altLang="zh-CN" sz="2800" dirty="0">
                <a:latin typeface="Times New Roman" panose="02020603050405020304" pitchFamily="18" charset="0"/>
              </a:rPr>
              <a:t>(y)</a:t>
            </a:r>
            <a:endParaRPr lang="zh-CN" altLang="en-US" sz="2800" dirty="0"/>
          </a:p>
        </p:txBody>
      </p:sp>
      <p:sp>
        <p:nvSpPr>
          <p:cNvPr id="7" name="矩形 6">
            <a:extLst>
              <a:ext uri="{FF2B5EF4-FFF2-40B4-BE49-F238E27FC236}">
                <a16:creationId xmlns:a16="http://schemas.microsoft.com/office/drawing/2014/main" id="{3C48A4A3-9135-4E55-8A53-7FC08DEB30DD}"/>
              </a:ext>
            </a:extLst>
          </p:cNvPr>
          <p:cNvSpPr/>
          <p:nvPr/>
        </p:nvSpPr>
        <p:spPr>
          <a:xfrm>
            <a:off x="3559889" y="4401605"/>
            <a:ext cx="2643672" cy="486287"/>
          </a:xfrm>
          <a:prstGeom prst="rect">
            <a:avLst/>
          </a:prstGeom>
        </p:spPr>
        <p:txBody>
          <a:bodyPr wrap="none">
            <a:spAutoFit/>
          </a:bodyPr>
          <a:lstStyle/>
          <a:p>
            <a:pPr>
              <a:lnSpc>
                <a:spcPct val="80000"/>
              </a:lnSpc>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rPr>
              <a:t>1</a:t>
            </a:r>
            <a:r>
              <a:rPr lang="en-US" altLang="zh-CN" sz="320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rPr>
              <a:t>yB</a:t>
            </a:r>
            <a:r>
              <a:rPr lang="en-US" altLang="zh-CN" sz="3200" dirty="0">
                <a:latin typeface="Times New Roman" panose="02020603050405020304" pitchFamily="18" charset="0"/>
              </a:rPr>
              <a:t>(y)</a:t>
            </a:r>
          </a:p>
        </p:txBody>
      </p:sp>
      <p:sp>
        <p:nvSpPr>
          <p:cNvPr id="10" name="矩形 9">
            <a:extLst>
              <a:ext uri="{FF2B5EF4-FFF2-40B4-BE49-F238E27FC236}">
                <a16:creationId xmlns:a16="http://schemas.microsoft.com/office/drawing/2014/main" id="{EEF903C1-6BE2-4FF9-BD64-F8AFB994EFF9}"/>
              </a:ext>
            </a:extLst>
          </p:cNvPr>
          <p:cNvSpPr/>
          <p:nvPr/>
        </p:nvSpPr>
        <p:spPr>
          <a:xfrm>
            <a:off x="6102947" y="4416761"/>
            <a:ext cx="920445" cy="486287"/>
          </a:xfrm>
          <a:prstGeom prst="rect">
            <a:avLst/>
          </a:prstGeom>
        </p:spPr>
        <p:txBody>
          <a:bodyPr wrap="none">
            <a:spAutoFit/>
          </a:bodyPr>
          <a:lstStyle/>
          <a:p>
            <a:pPr>
              <a:lnSpc>
                <a:spcPct val="80000"/>
              </a:lnSpc>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rPr>
              <a:t>1</a:t>
            </a:r>
          </a:p>
        </p:txBody>
      </p:sp>
    </p:spTree>
    <p:extLst>
      <p:ext uri="{BB962C8B-B14F-4D97-AF65-F5344CB8AC3E}">
        <p14:creationId xmlns:p14="http://schemas.microsoft.com/office/powerpoint/2010/main" val="177485585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C3562FE3-0A22-4564-AC90-0B7B4ED02F02}"/>
              </a:ext>
            </a:extLst>
          </p:cNvPr>
          <p:cNvSpPr/>
          <p:nvPr/>
        </p:nvSpPr>
        <p:spPr>
          <a:xfrm>
            <a:off x="2369659" y="995865"/>
            <a:ext cx="7452681" cy="584775"/>
          </a:xfrm>
          <a:prstGeom prst="rect">
            <a:avLst/>
          </a:prstGeom>
        </p:spPr>
        <p:txBody>
          <a:bodyPr wrap="none">
            <a:spAutoFit/>
          </a:bodyPr>
          <a:lstStyle/>
          <a:p>
            <a:r>
              <a:rPr lang="zh-CN" altLang="en-US" sz="3200" dirty="0">
                <a:latin typeface="Times New Roman" panose="02020603050405020304" pitchFamily="18" charset="0"/>
              </a:rPr>
              <a:t>（</a:t>
            </a:r>
            <a:r>
              <a:rPr lang="en-US" altLang="zh-CN" sz="3200" dirty="0">
                <a:latin typeface="Times New Roman" panose="02020603050405020304" pitchFamily="18" charset="0"/>
              </a:rPr>
              <a:t>2</a:t>
            </a:r>
            <a:r>
              <a:rPr lang="zh-CN" altLang="en-US"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rPr>
              <a:t>xA</a:t>
            </a:r>
            <a:r>
              <a:rPr lang="en-US" altLang="zh-CN" sz="3200" dirty="0">
                <a:latin typeface="Times New Roman" panose="02020603050405020304" pitchFamily="18" charset="0"/>
              </a:rPr>
              <a:t>(x)</a:t>
            </a:r>
            <a:r>
              <a:rPr lang="en-US" altLang="zh-CN" sz="3200" dirty="0">
                <a:latin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rPr>
              <a:t>xB</a:t>
            </a:r>
            <a:r>
              <a:rPr lang="en-US" altLang="zh-CN" sz="3200" dirty="0">
                <a:latin typeface="Times New Roman" panose="02020603050405020304" pitchFamily="18" charset="0"/>
              </a:rPr>
              <a:t>(x)</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x(A(x)</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B(x))</a:t>
            </a:r>
            <a:endParaRPr lang="zh-CN" altLang="en-US" sz="3200" dirty="0"/>
          </a:p>
        </p:txBody>
      </p:sp>
      <p:sp>
        <p:nvSpPr>
          <p:cNvPr id="3" name="矩形 2">
            <a:extLst>
              <a:ext uri="{FF2B5EF4-FFF2-40B4-BE49-F238E27FC236}">
                <a16:creationId xmlns:a16="http://schemas.microsoft.com/office/drawing/2014/main" id="{2E3FA736-2A0A-423B-962E-CE1CB961411A}"/>
              </a:ext>
            </a:extLst>
          </p:cNvPr>
          <p:cNvSpPr/>
          <p:nvPr/>
        </p:nvSpPr>
        <p:spPr>
          <a:xfrm>
            <a:off x="2310935" y="1572580"/>
            <a:ext cx="6934139" cy="5193345"/>
          </a:xfrm>
          <a:prstGeom prst="rect">
            <a:avLst/>
          </a:prstGeom>
        </p:spPr>
        <p:txBody>
          <a:bodyPr wrap="square">
            <a:spAutoFit/>
          </a:bodyPr>
          <a:lstStyle/>
          <a:p>
            <a:pPr>
              <a:lnSpc>
                <a:spcPct val="150000"/>
              </a:lnSpc>
              <a:buFont typeface="Wingdings" panose="05000000000000000000" pitchFamily="2" charset="2"/>
              <a:buNone/>
            </a:pP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a:t>
            </a:r>
            <a:r>
              <a:rPr lang="en-US" altLang="zh-CN" sz="2800" dirty="0">
                <a:latin typeface="Times New Roman" panose="02020603050405020304" pitchFamily="18" charset="0"/>
              </a:rPr>
              <a:t>(x)</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xB</a:t>
            </a:r>
            <a:r>
              <a:rPr lang="en-US" altLang="zh-CN" sz="2800" dirty="0">
                <a:latin typeface="Times New Roman" panose="02020603050405020304" pitchFamily="18" charset="0"/>
              </a:rPr>
              <a:t>(x)</a:t>
            </a:r>
          </a:p>
          <a:p>
            <a:pPr>
              <a:lnSpc>
                <a:spcPct val="15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a:t>
            </a:r>
            <a:r>
              <a:rPr lang="en-US" altLang="zh-CN" sz="2800" dirty="0">
                <a:latin typeface="Times New Roman" panose="02020603050405020304" pitchFamily="18" charset="0"/>
              </a:rPr>
              <a:t>(x)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xB</a:t>
            </a:r>
            <a:r>
              <a:rPr lang="en-US" altLang="zh-CN" sz="2800" dirty="0">
                <a:latin typeface="Times New Roman" panose="02020603050405020304" pitchFamily="18" charset="0"/>
              </a:rPr>
              <a:t>(x)</a:t>
            </a:r>
          </a:p>
          <a:p>
            <a:pPr>
              <a:lnSpc>
                <a:spcPct val="150000"/>
              </a:lnSpc>
              <a:buFont typeface="Wingdings" panose="05000000000000000000" pitchFamily="2" charset="2"/>
              <a:buNone/>
            </a:pPr>
            <a:r>
              <a:rPr lang="en-US" altLang="zh-CN" sz="2800" dirty="0">
                <a:latin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xB</a:t>
            </a:r>
            <a:r>
              <a:rPr lang="en-US" altLang="zh-CN" sz="2800" dirty="0">
                <a:latin typeface="Times New Roman" panose="02020603050405020304" pitchFamily="18" charset="0"/>
              </a:rPr>
              <a:t>(x)</a:t>
            </a:r>
          </a:p>
          <a:p>
            <a:pPr>
              <a:lnSpc>
                <a:spcPct val="150000"/>
              </a:lnSpc>
              <a:buFont typeface="Wingdings" panose="05000000000000000000" pitchFamily="2" charset="2"/>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由基本蕴涵式 </a:t>
            </a:r>
            <a:r>
              <a:rPr lang="en-US" altLang="zh-CN" sz="2800" dirty="0">
                <a:solidFill>
                  <a:srgbClr val="C00000"/>
                </a:solidFill>
                <a:latin typeface="Times New Roman" panose="02020603050405020304" pitchFamily="18" charset="0"/>
                <a:sym typeface="Symbol" panose="05050102010706020507" pitchFamily="18" charset="2"/>
              </a:rPr>
              <a:t></a:t>
            </a:r>
            <a:r>
              <a:rPr lang="en-US" altLang="zh-CN" sz="2800" dirty="0" err="1">
                <a:solidFill>
                  <a:srgbClr val="C00000"/>
                </a:solidFill>
                <a:latin typeface="Times New Roman" panose="02020603050405020304" pitchFamily="18" charset="0"/>
              </a:rPr>
              <a:t>xA</a:t>
            </a:r>
            <a:r>
              <a:rPr lang="en-US" altLang="zh-CN" sz="2800" dirty="0">
                <a:solidFill>
                  <a:srgbClr val="C00000"/>
                </a:solidFill>
                <a:latin typeface="Times New Roman" panose="02020603050405020304" pitchFamily="18" charset="0"/>
              </a:rPr>
              <a:t>(x)</a:t>
            </a:r>
            <a:r>
              <a:rPr lang="en-US" altLang="zh-CN" sz="2800" dirty="0">
                <a:solidFill>
                  <a:srgbClr val="C00000"/>
                </a:solidFill>
                <a:latin typeface="Times New Roman" panose="02020603050405020304" pitchFamily="18" charset="0"/>
                <a:sym typeface="Symbol" panose="05050102010706020507" pitchFamily="18" charset="2"/>
              </a:rPr>
              <a:t></a:t>
            </a:r>
            <a:r>
              <a:rPr lang="en-US" altLang="zh-CN" sz="2800" dirty="0" err="1">
                <a:solidFill>
                  <a:srgbClr val="C00000"/>
                </a:solidFill>
                <a:latin typeface="Times New Roman" panose="02020603050405020304" pitchFamily="18" charset="0"/>
              </a:rPr>
              <a:t>xB</a:t>
            </a:r>
            <a:r>
              <a:rPr lang="en-US" altLang="zh-CN" sz="2800" dirty="0">
                <a:solidFill>
                  <a:srgbClr val="C00000"/>
                </a:solidFill>
                <a:latin typeface="Times New Roman" panose="02020603050405020304" pitchFamily="18" charset="0"/>
              </a:rPr>
              <a:t>(x)</a:t>
            </a:r>
            <a:r>
              <a:rPr lang="en-US" altLang="zh-CN" sz="2800" dirty="0">
                <a:solidFill>
                  <a:srgbClr val="C00000"/>
                </a:solidFill>
                <a:latin typeface="Times New Roman" panose="02020603050405020304" pitchFamily="18" charset="0"/>
                <a:sym typeface="Symbol" panose="05050102010706020507" pitchFamily="18" charset="2"/>
              </a:rPr>
              <a:t></a:t>
            </a:r>
            <a:r>
              <a:rPr lang="en-US" altLang="zh-CN" sz="2800" dirty="0">
                <a:solidFill>
                  <a:srgbClr val="C00000"/>
                </a:solidFill>
                <a:latin typeface="Times New Roman" panose="02020603050405020304" pitchFamily="18" charset="0"/>
              </a:rPr>
              <a:t>x(A(x)</a:t>
            </a:r>
            <a:r>
              <a:rPr lang="en-US" altLang="zh-CN" sz="2800" dirty="0">
                <a:solidFill>
                  <a:srgbClr val="C00000"/>
                </a:solidFill>
                <a:latin typeface="Times New Roman" panose="02020603050405020304" pitchFamily="18" charset="0"/>
                <a:sym typeface="Symbol" panose="05050102010706020507" pitchFamily="18" charset="2"/>
              </a:rPr>
              <a:t></a:t>
            </a:r>
            <a:r>
              <a:rPr lang="en-US" altLang="zh-CN" sz="2800" dirty="0">
                <a:solidFill>
                  <a:srgbClr val="C00000"/>
                </a:solidFill>
                <a:latin typeface="Times New Roman" panose="02020603050405020304" pitchFamily="18" charset="0"/>
              </a:rPr>
              <a:t>B(x)) </a:t>
            </a:r>
            <a:r>
              <a:rPr lang="zh-CN" altLang="en-US" sz="2800" dirty="0">
                <a:latin typeface="Times New Roman" panose="02020603050405020304" pitchFamily="18" charset="0"/>
              </a:rPr>
              <a:t>知，</a:t>
            </a:r>
            <a:endParaRPr lang="zh-CN" altLang="en-US" sz="2800" dirty="0">
              <a:latin typeface="Times New Roman" panose="02020603050405020304" pitchFamily="18" charset="0"/>
              <a:sym typeface="Symbol" panose="05050102010706020507" pitchFamily="18" charset="2"/>
            </a:endParaRPr>
          </a:p>
          <a:p>
            <a:pPr>
              <a:lnSpc>
                <a:spcPct val="150000"/>
              </a:lnSpc>
              <a:buFont typeface="Wingdings" panose="05000000000000000000" pitchFamily="2" charset="2"/>
              <a:buNone/>
            </a:pPr>
            <a:r>
              <a:rPr lang="zh-CN" altLang="en-US"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xB</a:t>
            </a:r>
            <a:r>
              <a:rPr lang="en-US" altLang="zh-CN" sz="2800" dirty="0">
                <a:latin typeface="Times New Roman" panose="02020603050405020304" pitchFamily="18" charset="0"/>
              </a:rPr>
              <a:t>(x)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B(x))</a:t>
            </a:r>
            <a:r>
              <a:rPr lang="zh-CN" altLang="en-US" sz="2800" dirty="0">
                <a:latin typeface="Times New Roman" panose="02020603050405020304" pitchFamily="18" charset="0"/>
              </a:rPr>
              <a:t>，</a:t>
            </a:r>
          </a:p>
          <a:p>
            <a:pPr>
              <a:lnSpc>
                <a:spcPct val="150000"/>
              </a:lnSpc>
              <a:buFont typeface="Wingdings" panose="05000000000000000000" pitchFamily="2" charset="2"/>
              <a:buNone/>
            </a:pPr>
            <a:r>
              <a:rPr lang="zh-CN" altLang="en-US" sz="2800" dirty="0">
                <a:latin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x(A(x)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B(x))</a:t>
            </a:r>
            <a:endParaRPr lang="zh-CN" altLang="en-US" sz="2800" dirty="0">
              <a:latin typeface="Times New Roman" panose="02020603050405020304" pitchFamily="18" charset="0"/>
            </a:endParaRPr>
          </a:p>
          <a:p>
            <a:pPr>
              <a:lnSpc>
                <a:spcPct val="150000"/>
              </a:lnSpc>
              <a:buFont typeface="Wingdings" panose="05000000000000000000" pitchFamily="2" charset="2"/>
              <a:buNone/>
            </a:pPr>
            <a:r>
              <a:rPr lang="zh-CN" altLang="en-US" sz="2800" dirty="0">
                <a:latin typeface="Times New Roman" panose="02020603050405020304" pitchFamily="18" charset="0"/>
              </a:rPr>
              <a:t>因此，</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xA</a:t>
            </a:r>
            <a:r>
              <a:rPr lang="en-US" altLang="zh-CN" sz="2800" dirty="0">
                <a:latin typeface="Times New Roman" panose="02020603050405020304" pitchFamily="18" charset="0"/>
              </a:rPr>
              <a:t>(x)</a:t>
            </a:r>
            <a:r>
              <a:rPr lang="en-US" altLang="zh-CN" sz="2800" dirty="0">
                <a:latin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rPr>
              <a:t>xB</a:t>
            </a:r>
            <a:r>
              <a:rPr lang="en-US" altLang="zh-CN" sz="2800" dirty="0">
                <a:latin typeface="Times New Roman" panose="02020603050405020304" pitchFamily="18" charset="0"/>
              </a:rPr>
              <a:t>(x))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x(A(x)</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B(x))</a:t>
            </a:r>
            <a:endParaRPr lang="zh-CN" altLang="en-US" sz="2800" dirty="0">
              <a:latin typeface="Times New Roman" panose="02020603050405020304" pitchFamily="18" charset="0"/>
            </a:endParaRPr>
          </a:p>
        </p:txBody>
      </p:sp>
    </p:spTree>
    <p:extLst>
      <p:ext uri="{BB962C8B-B14F-4D97-AF65-F5344CB8AC3E}">
        <p14:creationId xmlns:p14="http://schemas.microsoft.com/office/powerpoint/2010/main" val="156275977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文本框 1">
            <a:extLst>
              <a:ext uri="{FF2B5EF4-FFF2-40B4-BE49-F238E27FC236}">
                <a16:creationId xmlns:a16="http://schemas.microsoft.com/office/drawing/2014/main" id="{2A2F328F-29B8-4AFD-9F95-6E890A01DE69}"/>
              </a:ext>
            </a:extLst>
          </p:cNvPr>
          <p:cNvSpPr txBox="1"/>
          <p:nvPr/>
        </p:nvSpPr>
        <p:spPr>
          <a:xfrm>
            <a:off x="2306973" y="2541864"/>
            <a:ext cx="7248088" cy="1077218"/>
          </a:xfrm>
          <a:prstGeom prst="rect">
            <a:avLst/>
          </a:prstGeom>
          <a:noFill/>
        </p:spPr>
        <p:txBody>
          <a:bodyPr wrap="square" rtlCol="0">
            <a:spAutoFit/>
          </a:bodyPr>
          <a:lstStyle/>
          <a:p>
            <a:r>
              <a:rPr lang="zh-CN" altLang="en-US" sz="3200" dirty="0"/>
              <a:t>设</a:t>
            </a:r>
            <a:r>
              <a:rPr lang="en-US" altLang="zh-CN" sz="3200" dirty="0"/>
              <a:t>α</a:t>
            </a:r>
            <a:r>
              <a:rPr lang="zh-CN" altLang="en-US" sz="3200" dirty="0"/>
              <a:t>是</a:t>
            </a:r>
            <a:r>
              <a:rPr lang="zh-CN" altLang="en-US" sz="3200" dirty="0">
                <a:solidFill>
                  <a:schemeClr val="accent1">
                    <a:lumMod val="75000"/>
                  </a:schemeClr>
                </a:solidFill>
              </a:rPr>
              <a:t>谓词公式</a:t>
            </a:r>
            <a:r>
              <a:rPr lang="zh-CN" altLang="en-US" sz="3200" dirty="0"/>
              <a:t>，</a:t>
            </a:r>
            <a:r>
              <a:rPr lang="en-US" altLang="zh-CN" sz="3200" dirty="0"/>
              <a:t>β</a:t>
            </a:r>
            <a:r>
              <a:rPr lang="zh-CN" altLang="en-US" sz="3200" dirty="0"/>
              <a:t>是</a:t>
            </a:r>
            <a:r>
              <a:rPr lang="en-US" altLang="zh-CN" sz="3200" dirty="0"/>
              <a:t>α</a:t>
            </a:r>
            <a:r>
              <a:rPr lang="zh-CN" altLang="en-US" sz="3200" dirty="0"/>
              <a:t>中</a:t>
            </a:r>
            <a:r>
              <a:rPr lang="zh-CN" altLang="en-US" sz="3200" dirty="0">
                <a:solidFill>
                  <a:schemeClr val="accent1">
                    <a:lumMod val="75000"/>
                  </a:schemeClr>
                </a:solidFill>
              </a:rPr>
              <a:t>连续的符号串</a:t>
            </a:r>
            <a:r>
              <a:rPr lang="zh-CN" altLang="en-US" sz="3200" dirty="0"/>
              <a:t>且也是</a:t>
            </a:r>
            <a:r>
              <a:rPr lang="zh-CN" altLang="en-US" sz="3200" dirty="0">
                <a:solidFill>
                  <a:schemeClr val="accent1">
                    <a:lumMod val="75000"/>
                  </a:schemeClr>
                </a:solidFill>
              </a:rPr>
              <a:t>谓词公式</a:t>
            </a:r>
            <a:r>
              <a:rPr lang="zh-CN" altLang="en-US" sz="3200" dirty="0"/>
              <a:t>，则称</a:t>
            </a:r>
            <a:r>
              <a:rPr lang="en-US" altLang="zh-CN" sz="3200" dirty="0"/>
              <a:t>β</a:t>
            </a:r>
            <a:r>
              <a:rPr lang="zh-CN" altLang="en-US" sz="3200" dirty="0"/>
              <a:t>是</a:t>
            </a:r>
            <a:r>
              <a:rPr lang="en-US" altLang="zh-CN" sz="3200" dirty="0"/>
              <a:t>α</a:t>
            </a:r>
            <a:r>
              <a:rPr lang="zh-CN" altLang="en-US" sz="3200" dirty="0"/>
              <a:t>的</a:t>
            </a:r>
            <a:r>
              <a:rPr lang="zh-CN" altLang="en-US" sz="3200" dirty="0">
                <a:solidFill>
                  <a:srgbClr val="FF0000"/>
                </a:solidFill>
              </a:rPr>
              <a:t>子公式</a:t>
            </a:r>
            <a:r>
              <a:rPr lang="zh-CN" altLang="en-US" sz="3200" dirty="0"/>
              <a:t>。</a:t>
            </a:r>
          </a:p>
        </p:txBody>
      </p:sp>
    </p:spTree>
    <p:extLst>
      <p:ext uri="{BB962C8B-B14F-4D97-AF65-F5344CB8AC3E}">
        <p14:creationId xmlns:p14="http://schemas.microsoft.com/office/powerpoint/2010/main" val="855791362"/>
      </p:ext>
    </p:extLst>
  </p:cSld>
  <p:clrMapOvr>
    <a:masterClrMapping/>
  </p:clrMapOvr>
  <p:transition spd="slow"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2">
            <a:extLst>
              <a:ext uri="{FF2B5EF4-FFF2-40B4-BE49-F238E27FC236}">
                <a16:creationId xmlns:a16="http://schemas.microsoft.com/office/drawing/2014/main" id="{FDB00264-6029-41C0-81DD-5AA9B427BD21}"/>
              </a:ext>
            </a:extLst>
          </p:cNvPr>
          <p:cNvSpPr txBox="1">
            <a:spLocks noChangeArrowheads="1"/>
          </p:cNvSpPr>
          <p:nvPr/>
        </p:nvSpPr>
        <p:spPr>
          <a:xfrm>
            <a:off x="2257887" y="1333500"/>
            <a:ext cx="8610600" cy="55245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latin typeface="Times New Roman" panose="02020603050405020304" pitchFamily="18" charset="0"/>
              </a:rPr>
              <a:t>设</a:t>
            </a:r>
            <a:r>
              <a:rPr lang="en-US" altLang="zh-CN" dirty="0">
                <a:latin typeface="Times New Roman" panose="02020603050405020304" pitchFamily="18" charset="0"/>
              </a:rPr>
              <a:t>G=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x(A(x)</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B(x))</a:t>
            </a:r>
            <a:r>
              <a:rPr lang="zh-CN" altLang="en-US" dirty="0">
                <a:latin typeface="Times New Roman" panose="02020603050405020304" pitchFamily="18" charset="0"/>
              </a:rPr>
              <a:t>，</a:t>
            </a:r>
            <a:r>
              <a:rPr lang="en-US" altLang="zh-CN" dirty="0">
                <a:latin typeface="Times New Roman" panose="02020603050405020304" pitchFamily="18" charset="0"/>
              </a:rPr>
              <a:t>H=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x A(x)</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x B(x) </a:t>
            </a:r>
          </a:p>
          <a:p>
            <a:pPr>
              <a:buFont typeface="Wingdings" panose="05000000000000000000" pitchFamily="2" charset="2"/>
              <a:buNone/>
            </a:pPr>
            <a:r>
              <a:rPr lang="en-US" altLang="zh-CN" dirty="0">
                <a:latin typeface="Times New Roman" panose="02020603050405020304" pitchFamily="18" charset="0"/>
              </a:rPr>
              <a:t>        </a:t>
            </a:r>
            <a:r>
              <a:rPr lang="zh-CN" altLang="en-US" dirty="0">
                <a:latin typeface="Times New Roman" panose="02020603050405020304" pitchFamily="18" charset="0"/>
              </a:rPr>
              <a:t>证明： </a:t>
            </a:r>
            <a:r>
              <a:rPr lang="en-US" altLang="zh-CN"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H</a:t>
            </a:r>
          </a:p>
          <a:p>
            <a:pPr>
              <a:buFont typeface="Wingdings" panose="05000000000000000000" pitchFamily="2" charset="2"/>
              <a:buNone/>
            </a:pPr>
            <a:r>
              <a:rPr lang="zh-CN" altLang="en-US" dirty="0">
                <a:latin typeface="Times New Roman" panose="02020603050405020304" pitchFamily="18" charset="0"/>
              </a:rPr>
              <a:t>证明：设</a:t>
            </a:r>
            <a:r>
              <a:rPr lang="en-US" altLang="zh-CN" dirty="0">
                <a:latin typeface="Times New Roman" panose="02020603050405020304" pitchFamily="18" charset="0"/>
              </a:rPr>
              <a:t>I</a:t>
            </a:r>
            <a:r>
              <a:rPr lang="zh-CN" altLang="en-US" dirty="0">
                <a:latin typeface="Times New Roman" panose="02020603050405020304" pitchFamily="18" charset="0"/>
              </a:rPr>
              <a:t>是满足</a:t>
            </a:r>
            <a:r>
              <a:rPr lang="en-US" altLang="zh-CN" dirty="0">
                <a:latin typeface="Times New Roman" panose="02020603050405020304" pitchFamily="18" charset="0"/>
              </a:rPr>
              <a:t>G</a:t>
            </a:r>
            <a:r>
              <a:rPr lang="zh-CN" altLang="en-US" dirty="0">
                <a:latin typeface="Times New Roman" panose="02020603050405020304" pitchFamily="18" charset="0"/>
              </a:rPr>
              <a:t>的任意一个解释。</a:t>
            </a:r>
          </a:p>
          <a:p>
            <a:pPr>
              <a:buFont typeface="Wingdings" panose="05000000000000000000" pitchFamily="2" charset="2"/>
              <a:buNone/>
            </a:pPr>
            <a:r>
              <a:rPr lang="zh-CN" altLang="en-US" dirty="0">
                <a:latin typeface="Times New Roman" panose="02020603050405020304" pitchFamily="18" charset="0"/>
              </a:rPr>
              <a:t>若</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x A(x)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latin typeface="Times New Roman" panose="02020603050405020304" pitchFamily="18" charset="0"/>
              </a:rPr>
              <a:t>0,</a:t>
            </a:r>
            <a:r>
              <a:rPr lang="zh-CN" altLang="en-US" dirty="0">
                <a:latin typeface="Times New Roman" panose="02020603050405020304" pitchFamily="18" charset="0"/>
              </a:rPr>
              <a:t>则</a:t>
            </a:r>
            <a:r>
              <a:rPr lang="en-US" altLang="zh-CN" dirty="0">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xA</a:t>
            </a:r>
            <a:r>
              <a:rPr lang="en-US" altLang="zh-CN" dirty="0">
                <a:latin typeface="Times New Roman" panose="02020603050405020304" pitchFamily="18" charset="0"/>
              </a:rPr>
              <a:t>(x)</a:t>
            </a:r>
            <a:r>
              <a:rPr lang="en-US" altLang="zh-CN" dirty="0">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xB</a:t>
            </a:r>
            <a:r>
              <a:rPr lang="en-US" altLang="zh-CN" dirty="0">
                <a:latin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1;</a:t>
            </a:r>
          </a:p>
          <a:p>
            <a:pPr>
              <a:buFont typeface="Wingdings" panose="05000000000000000000" pitchFamily="2" charset="2"/>
              <a:buNone/>
            </a:pPr>
            <a:r>
              <a:rPr lang="zh-CN" altLang="en-US" dirty="0">
                <a:latin typeface="Times New Roman" panose="02020603050405020304" pitchFamily="18" charset="0"/>
              </a:rPr>
              <a:t>若</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x A(x)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1,</a:t>
            </a:r>
            <a:r>
              <a:rPr lang="zh-CN" altLang="en-US" dirty="0">
                <a:latin typeface="Times New Roman" panose="02020603050405020304" pitchFamily="18" charset="0"/>
              </a:rPr>
              <a:t>则在</a:t>
            </a:r>
            <a:r>
              <a:rPr lang="en-US" altLang="zh-CN" dirty="0">
                <a:latin typeface="Times New Roman" panose="02020603050405020304" pitchFamily="18" charset="0"/>
              </a:rPr>
              <a:t>I</a:t>
            </a:r>
            <a:r>
              <a:rPr lang="zh-CN" altLang="en-US" dirty="0">
                <a:latin typeface="Times New Roman" panose="02020603050405020304" pitchFamily="18" charset="0"/>
              </a:rPr>
              <a:t>下对任意</a:t>
            </a:r>
            <a:r>
              <a:rPr lang="en-US" altLang="zh-CN" dirty="0" err="1">
                <a:latin typeface="Times New Roman" panose="02020603050405020304" pitchFamily="18" charset="0"/>
              </a:rPr>
              <a:t>x</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D</a:t>
            </a:r>
            <a:r>
              <a:rPr lang="zh-CN" altLang="en-US" dirty="0">
                <a:latin typeface="Times New Roman" panose="02020603050405020304" pitchFamily="18" charset="0"/>
              </a:rPr>
              <a:t>，有</a:t>
            </a:r>
          </a:p>
          <a:p>
            <a:pPr algn="ctr">
              <a:buFont typeface="Wingdings" panose="05000000000000000000" pitchFamily="2" charset="2"/>
              <a:buNone/>
            </a:pPr>
            <a:r>
              <a:rPr lang="en-US" altLang="zh-CN" dirty="0">
                <a:latin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latin typeface="Times New Roman" panose="02020603050405020304" pitchFamily="18" charset="0"/>
              </a:rPr>
              <a:t>1</a:t>
            </a:r>
            <a:r>
              <a:rPr lang="zh-CN" altLang="en-US" dirty="0">
                <a:latin typeface="Times New Roman" panose="02020603050405020304" pitchFamily="18" charset="0"/>
              </a:rPr>
              <a:t>，</a:t>
            </a:r>
          </a:p>
          <a:p>
            <a:pPr>
              <a:buFont typeface="Wingdings" panose="05000000000000000000" pitchFamily="2" charset="2"/>
              <a:buNone/>
            </a:pPr>
            <a:r>
              <a:rPr lang="zh-CN" altLang="en-US" dirty="0">
                <a:latin typeface="Times New Roman" panose="02020603050405020304" pitchFamily="18" charset="0"/>
              </a:rPr>
              <a:t>又由</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x(A(x)</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latin typeface="Times New Roman" panose="02020603050405020304" pitchFamily="18" charset="0"/>
              </a:rPr>
              <a:t>1</a:t>
            </a:r>
            <a:r>
              <a:rPr lang="zh-CN" altLang="en-US" dirty="0">
                <a:latin typeface="Times New Roman" panose="02020603050405020304" pitchFamily="18" charset="0"/>
              </a:rPr>
              <a:t>知，对</a:t>
            </a:r>
          </a:p>
          <a:p>
            <a:pPr>
              <a:buFont typeface="Wingdings" panose="05000000000000000000" pitchFamily="2" charset="2"/>
              <a:buNone/>
            </a:pPr>
            <a:r>
              <a:rPr lang="zh-CN" altLang="en-US" dirty="0">
                <a:latin typeface="Times New Roman" panose="02020603050405020304" pitchFamily="18" charset="0"/>
              </a:rPr>
              <a:t>任意</a:t>
            </a:r>
            <a:r>
              <a:rPr lang="en-US" altLang="zh-CN" dirty="0" err="1">
                <a:latin typeface="Times New Roman" panose="02020603050405020304" pitchFamily="18" charset="0"/>
              </a:rPr>
              <a:t>x</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D</a:t>
            </a:r>
            <a:r>
              <a:rPr lang="zh-CN" altLang="en-US" dirty="0">
                <a:latin typeface="Times New Roman" panose="02020603050405020304" pitchFamily="18" charset="0"/>
              </a:rPr>
              <a:t>， </a:t>
            </a:r>
            <a:r>
              <a:rPr lang="en-US" altLang="zh-CN" dirty="0">
                <a:latin typeface="Times New Roman" panose="02020603050405020304" pitchFamily="18" charset="0"/>
              </a:rPr>
              <a:t>A(x)</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B(x)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，故</a:t>
            </a:r>
          </a:p>
          <a:p>
            <a:pPr algn="ctr">
              <a:buFont typeface="Wingdings" panose="05000000000000000000" pitchFamily="2" charset="2"/>
              <a:buNone/>
            </a:pPr>
            <a:r>
              <a:rPr lang="en-US" altLang="zh-CN" dirty="0">
                <a:latin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latin typeface="Times New Roman" panose="02020603050405020304" pitchFamily="18" charset="0"/>
              </a:rPr>
              <a:t>1</a:t>
            </a:r>
            <a:r>
              <a:rPr lang="zh-CN" altLang="en-US" dirty="0">
                <a:latin typeface="Times New Roman" panose="02020603050405020304" pitchFamily="18" charset="0"/>
              </a:rPr>
              <a:t>， 即，</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x(B(x))</a:t>
            </a:r>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latin typeface="Times New Roman" panose="02020603050405020304" pitchFamily="18" charset="0"/>
              </a:rPr>
              <a:t>1</a:t>
            </a:r>
            <a:r>
              <a:rPr lang="zh-CN" altLang="en-US" dirty="0">
                <a:latin typeface="Times New Roman" panose="02020603050405020304" pitchFamily="18" charset="0"/>
              </a:rPr>
              <a:t>，</a:t>
            </a:r>
          </a:p>
          <a:p>
            <a:pPr>
              <a:buFont typeface="Wingdings" panose="05000000000000000000" pitchFamily="2" charset="2"/>
              <a:buNone/>
            </a:pPr>
            <a:r>
              <a:rPr lang="zh-CN" altLang="en-US" dirty="0">
                <a:latin typeface="Times New Roman" panose="02020603050405020304" pitchFamily="18" charset="0"/>
              </a:rPr>
              <a:t>因此， </a:t>
            </a:r>
            <a:r>
              <a:rPr lang="en-US" altLang="zh-CN" dirty="0">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xA</a:t>
            </a:r>
            <a:r>
              <a:rPr lang="en-US" altLang="zh-CN" dirty="0">
                <a:latin typeface="Times New Roman" panose="02020603050405020304" pitchFamily="18" charset="0"/>
              </a:rPr>
              <a:t>(x)</a:t>
            </a:r>
            <a:r>
              <a:rPr lang="en-US" altLang="zh-CN" dirty="0">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xB</a:t>
            </a:r>
            <a:r>
              <a:rPr lang="en-US" altLang="zh-CN" dirty="0">
                <a:latin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1</a:t>
            </a:r>
            <a:r>
              <a:rPr lang="zh-CN" altLang="en-US" dirty="0">
                <a:latin typeface="Times New Roman" panose="02020603050405020304" pitchFamily="18" charset="0"/>
              </a:rPr>
              <a:t>。</a:t>
            </a:r>
          </a:p>
        </p:txBody>
      </p:sp>
      <p:sp>
        <p:nvSpPr>
          <p:cNvPr id="2" name="矩形 1">
            <a:extLst>
              <a:ext uri="{FF2B5EF4-FFF2-40B4-BE49-F238E27FC236}">
                <a16:creationId xmlns:a16="http://schemas.microsoft.com/office/drawing/2014/main" id="{E42EFBF3-FEA3-48D9-B5A8-8C8B0348FC90}"/>
              </a:ext>
            </a:extLst>
          </p:cNvPr>
          <p:cNvSpPr/>
          <p:nvPr/>
        </p:nvSpPr>
        <p:spPr>
          <a:xfrm>
            <a:off x="1822881" y="645251"/>
            <a:ext cx="7359707" cy="611386"/>
          </a:xfrm>
          <a:prstGeom prst="rect">
            <a:avLst/>
          </a:prstGeom>
        </p:spPr>
        <p:txBody>
          <a:bodyPr wrap="none">
            <a:spAutoFit/>
          </a:bodyPr>
          <a:lstStyle/>
          <a:p>
            <a:pPr>
              <a:lnSpc>
                <a:spcPct val="135000"/>
              </a:lnSpc>
              <a:buClr>
                <a:schemeClr val="tx1"/>
              </a:buClr>
              <a:buFontTx/>
              <a:buNone/>
            </a:pPr>
            <a:r>
              <a:rPr lang="en-US" altLang="zh-CN" sz="2800" dirty="0">
                <a:solidFill>
                  <a:srgbClr val="C00000"/>
                </a:solidFill>
                <a:latin typeface="Times New Roman" panose="02020603050405020304" pitchFamily="18" charset="0"/>
                <a:cs typeface="Times New Roman" panose="02020603050405020304" pitchFamily="18" charset="0"/>
              </a:rPr>
              <a:t>(3)	 </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C00000"/>
                </a:solidFill>
                <a:latin typeface="Times New Roman" panose="02020603050405020304" pitchFamily="18" charset="0"/>
                <a:cs typeface="Times New Roman" panose="02020603050405020304" pitchFamily="18" charset="0"/>
              </a:rPr>
              <a:t>x</a:t>
            </a:r>
            <a:r>
              <a:rPr lang="en-US" altLang="zh-CN" sz="2800" dirty="0">
                <a:solidFill>
                  <a:srgbClr val="C00000"/>
                </a:solidFill>
                <a:latin typeface="Times New Roman" panose="02020603050405020304" pitchFamily="18" charset="0"/>
                <a:cs typeface="Times New Roman" panose="02020603050405020304" pitchFamily="18" charset="0"/>
              </a:rPr>
              <a:t>(A(</a:t>
            </a:r>
            <a:r>
              <a:rPr lang="en-US" altLang="zh-CN" sz="2800" i="1" dirty="0">
                <a:solidFill>
                  <a:srgbClr val="C00000"/>
                </a:solidFill>
                <a:latin typeface="Times New Roman" panose="02020603050405020304" pitchFamily="18" charset="0"/>
                <a:cs typeface="Times New Roman" panose="02020603050405020304" pitchFamily="18" charset="0"/>
              </a:rPr>
              <a:t>x</a:t>
            </a:r>
            <a:r>
              <a:rPr lang="en-US" altLang="zh-CN" sz="2800" dirty="0">
                <a:solidFill>
                  <a:srgbClr val="C00000"/>
                </a:solidFill>
                <a:latin typeface="Times New Roman" panose="02020603050405020304" pitchFamily="18" charset="0"/>
                <a:cs typeface="Times New Roman" panose="02020603050405020304" pitchFamily="18" charset="0"/>
              </a:rPr>
              <a:t>) </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C00000"/>
                </a:solidFill>
                <a:latin typeface="Times New Roman" panose="02020603050405020304" pitchFamily="18" charset="0"/>
                <a:cs typeface="Times New Roman" panose="02020603050405020304" pitchFamily="18" charset="0"/>
              </a:rPr>
              <a:t> B(</a:t>
            </a:r>
            <a:r>
              <a:rPr lang="en-US" altLang="zh-CN" sz="2800" i="1" dirty="0">
                <a:solidFill>
                  <a:srgbClr val="C00000"/>
                </a:solidFill>
                <a:latin typeface="Times New Roman" panose="02020603050405020304" pitchFamily="18" charset="0"/>
                <a:cs typeface="Times New Roman" panose="02020603050405020304" pitchFamily="18" charset="0"/>
              </a:rPr>
              <a:t>x</a:t>
            </a:r>
            <a:r>
              <a:rPr lang="en-US" altLang="zh-CN" sz="2800" dirty="0">
                <a:solidFill>
                  <a:srgbClr val="C00000"/>
                </a:solidFill>
                <a:latin typeface="Times New Roman" panose="02020603050405020304" pitchFamily="18" charset="0"/>
                <a:cs typeface="Times New Roman" panose="02020603050405020304" pitchFamily="18" charset="0"/>
              </a:rPr>
              <a:t>)) </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C00000"/>
                </a:solidFill>
                <a:latin typeface="Times New Roman" panose="02020603050405020304" pitchFamily="18" charset="0"/>
                <a:cs typeface="Times New Roman" panose="02020603050405020304" pitchFamily="18" charset="0"/>
              </a:rPr>
              <a:t> (</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C00000"/>
                </a:solidFill>
                <a:latin typeface="Times New Roman" panose="02020603050405020304" pitchFamily="18" charset="0"/>
                <a:cs typeface="Times New Roman" panose="02020603050405020304" pitchFamily="18" charset="0"/>
              </a:rPr>
              <a:t>x</a:t>
            </a:r>
            <a:r>
              <a:rPr lang="en-US" altLang="zh-CN" sz="2800" dirty="0" err="1">
                <a:solidFill>
                  <a:srgbClr val="C00000"/>
                </a:solidFill>
                <a:latin typeface="Times New Roman" panose="02020603050405020304" pitchFamily="18" charset="0"/>
                <a:cs typeface="Times New Roman" panose="02020603050405020304" pitchFamily="18" charset="0"/>
              </a:rPr>
              <a:t>A</a:t>
            </a:r>
            <a:r>
              <a:rPr lang="en-US" altLang="zh-CN" sz="2800" dirty="0">
                <a:solidFill>
                  <a:srgbClr val="C00000"/>
                </a:solidFill>
                <a:latin typeface="Times New Roman" panose="02020603050405020304" pitchFamily="18" charset="0"/>
                <a:cs typeface="Times New Roman" panose="02020603050405020304" pitchFamily="18" charset="0"/>
              </a:rPr>
              <a:t>(</a:t>
            </a:r>
            <a:r>
              <a:rPr lang="en-US" altLang="zh-CN" sz="2800" i="1" dirty="0">
                <a:solidFill>
                  <a:srgbClr val="C00000"/>
                </a:solidFill>
                <a:latin typeface="Times New Roman" panose="02020603050405020304" pitchFamily="18" charset="0"/>
                <a:cs typeface="Times New Roman" panose="02020603050405020304" pitchFamily="18" charset="0"/>
              </a:rPr>
              <a:t>x</a:t>
            </a:r>
            <a:r>
              <a:rPr lang="en-US" altLang="zh-CN" sz="2800" dirty="0">
                <a:solidFill>
                  <a:srgbClr val="C00000"/>
                </a:solidFill>
                <a:latin typeface="Times New Roman" panose="02020603050405020304" pitchFamily="18" charset="0"/>
                <a:cs typeface="Times New Roman" panose="02020603050405020304" pitchFamily="18" charset="0"/>
              </a:rPr>
              <a:t>)) </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C00000"/>
                </a:solidFill>
                <a:latin typeface="Times New Roman" panose="02020603050405020304" pitchFamily="18" charset="0"/>
                <a:cs typeface="Times New Roman" panose="02020603050405020304" pitchFamily="18" charset="0"/>
              </a:rPr>
              <a:t> (</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C00000"/>
                </a:solidFill>
                <a:latin typeface="Times New Roman" panose="02020603050405020304" pitchFamily="18" charset="0"/>
                <a:cs typeface="Times New Roman" panose="02020603050405020304" pitchFamily="18" charset="0"/>
              </a:rPr>
              <a:t>x</a:t>
            </a:r>
            <a:r>
              <a:rPr lang="en-US" altLang="zh-CN" sz="2800" dirty="0" err="1">
                <a:solidFill>
                  <a:srgbClr val="C00000"/>
                </a:solidFill>
                <a:latin typeface="Times New Roman" panose="02020603050405020304" pitchFamily="18" charset="0"/>
                <a:cs typeface="Times New Roman" panose="02020603050405020304" pitchFamily="18" charset="0"/>
              </a:rPr>
              <a:t>B</a:t>
            </a:r>
            <a:r>
              <a:rPr lang="en-US" altLang="zh-CN" sz="2800" dirty="0">
                <a:solidFill>
                  <a:srgbClr val="C00000"/>
                </a:solidFill>
                <a:latin typeface="Times New Roman" panose="02020603050405020304" pitchFamily="18" charset="0"/>
                <a:cs typeface="Times New Roman" panose="02020603050405020304" pitchFamily="18" charset="0"/>
              </a:rPr>
              <a:t>(</a:t>
            </a:r>
            <a:r>
              <a:rPr lang="en-US" altLang="zh-CN" sz="2800" i="1" dirty="0">
                <a:solidFill>
                  <a:srgbClr val="C00000"/>
                </a:solidFill>
                <a:latin typeface="Times New Roman" panose="02020603050405020304" pitchFamily="18" charset="0"/>
                <a:cs typeface="Times New Roman" panose="02020603050405020304" pitchFamily="18" charset="0"/>
              </a:rPr>
              <a:t>x</a:t>
            </a:r>
            <a:r>
              <a:rPr lang="en-US" altLang="zh-CN" sz="2800"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877478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B382E231-FD9D-46E6-BD45-4D144E3309AC}"/>
              </a:ext>
            </a:extLst>
          </p:cNvPr>
          <p:cNvSpPr/>
          <p:nvPr/>
        </p:nvSpPr>
        <p:spPr>
          <a:xfrm>
            <a:off x="2319458" y="870963"/>
            <a:ext cx="6833922" cy="584775"/>
          </a:xfrm>
          <a:prstGeom prst="rect">
            <a:avLst/>
          </a:prstGeom>
        </p:spPr>
        <p:txBody>
          <a:bodyPr wrap="none">
            <a:spAutoFit/>
          </a:bodyPr>
          <a:lstStyle/>
          <a:p>
            <a:r>
              <a:rPr lang="zh-CN" altLang="en-US" sz="3200" dirty="0"/>
              <a:t>（</a:t>
            </a:r>
            <a:r>
              <a:rPr lang="en-US" altLang="zh-CN" sz="3200" dirty="0"/>
              <a:t>4</a:t>
            </a:r>
            <a:r>
              <a:rPr lang="zh-CN" altLang="en-US" sz="3200" dirty="0"/>
              <a:t>）</a:t>
            </a:r>
            <a:r>
              <a:rPr lang="zh-CN" altLang="en-US" sz="3200" dirty="0">
                <a:sym typeface="Symbol" panose="05050102010706020507" pitchFamily="18" charset="2"/>
              </a:rPr>
              <a:t></a:t>
            </a:r>
            <a:r>
              <a:rPr lang="en-US" altLang="zh-CN" sz="3200" dirty="0"/>
              <a:t>x(A(x) </a:t>
            </a:r>
            <a:r>
              <a:rPr lang="en-US" altLang="zh-CN" sz="3200" dirty="0">
                <a:sym typeface="Symbol" panose="05050102010706020507" pitchFamily="18" charset="2"/>
              </a:rPr>
              <a:t></a:t>
            </a:r>
            <a:r>
              <a:rPr lang="en-US" altLang="zh-CN" sz="3200" dirty="0"/>
              <a:t> B(x))</a:t>
            </a:r>
            <a:r>
              <a:rPr lang="en-US" altLang="zh-CN" sz="3200" dirty="0">
                <a:sym typeface="Symbol" panose="05050102010706020507" pitchFamily="18" charset="2"/>
              </a:rPr>
              <a:t></a:t>
            </a:r>
            <a:r>
              <a:rPr lang="en-US" altLang="zh-CN" sz="3200" dirty="0" err="1"/>
              <a:t>xA</a:t>
            </a:r>
            <a:r>
              <a:rPr lang="en-US" altLang="zh-CN" sz="3200" dirty="0"/>
              <a:t>(x) </a:t>
            </a:r>
            <a:r>
              <a:rPr lang="en-US" altLang="zh-CN" sz="3200" dirty="0">
                <a:sym typeface="Symbol" panose="05050102010706020507" pitchFamily="18" charset="2"/>
              </a:rPr>
              <a:t></a:t>
            </a:r>
            <a:r>
              <a:rPr lang="en-US" altLang="zh-CN" sz="3200" dirty="0"/>
              <a:t>x B(x)</a:t>
            </a:r>
            <a:endParaRPr lang="zh-CN" altLang="en-US" sz="3200" dirty="0"/>
          </a:p>
        </p:txBody>
      </p:sp>
      <p:sp>
        <p:nvSpPr>
          <p:cNvPr id="3" name="矩形 2">
            <a:extLst>
              <a:ext uri="{FF2B5EF4-FFF2-40B4-BE49-F238E27FC236}">
                <a16:creationId xmlns:a16="http://schemas.microsoft.com/office/drawing/2014/main" id="{A8F95C7E-BE95-498A-899B-97627EAB0724}"/>
              </a:ext>
            </a:extLst>
          </p:cNvPr>
          <p:cNvSpPr/>
          <p:nvPr/>
        </p:nvSpPr>
        <p:spPr>
          <a:xfrm>
            <a:off x="1751013" y="1492481"/>
            <a:ext cx="8861430" cy="5193345"/>
          </a:xfrm>
          <a:prstGeom prst="rect">
            <a:avLst/>
          </a:prstGeom>
        </p:spPr>
        <p:txBody>
          <a:bodyPr wrap="square">
            <a:spAutoFit/>
          </a:bodyPr>
          <a:lstStyle/>
          <a:p>
            <a:pPr algn="just">
              <a:lnSpc>
                <a:spcPct val="150000"/>
              </a:lnSpc>
              <a:buFont typeface="Wingdings" panose="05000000000000000000" pitchFamily="2" charset="2"/>
              <a:buNone/>
              <a:defRPr/>
            </a:pPr>
            <a:r>
              <a:rPr lang="zh-CN" altLang="en-US" sz="2800" dirty="0">
                <a:latin typeface="Times New Roman" pitchFamily="18" charset="0"/>
                <a:cs typeface="Times New Roman" pitchFamily="18" charset="0"/>
              </a:rPr>
              <a:t>任取解释</a:t>
            </a:r>
            <a:r>
              <a:rPr lang="en-US" altLang="zh-CN" sz="2800" dirty="0">
                <a:latin typeface="Times New Roman" pitchFamily="18" charset="0"/>
                <a:cs typeface="Times New Roman" pitchFamily="18" charset="0"/>
              </a:rPr>
              <a:t>I</a:t>
            </a:r>
            <a:r>
              <a:rPr lang="zh-CN" altLang="en-US" sz="2800" dirty="0">
                <a:latin typeface="Times New Roman" pitchFamily="18" charset="0"/>
                <a:cs typeface="Times New Roman" pitchFamily="18" charset="0"/>
              </a:rPr>
              <a:t>，假设</a:t>
            </a:r>
            <a:r>
              <a:rPr lang="zh-CN" altLang="en-US" sz="2800" dirty="0">
                <a:latin typeface="Times New Roman" pitchFamily="18" charset="0"/>
                <a:cs typeface="Times New Roman" pitchFamily="18" charset="0"/>
                <a:sym typeface="Symbol" pitchFamily="18" charset="2"/>
              </a:rPr>
              <a:t></a:t>
            </a:r>
            <a:r>
              <a:rPr lang="en-US" altLang="zh-CN" sz="2800" dirty="0">
                <a:latin typeface="Times New Roman" pitchFamily="18" charset="0"/>
                <a:cs typeface="Times New Roman" pitchFamily="18" charset="0"/>
              </a:rPr>
              <a:t>x(A(x)</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cs typeface="Times New Roman" pitchFamily="18" charset="0"/>
              </a:rPr>
              <a:t>B(x))</a:t>
            </a:r>
            <a:r>
              <a:rPr lang="zh-CN" altLang="en-US" sz="2800" dirty="0">
                <a:latin typeface="Times New Roman" pitchFamily="18" charset="0"/>
                <a:cs typeface="Times New Roman" pitchFamily="18" charset="0"/>
              </a:rPr>
              <a:t>在</a:t>
            </a:r>
            <a:r>
              <a:rPr lang="en-US" altLang="zh-CN" sz="2800" dirty="0">
                <a:latin typeface="Times New Roman" pitchFamily="18" charset="0"/>
                <a:cs typeface="Times New Roman" pitchFamily="18" charset="0"/>
              </a:rPr>
              <a:t>I</a:t>
            </a:r>
            <a:r>
              <a:rPr lang="zh-CN" altLang="en-US" sz="2800" dirty="0">
                <a:latin typeface="Times New Roman" pitchFamily="18" charset="0"/>
                <a:cs typeface="Times New Roman" pitchFamily="18" charset="0"/>
              </a:rPr>
              <a:t>下为真，则对</a:t>
            </a:r>
            <a:r>
              <a:rPr lang="en-US" altLang="zh-CN" sz="2800" dirty="0">
                <a:latin typeface="Times New Roman" pitchFamily="18" charset="0"/>
                <a:cs typeface="Times New Roman" pitchFamily="18" charset="0"/>
              </a:rPr>
              <a:t>D</a:t>
            </a:r>
            <a:r>
              <a:rPr lang="zh-CN" altLang="en-US" sz="2800" dirty="0">
                <a:latin typeface="Times New Roman" pitchFamily="18" charset="0"/>
                <a:cs typeface="Times New Roman" pitchFamily="18" charset="0"/>
              </a:rPr>
              <a:t>中每</a:t>
            </a:r>
          </a:p>
          <a:p>
            <a:pPr algn="just">
              <a:lnSpc>
                <a:spcPct val="150000"/>
              </a:lnSpc>
              <a:buFont typeface="Wingdings" panose="05000000000000000000" pitchFamily="2" charset="2"/>
              <a:buNone/>
              <a:defRPr/>
            </a:pPr>
            <a:r>
              <a:rPr lang="zh-CN" altLang="en-US" sz="2800" dirty="0">
                <a:latin typeface="Times New Roman" pitchFamily="18" charset="0"/>
                <a:cs typeface="Times New Roman" pitchFamily="18" charset="0"/>
              </a:rPr>
              <a:t>个元素</a:t>
            </a:r>
            <a:r>
              <a:rPr lang="en-US" altLang="zh-CN" sz="2800"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，都有</a:t>
            </a:r>
            <a:r>
              <a:rPr lang="en-US" altLang="zh-CN" sz="2800" dirty="0">
                <a:latin typeface="Times New Roman" pitchFamily="18" charset="0"/>
                <a:cs typeface="Times New Roman" pitchFamily="18" charset="0"/>
              </a:rPr>
              <a:t>A(x)</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cs typeface="Times New Roman" pitchFamily="18" charset="0"/>
              </a:rPr>
              <a:t>B(x)</a:t>
            </a:r>
            <a:r>
              <a:rPr lang="zh-CN" altLang="en-US" sz="2800" dirty="0">
                <a:latin typeface="Times New Roman" pitchFamily="18" charset="0"/>
                <a:cs typeface="Times New Roman" pitchFamily="18" charset="0"/>
              </a:rPr>
              <a:t>为真。</a:t>
            </a:r>
          </a:p>
          <a:p>
            <a:pPr algn="just">
              <a:lnSpc>
                <a:spcPct val="150000"/>
              </a:lnSpc>
              <a:buFont typeface="Wingdings" panose="05000000000000000000" pitchFamily="2" charset="2"/>
              <a:buNone/>
              <a:defRPr/>
            </a:pPr>
            <a:r>
              <a:rPr lang="zh-CN" altLang="en-US" sz="2800" dirty="0">
                <a:latin typeface="Times New Roman" pitchFamily="18" charset="0"/>
                <a:cs typeface="Times New Roman" pitchFamily="18" charset="0"/>
              </a:rPr>
              <a:t>① 若对</a:t>
            </a:r>
            <a:r>
              <a:rPr lang="en-US" altLang="zh-CN" sz="2800" dirty="0">
                <a:latin typeface="Times New Roman" pitchFamily="18" charset="0"/>
                <a:cs typeface="Times New Roman" pitchFamily="18" charset="0"/>
              </a:rPr>
              <a:t>D</a:t>
            </a:r>
            <a:r>
              <a:rPr lang="zh-CN" altLang="en-US" sz="2800" dirty="0">
                <a:latin typeface="Times New Roman" pitchFamily="18" charset="0"/>
                <a:cs typeface="Times New Roman" pitchFamily="18" charset="0"/>
              </a:rPr>
              <a:t>中某个元素</a:t>
            </a:r>
            <a:r>
              <a:rPr lang="en-US" altLang="zh-CN" sz="2800" dirty="0">
                <a:latin typeface="Times New Roman" pitchFamily="18" charset="0"/>
                <a:cs typeface="Times New Roman" pitchFamily="18" charset="0"/>
              </a:rPr>
              <a:t>x</a:t>
            </a:r>
            <a:r>
              <a:rPr lang="en-US" altLang="zh-CN" sz="2800" baseline="-30000" dirty="0">
                <a:latin typeface="Times New Roman" pitchFamily="18" charset="0"/>
                <a:cs typeface="Times New Roman" pitchFamily="18" charset="0"/>
              </a:rPr>
              <a:t>0</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B(x</a:t>
            </a:r>
            <a:r>
              <a:rPr lang="en-US" altLang="zh-CN" sz="2800" baseline="-30000" dirty="0">
                <a:latin typeface="Times New Roman" pitchFamily="18" charset="0"/>
                <a:cs typeface="Times New Roman" pitchFamily="18" charset="0"/>
              </a:rPr>
              <a:t>0</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为真，则</a:t>
            </a:r>
            <a:r>
              <a:rPr lang="zh-CN" altLang="en-US" sz="2800" dirty="0">
                <a:latin typeface="Times New Roman" pitchFamily="18" charset="0"/>
                <a:cs typeface="Times New Roman" pitchFamily="18" charset="0"/>
                <a:sym typeface="Symbol" pitchFamily="18" charset="2"/>
              </a:rPr>
              <a:t></a:t>
            </a:r>
            <a:r>
              <a:rPr lang="en-US" altLang="zh-CN" sz="2800" dirty="0" err="1">
                <a:latin typeface="Times New Roman" pitchFamily="18" charset="0"/>
                <a:cs typeface="Times New Roman" pitchFamily="18" charset="0"/>
              </a:rPr>
              <a:t>xB</a:t>
            </a:r>
            <a:r>
              <a:rPr lang="en-US" altLang="zh-CN" sz="2800"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为真，因此，</a:t>
            </a:r>
            <a:r>
              <a:rPr lang="zh-CN" altLang="en-US" sz="2800" dirty="0">
                <a:latin typeface="Times New Roman" pitchFamily="18" charset="0"/>
                <a:cs typeface="Times New Roman" pitchFamily="18" charset="0"/>
                <a:sym typeface="Symbol" pitchFamily="18" charset="2"/>
              </a:rPr>
              <a:t></a:t>
            </a:r>
            <a:r>
              <a:rPr lang="en-US" altLang="zh-CN" sz="2800" dirty="0" err="1">
                <a:latin typeface="Times New Roman" pitchFamily="18" charset="0"/>
                <a:cs typeface="Times New Roman" pitchFamily="18" charset="0"/>
              </a:rPr>
              <a:t>xA</a:t>
            </a:r>
            <a:r>
              <a:rPr lang="en-US" altLang="zh-CN" sz="2800" dirty="0">
                <a:latin typeface="Times New Roman" pitchFamily="18" charset="0"/>
                <a:cs typeface="Times New Roman" pitchFamily="18" charset="0"/>
              </a:rPr>
              <a:t>(x)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cs typeface="Times New Roman" pitchFamily="18" charset="0"/>
              </a:rPr>
              <a:t>x B(x)</a:t>
            </a:r>
            <a:r>
              <a:rPr lang="zh-CN" altLang="en-US" sz="2800" dirty="0">
                <a:latin typeface="Times New Roman" pitchFamily="18" charset="0"/>
                <a:cs typeface="Times New Roman" pitchFamily="18" charset="0"/>
              </a:rPr>
              <a:t>为真。</a:t>
            </a:r>
          </a:p>
          <a:p>
            <a:pPr algn="just">
              <a:lnSpc>
                <a:spcPct val="150000"/>
              </a:lnSpc>
              <a:buFont typeface="Wingdings" panose="05000000000000000000" pitchFamily="2" charset="2"/>
              <a:buNone/>
              <a:defRPr/>
            </a:pPr>
            <a:r>
              <a:rPr lang="zh-CN" altLang="en-US" sz="2800" dirty="0">
                <a:latin typeface="Times New Roman" pitchFamily="18" charset="0"/>
                <a:cs typeface="Times New Roman" pitchFamily="18" charset="0"/>
              </a:rPr>
              <a:t>② 若对</a:t>
            </a:r>
            <a:r>
              <a:rPr lang="en-US" altLang="zh-CN" sz="2800" dirty="0">
                <a:latin typeface="Times New Roman" pitchFamily="18" charset="0"/>
                <a:cs typeface="Times New Roman" pitchFamily="18" charset="0"/>
              </a:rPr>
              <a:t>D</a:t>
            </a:r>
            <a:r>
              <a:rPr lang="zh-CN" altLang="en-US" sz="2800" dirty="0">
                <a:latin typeface="Times New Roman" pitchFamily="18" charset="0"/>
                <a:cs typeface="Times New Roman" pitchFamily="18" charset="0"/>
              </a:rPr>
              <a:t>中每个元素</a:t>
            </a:r>
            <a:r>
              <a:rPr lang="en-US" altLang="zh-CN" sz="2800"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B(x)</a:t>
            </a:r>
            <a:r>
              <a:rPr lang="zh-CN" altLang="en-US" sz="2800" dirty="0">
                <a:latin typeface="Times New Roman" pitchFamily="18" charset="0"/>
                <a:cs typeface="Times New Roman" pitchFamily="18" charset="0"/>
              </a:rPr>
              <a:t>都为假，由</a:t>
            </a:r>
            <a:r>
              <a:rPr lang="en-US" altLang="zh-CN" sz="2800" dirty="0">
                <a:latin typeface="Times New Roman" pitchFamily="18" charset="0"/>
                <a:cs typeface="Times New Roman" pitchFamily="18" charset="0"/>
              </a:rPr>
              <a:t>A(x)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cs typeface="Times New Roman" pitchFamily="18" charset="0"/>
              </a:rPr>
              <a:t> B(x)</a:t>
            </a:r>
            <a:r>
              <a:rPr lang="zh-CN" altLang="en-US" sz="2800" dirty="0">
                <a:latin typeface="Times New Roman" pitchFamily="18" charset="0"/>
                <a:cs typeface="Times New Roman" pitchFamily="18" charset="0"/>
              </a:rPr>
              <a:t>为真知，一定有对</a:t>
            </a:r>
            <a:r>
              <a:rPr lang="en-US" altLang="zh-CN" sz="2800" dirty="0">
                <a:latin typeface="Times New Roman" pitchFamily="18" charset="0"/>
                <a:cs typeface="Times New Roman" pitchFamily="18" charset="0"/>
              </a:rPr>
              <a:t>D</a:t>
            </a:r>
            <a:r>
              <a:rPr lang="zh-CN" altLang="en-US" sz="2800" dirty="0">
                <a:latin typeface="Times New Roman" pitchFamily="18" charset="0"/>
                <a:cs typeface="Times New Roman" pitchFamily="18" charset="0"/>
              </a:rPr>
              <a:t>中每个元素</a:t>
            </a:r>
            <a:r>
              <a:rPr lang="en-US" altLang="zh-CN" sz="2800"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A(x)</a:t>
            </a:r>
            <a:r>
              <a:rPr lang="zh-CN" altLang="en-US" sz="2800" dirty="0">
                <a:latin typeface="Times New Roman" pitchFamily="18" charset="0"/>
                <a:cs typeface="Times New Roman" pitchFamily="18" charset="0"/>
              </a:rPr>
              <a:t>均为真，即</a:t>
            </a:r>
            <a:r>
              <a:rPr lang="zh-CN" altLang="en-US" sz="2800" dirty="0">
                <a:latin typeface="Times New Roman" pitchFamily="18" charset="0"/>
                <a:cs typeface="Times New Roman" pitchFamily="18" charset="0"/>
                <a:sym typeface="Symbol" pitchFamily="18" charset="2"/>
              </a:rPr>
              <a:t></a:t>
            </a:r>
            <a:r>
              <a:rPr lang="en-US" altLang="zh-CN" sz="2800" dirty="0" err="1">
                <a:latin typeface="Times New Roman" pitchFamily="18" charset="0"/>
                <a:cs typeface="Times New Roman" pitchFamily="18" charset="0"/>
              </a:rPr>
              <a:t>xA</a:t>
            </a:r>
            <a:r>
              <a:rPr lang="en-US" altLang="zh-CN" sz="2800" dirty="0">
                <a:latin typeface="Times New Roman" pitchFamily="18" charset="0"/>
                <a:cs typeface="Times New Roman" pitchFamily="18" charset="0"/>
              </a:rPr>
              <a:t>(x)</a:t>
            </a:r>
            <a:r>
              <a:rPr lang="zh-CN" altLang="en-US" sz="2800" dirty="0">
                <a:latin typeface="Times New Roman" pitchFamily="18" charset="0"/>
                <a:cs typeface="Times New Roman" pitchFamily="18" charset="0"/>
              </a:rPr>
              <a:t>为真。因此，</a:t>
            </a:r>
            <a:r>
              <a:rPr lang="zh-CN" altLang="en-US" sz="2800" dirty="0">
                <a:latin typeface="Times New Roman" pitchFamily="18" charset="0"/>
                <a:cs typeface="Times New Roman" pitchFamily="18" charset="0"/>
                <a:sym typeface="Symbol" pitchFamily="18" charset="2"/>
              </a:rPr>
              <a:t></a:t>
            </a:r>
            <a:r>
              <a:rPr lang="en-US" altLang="zh-CN" sz="2800" dirty="0" err="1">
                <a:latin typeface="Times New Roman" pitchFamily="18" charset="0"/>
                <a:cs typeface="Times New Roman" pitchFamily="18" charset="0"/>
              </a:rPr>
              <a:t>xA</a:t>
            </a:r>
            <a:r>
              <a:rPr lang="en-US" altLang="zh-CN" sz="2800" dirty="0">
                <a:latin typeface="Times New Roman" pitchFamily="18" charset="0"/>
                <a:cs typeface="Times New Roman" pitchFamily="18" charset="0"/>
              </a:rPr>
              <a:t>(x)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cs typeface="Times New Roman" pitchFamily="18" charset="0"/>
              </a:rPr>
              <a:t>x B(x)</a:t>
            </a:r>
            <a:r>
              <a:rPr lang="zh-CN" altLang="en-US" sz="2800" dirty="0">
                <a:latin typeface="Times New Roman" pitchFamily="18" charset="0"/>
                <a:cs typeface="Times New Roman" pitchFamily="18" charset="0"/>
              </a:rPr>
              <a:t>为真。</a:t>
            </a:r>
          </a:p>
          <a:p>
            <a:pPr algn="just">
              <a:lnSpc>
                <a:spcPct val="150000"/>
              </a:lnSpc>
              <a:buFont typeface="Wingdings" panose="05000000000000000000" pitchFamily="2" charset="2"/>
              <a:buNone/>
              <a:defRPr/>
            </a:pPr>
            <a:r>
              <a:rPr lang="zh-CN" altLang="en-US" sz="2800" dirty="0">
                <a:latin typeface="Times New Roman" pitchFamily="18" charset="0"/>
                <a:cs typeface="Times New Roman" pitchFamily="18" charset="0"/>
              </a:rPr>
              <a:t>综上，</a:t>
            </a:r>
            <a:r>
              <a:rPr lang="zh-CN" altLang="en-US" sz="2800" dirty="0">
                <a:latin typeface="Times New Roman" pitchFamily="18" charset="0"/>
                <a:cs typeface="Times New Roman" pitchFamily="18" charset="0"/>
                <a:sym typeface="Symbol" pitchFamily="18" charset="2"/>
              </a:rPr>
              <a:t></a:t>
            </a:r>
            <a:r>
              <a:rPr lang="en-US" altLang="zh-CN" sz="2800" dirty="0">
                <a:latin typeface="Times New Roman" pitchFamily="18" charset="0"/>
                <a:cs typeface="Times New Roman" pitchFamily="18" charset="0"/>
              </a:rPr>
              <a:t>x(A(x)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cs typeface="Times New Roman" pitchFamily="18" charset="0"/>
              </a:rPr>
              <a:t> B(x))</a:t>
            </a:r>
            <a:r>
              <a:rPr lang="en-US" altLang="zh-CN" sz="2800" dirty="0">
                <a:latin typeface="Times New Roman" pitchFamily="18" charset="0"/>
                <a:cs typeface="Times New Roman" pitchFamily="18" charset="0"/>
                <a:sym typeface="Symbol" pitchFamily="18" charset="2"/>
              </a:rPr>
              <a:t></a:t>
            </a:r>
            <a:r>
              <a:rPr lang="en-US" altLang="zh-CN" sz="2800" dirty="0" err="1">
                <a:latin typeface="Times New Roman" pitchFamily="18" charset="0"/>
                <a:cs typeface="Times New Roman" pitchFamily="18" charset="0"/>
              </a:rPr>
              <a:t>xA</a:t>
            </a:r>
            <a:r>
              <a:rPr lang="en-US" altLang="zh-CN" sz="2800" dirty="0">
                <a:latin typeface="Times New Roman" pitchFamily="18" charset="0"/>
                <a:cs typeface="Times New Roman" pitchFamily="18" charset="0"/>
              </a:rPr>
              <a:t>(x) </a:t>
            </a:r>
            <a:r>
              <a:rPr lang="en-US" altLang="zh-CN" sz="2800" dirty="0">
                <a:latin typeface="Times New Roman" pitchFamily="18" charset="0"/>
                <a:cs typeface="Times New Roman" pitchFamily="18" charset="0"/>
                <a:sym typeface="Symbol" pitchFamily="18" charset="2"/>
              </a:rPr>
              <a:t></a:t>
            </a:r>
            <a:r>
              <a:rPr lang="en-US" altLang="zh-CN" sz="2800" dirty="0">
                <a:latin typeface="Times New Roman" pitchFamily="18" charset="0"/>
                <a:cs typeface="Times New Roman" pitchFamily="18" charset="0"/>
              </a:rPr>
              <a:t>x B(x)</a:t>
            </a:r>
            <a:r>
              <a:rPr lang="zh-CN" altLang="en-US" sz="2800" dirty="0">
                <a:latin typeface="Times New Roman" pitchFamily="18" charset="0"/>
                <a:cs typeface="Times New Roman" pitchFamily="18" charset="0"/>
              </a:rPr>
              <a:t>。</a:t>
            </a:r>
          </a:p>
        </p:txBody>
      </p:sp>
    </p:spTree>
    <p:extLst>
      <p:ext uri="{BB962C8B-B14F-4D97-AF65-F5344CB8AC3E}">
        <p14:creationId xmlns:p14="http://schemas.microsoft.com/office/powerpoint/2010/main" val="409245360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C7CDE75-C941-4149-AFD9-D1955971AABB}"/>
              </a:ext>
            </a:extLst>
          </p:cNvPr>
          <p:cNvSpPr/>
          <p:nvPr/>
        </p:nvSpPr>
        <p:spPr>
          <a:xfrm>
            <a:off x="2244530" y="1455738"/>
            <a:ext cx="7551937" cy="5183342"/>
          </a:xfrm>
          <a:prstGeom prst="rect">
            <a:avLst/>
          </a:prstGeom>
        </p:spPr>
        <p:txBody>
          <a:bodyPr wrap="square">
            <a:spAutoFit/>
          </a:bodyPr>
          <a:lstStyle/>
          <a:p>
            <a:pPr>
              <a:lnSpc>
                <a:spcPct val="150000"/>
              </a:lnSpc>
            </a:pPr>
            <a:r>
              <a:rPr lang="zh-CN" altLang="en-US" sz="3200" dirty="0">
                <a:latin typeface="Times New Roman" panose="02020603050405020304" pitchFamily="18" charset="0"/>
                <a:cs typeface="Times New Roman" panose="02020603050405020304" pitchFamily="18" charset="0"/>
              </a:rPr>
              <a:t>假设存在解释</a:t>
            </a:r>
            <a:r>
              <a:rPr lang="en-US" altLang="zh-CN" sz="3200" dirty="0">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使</a:t>
            </a: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xA</a:t>
            </a:r>
            <a:r>
              <a:rPr lang="en-US" altLang="zh-CN" sz="3200"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xB</a:t>
            </a:r>
            <a:r>
              <a:rPr lang="en-US" altLang="zh-CN" sz="3200" dirty="0">
                <a:latin typeface="Times New Roman" panose="02020603050405020304" pitchFamily="18" charset="0"/>
                <a:cs typeface="Times New Roman" panose="02020603050405020304" pitchFamily="18" charset="0"/>
              </a:rPr>
              <a:t>(x)</a:t>
            </a:r>
            <a:r>
              <a:rPr lang="zh-CN" altLang="en-US" sz="3200" dirty="0">
                <a:latin typeface="Times New Roman" panose="02020603050405020304" pitchFamily="18" charset="0"/>
                <a:cs typeface="Times New Roman" panose="02020603050405020304" pitchFamily="18" charset="0"/>
              </a:rPr>
              <a:t>为假，则</a:t>
            </a: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xA</a:t>
            </a:r>
            <a:r>
              <a:rPr lang="en-US" altLang="zh-CN" sz="3200" dirty="0">
                <a:latin typeface="Times New Roman" panose="02020603050405020304" pitchFamily="18" charset="0"/>
                <a:cs typeface="Times New Roman" panose="02020603050405020304" pitchFamily="18" charset="0"/>
              </a:rPr>
              <a:t>(x) </a:t>
            </a:r>
            <a:r>
              <a:rPr lang="zh-CN" altLang="en-US" sz="3200" dirty="0">
                <a:latin typeface="Times New Roman" panose="02020603050405020304" pitchFamily="18" charset="0"/>
                <a:cs typeface="Times New Roman" panose="02020603050405020304" pitchFamily="18" charset="0"/>
              </a:rPr>
              <a:t>为假，且</a:t>
            </a: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xB</a:t>
            </a:r>
            <a:r>
              <a:rPr lang="en-US" altLang="zh-CN" sz="3200" dirty="0">
                <a:latin typeface="Times New Roman" panose="02020603050405020304" pitchFamily="18" charset="0"/>
                <a:cs typeface="Times New Roman" panose="02020603050405020304" pitchFamily="18" charset="0"/>
              </a:rPr>
              <a:t>(x)</a:t>
            </a:r>
            <a:r>
              <a:rPr lang="zh-CN" altLang="en-US" sz="3200" dirty="0">
                <a:latin typeface="Times New Roman" panose="02020603050405020304" pitchFamily="18" charset="0"/>
                <a:cs typeface="Times New Roman" panose="02020603050405020304" pitchFamily="18" charset="0"/>
              </a:rPr>
              <a:t>为假。</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即，</a:t>
            </a:r>
            <a:r>
              <a:rPr lang="en-US" altLang="zh-CN" sz="3200" dirty="0">
                <a:latin typeface="Times New Roman" panose="02020603050405020304" pitchFamily="18" charset="0"/>
                <a:cs typeface="Times New Roman" panose="02020603050405020304" pitchFamily="18" charset="0"/>
              </a:rPr>
              <a:t>D</a:t>
            </a:r>
            <a:r>
              <a:rPr lang="zh-CN" altLang="en-US" sz="3200" dirty="0">
                <a:latin typeface="Times New Roman" panose="02020603050405020304" pitchFamily="18" charset="0"/>
                <a:cs typeface="Times New Roman" panose="02020603050405020304" pitchFamily="18" charset="0"/>
              </a:rPr>
              <a:t>中存在元素</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0</a:t>
            </a:r>
            <a:r>
              <a:rPr lang="zh-CN" altLang="en-US" sz="3200" dirty="0">
                <a:latin typeface="Times New Roman" panose="02020603050405020304" pitchFamily="18" charset="0"/>
                <a:cs typeface="Times New Roman" panose="02020603050405020304" pitchFamily="18" charset="0"/>
              </a:rPr>
              <a:t>，使</a:t>
            </a:r>
            <a:r>
              <a:rPr lang="en-US" altLang="zh-CN" sz="3200" dirty="0">
                <a:latin typeface="Times New Roman" panose="02020603050405020304" pitchFamily="18" charset="0"/>
                <a:cs typeface="Times New Roman" panose="02020603050405020304" pitchFamily="18" charset="0"/>
              </a:rPr>
              <a:t>A(x</a:t>
            </a:r>
            <a:r>
              <a:rPr lang="en-US" altLang="zh-CN" sz="3200" baseline="-30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为假，且对</a:t>
            </a:r>
            <a:r>
              <a:rPr lang="en-US" altLang="zh-CN" sz="3200" dirty="0">
                <a:latin typeface="Times New Roman" panose="02020603050405020304" pitchFamily="18" charset="0"/>
                <a:cs typeface="Times New Roman" panose="02020603050405020304" pitchFamily="18" charset="0"/>
              </a:rPr>
              <a:t>D</a:t>
            </a:r>
            <a:r>
              <a:rPr lang="zh-CN" altLang="en-US" sz="3200" dirty="0">
                <a:latin typeface="Times New Roman" panose="02020603050405020304" pitchFamily="18" charset="0"/>
                <a:cs typeface="Times New Roman" panose="02020603050405020304" pitchFamily="18" charset="0"/>
              </a:rPr>
              <a:t>中任意元素</a:t>
            </a:r>
            <a:r>
              <a:rPr lang="en-US" altLang="zh-CN" sz="3200" dirty="0">
                <a:latin typeface="Times New Roman" panose="02020603050405020304" pitchFamily="18" charset="0"/>
                <a:cs typeface="Times New Roman" panose="02020603050405020304" pitchFamily="18" charset="0"/>
              </a:rPr>
              <a:t>x</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B(x)</a:t>
            </a:r>
            <a:r>
              <a:rPr lang="zh-CN" altLang="en-US" sz="3200" dirty="0">
                <a:latin typeface="Times New Roman" panose="02020603050405020304" pitchFamily="18" charset="0"/>
                <a:cs typeface="Times New Roman" panose="02020603050405020304" pitchFamily="18" charset="0"/>
              </a:rPr>
              <a:t>均为假。</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于是，</a:t>
            </a:r>
            <a:r>
              <a:rPr lang="en-US" altLang="zh-CN" sz="3200" dirty="0">
                <a:latin typeface="Times New Roman" panose="02020603050405020304" pitchFamily="18" charset="0"/>
                <a:cs typeface="Times New Roman" panose="02020603050405020304" pitchFamily="18" charset="0"/>
              </a:rPr>
              <a:t>A(x</a:t>
            </a:r>
            <a:r>
              <a:rPr lang="en-US" altLang="zh-CN" sz="3200" baseline="-30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B(x</a:t>
            </a:r>
            <a:r>
              <a:rPr lang="en-US" altLang="zh-CN" sz="3200" baseline="-30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为假，故，</a:t>
            </a: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x(A(x)</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B(x))</a:t>
            </a:r>
            <a:r>
              <a:rPr lang="zh-CN" altLang="en-US" sz="3200" dirty="0">
                <a:latin typeface="Times New Roman" panose="02020603050405020304" pitchFamily="18" charset="0"/>
                <a:cs typeface="Times New Roman" panose="02020603050405020304" pitchFamily="18" charset="0"/>
              </a:rPr>
              <a:t>在</a:t>
            </a:r>
            <a:r>
              <a:rPr lang="en-US" altLang="zh-CN" sz="3200" dirty="0">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下为假。</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因此，</a:t>
            </a: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x(A(x)</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B(x))</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xA</a:t>
            </a:r>
            <a:r>
              <a:rPr lang="en-US" altLang="zh-CN" sz="3200"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x B(x)</a:t>
            </a:r>
            <a:r>
              <a:rPr lang="zh-CN" altLang="en-US" sz="3200"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284D02D3-3A21-422E-83D8-F2F8B1A427E3}"/>
              </a:ext>
            </a:extLst>
          </p:cNvPr>
          <p:cNvSpPr/>
          <p:nvPr/>
        </p:nvSpPr>
        <p:spPr>
          <a:xfrm>
            <a:off x="2319458" y="870963"/>
            <a:ext cx="7273145" cy="584775"/>
          </a:xfrm>
          <a:prstGeom prst="rect">
            <a:avLst/>
          </a:prstGeom>
        </p:spPr>
        <p:txBody>
          <a:bodyPr wrap="none">
            <a:spAutoFit/>
          </a:bodyPr>
          <a:lstStyle/>
          <a:p>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4</a:t>
            </a:r>
            <a:r>
              <a:rPr lang="zh-CN" altLang="en-US"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x(A(x)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B(x))</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a:t>
            </a:r>
            <a:r>
              <a:rPr lang="en-US" altLang="zh-CN" sz="3200" dirty="0">
                <a:latin typeface="Times New Roman" panose="02020603050405020304" pitchFamily="18" charset="0"/>
                <a:cs typeface="Times New Roman" panose="02020603050405020304" pitchFamily="18" charset="0"/>
              </a:rPr>
              <a:t>(x)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x B(x)</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81160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2">
            <a:extLst>
              <a:ext uri="{FF2B5EF4-FFF2-40B4-BE49-F238E27FC236}">
                <a16:creationId xmlns:a16="http://schemas.microsoft.com/office/drawing/2014/main" id="{BC21E5E8-015A-42F1-90C8-A8D13071F680}"/>
              </a:ext>
            </a:extLst>
          </p:cNvPr>
          <p:cNvSpPr txBox="1">
            <a:spLocks noChangeArrowheads="1"/>
          </p:cNvSpPr>
          <p:nvPr/>
        </p:nvSpPr>
        <p:spPr>
          <a:xfrm>
            <a:off x="1751013" y="1074738"/>
            <a:ext cx="8229600"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latin typeface="+mn-ea"/>
                <a:ea typeface="+mn-ea"/>
              </a:rPr>
              <a:t>命题逻辑推理定律的代换实例</a:t>
            </a:r>
            <a:endParaRPr lang="zh-CN" altLang="en-US" sz="3200" dirty="0">
              <a:latin typeface="+mn-ea"/>
              <a:ea typeface="+mn-ea"/>
            </a:endParaRPr>
          </a:p>
        </p:txBody>
      </p:sp>
      <p:sp>
        <p:nvSpPr>
          <p:cNvPr id="5" name="矩形 3">
            <a:extLst>
              <a:ext uri="{FF2B5EF4-FFF2-40B4-BE49-F238E27FC236}">
                <a16:creationId xmlns:a16="http://schemas.microsoft.com/office/drawing/2014/main" id="{80FC080C-FEFE-49F6-9F0A-9D625F91BD2F}"/>
              </a:ext>
            </a:extLst>
          </p:cNvPr>
          <p:cNvSpPr txBox="1">
            <a:spLocks noChangeArrowheads="1"/>
          </p:cNvSpPr>
          <p:nvPr/>
        </p:nvSpPr>
        <p:spPr>
          <a:xfrm>
            <a:off x="2057400" y="2463553"/>
            <a:ext cx="8077200" cy="2133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a:t>
            </a:r>
            <a:r>
              <a:rPr lang="en-US" altLang="zh-CN" dirty="0" err="1">
                <a:sym typeface="Symbol" panose="05050102010706020507" pitchFamily="18" charset="2"/>
              </a:rPr>
              <a:t>yG</a:t>
            </a:r>
            <a:r>
              <a:rPr lang="en-US" altLang="zh-CN" dirty="0">
                <a:sym typeface="Symbol" panose="05050102010706020507" pitchFamily="18" charset="2"/>
              </a:rPr>
              <a:t>(y)  </a:t>
            </a:r>
            <a:r>
              <a:rPr lang="en-US" altLang="zh-CN" dirty="0" err="1">
                <a:sym typeface="Symbol" panose="05050102010706020507" pitchFamily="18" charset="2"/>
              </a:rPr>
              <a:t>xF</a:t>
            </a:r>
            <a:r>
              <a:rPr lang="en-US" altLang="zh-CN" dirty="0">
                <a:sym typeface="Symbol" panose="05050102010706020507" pitchFamily="18" charset="2"/>
              </a:rPr>
              <a:t>(x)	</a:t>
            </a:r>
            <a:r>
              <a:rPr lang="zh-CN" altLang="en-US" dirty="0">
                <a:sym typeface="Symbol" panose="05050102010706020507" pitchFamily="18" charset="2"/>
              </a:rPr>
              <a:t>（化简律的代换实例）</a:t>
            </a:r>
          </a:p>
          <a:p>
            <a:r>
              <a:rPr lang="zh-CN" altLang="en-US"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  </a:t>
            </a:r>
            <a:r>
              <a:rPr lang="en-US" altLang="zh-CN" dirty="0" err="1">
                <a:sym typeface="Symbol" panose="05050102010706020507" pitchFamily="18" charset="2"/>
              </a:rPr>
              <a:t>xF</a:t>
            </a:r>
            <a:r>
              <a:rPr lang="en-US" altLang="zh-CN" dirty="0">
                <a:sym typeface="Symbol" panose="05050102010706020507" pitchFamily="18" charset="2"/>
              </a:rPr>
              <a:t>(x) ∨ </a:t>
            </a:r>
            <a:r>
              <a:rPr lang="en-US" altLang="zh-CN" dirty="0" err="1">
                <a:sym typeface="Symbol" panose="05050102010706020507" pitchFamily="18" charset="2"/>
              </a:rPr>
              <a:t>yG</a:t>
            </a:r>
            <a:r>
              <a:rPr lang="en-US" altLang="zh-CN" dirty="0">
                <a:sym typeface="Symbol" panose="05050102010706020507" pitchFamily="18" charset="2"/>
              </a:rPr>
              <a:t>(y) </a:t>
            </a:r>
            <a:r>
              <a:rPr lang="zh-CN" altLang="en-US" dirty="0">
                <a:sym typeface="Symbol" panose="05050102010706020507" pitchFamily="18" charset="2"/>
              </a:rPr>
              <a:t>（附加律的代换实例）</a:t>
            </a:r>
          </a:p>
          <a:p>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endParaRPr lang="en-US" altLang="zh-CN" dirty="0"/>
          </a:p>
        </p:txBody>
      </p:sp>
    </p:spTree>
    <p:extLst>
      <p:ext uri="{BB962C8B-B14F-4D97-AF65-F5344CB8AC3E}">
        <p14:creationId xmlns:p14="http://schemas.microsoft.com/office/powerpoint/2010/main" val="32874352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6" name="矩形 2">
            <a:extLst>
              <a:ext uri="{FF2B5EF4-FFF2-40B4-BE49-F238E27FC236}">
                <a16:creationId xmlns:a16="http://schemas.microsoft.com/office/drawing/2014/main" id="{3A864816-04AA-4A23-91D1-39D6E9D5ADD0}"/>
              </a:ext>
            </a:extLst>
          </p:cNvPr>
          <p:cNvSpPr txBox="1">
            <a:spLocks noChangeArrowheads="1"/>
          </p:cNvSpPr>
          <p:nvPr/>
        </p:nvSpPr>
        <p:spPr>
          <a:xfrm>
            <a:off x="1917854" y="1074738"/>
            <a:ext cx="8229600"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mn-ea"/>
                <a:ea typeface="+mn-ea"/>
              </a:rPr>
              <a:t>由基本等值式生成的推理定律</a:t>
            </a:r>
          </a:p>
        </p:txBody>
      </p:sp>
      <p:sp>
        <p:nvSpPr>
          <p:cNvPr id="7" name="矩形 3">
            <a:extLst>
              <a:ext uri="{FF2B5EF4-FFF2-40B4-BE49-F238E27FC236}">
                <a16:creationId xmlns:a16="http://schemas.microsoft.com/office/drawing/2014/main" id="{81DDA78D-3282-466F-A1DC-F69AE010EF1F}"/>
              </a:ext>
            </a:extLst>
          </p:cNvPr>
          <p:cNvSpPr txBox="1">
            <a:spLocks noChangeArrowheads="1"/>
          </p:cNvSpPr>
          <p:nvPr/>
        </p:nvSpPr>
        <p:spPr>
          <a:xfrm>
            <a:off x="3072413" y="2173288"/>
            <a:ext cx="8153400" cy="47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 </a:t>
            </a:r>
          </a:p>
          <a:p>
            <a:r>
              <a:rPr lang="en-US" altLang="zh-CN" dirty="0"/>
              <a:t>┐┐</a:t>
            </a:r>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a:t>
            </a:r>
          </a:p>
          <a:p>
            <a:r>
              <a:rPr lang="en-US" altLang="zh-CN" dirty="0"/>
              <a:t>┐</a:t>
            </a:r>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a:t>
            </a:r>
          </a:p>
          <a:p>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 </a:t>
            </a:r>
          </a:p>
          <a:p>
            <a:r>
              <a:rPr lang="en-US" altLang="zh-CN" dirty="0">
                <a:latin typeface="Times New Roman" panose="02020603050405020304" pitchFamily="18" charset="0"/>
              </a:rPr>
              <a:t>……</a:t>
            </a:r>
            <a:r>
              <a:rPr lang="en-US" altLang="zh-CN" dirty="0"/>
              <a:t> </a:t>
            </a:r>
            <a:r>
              <a:rPr lang="en-US" altLang="zh-CN" dirty="0">
                <a:latin typeface="Times New Roman" panose="02020603050405020304" pitchFamily="18" charset="0"/>
              </a:rPr>
              <a:t>……</a:t>
            </a:r>
            <a:endParaRPr lang="en-US" altLang="zh-CN" dirty="0"/>
          </a:p>
          <a:p>
            <a:pPr algn="just">
              <a:buFont typeface="Wingdings" panose="05000000000000000000" pitchFamily="2" charset="2"/>
              <a:buNone/>
            </a:pPr>
            <a:endParaRPr lang="en-US" altLang="zh-CN" dirty="0">
              <a:sym typeface="Symbol" panose="05050102010706020507" pitchFamily="18" charset="2"/>
            </a:endParaRPr>
          </a:p>
        </p:txBody>
      </p:sp>
    </p:spTree>
    <p:extLst>
      <p:ext uri="{BB962C8B-B14F-4D97-AF65-F5344CB8AC3E}">
        <p14:creationId xmlns:p14="http://schemas.microsoft.com/office/powerpoint/2010/main" val="344334938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8" name="Rectangle 3">
            <a:extLst>
              <a:ext uri="{FF2B5EF4-FFF2-40B4-BE49-F238E27FC236}">
                <a16:creationId xmlns:a16="http://schemas.microsoft.com/office/drawing/2014/main" id="{68CC10A4-F4AA-460E-9298-754267693470}"/>
              </a:ext>
            </a:extLst>
          </p:cNvPr>
          <p:cNvSpPr txBox="1">
            <a:spLocks noChangeArrowheads="1"/>
          </p:cNvSpPr>
          <p:nvPr/>
        </p:nvSpPr>
        <p:spPr bwMode="auto">
          <a:xfrm>
            <a:off x="1847850" y="2058777"/>
            <a:ext cx="8496300"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l" rtl="0" fontAlgn="base">
              <a:lnSpc>
                <a:spcPct val="120000"/>
              </a:lnSpc>
              <a:spcBef>
                <a:spcPct val="20000"/>
              </a:spcBef>
              <a:spcAft>
                <a:spcPct val="0"/>
              </a:spcAft>
              <a:buClr>
                <a:srgbClr val="FF3300"/>
              </a:buClr>
              <a:buFont typeface="Wingdings" panose="05000000000000000000" pitchFamily="2" charset="2"/>
              <a:defRPr sz="2400" b="1" kern="1200">
                <a:solidFill>
                  <a:srgbClr val="333300"/>
                </a:solidFill>
                <a:latin typeface="+mn-lt"/>
                <a:ea typeface="宋体" panose="02010600030101010101" pitchFamily="2" charset="-122"/>
                <a:cs typeface="+mn-cs"/>
              </a:defRPr>
            </a:lvl2pPr>
            <a:lvl3pPr marL="1143000" indent="-228600" algn="l" rtl="0" fontAlgn="base">
              <a:lnSpc>
                <a:spcPct val="120000"/>
              </a:lnSpc>
              <a:spcBef>
                <a:spcPct val="20000"/>
              </a:spcBef>
              <a:spcAft>
                <a:spcPct val="0"/>
              </a:spcAft>
              <a:buClr>
                <a:srgbClr val="FF3300"/>
              </a:buClr>
              <a:buFont typeface="Wingdings" panose="05000000000000000000" pitchFamily="2" charset="2"/>
              <a:defRPr sz="2000" b="1" kern="1200">
                <a:solidFill>
                  <a:srgbClr val="333300"/>
                </a:solidFill>
                <a:latin typeface="+mn-lt"/>
                <a:ea typeface="宋体" panose="02010600030101010101" pitchFamily="2" charset="-122"/>
                <a:cs typeface="+mn-cs"/>
              </a:defRPr>
            </a:lvl3pPr>
            <a:lvl4pPr marL="1600200" indent="-228600" algn="l" rtl="0" fontAlgn="base">
              <a:lnSpc>
                <a:spcPct val="120000"/>
              </a:lnSpc>
              <a:spcBef>
                <a:spcPct val="20000"/>
              </a:spcBef>
              <a:spcAft>
                <a:spcPct val="0"/>
              </a:spcAft>
              <a:buClr>
                <a:srgbClr val="FF3300"/>
              </a:buClr>
              <a:defRPr b="1" kern="1200">
                <a:solidFill>
                  <a:srgbClr val="333300"/>
                </a:solidFill>
                <a:latin typeface="+mn-lt"/>
                <a:ea typeface="宋体" panose="02010600030101010101" pitchFamily="2" charset="-122"/>
                <a:cs typeface="+mn-cs"/>
              </a:defRPr>
            </a:lvl4pPr>
            <a:lvl5pPr marL="2057400" indent="-228600" algn="l" rtl="0" fontAlgn="base">
              <a:lnSpc>
                <a:spcPct val="120000"/>
              </a:lnSpc>
              <a:spcBef>
                <a:spcPct val="20000"/>
              </a:spcBef>
              <a:spcAft>
                <a:spcPct val="0"/>
              </a:spcAft>
              <a:buClr>
                <a:srgbClr val="FF3300"/>
              </a:buClr>
              <a:defRPr sz="1600" b="1" kern="1200">
                <a:solidFill>
                  <a:srgbClr val="333300"/>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zh-CN"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1</a:t>
            </a:r>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 </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zh-CN" altLang="en-US" b="0" dirty="0">
                <a:solidFill>
                  <a:schemeClr val="tx1"/>
                </a:solidFill>
                <a:latin typeface="Times New Roman" panose="02020603050405020304" pitchFamily="18" charset="0"/>
                <a:cs typeface="Times New Roman" panose="02020603050405020304" pitchFamily="18" charset="0"/>
              </a:rPr>
              <a:t>；</a:t>
            </a:r>
          </a:p>
          <a:p>
            <a:pPr marL="457200" indent="-457200"/>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2</a:t>
            </a:r>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 </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 (G(x)∨H(x))</a:t>
            </a:r>
            <a:endParaRPr lang="zh-CN" altLang="en-US" b="0" dirty="0">
              <a:solidFill>
                <a:schemeClr val="tx1"/>
              </a:solidFill>
              <a:latin typeface="Times New Roman" panose="02020603050405020304" pitchFamily="18" charset="0"/>
              <a:cs typeface="Times New Roman" panose="02020603050405020304" pitchFamily="18" charset="0"/>
            </a:endParaRPr>
          </a:p>
          <a:p>
            <a:pPr marL="457200" indent="-457200"/>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x)(G(x)∧H(x))</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a:t>
            </a:r>
            <a:endParaRPr lang="zh-CN" altLang="en-US" b="0" dirty="0">
              <a:solidFill>
                <a:schemeClr val="tx1"/>
              </a:solidFill>
              <a:latin typeface="Times New Roman" panose="02020603050405020304" pitchFamily="18" charset="0"/>
              <a:cs typeface="Times New Roman" panose="02020603050405020304" pitchFamily="18" charset="0"/>
            </a:endParaRPr>
          </a:p>
          <a:p>
            <a:pPr marL="457200" indent="-457200"/>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3</a:t>
            </a:r>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x)(G(x)→H(x))</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 </a:t>
            </a:r>
          </a:p>
          <a:p>
            <a:pPr marL="457200" indent="-457200"/>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x)(G(x)→H(x))</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                                         </a:t>
            </a:r>
            <a:endParaRPr lang="zh-CN" altLang="en-US" b="0" dirty="0">
              <a:solidFill>
                <a:schemeClr val="tx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89E5DD6-E9A5-49E1-ADDC-96665F5AAC6B}"/>
              </a:ext>
            </a:extLst>
          </p:cNvPr>
          <p:cNvSpPr/>
          <p:nvPr/>
        </p:nvSpPr>
        <p:spPr>
          <a:xfrm>
            <a:off x="1847850" y="870963"/>
            <a:ext cx="4698722" cy="584775"/>
          </a:xfrm>
          <a:prstGeom prst="rect">
            <a:avLst/>
          </a:prstGeom>
        </p:spPr>
        <p:txBody>
          <a:bodyPr wrap="none">
            <a:spAutoFit/>
          </a:bodyPr>
          <a:lstStyle/>
          <a:p>
            <a:r>
              <a:rPr lang="zh-CN" altLang="en-US" sz="3200" dirty="0">
                <a:latin typeface="+mn-ea"/>
              </a:rPr>
              <a:t>谓词逻辑特有的推理定律</a:t>
            </a:r>
          </a:p>
        </p:txBody>
      </p:sp>
    </p:spTree>
    <p:extLst>
      <p:ext uri="{BB962C8B-B14F-4D97-AF65-F5344CB8AC3E}">
        <p14:creationId xmlns:p14="http://schemas.microsoft.com/office/powerpoint/2010/main" val="234452643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lide(fromBottom)">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lide(fromBottom)">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lide(fromBottom)">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slide(fromBottom)">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slide(fromBottom)">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6" name="文本占位符 95234">
            <a:extLst>
              <a:ext uri="{FF2B5EF4-FFF2-40B4-BE49-F238E27FC236}">
                <a16:creationId xmlns:a16="http://schemas.microsoft.com/office/drawing/2014/main" id="{103FA444-2F5A-46E8-AA9B-A1CF13AE869D}"/>
              </a:ext>
            </a:extLst>
          </p:cNvPr>
          <p:cNvSpPr txBox="1">
            <a:spLocks noChangeArrowheads="1"/>
          </p:cNvSpPr>
          <p:nvPr/>
        </p:nvSpPr>
        <p:spPr>
          <a:xfrm>
            <a:off x="1637025" y="579568"/>
            <a:ext cx="10116104" cy="4464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dirty="0">
                <a:solidFill>
                  <a:srgbClr val="FF0000"/>
                </a:solidFill>
                <a:latin typeface="Times New Roman" panose="02020603050405020304" pitchFamily="18" charset="0"/>
                <a:cs typeface="Times New Roman" panose="02020603050405020304" pitchFamily="18" charset="0"/>
              </a:rPr>
              <a:t>多个量词的谓词公式的推理？</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endParaRPr lang="zh-CN" altLang="en-US" dirty="0">
              <a:solidFill>
                <a:srgbClr val="FF0000"/>
              </a:solidFill>
              <a:latin typeface="Times New Roman" panose="02020603050405020304" pitchFamily="18" charset="0"/>
              <a:cs typeface="Times New Roman" panose="02020603050405020304" pitchFamily="18" charset="0"/>
            </a:endParaRP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(7).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(8).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(9).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endParaRPr lang="en-US" altLang="zh-CN" dirty="0">
              <a:latin typeface="Times New Roman" panose="02020603050405020304" pitchFamily="18" charset="0"/>
              <a:cs typeface="Times New Roman" panose="02020603050405020304" pitchFamily="18" charset="0"/>
            </a:endParaRPr>
          </a:p>
          <a:p>
            <a:pPr>
              <a:lnSpc>
                <a:spcPct val="120000"/>
              </a:lnSpc>
              <a:buClr>
                <a:schemeClr val="tx1"/>
              </a:buClr>
              <a:buFontTx/>
              <a:buNone/>
            </a:pPr>
            <a:endParaRPr lang="zh-CN" altLang="en-US" sz="2000" dirty="0">
              <a:solidFill>
                <a:srgbClr val="FF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32711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96258">
            <a:extLst>
              <a:ext uri="{FF2B5EF4-FFF2-40B4-BE49-F238E27FC236}">
                <a16:creationId xmlns:a16="http://schemas.microsoft.com/office/drawing/2014/main" id="{F32A3A2C-70AE-4EA9-A4DC-9E898DD92ACA}"/>
              </a:ext>
            </a:extLst>
          </p:cNvPr>
          <p:cNvSpPr txBox="1">
            <a:spLocks noChangeArrowheads="1"/>
          </p:cNvSpPr>
          <p:nvPr/>
        </p:nvSpPr>
        <p:spPr>
          <a:xfrm>
            <a:off x="1571625" y="675197"/>
            <a:ext cx="8229600" cy="4751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Clr>
                <a:schemeClr val="tx1"/>
              </a:buClr>
              <a:buFontTx/>
              <a:buNone/>
            </a:pPr>
            <a:r>
              <a:rPr lang="zh-CN" altLang="en-US" sz="2400" dirty="0">
                <a:solidFill>
                  <a:srgbClr val="FF0000"/>
                </a:solidFill>
                <a:latin typeface="+mn-ea"/>
              </a:rPr>
              <a:t>推理规则</a:t>
            </a:r>
          </a:p>
          <a:p>
            <a:pPr>
              <a:lnSpc>
                <a:spcPct val="100000"/>
              </a:lnSpc>
              <a:buClr>
                <a:srgbClr val="0033CC"/>
              </a:buClr>
              <a:buFont typeface="Wingdings" panose="05000000000000000000" pitchFamily="2" charset="2"/>
              <a:buChar char="l"/>
            </a:pPr>
            <a:r>
              <a:rPr lang="zh-CN" altLang="en-US" dirty="0">
                <a:latin typeface="+mn-ea"/>
              </a:rPr>
              <a:t>命题逻辑中的推理规则 </a:t>
            </a:r>
          </a:p>
          <a:p>
            <a:pPr>
              <a:lnSpc>
                <a:spcPct val="100000"/>
              </a:lnSpc>
              <a:buClr>
                <a:srgbClr val="0033CC"/>
              </a:buClr>
              <a:buFont typeface="Wingdings" panose="05000000000000000000" pitchFamily="2" charset="2"/>
              <a:buChar char="l"/>
            </a:pPr>
            <a:r>
              <a:rPr lang="zh-CN" altLang="en-US" dirty="0">
                <a:latin typeface="+mn-ea"/>
              </a:rPr>
              <a:t>谓词逻辑中特有的规则</a:t>
            </a:r>
          </a:p>
          <a:p>
            <a:pPr lvl="1">
              <a:lnSpc>
                <a:spcPct val="100000"/>
              </a:lnSpc>
              <a:buClr>
                <a:srgbClr val="FF0000"/>
              </a:buClr>
              <a:buFontTx/>
              <a:buNone/>
            </a:pPr>
            <a:r>
              <a:rPr lang="en-US" altLang="zh-CN" sz="2800" dirty="0">
                <a:solidFill>
                  <a:srgbClr val="0033CC"/>
                </a:solidFill>
                <a:latin typeface="+mn-ea"/>
              </a:rPr>
              <a:t>1. </a:t>
            </a:r>
            <a:r>
              <a:rPr lang="zh-CN" altLang="en-US" sz="2800" dirty="0">
                <a:solidFill>
                  <a:srgbClr val="0033CC"/>
                </a:solidFill>
                <a:latin typeface="+mn-ea"/>
              </a:rPr>
              <a:t>全称量词消去规则</a:t>
            </a:r>
            <a:r>
              <a:rPr lang="zh-CN" altLang="en-US" sz="2800" dirty="0">
                <a:latin typeface="+mn-ea"/>
              </a:rPr>
              <a:t>（</a:t>
            </a:r>
            <a:r>
              <a:rPr lang="en-US" altLang="zh-CN" sz="2800" dirty="0">
                <a:latin typeface="+mn-ea"/>
              </a:rPr>
              <a:t>US</a:t>
            </a:r>
            <a:r>
              <a:rPr lang="zh-CN" altLang="en-US" sz="2800" dirty="0">
                <a:latin typeface="+mn-ea"/>
              </a:rPr>
              <a:t>）</a:t>
            </a:r>
          </a:p>
          <a:p>
            <a:pPr lvl="1" algn="just">
              <a:lnSpc>
                <a:spcPct val="100000"/>
              </a:lnSpc>
              <a:buClr>
                <a:srgbClr val="FF0000"/>
              </a:buClr>
              <a:buFontTx/>
              <a:buNone/>
            </a:pPr>
            <a:r>
              <a:rPr lang="zh-CN" altLang="en-US" sz="2800" dirty="0">
                <a:latin typeface="+mn-ea"/>
              </a:rPr>
              <a:t>（</a:t>
            </a:r>
            <a:r>
              <a:rPr lang="en-US" altLang="zh-CN" sz="2800" dirty="0" err="1">
                <a:latin typeface="+mn-ea"/>
              </a:rPr>
              <a:t>i</a:t>
            </a:r>
            <a:r>
              <a:rPr lang="zh-CN" altLang="en-US" sz="2800" dirty="0">
                <a:latin typeface="+mn-ea"/>
              </a:rPr>
              <a:t>）</a:t>
            </a:r>
            <a:r>
              <a:rPr lang="zh-CN" altLang="en-US" sz="2800" dirty="0">
                <a:latin typeface="+mn-ea"/>
                <a:sym typeface="Symbol" panose="05050102010706020507" pitchFamily="18" charset="2"/>
              </a:rPr>
              <a:t></a:t>
            </a:r>
            <a:r>
              <a:rPr lang="en-US" altLang="zh-CN" sz="2800" dirty="0" err="1">
                <a:latin typeface="+mn-ea"/>
              </a:rPr>
              <a:t>xA</a:t>
            </a:r>
            <a:r>
              <a:rPr lang="en-US" altLang="zh-CN" sz="2800" dirty="0">
                <a:latin typeface="+mn-ea"/>
              </a:rPr>
              <a:t>(x)</a:t>
            </a:r>
            <a:r>
              <a:rPr lang="en-US" altLang="zh-CN" sz="2800" dirty="0">
                <a:latin typeface="+mn-ea"/>
                <a:sym typeface="Symbol" panose="05050102010706020507" pitchFamily="18" charset="2"/>
              </a:rPr>
              <a:t></a:t>
            </a:r>
            <a:r>
              <a:rPr lang="en-US" altLang="zh-CN" sz="2800" dirty="0">
                <a:latin typeface="+mn-ea"/>
              </a:rPr>
              <a:t>A(y) </a:t>
            </a:r>
            <a:r>
              <a:rPr lang="zh-CN" altLang="en-US" sz="2800" dirty="0">
                <a:latin typeface="+mn-ea"/>
              </a:rPr>
              <a:t>或</a:t>
            </a:r>
          </a:p>
          <a:p>
            <a:pPr lvl="1" algn="just">
              <a:lnSpc>
                <a:spcPct val="100000"/>
              </a:lnSpc>
              <a:buClr>
                <a:srgbClr val="FF0000"/>
              </a:buClr>
              <a:buFontTx/>
              <a:buNone/>
            </a:pPr>
            <a:r>
              <a:rPr lang="zh-CN" altLang="en-US" sz="2800" dirty="0">
                <a:latin typeface="+mn-ea"/>
              </a:rPr>
              <a:t>（</a:t>
            </a:r>
            <a:r>
              <a:rPr lang="en-US" altLang="zh-CN" sz="2800" dirty="0">
                <a:latin typeface="+mn-ea"/>
              </a:rPr>
              <a:t>ii</a:t>
            </a:r>
            <a:r>
              <a:rPr lang="zh-CN" altLang="en-US" sz="2800" dirty="0">
                <a:latin typeface="+mn-ea"/>
              </a:rPr>
              <a:t>）</a:t>
            </a:r>
            <a:r>
              <a:rPr lang="zh-CN" altLang="en-US" sz="2800" dirty="0">
                <a:latin typeface="+mn-ea"/>
                <a:sym typeface="Symbol" panose="05050102010706020507" pitchFamily="18" charset="2"/>
              </a:rPr>
              <a:t></a:t>
            </a:r>
            <a:r>
              <a:rPr lang="en-US" altLang="zh-CN" sz="2800" dirty="0" err="1">
                <a:latin typeface="+mn-ea"/>
              </a:rPr>
              <a:t>xA</a:t>
            </a:r>
            <a:r>
              <a:rPr lang="en-US" altLang="zh-CN" sz="2800" dirty="0">
                <a:latin typeface="+mn-ea"/>
              </a:rPr>
              <a:t>(x)</a:t>
            </a:r>
            <a:r>
              <a:rPr lang="en-US" altLang="zh-CN" sz="2800" dirty="0">
                <a:latin typeface="+mn-ea"/>
                <a:sym typeface="Symbol" panose="05050102010706020507" pitchFamily="18" charset="2"/>
              </a:rPr>
              <a:t></a:t>
            </a:r>
            <a:r>
              <a:rPr lang="en-US" altLang="zh-CN" sz="2800" dirty="0">
                <a:latin typeface="+mn-ea"/>
              </a:rPr>
              <a:t>A(c)</a:t>
            </a:r>
          </a:p>
          <a:p>
            <a:pPr lvl="1" algn="just">
              <a:lnSpc>
                <a:spcPct val="100000"/>
              </a:lnSpc>
              <a:buClr>
                <a:srgbClr val="FF0000"/>
              </a:buClr>
              <a:buFontTx/>
              <a:buNone/>
            </a:pPr>
            <a:r>
              <a:rPr lang="en-US" altLang="zh-CN" sz="2800" dirty="0">
                <a:solidFill>
                  <a:srgbClr val="0033CC"/>
                </a:solidFill>
                <a:latin typeface="+mn-ea"/>
              </a:rPr>
              <a:t>2. </a:t>
            </a:r>
            <a:r>
              <a:rPr lang="zh-CN" altLang="en-US" sz="2800" dirty="0">
                <a:solidFill>
                  <a:srgbClr val="0033CC"/>
                </a:solidFill>
                <a:latin typeface="+mn-ea"/>
              </a:rPr>
              <a:t>全称量词引入规则</a:t>
            </a:r>
            <a:r>
              <a:rPr lang="zh-CN" altLang="en-US" sz="2800" dirty="0">
                <a:latin typeface="+mn-ea"/>
              </a:rPr>
              <a:t>（</a:t>
            </a:r>
            <a:r>
              <a:rPr lang="en-US" altLang="zh-CN" sz="2800" dirty="0">
                <a:latin typeface="+mn-ea"/>
              </a:rPr>
              <a:t>UG</a:t>
            </a:r>
            <a:r>
              <a:rPr lang="zh-CN" altLang="en-US" sz="2800" dirty="0">
                <a:latin typeface="+mn-ea"/>
              </a:rPr>
              <a:t>）</a:t>
            </a:r>
          </a:p>
          <a:p>
            <a:pPr lvl="1" algn="just">
              <a:lnSpc>
                <a:spcPct val="100000"/>
              </a:lnSpc>
              <a:buClr>
                <a:srgbClr val="FF0000"/>
              </a:buClr>
              <a:buFontTx/>
              <a:buNone/>
            </a:pPr>
            <a:r>
              <a:rPr lang="zh-CN" altLang="en-US" sz="2800" dirty="0">
                <a:latin typeface="+mn-ea"/>
              </a:rPr>
              <a:t>     </a:t>
            </a:r>
            <a:r>
              <a:rPr lang="en-US" altLang="zh-CN" sz="2800" dirty="0">
                <a:latin typeface="+mn-ea"/>
              </a:rPr>
              <a:t>A(y)</a:t>
            </a:r>
            <a:r>
              <a:rPr lang="en-US" altLang="zh-CN" sz="2800" dirty="0">
                <a:latin typeface="+mn-ea"/>
                <a:sym typeface="Symbol" panose="05050102010706020507" pitchFamily="18" charset="2"/>
              </a:rPr>
              <a:t></a:t>
            </a:r>
            <a:r>
              <a:rPr lang="en-US" altLang="zh-CN" sz="2800" dirty="0" err="1">
                <a:latin typeface="+mn-ea"/>
              </a:rPr>
              <a:t>xA</a:t>
            </a:r>
            <a:r>
              <a:rPr lang="en-US" altLang="zh-CN" sz="2800" dirty="0">
                <a:latin typeface="+mn-ea"/>
              </a:rPr>
              <a:t>(x)</a:t>
            </a:r>
          </a:p>
          <a:p>
            <a:pPr lvl="1" algn="just">
              <a:lnSpc>
                <a:spcPct val="100000"/>
              </a:lnSpc>
              <a:buClr>
                <a:srgbClr val="FF0000"/>
              </a:buClr>
              <a:buFontTx/>
              <a:buNone/>
            </a:pPr>
            <a:r>
              <a:rPr lang="en-US" altLang="zh-CN" sz="2800" dirty="0">
                <a:solidFill>
                  <a:srgbClr val="0033CC"/>
                </a:solidFill>
                <a:latin typeface="+mn-ea"/>
              </a:rPr>
              <a:t>3. </a:t>
            </a:r>
            <a:r>
              <a:rPr lang="zh-CN" altLang="en-US" sz="2800" dirty="0">
                <a:solidFill>
                  <a:srgbClr val="0033CC"/>
                </a:solidFill>
                <a:latin typeface="+mn-ea"/>
              </a:rPr>
              <a:t>存在量词消去规则</a:t>
            </a:r>
            <a:r>
              <a:rPr lang="zh-CN" altLang="en-US" sz="2800" dirty="0">
                <a:latin typeface="+mn-ea"/>
              </a:rPr>
              <a:t>（</a:t>
            </a:r>
            <a:r>
              <a:rPr lang="en-US" altLang="zh-CN" sz="2800" dirty="0">
                <a:latin typeface="+mn-ea"/>
              </a:rPr>
              <a:t>ES</a:t>
            </a:r>
            <a:r>
              <a:rPr lang="zh-CN" altLang="en-US" sz="2800" dirty="0">
                <a:latin typeface="+mn-ea"/>
              </a:rPr>
              <a:t>）</a:t>
            </a:r>
          </a:p>
          <a:p>
            <a:pPr lvl="1">
              <a:lnSpc>
                <a:spcPct val="100000"/>
              </a:lnSpc>
              <a:buClr>
                <a:srgbClr val="FF0000"/>
              </a:buClr>
              <a:buFontTx/>
              <a:buNone/>
            </a:pPr>
            <a:r>
              <a:rPr lang="zh-CN" altLang="en-US" sz="2800" dirty="0">
                <a:latin typeface="+mn-ea"/>
                <a:sym typeface="Symbol" panose="05050102010706020507" pitchFamily="18" charset="2"/>
              </a:rPr>
              <a:t>     </a:t>
            </a:r>
            <a:r>
              <a:rPr lang="en-US" altLang="zh-CN" sz="2800" dirty="0" err="1">
                <a:latin typeface="+mn-ea"/>
              </a:rPr>
              <a:t>xA</a:t>
            </a:r>
            <a:r>
              <a:rPr lang="en-US" altLang="zh-CN" sz="2800" dirty="0">
                <a:latin typeface="+mn-ea"/>
              </a:rPr>
              <a:t>(x)</a:t>
            </a:r>
            <a:r>
              <a:rPr lang="en-US" altLang="zh-CN" sz="2800" dirty="0">
                <a:latin typeface="+mn-ea"/>
                <a:sym typeface="Symbol" panose="05050102010706020507" pitchFamily="18" charset="2"/>
              </a:rPr>
              <a:t></a:t>
            </a:r>
            <a:r>
              <a:rPr lang="en-US" altLang="zh-CN" sz="2800" dirty="0">
                <a:latin typeface="+mn-ea"/>
              </a:rPr>
              <a:t>A(c) </a:t>
            </a:r>
          </a:p>
          <a:p>
            <a:pPr lvl="1" algn="just">
              <a:lnSpc>
                <a:spcPct val="100000"/>
              </a:lnSpc>
              <a:buClr>
                <a:srgbClr val="FF0000"/>
              </a:buClr>
              <a:buFontTx/>
              <a:buNone/>
            </a:pPr>
            <a:r>
              <a:rPr lang="en-US" altLang="zh-CN" sz="2800" dirty="0">
                <a:solidFill>
                  <a:srgbClr val="0033CC"/>
                </a:solidFill>
                <a:latin typeface="+mn-ea"/>
              </a:rPr>
              <a:t>4. </a:t>
            </a:r>
            <a:r>
              <a:rPr lang="zh-CN" altLang="en-US" sz="2800" dirty="0">
                <a:solidFill>
                  <a:srgbClr val="0033CC"/>
                </a:solidFill>
                <a:latin typeface="+mn-ea"/>
              </a:rPr>
              <a:t>存在量词引入规则</a:t>
            </a:r>
            <a:r>
              <a:rPr lang="zh-CN" altLang="en-US" sz="2800" dirty="0">
                <a:latin typeface="+mn-ea"/>
              </a:rPr>
              <a:t>（</a:t>
            </a:r>
            <a:r>
              <a:rPr lang="en-US" altLang="zh-CN" sz="2800" dirty="0">
                <a:latin typeface="+mn-ea"/>
              </a:rPr>
              <a:t>EG</a:t>
            </a:r>
            <a:r>
              <a:rPr lang="zh-CN" altLang="en-US" sz="2800" dirty="0">
                <a:latin typeface="+mn-ea"/>
              </a:rPr>
              <a:t>）</a:t>
            </a:r>
          </a:p>
          <a:p>
            <a:pPr lvl="1">
              <a:lnSpc>
                <a:spcPct val="100000"/>
              </a:lnSpc>
              <a:buClr>
                <a:srgbClr val="FF0000"/>
              </a:buClr>
              <a:buFontTx/>
              <a:buNone/>
            </a:pPr>
            <a:r>
              <a:rPr lang="zh-CN" altLang="en-US" sz="2800" dirty="0">
                <a:latin typeface="+mn-ea"/>
              </a:rPr>
              <a:t>     </a:t>
            </a:r>
            <a:r>
              <a:rPr lang="en-US" altLang="zh-CN" sz="2800" dirty="0">
                <a:latin typeface="+mn-ea"/>
              </a:rPr>
              <a:t>A(c)</a:t>
            </a:r>
            <a:r>
              <a:rPr lang="en-US" altLang="zh-CN" sz="2800" dirty="0">
                <a:latin typeface="+mn-ea"/>
                <a:sym typeface="Symbol" panose="05050102010706020507" pitchFamily="18" charset="2"/>
              </a:rPr>
              <a:t></a:t>
            </a:r>
            <a:r>
              <a:rPr lang="en-US" altLang="zh-CN" sz="2800" dirty="0" err="1">
                <a:latin typeface="+mn-ea"/>
              </a:rPr>
              <a:t>xA</a:t>
            </a:r>
            <a:r>
              <a:rPr lang="en-US" altLang="zh-CN" sz="2800" dirty="0">
                <a:latin typeface="+mn-ea"/>
              </a:rPr>
              <a:t>(x) </a:t>
            </a:r>
          </a:p>
        </p:txBody>
      </p:sp>
      <p:sp>
        <p:nvSpPr>
          <p:cNvPr id="5" name="文本框 4">
            <a:extLst>
              <a:ext uri="{FF2B5EF4-FFF2-40B4-BE49-F238E27FC236}">
                <a16:creationId xmlns:a16="http://schemas.microsoft.com/office/drawing/2014/main" id="{7891B7FF-DC13-4708-B7E7-4DB72A3D6D39}"/>
              </a:ext>
            </a:extLst>
          </p:cNvPr>
          <p:cNvSpPr txBox="1">
            <a:spLocks noChangeArrowheads="1"/>
          </p:cNvSpPr>
          <p:nvPr/>
        </p:nvSpPr>
        <p:spPr bwMode="auto">
          <a:xfrm>
            <a:off x="6536523" y="1937907"/>
            <a:ext cx="4964113"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zh-CN" altLang="en-US" b="0" dirty="0">
                <a:latin typeface="Microsoft JhengHei" panose="020B0604030504040204" pitchFamily="34" charset="-120"/>
                <a:ea typeface="Microsoft JhengHei" panose="020B0604030504040204" pitchFamily="34" charset="-120"/>
              </a:rPr>
              <a:t>universal instantiation, also called </a:t>
            </a:r>
            <a:r>
              <a:rPr lang="zh-CN" altLang="en-US" b="0" dirty="0">
                <a:solidFill>
                  <a:srgbClr val="FF0000"/>
                </a:solidFill>
                <a:latin typeface="Microsoft JhengHei" panose="020B0604030504040204" pitchFamily="34" charset="-120"/>
                <a:ea typeface="Microsoft JhengHei" panose="020B0604030504040204" pitchFamily="34" charset="-120"/>
              </a:rPr>
              <a:t>u</a:t>
            </a:r>
            <a:r>
              <a:rPr lang="zh-CN" altLang="en-US" b="0" dirty="0">
                <a:latin typeface="Microsoft JhengHei" panose="020B0604030504040204" pitchFamily="34" charset="-120"/>
                <a:ea typeface="Microsoft JhengHei" panose="020B0604030504040204" pitchFamily="34" charset="-120"/>
              </a:rPr>
              <a:t>niversal </a:t>
            </a:r>
            <a:r>
              <a:rPr lang="zh-CN" altLang="en-US" b="0" dirty="0">
                <a:solidFill>
                  <a:srgbClr val="FF0000"/>
                </a:solidFill>
                <a:latin typeface="Microsoft JhengHei" panose="020B0604030504040204" pitchFamily="34" charset="-120"/>
                <a:ea typeface="Microsoft JhengHei" panose="020B0604030504040204" pitchFamily="34" charset="-120"/>
              </a:rPr>
              <a:t>s</a:t>
            </a:r>
            <a:r>
              <a:rPr lang="zh-CN" altLang="en-US" b="0" dirty="0">
                <a:latin typeface="Microsoft JhengHei" panose="020B0604030504040204" pitchFamily="34" charset="-120"/>
                <a:ea typeface="Microsoft JhengHei" panose="020B0604030504040204" pitchFamily="34" charset="-120"/>
              </a:rPr>
              <a:t>pecification or universal elimination</a:t>
            </a:r>
          </a:p>
        </p:txBody>
      </p:sp>
      <p:sp>
        <p:nvSpPr>
          <p:cNvPr id="6" name="文本框 5">
            <a:extLst>
              <a:ext uri="{FF2B5EF4-FFF2-40B4-BE49-F238E27FC236}">
                <a16:creationId xmlns:a16="http://schemas.microsoft.com/office/drawing/2014/main" id="{BC763A7A-87D8-4F35-9E26-3143D8C8B744}"/>
              </a:ext>
            </a:extLst>
          </p:cNvPr>
          <p:cNvSpPr txBox="1">
            <a:spLocks noChangeArrowheads="1"/>
          </p:cNvSpPr>
          <p:nvPr/>
        </p:nvSpPr>
        <p:spPr bwMode="auto">
          <a:xfrm>
            <a:off x="6536523" y="4354913"/>
            <a:ext cx="46831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zh-CN" altLang="en-US" b="0" dirty="0">
                <a:solidFill>
                  <a:srgbClr val="FF0000"/>
                </a:solidFill>
                <a:latin typeface="Microsoft JhengHei" panose="020B0604030504040204" pitchFamily="34" charset="-120"/>
                <a:ea typeface="Microsoft JhengHei" panose="020B0604030504040204" pitchFamily="34" charset="-120"/>
              </a:rPr>
              <a:t>u</a:t>
            </a:r>
            <a:r>
              <a:rPr lang="zh-CN" altLang="en-US" b="0" dirty="0">
                <a:latin typeface="Microsoft JhengHei" panose="020B0604030504040204" pitchFamily="34" charset="-120"/>
                <a:ea typeface="Microsoft JhengHei" panose="020B0604030504040204" pitchFamily="34" charset="-120"/>
              </a:rPr>
              <a:t>niversal </a:t>
            </a:r>
            <a:r>
              <a:rPr lang="zh-CN" altLang="en-US" b="0" dirty="0">
                <a:solidFill>
                  <a:srgbClr val="FF0000"/>
                </a:solidFill>
                <a:latin typeface="Microsoft JhengHei" panose="020B0604030504040204" pitchFamily="34" charset="-120"/>
                <a:ea typeface="Microsoft JhengHei" panose="020B0604030504040204" pitchFamily="34" charset="-120"/>
              </a:rPr>
              <a:t>g</a:t>
            </a:r>
            <a:r>
              <a:rPr lang="zh-CN" altLang="en-US" b="0" dirty="0">
                <a:latin typeface="Microsoft JhengHei" panose="020B0604030504040204" pitchFamily="34" charset="-120"/>
                <a:ea typeface="Microsoft JhengHei" panose="020B0604030504040204" pitchFamily="34" charset="-120"/>
              </a:rPr>
              <a:t>eneralization or universal introduction</a:t>
            </a:r>
          </a:p>
        </p:txBody>
      </p:sp>
    </p:spTree>
    <p:extLst>
      <p:ext uri="{BB962C8B-B14F-4D97-AF65-F5344CB8AC3E}">
        <p14:creationId xmlns:p14="http://schemas.microsoft.com/office/powerpoint/2010/main" val="100490725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97282">
            <a:extLst>
              <a:ext uri="{FF2B5EF4-FFF2-40B4-BE49-F238E27FC236}">
                <a16:creationId xmlns:a16="http://schemas.microsoft.com/office/drawing/2014/main" id="{74013E80-0583-4FBD-9258-E4E0D91A3A97}"/>
              </a:ext>
            </a:extLst>
          </p:cNvPr>
          <p:cNvSpPr txBox="1">
            <a:spLocks noChangeArrowheads="1"/>
          </p:cNvSpPr>
          <p:nvPr/>
        </p:nvSpPr>
        <p:spPr>
          <a:xfrm>
            <a:off x="1751013" y="1285640"/>
            <a:ext cx="8229600" cy="46799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Tx/>
              <a:buNone/>
            </a:pPr>
            <a:r>
              <a:rPr lang="en-US" altLang="zh-CN" dirty="0">
                <a:solidFill>
                  <a:srgbClr val="0033CC"/>
                </a:solidFill>
                <a:latin typeface="Times New Roman" panose="02020603050405020304" pitchFamily="18" charset="0"/>
                <a:cs typeface="Times New Roman" panose="02020603050405020304" pitchFamily="18" charset="0"/>
              </a:rPr>
              <a:t>1.	</a:t>
            </a:r>
            <a:r>
              <a:rPr lang="zh-CN" altLang="en-US" dirty="0">
                <a:solidFill>
                  <a:srgbClr val="0033CC"/>
                </a:solidFill>
                <a:latin typeface="Times New Roman" panose="02020603050405020304" pitchFamily="18" charset="0"/>
                <a:cs typeface="Times New Roman" panose="02020603050405020304" pitchFamily="18" charset="0"/>
              </a:rPr>
              <a:t>全称量词消除规则（</a:t>
            </a:r>
            <a:r>
              <a:rPr lang="en-US" altLang="zh-CN" dirty="0">
                <a:solidFill>
                  <a:srgbClr val="0033CC"/>
                </a:solidFill>
                <a:latin typeface="Times New Roman" panose="02020603050405020304" pitchFamily="18" charset="0"/>
                <a:cs typeface="Times New Roman" panose="02020603050405020304" pitchFamily="18" charset="0"/>
              </a:rPr>
              <a:t>US</a:t>
            </a:r>
            <a:r>
              <a:rPr lang="zh-CN" altLang="en-US" dirty="0">
                <a:solidFill>
                  <a:srgbClr val="0033CC"/>
                </a:solidFill>
                <a:latin typeface="Times New Roman" panose="02020603050405020304" pitchFamily="18" charset="0"/>
                <a:cs typeface="Times New Roman" panose="02020603050405020304" pitchFamily="18" charset="0"/>
              </a:rPr>
              <a:t>规则）</a:t>
            </a:r>
          </a:p>
          <a:p>
            <a:pPr>
              <a:lnSpc>
                <a:spcPct val="120000"/>
              </a:lnSpc>
              <a:buClr>
                <a:schemeClr val="tx1"/>
              </a:buClr>
              <a:buFontTx/>
              <a:buNone/>
            </a:pPr>
            <a:r>
              <a:rPr lang="zh-CN" altLang="en-US" sz="18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cs typeface="Times New Roman" panose="02020603050405020304" pitchFamily="18" charset="0"/>
              </a:rPr>
              <a:t>x</a:t>
            </a:r>
            <a:r>
              <a:rPr lang="en-US" altLang="zh-CN" sz="2400" dirty="0" err="1">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a:t>
            </a:r>
          </a:p>
          <a:p>
            <a:pPr>
              <a:lnSpc>
                <a:spcPct val="120000"/>
              </a:lnSpc>
              <a:buClr>
                <a:schemeClr val="tx1"/>
              </a:buClr>
              <a:buFontTx/>
              <a:buNone/>
            </a:pPr>
            <a:r>
              <a:rPr lang="en-US" altLang="zh-CN" sz="2400" dirty="0">
                <a:latin typeface="Times New Roman" panose="02020603050405020304" pitchFamily="18" charset="0"/>
                <a:cs typeface="Times New Roman" panose="02020603050405020304" pitchFamily="18" charset="0"/>
              </a:rPr>
              <a:t>	(ii).</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cs typeface="Times New Roman" panose="02020603050405020304" pitchFamily="18" charset="0"/>
              </a:rPr>
              <a:t>x</a:t>
            </a:r>
            <a:r>
              <a:rPr lang="en-US" altLang="zh-CN" sz="2400" dirty="0" err="1">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 A(</a:t>
            </a:r>
            <a:r>
              <a:rPr lang="en-US" altLang="zh-CN" sz="2400" i="1"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a:t>
            </a:r>
          </a:p>
          <a:p>
            <a:pPr>
              <a:lnSpc>
                <a:spcPct val="120000"/>
              </a:lnSpc>
              <a:buClr>
                <a:schemeClr val="tx1"/>
              </a:buClr>
              <a:buFontTx/>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成立的条件是：</a:t>
            </a:r>
          </a:p>
          <a:p>
            <a:pPr>
              <a:lnSpc>
                <a:spcPct val="120000"/>
              </a:lnSpc>
              <a:buClr>
                <a:schemeClr val="tx1"/>
              </a:buClr>
              <a:buFontTx/>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是</a:t>
            </a:r>
            <a:r>
              <a:rPr lang="en-US" altLang="zh-CN" sz="2400" dirty="0">
                <a:latin typeface="Times New Roman" panose="02020603050405020304" pitchFamily="18" charset="0"/>
                <a:cs typeface="Times New Roman" panose="02020603050405020304" pitchFamily="18" charset="0"/>
              </a:rPr>
              <a:t>A(</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的自由变元；</a:t>
            </a:r>
          </a:p>
          <a:p>
            <a:pPr>
              <a:lnSpc>
                <a:spcPct val="120000"/>
              </a:lnSpc>
              <a:buClr>
                <a:schemeClr val="tx1"/>
              </a:buClr>
              <a:buFontTx/>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	</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中，</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为不在</a:t>
            </a:r>
            <a:r>
              <a:rPr lang="en-US" altLang="zh-CN" sz="2400" dirty="0">
                <a:latin typeface="Times New Roman" panose="02020603050405020304" pitchFamily="18" charset="0"/>
                <a:cs typeface="Times New Roman" panose="02020603050405020304" pitchFamily="18" charset="0"/>
              </a:rPr>
              <a:t>A(</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中约束出现的变元，</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可以在</a:t>
            </a:r>
            <a:r>
              <a:rPr lang="en-US" altLang="zh-CN" sz="2400" dirty="0">
                <a:latin typeface="Times New Roman" panose="02020603050405020304" pitchFamily="18" charset="0"/>
                <a:cs typeface="Times New Roman" panose="02020603050405020304" pitchFamily="18" charset="0"/>
              </a:rPr>
              <a:t>A(</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中自由出现，也可在证明序列中前面的公式中出现。</a:t>
            </a:r>
          </a:p>
          <a:p>
            <a:pPr>
              <a:lnSpc>
                <a:spcPct val="120000"/>
              </a:lnSpc>
              <a:buClr>
                <a:schemeClr val="tx1"/>
              </a:buClr>
              <a:buFontTx/>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(3).	</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(ii)</a:t>
            </a:r>
            <a:r>
              <a:rPr lang="zh-CN" altLang="en-US" sz="2400" dirty="0">
                <a:latin typeface="Times New Roman" panose="02020603050405020304" pitchFamily="18" charset="0"/>
                <a:cs typeface="Times New Roman" panose="02020603050405020304" pitchFamily="18" charset="0"/>
              </a:rPr>
              <a:t>中，</a:t>
            </a: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任意的个体常量，可以是证明序列中前面公式所指定的个体常量。</a:t>
            </a:r>
          </a:p>
          <a:p>
            <a:pPr>
              <a:buClr>
                <a:schemeClr val="tx1"/>
              </a:buClr>
              <a:buFontTx/>
              <a:buNone/>
            </a:pPr>
            <a:endParaRPr lang="zh-CN" altLang="en-US" sz="18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23ECFC77-D424-48B9-86DE-EA1002184164}"/>
              </a:ext>
            </a:extLst>
          </p:cNvPr>
          <p:cNvSpPr>
            <a:spLocks noChangeArrowheads="1"/>
          </p:cNvSpPr>
          <p:nvPr/>
        </p:nvSpPr>
        <p:spPr bwMode="auto">
          <a:xfrm>
            <a:off x="8530084" y="1253952"/>
            <a:ext cx="3241706" cy="2246769"/>
          </a:xfrm>
          <a:prstGeom prst="rect">
            <a:avLst/>
          </a:prstGeom>
          <a:solidFill>
            <a:srgbClr val="DFEFFD"/>
          </a:solidFill>
          <a:ln w="9525">
            <a:solidFill>
              <a:srgbClr val="FF0000"/>
            </a:solidFill>
            <a:prstDash val="lgDash"/>
            <a:miter lim="800000"/>
            <a:headEnd/>
            <a:tailEnd/>
          </a:ln>
        </p:spPr>
        <p:txBody>
          <a:bodyPr wrap="squar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x(</a:t>
            </a:r>
            <a:r>
              <a:rPr lang="en-US" altLang="zh-CN" b="0" dirty="0">
                <a:cs typeface="Times New Roman" panose="02020603050405020304" pitchFamily="18" charset="0"/>
                <a:sym typeface="Symbol" panose="05050102010706020507" pitchFamily="18" charset="2"/>
              </a:rPr>
              <a:t></a:t>
            </a:r>
            <a:r>
              <a:rPr lang="en-US" altLang="zh-CN" b="0" dirty="0" err="1">
                <a:cs typeface="Times New Roman" panose="02020603050405020304" pitchFamily="18" charset="0"/>
                <a:sym typeface="Symbol" panose="05050102010706020507" pitchFamily="18" charset="2"/>
              </a:rPr>
              <a:t>xP</a:t>
            </a:r>
            <a:r>
              <a:rPr lang="en-US" altLang="zh-CN" b="0" dirty="0">
                <a:cs typeface="Times New Roman" panose="02020603050405020304" pitchFamily="18" charset="0"/>
                <a:sym typeface="Symbol" panose="05050102010706020507" pitchFamily="18" charset="2"/>
              </a:rPr>
              <a:t>(x)</a:t>
            </a:r>
            <a:r>
              <a:rPr lang="en-US" altLang="zh-CN" dirty="0">
                <a:ea typeface="黑体" panose="02010609060101010101" pitchFamily="49" charset="-122"/>
                <a:cs typeface="Times New Roman" panose="02020603050405020304" pitchFamily="18" charset="0"/>
                <a:sym typeface="Symbol" panose="05050102010706020507" pitchFamily="18" charset="2"/>
              </a:rPr>
              <a:t>  </a:t>
            </a:r>
            <a:r>
              <a:rPr lang="en-US" altLang="zh-CN" b="0" dirty="0">
                <a:cs typeface="Times New Roman" panose="02020603050405020304" pitchFamily="18" charset="0"/>
                <a:sym typeface="Symbol" panose="05050102010706020507" pitchFamily="18" charset="2"/>
              </a:rPr>
              <a:t>Q(x))</a:t>
            </a:r>
          </a:p>
          <a:p>
            <a:endParaRPr lang="en-US" altLang="zh-CN" b="0" dirty="0">
              <a:cs typeface="Times New Roman" panose="02020603050405020304" pitchFamily="18" charset="0"/>
            </a:endParaRPr>
          </a:p>
          <a:p>
            <a:endParaRPr lang="zh-CN" altLang="en-US" b="0" dirty="0">
              <a:ea typeface="黑体" panose="02010609060101010101" pitchFamily="49" charset="-122"/>
              <a:cs typeface="Times New Roman" panose="02020603050405020304" pitchFamily="18" charset="0"/>
            </a:endParaRPr>
          </a:p>
          <a:p>
            <a:r>
              <a:rPr lang="en-US" altLang="zh-CN" b="0" dirty="0">
                <a:solidFill>
                  <a:srgbClr val="FF0000"/>
                </a:solidFill>
                <a:cs typeface="Times New Roman" panose="02020603050405020304" pitchFamily="18" charset="0"/>
                <a:sym typeface="Symbol" panose="05050102010706020507" pitchFamily="18" charset="2"/>
              </a:rPr>
              <a:t></a:t>
            </a:r>
            <a:r>
              <a:rPr lang="en-US" altLang="zh-CN" b="0" dirty="0" err="1">
                <a:solidFill>
                  <a:srgbClr val="FF0000"/>
                </a:solidFill>
                <a:ea typeface="黑体" panose="02010609060101010101" pitchFamily="49" charset="-122"/>
                <a:cs typeface="Times New Roman" panose="02020603050405020304" pitchFamily="18" charset="0"/>
              </a:rPr>
              <a:t>x</a:t>
            </a:r>
            <a:r>
              <a:rPr lang="en-US" altLang="zh-CN" b="0" dirty="0" err="1">
                <a:cs typeface="Times New Roman" panose="02020603050405020304" pitchFamily="18" charset="0"/>
                <a:sym typeface="Symbol" panose="05050102010706020507" pitchFamily="18" charset="2"/>
              </a:rPr>
              <a:t></a:t>
            </a:r>
            <a:r>
              <a:rPr lang="en-US" altLang="zh-CN" b="0" dirty="0" err="1">
                <a:ea typeface="黑体" panose="02010609060101010101" pitchFamily="49" charset="-122"/>
                <a:cs typeface="Times New Roman" panose="02020603050405020304" pitchFamily="18" charset="0"/>
              </a:rPr>
              <a:t>y</a:t>
            </a:r>
            <a:r>
              <a:rPr lang="en-US" altLang="zh-CN" b="0" dirty="0">
                <a:ea typeface="黑体" panose="02010609060101010101" pitchFamily="49" charset="-122"/>
                <a:cs typeface="Times New Roman" panose="02020603050405020304" pitchFamily="18" charset="0"/>
              </a:rPr>
              <a:t>(</a:t>
            </a:r>
            <a:r>
              <a:rPr lang="en-US" altLang="zh-CN" b="0" dirty="0">
                <a:solidFill>
                  <a:srgbClr val="FF0000"/>
                </a:solidFill>
                <a:ea typeface="黑体" panose="02010609060101010101" pitchFamily="49" charset="-122"/>
                <a:cs typeface="Times New Roman" panose="02020603050405020304" pitchFamily="18" charset="0"/>
              </a:rPr>
              <a:t>x</a:t>
            </a:r>
            <a:r>
              <a:rPr lang="en-US" altLang="zh-CN" b="0" dirty="0">
                <a:ea typeface="黑体" panose="02010609060101010101" pitchFamily="49" charset="-122"/>
                <a:cs typeface="Times New Roman" panose="02020603050405020304" pitchFamily="18" charset="0"/>
              </a:rPr>
              <a:t>&gt;y)</a:t>
            </a:r>
          </a:p>
          <a:p>
            <a:r>
              <a:rPr lang="en-US" altLang="zh-CN" b="0" dirty="0">
                <a:cs typeface="Times New Roman" panose="02020603050405020304" pitchFamily="18" charset="0"/>
                <a:sym typeface="Symbol" panose="05050102010706020507" pitchFamily="18" charset="2"/>
              </a:rPr>
              <a:t></a:t>
            </a:r>
            <a:r>
              <a:rPr lang="en-US" altLang="zh-CN" b="0" dirty="0">
                <a:ea typeface="黑体" panose="02010609060101010101" pitchFamily="49" charset="-122"/>
                <a:cs typeface="Times New Roman" panose="02020603050405020304" pitchFamily="18" charset="0"/>
              </a:rPr>
              <a:t>y(</a:t>
            </a:r>
            <a:r>
              <a:rPr lang="en-US" altLang="zh-CN" b="0" dirty="0">
                <a:solidFill>
                  <a:srgbClr val="FF0000"/>
                </a:solidFill>
                <a:ea typeface="黑体" panose="02010609060101010101" pitchFamily="49" charset="-122"/>
                <a:cs typeface="Times New Roman" panose="02020603050405020304" pitchFamily="18" charset="0"/>
              </a:rPr>
              <a:t>y</a:t>
            </a:r>
            <a:r>
              <a:rPr lang="en-US" altLang="zh-CN" b="0" dirty="0">
                <a:ea typeface="黑体" panose="02010609060101010101" pitchFamily="49" charset="-122"/>
                <a:cs typeface="Times New Roman" panose="02020603050405020304" pitchFamily="18" charset="0"/>
              </a:rPr>
              <a:t>&gt;y)</a:t>
            </a:r>
          </a:p>
        </p:txBody>
      </p:sp>
      <p:sp>
        <p:nvSpPr>
          <p:cNvPr id="2" name="矩形 1">
            <a:extLst>
              <a:ext uri="{FF2B5EF4-FFF2-40B4-BE49-F238E27FC236}">
                <a16:creationId xmlns:a16="http://schemas.microsoft.com/office/drawing/2014/main" id="{70398241-AF84-4D65-B2AC-133FAA256530}"/>
              </a:ext>
            </a:extLst>
          </p:cNvPr>
          <p:cNvSpPr/>
          <p:nvPr/>
        </p:nvSpPr>
        <p:spPr>
          <a:xfrm>
            <a:off x="1982677" y="5965590"/>
            <a:ext cx="8229599" cy="830997"/>
          </a:xfrm>
          <a:prstGeom prst="rect">
            <a:avLst/>
          </a:prstGeom>
        </p:spPr>
        <p:txBody>
          <a:bodyPr wrap="square">
            <a:spAutoFit/>
          </a:bodyPr>
          <a:lstStyle/>
          <a:p>
            <a:pPr algn="just">
              <a:buFont typeface="Wingdings" panose="05000000000000000000" pitchFamily="2" charset="2"/>
              <a:buNone/>
            </a:pPr>
            <a:r>
              <a:rPr lang="en-US" altLang="zh-CN" sz="2400" dirty="0"/>
              <a:t>(4)</a:t>
            </a:r>
            <a:r>
              <a:rPr lang="zh-CN" altLang="en-US" sz="2400" dirty="0"/>
              <a:t>用</a:t>
            </a:r>
            <a:r>
              <a:rPr lang="en-US" altLang="zh-CN" sz="2400" dirty="0"/>
              <a:t>y</a:t>
            </a:r>
            <a:r>
              <a:rPr lang="zh-CN" altLang="en-US" sz="2400" dirty="0"/>
              <a:t>或</a:t>
            </a:r>
            <a:r>
              <a:rPr lang="en-US" altLang="zh-CN" sz="2400" dirty="0"/>
              <a:t>c</a:t>
            </a:r>
            <a:r>
              <a:rPr lang="zh-CN" altLang="en-US" sz="2400" dirty="0"/>
              <a:t>去取代</a:t>
            </a:r>
            <a:r>
              <a:rPr lang="en-US" altLang="zh-CN" sz="2400" dirty="0"/>
              <a:t>A(x)</a:t>
            </a:r>
            <a:r>
              <a:rPr lang="zh-CN" altLang="en-US" sz="2400" dirty="0"/>
              <a:t>中自由出现的</a:t>
            </a:r>
            <a:r>
              <a:rPr lang="en-US" altLang="zh-CN" sz="2400" dirty="0"/>
              <a:t>x</a:t>
            </a:r>
            <a:r>
              <a:rPr lang="zh-CN" altLang="en-US" sz="2400" dirty="0"/>
              <a:t>时，一定要在</a:t>
            </a:r>
            <a:r>
              <a:rPr lang="en-US" altLang="zh-CN" sz="2400" dirty="0"/>
              <a:t>x</a:t>
            </a:r>
            <a:r>
              <a:rPr lang="zh-CN" altLang="en-US" sz="2400" dirty="0"/>
              <a:t>自由出现的一切地方进行取代。 </a:t>
            </a:r>
          </a:p>
        </p:txBody>
      </p:sp>
    </p:spTree>
    <p:extLst>
      <p:ext uri="{BB962C8B-B14F-4D97-AF65-F5344CB8AC3E}">
        <p14:creationId xmlns:p14="http://schemas.microsoft.com/office/powerpoint/2010/main" val="72533828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1+#ppt_w/2"/>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98306">
            <a:extLst>
              <a:ext uri="{FF2B5EF4-FFF2-40B4-BE49-F238E27FC236}">
                <a16:creationId xmlns:a16="http://schemas.microsoft.com/office/drawing/2014/main" id="{271F9372-B60A-4AE4-9A39-1753AC45DA63}"/>
              </a:ext>
            </a:extLst>
          </p:cNvPr>
          <p:cNvSpPr txBox="1">
            <a:spLocks noChangeArrowheads="1"/>
          </p:cNvSpPr>
          <p:nvPr/>
        </p:nvSpPr>
        <p:spPr>
          <a:xfrm>
            <a:off x="1751013" y="915311"/>
            <a:ext cx="9159643" cy="33548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dirty="0">
                <a:solidFill>
                  <a:srgbClr val="0033CC"/>
                </a:solidFill>
                <a:latin typeface="黑体" panose="02010609060101010101" pitchFamily="49" charset="-122"/>
                <a:ea typeface="黑体" panose="02010609060101010101" pitchFamily="49" charset="-122"/>
              </a:rPr>
              <a:t>2 全称量词引入规则（UG规则）</a:t>
            </a:r>
          </a:p>
          <a:p>
            <a:pPr>
              <a:lnSpc>
                <a:spcPct val="120000"/>
              </a:lnSpc>
              <a:buClr>
                <a:schemeClr val="tx1"/>
              </a:buClr>
              <a:buFontTx/>
              <a:buNone/>
            </a:pPr>
            <a:r>
              <a:rPr lang="zh-CN" altLang="en-US" dirty="0"/>
              <a:t>	</a:t>
            </a:r>
            <a:r>
              <a:rPr lang="zh-CN" altLang="en-US" dirty="0">
                <a:latin typeface="黑体" panose="02010609060101010101" pitchFamily="49" charset="-122"/>
                <a:ea typeface="黑体" panose="02010609060101010101" pitchFamily="49" charset="-122"/>
              </a:rPr>
              <a:t>A(y) </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zh-CN" altLang="en-US"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zh-CN" altLang="en-US" dirty="0">
                <a:latin typeface="黑体" panose="02010609060101010101" pitchFamily="49" charset="-122"/>
                <a:ea typeface="黑体" panose="02010609060101010101" pitchFamily="49" charset="-122"/>
              </a:rPr>
              <a:t>xA(x)</a:t>
            </a:r>
          </a:p>
          <a:p>
            <a:pPr>
              <a:lnSpc>
                <a:spcPct val="120000"/>
              </a:lnSpc>
              <a:buClr>
                <a:schemeClr val="tx1"/>
              </a:buClr>
              <a:buFontTx/>
              <a:buNone/>
            </a:pPr>
            <a:r>
              <a:rPr lang="zh-CN" altLang="en-US" dirty="0">
                <a:latin typeface="黑体" panose="02010609060101010101" pitchFamily="49" charset="-122"/>
                <a:ea typeface="黑体" panose="02010609060101010101" pitchFamily="49" charset="-122"/>
              </a:rPr>
              <a:t>	成立的条件是：</a:t>
            </a:r>
          </a:p>
          <a:p>
            <a:pPr>
              <a:lnSpc>
                <a:spcPct val="120000"/>
              </a:lnSpc>
              <a:buClr>
                <a:schemeClr val="tx1"/>
              </a:buClr>
              <a:buFontTx/>
              <a:buNone/>
            </a:pPr>
            <a:r>
              <a:rPr lang="zh-CN" altLang="en-US" dirty="0">
                <a:latin typeface="黑体" panose="02010609060101010101" pitchFamily="49" charset="-122"/>
                <a:ea typeface="黑体" panose="02010609060101010101" pitchFamily="49" charset="-122"/>
              </a:rPr>
              <a:t>	(1).y在A(y)中自由出现，且任意</a:t>
            </a:r>
            <a:r>
              <a:rPr lang="en-US" altLang="zh-CN" dirty="0">
                <a:latin typeface="黑体" panose="02010609060101010101" pitchFamily="49" charset="-122"/>
                <a:ea typeface="黑体" panose="02010609060101010101" pitchFamily="49" charset="-122"/>
              </a:rPr>
              <a:t>y</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A(y)</a:t>
            </a:r>
            <a:r>
              <a:rPr lang="zh-CN" altLang="en-US" dirty="0">
                <a:latin typeface="黑体" panose="02010609060101010101" pitchFamily="49" charset="-122"/>
                <a:ea typeface="黑体" panose="02010609060101010101" pitchFamily="49" charset="-122"/>
              </a:rPr>
              <a:t>为真；</a:t>
            </a:r>
          </a:p>
          <a:p>
            <a:pPr>
              <a:lnSpc>
                <a:spcPct val="120000"/>
              </a:lnSpc>
              <a:buClr>
                <a:schemeClr val="tx1"/>
              </a:buClr>
              <a:buFontTx/>
              <a:buNone/>
            </a:pPr>
            <a:r>
              <a:rPr lang="zh-CN" altLang="en-US" dirty="0">
                <a:latin typeface="黑体" panose="02010609060101010101" pitchFamily="49" charset="-122"/>
                <a:ea typeface="黑体" panose="02010609060101010101" pitchFamily="49" charset="-122"/>
              </a:rPr>
              <a:t>	(2).替换y的x要选择在A(y)中不出现的变元符号；</a:t>
            </a:r>
          </a:p>
        </p:txBody>
      </p:sp>
      <p:sp>
        <p:nvSpPr>
          <p:cNvPr id="5" name="矩形 4">
            <a:extLst>
              <a:ext uri="{FF2B5EF4-FFF2-40B4-BE49-F238E27FC236}">
                <a16:creationId xmlns:a16="http://schemas.microsoft.com/office/drawing/2014/main" id="{0CD552BA-4170-4265-A4A1-3CAEE552CD89}"/>
              </a:ext>
            </a:extLst>
          </p:cNvPr>
          <p:cNvSpPr>
            <a:spLocks noChangeArrowheads="1"/>
          </p:cNvSpPr>
          <p:nvPr/>
        </p:nvSpPr>
        <p:spPr bwMode="auto">
          <a:xfrm>
            <a:off x="3728955" y="4270159"/>
            <a:ext cx="4176712" cy="2246769"/>
          </a:xfrm>
          <a:prstGeom prst="rect">
            <a:avLst/>
          </a:prstGeom>
          <a:solidFill>
            <a:srgbClr val="DFEFFD"/>
          </a:solidFill>
          <a:ln w="9525">
            <a:solidFill>
              <a:srgbClr val="FF0000"/>
            </a:solidFill>
            <a:prstDash val="lgDash"/>
            <a:miter lim="800000"/>
            <a:headEnd/>
            <a:tailEnd/>
          </a:ln>
        </p:spPr>
        <p:txBody>
          <a:bodyPr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en-US" altLang="zh-CN" b="0" dirty="0">
                <a:cs typeface="Times New Roman" panose="02020603050405020304" pitchFamily="18" charset="0"/>
                <a:sym typeface="Symbol" panose="05050102010706020507" pitchFamily="18" charset="2"/>
              </a:rPr>
              <a:t>x(x&gt;</a:t>
            </a:r>
            <a:r>
              <a:rPr lang="en-US" altLang="zh-CN" b="0" dirty="0">
                <a:solidFill>
                  <a:srgbClr val="FF0000"/>
                </a:solidFill>
                <a:cs typeface="Times New Roman" panose="02020603050405020304" pitchFamily="18" charset="0"/>
                <a:sym typeface="Symbol" panose="05050102010706020507" pitchFamily="18" charset="2"/>
              </a:rPr>
              <a:t>y</a:t>
            </a:r>
            <a:r>
              <a:rPr lang="en-US" altLang="zh-CN" b="0" dirty="0">
                <a:cs typeface="Times New Roman" panose="02020603050405020304" pitchFamily="18" charset="0"/>
                <a:sym typeface="Symbol" panose="05050102010706020507" pitchFamily="18" charset="2"/>
              </a:rPr>
              <a:t>)</a:t>
            </a:r>
          </a:p>
          <a:p>
            <a:endParaRPr lang="en-US" altLang="zh-CN" b="0" dirty="0">
              <a:cs typeface="Times New Roman" panose="02020603050405020304" pitchFamily="18" charset="0"/>
            </a:endParaRPr>
          </a:p>
          <a:p>
            <a:endParaRPr lang="en-US" altLang="zh-CN" b="0" dirty="0">
              <a:ea typeface="黑体" panose="02010609060101010101" pitchFamily="49" charset="-122"/>
              <a:cs typeface="Times New Roman" panose="02020603050405020304" pitchFamily="18" charset="0"/>
            </a:endParaRPr>
          </a:p>
          <a:p>
            <a:r>
              <a:rPr lang="en-US" altLang="zh-CN" b="0" dirty="0">
                <a:solidFill>
                  <a:srgbClr val="FF0000"/>
                </a:solidFill>
                <a:cs typeface="Times New Roman" panose="02020603050405020304" pitchFamily="18" charset="0"/>
                <a:sym typeface="Symbol" panose="05050102010706020507" pitchFamily="18" charset="2"/>
              </a:rPr>
              <a:t></a:t>
            </a:r>
            <a:r>
              <a:rPr lang="en-US" altLang="zh-CN" b="0" dirty="0" err="1">
                <a:solidFill>
                  <a:srgbClr val="FF0000"/>
                </a:solidFill>
                <a:ea typeface="黑体" panose="02010609060101010101" pitchFamily="49" charset="-122"/>
                <a:cs typeface="Times New Roman" panose="02020603050405020304" pitchFamily="18" charset="0"/>
              </a:rPr>
              <a:t>x</a:t>
            </a:r>
            <a:r>
              <a:rPr lang="en-US" altLang="zh-CN" b="0" dirty="0" err="1">
                <a:cs typeface="Times New Roman" panose="02020603050405020304" pitchFamily="18" charset="0"/>
                <a:sym typeface="Symbol" panose="05050102010706020507" pitchFamily="18" charset="2"/>
              </a:rPr>
              <a:t></a:t>
            </a:r>
            <a:r>
              <a:rPr lang="en-US" altLang="zh-CN" b="0" dirty="0" err="1">
                <a:ea typeface="黑体" panose="02010609060101010101" pitchFamily="49" charset="-122"/>
                <a:cs typeface="Times New Roman" panose="02020603050405020304" pitchFamily="18" charset="0"/>
              </a:rPr>
              <a:t>x</a:t>
            </a:r>
            <a:r>
              <a:rPr lang="en-US" altLang="zh-CN" b="0" dirty="0">
                <a:ea typeface="黑体" panose="02010609060101010101" pitchFamily="49" charset="-122"/>
                <a:cs typeface="Times New Roman" panose="02020603050405020304" pitchFamily="18" charset="0"/>
              </a:rPr>
              <a:t>(</a:t>
            </a:r>
            <a:r>
              <a:rPr lang="en-US" altLang="zh-CN" b="0" dirty="0">
                <a:solidFill>
                  <a:srgbClr val="FF0000"/>
                </a:solidFill>
                <a:ea typeface="黑体" panose="02010609060101010101" pitchFamily="49" charset="-122"/>
                <a:cs typeface="Times New Roman" panose="02020603050405020304" pitchFamily="18" charset="0"/>
              </a:rPr>
              <a:t>x</a:t>
            </a:r>
            <a:r>
              <a:rPr lang="en-US" altLang="zh-CN" b="0" dirty="0">
                <a:ea typeface="黑体" panose="02010609060101010101" pitchFamily="49" charset="-122"/>
                <a:cs typeface="Times New Roman" panose="02020603050405020304" pitchFamily="18" charset="0"/>
              </a:rPr>
              <a:t>&gt;</a:t>
            </a:r>
            <a:r>
              <a:rPr lang="en-US" altLang="zh-CN" b="0" dirty="0">
                <a:solidFill>
                  <a:srgbClr val="FF0000"/>
                </a:solidFill>
                <a:ea typeface="黑体" panose="02010609060101010101" pitchFamily="49" charset="-122"/>
                <a:cs typeface="Times New Roman" panose="02020603050405020304" pitchFamily="18" charset="0"/>
              </a:rPr>
              <a:t>x</a:t>
            </a:r>
            <a:r>
              <a:rPr lang="en-US" altLang="zh-CN" b="0" dirty="0">
                <a:ea typeface="黑体" panose="02010609060101010101" pitchFamily="49" charset="-122"/>
                <a:cs typeface="Times New Roman" panose="02020603050405020304" pitchFamily="18" charset="0"/>
              </a:rPr>
              <a:t>)</a:t>
            </a:r>
          </a:p>
          <a:p>
            <a:endParaRPr lang="en-US" altLang="zh-CN" b="0" dirty="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6646212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3" name="矩形 2">
            <a:extLst>
              <a:ext uri="{FF2B5EF4-FFF2-40B4-BE49-F238E27FC236}">
                <a16:creationId xmlns:a16="http://schemas.microsoft.com/office/drawing/2014/main" id="{93E5A8F5-BD5D-4D2D-9942-00060C7EDA28}"/>
              </a:ext>
            </a:extLst>
          </p:cNvPr>
          <p:cNvSpPr/>
          <p:nvPr/>
        </p:nvSpPr>
        <p:spPr>
          <a:xfrm>
            <a:off x="1879921" y="763857"/>
            <a:ext cx="8978740" cy="584775"/>
          </a:xfrm>
          <a:prstGeom prst="rect">
            <a:avLst/>
          </a:prstGeom>
        </p:spPr>
        <p:txBody>
          <a:bodyPr wrap="none">
            <a:spAutoFit/>
          </a:bodyPr>
          <a:lstStyle/>
          <a:p>
            <a:r>
              <a:rPr lang="zh-CN" altLang="en-US" sz="3200" dirty="0">
                <a:latin typeface="等线" panose="02010600030101010101" pitchFamily="2" charset="-122"/>
              </a:rPr>
              <a:t>设</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是一个谓词公式，</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(x)和</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(x)是</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的</a:t>
            </a:r>
            <a:r>
              <a:rPr lang="zh-CN" altLang="en-US" sz="3200" dirty="0">
                <a:solidFill>
                  <a:schemeClr val="accent2"/>
                </a:solidFill>
                <a:latin typeface="等线" panose="02010600030101010101" pitchFamily="2" charset="-122"/>
              </a:rPr>
              <a:t>子公式</a:t>
            </a:r>
            <a:endParaRPr lang="zh-CN" altLang="en-US" sz="3200" dirty="0"/>
          </a:p>
        </p:txBody>
      </p:sp>
      <p:sp>
        <p:nvSpPr>
          <p:cNvPr id="4" name="矩形 3">
            <a:extLst>
              <a:ext uri="{FF2B5EF4-FFF2-40B4-BE49-F238E27FC236}">
                <a16:creationId xmlns:a16="http://schemas.microsoft.com/office/drawing/2014/main" id="{8B83B88D-4636-4712-8E4C-60C0DC2E38BA}"/>
              </a:ext>
            </a:extLst>
          </p:cNvPr>
          <p:cNvSpPr/>
          <p:nvPr/>
        </p:nvSpPr>
        <p:spPr>
          <a:xfrm>
            <a:off x="1938676" y="1527963"/>
            <a:ext cx="9042860" cy="584775"/>
          </a:xfrm>
          <a:prstGeom prst="rect">
            <a:avLst/>
          </a:prstGeom>
        </p:spPr>
        <p:txBody>
          <a:bodyPr wrap="none">
            <a:spAutoFit/>
          </a:bodyPr>
          <a:lstStyle/>
          <a:p>
            <a:r>
              <a:rPr lang="zh-CN" altLang="en-US" sz="3200" dirty="0">
                <a:latin typeface="等线" panose="02010600030101010101" pitchFamily="2" charset="-122"/>
              </a:rPr>
              <a:t>则称</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(x)与</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(x)是</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的</a:t>
            </a:r>
            <a:r>
              <a:rPr lang="zh-CN" altLang="en-US" sz="3200" dirty="0">
                <a:solidFill>
                  <a:srgbClr val="CC3300"/>
                </a:solidFill>
                <a:latin typeface="等线" panose="02010600030101010101" pitchFamily="2" charset="-122"/>
              </a:rPr>
              <a:t>约束部分</a:t>
            </a:r>
            <a:r>
              <a:rPr lang="zh-CN" altLang="en-US" sz="3200" dirty="0">
                <a:latin typeface="等线" panose="02010600030101010101" pitchFamily="2" charset="-122"/>
              </a:rPr>
              <a:t>（Bound Part）</a:t>
            </a:r>
            <a:endParaRPr lang="zh-CN" altLang="en-US" sz="3200" dirty="0"/>
          </a:p>
        </p:txBody>
      </p:sp>
      <p:sp>
        <p:nvSpPr>
          <p:cNvPr id="5" name="矩形 4">
            <a:extLst>
              <a:ext uri="{FF2B5EF4-FFF2-40B4-BE49-F238E27FC236}">
                <a16:creationId xmlns:a16="http://schemas.microsoft.com/office/drawing/2014/main" id="{3C9D48D9-FE53-4699-ABE1-753737F2AC9C}"/>
              </a:ext>
            </a:extLst>
          </p:cNvPr>
          <p:cNvSpPr/>
          <p:nvPr/>
        </p:nvSpPr>
        <p:spPr>
          <a:xfrm>
            <a:off x="1938676" y="2292069"/>
            <a:ext cx="7757252" cy="584775"/>
          </a:xfrm>
          <a:prstGeom prst="rect">
            <a:avLst/>
          </a:prstGeom>
        </p:spPr>
        <p:txBody>
          <a:bodyPr wrap="none">
            <a:spAutoFit/>
          </a:bodyPr>
          <a:lstStyle/>
          <a:p>
            <a:r>
              <a:rPr lang="zh-CN" altLang="en-US" sz="3200" dirty="0">
                <a:latin typeface="等线" panose="02010600030101010101" pitchFamily="2" charset="-122"/>
              </a:rPr>
              <a:t>x称为是</a:t>
            </a:r>
            <a:r>
              <a:rPr lang="zh-CN" altLang="en-US" sz="3200" dirty="0">
                <a:solidFill>
                  <a:srgbClr val="CC3300"/>
                </a:solidFill>
                <a:latin typeface="等线" panose="02010600030101010101" pitchFamily="2" charset="-122"/>
              </a:rPr>
              <a:t>约束出现</a:t>
            </a:r>
            <a:r>
              <a:rPr lang="zh-CN" altLang="en-US" sz="3200" dirty="0">
                <a:latin typeface="等线" panose="02010600030101010101" pitchFamily="2" charset="-122"/>
              </a:rPr>
              <a:t>（Bound Occurrence）的</a:t>
            </a:r>
            <a:endParaRPr lang="zh-CN" altLang="en-US" sz="3200" dirty="0"/>
          </a:p>
        </p:txBody>
      </p:sp>
      <p:sp>
        <p:nvSpPr>
          <p:cNvPr id="6" name="矩形 5">
            <a:extLst>
              <a:ext uri="{FF2B5EF4-FFF2-40B4-BE49-F238E27FC236}">
                <a16:creationId xmlns:a16="http://schemas.microsoft.com/office/drawing/2014/main" id="{2D5B3D16-D9A0-4F6E-B2C7-653C2DCC15F1}"/>
              </a:ext>
            </a:extLst>
          </p:cNvPr>
          <p:cNvSpPr/>
          <p:nvPr/>
        </p:nvSpPr>
        <p:spPr>
          <a:xfrm>
            <a:off x="1938676" y="3059854"/>
            <a:ext cx="9446817" cy="584775"/>
          </a:xfrm>
          <a:prstGeom prst="rect">
            <a:avLst/>
          </a:prstGeom>
        </p:spPr>
        <p:txBody>
          <a:bodyPr wrap="none">
            <a:spAutoFit/>
          </a:bodyPr>
          <a:lstStyle/>
          <a:p>
            <a:r>
              <a:rPr lang="zh-CN" altLang="en-US" sz="3200" dirty="0">
                <a:latin typeface="等线" panose="02010600030101010101" pitchFamily="2" charset="-122"/>
              </a:rPr>
              <a:t>约束出现的变元称为</a:t>
            </a:r>
            <a:r>
              <a:rPr lang="zh-CN" altLang="en-US" sz="3200" dirty="0">
                <a:solidFill>
                  <a:srgbClr val="CC3300"/>
                </a:solidFill>
                <a:latin typeface="等线" panose="02010600030101010101" pitchFamily="2" charset="-122"/>
              </a:rPr>
              <a:t>约束变元</a:t>
            </a:r>
            <a:r>
              <a:rPr lang="zh-CN" altLang="en-US" sz="3200" dirty="0">
                <a:latin typeface="等线" panose="02010600030101010101" pitchFamily="2" charset="-122"/>
              </a:rPr>
              <a:t>（Bound Variable），</a:t>
            </a:r>
            <a:endParaRPr lang="zh-CN" altLang="en-US" sz="3200" dirty="0"/>
          </a:p>
        </p:txBody>
      </p:sp>
      <p:sp>
        <p:nvSpPr>
          <p:cNvPr id="7" name="矩形 6">
            <a:extLst>
              <a:ext uri="{FF2B5EF4-FFF2-40B4-BE49-F238E27FC236}">
                <a16:creationId xmlns:a16="http://schemas.microsoft.com/office/drawing/2014/main" id="{1879E340-F444-4B8D-9FBC-2D85376D00A2}"/>
              </a:ext>
            </a:extLst>
          </p:cNvPr>
          <p:cNvSpPr/>
          <p:nvPr/>
        </p:nvSpPr>
        <p:spPr>
          <a:xfrm>
            <a:off x="1879921" y="3823960"/>
            <a:ext cx="9462847" cy="584775"/>
          </a:xfrm>
          <a:prstGeom prst="rect">
            <a:avLst/>
          </a:prstGeom>
        </p:spPr>
        <p:txBody>
          <a:bodyPr wrap="none">
            <a:spAutoFit/>
          </a:bodyPr>
          <a:lstStyle/>
          <a:p>
            <a:r>
              <a:rPr lang="zh-CN" altLang="en-US" sz="3200" dirty="0">
                <a:latin typeface="等线" panose="02010600030101010101" pitchFamily="2" charset="-122"/>
              </a:rPr>
              <a:t>不是约束出现的变元称为</a:t>
            </a:r>
            <a:r>
              <a:rPr lang="zh-CN" altLang="en-US" sz="3200" dirty="0">
                <a:solidFill>
                  <a:srgbClr val="CC3300"/>
                </a:solidFill>
                <a:latin typeface="等线" panose="02010600030101010101" pitchFamily="2" charset="-122"/>
              </a:rPr>
              <a:t>自由变元</a:t>
            </a:r>
            <a:r>
              <a:rPr lang="zh-CN" altLang="en-US" sz="3200" dirty="0">
                <a:latin typeface="等线" panose="02010600030101010101" pitchFamily="2" charset="-122"/>
              </a:rPr>
              <a:t>（Free Variable）</a:t>
            </a:r>
            <a:endParaRPr lang="zh-CN" altLang="en-US" sz="3200" dirty="0"/>
          </a:p>
        </p:txBody>
      </p:sp>
      <p:sp>
        <p:nvSpPr>
          <p:cNvPr id="8" name="矩形 7">
            <a:extLst>
              <a:ext uri="{FF2B5EF4-FFF2-40B4-BE49-F238E27FC236}">
                <a16:creationId xmlns:a16="http://schemas.microsoft.com/office/drawing/2014/main" id="{8682590F-0653-41C9-B2AC-3035C2C757AB}"/>
              </a:ext>
            </a:extLst>
          </p:cNvPr>
          <p:cNvSpPr/>
          <p:nvPr/>
        </p:nvSpPr>
        <p:spPr>
          <a:xfrm>
            <a:off x="1938676" y="4588066"/>
            <a:ext cx="8807621" cy="1077218"/>
          </a:xfrm>
          <a:prstGeom prst="rect">
            <a:avLst/>
          </a:prstGeom>
        </p:spPr>
        <p:txBody>
          <a:bodyPr wrap="square">
            <a:spAutoFit/>
          </a:bodyPr>
          <a:lstStyle/>
          <a:p>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(x)称为是</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x在</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中的</a:t>
            </a:r>
            <a:r>
              <a:rPr lang="zh-CN" altLang="en-US" sz="3200" dirty="0">
                <a:solidFill>
                  <a:srgbClr val="CC3300"/>
                </a:solidFill>
                <a:latin typeface="等线" panose="02010600030101010101" pitchFamily="2" charset="-122"/>
              </a:rPr>
              <a:t>辖域</a:t>
            </a:r>
            <a:r>
              <a:rPr lang="zh-CN" altLang="en-US" sz="3200" dirty="0">
                <a:latin typeface="等线" panose="02010600030101010101" pitchFamily="2" charset="-122"/>
              </a:rPr>
              <a:t>（Scope）或</a:t>
            </a:r>
            <a:r>
              <a:rPr lang="zh-CN" altLang="en-US" sz="3200" dirty="0">
                <a:solidFill>
                  <a:srgbClr val="CC3300"/>
                </a:solidFill>
                <a:latin typeface="等线" panose="02010600030101010101" pitchFamily="2" charset="-122"/>
              </a:rPr>
              <a:t>作用域</a:t>
            </a:r>
            <a:r>
              <a:rPr lang="zh-CN" altLang="en-US" sz="3200" dirty="0">
                <a:latin typeface="等线" panose="02010600030101010101" pitchFamily="2" charset="-122"/>
              </a:rPr>
              <a:t>，</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(x)称为是</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x在</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中的辖域。 </a:t>
            </a:r>
            <a:endParaRPr lang="zh-CN" altLang="en-US" sz="3200" dirty="0"/>
          </a:p>
        </p:txBody>
      </p:sp>
    </p:spTree>
    <p:extLst>
      <p:ext uri="{BB962C8B-B14F-4D97-AF65-F5344CB8AC3E}">
        <p14:creationId xmlns:p14="http://schemas.microsoft.com/office/powerpoint/2010/main" val="3929971049"/>
      </p:ext>
    </p:extLst>
  </p:cSld>
  <p:clrMapOvr>
    <a:masterClrMapping/>
  </p:clrMapOvr>
  <p:transition spd="slow"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2">
            <a:extLst>
              <a:ext uri="{FF2B5EF4-FFF2-40B4-BE49-F238E27FC236}">
                <a16:creationId xmlns:a16="http://schemas.microsoft.com/office/drawing/2014/main" id="{7D3424B6-4C6A-41E1-ABB8-BC8B6D571D04}"/>
              </a:ext>
            </a:extLst>
          </p:cNvPr>
          <p:cNvSpPr txBox="1">
            <a:spLocks/>
          </p:cNvSpPr>
          <p:nvPr/>
        </p:nvSpPr>
        <p:spPr>
          <a:xfrm>
            <a:off x="1751013" y="908050"/>
            <a:ext cx="8964612" cy="5226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前提：</a:t>
            </a:r>
            <a:r>
              <a:rPr lang="en-US" altLang="zh-CN" dirty="0">
                <a:latin typeface="Times New Roman" panose="02020603050405020304" pitchFamily="18" charset="0"/>
                <a:cs typeface="Times New Roman" panose="02020603050405020304" pitchFamily="18" charset="0"/>
              </a:rPr>
              <a:t>P(x)→Q(x), P(x)</a:t>
            </a:r>
            <a:r>
              <a:rPr lang="zh-CN" altLang="en-US" dirty="0">
                <a:latin typeface="Times New Roman" panose="02020603050405020304" pitchFamily="18" charset="0"/>
                <a:cs typeface="Times New Roman" panose="02020603050405020304" pitchFamily="18" charset="0"/>
              </a:rPr>
              <a:t>，结论：</a:t>
            </a:r>
            <a:r>
              <a:rPr lang="zh-CN" altLang="en-US"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x Q(x)</a:t>
            </a:r>
          </a:p>
          <a:p>
            <a:pPr marL="0" indent="0">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① </a:t>
            </a:r>
            <a:r>
              <a:rPr lang="en-US" altLang="zh-CN" dirty="0">
                <a:latin typeface="Times New Roman" panose="02020603050405020304" pitchFamily="18" charset="0"/>
                <a:cs typeface="Times New Roman" panose="02020603050405020304" pitchFamily="18" charset="0"/>
              </a:rPr>
              <a:t>P(x)→Q(x)		</a:t>
            </a:r>
            <a:r>
              <a:rPr lang="zh-CN" altLang="en-US" dirty="0">
                <a:latin typeface="Times New Roman" panose="02020603050405020304" pitchFamily="18" charset="0"/>
                <a:cs typeface="Times New Roman" panose="02020603050405020304" pitchFamily="18" charset="0"/>
              </a:rPr>
              <a:t>前提引入</a:t>
            </a: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② </a:t>
            </a:r>
            <a:r>
              <a:rPr lang="en-US" altLang="zh-CN" dirty="0">
                <a:latin typeface="Times New Roman" panose="02020603050405020304" pitchFamily="18" charset="0"/>
                <a:cs typeface="Times New Roman" panose="02020603050405020304" pitchFamily="18" charset="0"/>
              </a:rPr>
              <a:t>P(x)			</a:t>
            </a:r>
            <a:r>
              <a:rPr lang="zh-CN" altLang="en-US" dirty="0">
                <a:latin typeface="Times New Roman" panose="02020603050405020304" pitchFamily="18" charset="0"/>
                <a:cs typeface="Times New Roman" panose="02020603050405020304" pitchFamily="18" charset="0"/>
              </a:rPr>
              <a:t>前提引入</a:t>
            </a: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③ </a:t>
            </a:r>
            <a:r>
              <a:rPr lang="en-US" altLang="zh-CN" dirty="0">
                <a:latin typeface="Times New Roman" panose="02020603050405020304" pitchFamily="18" charset="0"/>
                <a:cs typeface="Times New Roman" panose="02020603050405020304" pitchFamily="18" charset="0"/>
              </a:rPr>
              <a:t>Q(x)			</a:t>
            </a:r>
            <a:r>
              <a:rPr lang="zh-CN" altLang="en-US" dirty="0">
                <a:latin typeface="Times New Roman" panose="02020603050405020304" pitchFamily="18" charset="0"/>
                <a:cs typeface="Times New Roman" panose="02020603050405020304" pitchFamily="18" charset="0"/>
              </a:rPr>
              <a:t>①②假言推理</a:t>
            </a: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sym typeface="Symbol" pitchFamily="18" charset="2"/>
              </a:rPr>
              <a:t>④ </a:t>
            </a:r>
            <a:r>
              <a:rPr lang="en-US" altLang="zh-CN" dirty="0">
                <a:latin typeface="Times New Roman" panose="02020603050405020304" pitchFamily="18" charset="0"/>
                <a:cs typeface="Times New Roman" panose="02020603050405020304" pitchFamily="18" charset="0"/>
              </a:rPr>
              <a:t>y Q(y)			</a:t>
            </a:r>
            <a:r>
              <a:rPr lang="zh-CN" altLang="en-US" dirty="0">
                <a:latin typeface="Times New Roman" panose="02020603050405020304" pitchFamily="18" charset="0"/>
                <a:cs typeface="Times New Roman" panose="02020603050405020304" pitchFamily="18" charset="0"/>
              </a:rPr>
              <a:t>③</a:t>
            </a:r>
            <a:r>
              <a:rPr lang="en-US" altLang="zh-CN" dirty="0">
                <a:latin typeface="Times New Roman" panose="02020603050405020304" pitchFamily="18" charset="0"/>
                <a:cs typeface="Times New Roman" panose="02020603050405020304" pitchFamily="18" charset="0"/>
              </a:rPr>
              <a:t>UG</a:t>
            </a:r>
            <a:r>
              <a:rPr lang="zh-CN" altLang="en-US" dirty="0">
                <a:latin typeface="Times New Roman" panose="02020603050405020304" pitchFamily="18" charset="0"/>
                <a:cs typeface="Times New Roman" panose="02020603050405020304" pitchFamily="18" charset="0"/>
              </a:rPr>
              <a:t>规则</a:t>
            </a: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rPr>
              <a:t>令 </a:t>
            </a:r>
            <a:r>
              <a:rPr lang="en-US" altLang="zh-CN" dirty="0">
                <a:latin typeface="Times New Roman" panose="02020603050405020304" pitchFamily="18" charset="0"/>
                <a:cs typeface="Times New Roman" panose="02020603050405020304" pitchFamily="18" charset="0"/>
              </a:rPr>
              <a:t>P(x): x &gt; 1, Q(x): x &gt; 0</a:t>
            </a:r>
          </a:p>
          <a:p>
            <a:pPr marL="0" indent="0">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sym typeface="Symbol" pitchFamily="18" charset="2"/>
              </a:rPr>
              <a:t>前提為 </a:t>
            </a:r>
            <a:r>
              <a:rPr lang="en-US" altLang="zh-CN" dirty="0">
                <a:latin typeface="Times New Roman" panose="02020603050405020304" pitchFamily="18" charset="0"/>
                <a:cs typeface="Times New Roman" panose="02020603050405020304" pitchFamily="18" charset="0"/>
                <a:sym typeface="Symbol" pitchFamily="18" charset="2"/>
              </a:rPr>
              <a:t>P(x)</a:t>
            </a:r>
            <a:r>
              <a:rPr lang="zh-CN" altLang="en-US"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sym typeface="Symbol" pitchFamily="18" charset="2"/>
              </a:rPr>
              <a:t>P(x) </a:t>
            </a:r>
            <a:r>
              <a:rPr lang="en-US" altLang="zh-CN" dirty="0">
                <a:latin typeface="Times New Roman" panose="02020603050405020304" pitchFamily="18" charset="0"/>
                <a:cs typeface="Times New Roman" panose="02020603050405020304" pitchFamily="18" charset="0"/>
                <a:sym typeface="Symbol"/>
              </a:rPr>
              <a:t> </a:t>
            </a:r>
            <a:r>
              <a:rPr lang="en-US" altLang="zh-CN" dirty="0">
                <a:latin typeface="Times New Roman" panose="02020603050405020304" pitchFamily="18" charset="0"/>
                <a:cs typeface="Times New Roman" panose="02020603050405020304" pitchFamily="18" charset="0"/>
                <a:sym typeface="Symbol" pitchFamily="18" charset="2"/>
              </a:rPr>
              <a:t>Q(x)</a:t>
            </a:r>
          </a:p>
          <a:p>
            <a:pPr marL="0" indent="0">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sym typeface="Symbol" pitchFamily="18" charset="2"/>
              </a:rPr>
              <a:t>結論：</a:t>
            </a:r>
            <a:r>
              <a:rPr lang="en-US" altLang="zh-CN" dirty="0">
                <a:latin typeface="Times New Roman" panose="02020603050405020304" pitchFamily="18" charset="0"/>
                <a:cs typeface="Times New Roman" panose="02020603050405020304" pitchFamily="18" charset="0"/>
                <a:sym typeface="Symbol" pitchFamily="18" charset="2"/>
              </a:rPr>
              <a:t> Q(x) </a:t>
            </a:r>
            <a:r>
              <a:rPr lang="zh-CN" altLang="en-US" dirty="0">
                <a:latin typeface="Times New Roman" panose="02020603050405020304" pitchFamily="18" charset="0"/>
                <a:cs typeface="Times New Roman" panose="02020603050405020304" pitchFamily="18" charset="0"/>
                <a:sym typeface="Symbol" pitchFamily="18" charset="2"/>
              </a:rPr>
              <a:t>，從而</a:t>
            </a:r>
            <a:r>
              <a:rPr lang="zh-CN" altLang="en-US" dirty="0">
                <a:latin typeface="Times New Roman" panose="02020603050405020304" pitchFamily="18" charset="0"/>
                <a:cs typeface="Times New Roman" panose="02020603050405020304" pitchFamily="18" charset="0"/>
                <a:sym typeface="Symbol"/>
              </a:rPr>
              <a:t></a:t>
            </a:r>
            <a:r>
              <a:rPr lang="en-US" altLang="zh-CN" dirty="0" err="1">
                <a:latin typeface="Times New Roman" panose="02020603050405020304" pitchFamily="18" charset="0"/>
                <a:cs typeface="Times New Roman" panose="02020603050405020304" pitchFamily="18" charset="0"/>
                <a:sym typeface="Symbol"/>
              </a:rPr>
              <a:t>yQ</a:t>
            </a:r>
            <a:r>
              <a:rPr lang="en-US" altLang="zh-CN" dirty="0">
                <a:latin typeface="Times New Roman" panose="02020603050405020304" pitchFamily="18" charset="0"/>
                <a:cs typeface="Times New Roman" panose="02020603050405020304" pitchFamily="18" charset="0"/>
                <a:sym typeface="Symbol"/>
              </a:rPr>
              <a:t>(y)</a:t>
            </a:r>
            <a:r>
              <a:rPr lang="zh-CN" altLang="en-US" dirty="0">
                <a:latin typeface="Times New Roman" panose="02020603050405020304" pitchFamily="18" charset="0"/>
                <a:cs typeface="Times New Roman" panose="02020603050405020304" pitchFamily="18" charset="0"/>
                <a:sym typeface="Symbol"/>
              </a:rPr>
              <a:t>，顯然不對。</a:t>
            </a:r>
            <a:endParaRPr lang="en-US" altLang="zh-CN" dirty="0">
              <a:latin typeface="Times New Roman" panose="02020603050405020304" pitchFamily="18" charset="0"/>
              <a:cs typeface="Times New Roman" panose="02020603050405020304" pitchFamily="18" charset="0"/>
              <a:sym typeface="Symbol"/>
            </a:endParaRPr>
          </a:p>
          <a:p>
            <a:pPr marL="0" indent="0">
              <a:buFont typeface="Wingdings" panose="05000000000000000000" pitchFamily="2" charset="2"/>
              <a:buNone/>
              <a:defRPr/>
            </a:pPr>
            <a:r>
              <a:rPr lang="zh-CN" altLang="en-US" dirty="0">
                <a:latin typeface="Times New Roman" panose="02020603050405020304" pitchFamily="18" charset="0"/>
                <a:cs typeface="Times New Roman" panose="02020603050405020304" pitchFamily="18" charset="0"/>
                <a:sym typeface="Symbol"/>
              </a:rPr>
              <a:t>這是因為</a:t>
            </a:r>
            <a:r>
              <a:rPr lang="zh-CN" altLang="en-US" dirty="0">
                <a:latin typeface="Times New Roman" panose="02020603050405020304" pitchFamily="18" charset="0"/>
                <a:cs typeface="Times New Roman" panose="02020603050405020304" pitchFamily="18" charset="0"/>
                <a:sym typeface="Symbol" pitchFamily="18" charset="2"/>
              </a:rPr>
              <a:t>前提中含有</a:t>
            </a:r>
            <a:r>
              <a:rPr lang="en-US" altLang="zh-CN" dirty="0">
                <a:latin typeface="Times New Roman" panose="02020603050405020304" pitchFamily="18" charset="0"/>
                <a:cs typeface="Times New Roman" panose="02020603050405020304" pitchFamily="18" charset="0"/>
                <a:sym typeface="Symbol" pitchFamily="18" charset="2"/>
              </a:rPr>
              <a:t>x</a:t>
            </a:r>
            <a:r>
              <a:rPr lang="zh-CN" altLang="en-US" dirty="0">
                <a:latin typeface="Times New Roman" panose="02020603050405020304" pitchFamily="18" charset="0"/>
                <a:cs typeface="Times New Roman" panose="02020603050405020304" pitchFamily="18" charset="0"/>
                <a:sym typeface="Symbol" pitchFamily="18" charset="2"/>
              </a:rPr>
              <a:t>的自由出現，亦即</a:t>
            </a:r>
            <a:r>
              <a:rPr lang="en-US" altLang="zh-CN" dirty="0">
                <a:latin typeface="Times New Roman" panose="02020603050405020304" pitchFamily="18" charset="0"/>
                <a:cs typeface="Times New Roman" panose="02020603050405020304" pitchFamily="18" charset="0"/>
                <a:sym typeface="Symbol" pitchFamily="18" charset="2"/>
              </a:rPr>
              <a:t>x&gt;0</a:t>
            </a:r>
            <a:r>
              <a:rPr lang="zh-CN" altLang="en-US" dirty="0">
                <a:latin typeface="Times New Roman" panose="02020603050405020304" pitchFamily="18" charset="0"/>
                <a:cs typeface="Times New Roman" panose="02020603050405020304" pitchFamily="18" charset="0"/>
                <a:sym typeface="Symbol" pitchFamily="18" charset="2"/>
              </a:rPr>
              <a:t>這個結論是有前提的（</a:t>
            </a:r>
            <a:r>
              <a:rPr lang="en-US" altLang="zh-CN" dirty="0">
                <a:latin typeface="Times New Roman" panose="02020603050405020304" pitchFamily="18" charset="0"/>
                <a:cs typeface="Times New Roman" panose="02020603050405020304" pitchFamily="18" charset="0"/>
                <a:sym typeface="Symbol" pitchFamily="18" charset="2"/>
              </a:rPr>
              <a:t>x&gt;1</a:t>
            </a:r>
            <a:r>
              <a:rPr lang="zh-CN" altLang="en-US" dirty="0">
                <a:latin typeface="Times New Roman" panose="02020603050405020304" pitchFamily="18" charset="0"/>
                <a:cs typeface="Times New Roman" panose="02020603050405020304" pitchFamily="18" charset="0"/>
                <a:sym typeface="Symbol" pitchFamily="18" charset="2"/>
              </a:rPr>
              <a:t>），并不是對所有的</a:t>
            </a:r>
            <a:r>
              <a:rPr lang="en-US" altLang="zh-CN" dirty="0">
                <a:latin typeface="Times New Roman" panose="02020603050405020304" pitchFamily="18" charset="0"/>
                <a:cs typeface="Times New Roman" panose="02020603050405020304" pitchFamily="18" charset="0"/>
                <a:sym typeface="Symbol" pitchFamily="18" charset="2"/>
              </a:rPr>
              <a:t>x</a:t>
            </a:r>
            <a:r>
              <a:rPr lang="zh-CN" altLang="en-US" dirty="0">
                <a:latin typeface="Times New Roman" panose="02020603050405020304" pitchFamily="18" charset="0"/>
                <a:cs typeface="Times New Roman" panose="02020603050405020304" pitchFamily="18" charset="0"/>
                <a:sym typeface="Symbol" pitchFamily="18" charset="2"/>
              </a:rPr>
              <a:t>都成立。</a:t>
            </a:r>
            <a:endParaRPr lang="en-US" altLang="zh-CN" dirty="0">
              <a:latin typeface="Times New Roman" panose="02020603050405020304" pitchFamily="18" charset="0"/>
              <a:cs typeface="Times New Roman" panose="02020603050405020304" pitchFamily="18" charset="0"/>
              <a:sym typeface="Symbol" pitchFamily="18" charset="2"/>
            </a:endParaRPr>
          </a:p>
          <a:p>
            <a:pPr marL="0" indent="0">
              <a:buFont typeface="Wingdings" panose="05000000000000000000" pitchFamily="2" charset="2"/>
              <a:buNone/>
              <a:defRPr/>
            </a:pPr>
            <a:endParaRPr lang="en-US" altLang="zh-CN" dirty="0">
              <a:latin typeface="Times New Roman" panose="02020603050405020304" pitchFamily="18" charset="0"/>
              <a:cs typeface="Times New Roman" panose="02020603050405020304" pitchFamily="18" charset="0"/>
              <a:sym typeface="Symbol" pitchFamily="18" charset="2"/>
            </a:endParaRPr>
          </a:p>
          <a:p>
            <a:pPr marL="0" indent="0">
              <a:buFont typeface="Wingdings" panose="05000000000000000000" pitchFamily="2" charset="2"/>
              <a:buNone/>
              <a:defRPr/>
            </a:pPr>
            <a:endParaRPr lang="en-US" altLang="zh-CN"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25575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98306">
            <a:extLst>
              <a:ext uri="{FF2B5EF4-FFF2-40B4-BE49-F238E27FC236}">
                <a16:creationId xmlns:a16="http://schemas.microsoft.com/office/drawing/2014/main" id="{271F9372-B60A-4AE4-9A39-1753AC45DA63}"/>
              </a:ext>
            </a:extLst>
          </p:cNvPr>
          <p:cNvSpPr txBox="1">
            <a:spLocks noChangeArrowheads="1"/>
          </p:cNvSpPr>
          <p:nvPr/>
        </p:nvSpPr>
        <p:spPr>
          <a:xfrm>
            <a:off x="1751013" y="915311"/>
            <a:ext cx="9159643" cy="33548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dirty="0">
                <a:solidFill>
                  <a:srgbClr val="0033CC"/>
                </a:solidFill>
                <a:latin typeface="Times New Roman" panose="02020603050405020304" pitchFamily="18" charset="0"/>
                <a:cs typeface="Times New Roman" panose="02020603050405020304" pitchFamily="18" charset="0"/>
              </a:rPr>
              <a:t>2 全称量词引入规则（UG规则）</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A(y)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xA(x)</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成立的条件是：</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(1).y在A(y)中自由出现，且任意</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A(y)</a:t>
            </a:r>
            <a:r>
              <a:rPr lang="zh-CN" altLang="en-US" dirty="0">
                <a:latin typeface="Times New Roman" panose="02020603050405020304" pitchFamily="18" charset="0"/>
                <a:cs typeface="Times New Roman" panose="02020603050405020304" pitchFamily="18" charset="0"/>
              </a:rPr>
              <a:t>为真；</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(2).替换y的x要选择在A(y)中不出现的变元符号；</a:t>
            </a:r>
          </a:p>
        </p:txBody>
      </p:sp>
      <p:sp>
        <p:nvSpPr>
          <p:cNvPr id="2" name="矩形 1">
            <a:extLst>
              <a:ext uri="{FF2B5EF4-FFF2-40B4-BE49-F238E27FC236}">
                <a16:creationId xmlns:a16="http://schemas.microsoft.com/office/drawing/2014/main" id="{AA5BCF58-0CFE-40E3-A120-8ABB068BED17}"/>
              </a:ext>
            </a:extLst>
          </p:cNvPr>
          <p:cNvSpPr/>
          <p:nvPr/>
        </p:nvSpPr>
        <p:spPr>
          <a:xfrm>
            <a:off x="1933852" y="4145872"/>
            <a:ext cx="8324295" cy="1384995"/>
          </a:xfrm>
          <a:prstGeom prst="rect">
            <a:avLst/>
          </a:prstGeom>
        </p:spPr>
        <p:txBody>
          <a:bodyPr wrap="square">
            <a:spAutoFit/>
          </a:bodyPr>
          <a:lstStyle/>
          <a:p>
            <a:r>
              <a:rPr lang="en-US" altLang="zh-CN" sz="2800" dirty="0">
                <a:solidFill>
                  <a:srgbClr val="C00000"/>
                </a:solidFill>
                <a:latin typeface="Times New Roman" panose="02020603050405020304" pitchFamily="18" charset="0"/>
                <a:cs typeface="Times New Roman" panose="02020603050405020304" pitchFamily="18" charset="0"/>
              </a:rPr>
              <a:t>(3) y</a:t>
            </a:r>
            <a:r>
              <a:rPr lang="zh-CN" altLang="en-US" sz="2800" dirty="0">
                <a:solidFill>
                  <a:srgbClr val="C00000"/>
                </a:solidFill>
                <a:latin typeface="Times New Roman" panose="02020603050405020304" pitchFamily="18" charset="0"/>
                <a:cs typeface="Times New Roman" panose="02020603050405020304" pitchFamily="18" charset="0"/>
              </a:rPr>
              <a:t>不在 </a:t>
            </a:r>
            <a:r>
              <a:rPr lang="zh-CN" altLang="en-US"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前提 中自由出现，也就是</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A(y)</a:t>
            </a:r>
            <a:r>
              <a:rPr lang="zh-CN" altLang="en-US"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的真值与前提无关。因为若</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y</a:t>
            </a:r>
            <a:r>
              <a:rPr lang="zh-CN" altLang="en-US"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在 前提中自由出现过，则</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y</a:t>
            </a:r>
            <a:r>
              <a:rPr lang="zh-CN" altLang="en-US"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的任意性无法保证。换言之，无论</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y</a:t>
            </a:r>
            <a:r>
              <a:rPr lang="zh-CN" altLang="en-US"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取何值，</a:t>
            </a:r>
            <a:r>
              <a:rPr lang="en-US" altLang="zh-CN"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A(y)</a:t>
            </a:r>
            <a:r>
              <a:rPr lang="zh-CN" altLang="en-US" sz="28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均为真。</a:t>
            </a:r>
            <a:endParaRPr lang="zh-CN" altLang="en-US"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10651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00354">
            <a:extLst>
              <a:ext uri="{FF2B5EF4-FFF2-40B4-BE49-F238E27FC236}">
                <a16:creationId xmlns:a16="http://schemas.microsoft.com/office/drawing/2014/main" id="{D445338B-F609-44AA-9065-CD8002AE1A17}"/>
              </a:ext>
            </a:extLst>
          </p:cNvPr>
          <p:cNvSpPr txBox="1">
            <a:spLocks noChangeArrowheads="1"/>
          </p:cNvSpPr>
          <p:nvPr/>
        </p:nvSpPr>
        <p:spPr>
          <a:xfrm>
            <a:off x="1682317" y="1003531"/>
            <a:ext cx="9272727" cy="33465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Tx/>
              <a:buNone/>
            </a:pPr>
            <a:r>
              <a:rPr lang="en-US" altLang="zh-CN" sz="3200" dirty="0">
                <a:solidFill>
                  <a:srgbClr val="0033CC"/>
                </a:solidFill>
                <a:latin typeface="Times New Roman" panose="02020603050405020304" pitchFamily="18" charset="0"/>
                <a:cs typeface="Times New Roman" panose="02020603050405020304" pitchFamily="18" charset="0"/>
              </a:rPr>
              <a:t>3 </a:t>
            </a:r>
            <a:r>
              <a:rPr lang="zh-CN" altLang="en-US" sz="3200" dirty="0">
                <a:solidFill>
                  <a:srgbClr val="0033CC"/>
                </a:solidFill>
                <a:latin typeface="Times New Roman" panose="02020603050405020304" pitchFamily="18" charset="0"/>
                <a:cs typeface="Times New Roman" panose="02020603050405020304" pitchFamily="18" charset="0"/>
              </a:rPr>
              <a:t>存在量词消除规则（</a:t>
            </a:r>
            <a:r>
              <a:rPr lang="en-US" altLang="zh-CN" sz="3200" dirty="0">
                <a:solidFill>
                  <a:srgbClr val="0033CC"/>
                </a:solidFill>
                <a:latin typeface="Times New Roman" panose="02020603050405020304" pitchFamily="18" charset="0"/>
                <a:cs typeface="Times New Roman" panose="02020603050405020304" pitchFamily="18" charset="0"/>
              </a:rPr>
              <a:t>ES</a:t>
            </a:r>
            <a:r>
              <a:rPr lang="zh-CN" altLang="en-US" sz="3200" dirty="0">
                <a:solidFill>
                  <a:srgbClr val="0033CC"/>
                </a:solidFill>
                <a:latin typeface="Times New Roman" panose="02020603050405020304" pitchFamily="18" charset="0"/>
                <a:cs typeface="Times New Roman" panose="02020603050405020304" pitchFamily="18" charset="0"/>
              </a:rPr>
              <a:t>规则）</a:t>
            </a:r>
          </a:p>
          <a:p>
            <a:pPr>
              <a:buClr>
                <a:schemeClr val="tx1"/>
              </a:buClr>
              <a:buFontTx/>
              <a:buNone/>
            </a:pPr>
            <a:r>
              <a:rPr lang="zh-CN" altLang="en-US"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a:t>
            </a:r>
            <a:r>
              <a:rPr lang="en-US" altLang="zh-CN" sz="3200" dirty="0">
                <a:latin typeface="Times New Roman" panose="02020603050405020304" pitchFamily="18" charset="0"/>
                <a:cs typeface="Times New Roman" panose="02020603050405020304" pitchFamily="18" charset="0"/>
              </a:rPr>
              <a:t>(x)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A(c)</a:t>
            </a:r>
          </a:p>
          <a:p>
            <a:pPr>
              <a:buClr>
                <a:schemeClr val="tx1"/>
              </a:buClr>
              <a:buFontTx/>
              <a:buNone/>
            </a:pP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成立的条件是：</a:t>
            </a:r>
          </a:p>
          <a:p>
            <a:pPr>
              <a:buClr>
                <a:schemeClr val="tx1"/>
              </a:buClr>
              <a:buFontTx/>
              <a:buNone/>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(1).c</a:t>
            </a:r>
            <a:r>
              <a:rPr lang="zh-CN" altLang="en-US" sz="3200" dirty="0">
                <a:latin typeface="Times New Roman" panose="02020603050405020304" pitchFamily="18" charset="0"/>
                <a:cs typeface="Times New Roman" panose="02020603050405020304" pitchFamily="18" charset="0"/>
              </a:rPr>
              <a:t>是特定的个体常量，</a:t>
            </a:r>
            <a:r>
              <a:rPr lang="en-US" altLang="zh-CN" sz="3200" dirty="0">
                <a:latin typeface="Times New Roman" panose="02020603050405020304" pitchFamily="18" charset="0"/>
                <a:cs typeface="Times New Roman" panose="02020603050405020304" pitchFamily="18" charset="0"/>
              </a:rPr>
              <a:t>c</a:t>
            </a:r>
            <a:r>
              <a:rPr lang="zh-CN" altLang="en-US" sz="3200" dirty="0">
                <a:latin typeface="Times New Roman" panose="02020603050405020304" pitchFamily="18" charset="0"/>
                <a:cs typeface="Times New Roman" panose="02020603050405020304" pitchFamily="18" charset="0"/>
              </a:rPr>
              <a:t>不能在前面的公式序列中出现；</a:t>
            </a:r>
          </a:p>
          <a:p>
            <a:pPr>
              <a:buClr>
                <a:schemeClr val="tx1"/>
              </a:buClr>
              <a:buFontTx/>
              <a:buNone/>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(2).c</a:t>
            </a:r>
            <a:r>
              <a:rPr lang="zh-CN" altLang="en-US" sz="3200" dirty="0">
                <a:latin typeface="Times New Roman" panose="02020603050405020304" pitchFamily="18" charset="0"/>
                <a:cs typeface="Times New Roman" panose="02020603050405020304" pitchFamily="18" charset="0"/>
              </a:rPr>
              <a:t>不在</a:t>
            </a:r>
            <a:r>
              <a:rPr lang="en-US" altLang="zh-CN" sz="3200" dirty="0">
                <a:latin typeface="Times New Roman" panose="02020603050405020304" pitchFamily="18" charset="0"/>
                <a:cs typeface="Times New Roman" panose="02020603050405020304" pitchFamily="18" charset="0"/>
              </a:rPr>
              <a:t>A(x)</a:t>
            </a:r>
            <a:r>
              <a:rPr lang="zh-CN" altLang="en-US" sz="3200" dirty="0">
                <a:latin typeface="Times New Roman" panose="02020603050405020304" pitchFamily="18" charset="0"/>
                <a:cs typeface="Times New Roman" panose="02020603050405020304" pitchFamily="18" charset="0"/>
              </a:rPr>
              <a:t>中出现；</a:t>
            </a:r>
          </a:p>
          <a:p>
            <a:pPr>
              <a:buClr>
                <a:schemeClr val="tx1"/>
              </a:buClr>
              <a:buFontTx/>
              <a:buNone/>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(3).A(x)</a:t>
            </a:r>
            <a:r>
              <a:rPr lang="zh-CN" altLang="en-US" sz="3200" dirty="0">
                <a:latin typeface="Times New Roman" panose="02020603050405020304" pitchFamily="18" charset="0"/>
                <a:cs typeface="Times New Roman" panose="02020603050405020304" pitchFamily="18" charset="0"/>
              </a:rPr>
              <a:t>中自由出现的个体变元只有</a:t>
            </a:r>
            <a:r>
              <a:rPr lang="en-US" altLang="zh-CN" sz="3200" dirty="0">
                <a:latin typeface="Times New Roman" panose="02020603050405020304" pitchFamily="18" charset="0"/>
                <a:cs typeface="Times New Roman" panose="02020603050405020304" pitchFamily="18" charset="0"/>
              </a:rPr>
              <a:t>x</a:t>
            </a:r>
            <a:r>
              <a:rPr lang="zh-CN"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7241587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6">
            <a:extLst>
              <a:ext uri="{FF2B5EF4-FFF2-40B4-BE49-F238E27FC236}">
                <a16:creationId xmlns:a16="http://schemas.microsoft.com/office/drawing/2014/main" id="{5D61109E-ECD7-48C0-AF1D-D8EA0E1C4332}"/>
              </a:ext>
            </a:extLst>
          </p:cNvPr>
          <p:cNvSpPr txBox="1">
            <a:spLocks noChangeArrowheads="1"/>
          </p:cNvSpPr>
          <p:nvPr/>
        </p:nvSpPr>
        <p:spPr bwMode="auto">
          <a:xfrm>
            <a:off x="1571625" y="978763"/>
            <a:ext cx="9489952" cy="2677656"/>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b="1">
                <a:solidFill>
                  <a:srgbClr val="FFFFFF"/>
                </a:solidFill>
                <a:latin typeface="" charset="0"/>
                <a:ea typeface="宋体" panose="02010600030101010101" pitchFamily="2" charset="-122"/>
              </a:defRPr>
            </a:lvl1pPr>
            <a:lvl2pPr marL="742950" indent="-285750">
              <a:defRPr kumimoji="1" b="1">
                <a:solidFill>
                  <a:srgbClr val="FFFFFF"/>
                </a:solidFill>
                <a:latin typeface="" charset="0"/>
                <a:ea typeface="宋体" panose="02010600030101010101" pitchFamily="2" charset="-122"/>
              </a:defRPr>
            </a:lvl2pPr>
            <a:lvl3pPr marL="1143000" indent="-228600">
              <a:defRPr kumimoji="1" b="1">
                <a:solidFill>
                  <a:srgbClr val="FFFFFF"/>
                </a:solidFill>
                <a:latin typeface="" charset="0"/>
                <a:ea typeface="宋体" panose="02010600030101010101" pitchFamily="2" charset="-122"/>
              </a:defRPr>
            </a:lvl3pPr>
            <a:lvl4pPr marL="1600200" indent="-228600">
              <a:defRPr kumimoji="1" b="1">
                <a:solidFill>
                  <a:srgbClr val="FFFFFF"/>
                </a:solidFill>
                <a:latin typeface="" charset="0"/>
                <a:ea typeface="宋体" panose="02010600030101010101" pitchFamily="2" charset="-122"/>
              </a:defRPr>
            </a:lvl4pPr>
            <a:lvl5pPr marL="2057400" indent="-228600">
              <a:defRPr kumimoji="1" b="1">
                <a:solidFill>
                  <a:srgbClr val="FFFFFF"/>
                </a:solidFill>
                <a:latin typeface=""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9pPr>
          </a:lstStyle>
          <a:p>
            <a:pPr>
              <a:spcBef>
                <a:spcPct val="50000"/>
              </a:spcBef>
              <a:buFont typeface="Wingdings" panose="05000000000000000000" pitchFamily="2" charset="2"/>
              <a:buNone/>
            </a:pPr>
            <a:r>
              <a:rPr lang="zh-CN" altLang="en-US" sz="2400" b="0" dirty="0">
                <a:solidFill>
                  <a:schemeClr val="tx1">
                    <a:lumMod val="95000"/>
                    <a:lumOff val="5000"/>
                  </a:schemeClr>
                </a:solidFill>
                <a:latin typeface="+mn-ea"/>
                <a:ea typeface="+mn-ea"/>
              </a:rPr>
              <a:t>取个体域为自然数集合，</a:t>
            </a:r>
            <a:r>
              <a:rPr lang="en-US" altLang="zh-CN" sz="2400" b="0" dirty="0">
                <a:solidFill>
                  <a:schemeClr val="tx1">
                    <a:lumMod val="95000"/>
                    <a:lumOff val="5000"/>
                  </a:schemeClr>
                </a:solidFill>
                <a:latin typeface="+mn-ea"/>
                <a:ea typeface="+mn-ea"/>
              </a:rPr>
              <a:t>F(x)</a:t>
            </a:r>
            <a:r>
              <a:rPr lang="zh-CN" altLang="en-US" sz="2400" b="0" dirty="0">
                <a:solidFill>
                  <a:schemeClr val="tx1">
                    <a:lumMod val="95000"/>
                    <a:lumOff val="5000"/>
                  </a:schemeClr>
                </a:solidFill>
                <a:latin typeface="+mn-ea"/>
                <a:ea typeface="+mn-ea"/>
              </a:rPr>
              <a:t>为</a:t>
            </a:r>
            <a:r>
              <a:rPr lang="en-US" altLang="zh-CN" sz="2400" b="0" dirty="0">
                <a:solidFill>
                  <a:schemeClr val="tx1">
                    <a:lumMod val="95000"/>
                    <a:lumOff val="5000"/>
                  </a:schemeClr>
                </a:solidFill>
                <a:latin typeface="+mn-ea"/>
                <a:ea typeface="+mn-ea"/>
              </a:rPr>
              <a:t>x</a:t>
            </a:r>
            <a:r>
              <a:rPr lang="zh-CN" altLang="en-US" sz="2400" b="0" dirty="0">
                <a:solidFill>
                  <a:schemeClr val="tx1">
                    <a:lumMod val="95000"/>
                    <a:lumOff val="5000"/>
                  </a:schemeClr>
                </a:solidFill>
                <a:latin typeface="+mn-ea"/>
                <a:ea typeface="+mn-ea"/>
              </a:rPr>
              <a:t>是奇数，</a:t>
            </a:r>
            <a:r>
              <a:rPr lang="en-US" altLang="zh-CN" sz="2400" b="0" dirty="0">
                <a:solidFill>
                  <a:schemeClr val="tx1">
                    <a:lumMod val="95000"/>
                    <a:lumOff val="5000"/>
                  </a:schemeClr>
                </a:solidFill>
                <a:latin typeface="+mn-ea"/>
                <a:ea typeface="+mn-ea"/>
              </a:rPr>
              <a:t>G(x)</a:t>
            </a:r>
            <a:r>
              <a:rPr lang="zh-CN" altLang="en-US" sz="2400" b="0" dirty="0">
                <a:solidFill>
                  <a:schemeClr val="tx1">
                    <a:lumMod val="95000"/>
                    <a:lumOff val="5000"/>
                  </a:schemeClr>
                </a:solidFill>
                <a:latin typeface="+mn-ea"/>
                <a:ea typeface="+mn-ea"/>
              </a:rPr>
              <a:t>为</a:t>
            </a:r>
            <a:r>
              <a:rPr lang="en-US" altLang="zh-CN" sz="2400" b="0" dirty="0">
                <a:solidFill>
                  <a:schemeClr val="tx1">
                    <a:lumMod val="95000"/>
                    <a:lumOff val="5000"/>
                  </a:schemeClr>
                </a:solidFill>
                <a:latin typeface="+mn-ea"/>
                <a:ea typeface="+mn-ea"/>
              </a:rPr>
              <a:t>x</a:t>
            </a:r>
            <a:r>
              <a:rPr lang="zh-CN" altLang="en-US" sz="2400" b="0" dirty="0">
                <a:solidFill>
                  <a:schemeClr val="tx1">
                    <a:lumMod val="95000"/>
                    <a:lumOff val="5000"/>
                  </a:schemeClr>
                </a:solidFill>
                <a:latin typeface="+mn-ea"/>
                <a:ea typeface="+mn-ea"/>
              </a:rPr>
              <a:t>是偶数</a:t>
            </a:r>
            <a:r>
              <a:rPr lang="zh-CN" altLang="en-US" sz="2400" b="0" dirty="0">
                <a:solidFill>
                  <a:schemeClr val="tx1">
                    <a:lumMod val="95000"/>
                    <a:lumOff val="5000"/>
                  </a:schemeClr>
                </a:solidFill>
                <a:latin typeface="+mn-ea"/>
                <a:ea typeface="+mn-ea"/>
                <a:sym typeface="Symbol" panose="05050102010706020507" pitchFamily="18" charset="2"/>
              </a:rPr>
              <a:t>。</a:t>
            </a:r>
            <a:r>
              <a:rPr lang="en-US" altLang="zh-CN" sz="2400" b="0" dirty="0" err="1">
                <a:solidFill>
                  <a:schemeClr val="tx1">
                    <a:lumMod val="95000"/>
                    <a:lumOff val="5000"/>
                  </a:schemeClr>
                </a:solidFill>
                <a:latin typeface="+mn-ea"/>
                <a:ea typeface="+mn-ea"/>
                <a:sym typeface="Symbol" panose="05050102010706020507" pitchFamily="18" charset="2"/>
              </a:rPr>
              <a:t>xF</a:t>
            </a:r>
            <a:r>
              <a:rPr lang="en-US" altLang="zh-CN" sz="2400" b="0" dirty="0">
                <a:solidFill>
                  <a:schemeClr val="tx1">
                    <a:lumMod val="95000"/>
                    <a:lumOff val="5000"/>
                  </a:schemeClr>
                </a:solidFill>
                <a:latin typeface="+mn-ea"/>
                <a:ea typeface="+mn-ea"/>
                <a:sym typeface="Symbol" panose="05050102010706020507" pitchFamily="18" charset="2"/>
              </a:rPr>
              <a:t>(x)</a:t>
            </a:r>
            <a:r>
              <a:rPr lang="zh-CN" altLang="en-US" sz="2400" b="0" dirty="0">
                <a:solidFill>
                  <a:schemeClr val="tx1">
                    <a:lumMod val="95000"/>
                    <a:lumOff val="5000"/>
                  </a:schemeClr>
                </a:solidFill>
                <a:latin typeface="+mn-ea"/>
                <a:ea typeface="+mn-ea"/>
                <a:sym typeface="Symbol" panose="05050102010706020507" pitchFamily="18" charset="2"/>
              </a:rPr>
              <a:t>与</a:t>
            </a:r>
            <a:r>
              <a:rPr lang="en-US" altLang="zh-CN" sz="2400" b="0" dirty="0" err="1">
                <a:solidFill>
                  <a:schemeClr val="tx1">
                    <a:lumMod val="95000"/>
                    <a:lumOff val="5000"/>
                  </a:schemeClr>
                </a:solidFill>
                <a:latin typeface="+mn-ea"/>
                <a:ea typeface="+mn-ea"/>
                <a:sym typeface="Symbol" panose="05050102010706020507" pitchFamily="18" charset="2"/>
              </a:rPr>
              <a:t>xG</a:t>
            </a:r>
            <a:r>
              <a:rPr lang="en-US" altLang="zh-CN" sz="2400" b="0" dirty="0">
                <a:solidFill>
                  <a:schemeClr val="tx1">
                    <a:lumMod val="95000"/>
                    <a:lumOff val="5000"/>
                  </a:schemeClr>
                </a:solidFill>
                <a:latin typeface="+mn-ea"/>
                <a:ea typeface="+mn-ea"/>
                <a:sym typeface="Symbol" panose="05050102010706020507" pitchFamily="18" charset="2"/>
              </a:rPr>
              <a:t>(x)</a:t>
            </a:r>
            <a:r>
              <a:rPr lang="zh-CN" altLang="en-US" sz="2400" b="0" dirty="0">
                <a:solidFill>
                  <a:schemeClr val="tx1">
                    <a:lumMod val="95000"/>
                    <a:lumOff val="5000"/>
                  </a:schemeClr>
                </a:solidFill>
                <a:latin typeface="+mn-ea"/>
                <a:ea typeface="+mn-ea"/>
                <a:sym typeface="Symbol" panose="05050102010706020507" pitchFamily="18" charset="2"/>
              </a:rPr>
              <a:t>都是真命题，则对于某些</a:t>
            </a:r>
            <a:r>
              <a:rPr lang="en-US" altLang="zh-CN" sz="2400" b="0" dirty="0">
                <a:solidFill>
                  <a:schemeClr val="tx1">
                    <a:lumMod val="95000"/>
                    <a:lumOff val="5000"/>
                  </a:schemeClr>
                </a:solidFill>
                <a:latin typeface="+mn-ea"/>
                <a:ea typeface="+mn-ea"/>
                <a:sym typeface="Symbol" panose="05050102010706020507" pitchFamily="18" charset="2"/>
              </a:rPr>
              <a:t>c</a:t>
            </a:r>
            <a:r>
              <a:rPr lang="zh-CN" altLang="en-US" sz="2400" b="0" dirty="0">
                <a:solidFill>
                  <a:schemeClr val="tx1">
                    <a:lumMod val="95000"/>
                    <a:lumOff val="5000"/>
                  </a:schemeClr>
                </a:solidFill>
                <a:latin typeface="+mn-ea"/>
                <a:ea typeface="+mn-ea"/>
                <a:sym typeface="Symbol" panose="05050102010706020507" pitchFamily="18" charset="2"/>
              </a:rPr>
              <a:t>和</a:t>
            </a:r>
            <a:r>
              <a:rPr lang="en-US" altLang="zh-CN" sz="2400" b="0" dirty="0">
                <a:solidFill>
                  <a:schemeClr val="tx1">
                    <a:lumMod val="95000"/>
                    <a:lumOff val="5000"/>
                  </a:schemeClr>
                </a:solidFill>
                <a:latin typeface="+mn-ea"/>
                <a:ea typeface="+mn-ea"/>
                <a:sym typeface="Symbol" panose="05050102010706020507" pitchFamily="18" charset="2"/>
              </a:rPr>
              <a:t>d</a:t>
            </a:r>
            <a:r>
              <a:rPr lang="zh-CN" altLang="en-US" sz="2400" b="0" dirty="0">
                <a:solidFill>
                  <a:schemeClr val="tx1">
                    <a:lumMod val="95000"/>
                    <a:lumOff val="5000"/>
                  </a:schemeClr>
                </a:solidFill>
                <a:latin typeface="+mn-ea"/>
                <a:ea typeface="+mn-ea"/>
                <a:sym typeface="Symbol" panose="05050102010706020507" pitchFamily="18" charset="2"/>
              </a:rPr>
              <a:t>，可以断定</a:t>
            </a:r>
            <a:r>
              <a:rPr lang="en-US" altLang="zh-CN" sz="2400" b="0" dirty="0">
                <a:solidFill>
                  <a:schemeClr val="tx1">
                    <a:lumMod val="95000"/>
                    <a:lumOff val="5000"/>
                  </a:schemeClr>
                </a:solidFill>
                <a:latin typeface="+mn-ea"/>
                <a:ea typeface="+mn-ea"/>
                <a:sym typeface="Symbol" panose="05050102010706020507" pitchFamily="18" charset="2"/>
              </a:rPr>
              <a:t>P(c)∧Q(d)</a:t>
            </a:r>
            <a:r>
              <a:rPr lang="zh-CN" altLang="en-US" sz="2400" b="0" dirty="0">
                <a:solidFill>
                  <a:schemeClr val="tx1">
                    <a:lumMod val="95000"/>
                    <a:lumOff val="5000"/>
                  </a:schemeClr>
                </a:solidFill>
                <a:latin typeface="+mn-ea"/>
                <a:ea typeface="+mn-ea"/>
                <a:sym typeface="Symbol" panose="05050102010706020507" pitchFamily="18" charset="2"/>
              </a:rPr>
              <a:t>必定为真，但不能断定</a:t>
            </a:r>
            <a:r>
              <a:rPr lang="en-US" altLang="zh-CN" sz="2400" b="0" dirty="0">
                <a:solidFill>
                  <a:schemeClr val="tx1">
                    <a:lumMod val="95000"/>
                    <a:lumOff val="5000"/>
                  </a:schemeClr>
                </a:solidFill>
                <a:latin typeface="+mn-ea"/>
                <a:ea typeface="+mn-ea"/>
                <a:sym typeface="Symbol" panose="05050102010706020507" pitchFamily="18" charset="2"/>
              </a:rPr>
              <a:t>P(c)∧Q(c)</a:t>
            </a:r>
            <a:r>
              <a:rPr lang="zh-CN" altLang="en-US" sz="2400" b="0" dirty="0">
                <a:solidFill>
                  <a:schemeClr val="tx1">
                    <a:lumMod val="95000"/>
                    <a:lumOff val="5000"/>
                  </a:schemeClr>
                </a:solidFill>
                <a:latin typeface="+mn-ea"/>
                <a:ea typeface="+mn-ea"/>
                <a:sym typeface="Symbol" panose="05050102010706020507" pitchFamily="18" charset="2"/>
              </a:rPr>
              <a:t>是真。 </a:t>
            </a:r>
          </a:p>
          <a:p>
            <a:pPr>
              <a:spcBef>
                <a:spcPct val="50000"/>
              </a:spcBef>
              <a:buFont typeface="Wingdings" panose="05000000000000000000" pitchFamily="2" charset="2"/>
              <a:buNone/>
            </a:pPr>
            <a:r>
              <a:rPr lang="zh-CN" altLang="en-US" sz="2400" b="0" dirty="0">
                <a:solidFill>
                  <a:schemeClr val="tx1">
                    <a:lumMod val="95000"/>
                    <a:lumOff val="5000"/>
                  </a:schemeClr>
                </a:solidFill>
                <a:latin typeface="+mn-ea"/>
                <a:ea typeface="+mn-ea"/>
                <a:sym typeface="Symbol" panose="05050102010706020507" pitchFamily="18" charset="2"/>
              </a:rPr>
              <a:t>对</a:t>
            </a:r>
            <a:r>
              <a:rPr lang="en-US" altLang="zh-CN" sz="2400" b="0" dirty="0" err="1">
                <a:solidFill>
                  <a:schemeClr val="tx1">
                    <a:lumMod val="95000"/>
                    <a:lumOff val="5000"/>
                  </a:schemeClr>
                </a:solidFill>
                <a:latin typeface="+mn-ea"/>
                <a:ea typeface="+mn-ea"/>
                <a:sym typeface="Symbol" panose="05050102010706020507" pitchFamily="18" charset="2"/>
              </a:rPr>
              <a:t>xF</a:t>
            </a:r>
            <a:r>
              <a:rPr lang="en-US" altLang="zh-CN" sz="2400" b="0" dirty="0">
                <a:solidFill>
                  <a:schemeClr val="tx1">
                    <a:lumMod val="95000"/>
                    <a:lumOff val="5000"/>
                  </a:schemeClr>
                </a:solidFill>
                <a:latin typeface="+mn-ea"/>
                <a:ea typeface="+mn-ea"/>
                <a:sym typeface="Symbol" panose="05050102010706020507" pitchFamily="18" charset="2"/>
              </a:rPr>
              <a:t>(x)</a:t>
            </a:r>
            <a:r>
              <a:rPr lang="zh-CN" altLang="en-US" sz="2400" b="0" dirty="0">
                <a:solidFill>
                  <a:schemeClr val="tx1">
                    <a:lumMod val="95000"/>
                    <a:lumOff val="5000"/>
                  </a:schemeClr>
                </a:solidFill>
                <a:latin typeface="+mn-ea"/>
                <a:ea typeface="+mn-ea"/>
                <a:sym typeface="Symbol" panose="05050102010706020507" pitchFamily="18" charset="2"/>
              </a:rPr>
              <a:t>使用</a:t>
            </a:r>
            <a:r>
              <a:rPr lang="en-US" altLang="zh-CN" sz="2400" b="0" dirty="0">
                <a:solidFill>
                  <a:schemeClr val="tx1">
                    <a:lumMod val="95000"/>
                    <a:lumOff val="5000"/>
                  </a:schemeClr>
                </a:solidFill>
                <a:latin typeface="+mn-ea"/>
                <a:ea typeface="+mn-ea"/>
                <a:sym typeface="Symbol" panose="05050102010706020507" pitchFamily="18" charset="2"/>
              </a:rPr>
              <a:t>ES</a:t>
            </a:r>
            <a:r>
              <a:rPr lang="zh-CN" altLang="en-US" sz="2400" b="0" dirty="0">
                <a:solidFill>
                  <a:schemeClr val="tx1">
                    <a:lumMod val="95000"/>
                    <a:lumOff val="5000"/>
                  </a:schemeClr>
                </a:solidFill>
                <a:latin typeface="+mn-ea"/>
                <a:ea typeface="+mn-ea"/>
                <a:sym typeface="Symbol" panose="05050102010706020507" pitchFamily="18" charset="2"/>
              </a:rPr>
              <a:t>规则时，取代</a:t>
            </a:r>
            <a:r>
              <a:rPr lang="en-US" altLang="zh-CN" sz="2400" b="0" dirty="0">
                <a:solidFill>
                  <a:schemeClr val="tx1">
                    <a:lumMod val="95000"/>
                    <a:lumOff val="5000"/>
                  </a:schemeClr>
                </a:solidFill>
                <a:latin typeface="+mn-ea"/>
                <a:ea typeface="+mn-ea"/>
                <a:sym typeface="Symbol" panose="05050102010706020507" pitchFamily="18" charset="2"/>
              </a:rPr>
              <a:t>x</a:t>
            </a:r>
            <a:r>
              <a:rPr lang="zh-CN" altLang="en-US" sz="2400" b="0" dirty="0">
                <a:solidFill>
                  <a:schemeClr val="tx1">
                    <a:lumMod val="95000"/>
                    <a:lumOff val="5000"/>
                  </a:schemeClr>
                </a:solidFill>
                <a:latin typeface="+mn-ea"/>
                <a:ea typeface="+mn-ea"/>
                <a:sym typeface="Symbol" panose="05050102010706020507" pitchFamily="18" charset="2"/>
              </a:rPr>
              <a:t>的</a:t>
            </a:r>
            <a:r>
              <a:rPr lang="en-US" altLang="zh-CN" sz="2400" b="0" dirty="0">
                <a:solidFill>
                  <a:schemeClr val="tx1">
                    <a:lumMod val="95000"/>
                    <a:lumOff val="5000"/>
                  </a:schemeClr>
                </a:solidFill>
                <a:latin typeface="+mn-ea"/>
                <a:ea typeface="+mn-ea"/>
                <a:sym typeface="Symbol" panose="05050102010706020507" pitchFamily="18" charset="2"/>
              </a:rPr>
              <a:t>c</a:t>
            </a:r>
            <a:r>
              <a:rPr lang="zh-CN" altLang="en-US" sz="2400" b="0" dirty="0">
                <a:solidFill>
                  <a:schemeClr val="tx1">
                    <a:lumMod val="95000"/>
                    <a:lumOff val="5000"/>
                  </a:schemeClr>
                </a:solidFill>
                <a:latin typeface="+mn-ea"/>
                <a:ea typeface="+mn-ea"/>
                <a:sym typeface="Symbol" panose="05050102010706020507" pitchFamily="18" charset="2"/>
              </a:rPr>
              <a:t>一定是特定的个体常项</a:t>
            </a:r>
            <a:r>
              <a:rPr lang="en-US" altLang="zh-CN" sz="2400" b="0" dirty="0">
                <a:solidFill>
                  <a:schemeClr val="tx1">
                    <a:lumMod val="95000"/>
                    <a:lumOff val="5000"/>
                  </a:schemeClr>
                </a:solidFill>
                <a:latin typeface="+mn-ea"/>
                <a:ea typeface="+mn-ea"/>
                <a:sym typeface="Symbol" panose="05050102010706020507" pitchFamily="18" charset="2"/>
              </a:rPr>
              <a:t>1,3,5</a:t>
            </a:r>
            <a:r>
              <a:rPr lang="zh-CN" altLang="en-US" sz="2400" b="0" dirty="0">
                <a:solidFill>
                  <a:schemeClr val="tx1">
                    <a:lumMod val="95000"/>
                    <a:lumOff val="5000"/>
                  </a:schemeClr>
                </a:solidFill>
                <a:latin typeface="+mn-ea"/>
                <a:ea typeface="+mn-ea"/>
                <a:sym typeface="Symbol" panose="05050102010706020507" pitchFamily="18" charset="2"/>
              </a:rPr>
              <a:t>等奇数。</a:t>
            </a:r>
          </a:p>
          <a:p>
            <a:pPr>
              <a:spcBef>
                <a:spcPct val="50000"/>
              </a:spcBef>
              <a:buFont typeface="Wingdings" panose="05000000000000000000" pitchFamily="2" charset="2"/>
              <a:buNone/>
            </a:pPr>
            <a:r>
              <a:rPr lang="zh-CN" altLang="en-US" sz="2400" b="0" dirty="0">
                <a:solidFill>
                  <a:schemeClr val="tx1">
                    <a:lumMod val="95000"/>
                    <a:lumOff val="5000"/>
                  </a:schemeClr>
                </a:solidFill>
                <a:latin typeface="+mn-ea"/>
                <a:ea typeface="+mn-ea"/>
                <a:sym typeface="Symbol" panose="05050102010706020507" pitchFamily="18" charset="2"/>
              </a:rPr>
              <a:t>对</a:t>
            </a:r>
            <a:r>
              <a:rPr lang="en-US" altLang="zh-CN" sz="2400" b="0" dirty="0" err="1">
                <a:solidFill>
                  <a:schemeClr val="tx1">
                    <a:lumMod val="95000"/>
                    <a:lumOff val="5000"/>
                  </a:schemeClr>
                </a:solidFill>
                <a:latin typeface="+mn-ea"/>
                <a:ea typeface="+mn-ea"/>
                <a:sym typeface="Symbol" panose="05050102010706020507" pitchFamily="18" charset="2"/>
              </a:rPr>
              <a:t>xG</a:t>
            </a:r>
            <a:r>
              <a:rPr lang="en-US" altLang="zh-CN" sz="2400" b="0" dirty="0">
                <a:solidFill>
                  <a:schemeClr val="tx1">
                    <a:lumMod val="95000"/>
                    <a:lumOff val="5000"/>
                  </a:schemeClr>
                </a:solidFill>
                <a:latin typeface="+mn-ea"/>
                <a:ea typeface="+mn-ea"/>
                <a:sym typeface="Symbol" panose="05050102010706020507" pitchFamily="18" charset="2"/>
              </a:rPr>
              <a:t>(x)</a:t>
            </a:r>
            <a:r>
              <a:rPr lang="zh-CN" altLang="en-US" sz="2400" b="0" dirty="0">
                <a:solidFill>
                  <a:schemeClr val="tx1">
                    <a:lumMod val="95000"/>
                    <a:lumOff val="5000"/>
                  </a:schemeClr>
                </a:solidFill>
                <a:latin typeface="+mn-ea"/>
                <a:ea typeface="+mn-ea"/>
                <a:sym typeface="Symbol" panose="05050102010706020507" pitchFamily="18" charset="2"/>
              </a:rPr>
              <a:t>使用</a:t>
            </a:r>
            <a:r>
              <a:rPr lang="en-US" altLang="zh-CN" sz="2400" b="0" dirty="0">
                <a:solidFill>
                  <a:schemeClr val="tx1">
                    <a:lumMod val="95000"/>
                    <a:lumOff val="5000"/>
                  </a:schemeClr>
                </a:solidFill>
                <a:latin typeface="+mn-ea"/>
                <a:ea typeface="+mn-ea"/>
                <a:sym typeface="Symbol" panose="05050102010706020507" pitchFamily="18" charset="2"/>
              </a:rPr>
              <a:t>ES</a:t>
            </a:r>
            <a:r>
              <a:rPr lang="zh-CN" altLang="en-US" sz="2400" b="0" dirty="0">
                <a:solidFill>
                  <a:schemeClr val="tx1">
                    <a:lumMod val="95000"/>
                    <a:lumOff val="5000"/>
                  </a:schemeClr>
                </a:solidFill>
                <a:latin typeface="+mn-ea"/>
                <a:ea typeface="+mn-ea"/>
                <a:sym typeface="Symbol" panose="05050102010706020507" pitchFamily="18" charset="2"/>
              </a:rPr>
              <a:t>规则时，取代</a:t>
            </a:r>
            <a:r>
              <a:rPr lang="en-US" altLang="zh-CN" sz="2400" b="0" dirty="0">
                <a:solidFill>
                  <a:schemeClr val="tx1">
                    <a:lumMod val="95000"/>
                    <a:lumOff val="5000"/>
                  </a:schemeClr>
                </a:solidFill>
                <a:latin typeface="+mn-ea"/>
                <a:ea typeface="+mn-ea"/>
                <a:sym typeface="Symbol" panose="05050102010706020507" pitchFamily="18" charset="2"/>
              </a:rPr>
              <a:t>x</a:t>
            </a:r>
            <a:r>
              <a:rPr lang="zh-CN" altLang="en-US" sz="2400" b="0" dirty="0">
                <a:solidFill>
                  <a:schemeClr val="tx1">
                    <a:lumMod val="95000"/>
                    <a:lumOff val="5000"/>
                  </a:schemeClr>
                </a:solidFill>
                <a:latin typeface="+mn-ea"/>
                <a:ea typeface="+mn-ea"/>
                <a:sym typeface="Symbol" panose="05050102010706020507" pitchFamily="18" charset="2"/>
              </a:rPr>
              <a:t>的</a:t>
            </a:r>
            <a:r>
              <a:rPr lang="en-US" altLang="zh-CN" sz="2400" b="0" dirty="0">
                <a:solidFill>
                  <a:schemeClr val="tx1">
                    <a:lumMod val="95000"/>
                    <a:lumOff val="5000"/>
                  </a:schemeClr>
                </a:solidFill>
                <a:latin typeface="+mn-ea"/>
                <a:ea typeface="+mn-ea"/>
                <a:sym typeface="Symbol" panose="05050102010706020507" pitchFamily="18" charset="2"/>
              </a:rPr>
              <a:t>c</a:t>
            </a:r>
            <a:r>
              <a:rPr lang="zh-CN" altLang="en-US" sz="2400" b="0" dirty="0">
                <a:solidFill>
                  <a:schemeClr val="tx1">
                    <a:lumMod val="95000"/>
                    <a:lumOff val="5000"/>
                  </a:schemeClr>
                </a:solidFill>
                <a:latin typeface="+mn-ea"/>
                <a:ea typeface="+mn-ea"/>
                <a:sym typeface="Symbol" panose="05050102010706020507" pitchFamily="18" charset="2"/>
              </a:rPr>
              <a:t>一定是特定的个体常项</a:t>
            </a:r>
            <a:r>
              <a:rPr lang="en-US" altLang="zh-CN" sz="2400" b="0" dirty="0">
                <a:solidFill>
                  <a:schemeClr val="tx1">
                    <a:lumMod val="95000"/>
                    <a:lumOff val="5000"/>
                  </a:schemeClr>
                </a:solidFill>
                <a:latin typeface="+mn-ea"/>
                <a:ea typeface="+mn-ea"/>
                <a:sym typeface="Symbol" panose="05050102010706020507" pitchFamily="18" charset="2"/>
              </a:rPr>
              <a:t>2,4,6</a:t>
            </a:r>
            <a:r>
              <a:rPr lang="zh-CN" altLang="en-US" sz="2400" b="0" dirty="0">
                <a:solidFill>
                  <a:schemeClr val="tx1">
                    <a:lumMod val="95000"/>
                    <a:lumOff val="5000"/>
                  </a:schemeClr>
                </a:solidFill>
                <a:latin typeface="+mn-ea"/>
                <a:ea typeface="+mn-ea"/>
                <a:sym typeface="Symbol" panose="05050102010706020507" pitchFamily="18" charset="2"/>
              </a:rPr>
              <a:t>等偶数。此例说明为什么需要条件（</a:t>
            </a:r>
            <a:r>
              <a:rPr lang="en-US" altLang="zh-CN" sz="2400" b="0" dirty="0">
                <a:solidFill>
                  <a:schemeClr val="tx1">
                    <a:lumMod val="95000"/>
                    <a:lumOff val="5000"/>
                  </a:schemeClr>
                </a:solidFill>
                <a:latin typeface="+mn-ea"/>
                <a:ea typeface="+mn-ea"/>
                <a:sym typeface="Symbol" panose="05050102010706020507" pitchFamily="18" charset="2"/>
              </a:rPr>
              <a:t>1</a:t>
            </a:r>
            <a:r>
              <a:rPr lang="zh-CN" altLang="en-US" sz="2400" b="0" dirty="0">
                <a:solidFill>
                  <a:schemeClr val="tx1">
                    <a:lumMod val="95000"/>
                    <a:lumOff val="5000"/>
                  </a:schemeClr>
                </a:solidFill>
                <a:latin typeface="+mn-ea"/>
                <a:ea typeface="+mn-ea"/>
                <a:sym typeface="Symbol" panose="05050102010706020507" pitchFamily="18" charset="2"/>
              </a:rPr>
              <a:t>）</a:t>
            </a:r>
          </a:p>
        </p:txBody>
      </p:sp>
      <p:sp>
        <p:nvSpPr>
          <p:cNvPr id="5" name="矩形 4">
            <a:extLst>
              <a:ext uri="{FF2B5EF4-FFF2-40B4-BE49-F238E27FC236}">
                <a16:creationId xmlns:a16="http://schemas.microsoft.com/office/drawing/2014/main" id="{E40473BC-AC7E-4B23-968A-C56F9A9389C9}"/>
              </a:ext>
            </a:extLst>
          </p:cNvPr>
          <p:cNvSpPr>
            <a:spLocks noChangeArrowheads="1"/>
          </p:cNvSpPr>
          <p:nvPr/>
        </p:nvSpPr>
        <p:spPr bwMode="auto">
          <a:xfrm>
            <a:off x="1138036" y="3705662"/>
            <a:ext cx="10482833" cy="3152338"/>
          </a:xfrm>
          <a:prstGeom prst="rect">
            <a:avLst/>
          </a:prstGeom>
          <a:solidFill>
            <a:schemeClr val="bg1"/>
          </a:solidFill>
          <a:ln w="9525">
            <a:solidFill>
              <a:srgbClr val="FF0000"/>
            </a:solidFill>
            <a:prstDash val="lgDash"/>
            <a:miter lim="800000"/>
            <a:headEnd/>
            <a:tailEnd/>
          </a:ln>
        </p:spPr>
        <p:txBody>
          <a:bodyPr wrap="square"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nSpc>
                <a:spcPct val="120000"/>
              </a:lnSpc>
              <a:buClr>
                <a:schemeClr val="tx1"/>
              </a:buClr>
            </a:pPr>
            <a:r>
              <a:rPr lang="en-US" altLang="zh-CN" sz="2400" b="0" dirty="0">
                <a:cs typeface="Times New Roman" panose="02020603050405020304" pitchFamily="18" charset="0"/>
              </a:rPr>
              <a:t>(1)(</a:t>
            </a:r>
            <a:r>
              <a:rPr lang="en-US" altLang="zh-CN" sz="2400" b="0" dirty="0">
                <a:cs typeface="Times New Roman" panose="02020603050405020304" pitchFamily="18" charset="0"/>
                <a:sym typeface="Symbol" panose="05050102010706020507" pitchFamily="18" charset="2"/>
              </a:rPr>
              <a:t></a:t>
            </a:r>
            <a:r>
              <a:rPr lang="en-US" altLang="zh-CN" sz="2400" b="0" i="1" dirty="0">
                <a:cs typeface="Times New Roman" panose="02020603050405020304" pitchFamily="18" charset="0"/>
              </a:rPr>
              <a:t>x</a:t>
            </a:r>
            <a:r>
              <a:rPr lang="en-US" altLang="zh-CN" sz="2400" b="0" dirty="0">
                <a:cs typeface="Times New Roman" panose="02020603050405020304" pitchFamily="18" charset="0"/>
              </a:rPr>
              <a:t>)(</a:t>
            </a:r>
            <a:r>
              <a:rPr lang="en-US" altLang="zh-CN" sz="2400" b="0" dirty="0">
                <a:cs typeface="Times New Roman" panose="02020603050405020304" pitchFamily="18" charset="0"/>
                <a:sym typeface="Symbol" panose="05050102010706020507" pitchFamily="18" charset="2"/>
              </a:rPr>
              <a:t></a:t>
            </a:r>
            <a:r>
              <a:rPr lang="en-US" altLang="zh-CN" sz="2400" b="0" i="1" dirty="0">
                <a:cs typeface="Times New Roman" panose="02020603050405020304" pitchFamily="18" charset="0"/>
              </a:rPr>
              <a:t>y</a:t>
            </a:r>
            <a:r>
              <a:rPr lang="en-US" altLang="zh-CN" sz="2400" b="0" dirty="0">
                <a:cs typeface="Times New Roman" panose="02020603050405020304" pitchFamily="18" charset="0"/>
              </a:rPr>
              <a:t>)(</a:t>
            </a:r>
            <a:r>
              <a:rPr lang="en-US" altLang="zh-CN" sz="2400" b="0" i="1" dirty="0">
                <a:cs typeface="Times New Roman" panose="02020603050405020304" pitchFamily="18" charset="0"/>
              </a:rPr>
              <a:t>x</a:t>
            </a:r>
            <a:r>
              <a:rPr lang="en-US" altLang="zh-CN" sz="2400" b="0" dirty="0">
                <a:cs typeface="Times New Roman" panose="02020603050405020304" pitchFamily="18" charset="0"/>
              </a:rPr>
              <a:t> &gt; </a:t>
            </a:r>
            <a:r>
              <a:rPr lang="en-US" altLang="zh-CN" sz="2400" b="0" i="1" dirty="0">
                <a:cs typeface="Times New Roman" panose="02020603050405020304" pitchFamily="18" charset="0"/>
              </a:rPr>
              <a:t>y</a:t>
            </a:r>
            <a:r>
              <a:rPr lang="en-US" altLang="zh-CN" sz="2400" b="0" dirty="0">
                <a:cs typeface="Times New Roman" panose="02020603050405020304" pitchFamily="18" charset="0"/>
              </a:rPr>
              <a:t>)	// P</a:t>
            </a:r>
          </a:p>
          <a:p>
            <a:pPr>
              <a:lnSpc>
                <a:spcPct val="120000"/>
              </a:lnSpc>
              <a:buClr>
                <a:schemeClr val="tx1"/>
              </a:buClr>
            </a:pPr>
            <a:r>
              <a:rPr lang="en-US" altLang="zh-CN" sz="2400" b="0" dirty="0">
                <a:cs typeface="Times New Roman" panose="02020603050405020304" pitchFamily="18" charset="0"/>
              </a:rPr>
              <a:t>(2).(</a:t>
            </a:r>
            <a:r>
              <a:rPr lang="en-US" altLang="zh-CN" sz="2400" b="0" dirty="0">
                <a:cs typeface="Times New Roman" panose="02020603050405020304" pitchFamily="18" charset="0"/>
                <a:sym typeface="Symbol" panose="05050102010706020507" pitchFamily="18" charset="2"/>
              </a:rPr>
              <a:t></a:t>
            </a:r>
            <a:r>
              <a:rPr lang="en-US" altLang="zh-CN" sz="2400" b="0" i="1" dirty="0">
                <a:cs typeface="Times New Roman" panose="02020603050405020304" pitchFamily="18" charset="0"/>
              </a:rPr>
              <a:t>y</a:t>
            </a:r>
            <a:r>
              <a:rPr lang="en-US" altLang="zh-CN" sz="2400" b="0" dirty="0">
                <a:cs typeface="Times New Roman" panose="02020603050405020304" pitchFamily="18" charset="0"/>
              </a:rPr>
              <a:t>)(</a:t>
            </a:r>
            <a:r>
              <a:rPr lang="en-US" altLang="zh-CN" sz="2400" b="0" i="1" dirty="0">
                <a:cs typeface="Times New Roman" panose="02020603050405020304" pitchFamily="18" charset="0"/>
              </a:rPr>
              <a:t>z</a:t>
            </a:r>
            <a:r>
              <a:rPr lang="en-US" altLang="zh-CN" sz="2400" b="0" dirty="0">
                <a:cs typeface="Times New Roman" panose="02020603050405020304" pitchFamily="18" charset="0"/>
              </a:rPr>
              <a:t> &gt; </a:t>
            </a:r>
            <a:r>
              <a:rPr lang="en-US" altLang="zh-CN" sz="2400" b="0" i="1" dirty="0">
                <a:cs typeface="Times New Roman" panose="02020603050405020304" pitchFamily="18" charset="0"/>
              </a:rPr>
              <a:t>y</a:t>
            </a:r>
            <a:r>
              <a:rPr lang="en-US" altLang="zh-CN" sz="2400" b="0" dirty="0">
                <a:cs typeface="Times New Roman" panose="02020603050405020304" pitchFamily="18" charset="0"/>
              </a:rPr>
              <a:t>)	             // US</a:t>
            </a:r>
          </a:p>
          <a:p>
            <a:pPr>
              <a:lnSpc>
                <a:spcPct val="120000"/>
              </a:lnSpc>
              <a:buClr>
                <a:schemeClr val="tx1"/>
              </a:buClr>
            </a:pPr>
            <a:r>
              <a:rPr lang="en-US" altLang="zh-CN" sz="2400" b="0" dirty="0">
                <a:cs typeface="Times New Roman" panose="02020603050405020304" pitchFamily="18" charset="0"/>
              </a:rPr>
              <a:t>(3).(</a:t>
            </a:r>
            <a:r>
              <a:rPr lang="en-US" altLang="zh-CN" sz="2400" b="0" i="1" dirty="0">
                <a:cs typeface="Times New Roman" panose="02020603050405020304" pitchFamily="18" charset="0"/>
              </a:rPr>
              <a:t>z</a:t>
            </a:r>
            <a:r>
              <a:rPr lang="en-US" altLang="zh-CN" sz="2400" b="0" dirty="0">
                <a:cs typeface="Times New Roman" panose="02020603050405020304" pitchFamily="18" charset="0"/>
              </a:rPr>
              <a:t> &gt; </a:t>
            </a:r>
            <a:r>
              <a:rPr lang="en-US" altLang="zh-CN" sz="2400" b="0" i="1" dirty="0">
                <a:cs typeface="Times New Roman" panose="02020603050405020304" pitchFamily="18" charset="0"/>
              </a:rPr>
              <a:t>c</a:t>
            </a:r>
            <a:r>
              <a:rPr lang="en-US" altLang="zh-CN" sz="2400" b="0" dirty="0">
                <a:cs typeface="Times New Roman" panose="02020603050405020304" pitchFamily="18" charset="0"/>
              </a:rPr>
              <a:t>) 		// ES</a:t>
            </a:r>
          </a:p>
          <a:p>
            <a:pPr>
              <a:lnSpc>
                <a:spcPct val="120000"/>
              </a:lnSpc>
              <a:buClr>
                <a:schemeClr val="tx1"/>
              </a:buClr>
            </a:pPr>
            <a:r>
              <a:rPr lang="en-US" altLang="zh-CN" sz="2400" b="0" dirty="0">
                <a:cs typeface="Times New Roman" panose="02020603050405020304" pitchFamily="18" charset="0"/>
              </a:rPr>
              <a:t>(4).(</a:t>
            </a:r>
            <a:r>
              <a:rPr lang="en-US" altLang="zh-CN" sz="2400" b="0" dirty="0">
                <a:cs typeface="Times New Roman" panose="02020603050405020304" pitchFamily="18" charset="0"/>
                <a:sym typeface="Symbol" panose="05050102010706020507" pitchFamily="18" charset="2"/>
              </a:rPr>
              <a:t></a:t>
            </a:r>
            <a:r>
              <a:rPr lang="en-US" altLang="zh-CN" sz="2400" b="0" i="1" dirty="0">
                <a:cs typeface="Times New Roman" panose="02020603050405020304" pitchFamily="18" charset="0"/>
              </a:rPr>
              <a:t>x</a:t>
            </a:r>
            <a:r>
              <a:rPr lang="en-US" altLang="zh-CN" sz="2400" b="0" dirty="0">
                <a:cs typeface="Times New Roman" panose="02020603050405020304" pitchFamily="18" charset="0"/>
              </a:rPr>
              <a:t>)(</a:t>
            </a:r>
            <a:r>
              <a:rPr lang="en-US" altLang="zh-CN" sz="2400" b="0" i="1" dirty="0">
                <a:cs typeface="Times New Roman" panose="02020603050405020304" pitchFamily="18" charset="0"/>
              </a:rPr>
              <a:t>x</a:t>
            </a:r>
            <a:r>
              <a:rPr lang="en-US" altLang="zh-CN" sz="2400" b="0" dirty="0">
                <a:cs typeface="Times New Roman" panose="02020603050405020304" pitchFamily="18" charset="0"/>
              </a:rPr>
              <a:t> &gt; </a:t>
            </a:r>
            <a:r>
              <a:rPr lang="en-US" altLang="zh-CN" sz="2400" b="0" i="1" dirty="0">
                <a:cs typeface="Times New Roman" panose="02020603050405020304" pitchFamily="18" charset="0"/>
              </a:rPr>
              <a:t>c</a:t>
            </a:r>
            <a:r>
              <a:rPr lang="en-US" altLang="zh-CN" sz="2400" b="0" dirty="0">
                <a:cs typeface="Times New Roman" panose="02020603050405020304" pitchFamily="18" charset="0"/>
              </a:rPr>
              <a:t>)		// UG</a:t>
            </a:r>
          </a:p>
          <a:p>
            <a:pPr>
              <a:lnSpc>
                <a:spcPct val="120000"/>
              </a:lnSpc>
              <a:buClr>
                <a:schemeClr val="tx1"/>
              </a:buClr>
            </a:pPr>
            <a:r>
              <a:rPr lang="en-US" altLang="zh-CN" sz="2400" b="0" dirty="0">
                <a:cs typeface="Times New Roman" panose="02020603050405020304" pitchFamily="18" charset="0"/>
              </a:rPr>
              <a:t>(5).</a:t>
            </a:r>
            <a:r>
              <a:rPr lang="en-US" altLang="zh-CN" sz="2400" b="0" i="1" dirty="0">
                <a:cs typeface="Times New Roman" panose="02020603050405020304" pitchFamily="18" charset="0"/>
              </a:rPr>
              <a:t>c</a:t>
            </a:r>
            <a:r>
              <a:rPr lang="en-US" altLang="zh-CN" sz="2400" b="0" dirty="0">
                <a:cs typeface="Times New Roman" panose="02020603050405020304" pitchFamily="18" charset="0"/>
              </a:rPr>
              <a:t> &gt; </a:t>
            </a:r>
            <a:r>
              <a:rPr lang="en-US" altLang="zh-CN" sz="2400" b="0" i="1" dirty="0">
                <a:cs typeface="Times New Roman" panose="02020603050405020304" pitchFamily="18" charset="0"/>
              </a:rPr>
              <a:t>c</a:t>
            </a:r>
            <a:r>
              <a:rPr lang="en-US" altLang="zh-CN" sz="2400" b="0" dirty="0">
                <a:cs typeface="Times New Roman" panose="02020603050405020304" pitchFamily="18" charset="0"/>
              </a:rPr>
              <a:t>	  	// US</a:t>
            </a:r>
          </a:p>
          <a:p>
            <a:pPr>
              <a:lnSpc>
                <a:spcPct val="120000"/>
              </a:lnSpc>
              <a:buClr>
                <a:schemeClr val="tx1"/>
              </a:buClr>
            </a:pPr>
            <a:r>
              <a:rPr lang="en-US" altLang="zh-CN" sz="2400" b="0" dirty="0">
                <a:cs typeface="Times New Roman" panose="02020603050405020304" pitchFamily="18" charset="0"/>
              </a:rPr>
              <a:t>	</a:t>
            </a:r>
          </a:p>
          <a:p>
            <a:pPr>
              <a:lnSpc>
                <a:spcPct val="120000"/>
              </a:lnSpc>
              <a:buClr>
                <a:schemeClr val="tx1"/>
              </a:buClr>
            </a:pPr>
            <a:r>
              <a:rPr lang="zh-CN" altLang="en-US" sz="2400" b="0" dirty="0">
                <a:solidFill>
                  <a:schemeClr val="accent2"/>
                </a:solidFill>
                <a:cs typeface="Times New Roman" panose="02020603050405020304" pitchFamily="18" charset="0"/>
              </a:rPr>
              <a:t>由</a:t>
            </a:r>
            <a:r>
              <a:rPr lang="en-US" altLang="zh-CN" sz="2400" b="0" dirty="0">
                <a:solidFill>
                  <a:schemeClr val="accent2"/>
                </a:solidFill>
                <a:cs typeface="Times New Roman" panose="02020603050405020304" pitchFamily="18" charset="0"/>
              </a:rPr>
              <a:t>(2)</a:t>
            </a:r>
            <a:r>
              <a:rPr lang="zh-CN" altLang="en-US" sz="2400" b="0" dirty="0">
                <a:solidFill>
                  <a:schemeClr val="accent2"/>
                </a:solidFill>
                <a:cs typeface="Times New Roman" panose="02020603050405020304" pitchFamily="18" charset="0"/>
              </a:rPr>
              <a:t>得到</a:t>
            </a:r>
            <a:r>
              <a:rPr lang="en-US" altLang="zh-CN" sz="2400" b="0" dirty="0">
                <a:solidFill>
                  <a:schemeClr val="accent2"/>
                </a:solidFill>
                <a:cs typeface="Times New Roman" panose="02020603050405020304" pitchFamily="18" charset="0"/>
              </a:rPr>
              <a:t>(3)</a:t>
            </a:r>
            <a:r>
              <a:rPr lang="zh-CN" altLang="en-US" sz="2400" b="0" dirty="0">
                <a:solidFill>
                  <a:schemeClr val="accent2"/>
                </a:solidFill>
                <a:cs typeface="Times New Roman" panose="02020603050405020304" pitchFamily="18" charset="0"/>
              </a:rPr>
              <a:t>不能使用存在量词消除规则，因为</a:t>
            </a:r>
            <a:r>
              <a:rPr lang="en-US" altLang="zh-CN" sz="2400" b="0" dirty="0">
                <a:solidFill>
                  <a:schemeClr val="accent2"/>
                </a:solidFill>
                <a:cs typeface="Times New Roman" panose="02020603050405020304" pitchFamily="18" charset="0"/>
              </a:rPr>
              <a:t>(2)</a:t>
            </a:r>
            <a:r>
              <a:rPr lang="zh-CN" altLang="en-US" sz="2400" b="0" dirty="0">
                <a:solidFill>
                  <a:schemeClr val="accent2"/>
                </a:solidFill>
                <a:cs typeface="Times New Roman" panose="02020603050405020304" pitchFamily="18" charset="0"/>
              </a:rPr>
              <a:t>中含有除</a:t>
            </a:r>
            <a:r>
              <a:rPr lang="en-US" altLang="zh-CN" sz="2400" b="0" i="1" dirty="0">
                <a:solidFill>
                  <a:schemeClr val="accent2"/>
                </a:solidFill>
                <a:cs typeface="Times New Roman" panose="02020603050405020304" pitchFamily="18" charset="0"/>
              </a:rPr>
              <a:t>y</a:t>
            </a:r>
            <a:r>
              <a:rPr lang="zh-CN" altLang="en-US" sz="2400" b="0" dirty="0">
                <a:solidFill>
                  <a:schemeClr val="accent2"/>
                </a:solidFill>
                <a:cs typeface="Times New Roman" panose="02020603050405020304" pitchFamily="18" charset="0"/>
              </a:rPr>
              <a:t>以外的自由变元</a:t>
            </a:r>
            <a:r>
              <a:rPr lang="en-US" altLang="zh-CN" sz="2400" b="0" i="1" dirty="0">
                <a:solidFill>
                  <a:schemeClr val="accent2"/>
                </a:solidFill>
                <a:cs typeface="Times New Roman" panose="02020603050405020304" pitchFamily="18" charset="0"/>
              </a:rPr>
              <a:t>z</a:t>
            </a:r>
            <a:r>
              <a:rPr lang="zh-CN" altLang="en-US" sz="2400" b="0" dirty="0">
                <a:solidFill>
                  <a:schemeClr val="accent2"/>
                </a:solidFill>
                <a:cs typeface="Times New Roman" panose="02020603050405020304" pitchFamily="18" charset="0"/>
              </a:rPr>
              <a:t>。</a:t>
            </a:r>
          </a:p>
        </p:txBody>
      </p:sp>
      <p:sp>
        <p:nvSpPr>
          <p:cNvPr id="6" name="文本框 5">
            <a:extLst>
              <a:ext uri="{FF2B5EF4-FFF2-40B4-BE49-F238E27FC236}">
                <a16:creationId xmlns:a16="http://schemas.microsoft.com/office/drawing/2014/main" id="{AE8793C5-8BA3-440D-8D8B-B2C6CC7F8D0E}"/>
              </a:ext>
            </a:extLst>
          </p:cNvPr>
          <p:cNvSpPr txBox="1">
            <a:spLocks noChangeArrowheads="1"/>
          </p:cNvSpPr>
          <p:nvPr/>
        </p:nvSpPr>
        <p:spPr bwMode="auto">
          <a:xfrm>
            <a:off x="6778240" y="4091324"/>
            <a:ext cx="3240087" cy="52322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b="1">
                <a:solidFill>
                  <a:srgbClr val="FFFFFF"/>
                </a:solidFill>
                <a:latin typeface="" charset="0"/>
                <a:ea typeface="宋体" panose="02010600030101010101" pitchFamily="2" charset="-122"/>
              </a:defRPr>
            </a:lvl1pPr>
            <a:lvl2pPr marL="742950" indent="-285750">
              <a:defRPr kumimoji="1" b="1">
                <a:solidFill>
                  <a:srgbClr val="FFFFFF"/>
                </a:solidFill>
                <a:latin typeface="" charset="0"/>
                <a:ea typeface="宋体" panose="02010600030101010101" pitchFamily="2" charset="-122"/>
              </a:defRPr>
            </a:lvl2pPr>
            <a:lvl3pPr marL="1143000" indent="-228600">
              <a:defRPr kumimoji="1" b="1">
                <a:solidFill>
                  <a:srgbClr val="FFFFFF"/>
                </a:solidFill>
                <a:latin typeface="" charset="0"/>
                <a:ea typeface="宋体" panose="02010600030101010101" pitchFamily="2" charset="-122"/>
              </a:defRPr>
            </a:lvl3pPr>
            <a:lvl4pPr marL="1600200" indent="-228600">
              <a:defRPr kumimoji="1" b="1">
                <a:solidFill>
                  <a:srgbClr val="FFFFFF"/>
                </a:solidFill>
                <a:latin typeface="" charset="0"/>
                <a:ea typeface="宋体" panose="02010600030101010101" pitchFamily="2" charset="-122"/>
              </a:defRPr>
            </a:lvl4pPr>
            <a:lvl5pPr marL="2057400" indent="-228600">
              <a:defRPr kumimoji="1" b="1">
                <a:solidFill>
                  <a:srgbClr val="FFFFFF"/>
                </a:solidFill>
                <a:latin typeface=""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9pPr>
          </a:lstStyle>
          <a:p>
            <a:pPr algn="ctr">
              <a:spcBef>
                <a:spcPct val="50000"/>
              </a:spcBef>
              <a:buFont typeface="Wingdings" panose="05000000000000000000" pitchFamily="2" charset="2"/>
              <a:buNone/>
            </a:pPr>
            <a:r>
              <a:rPr lang="zh-CN" altLang="en-US" sz="2800" b="0">
                <a:solidFill>
                  <a:schemeClr val="tx1">
                    <a:lumMod val="95000"/>
                    <a:lumOff val="5000"/>
                  </a:schemeClr>
                </a:solidFill>
              </a:rPr>
              <a:t>联想到</a:t>
            </a:r>
            <a:r>
              <a:rPr lang="en-US" altLang="zh-CN" sz="2800" b="0">
                <a:solidFill>
                  <a:schemeClr val="tx1">
                    <a:lumMod val="95000"/>
                    <a:lumOff val="5000"/>
                  </a:schemeClr>
                </a:solidFill>
              </a:rPr>
              <a:t>Skolem</a:t>
            </a:r>
            <a:r>
              <a:rPr lang="zh-CN" altLang="en-US" sz="2800" b="0">
                <a:solidFill>
                  <a:schemeClr val="tx1">
                    <a:lumMod val="95000"/>
                    <a:lumOff val="5000"/>
                  </a:schemeClr>
                </a:solidFill>
              </a:rPr>
              <a:t>范式</a:t>
            </a:r>
          </a:p>
        </p:txBody>
      </p:sp>
      <p:sp>
        <p:nvSpPr>
          <p:cNvPr id="7" name="文本框 5">
            <a:extLst>
              <a:ext uri="{FF2B5EF4-FFF2-40B4-BE49-F238E27FC236}">
                <a16:creationId xmlns:a16="http://schemas.microsoft.com/office/drawing/2014/main" id="{654CDC69-7275-4A0C-BBAD-47BC51749A28}"/>
              </a:ext>
            </a:extLst>
          </p:cNvPr>
          <p:cNvSpPr txBox="1">
            <a:spLocks noChangeArrowheads="1"/>
          </p:cNvSpPr>
          <p:nvPr/>
        </p:nvSpPr>
        <p:spPr bwMode="auto">
          <a:xfrm>
            <a:off x="5302482" y="5000206"/>
            <a:ext cx="5976937" cy="120015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rgbClr val="FFFFFF"/>
                </a:solidFill>
                <a:latin typeface="" charset="0"/>
                <a:ea typeface="宋体" panose="02010600030101010101" pitchFamily="2" charset="-122"/>
              </a:defRPr>
            </a:lvl1pPr>
            <a:lvl2pPr marL="742950" indent="-285750">
              <a:defRPr kumimoji="1" b="1">
                <a:solidFill>
                  <a:srgbClr val="FFFFFF"/>
                </a:solidFill>
                <a:latin typeface="" charset="0"/>
                <a:ea typeface="宋体" panose="02010600030101010101" pitchFamily="2" charset="-122"/>
              </a:defRPr>
            </a:lvl2pPr>
            <a:lvl3pPr marL="1143000" indent="-228600">
              <a:defRPr kumimoji="1" b="1">
                <a:solidFill>
                  <a:srgbClr val="FFFFFF"/>
                </a:solidFill>
                <a:latin typeface="" charset="0"/>
                <a:ea typeface="宋体" panose="02010600030101010101" pitchFamily="2" charset="-122"/>
              </a:defRPr>
            </a:lvl3pPr>
            <a:lvl4pPr marL="1600200" indent="-228600">
              <a:defRPr kumimoji="1" b="1">
                <a:solidFill>
                  <a:srgbClr val="FFFFFF"/>
                </a:solidFill>
                <a:latin typeface="" charset="0"/>
                <a:ea typeface="宋体" panose="02010600030101010101" pitchFamily="2" charset="-122"/>
              </a:defRPr>
            </a:lvl4pPr>
            <a:lvl5pPr marL="2057400" indent="-228600">
              <a:defRPr kumimoji="1" b="1">
                <a:solidFill>
                  <a:srgbClr val="FFFFFF"/>
                </a:solidFill>
                <a:latin typeface=""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9pPr>
          </a:lstStyle>
          <a:p>
            <a:pPr>
              <a:spcBef>
                <a:spcPct val="50000"/>
              </a:spcBef>
              <a:buFont typeface="Wingdings" panose="05000000000000000000" pitchFamily="2" charset="2"/>
              <a:buNone/>
            </a:pPr>
            <a:r>
              <a:rPr lang="zh-CN" altLang="en-US" sz="2400" dirty="0">
                <a:solidFill>
                  <a:srgbClr val="FF9900"/>
                </a:solidFill>
              </a:rPr>
              <a:t>使用</a:t>
            </a:r>
            <a:r>
              <a:rPr lang="en-US" altLang="zh-CN" sz="2400" dirty="0">
                <a:solidFill>
                  <a:srgbClr val="FF9900"/>
                </a:solidFill>
              </a:rPr>
              <a:t>ES</a:t>
            </a:r>
            <a:r>
              <a:rPr lang="zh-CN" altLang="en-US" sz="2400" dirty="0">
                <a:solidFill>
                  <a:srgbClr val="FF9900"/>
                </a:solidFill>
              </a:rPr>
              <a:t>规则来消去量词时， 若还有其它自由变元时，则必须用关于自由变元的函数符号来取代常量符号</a:t>
            </a:r>
            <a:r>
              <a:rPr lang="en-US" altLang="zh-CN" sz="2400" dirty="0">
                <a:solidFill>
                  <a:srgbClr val="FF9900"/>
                </a:solidFill>
              </a:rPr>
              <a:t>.</a:t>
            </a:r>
          </a:p>
        </p:txBody>
      </p:sp>
    </p:spTree>
    <p:extLst>
      <p:ext uri="{BB962C8B-B14F-4D97-AF65-F5344CB8AC3E}">
        <p14:creationId xmlns:p14="http://schemas.microsoft.com/office/powerpoint/2010/main" val="365655688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up)">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up)">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1+#ppt_w/2"/>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childTnLst>
                                </p:cTn>
                              </p:par>
                              <p:par>
                                <p:cTn id="29" presetID="1" presetClass="entr" presetSubtype="0" fill="hold"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bldLvl="0" animBg="1"/>
      <p:bldP spid="6" grpId="0"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99330">
            <a:extLst>
              <a:ext uri="{FF2B5EF4-FFF2-40B4-BE49-F238E27FC236}">
                <a16:creationId xmlns:a16="http://schemas.microsoft.com/office/drawing/2014/main" id="{B1B99499-EE53-4C88-81F5-28A21DA5B7AA}"/>
              </a:ext>
            </a:extLst>
          </p:cNvPr>
          <p:cNvSpPr txBox="1">
            <a:spLocks noChangeArrowheads="1"/>
          </p:cNvSpPr>
          <p:nvPr/>
        </p:nvSpPr>
        <p:spPr>
          <a:xfrm>
            <a:off x="1476774" y="658289"/>
            <a:ext cx="9281604" cy="26890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Tx/>
              <a:buNone/>
            </a:pPr>
            <a:r>
              <a:rPr lang="en-US" altLang="zh-CN" dirty="0">
                <a:solidFill>
                  <a:srgbClr val="0033CC"/>
                </a:solidFill>
                <a:latin typeface="+mn-ea"/>
              </a:rPr>
              <a:t>4 </a:t>
            </a:r>
            <a:r>
              <a:rPr lang="zh-CN" altLang="en-US" dirty="0">
                <a:solidFill>
                  <a:srgbClr val="0033CC"/>
                </a:solidFill>
                <a:latin typeface="+mn-ea"/>
              </a:rPr>
              <a:t>存在量词引入规则（</a:t>
            </a:r>
            <a:r>
              <a:rPr lang="en-US" altLang="zh-CN" dirty="0">
                <a:solidFill>
                  <a:srgbClr val="0033CC"/>
                </a:solidFill>
                <a:latin typeface="+mn-ea"/>
              </a:rPr>
              <a:t>EG</a:t>
            </a:r>
            <a:r>
              <a:rPr lang="zh-CN" altLang="en-US" dirty="0">
                <a:solidFill>
                  <a:srgbClr val="0033CC"/>
                </a:solidFill>
                <a:latin typeface="+mn-ea"/>
              </a:rPr>
              <a:t>规则）</a:t>
            </a:r>
            <a:endParaRPr lang="zh-CN" altLang="en-US" dirty="0">
              <a:latin typeface="+mn-ea"/>
            </a:endParaRPr>
          </a:p>
          <a:p>
            <a:pPr>
              <a:buClr>
                <a:schemeClr val="tx1"/>
              </a:buClr>
              <a:buFontTx/>
              <a:buNone/>
            </a:pPr>
            <a:r>
              <a:rPr lang="zh-CN" altLang="en-US" dirty="0">
                <a:latin typeface="+mn-ea"/>
              </a:rPr>
              <a:t>	</a:t>
            </a:r>
            <a:r>
              <a:rPr lang="en-US" altLang="zh-CN" dirty="0">
                <a:latin typeface="+mn-ea"/>
              </a:rPr>
              <a:t>A(c) </a:t>
            </a:r>
            <a:r>
              <a:rPr lang="en-US" altLang="zh-CN" dirty="0">
                <a:latin typeface="+mn-ea"/>
                <a:sym typeface="Symbol" panose="05050102010706020507" pitchFamily="18" charset="2"/>
              </a:rPr>
              <a:t></a:t>
            </a:r>
            <a:r>
              <a:rPr lang="en-US" altLang="zh-CN" dirty="0">
                <a:latin typeface="+mn-ea"/>
              </a:rPr>
              <a:t> </a:t>
            </a:r>
            <a:r>
              <a:rPr lang="en-US" altLang="zh-CN" dirty="0">
                <a:latin typeface="+mn-ea"/>
                <a:sym typeface="Symbol" panose="05050102010706020507" pitchFamily="18" charset="2"/>
              </a:rPr>
              <a:t></a:t>
            </a:r>
            <a:r>
              <a:rPr lang="en-US" altLang="zh-CN" dirty="0" err="1">
                <a:latin typeface="+mn-ea"/>
              </a:rPr>
              <a:t>xA</a:t>
            </a:r>
            <a:r>
              <a:rPr lang="en-US" altLang="zh-CN" dirty="0">
                <a:latin typeface="+mn-ea"/>
              </a:rPr>
              <a:t>(x)</a:t>
            </a:r>
            <a:r>
              <a:rPr lang="zh-CN" altLang="en-US" dirty="0">
                <a:latin typeface="+mn-ea"/>
              </a:rPr>
              <a:t>；</a:t>
            </a:r>
            <a:r>
              <a:rPr lang="en-US" altLang="zh-CN" dirty="0">
                <a:latin typeface="+mn-ea"/>
              </a:rPr>
              <a:t> A(y) </a:t>
            </a:r>
            <a:r>
              <a:rPr lang="en-US" altLang="zh-CN" dirty="0">
                <a:latin typeface="+mn-ea"/>
                <a:sym typeface="Symbol" panose="05050102010706020507" pitchFamily="18" charset="2"/>
              </a:rPr>
              <a:t></a:t>
            </a:r>
            <a:r>
              <a:rPr lang="en-US" altLang="zh-CN" dirty="0">
                <a:latin typeface="+mn-ea"/>
              </a:rPr>
              <a:t> </a:t>
            </a:r>
            <a:r>
              <a:rPr lang="en-US" altLang="zh-CN" dirty="0">
                <a:latin typeface="+mn-ea"/>
                <a:sym typeface="Symbol" panose="05050102010706020507" pitchFamily="18" charset="2"/>
              </a:rPr>
              <a:t></a:t>
            </a:r>
            <a:r>
              <a:rPr lang="en-US" altLang="zh-CN" dirty="0" err="1">
                <a:latin typeface="+mn-ea"/>
              </a:rPr>
              <a:t>xA</a:t>
            </a:r>
            <a:r>
              <a:rPr lang="en-US" altLang="zh-CN" dirty="0">
                <a:latin typeface="+mn-ea"/>
              </a:rPr>
              <a:t>(x)</a:t>
            </a:r>
          </a:p>
          <a:p>
            <a:pPr>
              <a:buClr>
                <a:schemeClr val="tx1"/>
              </a:buClr>
              <a:buFontTx/>
              <a:buNone/>
            </a:pPr>
            <a:r>
              <a:rPr lang="en-US" altLang="zh-CN" dirty="0">
                <a:latin typeface="+mn-ea"/>
              </a:rPr>
              <a:t>	</a:t>
            </a:r>
            <a:r>
              <a:rPr lang="zh-CN" altLang="en-US" dirty="0">
                <a:latin typeface="+mn-ea"/>
              </a:rPr>
              <a:t>成立的条件是：</a:t>
            </a:r>
          </a:p>
          <a:p>
            <a:pPr>
              <a:buClr>
                <a:schemeClr val="tx1"/>
              </a:buClr>
              <a:buNone/>
            </a:pPr>
            <a:r>
              <a:rPr lang="zh-CN" altLang="en-US" dirty="0">
                <a:latin typeface="+mn-ea"/>
              </a:rPr>
              <a:t>	</a:t>
            </a:r>
            <a:r>
              <a:rPr lang="en-US" altLang="zh-CN" dirty="0">
                <a:latin typeface="+mn-ea"/>
              </a:rPr>
              <a:t>(1).c</a:t>
            </a:r>
            <a:r>
              <a:rPr lang="zh-CN" altLang="en-US" dirty="0">
                <a:latin typeface="+mn-ea"/>
              </a:rPr>
              <a:t>是特定的个体常量；</a:t>
            </a:r>
            <a:r>
              <a:rPr lang="en-US" altLang="zh-CN" dirty="0"/>
              <a:t>y</a:t>
            </a:r>
            <a:r>
              <a:rPr lang="zh-CN" altLang="en-US" dirty="0"/>
              <a:t>是个体变项。</a:t>
            </a:r>
          </a:p>
          <a:p>
            <a:pPr>
              <a:buClr>
                <a:schemeClr val="tx1"/>
              </a:buClr>
              <a:buFontTx/>
              <a:buNone/>
            </a:pPr>
            <a:r>
              <a:rPr lang="zh-CN" altLang="en-US" dirty="0">
                <a:latin typeface="+mn-ea"/>
              </a:rPr>
              <a:t>	</a:t>
            </a:r>
            <a:r>
              <a:rPr lang="en-US" altLang="zh-CN" dirty="0">
                <a:latin typeface="+mn-ea"/>
              </a:rPr>
              <a:t>(2).</a:t>
            </a:r>
            <a:r>
              <a:rPr lang="zh-CN" altLang="en-US" dirty="0">
                <a:latin typeface="+mn-ea"/>
              </a:rPr>
              <a:t>替换</a:t>
            </a:r>
            <a:r>
              <a:rPr lang="en-US" altLang="zh-CN" dirty="0">
                <a:latin typeface="+mn-ea"/>
              </a:rPr>
              <a:t>c</a:t>
            </a:r>
            <a:r>
              <a:rPr lang="zh-CN" altLang="en-US" dirty="0">
                <a:latin typeface="+mn-ea"/>
              </a:rPr>
              <a:t>的</a:t>
            </a:r>
            <a:r>
              <a:rPr lang="en-US" altLang="zh-CN" dirty="0">
                <a:latin typeface="+mn-ea"/>
              </a:rPr>
              <a:t>x</a:t>
            </a:r>
            <a:r>
              <a:rPr lang="zh-CN" altLang="en-US" dirty="0">
                <a:latin typeface="+mn-ea"/>
              </a:rPr>
              <a:t>要选择在</a:t>
            </a:r>
            <a:r>
              <a:rPr lang="en-US" altLang="zh-CN" dirty="0">
                <a:latin typeface="+mn-ea"/>
              </a:rPr>
              <a:t>A(c)</a:t>
            </a:r>
            <a:r>
              <a:rPr lang="zh-CN" altLang="en-US" dirty="0">
                <a:latin typeface="+mn-ea"/>
              </a:rPr>
              <a:t>中不出现的变元符号；</a:t>
            </a:r>
            <a:r>
              <a:rPr lang="zh-CN" altLang="en-US" dirty="0"/>
              <a:t>取代</a:t>
            </a:r>
            <a:r>
              <a:rPr lang="en-US" altLang="zh-CN" dirty="0"/>
              <a:t>y</a:t>
            </a:r>
            <a:r>
              <a:rPr lang="zh-CN" altLang="en-US" dirty="0"/>
              <a:t>的</a:t>
            </a:r>
            <a:r>
              <a:rPr lang="en-US" altLang="zh-CN" dirty="0"/>
              <a:t>x</a:t>
            </a:r>
            <a:r>
              <a:rPr lang="zh-CN" altLang="en-US" dirty="0"/>
              <a:t>不能在</a:t>
            </a:r>
            <a:r>
              <a:rPr lang="en-US" altLang="zh-CN" dirty="0"/>
              <a:t>A(y)</a:t>
            </a:r>
            <a:r>
              <a:rPr lang="zh-CN" altLang="en-US" dirty="0"/>
              <a:t>中自由出现。</a:t>
            </a:r>
            <a:endParaRPr lang="zh-CN" altLang="en-US" dirty="0">
              <a:latin typeface="+mn-ea"/>
            </a:endParaRPr>
          </a:p>
        </p:txBody>
      </p:sp>
      <p:sp>
        <p:nvSpPr>
          <p:cNvPr id="5" name="矩形 4">
            <a:extLst>
              <a:ext uri="{FF2B5EF4-FFF2-40B4-BE49-F238E27FC236}">
                <a16:creationId xmlns:a16="http://schemas.microsoft.com/office/drawing/2014/main" id="{67206B36-8BFE-4AC5-A40B-5AB18F112358}"/>
              </a:ext>
            </a:extLst>
          </p:cNvPr>
          <p:cNvSpPr>
            <a:spLocks noChangeArrowheads="1"/>
          </p:cNvSpPr>
          <p:nvPr/>
        </p:nvSpPr>
        <p:spPr bwMode="auto">
          <a:xfrm>
            <a:off x="131763" y="3928354"/>
            <a:ext cx="5473700" cy="2452687"/>
          </a:xfrm>
          <a:prstGeom prst="rect">
            <a:avLst/>
          </a:prstGeom>
          <a:solidFill>
            <a:schemeClr val="bg1"/>
          </a:solidFill>
          <a:ln w="9525">
            <a:solidFill>
              <a:srgbClr val="FF0000"/>
            </a:solidFill>
            <a:prstDash val="lgDash"/>
            <a:miter lim="800000"/>
            <a:headEnd/>
            <a:tailEnd/>
          </a:ln>
        </p:spPr>
        <p:txBody>
          <a:bodyPr anchor="ct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nSpc>
                <a:spcPct val="120000"/>
              </a:lnSpc>
              <a:buClr>
                <a:schemeClr val="tx1"/>
              </a:buClr>
            </a:pPr>
            <a:r>
              <a:rPr lang="en-US" altLang="zh-CN" sz="1800">
                <a:latin typeface="Arial" panose="020B0604020202020204" pitchFamily="34" charset="0"/>
              </a:rPr>
              <a:t>(1).	P(</a:t>
            </a:r>
            <a:r>
              <a:rPr lang="en-US" altLang="zh-CN" sz="1800" i="1">
                <a:latin typeface="Arial" panose="020B0604020202020204" pitchFamily="34" charset="0"/>
              </a:rPr>
              <a:t>x</a:t>
            </a:r>
            <a:r>
              <a:rPr lang="en-US" altLang="zh-CN" sz="1800">
                <a:latin typeface="Arial" panose="020B0604020202020204" pitchFamily="34" charset="0"/>
              </a:rPr>
              <a:t>)</a:t>
            </a:r>
            <a:r>
              <a:rPr lang="en-US" altLang="zh-CN" sz="1800">
                <a:latin typeface="Arial" panose="020B0604020202020204" pitchFamily="34" charset="0"/>
                <a:sym typeface="Symbol" panose="05050102010706020507" pitchFamily="18" charset="2"/>
              </a:rPr>
              <a:t></a:t>
            </a:r>
            <a:r>
              <a:rPr lang="en-US" altLang="zh-CN" sz="1800">
                <a:latin typeface="Arial" panose="020B0604020202020204" pitchFamily="34" charset="0"/>
              </a:rPr>
              <a:t>Q(</a:t>
            </a:r>
            <a:r>
              <a:rPr lang="en-US" altLang="zh-CN" sz="1800" i="1">
                <a:latin typeface="Arial" panose="020B0604020202020204" pitchFamily="34" charset="0"/>
              </a:rPr>
              <a:t>c</a:t>
            </a:r>
            <a:r>
              <a:rPr lang="en-US" altLang="zh-CN" sz="1600">
                <a:latin typeface="Arial" panose="020B0604020202020204" pitchFamily="34" charset="0"/>
              </a:rPr>
              <a:t>)	   </a:t>
            </a:r>
          </a:p>
          <a:p>
            <a:pPr>
              <a:lnSpc>
                <a:spcPct val="120000"/>
              </a:lnSpc>
              <a:buClr>
                <a:schemeClr val="tx1"/>
              </a:buClr>
            </a:pPr>
            <a:r>
              <a:rPr lang="en-US" altLang="zh-CN" sz="1800">
                <a:latin typeface="Arial" panose="020B0604020202020204" pitchFamily="34" charset="0"/>
              </a:rPr>
              <a:t>(2).	(</a:t>
            </a:r>
            <a:r>
              <a:rPr lang="en-US" altLang="zh-CN" sz="1800">
                <a:latin typeface="Arial" panose="020B0604020202020204" pitchFamily="34" charset="0"/>
                <a:sym typeface="Symbol" panose="05050102010706020507" pitchFamily="18" charset="2"/>
              </a:rPr>
              <a:t></a:t>
            </a:r>
            <a:r>
              <a:rPr lang="en-US" altLang="zh-CN" sz="1800" i="1">
                <a:latin typeface="Arial" panose="020B0604020202020204" pitchFamily="34" charset="0"/>
              </a:rPr>
              <a:t>x</a:t>
            </a:r>
            <a:r>
              <a:rPr lang="en-US" altLang="zh-CN" sz="1800">
                <a:latin typeface="Arial" panose="020B0604020202020204" pitchFamily="34" charset="0"/>
              </a:rPr>
              <a:t>)(P(</a:t>
            </a:r>
            <a:r>
              <a:rPr lang="en-US" altLang="zh-CN" sz="1800" i="1">
                <a:latin typeface="Arial" panose="020B0604020202020204" pitchFamily="34" charset="0"/>
              </a:rPr>
              <a:t>x</a:t>
            </a:r>
            <a:r>
              <a:rPr lang="en-US" altLang="zh-CN" sz="1800">
                <a:latin typeface="Arial" panose="020B0604020202020204" pitchFamily="34" charset="0"/>
              </a:rPr>
              <a:t>)</a:t>
            </a:r>
            <a:r>
              <a:rPr lang="en-US" altLang="zh-CN" sz="1800">
                <a:latin typeface="Arial" panose="020B0604020202020204" pitchFamily="34" charset="0"/>
                <a:sym typeface="Symbol" panose="05050102010706020507" pitchFamily="18" charset="2"/>
              </a:rPr>
              <a:t></a:t>
            </a:r>
            <a:r>
              <a:rPr lang="en-US" altLang="zh-CN" sz="1800">
                <a:latin typeface="Arial" panose="020B0604020202020204" pitchFamily="34" charset="0"/>
              </a:rPr>
              <a:t>Q(</a:t>
            </a:r>
            <a:r>
              <a:rPr lang="en-US" altLang="zh-CN" sz="1800" i="1">
                <a:latin typeface="Arial" panose="020B0604020202020204" pitchFamily="34" charset="0"/>
              </a:rPr>
              <a:t>x</a:t>
            </a:r>
            <a:r>
              <a:rPr lang="en-US" altLang="zh-CN" sz="1800">
                <a:latin typeface="Arial" panose="020B0604020202020204" pitchFamily="34" charset="0"/>
              </a:rPr>
              <a:t>))	</a:t>
            </a:r>
          </a:p>
          <a:p>
            <a:pPr>
              <a:lnSpc>
                <a:spcPct val="120000"/>
              </a:lnSpc>
              <a:buClr>
                <a:schemeClr val="tx1"/>
              </a:buClr>
            </a:pPr>
            <a:r>
              <a:rPr lang="zh-CN" altLang="en-US" sz="1800">
                <a:solidFill>
                  <a:schemeClr val="accent2"/>
                </a:solidFill>
                <a:latin typeface="Arial" panose="020B0604020202020204" pitchFamily="34" charset="0"/>
              </a:rPr>
              <a:t>在使用存在量词引入规则时，替换个体</a:t>
            </a:r>
            <a:r>
              <a:rPr lang="en-US" altLang="zh-CN" sz="1800" i="1">
                <a:solidFill>
                  <a:schemeClr val="accent2"/>
                </a:solidFill>
                <a:latin typeface="Arial" panose="020B0604020202020204" pitchFamily="34" charset="0"/>
              </a:rPr>
              <a:t>c</a:t>
            </a:r>
            <a:r>
              <a:rPr lang="zh-CN" altLang="en-US" sz="1800">
                <a:solidFill>
                  <a:schemeClr val="accent2"/>
                </a:solidFill>
                <a:latin typeface="Arial" panose="020B0604020202020204" pitchFamily="34" charset="0"/>
              </a:rPr>
              <a:t>的变元应选择在公式中没有出现的变元符号，正确的推理是：</a:t>
            </a:r>
          </a:p>
          <a:p>
            <a:pPr>
              <a:lnSpc>
                <a:spcPct val="120000"/>
              </a:lnSpc>
              <a:buClr>
                <a:schemeClr val="tx1"/>
              </a:buClr>
            </a:pPr>
            <a:endParaRPr lang="zh-CN" altLang="en-US" sz="2000">
              <a:solidFill>
                <a:schemeClr val="accent2"/>
              </a:solidFill>
              <a:latin typeface="Arial" panose="020B0604020202020204" pitchFamily="34" charset="0"/>
            </a:endParaRPr>
          </a:p>
          <a:p>
            <a:pPr>
              <a:lnSpc>
                <a:spcPct val="120000"/>
              </a:lnSpc>
              <a:buClr>
                <a:schemeClr val="tx1"/>
              </a:buClr>
            </a:pPr>
            <a:r>
              <a:rPr lang="en-US" altLang="zh-CN" sz="1800">
                <a:solidFill>
                  <a:schemeClr val="accent2"/>
                </a:solidFill>
                <a:latin typeface="Arial" panose="020B0604020202020204" pitchFamily="34" charset="0"/>
              </a:rPr>
              <a:t>(1).	P(</a:t>
            </a:r>
            <a:r>
              <a:rPr lang="en-US" altLang="zh-CN" sz="1800" i="1">
                <a:solidFill>
                  <a:schemeClr val="accent2"/>
                </a:solidFill>
                <a:latin typeface="Arial" panose="020B0604020202020204" pitchFamily="34" charset="0"/>
              </a:rPr>
              <a:t>x</a:t>
            </a:r>
            <a:r>
              <a:rPr lang="en-US" altLang="zh-CN" sz="1800">
                <a:solidFill>
                  <a:schemeClr val="accent2"/>
                </a:solidFill>
                <a:latin typeface="Arial" panose="020B0604020202020204" pitchFamily="34" charset="0"/>
              </a:rPr>
              <a:t>)</a:t>
            </a:r>
            <a:r>
              <a:rPr lang="en-US" altLang="zh-CN" sz="1800">
                <a:solidFill>
                  <a:schemeClr val="accent2"/>
                </a:solidFill>
                <a:latin typeface="Arial" panose="020B0604020202020204" pitchFamily="34" charset="0"/>
                <a:sym typeface="Symbol" panose="05050102010706020507" pitchFamily="18" charset="2"/>
              </a:rPr>
              <a:t></a:t>
            </a:r>
            <a:r>
              <a:rPr lang="en-US" altLang="zh-CN" sz="1800">
                <a:solidFill>
                  <a:schemeClr val="accent2"/>
                </a:solidFill>
                <a:latin typeface="Arial" panose="020B0604020202020204" pitchFamily="34" charset="0"/>
              </a:rPr>
              <a:t>Q(</a:t>
            </a:r>
            <a:r>
              <a:rPr lang="en-US" altLang="zh-CN" sz="1800" i="1">
                <a:solidFill>
                  <a:schemeClr val="accent2"/>
                </a:solidFill>
                <a:latin typeface="Arial" panose="020B0604020202020204" pitchFamily="34" charset="0"/>
              </a:rPr>
              <a:t>c</a:t>
            </a:r>
            <a:r>
              <a:rPr lang="en-US" altLang="zh-CN" sz="1800">
                <a:solidFill>
                  <a:schemeClr val="accent2"/>
                </a:solidFill>
                <a:latin typeface="Arial" panose="020B0604020202020204" pitchFamily="34" charset="0"/>
              </a:rPr>
              <a:t>)</a:t>
            </a:r>
          </a:p>
          <a:p>
            <a:pPr>
              <a:lnSpc>
                <a:spcPct val="120000"/>
              </a:lnSpc>
              <a:buClr>
                <a:schemeClr val="tx1"/>
              </a:buClr>
            </a:pPr>
            <a:r>
              <a:rPr lang="en-US" altLang="zh-CN" sz="1800">
                <a:solidFill>
                  <a:schemeClr val="accent2"/>
                </a:solidFill>
                <a:latin typeface="Arial" panose="020B0604020202020204" pitchFamily="34" charset="0"/>
              </a:rPr>
              <a:t>(2).	(</a:t>
            </a:r>
            <a:r>
              <a:rPr lang="en-US" altLang="zh-CN" sz="1800">
                <a:solidFill>
                  <a:schemeClr val="accent2"/>
                </a:solidFill>
                <a:latin typeface="Arial" panose="020B0604020202020204" pitchFamily="34" charset="0"/>
                <a:sym typeface="Symbol" panose="05050102010706020507" pitchFamily="18" charset="2"/>
              </a:rPr>
              <a:t></a:t>
            </a:r>
            <a:r>
              <a:rPr lang="en-US" altLang="zh-CN" sz="1800" i="1">
                <a:solidFill>
                  <a:schemeClr val="accent2"/>
                </a:solidFill>
                <a:latin typeface="Arial" panose="020B0604020202020204" pitchFamily="34" charset="0"/>
              </a:rPr>
              <a:t>y</a:t>
            </a:r>
            <a:r>
              <a:rPr lang="en-US" altLang="zh-CN" sz="1800">
                <a:solidFill>
                  <a:schemeClr val="accent2"/>
                </a:solidFill>
                <a:latin typeface="Arial" panose="020B0604020202020204" pitchFamily="34" charset="0"/>
              </a:rPr>
              <a:t>)(P(</a:t>
            </a:r>
            <a:r>
              <a:rPr lang="en-US" altLang="zh-CN" sz="1800" i="1">
                <a:solidFill>
                  <a:schemeClr val="accent2"/>
                </a:solidFill>
                <a:latin typeface="Arial" panose="020B0604020202020204" pitchFamily="34" charset="0"/>
              </a:rPr>
              <a:t>x</a:t>
            </a:r>
            <a:r>
              <a:rPr lang="en-US" altLang="zh-CN" sz="1800">
                <a:solidFill>
                  <a:schemeClr val="accent2"/>
                </a:solidFill>
                <a:latin typeface="Arial" panose="020B0604020202020204" pitchFamily="34" charset="0"/>
              </a:rPr>
              <a:t>)</a:t>
            </a:r>
            <a:r>
              <a:rPr lang="en-US" altLang="zh-CN" sz="1800">
                <a:solidFill>
                  <a:schemeClr val="accent2"/>
                </a:solidFill>
                <a:latin typeface="Arial" panose="020B0604020202020204" pitchFamily="34" charset="0"/>
                <a:sym typeface="Symbol" panose="05050102010706020507" pitchFamily="18" charset="2"/>
              </a:rPr>
              <a:t></a:t>
            </a:r>
            <a:r>
              <a:rPr lang="en-US" altLang="zh-CN" sz="1800">
                <a:solidFill>
                  <a:schemeClr val="accent2"/>
                </a:solidFill>
                <a:latin typeface="Arial" panose="020B0604020202020204" pitchFamily="34" charset="0"/>
              </a:rPr>
              <a:t>Q(</a:t>
            </a:r>
            <a:r>
              <a:rPr lang="en-US" altLang="zh-CN" sz="1800" i="1">
                <a:solidFill>
                  <a:schemeClr val="accent2"/>
                </a:solidFill>
                <a:latin typeface="Arial" panose="020B0604020202020204" pitchFamily="34" charset="0"/>
              </a:rPr>
              <a:t>y</a:t>
            </a:r>
            <a:r>
              <a:rPr lang="en-US" altLang="zh-CN" sz="1800">
                <a:solidFill>
                  <a:schemeClr val="accent2"/>
                </a:solidFill>
                <a:latin typeface="Arial" panose="020B0604020202020204" pitchFamily="34" charset="0"/>
              </a:rPr>
              <a:t>))	</a:t>
            </a:r>
          </a:p>
        </p:txBody>
      </p:sp>
      <p:sp>
        <p:nvSpPr>
          <p:cNvPr id="6" name="文本框 6">
            <a:extLst>
              <a:ext uri="{FF2B5EF4-FFF2-40B4-BE49-F238E27FC236}">
                <a16:creationId xmlns:a16="http://schemas.microsoft.com/office/drawing/2014/main" id="{A7225ECB-B45F-4091-9E1A-5E5474E1310B}"/>
              </a:ext>
            </a:extLst>
          </p:cNvPr>
          <p:cNvSpPr txBox="1">
            <a:spLocks noChangeArrowheads="1"/>
          </p:cNvSpPr>
          <p:nvPr/>
        </p:nvSpPr>
        <p:spPr bwMode="auto">
          <a:xfrm>
            <a:off x="5747674" y="3356622"/>
            <a:ext cx="6312564" cy="323165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b="1">
                <a:solidFill>
                  <a:srgbClr val="FFFFFF"/>
                </a:solidFill>
                <a:latin typeface="" charset="0"/>
                <a:ea typeface="宋体" panose="02010600030101010101" pitchFamily="2" charset="-122"/>
              </a:defRPr>
            </a:lvl1pPr>
            <a:lvl2pPr marL="742950" indent="-285750">
              <a:defRPr kumimoji="1" b="1">
                <a:solidFill>
                  <a:srgbClr val="FFFFFF"/>
                </a:solidFill>
                <a:latin typeface="" charset="0"/>
                <a:ea typeface="宋体" panose="02010600030101010101" pitchFamily="2" charset="-122"/>
              </a:defRPr>
            </a:lvl2pPr>
            <a:lvl3pPr marL="1143000" indent="-228600">
              <a:defRPr kumimoji="1" b="1">
                <a:solidFill>
                  <a:srgbClr val="FFFFFF"/>
                </a:solidFill>
                <a:latin typeface="" charset="0"/>
                <a:ea typeface="宋体" panose="02010600030101010101" pitchFamily="2" charset="-122"/>
              </a:defRPr>
            </a:lvl3pPr>
            <a:lvl4pPr marL="1600200" indent="-228600">
              <a:defRPr kumimoji="1" b="1">
                <a:solidFill>
                  <a:srgbClr val="FFFFFF"/>
                </a:solidFill>
                <a:latin typeface="" charset="0"/>
                <a:ea typeface="宋体" panose="02010600030101010101" pitchFamily="2" charset="-122"/>
              </a:defRPr>
            </a:lvl4pPr>
            <a:lvl5pPr marL="2057400" indent="-228600">
              <a:defRPr kumimoji="1" b="1">
                <a:solidFill>
                  <a:srgbClr val="FFFFFF"/>
                </a:solidFill>
                <a:latin typeface=""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9pPr>
          </a:lstStyle>
          <a:p>
            <a:pPr>
              <a:spcBef>
                <a:spcPct val="50000"/>
              </a:spcBef>
              <a:buFont typeface="Wingdings" panose="05000000000000000000" pitchFamily="2" charset="2"/>
              <a:buNone/>
            </a:pPr>
            <a:r>
              <a:rPr lang="zh-CN" altLang="en-US" sz="2400" b="0" dirty="0">
                <a:solidFill>
                  <a:schemeClr val="tx1">
                    <a:lumMod val="95000"/>
                    <a:lumOff val="5000"/>
                  </a:schemeClr>
                </a:solidFill>
                <a:latin typeface="黑体" panose="02010609060101010101" pitchFamily="49" charset="-122"/>
                <a:ea typeface="黑体" panose="02010609060101010101" pitchFamily="49" charset="-122"/>
              </a:rPr>
              <a:t>取个体域为实数集，</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rPr>
              <a:t>F(</a:t>
            </a:r>
            <a:r>
              <a:rPr lang="en-US" altLang="zh-CN" sz="2400" b="0" dirty="0" err="1">
                <a:solidFill>
                  <a:schemeClr val="tx1">
                    <a:lumMod val="95000"/>
                    <a:lumOff val="5000"/>
                  </a:schemeClr>
                </a:solidFill>
                <a:latin typeface="黑体" panose="02010609060101010101" pitchFamily="49" charset="-122"/>
                <a:ea typeface="黑体" panose="02010609060101010101" pitchFamily="49" charset="-122"/>
              </a:rPr>
              <a:t>x,y</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rPr>
              <a:t>)</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rPr>
              <a:t>为</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rPr>
              <a:t>x&gt;y</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rPr>
              <a:t>，取</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rPr>
              <a:t>A(5)=</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400" b="0" dirty="0" err="1">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xF</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(x,5)</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a:t>
            </a:r>
          </a:p>
          <a:p>
            <a:pPr>
              <a:spcBef>
                <a:spcPct val="50000"/>
              </a:spcBef>
              <a:buFont typeface="Wingdings" panose="05000000000000000000" pitchFamily="2" charset="2"/>
              <a:buNone/>
            </a:pP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在应用</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EG</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规则时，若用</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A(5)</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中已出现的</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x</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取代</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5</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，得</a:t>
            </a:r>
            <a:r>
              <a:rPr lang="en-US" altLang="zh-CN" sz="2400" b="0" dirty="0" err="1">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xxF</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2400" b="0" dirty="0" err="1">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x,x</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)=x(x&gt;x)</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，这是假命题。</a:t>
            </a:r>
          </a:p>
          <a:p>
            <a:pPr>
              <a:spcBef>
                <a:spcPct val="50000"/>
              </a:spcBef>
              <a:buFont typeface="Wingdings" panose="05000000000000000000" pitchFamily="2" charset="2"/>
              <a:buNone/>
            </a:pP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产生这种错误的原因是违背了条件</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(2)</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a:t>
            </a:r>
          </a:p>
          <a:p>
            <a:pPr>
              <a:spcBef>
                <a:spcPct val="50000"/>
              </a:spcBef>
              <a:buFont typeface="Wingdings" panose="05000000000000000000" pitchFamily="2" charset="2"/>
              <a:buNone/>
            </a:pP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若用</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A(5)</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中未出现过的个体变项 </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u </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取代</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5</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，得</a:t>
            </a:r>
            <a:r>
              <a:rPr lang="en-US" altLang="zh-CN" sz="2400" b="0" dirty="0" err="1">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uA</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(u)=</a:t>
            </a:r>
            <a:r>
              <a:rPr lang="en-US" altLang="zh-CN" sz="2400" b="0" dirty="0" err="1">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uxF</a:t>
            </a:r>
            <a:r>
              <a:rPr lang="en-US" altLang="zh-CN"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(x&gt;u)</a:t>
            </a:r>
            <a:r>
              <a:rPr lang="zh-CN" altLang="en-US" sz="2400" b="0" dirty="0">
                <a:solidFill>
                  <a:schemeClr val="tx1">
                    <a:lumMod val="95000"/>
                    <a:lumOff val="5000"/>
                  </a:schemeClr>
                </a:solidFill>
                <a:latin typeface="黑体" panose="02010609060101010101" pitchFamily="49" charset="-122"/>
                <a:ea typeface="黑体" panose="02010609060101010101" pitchFamily="49" charset="-122"/>
                <a:sym typeface="Symbol" panose="05050102010706020507" pitchFamily="18" charset="2"/>
              </a:rPr>
              <a:t>，这为真命题。 </a:t>
            </a:r>
          </a:p>
        </p:txBody>
      </p:sp>
    </p:spTree>
    <p:extLst>
      <p:ext uri="{BB962C8B-B14F-4D97-AF65-F5344CB8AC3E}">
        <p14:creationId xmlns:p14="http://schemas.microsoft.com/office/powerpoint/2010/main" val="21635458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up)">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up)">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up)">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up)">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ppt_x</p:attrName>
                                        </p:attrNameLst>
                                      </p:cBhvr>
                                      <p:tavLst>
                                        <p:tav tm="0">
                                          <p:val>
                                            <p:strVal val="1+#ppt_w/2"/>
                                          </p:val>
                                        </p:tav>
                                        <p:tav tm="100000">
                                          <p:val>
                                            <p:strVal val="#ppt_x"/>
                                          </p:val>
                                        </p:tav>
                                      </p:tavLst>
                                    </p:anim>
                                    <p:anim calcmode="lin" valueType="num">
                                      <p:cBhvr>
                                        <p:cTn id="3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uild="p"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8">
            <a:extLst>
              <a:ext uri="{FF2B5EF4-FFF2-40B4-BE49-F238E27FC236}">
                <a16:creationId xmlns:a16="http://schemas.microsoft.com/office/drawing/2014/main" id="{EBC1B4AF-6A8D-4145-ACCF-E0D34A531F6B}"/>
              </a:ext>
            </a:extLst>
          </p:cNvPr>
          <p:cNvSpPr txBox="1">
            <a:spLocks noChangeArrowheads="1"/>
          </p:cNvSpPr>
          <p:nvPr/>
        </p:nvSpPr>
        <p:spPr bwMode="auto">
          <a:xfrm>
            <a:off x="2227162" y="2844225"/>
            <a:ext cx="8269777" cy="584775"/>
          </a:xfrm>
          <a:prstGeom prst="rect">
            <a:avLst/>
          </a:prstGeom>
          <a:solidFill>
            <a:schemeClr val="bg1"/>
          </a:solidFill>
          <a:ln w="38100">
            <a:solidFill>
              <a:schemeClr val="folHlink"/>
            </a:solidFill>
            <a:miter lim="800000"/>
            <a:headEnd/>
            <a:tailEnd/>
          </a:ln>
          <a:effectLst/>
        </p:spPr>
        <p:txBody>
          <a:bodyPr wrap="square">
            <a:spAutoFit/>
          </a:bodyPr>
          <a:lstStyle>
            <a:lvl1pPr marL="342900" indent="-342900">
              <a:defRPr kumimoji="1" b="1">
                <a:solidFill>
                  <a:srgbClr val="FFFFFF"/>
                </a:solidFill>
                <a:latin typeface="" charset="0"/>
                <a:ea typeface="宋体" panose="02010600030101010101" pitchFamily="2" charset="-122"/>
              </a:defRPr>
            </a:lvl1pPr>
            <a:lvl2pPr marL="742950" indent="-285750">
              <a:defRPr kumimoji="1" b="1">
                <a:solidFill>
                  <a:srgbClr val="FFFFFF"/>
                </a:solidFill>
                <a:latin typeface="" charset="0"/>
                <a:ea typeface="宋体" panose="02010600030101010101" pitchFamily="2" charset="-122"/>
              </a:defRPr>
            </a:lvl2pPr>
            <a:lvl3pPr marL="1143000" indent="-228600">
              <a:defRPr kumimoji="1" b="1">
                <a:solidFill>
                  <a:srgbClr val="FFFFFF"/>
                </a:solidFill>
                <a:latin typeface="" charset="0"/>
                <a:ea typeface="宋体" panose="02010600030101010101" pitchFamily="2" charset="-122"/>
              </a:defRPr>
            </a:lvl3pPr>
            <a:lvl4pPr marL="1600200" indent="-228600">
              <a:defRPr kumimoji="1" b="1">
                <a:solidFill>
                  <a:srgbClr val="FFFFFF"/>
                </a:solidFill>
                <a:latin typeface="" charset="0"/>
                <a:ea typeface="宋体" panose="02010600030101010101" pitchFamily="2" charset="-122"/>
              </a:defRPr>
            </a:lvl4pPr>
            <a:lvl5pPr marL="2057400" indent="-228600">
              <a:defRPr kumimoji="1" b="1">
                <a:solidFill>
                  <a:srgbClr val="FFFFFF"/>
                </a:solidFill>
                <a:latin typeface=""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9pPr>
          </a:lstStyle>
          <a:p>
            <a:pPr>
              <a:spcBef>
                <a:spcPct val="50000"/>
              </a:spcBef>
              <a:buFont typeface="Wingdings" panose="05000000000000000000" pitchFamily="2" charset="2"/>
              <a:buNone/>
            </a:pPr>
            <a:r>
              <a:rPr lang="en-US" altLang="zh-CN" sz="3200" dirty="0">
                <a:solidFill>
                  <a:srgbClr val="FF0000"/>
                </a:solidFill>
              </a:rPr>
              <a:t>US, UG, ES, EG </a:t>
            </a:r>
            <a:r>
              <a:rPr lang="zh-CN" altLang="en-US" sz="3200" dirty="0">
                <a:solidFill>
                  <a:srgbClr val="FF0000"/>
                </a:solidFill>
              </a:rPr>
              <a:t>规则只能对前束范式使用！</a:t>
            </a:r>
          </a:p>
        </p:txBody>
      </p:sp>
    </p:spTree>
    <p:extLst>
      <p:ext uri="{BB962C8B-B14F-4D97-AF65-F5344CB8AC3E}">
        <p14:creationId xmlns:p14="http://schemas.microsoft.com/office/powerpoint/2010/main" val="437891884"/>
      </p:ext>
    </p:extLst>
  </p:cSld>
  <p:clrMapOvr>
    <a:masterClrMapping/>
  </p:clrMapOvr>
  <p:transition spd="slow" advTm="0">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1378">
            <a:extLst>
              <a:ext uri="{FF2B5EF4-FFF2-40B4-BE49-F238E27FC236}">
                <a16:creationId xmlns:a16="http://schemas.microsoft.com/office/drawing/2014/main" id="{E599039C-B139-4FD2-B9CA-808A70A826B2}"/>
              </a:ext>
            </a:extLst>
          </p:cNvPr>
          <p:cNvSpPr txBox="1">
            <a:spLocks noChangeArrowheads="1"/>
          </p:cNvSpPr>
          <p:nvPr/>
        </p:nvSpPr>
        <p:spPr>
          <a:xfrm>
            <a:off x="1571625" y="859623"/>
            <a:ext cx="8218488" cy="4824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[1].	(1).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)P(</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	          (2).	P(</a:t>
            </a:r>
            <a:r>
              <a:rPr lang="zh-CN" altLang="en-US"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              // US</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量词</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的辖域为P(</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)，而非P(</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solidFill>
                  <a:srgbClr val="C00000"/>
                </a:solidFill>
                <a:latin typeface="Times New Roman" panose="02020603050405020304" pitchFamily="18" charset="0"/>
                <a:cs typeface="Times New Roman" panose="02020603050405020304" pitchFamily="18" charset="0"/>
              </a:rPr>
              <a:t>Q(</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)，所以不能直接使用全称量词消除规则。	</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[2].	(1).	P(</a:t>
            </a:r>
            <a:r>
              <a:rPr lang="zh-CN" altLang="en-US" sz="2400" i="1"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	         (2).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)(P(</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	// EG</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前提中的个体</a:t>
            </a:r>
            <a:r>
              <a:rPr lang="zh-CN" altLang="en-US" sz="2400" i="1" dirty="0">
                <a:solidFill>
                  <a:srgbClr val="C00000"/>
                </a:solidFill>
                <a:latin typeface="Times New Roman" panose="02020603050405020304" pitchFamily="18" charset="0"/>
                <a:cs typeface="Times New Roman" panose="02020603050405020304" pitchFamily="18" charset="0"/>
              </a:rPr>
              <a:t>a</a:t>
            </a:r>
            <a:r>
              <a:rPr lang="zh-CN" altLang="en-US" sz="2400" dirty="0">
                <a:solidFill>
                  <a:srgbClr val="C00000"/>
                </a:solidFill>
                <a:latin typeface="Times New Roman" panose="02020603050405020304" pitchFamily="18" charset="0"/>
                <a:cs typeface="Times New Roman" panose="02020603050405020304" pitchFamily="18" charset="0"/>
              </a:rPr>
              <a:t>和</a:t>
            </a:r>
            <a:r>
              <a:rPr lang="zh-CN" altLang="en-US" sz="2400" i="1" dirty="0">
                <a:solidFill>
                  <a:srgbClr val="C00000"/>
                </a:solidFill>
                <a:latin typeface="Times New Roman" panose="02020603050405020304" pitchFamily="18" charset="0"/>
                <a:cs typeface="Times New Roman" panose="02020603050405020304" pitchFamily="18" charset="0"/>
              </a:rPr>
              <a:t>b</a:t>
            </a:r>
            <a:r>
              <a:rPr lang="zh-CN" altLang="en-US" sz="2400" dirty="0">
                <a:solidFill>
                  <a:srgbClr val="C00000"/>
                </a:solidFill>
                <a:latin typeface="Times New Roman" panose="02020603050405020304" pitchFamily="18" charset="0"/>
                <a:cs typeface="Times New Roman" panose="02020603050405020304" pitchFamily="18" charset="0"/>
              </a:rPr>
              <a:t>不同，不能一次同时使用存在量词引入规则，正确的推理可以为：</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(1).	P(</a:t>
            </a:r>
            <a:r>
              <a:rPr lang="zh-CN" altLang="en-US" sz="2400" i="1" dirty="0">
                <a:solidFill>
                  <a:srgbClr val="C00000"/>
                </a:solidFill>
                <a:latin typeface="Times New Roman" panose="02020603050405020304" pitchFamily="18" charset="0"/>
                <a:cs typeface="Times New Roman" panose="02020603050405020304" pitchFamily="18" charset="0"/>
              </a:rPr>
              <a:t>a</a:t>
            </a:r>
            <a:r>
              <a:rPr lang="zh-CN" altLang="en-US" sz="2400" dirty="0">
                <a:solidFill>
                  <a:srgbClr val="C00000"/>
                </a:solidFill>
                <a:latin typeface="Times New Roman" panose="02020603050405020304" pitchFamily="18" charset="0"/>
                <a:cs typeface="Times New Roman" panose="02020603050405020304" pitchFamily="18" charset="0"/>
              </a:rPr>
              <a:t>)</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solidFill>
                  <a:srgbClr val="C00000"/>
                </a:solidFill>
                <a:latin typeface="Times New Roman" panose="02020603050405020304" pitchFamily="18" charset="0"/>
                <a:cs typeface="Times New Roman" panose="02020603050405020304" pitchFamily="18" charset="0"/>
              </a:rPr>
              <a:t>Q(</a:t>
            </a:r>
            <a:r>
              <a:rPr lang="zh-CN" altLang="en-US" sz="2400" i="1" dirty="0">
                <a:solidFill>
                  <a:srgbClr val="C00000"/>
                </a:solidFill>
                <a:latin typeface="Times New Roman" panose="02020603050405020304" pitchFamily="18" charset="0"/>
                <a:cs typeface="Times New Roman" panose="02020603050405020304" pitchFamily="18" charset="0"/>
              </a:rPr>
              <a:t>b</a:t>
            </a:r>
            <a:r>
              <a:rPr lang="zh-CN" altLang="en-US" sz="2400" dirty="0">
                <a:solidFill>
                  <a:srgbClr val="C00000"/>
                </a:solidFill>
                <a:latin typeface="Times New Roman" panose="02020603050405020304" pitchFamily="18" charset="0"/>
                <a:cs typeface="Times New Roman" panose="02020603050405020304" pitchFamily="18" charset="0"/>
              </a:rPr>
              <a:t>)	// </a:t>
            </a:r>
            <a:r>
              <a:rPr lang="en-US" altLang="zh-CN" sz="2400" dirty="0">
                <a:solidFill>
                  <a:srgbClr val="C00000"/>
                </a:solidFill>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(2).	</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(P(</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solidFill>
                  <a:srgbClr val="C00000"/>
                </a:solidFill>
                <a:latin typeface="Times New Roman" panose="02020603050405020304" pitchFamily="18" charset="0"/>
                <a:cs typeface="Times New Roman" panose="02020603050405020304" pitchFamily="18" charset="0"/>
              </a:rPr>
              <a:t>Q(</a:t>
            </a:r>
            <a:r>
              <a:rPr lang="zh-CN" altLang="en-US" sz="2400" i="1" dirty="0">
                <a:solidFill>
                  <a:srgbClr val="C00000"/>
                </a:solidFill>
                <a:latin typeface="Times New Roman" panose="02020603050405020304" pitchFamily="18" charset="0"/>
                <a:cs typeface="Times New Roman" panose="02020603050405020304" pitchFamily="18" charset="0"/>
              </a:rPr>
              <a:t>b</a:t>
            </a:r>
            <a:r>
              <a:rPr lang="zh-CN" altLang="en-US" sz="2400" dirty="0">
                <a:solidFill>
                  <a:srgbClr val="C00000"/>
                </a:solidFill>
                <a:latin typeface="Times New Roman" panose="02020603050405020304" pitchFamily="18" charset="0"/>
                <a:cs typeface="Times New Roman" panose="02020603050405020304" pitchFamily="18" charset="0"/>
              </a:rPr>
              <a:t>))	// EG</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(3).	</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solidFill>
                  <a:srgbClr val="C00000"/>
                </a:solidFill>
                <a:latin typeface="Times New Roman" panose="02020603050405020304" pitchFamily="18" charset="0"/>
                <a:cs typeface="Times New Roman" panose="02020603050405020304" pitchFamily="18" charset="0"/>
              </a:rPr>
              <a:t>y</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(P(</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solidFill>
                  <a:srgbClr val="C00000"/>
                </a:solidFill>
                <a:latin typeface="Times New Roman" panose="02020603050405020304" pitchFamily="18" charset="0"/>
                <a:cs typeface="Times New Roman" panose="02020603050405020304" pitchFamily="18" charset="0"/>
              </a:rPr>
              <a:t>Q(</a:t>
            </a:r>
            <a:r>
              <a:rPr lang="zh-CN" altLang="en-US" sz="2400" i="1" dirty="0">
                <a:solidFill>
                  <a:srgbClr val="C00000"/>
                </a:solidFill>
                <a:latin typeface="Times New Roman" panose="02020603050405020304" pitchFamily="18" charset="0"/>
                <a:cs typeface="Times New Roman" panose="02020603050405020304" pitchFamily="18" charset="0"/>
              </a:rPr>
              <a:t>y</a:t>
            </a:r>
            <a:r>
              <a:rPr lang="zh-CN" altLang="en-US" sz="2400" dirty="0">
                <a:solidFill>
                  <a:srgbClr val="C00000"/>
                </a:solidFill>
                <a:latin typeface="Times New Roman" panose="02020603050405020304" pitchFamily="18" charset="0"/>
                <a:cs typeface="Times New Roman" panose="02020603050405020304" pitchFamily="18" charset="0"/>
              </a:rPr>
              <a:t>))	// EG</a:t>
            </a:r>
          </a:p>
        </p:txBody>
      </p:sp>
    </p:spTree>
    <p:extLst>
      <p:ext uri="{BB962C8B-B14F-4D97-AF65-F5344CB8AC3E}">
        <p14:creationId xmlns:p14="http://schemas.microsoft.com/office/powerpoint/2010/main" val="92201449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2402">
            <a:extLst>
              <a:ext uri="{FF2B5EF4-FFF2-40B4-BE49-F238E27FC236}">
                <a16:creationId xmlns:a16="http://schemas.microsoft.com/office/drawing/2014/main" id="{9E373C08-74FB-4F46-9B83-69BC41296F98}"/>
              </a:ext>
            </a:extLst>
          </p:cNvPr>
          <p:cNvSpPr txBox="1">
            <a:spLocks noChangeArrowheads="1"/>
          </p:cNvSpPr>
          <p:nvPr/>
        </p:nvSpPr>
        <p:spPr>
          <a:xfrm>
            <a:off x="1682318" y="1053306"/>
            <a:ext cx="8507413" cy="4751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[3].	(1).	P(</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	(2).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)(P(</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	// EG</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在使用存在量词引入规则时，替换个体</a:t>
            </a:r>
            <a:r>
              <a:rPr lang="zh-CN" altLang="en-US" sz="2400" i="1" dirty="0">
                <a:solidFill>
                  <a:srgbClr val="C00000"/>
                </a:solidFill>
                <a:latin typeface="Times New Roman" panose="02020603050405020304" pitchFamily="18" charset="0"/>
                <a:cs typeface="Times New Roman" panose="02020603050405020304" pitchFamily="18" charset="0"/>
              </a:rPr>
              <a:t>c</a:t>
            </a:r>
            <a:r>
              <a:rPr lang="zh-CN" altLang="en-US" sz="2400" dirty="0">
                <a:solidFill>
                  <a:srgbClr val="C00000"/>
                </a:solidFill>
                <a:latin typeface="Times New Roman" panose="02020603050405020304" pitchFamily="18" charset="0"/>
                <a:cs typeface="Times New Roman" panose="02020603050405020304" pitchFamily="18" charset="0"/>
              </a:rPr>
              <a:t>的变元应选择在公式中没有出现的变元符号，正确的推理是：</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(1).	P(</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solidFill>
                  <a:srgbClr val="C00000"/>
                </a:solidFill>
                <a:latin typeface="Times New Roman" panose="02020603050405020304" pitchFamily="18" charset="0"/>
                <a:cs typeface="Times New Roman" panose="02020603050405020304" pitchFamily="18" charset="0"/>
              </a:rPr>
              <a:t>Q(</a:t>
            </a:r>
            <a:r>
              <a:rPr lang="zh-CN" altLang="en-US" sz="2400" i="1" dirty="0">
                <a:solidFill>
                  <a:srgbClr val="C00000"/>
                </a:solidFill>
                <a:latin typeface="Times New Roman" panose="02020603050405020304" pitchFamily="18" charset="0"/>
                <a:cs typeface="Times New Roman" panose="02020603050405020304" pitchFamily="18" charset="0"/>
              </a:rPr>
              <a:t>c</a:t>
            </a:r>
            <a:r>
              <a:rPr lang="zh-CN" altLang="en-US" sz="2400" dirty="0">
                <a:solidFill>
                  <a:srgbClr val="C00000"/>
                </a:solidFill>
                <a:latin typeface="Times New Roman" panose="02020603050405020304" pitchFamily="18" charset="0"/>
                <a:cs typeface="Times New Roman" panose="02020603050405020304" pitchFamily="18" charset="0"/>
              </a:rPr>
              <a:t>)	// </a:t>
            </a:r>
            <a:r>
              <a:rPr lang="en-US" altLang="zh-CN" sz="2400" dirty="0">
                <a:solidFill>
                  <a:srgbClr val="C00000"/>
                </a:solidFill>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(2).	(</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solidFill>
                  <a:srgbClr val="C00000"/>
                </a:solidFill>
                <a:latin typeface="Times New Roman" panose="02020603050405020304" pitchFamily="18" charset="0"/>
                <a:cs typeface="Times New Roman" panose="02020603050405020304" pitchFamily="18" charset="0"/>
              </a:rPr>
              <a:t>y</a:t>
            </a:r>
            <a:r>
              <a:rPr lang="zh-CN" altLang="en-US" sz="2400" dirty="0">
                <a:solidFill>
                  <a:srgbClr val="C00000"/>
                </a:solidFill>
                <a:latin typeface="Times New Roman" panose="02020603050405020304" pitchFamily="18" charset="0"/>
                <a:cs typeface="Times New Roman" panose="02020603050405020304" pitchFamily="18" charset="0"/>
              </a:rPr>
              <a:t>)(P(</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solidFill>
                  <a:srgbClr val="C00000"/>
                </a:solidFill>
                <a:latin typeface="Times New Roman" panose="02020603050405020304" pitchFamily="18" charset="0"/>
                <a:cs typeface="Times New Roman" panose="02020603050405020304" pitchFamily="18" charset="0"/>
              </a:rPr>
              <a:t>Q(</a:t>
            </a:r>
            <a:r>
              <a:rPr lang="zh-CN" altLang="en-US" sz="2400" i="1" dirty="0">
                <a:solidFill>
                  <a:srgbClr val="C00000"/>
                </a:solidFill>
                <a:latin typeface="Times New Roman" panose="02020603050405020304" pitchFamily="18" charset="0"/>
                <a:cs typeface="Times New Roman" panose="02020603050405020304" pitchFamily="18" charset="0"/>
              </a:rPr>
              <a:t>y</a:t>
            </a:r>
            <a:r>
              <a:rPr lang="zh-CN" altLang="en-US" sz="2400" dirty="0">
                <a:solidFill>
                  <a:srgbClr val="C00000"/>
                </a:solidFill>
                <a:latin typeface="Times New Roman" panose="02020603050405020304" pitchFamily="18" charset="0"/>
                <a:cs typeface="Times New Roman" panose="02020603050405020304" pitchFamily="18" charset="0"/>
              </a:rPr>
              <a:t>))	// EG</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[4].	(1).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)(P(</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	(2).	P(</a:t>
            </a:r>
            <a:r>
              <a:rPr lang="zh-CN" altLang="en-US" sz="2400" i="1"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	// US	</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在使用量词消除规则时，应使用个体替换量词所约束的变元在公式中的所有出现，正确的推理是：</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(1).	(</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)(P(</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solidFill>
                  <a:srgbClr val="C00000"/>
                </a:solidFill>
                <a:latin typeface="Times New Roman" panose="02020603050405020304" pitchFamily="18" charset="0"/>
                <a:cs typeface="Times New Roman" panose="02020603050405020304" pitchFamily="18" charset="0"/>
              </a:rPr>
              <a:t>Q(</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	// </a:t>
            </a:r>
            <a:r>
              <a:rPr lang="en-US" altLang="zh-CN" sz="2400" dirty="0">
                <a:solidFill>
                  <a:srgbClr val="C00000"/>
                </a:solidFill>
                <a:latin typeface="Times New Roman" panose="02020603050405020304" pitchFamily="18" charset="0"/>
                <a:cs typeface="Times New Roman" panose="02020603050405020304" pitchFamily="18" charset="0"/>
              </a:rPr>
              <a:t>P</a:t>
            </a:r>
          </a:p>
          <a:p>
            <a:pPr>
              <a:lnSpc>
                <a:spcPct val="120000"/>
              </a:lnSpc>
              <a:buClr>
                <a:schemeClr val="tx1"/>
              </a:buClr>
              <a:buFontTx/>
              <a:buNone/>
            </a:pPr>
            <a:r>
              <a:rPr lang="zh-CN" altLang="en-US" sz="2400" b="1" dirty="0">
                <a:solidFill>
                  <a:srgbClr val="C00000"/>
                </a:solidFill>
              </a:rPr>
              <a:t>	(2).	P(</a:t>
            </a:r>
            <a:r>
              <a:rPr lang="zh-CN" altLang="en-US" sz="2400" b="1" i="1" dirty="0">
                <a:solidFill>
                  <a:srgbClr val="C00000"/>
                </a:solidFill>
              </a:rPr>
              <a:t>a</a:t>
            </a:r>
            <a:r>
              <a:rPr lang="zh-CN" altLang="en-US" sz="2400" b="1" dirty="0">
                <a:solidFill>
                  <a:srgbClr val="C00000"/>
                </a:solidFill>
              </a:rPr>
              <a:t>)</a:t>
            </a:r>
            <a:r>
              <a:rPr lang="zh-CN" altLang="en-US" sz="2400" b="1" dirty="0">
                <a:solidFill>
                  <a:srgbClr val="C00000"/>
                </a:solidFill>
                <a:sym typeface="Symbol" panose="05050102010706020507" pitchFamily="18" charset="2"/>
              </a:rPr>
              <a:t></a:t>
            </a:r>
            <a:r>
              <a:rPr lang="zh-CN" altLang="en-US" sz="2400" b="1" dirty="0">
                <a:solidFill>
                  <a:srgbClr val="C00000"/>
                </a:solidFill>
              </a:rPr>
              <a:t>Q(</a:t>
            </a:r>
            <a:r>
              <a:rPr lang="zh-CN" altLang="en-US" sz="2400" b="1" i="1" dirty="0">
                <a:solidFill>
                  <a:srgbClr val="C00000"/>
                </a:solidFill>
              </a:rPr>
              <a:t>a</a:t>
            </a:r>
            <a:r>
              <a:rPr lang="zh-CN" altLang="en-US" sz="2400" b="1" dirty="0">
                <a:solidFill>
                  <a:srgbClr val="C00000"/>
                </a:solidFill>
              </a:rPr>
              <a:t>)	// US</a:t>
            </a:r>
          </a:p>
        </p:txBody>
      </p:sp>
    </p:spTree>
    <p:extLst>
      <p:ext uri="{BB962C8B-B14F-4D97-AF65-F5344CB8AC3E}">
        <p14:creationId xmlns:p14="http://schemas.microsoft.com/office/powerpoint/2010/main" val="288514548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3426">
            <a:extLst>
              <a:ext uri="{FF2B5EF4-FFF2-40B4-BE49-F238E27FC236}">
                <a16:creationId xmlns:a16="http://schemas.microsoft.com/office/drawing/2014/main" id="{56D88706-694B-4993-8D56-974040489A07}"/>
              </a:ext>
            </a:extLst>
          </p:cNvPr>
          <p:cNvSpPr txBox="1">
            <a:spLocks noChangeArrowheads="1"/>
          </p:cNvSpPr>
          <p:nvPr/>
        </p:nvSpPr>
        <p:spPr>
          <a:xfrm>
            <a:off x="1751013" y="1190518"/>
            <a:ext cx="8229600"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[5].(1).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)P(</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	(2).	P(</a:t>
            </a:r>
            <a:r>
              <a:rPr lang="zh-CN" altLang="en-US"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		// ES</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	(3).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)Q(</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	(4).	Q(</a:t>
            </a:r>
            <a:r>
              <a:rPr lang="zh-CN" altLang="en-US"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		// ES</a:t>
            </a:r>
          </a:p>
          <a:p>
            <a:pPr>
              <a:lnSpc>
                <a:spcPct val="100000"/>
              </a:lnSpc>
              <a:buClr>
                <a:schemeClr val="tx1"/>
              </a:buClr>
              <a:buFontTx/>
              <a:buNone/>
            </a:pPr>
            <a:r>
              <a:rPr lang="zh-CN" altLang="en-US" sz="2400" dirty="0">
                <a:latin typeface="Times New Roman" panose="02020603050405020304" pitchFamily="18" charset="0"/>
                <a:cs typeface="Times New Roman" panose="02020603050405020304" pitchFamily="18" charset="0"/>
              </a:rPr>
              <a:t>	</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第二次使用存在量词消除规则时，所指定的特定个体应该在证明序列以前的公式中不出现，正确的推理是：</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(1).	(</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)P(</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		// </a:t>
            </a:r>
            <a:r>
              <a:rPr lang="en-US" altLang="zh-CN" sz="2400" dirty="0">
                <a:solidFill>
                  <a:srgbClr val="C00000"/>
                </a:solidFill>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(2).	P(</a:t>
            </a:r>
            <a:r>
              <a:rPr lang="zh-CN" altLang="en-US" sz="2400" i="1" dirty="0">
                <a:solidFill>
                  <a:srgbClr val="C00000"/>
                </a:solidFill>
                <a:latin typeface="Times New Roman" panose="02020603050405020304" pitchFamily="18" charset="0"/>
                <a:cs typeface="Times New Roman" panose="02020603050405020304" pitchFamily="18" charset="0"/>
              </a:rPr>
              <a:t>c</a:t>
            </a:r>
            <a:r>
              <a:rPr lang="zh-CN" altLang="en-US" sz="2400" dirty="0">
                <a:solidFill>
                  <a:srgbClr val="C00000"/>
                </a:solidFill>
                <a:latin typeface="Times New Roman" panose="02020603050405020304" pitchFamily="18" charset="0"/>
                <a:cs typeface="Times New Roman" panose="02020603050405020304" pitchFamily="18" charset="0"/>
              </a:rPr>
              <a:t>)		// ES</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(3).	(</a:t>
            </a:r>
            <a:r>
              <a:rPr lang="zh-CN" altLang="en-US"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)Q(</a:t>
            </a:r>
            <a:r>
              <a:rPr lang="zh-CN" altLang="en-US" sz="2400" i="1" dirty="0">
                <a:solidFill>
                  <a:srgbClr val="C00000"/>
                </a:solidFill>
                <a:latin typeface="Times New Roman" panose="02020603050405020304" pitchFamily="18" charset="0"/>
                <a:cs typeface="Times New Roman" panose="02020603050405020304" pitchFamily="18" charset="0"/>
              </a:rPr>
              <a:t>x</a:t>
            </a:r>
            <a:r>
              <a:rPr lang="zh-CN" altLang="en-US" sz="2400" dirty="0">
                <a:solidFill>
                  <a:srgbClr val="C00000"/>
                </a:solidFill>
                <a:latin typeface="Times New Roman" panose="02020603050405020304" pitchFamily="18" charset="0"/>
                <a:cs typeface="Times New Roman" panose="02020603050405020304" pitchFamily="18" charset="0"/>
              </a:rPr>
              <a:t>)		// </a:t>
            </a:r>
            <a:r>
              <a:rPr lang="en-US" altLang="zh-CN" sz="2400" dirty="0">
                <a:solidFill>
                  <a:srgbClr val="C00000"/>
                </a:solidFill>
                <a:latin typeface="Times New Roman" panose="02020603050405020304" pitchFamily="18" charset="0"/>
                <a:cs typeface="Times New Roman" panose="02020603050405020304" pitchFamily="18" charset="0"/>
              </a:rPr>
              <a:t>P</a:t>
            </a:r>
          </a:p>
          <a:p>
            <a:pPr>
              <a:lnSpc>
                <a:spcPct val="100000"/>
              </a:lnSpc>
              <a:buClr>
                <a:schemeClr val="tx1"/>
              </a:buClr>
              <a:buFontTx/>
              <a:buNone/>
            </a:pPr>
            <a:r>
              <a:rPr lang="zh-CN" altLang="en-US" sz="2400" dirty="0">
                <a:solidFill>
                  <a:srgbClr val="C00000"/>
                </a:solidFill>
                <a:latin typeface="Times New Roman" panose="02020603050405020304" pitchFamily="18" charset="0"/>
                <a:cs typeface="Times New Roman" panose="02020603050405020304" pitchFamily="18" charset="0"/>
              </a:rPr>
              <a:t>	(4).	Q(</a:t>
            </a:r>
            <a:r>
              <a:rPr lang="zh-CN" altLang="en-US" sz="2400" i="1" dirty="0">
                <a:solidFill>
                  <a:srgbClr val="C00000"/>
                </a:solidFill>
                <a:latin typeface="Times New Roman" panose="02020603050405020304" pitchFamily="18" charset="0"/>
                <a:cs typeface="Times New Roman" panose="02020603050405020304" pitchFamily="18" charset="0"/>
              </a:rPr>
              <a:t>d</a:t>
            </a:r>
            <a:r>
              <a:rPr lang="zh-CN" altLang="en-US" sz="2400" dirty="0">
                <a:solidFill>
                  <a:srgbClr val="C00000"/>
                </a:solidFill>
                <a:latin typeface="Times New Roman" panose="02020603050405020304" pitchFamily="18" charset="0"/>
                <a:cs typeface="Times New Roman" panose="02020603050405020304" pitchFamily="18" charset="0"/>
              </a:rPr>
              <a:t>)		// ES</a:t>
            </a:r>
          </a:p>
        </p:txBody>
      </p:sp>
    </p:spTree>
    <p:extLst>
      <p:ext uri="{BB962C8B-B14F-4D97-AF65-F5344CB8AC3E}">
        <p14:creationId xmlns:p14="http://schemas.microsoft.com/office/powerpoint/2010/main" val="180352781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4450">
            <a:extLst>
              <a:ext uri="{FF2B5EF4-FFF2-40B4-BE49-F238E27FC236}">
                <a16:creationId xmlns:a16="http://schemas.microsoft.com/office/drawing/2014/main" id="{8CDAA21F-F252-4090-8DC3-D87ECEEC6914}"/>
              </a:ext>
            </a:extLst>
          </p:cNvPr>
          <p:cNvSpPr txBox="1">
            <a:spLocks noChangeArrowheads="1"/>
          </p:cNvSpPr>
          <p:nvPr/>
        </p:nvSpPr>
        <p:spPr>
          <a:xfrm>
            <a:off x="1751013" y="1279295"/>
            <a:ext cx="8229600"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sz="2400" dirty="0">
                <a:latin typeface="Times New Roman" panose="02020603050405020304" pitchFamily="18" charset="0"/>
                <a:cs typeface="Times New Roman" panose="02020603050405020304" pitchFamily="18" charset="0"/>
              </a:rPr>
              <a:t>[6].(1).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 &gt; </a:t>
            </a:r>
            <a:r>
              <a:rPr lang="zh-CN" altLang="en-US"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P</a:t>
            </a:r>
          </a:p>
          <a:p>
            <a:pPr>
              <a:lnSpc>
                <a:spcPct val="120000"/>
              </a:lnSpc>
              <a:buClr>
                <a:schemeClr val="tx1"/>
              </a:buClr>
              <a:buFontTx/>
              <a:buNone/>
            </a:pPr>
            <a:r>
              <a:rPr lang="zh-CN" altLang="en-US" sz="2400" dirty="0">
                <a:latin typeface="Times New Roman" panose="02020603050405020304" pitchFamily="18" charset="0"/>
                <a:cs typeface="Times New Roman" panose="02020603050405020304" pitchFamily="18" charset="0"/>
              </a:rPr>
              <a:t>	(2).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a:t>
            </a:r>
            <a:r>
              <a:rPr lang="zh-CN" altLang="en-US" sz="2400" i="1" dirty="0">
                <a:latin typeface="Times New Roman" panose="02020603050405020304" pitchFamily="18" charset="0"/>
                <a:cs typeface="Times New Roman" panose="02020603050405020304" pitchFamily="18" charset="0"/>
              </a:rPr>
              <a:t>z</a:t>
            </a:r>
            <a:r>
              <a:rPr lang="zh-CN" altLang="en-US" sz="2400" dirty="0">
                <a:latin typeface="Times New Roman" panose="02020603050405020304" pitchFamily="18" charset="0"/>
                <a:cs typeface="Times New Roman" panose="02020603050405020304" pitchFamily="18" charset="0"/>
              </a:rPr>
              <a:t> &gt; </a:t>
            </a:r>
            <a:r>
              <a:rPr lang="zh-CN" altLang="en-US"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	// US</a:t>
            </a:r>
          </a:p>
          <a:p>
            <a:pPr>
              <a:lnSpc>
                <a:spcPct val="120000"/>
              </a:lnSpc>
              <a:buClr>
                <a:schemeClr val="tx1"/>
              </a:buClr>
              <a:buFontTx/>
              <a:buNone/>
            </a:pPr>
            <a:r>
              <a:rPr lang="zh-CN" altLang="en-US" sz="2400" dirty="0">
                <a:latin typeface="Times New Roman" panose="02020603050405020304" pitchFamily="18" charset="0"/>
                <a:cs typeface="Times New Roman" panose="02020603050405020304" pitchFamily="18" charset="0"/>
              </a:rPr>
              <a:t>	(3).	(</a:t>
            </a:r>
            <a:r>
              <a:rPr lang="zh-CN" altLang="en-US" sz="2400" i="1" dirty="0">
                <a:latin typeface="Times New Roman" panose="02020603050405020304" pitchFamily="18" charset="0"/>
                <a:cs typeface="Times New Roman" panose="02020603050405020304" pitchFamily="18" charset="0"/>
              </a:rPr>
              <a:t>z</a:t>
            </a:r>
            <a:r>
              <a:rPr lang="zh-CN" altLang="en-US" sz="2400" dirty="0">
                <a:latin typeface="Times New Roman" panose="02020603050405020304" pitchFamily="18" charset="0"/>
                <a:cs typeface="Times New Roman" panose="02020603050405020304" pitchFamily="18" charset="0"/>
              </a:rPr>
              <a:t> &gt; </a:t>
            </a:r>
            <a:r>
              <a:rPr lang="zh-CN" altLang="en-US"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 		// ES</a:t>
            </a:r>
          </a:p>
          <a:p>
            <a:pPr>
              <a:lnSpc>
                <a:spcPct val="120000"/>
              </a:lnSpc>
              <a:buClr>
                <a:schemeClr val="tx1"/>
              </a:buClr>
              <a:buFontTx/>
              <a:buNone/>
            </a:pPr>
            <a:r>
              <a:rPr lang="zh-CN" altLang="en-US" sz="2400" dirty="0">
                <a:latin typeface="Times New Roman" panose="02020603050405020304" pitchFamily="18" charset="0"/>
                <a:cs typeface="Times New Roman" panose="02020603050405020304" pitchFamily="18" charset="0"/>
              </a:rPr>
              <a:t>	(4).	(</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a:t>
            </a:r>
            <a:r>
              <a:rPr lang="zh-CN" altLang="en-US"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 &gt; </a:t>
            </a:r>
            <a:r>
              <a:rPr lang="zh-CN" altLang="en-US"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	// UG</a:t>
            </a:r>
          </a:p>
          <a:p>
            <a:pPr>
              <a:lnSpc>
                <a:spcPct val="120000"/>
              </a:lnSpc>
              <a:buClr>
                <a:schemeClr val="tx1"/>
              </a:buClr>
              <a:buFontTx/>
              <a:buNone/>
            </a:pPr>
            <a:r>
              <a:rPr lang="zh-CN" altLang="en-US" sz="2400" dirty="0">
                <a:latin typeface="Times New Roman" panose="02020603050405020304" pitchFamily="18" charset="0"/>
                <a:cs typeface="Times New Roman" panose="02020603050405020304" pitchFamily="18" charset="0"/>
              </a:rPr>
              <a:t>	(5).	</a:t>
            </a:r>
            <a:r>
              <a:rPr lang="zh-CN" altLang="en-US"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 &gt; </a:t>
            </a:r>
            <a:r>
              <a:rPr lang="zh-CN" altLang="en-US"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	  	// US</a:t>
            </a:r>
          </a:p>
          <a:p>
            <a:pPr>
              <a:lnSpc>
                <a:spcPct val="120000"/>
              </a:lnSpc>
              <a:buClr>
                <a:schemeClr val="tx1"/>
              </a:buClr>
              <a:buFontTx/>
              <a:buNone/>
            </a:pPr>
            <a:r>
              <a:rPr lang="zh-CN" altLang="en-US" sz="2400" dirty="0">
                <a:latin typeface="Times New Roman" panose="02020603050405020304" pitchFamily="18" charset="0"/>
                <a:cs typeface="Times New Roman" panose="02020603050405020304" pitchFamily="18" charset="0"/>
              </a:rPr>
              <a:t>	</a:t>
            </a:r>
          </a:p>
          <a:p>
            <a:pPr>
              <a:lnSpc>
                <a:spcPct val="120000"/>
              </a:lnSpc>
              <a:buClr>
                <a:schemeClr val="tx1"/>
              </a:buClr>
              <a:buFontTx/>
              <a:buNone/>
            </a:pPr>
            <a:r>
              <a:rPr lang="zh-CN" altLang="en-US" sz="2400" dirty="0">
                <a:solidFill>
                  <a:schemeClr val="accent2"/>
                </a:solidFill>
                <a:latin typeface="Times New Roman" panose="02020603050405020304" pitchFamily="18" charset="0"/>
                <a:cs typeface="Times New Roman" panose="02020603050405020304" pitchFamily="18" charset="0"/>
              </a:rPr>
              <a:t>     </a:t>
            </a:r>
            <a:r>
              <a:rPr lang="zh-CN" altLang="en-US" sz="2400" dirty="0">
                <a:solidFill>
                  <a:srgbClr val="C00000"/>
                </a:solidFill>
                <a:latin typeface="Times New Roman" panose="02020603050405020304" pitchFamily="18" charset="0"/>
                <a:cs typeface="Times New Roman" panose="02020603050405020304" pitchFamily="18" charset="0"/>
              </a:rPr>
              <a:t>由(2)得到(3)不能使用存在量词消除规则，因为(2)中含有除</a:t>
            </a:r>
            <a:r>
              <a:rPr lang="zh-CN" altLang="en-US" sz="2400" i="1" dirty="0">
                <a:solidFill>
                  <a:srgbClr val="C00000"/>
                </a:solidFill>
                <a:latin typeface="Times New Roman" panose="02020603050405020304" pitchFamily="18" charset="0"/>
                <a:cs typeface="Times New Roman" panose="02020603050405020304" pitchFamily="18" charset="0"/>
              </a:rPr>
              <a:t>y</a:t>
            </a:r>
            <a:r>
              <a:rPr lang="zh-CN" altLang="en-US" sz="2400" dirty="0">
                <a:solidFill>
                  <a:srgbClr val="C00000"/>
                </a:solidFill>
                <a:latin typeface="Times New Roman" panose="02020603050405020304" pitchFamily="18" charset="0"/>
                <a:cs typeface="Times New Roman" panose="02020603050405020304" pitchFamily="18" charset="0"/>
              </a:rPr>
              <a:t>以外的自由变元</a:t>
            </a:r>
            <a:r>
              <a:rPr lang="zh-CN" altLang="en-US" sz="2400" i="1" dirty="0">
                <a:solidFill>
                  <a:srgbClr val="C00000"/>
                </a:solidFill>
                <a:latin typeface="Times New Roman" panose="02020603050405020304" pitchFamily="18" charset="0"/>
                <a:cs typeface="Times New Roman" panose="02020603050405020304" pitchFamily="18" charset="0"/>
              </a:rPr>
              <a:t>z</a:t>
            </a:r>
            <a:r>
              <a:rPr lang="zh-CN" altLang="en-US" sz="2400" dirty="0">
                <a:solidFill>
                  <a:srgbClr val="C00000"/>
                </a:solidFill>
                <a:latin typeface="Times New Roman" panose="02020603050405020304" pitchFamily="18" charset="0"/>
                <a:cs typeface="Times New Roman" panose="02020603050405020304" pitchFamily="18" charset="0"/>
              </a:rPr>
              <a:t>。</a:t>
            </a:r>
          </a:p>
          <a:p>
            <a:pPr>
              <a:lnSpc>
                <a:spcPct val="120000"/>
              </a:lnSpc>
              <a:buClr>
                <a:schemeClr val="tx1"/>
              </a:buClr>
              <a:buFontTx/>
              <a:buNone/>
            </a:pPr>
            <a:endParaRPr lang="zh-CN" altLang="en-US" sz="2400" dirty="0">
              <a:solidFill>
                <a:schemeClr val="accent2"/>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3886358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4">
            <a:extLst>
              <a:ext uri="{FF2B5EF4-FFF2-40B4-BE49-F238E27FC236}">
                <a16:creationId xmlns:a16="http://schemas.microsoft.com/office/drawing/2014/main" id="{BB005170-D6BA-460C-9461-7A43E97A7302}"/>
              </a:ext>
            </a:extLst>
          </p:cNvPr>
          <p:cNvSpPr>
            <a:spLocks noChangeArrowheads="1"/>
          </p:cNvSpPr>
          <p:nvPr/>
        </p:nvSpPr>
        <p:spPr bwMode="auto">
          <a:xfrm>
            <a:off x="1685582" y="1755879"/>
            <a:ext cx="843597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876300" indent="-419100">
              <a:spcBef>
                <a:spcPct val="20000"/>
              </a:spcBef>
              <a:buChar char="–"/>
              <a:defRPr sz="2200">
                <a:solidFill>
                  <a:schemeClr val="tx1"/>
                </a:solidFill>
                <a:latin typeface="Arial" charset="0"/>
                <a:ea typeface="华文中宋" pitchFamily="2" charset="-122"/>
              </a:defRPr>
            </a:lvl2pPr>
            <a:lvl3pPr marL="1333500" indent="-419100">
              <a:spcBef>
                <a:spcPct val="20000"/>
              </a:spcBef>
              <a:buChar char="•"/>
              <a:defRPr sz="2200">
                <a:solidFill>
                  <a:schemeClr val="tx1"/>
                </a:solidFill>
                <a:latin typeface="Arial" charset="0"/>
                <a:ea typeface="华文中宋" pitchFamily="2" charset="-122"/>
              </a:defRPr>
            </a:lvl3pPr>
            <a:lvl4pPr marL="1790700" indent="-419100">
              <a:spcBef>
                <a:spcPct val="20000"/>
              </a:spcBef>
              <a:buChar char="–"/>
              <a:defRPr sz="2200">
                <a:solidFill>
                  <a:schemeClr val="tx1"/>
                </a:solidFill>
                <a:latin typeface="Arial" charset="0"/>
                <a:ea typeface="华文中宋" pitchFamily="2" charset="-122"/>
              </a:defRPr>
            </a:lvl4pPr>
            <a:lvl5pPr marL="2247900" indent="-419100">
              <a:spcBef>
                <a:spcPct val="20000"/>
              </a:spcBef>
              <a:buChar char="»"/>
              <a:defRPr sz="2200">
                <a:solidFill>
                  <a:schemeClr val="tx1"/>
                </a:solidFill>
                <a:latin typeface="Arial" charset="0"/>
                <a:ea typeface="华文中宋" pitchFamily="2" charset="-122"/>
              </a:defRPr>
            </a:lvl5pPr>
            <a:lvl6pPr marL="2705100" indent="-419100" fontAlgn="base">
              <a:spcBef>
                <a:spcPct val="20000"/>
              </a:spcBef>
              <a:spcAft>
                <a:spcPct val="0"/>
              </a:spcAft>
              <a:buChar char="»"/>
              <a:defRPr sz="2200">
                <a:solidFill>
                  <a:schemeClr val="tx1"/>
                </a:solidFill>
                <a:latin typeface="Arial" charset="0"/>
                <a:ea typeface="华文中宋" pitchFamily="2" charset="-122"/>
              </a:defRPr>
            </a:lvl6pPr>
            <a:lvl7pPr marL="3162300" indent="-419100" fontAlgn="base">
              <a:spcBef>
                <a:spcPct val="20000"/>
              </a:spcBef>
              <a:spcAft>
                <a:spcPct val="0"/>
              </a:spcAft>
              <a:buChar char="»"/>
              <a:defRPr sz="2200">
                <a:solidFill>
                  <a:schemeClr val="tx1"/>
                </a:solidFill>
                <a:latin typeface="Arial" charset="0"/>
                <a:ea typeface="华文中宋" pitchFamily="2" charset="-122"/>
              </a:defRPr>
            </a:lvl7pPr>
            <a:lvl8pPr marL="3619500" indent="-419100" fontAlgn="base">
              <a:spcBef>
                <a:spcPct val="20000"/>
              </a:spcBef>
              <a:spcAft>
                <a:spcPct val="0"/>
              </a:spcAft>
              <a:buChar char="»"/>
              <a:defRPr sz="2200">
                <a:solidFill>
                  <a:schemeClr val="tx1"/>
                </a:solidFill>
                <a:latin typeface="Arial" charset="0"/>
                <a:ea typeface="华文中宋" pitchFamily="2" charset="-122"/>
              </a:defRPr>
            </a:lvl8pPr>
            <a:lvl9pPr marL="4076700" indent="-419100" fontAlgn="base">
              <a:spcBef>
                <a:spcPct val="20000"/>
              </a:spcBef>
              <a:spcAft>
                <a:spcPct val="0"/>
              </a:spcAft>
              <a:buChar char="»"/>
              <a:defRPr sz="2200">
                <a:solidFill>
                  <a:schemeClr val="tx1"/>
                </a:solidFill>
                <a:latin typeface="Arial" charset="0"/>
                <a:ea typeface="华文中宋" pitchFamily="2" charset="-122"/>
              </a:defRPr>
            </a:lvl9pPr>
          </a:lstStyle>
          <a:p>
            <a:pPr algn="just">
              <a:lnSpc>
                <a:spcPct val="90000"/>
              </a:lnSpc>
            </a:pPr>
            <a:r>
              <a:rPr lang="zh-CN" altLang="en-US" sz="3200" b="0" dirty="0"/>
              <a:t>若公式</a:t>
            </a:r>
            <a:r>
              <a:rPr lang="en-US" altLang="zh-CN" sz="3200" b="0" i="1" dirty="0"/>
              <a:t>A</a:t>
            </a:r>
            <a:r>
              <a:rPr lang="zh-CN" altLang="en-US" sz="3200" b="0" dirty="0"/>
              <a:t>中不含自由出现的个体变项，则称</a:t>
            </a:r>
            <a:r>
              <a:rPr lang="en-US" altLang="zh-CN" sz="3200" b="0" i="1" dirty="0"/>
              <a:t>A</a:t>
            </a:r>
            <a:r>
              <a:rPr lang="zh-CN" altLang="en-US" sz="3200" b="0" dirty="0"/>
              <a:t>为</a:t>
            </a:r>
            <a:r>
              <a:rPr lang="zh-CN" altLang="en-US" sz="3200" b="0" dirty="0">
                <a:solidFill>
                  <a:srgbClr val="A50021"/>
                </a:solidFill>
              </a:rPr>
              <a:t>封闭的公式</a:t>
            </a:r>
            <a:r>
              <a:rPr lang="zh-CN" altLang="en-US" sz="3200" b="0" dirty="0"/>
              <a:t>，简称</a:t>
            </a:r>
            <a:r>
              <a:rPr lang="zh-CN" altLang="en-US" sz="3200" b="0" dirty="0">
                <a:solidFill>
                  <a:srgbClr val="A50021"/>
                </a:solidFill>
              </a:rPr>
              <a:t>闭式</a:t>
            </a:r>
            <a:r>
              <a:rPr lang="en-US" altLang="zh-CN" sz="3200" b="0" dirty="0"/>
              <a:t>.</a:t>
            </a:r>
          </a:p>
          <a:p>
            <a:pPr algn="just">
              <a:lnSpc>
                <a:spcPct val="90000"/>
              </a:lnSpc>
            </a:pPr>
            <a:endParaRPr lang="en-US" altLang="zh-CN" sz="3200" b="0" dirty="0"/>
          </a:p>
        </p:txBody>
      </p:sp>
    </p:spTree>
    <p:extLst>
      <p:ext uri="{BB962C8B-B14F-4D97-AF65-F5344CB8AC3E}">
        <p14:creationId xmlns:p14="http://schemas.microsoft.com/office/powerpoint/2010/main" val="1146616830"/>
      </p:ext>
    </p:extLst>
  </p:cSld>
  <p:clrMapOvr>
    <a:masterClrMapping/>
  </p:clrMapOvr>
  <p:transition spd="slow" advTm="0">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6" name="文本占位符 95234">
            <a:extLst>
              <a:ext uri="{FF2B5EF4-FFF2-40B4-BE49-F238E27FC236}">
                <a16:creationId xmlns:a16="http://schemas.microsoft.com/office/drawing/2014/main" id="{103FA444-2F5A-46E8-AA9B-A1CF13AE869D}"/>
              </a:ext>
            </a:extLst>
          </p:cNvPr>
          <p:cNvSpPr txBox="1">
            <a:spLocks noChangeArrowheads="1"/>
          </p:cNvSpPr>
          <p:nvPr/>
        </p:nvSpPr>
        <p:spPr>
          <a:xfrm>
            <a:off x="1655686" y="738188"/>
            <a:ext cx="10116104" cy="4464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sz="2000" dirty="0">
                <a:solidFill>
                  <a:srgbClr val="FF0000"/>
                </a:solidFill>
                <a:latin typeface="Times New Roman" panose="02020603050405020304" pitchFamily="18" charset="0"/>
                <a:cs typeface="Times New Roman" panose="02020603050405020304" pitchFamily="18" charset="0"/>
              </a:rPr>
              <a:t>多个量词的谓词公式的推理？</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endParaRPr lang="zh-CN" altLang="en-US" dirty="0">
              <a:solidFill>
                <a:srgbClr val="FF0000"/>
              </a:solidFill>
              <a:latin typeface="Times New Roman" panose="02020603050405020304" pitchFamily="18" charset="0"/>
              <a:cs typeface="Times New Roman" panose="02020603050405020304" pitchFamily="18" charset="0"/>
            </a:endParaRP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(7).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(8).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(9).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endParaRPr lang="en-US" altLang="zh-CN" dirty="0">
              <a:latin typeface="Times New Roman" panose="02020603050405020304" pitchFamily="18" charset="0"/>
              <a:cs typeface="Times New Roman" panose="02020603050405020304" pitchFamily="18" charset="0"/>
            </a:endParaRPr>
          </a:p>
          <a:p>
            <a:pPr>
              <a:lnSpc>
                <a:spcPct val="120000"/>
              </a:lnSpc>
              <a:buClr>
                <a:schemeClr val="tx1"/>
              </a:buClr>
              <a:buFontTx/>
              <a:buNone/>
            </a:pPr>
            <a:endParaRPr lang="zh-CN" altLang="en-US" sz="2000" dirty="0">
              <a:solidFill>
                <a:srgbClr val="FF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2615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05474">
            <a:extLst>
              <a:ext uri="{FF2B5EF4-FFF2-40B4-BE49-F238E27FC236}">
                <a16:creationId xmlns:a16="http://schemas.microsoft.com/office/drawing/2014/main" id="{E327FD8F-9D68-4A1A-9CFF-48EA52B2F6CD}"/>
              </a:ext>
            </a:extLst>
          </p:cNvPr>
          <p:cNvSpPr txBox="1">
            <a:spLocks noChangeArrowheads="1"/>
          </p:cNvSpPr>
          <p:nvPr/>
        </p:nvSpPr>
        <p:spPr>
          <a:xfrm>
            <a:off x="1751013" y="1163884"/>
            <a:ext cx="8229600"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sz="3200" dirty="0">
                <a:solidFill>
                  <a:srgbClr val="FF0000"/>
                </a:solidFill>
                <a:latin typeface="Times New Roman" panose="02020603050405020304" pitchFamily="18" charset="0"/>
                <a:cs typeface="Times New Roman" panose="02020603050405020304" pitchFamily="18" charset="0"/>
              </a:rPr>
              <a:t>推理方法</a:t>
            </a:r>
          </a:p>
          <a:p>
            <a:pPr>
              <a:lnSpc>
                <a:spcPct val="120000"/>
              </a:lnSpc>
              <a:buClr>
                <a:schemeClr val="tx1"/>
              </a:buClr>
              <a:buFontTx/>
              <a:buNone/>
            </a:pPr>
            <a:endParaRPr lang="zh-CN" altLang="en-US" sz="3200" dirty="0">
              <a:latin typeface="Times New Roman" panose="02020603050405020304" pitchFamily="18" charset="0"/>
              <a:cs typeface="Times New Roman" panose="02020603050405020304" pitchFamily="18" charset="0"/>
            </a:endParaRPr>
          </a:p>
          <a:p>
            <a:pPr>
              <a:lnSpc>
                <a:spcPct val="120000"/>
              </a:lnSpc>
              <a:buClr>
                <a:schemeClr val="tx1"/>
              </a:buClr>
              <a:buFontTx/>
              <a:buNone/>
            </a:pPr>
            <a:r>
              <a:rPr lang="zh-CN" altLang="en-US" sz="3200" dirty="0">
                <a:latin typeface="Times New Roman" panose="02020603050405020304" pitchFamily="18" charset="0"/>
                <a:cs typeface="Times New Roman" panose="02020603050405020304" pitchFamily="18" charset="0"/>
              </a:rPr>
              <a:t>直接法 、</a:t>
            </a:r>
            <a:r>
              <a:rPr lang="en-US" altLang="zh-CN" sz="3200" dirty="0">
                <a:latin typeface="Times New Roman" panose="02020603050405020304" pitchFamily="18" charset="0"/>
                <a:cs typeface="Times New Roman" panose="02020603050405020304" pitchFamily="18" charset="0"/>
              </a:rPr>
              <a:t>CP</a:t>
            </a:r>
            <a:r>
              <a:rPr lang="zh-CN" altLang="en-US" sz="3200" dirty="0">
                <a:latin typeface="Times New Roman" panose="02020603050405020304" pitchFamily="18" charset="0"/>
                <a:cs typeface="Times New Roman" panose="02020603050405020304" pitchFamily="18" charset="0"/>
              </a:rPr>
              <a:t>规则</a:t>
            </a:r>
          </a:p>
          <a:p>
            <a:pPr>
              <a:lnSpc>
                <a:spcPct val="120000"/>
              </a:lnSpc>
              <a:buClr>
                <a:schemeClr val="tx1"/>
              </a:buClr>
              <a:buFontTx/>
              <a:buNone/>
            </a:pPr>
            <a:endParaRPr lang="zh-CN" altLang="en-US" sz="3200" dirty="0">
              <a:latin typeface="Times New Roman" panose="02020603050405020304" pitchFamily="18" charset="0"/>
              <a:cs typeface="Times New Roman" panose="02020603050405020304" pitchFamily="18" charset="0"/>
            </a:endParaRPr>
          </a:p>
          <a:p>
            <a:pPr>
              <a:lnSpc>
                <a:spcPct val="120000"/>
              </a:lnSpc>
              <a:buClr>
                <a:schemeClr val="tx1"/>
              </a:buClr>
              <a:buFontTx/>
              <a:buNone/>
            </a:pPr>
            <a:r>
              <a:rPr lang="zh-CN" altLang="en-US" sz="3200" dirty="0">
                <a:latin typeface="Times New Roman" panose="02020603050405020304" pitchFamily="18" charset="0"/>
                <a:cs typeface="Times New Roman" panose="02020603050405020304" pitchFamily="18" charset="0"/>
              </a:rPr>
              <a:t>间接法（反证法）</a:t>
            </a:r>
          </a:p>
        </p:txBody>
      </p:sp>
    </p:spTree>
    <p:extLst>
      <p:ext uri="{BB962C8B-B14F-4D97-AF65-F5344CB8AC3E}">
        <p14:creationId xmlns:p14="http://schemas.microsoft.com/office/powerpoint/2010/main" val="126892256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6498">
            <a:extLst>
              <a:ext uri="{FF2B5EF4-FFF2-40B4-BE49-F238E27FC236}">
                <a16:creationId xmlns:a16="http://schemas.microsoft.com/office/drawing/2014/main" id="{A01D9BA4-B676-42BC-AA74-366BAD2F1415}"/>
              </a:ext>
            </a:extLst>
          </p:cNvPr>
          <p:cNvSpPr txBox="1">
            <a:spLocks noChangeArrowheads="1"/>
          </p:cNvSpPr>
          <p:nvPr/>
        </p:nvSpPr>
        <p:spPr>
          <a:xfrm>
            <a:off x="1751013" y="959698"/>
            <a:ext cx="8435975" cy="4535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zh-CN" altLang="en-US" sz="2400" dirty="0">
                <a:solidFill>
                  <a:srgbClr val="000000"/>
                </a:solidFill>
                <a:latin typeface="+mn-ea"/>
                <a:cs typeface="Times New Roman" panose="02020603050405020304" pitchFamily="18" charset="0"/>
              </a:rPr>
              <a:t> </a:t>
            </a:r>
            <a:r>
              <a:rPr lang="zh-CN" altLang="en-US" sz="2400" dirty="0">
                <a:solidFill>
                  <a:srgbClr val="000000"/>
                </a:solidFill>
                <a:latin typeface="+mn-ea"/>
              </a:rPr>
              <a:t>证明苏格拉底三段论：“人都是要死的，苏格拉底是人，所以苏格拉底是要死的。”</a:t>
            </a:r>
          </a:p>
          <a:p>
            <a:pPr>
              <a:lnSpc>
                <a:spcPct val="120000"/>
              </a:lnSpc>
              <a:buFontTx/>
              <a:buNone/>
            </a:pPr>
            <a:r>
              <a:rPr lang="zh-CN" altLang="en-US" sz="2400" dirty="0">
                <a:solidFill>
                  <a:srgbClr val="0033CC"/>
                </a:solidFill>
                <a:latin typeface="+mn-ea"/>
              </a:rPr>
              <a:t>解</a:t>
            </a:r>
            <a:r>
              <a:rPr lang="zh-CN" altLang="en-US" sz="2400" dirty="0">
                <a:latin typeface="+mn-ea"/>
              </a:rPr>
              <a:t>  个体域取全总个体域，令</a:t>
            </a:r>
            <a:r>
              <a:rPr lang="en-US" altLang="zh-CN" sz="2400" dirty="0">
                <a:latin typeface="+mn-ea"/>
              </a:rPr>
              <a:t>F(x)</a:t>
            </a:r>
            <a:r>
              <a:rPr lang="zh-CN" altLang="en-US" sz="2400" dirty="0">
                <a:latin typeface="+mn-ea"/>
              </a:rPr>
              <a:t>：</a:t>
            </a:r>
            <a:r>
              <a:rPr lang="en-US" altLang="zh-CN" sz="2400" dirty="0">
                <a:latin typeface="+mn-ea"/>
              </a:rPr>
              <a:t>x</a:t>
            </a:r>
            <a:r>
              <a:rPr lang="zh-CN" altLang="en-US" sz="2400" dirty="0">
                <a:latin typeface="+mn-ea"/>
              </a:rPr>
              <a:t>是人，</a:t>
            </a:r>
            <a:r>
              <a:rPr lang="en-US" altLang="zh-CN" sz="2400" dirty="0">
                <a:latin typeface="+mn-ea"/>
              </a:rPr>
              <a:t>G(x)</a:t>
            </a:r>
            <a:r>
              <a:rPr lang="zh-CN" altLang="en-US" sz="2400" dirty="0">
                <a:latin typeface="+mn-ea"/>
              </a:rPr>
              <a:t>：</a:t>
            </a:r>
            <a:r>
              <a:rPr lang="en-US" altLang="zh-CN" sz="2400" dirty="0">
                <a:latin typeface="+mn-ea"/>
              </a:rPr>
              <a:t>x</a:t>
            </a:r>
            <a:r>
              <a:rPr lang="zh-CN" altLang="en-US" sz="2400" dirty="0">
                <a:latin typeface="+mn-ea"/>
              </a:rPr>
              <a:t>是要死的，</a:t>
            </a:r>
            <a:r>
              <a:rPr lang="en-US" altLang="zh-CN" sz="2400" dirty="0">
                <a:latin typeface="+mn-ea"/>
              </a:rPr>
              <a:t>a:</a:t>
            </a:r>
            <a:r>
              <a:rPr lang="zh-CN" altLang="en-US" sz="2400" dirty="0">
                <a:latin typeface="+mn-ea"/>
              </a:rPr>
              <a:t>苏格拉底，则</a:t>
            </a:r>
          </a:p>
          <a:p>
            <a:pPr>
              <a:lnSpc>
                <a:spcPct val="120000"/>
              </a:lnSpc>
              <a:buFontTx/>
              <a:buNone/>
            </a:pPr>
            <a:r>
              <a:rPr lang="zh-CN" altLang="en-US" sz="2400" dirty="0">
                <a:latin typeface="+mn-ea"/>
              </a:rPr>
              <a:t>  </a:t>
            </a:r>
            <a:r>
              <a:rPr lang="zh-CN" altLang="en-US" sz="2400" dirty="0">
                <a:solidFill>
                  <a:srgbClr val="0033CC"/>
                </a:solidFill>
                <a:latin typeface="+mn-ea"/>
              </a:rPr>
              <a:t>前提</a:t>
            </a:r>
            <a:r>
              <a:rPr lang="zh-CN" altLang="en-US" sz="2400" dirty="0">
                <a:latin typeface="+mn-ea"/>
              </a:rPr>
              <a:t>：</a:t>
            </a:r>
            <a:r>
              <a:rPr lang="zh-CN" altLang="en-US" sz="2400" dirty="0">
                <a:latin typeface="+mn-ea"/>
                <a:sym typeface="Symbol" panose="05050102010706020507" pitchFamily="18" charset="2"/>
              </a:rPr>
              <a:t></a:t>
            </a:r>
            <a:r>
              <a:rPr lang="en-US" altLang="zh-CN" sz="2400" dirty="0">
                <a:latin typeface="+mn-ea"/>
              </a:rPr>
              <a:t>x(F(x)</a:t>
            </a:r>
            <a:r>
              <a:rPr lang="en-US" altLang="zh-CN" sz="2400" dirty="0">
                <a:latin typeface="+mn-ea"/>
                <a:sym typeface="Symbol" panose="05050102010706020507" pitchFamily="18" charset="2"/>
              </a:rPr>
              <a:t></a:t>
            </a:r>
            <a:r>
              <a:rPr lang="en-US" altLang="zh-CN" sz="2400" dirty="0">
                <a:latin typeface="+mn-ea"/>
              </a:rPr>
              <a:t>G(x)), F(a)</a:t>
            </a:r>
          </a:p>
          <a:p>
            <a:pPr>
              <a:lnSpc>
                <a:spcPct val="120000"/>
              </a:lnSpc>
              <a:buFontTx/>
              <a:buNone/>
            </a:pPr>
            <a:r>
              <a:rPr lang="en-US" altLang="zh-CN" sz="2400" dirty="0">
                <a:latin typeface="+mn-ea"/>
              </a:rPr>
              <a:t>  </a:t>
            </a:r>
            <a:r>
              <a:rPr lang="zh-CN" altLang="en-US" sz="2400" dirty="0">
                <a:solidFill>
                  <a:srgbClr val="0033CC"/>
                </a:solidFill>
                <a:latin typeface="+mn-ea"/>
              </a:rPr>
              <a:t>结论</a:t>
            </a:r>
            <a:r>
              <a:rPr lang="zh-CN" altLang="en-US" sz="2400" dirty="0">
                <a:latin typeface="+mn-ea"/>
              </a:rPr>
              <a:t>：</a:t>
            </a:r>
            <a:r>
              <a:rPr lang="en-US" altLang="zh-CN" sz="2400" dirty="0">
                <a:latin typeface="+mn-ea"/>
              </a:rPr>
              <a:t>G(a)</a:t>
            </a:r>
          </a:p>
          <a:p>
            <a:pPr>
              <a:lnSpc>
                <a:spcPct val="120000"/>
              </a:lnSpc>
              <a:buFontTx/>
              <a:buNone/>
            </a:pPr>
            <a:r>
              <a:rPr lang="en-US" altLang="zh-CN" sz="2400" dirty="0">
                <a:latin typeface="+mn-ea"/>
              </a:rPr>
              <a:t>  </a:t>
            </a:r>
            <a:r>
              <a:rPr lang="zh-CN" altLang="en-US" sz="2400" dirty="0">
                <a:solidFill>
                  <a:srgbClr val="0033CC"/>
                </a:solidFill>
                <a:latin typeface="+mn-ea"/>
              </a:rPr>
              <a:t>推理形式</a:t>
            </a:r>
            <a:r>
              <a:rPr lang="zh-CN" altLang="en-US" sz="2400" dirty="0">
                <a:latin typeface="+mn-ea"/>
              </a:rPr>
              <a:t>：</a:t>
            </a:r>
            <a:r>
              <a:rPr lang="zh-CN" altLang="en-US" sz="2400" dirty="0">
                <a:latin typeface="+mn-ea"/>
                <a:sym typeface="Symbol" panose="05050102010706020507" pitchFamily="18" charset="2"/>
              </a:rPr>
              <a:t></a:t>
            </a:r>
            <a:r>
              <a:rPr lang="en-US" altLang="zh-CN" sz="2400" dirty="0">
                <a:latin typeface="+mn-ea"/>
              </a:rPr>
              <a:t>x(F(x)</a:t>
            </a:r>
            <a:r>
              <a:rPr lang="en-US" altLang="zh-CN" sz="2400" dirty="0">
                <a:latin typeface="+mn-ea"/>
                <a:sym typeface="Symbol" panose="05050102010706020507" pitchFamily="18" charset="2"/>
              </a:rPr>
              <a:t></a:t>
            </a:r>
            <a:r>
              <a:rPr lang="en-US" altLang="zh-CN" sz="2400" dirty="0">
                <a:latin typeface="+mn-ea"/>
              </a:rPr>
              <a:t>G(x)), F(a)</a:t>
            </a:r>
            <a:r>
              <a:rPr lang="en-US" altLang="zh-CN" sz="2400" dirty="0">
                <a:latin typeface="+mn-ea"/>
                <a:sym typeface="Symbol" panose="05050102010706020507" pitchFamily="18" charset="2"/>
              </a:rPr>
              <a:t></a:t>
            </a:r>
            <a:r>
              <a:rPr lang="en-US" altLang="zh-CN" sz="2400" dirty="0">
                <a:latin typeface="+mn-ea"/>
              </a:rPr>
              <a:t>G(a)</a:t>
            </a:r>
          </a:p>
          <a:p>
            <a:pPr>
              <a:lnSpc>
                <a:spcPct val="120000"/>
              </a:lnSpc>
              <a:buFontTx/>
              <a:buNone/>
            </a:pPr>
            <a:r>
              <a:rPr lang="en-US" altLang="zh-CN" sz="2400" dirty="0">
                <a:latin typeface="+mn-ea"/>
              </a:rPr>
              <a:t>  (1) F(a) 		  P</a:t>
            </a:r>
          </a:p>
          <a:p>
            <a:pPr>
              <a:lnSpc>
                <a:spcPct val="120000"/>
              </a:lnSpc>
              <a:buFontTx/>
              <a:buNone/>
            </a:pPr>
            <a:r>
              <a:rPr lang="en-US" altLang="zh-CN" sz="2400" dirty="0">
                <a:latin typeface="+mn-ea"/>
              </a:rPr>
              <a:t>  (3) </a:t>
            </a:r>
            <a:r>
              <a:rPr lang="en-US" altLang="zh-CN" sz="2400" dirty="0">
                <a:latin typeface="+mn-ea"/>
                <a:sym typeface="Symbol" panose="05050102010706020507" pitchFamily="18" charset="2"/>
              </a:rPr>
              <a:t></a:t>
            </a:r>
            <a:r>
              <a:rPr lang="en-US" altLang="zh-CN" sz="2400" dirty="0">
                <a:latin typeface="+mn-ea"/>
              </a:rPr>
              <a:t>x(F(x)</a:t>
            </a:r>
            <a:r>
              <a:rPr lang="en-US" altLang="zh-CN" sz="2400" dirty="0">
                <a:latin typeface="+mn-ea"/>
                <a:sym typeface="Symbol" panose="05050102010706020507" pitchFamily="18" charset="2"/>
              </a:rPr>
              <a:t></a:t>
            </a:r>
            <a:r>
              <a:rPr lang="en-US" altLang="zh-CN" sz="2400" dirty="0">
                <a:latin typeface="+mn-ea"/>
              </a:rPr>
              <a:t>G(x))   P</a:t>
            </a:r>
          </a:p>
          <a:p>
            <a:pPr>
              <a:lnSpc>
                <a:spcPct val="120000"/>
              </a:lnSpc>
              <a:buFontTx/>
              <a:buNone/>
            </a:pPr>
            <a:r>
              <a:rPr lang="en-US" altLang="zh-CN" sz="2400" dirty="0">
                <a:latin typeface="+mn-ea"/>
              </a:rPr>
              <a:t>  (2) F(a)</a:t>
            </a:r>
            <a:r>
              <a:rPr lang="en-US" altLang="zh-CN" sz="2400" dirty="0">
                <a:latin typeface="+mn-ea"/>
                <a:sym typeface="Symbol" panose="05050102010706020507" pitchFamily="18" charset="2"/>
              </a:rPr>
              <a:t></a:t>
            </a:r>
            <a:r>
              <a:rPr lang="en-US" altLang="zh-CN" sz="2400" dirty="0">
                <a:latin typeface="+mn-ea"/>
              </a:rPr>
              <a:t>G(a)       US,(1)</a:t>
            </a:r>
          </a:p>
          <a:p>
            <a:pPr>
              <a:lnSpc>
                <a:spcPct val="120000"/>
              </a:lnSpc>
              <a:buFontTx/>
              <a:buNone/>
            </a:pPr>
            <a:r>
              <a:rPr lang="en-US" altLang="zh-CN" sz="2400" dirty="0">
                <a:latin typeface="+mn-ea"/>
              </a:rPr>
              <a:t>  (4) G(a)             T,I,(2),(3)</a:t>
            </a:r>
          </a:p>
        </p:txBody>
      </p:sp>
    </p:spTree>
    <p:extLst>
      <p:ext uri="{BB962C8B-B14F-4D97-AF65-F5344CB8AC3E}">
        <p14:creationId xmlns:p14="http://schemas.microsoft.com/office/powerpoint/2010/main" val="304545623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diamond(in)">
                                      <p:cBhvr>
                                        <p:cTn id="21" dur="2000"/>
                                        <p:tgtEl>
                                          <p:spTgt spid="4">
                                            <p:txEl>
                                              <p:pRg st="5" end="5"/>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diamond(in)">
                                      <p:cBhvr>
                                        <p:cTn id="24" dur="2000"/>
                                        <p:tgtEl>
                                          <p:spTgt spid="4">
                                            <p:txEl>
                                              <p:pRg st="6" end="6"/>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amond(in)">
                                      <p:cBhvr>
                                        <p:cTn id="27" dur="2000"/>
                                        <p:tgtEl>
                                          <p:spTgt spid="4">
                                            <p:txEl>
                                              <p:pRg st="7" end="7"/>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diamond(in)">
                                      <p:cBhvr>
                                        <p:cTn id="30"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7522">
            <a:extLst>
              <a:ext uri="{FF2B5EF4-FFF2-40B4-BE49-F238E27FC236}">
                <a16:creationId xmlns:a16="http://schemas.microsoft.com/office/drawing/2014/main" id="{12B062DE-81F2-4E45-ABF8-34FA41BC8D62}"/>
              </a:ext>
            </a:extLst>
          </p:cNvPr>
          <p:cNvSpPr txBox="1">
            <a:spLocks noChangeArrowheads="1"/>
          </p:cNvSpPr>
          <p:nvPr/>
        </p:nvSpPr>
        <p:spPr>
          <a:xfrm>
            <a:off x="1751013" y="1303507"/>
            <a:ext cx="8229600" cy="46085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Tx/>
              <a:buNone/>
            </a:pPr>
            <a:r>
              <a:rPr lang="zh-CN" altLang="en-US" dirty="0">
                <a:solidFill>
                  <a:srgbClr val="FF0000"/>
                </a:solidFill>
                <a:latin typeface="+mn-ea"/>
              </a:rPr>
              <a:t> </a:t>
            </a:r>
            <a:r>
              <a:rPr lang="zh-CN" altLang="en-US" dirty="0">
                <a:latin typeface="+mn-ea"/>
              </a:rPr>
              <a:t>将下列推理符号化并给出形式证明</a:t>
            </a:r>
            <a:r>
              <a:rPr lang="en-US" altLang="zh-CN" dirty="0">
                <a:latin typeface="+mn-ea"/>
              </a:rPr>
              <a:t>:</a:t>
            </a:r>
          </a:p>
          <a:p>
            <a:pPr>
              <a:buFontTx/>
              <a:buNone/>
            </a:pPr>
            <a:r>
              <a:rPr lang="en-US" altLang="zh-CN" dirty="0">
                <a:latin typeface="+mn-ea"/>
              </a:rPr>
              <a:t>  </a:t>
            </a:r>
            <a:r>
              <a:rPr lang="zh-CN" altLang="en-US" dirty="0">
                <a:latin typeface="+mn-ea"/>
              </a:rPr>
              <a:t>晚会上所有人都唱歌或跳舞了，因此或者所有人都唱歌了，或者有些人跳舞了。（个体域为参加晚会的人）</a:t>
            </a:r>
          </a:p>
          <a:p>
            <a:pPr>
              <a:buFontTx/>
              <a:buNone/>
            </a:pPr>
            <a:endParaRPr lang="zh-CN" altLang="en-US" dirty="0">
              <a:latin typeface="+mn-ea"/>
            </a:endParaRPr>
          </a:p>
          <a:p>
            <a:pPr>
              <a:lnSpc>
                <a:spcPct val="120000"/>
              </a:lnSpc>
              <a:buClr>
                <a:srgbClr val="FF0000"/>
              </a:buClr>
              <a:buFontTx/>
              <a:buNone/>
            </a:pPr>
            <a:r>
              <a:rPr lang="zh-CN" altLang="en-US" dirty="0">
                <a:solidFill>
                  <a:srgbClr val="FF0000"/>
                </a:solidFill>
                <a:latin typeface="+mn-ea"/>
              </a:rPr>
              <a:t>解</a:t>
            </a:r>
            <a:r>
              <a:rPr lang="zh-CN" altLang="en-US" dirty="0">
                <a:latin typeface="+mn-ea"/>
              </a:rPr>
              <a:t>  设</a:t>
            </a:r>
            <a:r>
              <a:rPr lang="en-US" altLang="zh-CN" dirty="0">
                <a:latin typeface="+mn-ea"/>
              </a:rPr>
              <a:t>P(x)</a:t>
            </a:r>
            <a:r>
              <a:rPr lang="zh-CN" altLang="en-US" dirty="0">
                <a:latin typeface="+mn-ea"/>
              </a:rPr>
              <a:t>：</a:t>
            </a:r>
            <a:r>
              <a:rPr lang="en-US" altLang="zh-CN" dirty="0">
                <a:latin typeface="+mn-ea"/>
              </a:rPr>
              <a:t>x</a:t>
            </a:r>
            <a:r>
              <a:rPr lang="zh-CN" altLang="en-US" dirty="0">
                <a:latin typeface="+mn-ea"/>
              </a:rPr>
              <a:t>唱歌了，</a:t>
            </a:r>
            <a:r>
              <a:rPr lang="en-US" altLang="zh-CN" dirty="0">
                <a:latin typeface="+mn-ea"/>
              </a:rPr>
              <a:t>Q(x)</a:t>
            </a:r>
            <a:r>
              <a:rPr lang="zh-CN" altLang="en-US" dirty="0">
                <a:latin typeface="+mn-ea"/>
              </a:rPr>
              <a:t>：</a:t>
            </a:r>
            <a:r>
              <a:rPr lang="en-US" altLang="zh-CN" dirty="0">
                <a:latin typeface="+mn-ea"/>
              </a:rPr>
              <a:t>x</a:t>
            </a:r>
            <a:r>
              <a:rPr lang="zh-CN" altLang="en-US" dirty="0">
                <a:latin typeface="+mn-ea"/>
              </a:rPr>
              <a:t>跳舞了，则</a:t>
            </a:r>
          </a:p>
          <a:p>
            <a:pPr>
              <a:lnSpc>
                <a:spcPct val="120000"/>
              </a:lnSpc>
              <a:buClr>
                <a:srgbClr val="FF0000"/>
              </a:buClr>
              <a:buFontTx/>
              <a:buNone/>
            </a:pPr>
            <a:r>
              <a:rPr lang="zh-CN" altLang="en-US" dirty="0">
                <a:solidFill>
                  <a:srgbClr val="0033CC"/>
                </a:solidFill>
                <a:latin typeface="+mn-ea"/>
              </a:rPr>
              <a:t>前提：</a:t>
            </a:r>
            <a:r>
              <a:rPr lang="zh-CN" altLang="en-US" dirty="0">
                <a:latin typeface="+mn-ea"/>
                <a:sym typeface="Symbol" panose="05050102010706020507" pitchFamily="18" charset="2"/>
              </a:rPr>
              <a:t></a:t>
            </a:r>
            <a:r>
              <a:rPr lang="en-US" altLang="zh-CN" dirty="0">
                <a:latin typeface="+mn-ea"/>
              </a:rPr>
              <a:t>x(P(x)</a:t>
            </a:r>
            <a:r>
              <a:rPr lang="en-US" altLang="zh-CN" dirty="0">
                <a:latin typeface="+mn-ea"/>
                <a:sym typeface="Symbol" panose="05050102010706020507" pitchFamily="18" charset="2"/>
              </a:rPr>
              <a:t></a:t>
            </a:r>
            <a:r>
              <a:rPr lang="en-US" altLang="zh-CN" dirty="0">
                <a:latin typeface="+mn-ea"/>
              </a:rPr>
              <a:t>Q(x))</a:t>
            </a:r>
          </a:p>
          <a:p>
            <a:pPr>
              <a:lnSpc>
                <a:spcPct val="120000"/>
              </a:lnSpc>
              <a:buClr>
                <a:srgbClr val="FF0000"/>
              </a:buClr>
              <a:buFontTx/>
              <a:buNone/>
            </a:pPr>
            <a:r>
              <a:rPr lang="zh-CN" altLang="en-US" dirty="0">
                <a:solidFill>
                  <a:srgbClr val="0033CC"/>
                </a:solidFill>
                <a:latin typeface="+mn-ea"/>
              </a:rPr>
              <a:t>结论</a:t>
            </a:r>
            <a:r>
              <a:rPr lang="zh-CN" altLang="en-US" dirty="0">
                <a:latin typeface="+mn-ea"/>
              </a:rPr>
              <a:t>：</a:t>
            </a:r>
            <a:r>
              <a:rPr lang="zh-CN" altLang="en-US" dirty="0">
                <a:latin typeface="+mn-ea"/>
                <a:sym typeface="Symbol" panose="05050102010706020507" pitchFamily="18" charset="2"/>
              </a:rPr>
              <a:t></a:t>
            </a:r>
            <a:r>
              <a:rPr lang="en-US" altLang="zh-CN" dirty="0" err="1">
                <a:latin typeface="+mn-ea"/>
              </a:rPr>
              <a:t>xP</a:t>
            </a:r>
            <a:r>
              <a:rPr lang="en-US" altLang="zh-CN" dirty="0">
                <a:latin typeface="+mn-ea"/>
              </a:rPr>
              <a:t>(x)</a:t>
            </a:r>
            <a:r>
              <a:rPr lang="en-US" altLang="zh-CN" dirty="0">
                <a:latin typeface="+mn-ea"/>
                <a:sym typeface="Symbol" panose="05050102010706020507" pitchFamily="18" charset="2"/>
              </a:rPr>
              <a:t></a:t>
            </a:r>
            <a:r>
              <a:rPr lang="en-US" altLang="zh-CN" dirty="0" err="1">
                <a:latin typeface="+mn-ea"/>
              </a:rPr>
              <a:t>xQ</a:t>
            </a:r>
            <a:r>
              <a:rPr lang="en-US" altLang="zh-CN" dirty="0">
                <a:latin typeface="+mn-ea"/>
              </a:rPr>
              <a:t>(x)</a:t>
            </a:r>
          </a:p>
          <a:p>
            <a:pPr>
              <a:lnSpc>
                <a:spcPct val="120000"/>
              </a:lnSpc>
              <a:buClr>
                <a:srgbClr val="FF0000"/>
              </a:buClr>
              <a:buFontTx/>
              <a:buNone/>
            </a:pPr>
            <a:r>
              <a:rPr lang="zh-CN" altLang="en-US" dirty="0">
                <a:solidFill>
                  <a:srgbClr val="0033CC"/>
                </a:solidFill>
                <a:latin typeface="+mn-ea"/>
              </a:rPr>
              <a:t>推理形式：</a:t>
            </a:r>
            <a:r>
              <a:rPr lang="zh-CN" altLang="en-US" dirty="0">
                <a:latin typeface="+mn-ea"/>
                <a:sym typeface="Symbol" panose="05050102010706020507" pitchFamily="18" charset="2"/>
              </a:rPr>
              <a:t></a:t>
            </a:r>
            <a:r>
              <a:rPr lang="en-US" altLang="zh-CN" dirty="0">
                <a:latin typeface="+mn-ea"/>
              </a:rPr>
              <a:t>x(P(x)</a:t>
            </a:r>
            <a:r>
              <a:rPr lang="en-US" altLang="zh-CN" dirty="0">
                <a:latin typeface="+mn-ea"/>
                <a:sym typeface="Symbol" panose="05050102010706020507" pitchFamily="18" charset="2"/>
              </a:rPr>
              <a:t></a:t>
            </a:r>
            <a:r>
              <a:rPr lang="en-US" altLang="zh-CN" dirty="0">
                <a:latin typeface="+mn-ea"/>
              </a:rPr>
              <a:t>Q(x))</a:t>
            </a:r>
            <a:r>
              <a:rPr lang="en-US" altLang="zh-CN" dirty="0">
                <a:latin typeface="+mn-ea"/>
                <a:sym typeface="Symbol" panose="05050102010706020507" pitchFamily="18" charset="2"/>
              </a:rPr>
              <a:t></a:t>
            </a:r>
            <a:r>
              <a:rPr lang="en-US" altLang="zh-CN" dirty="0" err="1">
                <a:latin typeface="+mn-ea"/>
              </a:rPr>
              <a:t>xP</a:t>
            </a:r>
            <a:r>
              <a:rPr lang="en-US" altLang="zh-CN" dirty="0">
                <a:latin typeface="+mn-ea"/>
              </a:rPr>
              <a:t>(x)</a:t>
            </a:r>
            <a:r>
              <a:rPr lang="en-US" altLang="zh-CN" dirty="0">
                <a:latin typeface="+mn-ea"/>
                <a:sym typeface="Symbol" panose="05050102010706020507" pitchFamily="18" charset="2"/>
              </a:rPr>
              <a:t></a:t>
            </a:r>
            <a:r>
              <a:rPr lang="en-US" altLang="zh-CN" dirty="0" err="1">
                <a:latin typeface="+mn-ea"/>
              </a:rPr>
              <a:t>xQ</a:t>
            </a:r>
            <a:r>
              <a:rPr lang="en-US" altLang="zh-CN" dirty="0">
                <a:latin typeface="+mn-ea"/>
              </a:rPr>
              <a:t>(x)</a:t>
            </a:r>
          </a:p>
        </p:txBody>
      </p:sp>
    </p:spTree>
    <p:extLst>
      <p:ext uri="{BB962C8B-B14F-4D97-AF65-F5344CB8AC3E}">
        <p14:creationId xmlns:p14="http://schemas.microsoft.com/office/powerpoint/2010/main" val="226094347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blinds(horizontal)">
                                      <p:cBhvr>
                                        <p:cTn id="10" dur="500"/>
                                        <p:tgtEl>
                                          <p:spTgt spid="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linds(horizontal)">
                                      <p:cBhvr>
                                        <p:cTn id="13" dur="500"/>
                                        <p:tgtEl>
                                          <p:spTgt spid="4">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linds(horizontal)">
                                      <p:cBhvr>
                                        <p:cTn id="1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08546">
            <a:extLst>
              <a:ext uri="{FF2B5EF4-FFF2-40B4-BE49-F238E27FC236}">
                <a16:creationId xmlns:a16="http://schemas.microsoft.com/office/drawing/2014/main" id="{5F09F942-4015-496B-B9D9-6A64268531F6}"/>
              </a:ext>
            </a:extLst>
          </p:cNvPr>
          <p:cNvSpPr txBox="1">
            <a:spLocks noChangeArrowheads="1"/>
          </p:cNvSpPr>
          <p:nvPr/>
        </p:nvSpPr>
        <p:spPr>
          <a:xfrm>
            <a:off x="674703" y="2632075"/>
            <a:ext cx="8229600"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Tx/>
              <a:buNone/>
            </a:pPr>
            <a:endParaRPr lang="zh-CN" altLang="en-US" dirty="0">
              <a:latin typeface="Times New Roman" panose="02020603050405020304" pitchFamily="18" charset="0"/>
              <a:cs typeface="Times New Roman" panose="02020603050405020304" pitchFamily="18" charset="0"/>
            </a:endParaRPr>
          </a:p>
          <a:p>
            <a:pPr>
              <a:buClr>
                <a:srgbClr val="FF0000"/>
              </a:buClr>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xP</a:t>
            </a:r>
            <a:r>
              <a:rPr lang="en-US"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xQ</a:t>
            </a:r>
            <a:r>
              <a:rPr lang="en-US" altLang="zh-CN" dirty="0">
                <a:latin typeface="Times New Roman" panose="02020603050405020304" pitchFamily="18" charset="0"/>
                <a:cs typeface="Times New Roman" panose="02020603050405020304" pitchFamily="18" charset="0"/>
              </a:rPr>
              <a:t>(x))   P(</a:t>
            </a:r>
            <a:r>
              <a:rPr lang="zh-CN" altLang="en-US" dirty="0">
                <a:latin typeface="Times New Roman" panose="02020603050405020304" pitchFamily="18" charset="0"/>
                <a:cs typeface="Times New Roman" panose="02020603050405020304" pitchFamily="18" charset="0"/>
              </a:rPr>
              <a:t>附加</a:t>
            </a:r>
            <a:r>
              <a:rPr lang="en-US" altLang="zh-CN" dirty="0">
                <a:latin typeface="Times New Roman" panose="02020603050405020304" pitchFamily="18" charset="0"/>
                <a:cs typeface="Times New Roman" panose="02020603050405020304" pitchFamily="18" charset="0"/>
              </a:rPr>
              <a:t>)</a:t>
            </a:r>
          </a:p>
          <a:p>
            <a:pPr>
              <a:buClr>
                <a:srgbClr val="FF0000"/>
              </a:buClr>
              <a:buFontTx/>
              <a:buNone/>
            </a:pPr>
            <a:r>
              <a:rPr lang="en-US" altLang="zh-CN" dirty="0">
                <a:latin typeface="Times New Roman" panose="02020603050405020304" pitchFamily="18" charset="0"/>
                <a:cs typeface="Times New Roman" panose="02020603050405020304" pitchFamily="18" charset="0"/>
              </a:rPr>
              <a:t>  (2)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(x)   R,E,(1)</a:t>
            </a:r>
          </a:p>
          <a:p>
            <a:pPr>
              <a:buClr>
                <a:srgbClr val="FF0000"/>
              </a:buClr>
              <a:buFontTx/>
              <a:buNone/>
            </a:pPr>
            <a:r>
              <a:rPr lang="en-US" altLang="zh-CN" dirty="0">
                <a:latin typeface="Times New Roman" panose="02020603050405020304" pitchFamily="18" charset="0"/>
                <a:cs typeface="Times New Roman" panose="02020603050405020304" pitchFamily="18" charset="0"/>
              </a:rPr>
              <a:t>  (3)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(x)                    T,I,(2)</a:t>
            </a:r>
          </a:p>
          <a:p>
            <a:pPr>
              <a:buClr>
                <a:schemeClr val="tx1"/>
              </a:buClr>
              <a:buFontTx/>
              <a:buNone/>
            </a:pPr>
            <a:r>
              <a:rPr lang="en-US" altLang="zh-CN" dirty="0">
                <a:latin typeface="Times New Roman" panose="02020603050405020304" pitchFamily="18" charset="0"/>
                <a:cs typeface="Times New Roman" panose="02020603050405020304" pitchFamily="18" charset="0"/>
              </a:rPr>
              <a:t>  (4)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P(a)                        ES,(3)</a:t>
            </a:r>
          </a:p>
          <a:p>
            <a:pPr>
              <a:buClr>
                <a:schemeClr val="tx1"/>
              </a:buClr>
              <a:buFontTx/>
              <a:buNone/>
            </a:pPr>
            <a:r>
              <a:rPr lang="en-US" altLang="zh-CN" dirty="0">
                <a:latin typeface="Times New Roman" panose="02020603050405020304" pitchFamily="18" charset="0"/>
                <a:cs typeface="Times New Roman" panose="02020603050405020304" pitchFamily="18" charset="0"/>
              </a:rPr>
              <a:t>  (5)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(x)                   T,I,(2)</a:t>
            </a:r>
          </a:p>
          <a:p>
            <a:pPr>
              <a:buClr>
                <a:schemeClr val="tx1"/>
              </a:buClr>
              <a:buFontTx/>
              <a:buNone/>
            </a:pPr>
            <a:r>
              <a:rPr lang="en-US" altLang="zh-CN" dirty="0">
                <a:latin typeface="Times New Roman" panose="02020603050405020304" pitchFamily="18" charset="0"/>
                <a:cs typeface="Times New Roman" panose="02020603050405020304" pitchFamily="18" charset="0"/>
              </a:rPr>
              <a:t>  (6)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                        US,(5)</a:t>
            </a:r>
          </a:p>
          <a:p>
            <a:pPr>
              <a:buClr>
                <a:srgbClr val="FF0000"/>
              </a:buClr>
              <a:buFontTx/>
              <a:buNone/>
            </a:pPr>
            <a:endParaRPr lang="en-US" altLang="zh-CN" dirty="0">
              <a:latin typeface="Times New Roman" panose="02020603050405020304" pitchFamily="18" charset="0"/>
              <a:cs typeface="Times New Roman" panose="02020603050405020304" pitchFamily="18" charset="0"/>
            </a:endParaRPr>
          </a:p>
          <a:p>
            <a:pPr>
              <a:buClr>
                <a:schemeClr val="tx1"/>
              </a:buClr>
              <a:buFontTx/>
              <a:buNone/>
            </a:pPr>
            <a:endParaRPr lang="zh-CN" altLang="en-US" dirty="0">
              <a:latin typeface="Times New Roman" panose="02020603050405020304" pitchFamily="18" charset="0"/>
              <a:cs typeface="Times New Roman" panose="02020603050405020304" pitchFamily="18" charset="0"/>
            </a:endParaRPr>
          </a:p>
        </p:txBody>
      </p:sp>
      <p:sp>
        <p:nvSpPr>
          <p:cNvPr id="5" name="矩形 108547">
            <a:extLst>
              <a:ext uri="{FF2B5EF4-FFF2-40B4-BE49-F238E27FC236}">
                <a16:creationId xmlns:a16="http://schemas.microsoft.com/office/drawing/2014/main" id="{2188A68B-6793-406E-BE4B-5A790FFCCC0C}"/>
              </a:ext>
            </a:extLst>
          </p:cNvPr>
          <p:cNvSpPr>
            <a:spLocks noChangeArrowheads="1"/>
          </p:cNvSpPr>
          <p:nvPr/>
        </p:nvSpPr>
        <p:spPr bwMode="auto">
          <a:xfrm>
            <a:off x="6400592" y="2850408"/>
            <a:ext cx="5007421" cy="395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0" dirty="0">
                <a:cs typeface="Times New Roman" panose="02020603050405020304" pitchFamily="18" charset="0"/>
              </a:rPr>
              <a:t> </a:t>
            </a:r>
            <a:r>
              <a:rPr lang="en-US" altLang="zh-CN" b="0" dirty="0">
                <a:cs typeface="Times New Roman" panose="02020603050405020304" pitchFamily="18" charset="0"/>
              </a:rPr>
              <a:t>(7)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x(P(x)</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Q(x))  P</a:t>
            </a:r>
          </a:p>
          <a:p>
            <a:pPr>
              <a:lnSpc>
                <a:spcPct val="130000"/>
              </a:lnSpc>
            </a:pPr>
            <a:r>
              <a:rPr lang="en-US" altLang="zh-CN" b="0" dirty="0">
                <a:cs typeface="Times New Roman" panose="02020603050405020304" pitchFamily="18" charset="0"/>
              </a:rPr>
              <a:t> (8) P(a)</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       US,(7)</a:t>
            </a:r>
          </a:p>
          <a:p>
            <a:pPr>
              <a:lnSpc>
                <a:spcPct val="130000"/>
              </a:lnSpc>
            </a:pPr>
            <a:r>
              <a:rPr lang="en-US" altLang="zh-CN" b="0" dirty="0">
                <a:cs typeface="Times New Roman" panose="02020603050405020304" pitchFamily="18" charset="0"/>
              </a:rPr>
              <a:t> (9) Q(a)                T,I,(4),(8)</a:t>
            </a:r>
          </a:p>
          <a:p>
            <a:pPr>
              <a:lnSpc>
                <a:spcPct val="130000"/>
              </a:lnSpc>
            </a:pPr>
            <a:r>
              <a:rPr lang="en-US" altLang="zh-CN" b="0" dirty="0">
                <a:cs typeface="Times New Roman" panose="02020603050405020304" pitchFamily="18" charset="0"/>
              </a:rPr>
              <a:t> (10) Q(a)</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  T,I,(6),(9),</a:t>
            </a:r>
          </a:p>
          <a:p>
            <a:pPr>
              <a:lnSpc>
                <a:spcPct val="130000"/>
              </a:lnSpc>
            </a:pPr>
            <a:r>
              <a:rPr lang="zh-CN" altLang="en-US" b="0" dirty="0">
                <a:cs typeface="Times New Roman" panose="02020603050405020304" pitchFamily="18" charset="0"/>
              </a:rPr>
              <a:t>矛盾</a:t>
            </a:r>
          </a:p>
          <a:p>
            <a:pPr>
              <a:lnSpc>
                <a:spcPct val="130000"/>
              </a:lnSpc>
            </a:pPr>
            <a:r>
              <a:rPr lang="zh-CN" altLang="en-US" b="0" dirty="0">
                <a:cs typeface="Times New Roman" panose="02020603050405020304" pitchFamily="18" charset="0"/>
              </a:rPr>
              <a:t> 因此，假设不成立，原推理形式正确。</a:t>
            </a:r>
          </a:p>
        </p:txBody>
      </p:sp>
      <p:sp>
        <p:nvSpPr>
          <p:cNvPr id="2" name="矩形 1">
            <a:extLst>
              <a:ext uri="{FF2B5EF4-FFF2-40B4-BE49-F238E27FC236}">
                <a16:creationId xmlns:a16="http://schemas.microsoft.com/office/drawing/2014/main" id="{38B6DFA6-6F05-47C5-8F75-38D016C0F272}"/>
              </a:ext>
            </a:extLst>
          </p:cNvPr>
          <p:cNvSpPr/>
          <p:nvPr/>
        </p:nvSpPr>
        <p:spPr>
          <a:xfrm>
            <a:off x="2195743" y="787799"/>
            <a:ext cx="6096000" cy="1833131"/>
          </a:xfrm>
          <a:prstGeom prst="rect">
            <a:avLst/>
          </a:prstGeom>
        </p:spPr>
        <p:txBody>
          <a:bodyPr>
            <a:spAutoFit/>
          </a:bodyPr>
          <a:lstStyle/>
          <a:p>
            <a:pPr>
              <a:lnSpc>
                <a:spcPct val="120000"/>
              </a:lnSpc>
              <a:buClr>
                <a:srgbClr val="FF0000"/>
              </a:buClr>
              <a:buFontTx/>
              <a:buNone/>
            </a:pPr>
            <a:r>
              <a:rPr lang="zh-CN" altLang="en-US" sz="2400" dirty="0">
                <a:latin typeface="Times New Roman" panose="02020603050405020304" pitchFamily="18" charset="0"/>
                <a:cs typeface="Times New Roman" panose="02020603050405020304" pitchFamily="18" charset="0"/>
              </a:rPr>
              <a:t>设</a:t>
            </a:r>
            <a:r>
              <a:rPr lang="en-US" altLang="zh-CN" sz="2400" dirty="0">
                <a:latin typeface="Times New Roman" panose="02020603050405020304" pitchFamily="18" charset="0"/>
                <a:cs typeface="Times New Roman" panose="02020603050405020304" pitchFamily="18" charset="0"/>
              </a:rPr>
              <a:t>P(x)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唱歌了，</a:t>
            </a:r>
            <a:r>
              <a:rPr lang="en-US" altLang="zh-CN" sz="2400" dirty="0">
                <a:latin typeface="Times New Roman" panose="02020603050405020304" pitchFamily="18" charset="0"/>
                <a:cs typeface="Times New Roman" panose="02020603050405020304" pitchFamily="18" charset="0"/>
              </a:rPr>
              <a:t>Q(x)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跳舞了，则</a:t>
            </a:r>
          </a:p>
          <a:p>
            <a:pPr>
              <a:lnSpc>
                <a:spcPct val="120000"/>
              </a:lnSpc>
              <a:buClr>
                <a:srgbClr val="FF0000"/>
              </a:buClr>
              <a:buFontTx/>
              <a:buNone/>
            </a:pPr>
            <a:r>
              <a:rPr lang="zh-CN" altLang="en-US" sz="2400" dirty="0">
                <a:solidFill>
                  <a:srgbClr val="0033CC"/>
                </a:solidFill>
                <a:latin typeface="Times New Roman" panose="02020603050405020304" pitchFamily="18" charset="0"/>
                <a:cs typeface="Times New Roman" panose="02020603050405020304" pitchFamily="18" charset="0"/>
              </a:rPr>
              <a:t>前提：</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x(P(x)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Q(x))</a:t>
            </a:r>
          </a:p>
          <a:p>
            <a:pPr>
              <a:lnSpc>
                <a:spcPct val="120000"/>
              </a:lnSpc>
              <a:buClr>
                <a:srgbClr val="FF0000"/>
              </a:buClr>
              <a:buFontTx/>
              <a:buNone/>
            </a:pPr>
            <a:r>
              <a:rPr lang="zh-CN" altLang="en-US" sz="2400" dirty="0">
                <a:solidFill>
                  <a:srgbClr val="0033CC"/>
                </a:solidFill>
                <a:latin typeface="Times New Roman" panose="02020603050405020304" pitchFamily="18" charset="0"/>
                <a:cs typeface="Times New Roman" panose="02020603050405020304" pitchFamily="18" charset="0"/>
              </a:rPr>
              <a:t>结论</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xP</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xQ</a:t>
            </a:r>
            <a:r>
              <a:rPr lang="en-US" altLang="zh-CN" sz="2400" dirty="0">
                <a:latin typeface="Times New Roman" panose="02020603050405020304" pitchFamily="18" charset="0"/>
                <a:cs typeface="Times New Roman" panose="02020603050405020304" pitchFamily="18" charset="0"/>
              </a:rPr>
              <a:t>(x)</a:t>
            </a:r>
          </a:p>
          <a:p>
            <a:pPr>
              <a:lnSpc>
                <a:spcPct val="120000"/>
              </a:lnSpc>
              <a:buClr>
                <a:srgbClr val="FF0000"/>
              </a:buClr>
              <a:buFontTx/>
              <a:buNone/>
            </a:pPr>
            <a:r>
              <a:rPr lang="zh-CN" altLang="en-US" sz="2400" dirty="0">
                <a:solidFill>
                  <a:srgbClr val="0033CC"/>
                </a:solidFill>
                <a:latin typeface="Times New Roman" panose="02020603050405020304" pitchFamily="18" charset="0"/>
                <a:cs typeface="Times New Roman" panose="02020603050405020304" pitchFamily="18" charset="0"/>
              </a:rPr>
              <a:t>推理形式：</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x(P(x)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Q(x))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xP</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xQ</a:t>
            </a:r>
            <a:r>
              <a:rPr lang="en-US" altLang="zh-CN" sz="2400" dirty="0">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252750192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13666">
            <a:extLst>
              <a:ext uri="{FF2B5EF4-FFF2-40B4-BE49-F238E27FC236}">
                <a16:creationId xmlns:a16="http://schemas.microsoft.com/office/drawing/2014/main" id="{3E157EE1-1D0A-4BF1-A5EE-A70C3D65FEFD}"/>
              </a:ext>
            </a:extLst>
          </p:cNvPr>
          <p:cNvSpPr txBox="1">
            <a:spLocks noChangeArrowheads="1"/>
          </p:cNvSpPr>
          <p:nvPr/>
        </p:nvSpPr>
        <p:spPr>
          <a:xfrm>
            <a:off x="1250302" y="738188"/>
            <a:ext cx="10459615"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b="1"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每一个大学生不是文科生就是理科生；有的大学生爱好文学；小张不是文科生但他爱好文学。因此，如果小张是大学生，他就是理科生；</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解</a:t>
            </a:r>
            <a:r>
              <a:rPr lang="zh-CN" altLang="en-US" dirty="0">
                <a:latin typeface="Times New Roman" panose="02020603050405020304" pitchFamily="18" charset="0"/>
                <a:cs typeface="Times New Roman" panose="02020603050405020304" pitchFamily="18" charset="0"/>
              </a:rPr>
              <a:t>：个体域取全总域，要引入的谓词包括：</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是一个大学生；</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是文科生；</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是理科生；</a:t>
            </a:r>
            <a:r>
              <a:rPr lang="en-US" altLang="zh-CN"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爱好文学。</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要引入的个体常量是：</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小张。</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因此上述推理可符号化为：</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前提</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结论</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7150623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linds(horizontal)">
                                      <p:cBhvr>
                                        <p:cTn id="19" dur="500"/>
                                        <p:tgtEl>
                                          <p:spTgt spid="4">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14690">
            <a:extLst>
              <a:ext uri="{FF2B5EF4-FFF2-40B4-BE49-F238E27FC236}">
                <a16:creationId xmlns:a16="http://schemas.microsoft.com/office/drawing/2014/main" id="{085DAE0B-63D0-476F-8D86-C18514AC57E0}"/>
              </a:ext>
            </a:extLst>
          </p:cNvPr>
          <p:cNvSpPr txBox="1">
            <a:spLocks noChangeArrowheads="1"/>
          </p:cNvSpPr>
          <p:nvPr/>
        </p:nvSpPr>
        <p:spPr>
          <a:xfrm>
            <a:off x="608089" y="1118386"/>
            <a:ext cx="8555038"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P</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P</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(3).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US ,(2)</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(4).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P</a:t>
            </a:r>
            <a:r>
              <a:rPr lang="zh-CN" altLang="en-US" dirty="0">
                <a:latin typeface="Times New Roman" panose="02020603050405020304" pitchFamily="18" charset="0"/>
                <a:cs typeface="Times New Roman" panose="02020603050405020304" pitchFamily="18" charset="0"/>
              </a:rPr>
              <a:t>（附加）</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 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,(3),(4)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,(1)</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(7). 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(5),(6)</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(8).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//CP</a:t>
            </a:r>
          </a:p>
        </p:txBody>
      </p:sp>
      <p:sp>
        <p:nvSpPr>
          <p:cNvPr id="2" name="矩形 1">
            <a:extLst>
              <a:ext uri="{FF2B5EF4-FFF2-40B4-BE49-F238E27FC236}">
                <a16:creationId xmlns:a16="http://schemas.microsoft.com/office/drawing/2014/main" id="{EC22D02A-2E98-40B1-9507-A21C84E03D52}"/>
              </a:ext>
            </a:extLst>
          </p:cNvPr>
          <p:cNvSpPr/>
          <p:nvPr/>
        </p:nvSpPr>
        <p:spPr>
          <a:xfrm>
            <a:off x="7716236" y="940932"/>
            <a:ext cx="3521475" cy="3713452"/>
          </a:xfrm>
          <a:prstGeom prst="rect">
            <a:avLst/>
          </a:prstGeom>
        </p:spPr>
        <p:txBody>
          <a:bodyPr wrap="square">
            <a:spAutoFit/>
          </a:bodyPr>
          <a:lstStyle/>
          <a:p>
            <a:pPr>
              <a:lnSpc>
                <a:spcPct val="120000"/>
              </a:lnSpc>
              <a:buClr>
                <a:schemeClr val="tx1"/>
              </a:buClr>
              <a:buFontTx/>
              <a:buNone/>
            </a:pPr>
            <a:r>
              <a:rPr lang="en-US" altLang="zh-CN" b="1" dirty="0">
                <a:latin typeface="黑体" panose="02010609060101010101" pitchFamily="49" charset="-122"/>
                <a:ea typeface="黑体" panose="02010609060101010101" pitchFamily="49" charset="-122"/>
              </a:rPr>
              <a:t>P(</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是一个大学生；</a:t>
            </a:r>
            <a:r>
              <a:rPr lang="en-US" altLang="zh-CN" b="1" dirty="0">
                <a:latin typeface="黑体" panose="02010609060101010101" pitchFamily="49" charset="-122"/>
                <a:ea typeface="黑体" panose="02010609060101010101" pitchFamily="49" charset="-122"/>
              </a:rPr>
              <a:t>Q(</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en-US" altLang="zh-CN" b="1" i="1" dirty="0">
                <a:latin typeface="黑体" panose="02010609060101010101" pitchFamily="49" charset="-122"/>
                <a:ea typeface="黑体" panose="02010609060101010101" pitchFamily="49" charset="-122"/>
              </a:rPr>
              <a:t>x</a:t>
            </a:r>
            <a:r>
              <a:rPr lang="zh-CN" altLang="en-US" b="1" dirty="0">
                <a:latin typeface="黑体" panose="02010609060101010101" pitchFamily="49" charset="-122"/>
                <a:ea typeface="黑体" panose="02010609060101010101" pitchFamily="49" charset="-122"/>
              </a:rPr>
              <a:t>是文科生；</a:t>
            </a:r>
            <a:r>
              <a:rPr lang="en-US" altLang="zh-CN" b="1" dirty="0">
                <a:latin typeface="黑体" panose="02010609060101010101" pitchFamily="49" charset="-122"/>
                <a:ea typeface="黑体" panose="02010609060101010101" pitchFamily="49" charset="-122"/>
              </a:rPr>
              <a:t>S(</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是理科生；</a:t>
            </a:r>
            <a:r>
              <a:rPr lang="en-US" altLang="zh-CN" b="1" dirty="0">
                <a:latin typeface="黑体" panose="02010609060101010101" pitchFamily="49" charset="-122"/>
                <a:ea typeface="黑体" panose="02010609060101010101" pitchFamily="49" charset="-122"/>
              </a:rPr>
              <a:t>T(</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爱好文学。</a:t>
            </a:r>
          </a:p>
          <a:p>
            <a:pPr>
              <a:lnSpc>
                <a:spcPct val="120000"/>
              </a:lnSpc>
              <a:buClr>
                <a:schemeClr val="tx1"/>
              </a:buClr>
              <a:buFontTx/>
              <a:buNone/>
            </a:pPr>
            <a:r>
              <a:rPr lang="zh-CN" altLang="en-US" b="1" dirty="0">
                <a:latin typeface="黑体" panose="02010609060101010101" pitchFamily="49" charset="-122"/>
                <a:ea typeface="黑体" panose="02010609060101010101" pitchFamily="49" charset="-122"/>
              </a:rPr>
              <a:t>	要引入的个体常量是：</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 : </a:t>
            </a:r>
            <a:r>
              <a:rPr lang="zh-CN" altLang="en-US" b="1" dirty="0">
                <a:latin typeface="黑体" panose="02010609060101010101" pitchFamily="49" charset="-122"/>
                <a:ea typeface="黑体" panose="02010609060101010101" pitchFamily="49" charset="-122"/>
              </a:rPr>
              <a:t>小张。</a:t>
            </a:r>
          </a:p>
          <a:p>
            <a:pPr>
              <a:lnSpc>
                <a:spcPct val="120000"/>
              </a:lnSpc>
              <a:buClr>
                <a:schemeClr val="tx1"/>
              </a:buClr>
              <a:buFontTx/>
              <a:buNone/>
            </a:pPr>
            <a:r>
              <a:rPr lang="zh-CN" altLang="en-US" b="1" dirty="0">
                <a:latin typeface="黑体" panose="02010609060101010101" pitchFamily="49" charset="-122"/>
                <a:ea typeface="黑体" panose="02010609060101010101" pitchFamily="49" charset="-122"/>
              </a:rPr>
              <a:t>	因此上述推理可符号化为：</a:t>
            </a:r>
          </a:p>
          <a:p>
            <a:pPr>
              <a:lnSpc>
                <a:spcPct val="120000"/>
              </a:lnSpc>
              <a:buClr>
                <a:schemeClr val="tx1"/>
              </a:buClr>
              <a:buFontTx/>
              <a:buNone/>
            </a:pPr>
            <a:r>
              <a:rPr lang="zh-CN" altLang="en-US" b="1" dirty="0">
                <a:latin typeface="黑体" panose="02010609060101010101" pitchFamily="49" charset="-122"/>
                <a:ea typeface="黑体" panose="02010609060101010101" pitchFamily="49" charset="-122"/>
              </a:rPr>
              <a:t>   </a:t>
            </a:r>
            <a:r>
              <a:rPr lang="zh-CN" altLang="en-US" b="1" dirty="0">
                <a:solidFill>
                  <a:srgbClr val="0033CC"/>
                </a:solidFill>
                <a:latin typeface="黑体" panose="02010609060101010101" pitchFamily="49" charset="-122"/>
                <a:ea typeface="黑体" panose="02010609060101010101" pitchFamily="49" charset="-122"/>
              </a:rPr>
              <a:t>前提</a:t>
            </a:r>
            <a:r>
              <a:rPr lang="zh-CN" alt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(P(</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(Q(</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S(</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(P(</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T(</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Q(</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T(</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a:t>
            </a:r>
          </a:p>
          <a:p>
            <a:pPr>
              <a:lnSpc>
                <a:spcPct val="120000"/>
              </a:lnSpc>
              <a:buClr>
                <a:schemeClr val="tx1"/>
              </a:buClr>
              <a:buFontTx/>
              <a:buNone/>
            </a:pPr>
            <a:r>
              <a:rPr lang="en-US" altLang="zh-CN" b="1" dirty="0">
                <a:latin typeface="黑体" panose="02010609060101010101" pitchFamily="49" charset="-122"/>
                <a:ea typeface="黑体" panose="02010609060101010101" pitchFamily="49" charset="-122"/>
              </a:rPr>
              <a:t>	</a:t>
            </a:r>
            <a:r>
              <a:rPr lang="zh-CN" altLang="en-US" b="1" dirty="0">
                <a:solidFill>
                  <a:srgbClr val="0033CC"/>
                </a:solidFill>
                <a:latin typeface="黑体" panose="02010609060101010101" pitchFamily="49" charset="-122"/>
                <a:ea typeface="黑体" panose="02010609060101010101" pitchFamily="49" charset="-122"/>
              </a:rPr>
              <a:t>结论</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P(</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S(</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820206884"/>
      </p:ext>
    </p:extLst>
  </p:cSld>
  <p:clrMapOvr>
    <a:masterClrMapping/>
  </p:clrMapOvr>
  <p:transition spd="slow" advTm="0">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9570">
            <a:extLst>
              <a:ext uri="{FF2B5EF4-FFF2-40B4-BE49-F238E27FC236}">
                <a16:creationId xmlns:a16="http://schemas.microsoft.com/office/drawing/2014/main" id="{BCC2F810-3E23-4CA2-ABD4-FF277900DDDA}"/>
              </a:ext>
            </a:extLst>
          </p:cNvPr>
          <p:cNvSpPr txBox="1">
            <a:spLocks noChangeArrowheads="1"/>
          </p:cNvSpPr>
          <p:nvPr/>
        </p:nvSpPr>
        <p:spPr>
          <a:xfrm>
            <a:off x="1448540" y="1172762"/>
            <a:ext cx="10210800"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所有的有理数都是实数；所有的无理数也是实数；虚数不是实数。因此，虚数既不是有理数，也不是无理数。</a:t>
            </a:r>
          </a:p>
          <a:p>
            <a:pPr>
              <a:lnSpc>
                <a:spcPct val="120000"/>
              </a:lnSpc>
              <a:buClr>
                <a:schemeClr val="tx1"/>
              </a:buClr>
              <a:buFontTx/>
              <a:buNone/>
            </a:pPr>
            <a:r>
              <a:rPr lang="zh-CN" altLang="en-US"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解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个体域为全总域，需要引入的谓词包括：</a:t>
            </a:r>
          </a:p>
          <a:p>
            <a:pPr>
              <a:lnSpc>
                <a:spcPct val="120000"/>
              </a:lnSpc>
              <a:buClr>
                <a:schemeClr val="tx1"/>
              </a:buClr>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是有理数；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是实数；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是无理数；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是虚数。上述推理可符号化为：</a:t>
            </a:r>
          </a:p>
          <a:p>
            <a:pPr>
              <a:lnSpc>
                <a:spcPct val="120000"/>
              </a:lnSpc>
              <a:buClr>
                <a:schemeClr val="tx1"/>
              </a:buClr>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前提</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pPr>
              <a:lnSpc>
                <a:spcPct val="120000"/>
              </a:lnSpc>
              <a:buClr>
                <a:schemeClr val="tx1"/>
              </a:buClr>
              <a:buFontTx/>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结论</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p>
          <a:p>
            <a:pPr>
              <a:lnSpc>
                <a:spcPct val="120000"/>
              </a:lnSpc>
              <a:buClr>
                <a:schemeClr val="tx1"/>
              </a:buClr>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   验证该结论的公式序列如下：</a:t>
            </a:r>
          </a:p>
          <a:p>
            <a:pPr>
              <a:lnSpc>
                <a:spcPct val="120000"/>
              </a:lnSpc>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0835743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checkerboard(across)">
                                      <p:cBhvr>
                                        <p:cTn id="10" dur="500"/>
                                        <p:tgtEl>
                                          <p:spTgt spid="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checkerboard(across)">
                                      <p:cBhvr>
                                        <p:cTn id="13" dur="500"/>
                                        <p:tgtEl>
                                          <p:spTgt spid="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checkerboard(across)">
                                      <p:cBhvr>
                                        <p:cTn id="16" dur="500"/>
                                        <p:tgtEl>
                                          <p:spTgt spid="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checkerboard(across)">
                                      <p:cBhvr>
                                        <p:cTn id="1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10594">
            <a:extLst>
              <a:ext uri="{FF2B5EF4-FFF2-40B4-BE49-F238E27FC236}">
                <a16:creationId xmlns:a16="http://schemas.microsoft.com/office/drawing/2014/main" id="{36038556-0CF3-4FD9-A8F8-75CD66F071D7}"/>
              </a:ext>
            </a:extLst>
          </p:cNvPr>
          <p:cNvSpPr txBox="1">
            <a:spLocks noChangeArrowheads="1"/>
          </p:cNvSpPr>
          <p:nvPr/>
        </p:nvSpPr>
        <p:spPr>
          <a:xfrm>
            <a:off x="-531765" y="1644111"/>
            <a:ext cx="5761037"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Tx/>
              <a:buNone/>
            </a:pPr>
            <a:r>
              <a:rPr lang="zh-CN" altLang="en-US" dirty="0">
                <a:latin typeface="Times New Roman" panose="02020603050405020304" pitchFamily="18" charset="0"/>
                <a:cs typeface="Times New Roman" panose="02020603050405020304" pitchFamily="18" charset="0"/>
              </a:rPr>
              <a:t>		(1).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(Q(</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 P</a:t>
            </a:r>
          </a:p>
          <a:p>
            <a:pPr>
              <a:buClr>
                <a:schemeClr val="tx1"/>
              </a:buClr>
              <a:buFontTx/>
              <a:buNone/>
            </a:pPr>
            <a:r>
              <a:rPr lang="zh-CN" altLang="en-US" dirty="0">
                <a:latin typeface="Times New Roman" panose="02020603050405020304" pitchFamily="18" charset="0"/>
                <a:cs typeface="Times New Roman" panose="02020603050405020304" pitchFamily="18" charset="0"/>
              </a:rPr>
              <a:t>		(2). Q(</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 US</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pPr>
              <a:buClr>
                <a:schemeClr val="tx1"/>
              </a:buClr>
              <a:buFontTx/>
              <a:buNone/>
            </a:pPr>
            <a:r>
              <a:rPr lang="zh-CN" altLang="en-US" dirty="0">
                <a:latin typeface="Times New Roman" panose="02020603050405020304" pitchFamily="18" charset="0"/>
                <a:cs typeface="Times New Roman" panose="02020603050405020304" pitchFamily="18" charset="0"/>
              </a:rPr>
              <a:t>		(3).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(N(</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 P</a:t>
            </a:r>
          </a:p>
          <a:p>
            <a:pPr>
              <a:buClr>
                <a:schemeClr val="tx1"/>
              </a:buClr>
              <a:buFontTx/>
              <a:buNone/>
            </a:pPr>
            <a:r>
              <a:rPr lang="zh-CN" altLang="en-US" dirty="0">
                <a:latin typeface="Times New Roman" panose="02020603050405020304" pitchFamily="18" charset="0"/>
                <a:cs typeface="Times New Roman" panose="02020603050405020304" pitchFamily="18" charset="0"/>
              </a:rPr>
              <a:t>		(4). N(</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 US</a:t>
            </a: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p>
            <a:pPr>
              <a:buClr>
                <a:schemeClr val="tx1"/>
              </a:buClr>
              <a:buFontTx/>
              <a:buNone/>
            </a:pPr>
            <a:r>
              <a:rPr lang="zh-CN" altLang="en-US" dirty="0">
                <a:latin typeface="Times New Roman" panose="02020603050405020304" pitchFamily="18" charset="0"/>
                <a:cs typeface="Times New Roman" panose="02020603050405020304" pitchFamily="18" charset="0"/>
              </a:rPr>
              <a:t>		(5).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(C(</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 P</a:t>
            </a:r>
          </a:p>
          <a:p>
            <a:pPr>
              <a:buClr>
                <a:schemeClr val="tx1"/>
              </a:buClr>
              <a:buFontTx/>
              <a:buNone/>
            </a:pPr>
            <a:r>
              <a:rPr lang="zh-CN" altLang="en-US" dirty="0">
                <a:latin typeface="Times New Roman" panose="02020603050405020304" pitchFamily="18" charset="0"/>
                <a:cs typeface="Times New Roman" panose="02020603050405020304" pitchFamily="18" charset="0"/>
              </a:rPr>
              <a:t>		(6). C(</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 US</a:t>
            </a:r>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p>
            <a:pPr>
              <a:buClr>
                <a:schemeClr val="tx1"/>
              </a:buClr>
              <a:buFontTx/>
              <a:buNone/>
            </a:pPr>
            <a:r>
              <a:rPr lang="zh-CN" altLang="en-US" dirty="0">
                <a:latin typeface="Times New Roman" panose="02020603050405020304" pitchFamily="18" charset="0"/>
                <a:cs typeface="Times New Roman" panose="02020603050405020304" pitchFamily="18" charset="0"/>
              </a:rPr>
              <a:t>		(7). C(</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 P(附加)</a:t>
            </a:r>
          </a:p>
        </p:txBody>
      </p:sp>
      <p:sp>
        <p:nvSpPr>
          <p:cNvPr id="2" name="矩形 1">
            <a:extLst>
              <a:ext uri="{FF2B5EF4-FFF2-40B4-BE49-F238E27FC236}">
                <a16:creationId xmlns:a16="http://schemas.microsoft.com/office/drawing/2014/main" id="{7B3A819C-CFB5-489B-B25B-E7FD4DA905E3}"/>
              </a:ext>
            </a:extLst>
          </p:cNvPr>
          <p:cNvSpPr/>
          <p:nvPr/>
        </p:nvSpPr>
        <p:spPr>
          <a:xfrm>
            <a:off x="5587014" y="1991976"/>
            <a:ext cx="6096000" cy="1719060"/>
          </a:xfrm>
          <a:prstGeom prst="rect">
            <a:avLst/>
          </a:prstGeom>
        </p:spPr>
        <p:txBody>
          <a:bodyPr>
            <a:spAutoFit/>
          </a:bodyPr>
          <a:lstStyle/>
          <a:p>
            <a:pPr>
              <a:lnSpc>
                <a:spcPct val="120000"/>
              </a:lnSpc>
              <a:buClr>
                <a:schemeClr val="tx1"/>
              </a:buClr>
              <a:buFontTx/>
              <a:buNone/>
            </a:pP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是有理数；</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是实数；</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是无理数；</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是虚数。上述推理可符号化为：</a:t>
            </a:r>
          </a:p>
          <a:p>
            <a:pPr>
              <a:lnSpc>
                <a:spcPct val="120000"/>
              </a:lnSpc>
              <a:buClr>
                <a:schemeClr val="tx1"/>
              </a:buClr>
              <a:buFontTx/>
              <a:buNone/>
            </a:pPr>
            <a:r>
              <a:rPr lang="zh-CN" altLang="en-US" dirty="0">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前提</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p>
          <a:p>
            <a:pPr>
              <a:lnSpc>
                <a:spcPct val="120000"/>
              </a:lnSpc>
              <a:buClr>
                <a:schemeClr val="tx1"/>
              </a:buClr>
              <a:buFontTx/>
              <a:buNone/>
            </a:pPr>
            <a:r>
              <a:rPr lang="en-US" altLang="zh-CN" dirty="0">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结论</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75630999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9BA0C7D6-79A5-4C3A-AD99-EBC2EE8EE270}"/>
              </a:ext>
            </a:extLst>
          </p:cNvPr>
          <p:cNvSpPr>
            <a:spLocks noChangeArrowheads="1"/>
          </p:cNvSpPr>
          <p:nvPr/>
        </p:nvSpPr>
        <p:spPr bwMode="auto">
          <a:xfrm>
            <a:off x="851694" y="2899175"/>
            <a:ext cx="7726362"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tx1"/>
              </a:buClr>
            </a:pPr>
            <a:r>
              <a:rPr lang="en-US" altLang="zh-CN" b="0" dirty="0">
                <a:cs typeface="Times New Roman" panose="02020603050405020304" pitchFamily="18" charset="0"/>
              </a:rPr>
              <a:t>(8).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R(</a:t>
            </a:r>
            <a:r>
              <a:rPr lang="en-US" altLang="zh-CN" b="0" i="1" dirty="0">
                <a:cs typeface="Times New Roman" panose="02020603050405020304" pitchFamily="18" charset="0"/>
              </a:rPr>
              <a:t>y</a:t>
            </a:r>
            <a:r>
              <a:rPr lang="en-US" altLang="zh-CN" b="0" dirty="0">
                <a:cs typeface="Times New Roman" panose="02020603050405020304" pitchFamily="18" charset="0"/>
              </a:rPr>
              <a:t>)                     // </a:t>
            </a:r>
            <a:r>
              <a:rPr lang="zh-CN" altLang="en-US" b="0" dirty="0">
                <a:cs typeface="Times New Roman" panose="02020603050405020304" pitchFamily="18" charset="0"/>
              </a:rPr>
              <a:t> </a:t>
            </a:r>
            <a:r>
              <a:rPr lang="en-US" altLang="zh-CN" b="0" dirty="0">
                <a:cs typeface="Times New Roman" panose="02020603050405020304" pitchFamily="18" charset="0"/>
              </a:rPr>
              <a:t>T, I, (6), (7)</a:t>
            </a:r>
          </a:p>
          <a:p>
            <a:pPr>
              <a:lnSpc>
                <a:spcPct val="120000"/>
              </a:lnSpc>
              <a:spcBef>
                <a:spcPct val="20000"/>
              </a:spcBef>
              <a:buClr>
                <a:schemeClr val="tx1"/>
              </a:buClr>
            </a:pPr>
            <a:r>
              <a:rPr lang="en-US" altLang="zh-CN" b="0" dirty="0">
                <a:cs typeface="Times New Roman" panose="02020603050405020304" pitchFamily="18" charset="0"/>
              </a:rPr>
              <a:t>(9).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t>
            </a:r>
            <a:r>
              <a:rPr lang="en-US" altLang="zh-CN" b="0" i="1" dirty="0">
                <a:cs typeface="Times New Roman" panose="02020603050405020304" pitchFamily="18" charset="0"/>
              </a:rPr>
              <a:t>y</a:t>
            </a:r>
            <a:r>
              <a:rPr lang="en-US" altLang="zh-CN" b="0" dirty="0">
                <a:cs typeface="Times New Roman" panose="02020603050405020304" pitchFamily="18" charset="0"/>
              </a:rPr>
              <a:t>)                    // T, I (2), (8)</a:t>
            </a:r>
          </a:p>
          <a:p>
            <a:pPr>
              <a:lnSpc>
                <a:spcPct val="120000"/>
              </a:lnSpc>
              <a:spcBef>
                <a:spcPct val="20000"/>
              </a:spcBef>
              <a:buClr>
                <a:schemeClr val="tx1"/>
              </a:buClr>
            </a:pPr>
            <a:r>
              <a:rPr lang="en-US" altLang="zh-CN" b="0" dirty="0">
                <a:cs typeface="Times New Roman" panose="02020603050405020304" pitchFamily="18" charset="0"/>
              </a:rPr>
              <a:t>(10).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N(</a:t>
            </a:r>
            <a:r>
              <a:rPr lang="en-US" altLang="zh-CN" b="0" i="1" dirty="0">
                <a:cs typeface="Times New Roman" panose="02020603050405020304" pitchFamily="18" charset="0"/>
              </a:rPr>
              <a:t>y</a:t>
            </a:r>
            <a:r>
              <a:rPr lang="en-US" altLang="zh-CN" b="0" dirty="0">
                <a:cs typeface="Times New Roman" panose="02020603050405020304" pitchFamily="18" charset="0"/>
              </a:rPr>
              <a:t>)                  // T, I, (4),(8)</a:t>
            </a:r>
          </a:p>
          <a:p>
            <a:pPr>
              <a:lnSpc>
                <a:spcPct val="120000"/>
              </a:lnSpc>
              <a:spcBef>
                <a:spcPct val="20000"/>
              </a:spcBef>
              <a:buClr>
                <a:schemeClr val="tx1"/>
              </a:buClr>
            </a:pPr>
            <a:r>
              <a:rPr lang="en-US" altLang="zh-CN" b="0" dirty="0">
                <a:cs typeface="Times New Roman" panose="02020603050405020304" pitchFamily="18" charset="0"/>
              </a:rPr>
              <a:t>(11).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t>
            </a:r>
            <a:r>
              <a:rPr lang="en-US" altLang="zh-CN" b="0" i="1" dirty="0">
                <a:cs typeface="Times New Roman" panose="02020603050405020304" pitchFamily="18" charset="0"/>
              </a:rPr>
              <a:t>y</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N(</a:t>
            </a:r>
            <a:r>
              <a:rPr lang="en-US" altLang="zh-CN" b="0" i="1" dirty="0">
                <a:cs typeface="Times New Roman" panose="02020603050405020304" pitchFamily="18" charset="0"/>
              </a:rPr>
              <a:t>y)</a:t>
            </a:r>
            <a:r>
              <a:rPr lang="en-US" altLang="zh-CN" b="0" dirty="0">
                <a:cs typeface="Times New Roman" panose="02020603050405020304" pitchFamily="18" charset="0"/>
              </a:rPr>
              <a:t>    // T, I, (9), (10)</a:t>
            </a:r>
            <a:endParaRPr lang="zh-CN" altLang="en-US" b="0" dirty="0">
              <a:cs typeface="Times New Roman" panose="02020603050405020304" pitchFamily="18" charset="0"/>
            </a:endParaRPr>
          </a:p>
          <a:p>
            <a:pPr>
              <a:lnSpc>
                <a:spcPct val="120000"/>
              </a:lnSpc>
              <a:spcBef>
                <a:spcPct val="20000"/>
              </a:spcBef>
              <a:buClr>
                <a:schemeClr val="tx1"/>
              </a:buClr>
            </a:pPr>
            <a:r>
              <a:rPr lang="en-US" altLang="zh-CN" b="0" dirty="0">
                <a:cs typeface="Times New Roman" panose="02020603050405020304" pitchFamily="18" charset="0"/>
              </a:rPr>
              <a:t>(12). C(</a:t>
            </a:r>
            <a:r>
              <a:rPr lang="en-US" altLang="zh-CN" b="0" i="1" dirty="0">
                <a:cs typeface="Times New Roman" panose="02020603050405020304" pitchFamily="18" charset="0"/>
              </a:rPr>
              <a:t>y</a:t>
            </a:r>
            <a:r>
              <a:rPr lang="en-US" altLang="zh-CN" b="0" dirty="0">
                <a:cs typeface="Times New Roman" panose="02020603050405020304" pitchFamily="18" charset="0"/>
              </a:rPr>
              <a:t>)</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t>
            </a:r>
            <a:r>
              <a:rPr lang="en-US" altLang="zh-CN" b="0" i="1" dirty="0">
                <a:cs typeface="Times New Roman" panose="02020603050405020304" pitchFamily="18" charset="0"/>
              </a:rPr>
              <a:t>y</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N(</a:t>
            </a:r>
            <a:r>
              <a:rPr lang="en-US" altLang="zh-CN" b="0" i="1" dirty="0">
                <a:cs typeface="Times New Roman" panose="02020603050405020304" pitchFamily="18" charset="0"/>
              </a:rPr>
              <a:t>y</a:t>
            </a:r>
            <a:r>
              <a:rPr lang="en-US" altLang="zh-CN" b="0" dirty="0">
                <a:cs typeface="Times New Roman" panose="02020603050405020304" pitchFamily="18" charset="0"/>
              </a:rPr>
              <a:t>)   // T, I, (7),(11)</a:t>
            </a:r>
          </a:p>
          <a:p>
            <a:pPr>
              <a:lnSpc>
                <a:spcPct val="120000"/>
              </a:lnSpc>
              <a:spcBef>
                <a:spcPct val="20000"/>
              </a:spcBef>
              <a:buClr>
                <a:schemeClr val="tx1"/>
              </a:buClr>
            </a:pPr>
            <a:r>
              <a:rPr lang="en-US" altLang="zh-CN" b="0" dirty="0">
                <a:cs typeface="Times New Roman" panose="02020603050405020304" pitchFamily="18" charset="0"/>
              </a:rPr>
              <a:t>(13). </a:t>
            </a:r>
            <a:r>
              <a:rPr lang="en-US" altLang="zh-CN" b="0" dirty="0">
                <a:cs typeface="Times New Roman" panose="02020603050405020304" pitchFamily="18" charset="0"/>
                <a:sym typeface="Symbol" panose="05050102010706020507" pitchFamily="18" charset="2"/>
              </a:rPr>
              <a:t></a:t>
            </a:r>
            <a:r>
              <a:rPr lang="en-US" altLang="zh-CN" b="0" i="1" dirty="0">
                <a:cs typeface="Times New Roman" panose="02020603050405020304" pitchFamily="18" charset="0"/>
              </a:rPr>
              <a:t>x</a:t>
            </a:r>
            <a:r>
              <a:rPr lang="en-US" altLang="zh-CN" b="0" dirty="0">
                <a:cs typeface="Times New Roman" panose="02020603050405020304" pitchFamily="18" charset="0"/>
              </a:rPr>
              <a:t>(C(</a:t>
            </a:r>
            <a:r>
              <a:rPr lang="en-US" altLang="zh-CN" b="0" i="1" dirty="0">
                <a:cs typeface="Times New Roman" panose="02020603050405020304" pitchFamily="18" charset="0"/>
              </a:rPr>
              <a:t>x</a:t>
            </a:r>
            <a:r>
              <a:rPr lang="en-US" altLang="zh-CN" b="0" dirty="0">
                <a:cs typeface="Times New Roman" panose="02020603050405020304" pitchFamily="18" charset="0"/>
              </a:rPr>
              <a:t>)</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t>
            </a:r>
            <a:r>
              <a:rPr lang="en-US" altLang="zh-CN" b="0" i="1" dirty="0">
                <a:cs typeface="Times New Roman" panose="02020603050405020304" pitchFamily="18" charset="0"/>
              </a:rPr>
              <a:t>x</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N(</a:t>
            </a:r>
            <a:r>
              <a:rPr lang="en-US" altLang="zh-CN" b="0" i="1" dirty="0">
                <a:cs typeface="Times New Roman" panose="02020603050405020304" pitchFamily="18" charset="0"/>
              </a:rPr>
              <a:t>x</a:t>
            </a:r>
            <a:r>
              <a:rPr lang="en-US" altLang="zh-CN" b="0" dirty="0">
                <a:cs typeface="Times New Roman" panose="02020603050405020304" pitchFamily="18" charset="0"/>
              </a:rPr>
              <a:t>))   //UG</a:t>
            </a:r>
          </a:p>
        </p:txBody>
      </p:sp>
      <p:sp>
        <p:nvSpPr>
          <p:cNvPr id="2" name="矩形 1">
            <a:extLst>
              <a:ext uri="{FF2B5EF4-FFF2-40B4-BE49-F238E27FC236}">
                <a16:creationId xmlns:a16="http://schemas.microsoft.com/office/drawing/2014/main" id="{4770D9CB-3DC5-4C8A-BA26-25079AB8C062}"/>
              </a:ext>
            </a:extLst>
          </p:cNvPr>
          <p:cNvSpPr/>
          <p:nvPr/>
        </p:nvSpPr>
        <p:spPr>
          <a:xfrm>
            <a:off x="1867270" y="959151"/>
            <a:ext cx="6096000" cy="1719060"/>
          </a:xfrm>
          <a:prstGeom prst="rect">
            <a:avLst/>
          </a:prstGeom>
        </p:spPr>
        <p:txBody>
          <a:bodyPr>
            <a:spAutoFit/>
          </a:bodyPr>
          <a:lstStyle/>
          <a:p>
            <a:pPr>
              <a:lnSpc>
                <a:spcPct val="120000"/>
              </a:lnSpc>
              <a:buClr>
                <a:schemeClr val="tx1"/>
              </a:buClr>
              <a:buFontTx/>
              <a:buNone/>
            </a:pP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是有理数；</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是实数；</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是无理数；</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是虚数。上述推理可符号化为：</a:t>
            </a:r>
          </a:p>
          <a:p>
            <a:pPr>
              <a:lnSpc>
                <a:spcPct val="120000"/>
              </a:lnSpc>
              <a:buClr>
                <a:schemeClr val="tx1"/>
              </a:buClr>
              <a:buFontTx/>
              <a:buNone/>
            </a:pPr>
            <a:r>
              <a:rPr lang="zh-CN" altLang="en-US" dirty="0">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前提</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p>
          <a:p>
            <a:pPr>
              <a:lnSpc>
                <a:spcPct val="120000"/>
              </a:lnSpc>
              <a:buClr>
                <a:schemeClr val="tx1"/>
              </a:buClr>
              <a:buFontTx/>
              <a:buNone/>
            </a:pPr>
            <a:r>
              <a:rPr lang="en-US" altLang="zh-CN" dirty="0">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结论</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74887110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FF73BB7C-0213-4BFD-845B-1AC5A62B28EF}"/>
              </a:ext>
            </a:extLst>
          </p:cNvPr>
          <p:cNvSpPr/>
          <p:nvPr/>
        </p:nvSpPr>
        <p:spPr>
          <a:xfrm>
            <a:off x="1751013" y="1905506"/>
            <a:ext cx="8358976" cy="3046988"/>
          </a:xfrm>
          <a:prstGeom prst="rect">
            <a:avLst/>
          </a:prstGeom>
        </p:spPr>
        <p:txBody>
          <a:bodyPr wrap="square">
            <a:spAutoFit/>
          </a:bodyPr>
          <a:lstStyle/>
          <a:p>
            <a:pPr>
              <a:buClr>
                <a:schemeClr val="tx1"/>
              </a:buClr>
              <a:buFontTx/>
              <a:buNone/>
            </a:pPr>
            <a:r>
              <a:rPr lang="zh-CN" altLang="en-US" sz="3200" dirty="0">
                <a:latin typeface="+mn-ea"/>
              </a:rPr>
              <a:t>为了清晰起见，通常运用</a:t>
            </a:r>
            <a:r>
              <a:rPr lang="zh-CN" altLang="en-US" sz="3200" dirty="0">
                <a:solidFill>
                  <a:srgbClr val="FF0000"/>
                </a:solidFill>
                <a:latin typeface="+mn-ea"/>
              </a:rPr>
              <a:t>改名</a:t>
            </a:r>
            <a:r>
              <a:rPr lang="zh-CN" altLang="en-US" sz="3200" dirty="0">
                <a:latin typeface="+mn-ea"/>
              </a:rPr>
              <a:t>(换名)规则和</a:t>
            </a:r>
            <a:r>
              <a:rPr lang="zh-CN" altLang="en-US" sz="3200" dirty="0">
                <a:solidFill>
                  <a:srgbClr val="FF0000"/>
                </a:solidFill>
                <a:latin typeface="+mn-ea"/>
              </a:rPr>
              <a:t>代入</a:t>
            </a:r>
            <a:r>
              <a:rPr lang="zh-CN" altLang="en-US" sz="3200" dirty="0">
                <a:latin typeface="+mn-ea"/>
              </a:rPr>
              <a:t>(替换)规则</a:t>
            </a:r>
          </a:p>
          <a:p>
            <a:pPr>
              <a:buClr>
                <a:schemeClr val="tx1"/>
              </a:buClr>
              <a:buFontTx/>
              <a:buNone/>
            </a:pPr>
            <a:r>
              <a:rPr lang="zh-CN" altLang="en-US" sz="3200" dirty="0">
                <a:latin typeface="+mn-ea"/>
              </a:rPr>
              <a:t>使得公式A满足下列条件：</a:t>
            </a:r>
          </a:p>
          <a:p>
            <a:pPr>
              <a:buClr>
                <a:srgbClr val="CC3300"/>
              </a:buClr>
              <a:buFont typeface="Wingdings" panose="05000000000000000000" pitchFamily="2" charset="2"/>
              <a:buChar char="l"/>
            </a:pPr>
            <a:r>
              <a:rPr lang="zh-CN" altLang="en-US" sz="3200" dirty="0">
                <a:latin typeface="+mn-ea"/>
              </a:rPr>
              <a:t> 所有变元在公式A中要么自由出现，要么约束出现，不要既有自由出现，又有约束出现。</a:t>
            </a:r>
          </a:p>
          <a:p>
            <a:pPr>
              <a:buClr>
                <a:srgbClr val="CC3300"/>
              </a:buClr>
              <a:buFont typeface="Wingdings" panose="05000000000000000000" pitchFamily="2" charset="2"/>
              <a:buChar char="l"/>
            </a:pPr>
            <a:r>
              <a:rPr lang="zh-CN" altLang="en-US" sz="3200" dirty="0">
                <a:latin typeface="+mn-ea"/>
              </a:rPr>
              <a:t> 所有量词后面采用的约束变元互不相同。 </a:t>
            </a:r>
          </a:p>
        </p:txBody>
      </p:sp>
    </p:spTree>
    <p:extLst>
      <p:ext uri="{BB962C8B-B14F-4D97-AF65-F5344CB8AC3E}">
        <p14:creationId xmlns:p14="http://schemas.microsoft.com/office/powerpoint/2010/main" val="4107728002"/>
      </p:ext>
    </p:extLst>
  </p:cSld>
  <p:clrMapOvr>
    <a:masterClrMapping/>
  </p:clrMapOvr>
  <p:transition spd="slow" advTm="0">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11618">
            <a:extLst>
              <a:ext uri="{FF2B5EF4-FFF2-40B4-BE49-F238E27FC236}">
                <a16:creationId xmlns:a16="http://schemas.microsoft.com/office/drawing/2014/main" id="{171DFF54-B90F-40DC-9324-4D83B192A5BF}"/>
              </a:ext>
            </a:extLst>
          </p:cNvPr>
          <p:cNvSpPr txBox="1">
            <a:spLocks noChangeArrowheads="1"/>
          </p:cNvSpPr>
          <p:nvPr/>
        </p:nvSpPr>
        <p:spPr>
          <a:xfrm>
            <a:off x="1751013" y="915309"/>
            <a:ext cx="9627833"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每个旅客或者坐头等舱或者坐二等舱；每个旅客当且仅当他富裕时坐头等舱；有些旅客富裕但并非所有的旅客都富裕。因此，有些旅客坐二等舱。</a:t>
            </a:r>
          </a:p>
          <a:p>
            <a:pPr>
              <a:lnSpc>
                <a:spcPct val="120000"/>
              </a:lnSpc>
              <a:buClr>
                <a:schemeClr val="tx1"/>
              </a:buClr>
              <a:buFontTx/>
              <a:buNone/>
            </a:pPr>
            <a:r>
              <a:rPr lang="zh-CN" altLang="en-US" dirty="0">
                <a:solidFill>
                  <a:srgbClr val="0033CC"/>
                </a:solidFill>
                <a:latin typeface="Times New Roman" panose="02020603050405020304" pitchFamily="18" charset="0"/>
                <a:cs typeface="Times New Roman" panose="02020603050405020304" pitchFamily="18" charset="0"/>
              </a:rPr>
              <a:t>解</a:t>
            </a:r>
            <a:r>
              <a:rPr lang="zh-CN" altLang="en-US" dirty="0">
                <a:latin typeface="Times New Roman" panose="02020603050405020304" pitchFamily="18" charset="0"/>
                <a:cs typeface="Times New Roman" panose="02020603050405020304" pitchFamily="18" charset="0"/>
              </a:rPr>
              <a:t> 个体域为全总域，引入下列谓词：</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是旅客；</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坐头等舱；</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坐二等舱；</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是富裕的。</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原推理可符号化为：</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前提</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 (P(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结论</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，验证该结论的公式序列如下：</a:t>
            </a:r>
          </a:p>
        </p:txBody>
      </p:sp>
    </p:spTree>
    <p:extLst>
      <p:ext uri="{BB962C8B-B14F-4D97-AF65-F5344CB8AC3E}">
        <p14:creationId xmlns:p14="http://schemas.microsoft.com/office/powerpoint/2010/main" val="192460967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12642">
            <a:extLst>
              <a:ext uri="{FF2B5EF4-FFF2-40B4-BE49-F238E27FC236}">
                <a16:creationId xmlns:a16="http://schemas.microsoft.com/office/drawing/2014/main" id="{7A91233D-3F88-4BB1-8364-7E0F7BCA5152}"/>
              </a:ext>
            </a:extLst>
          </p:cNvPr>
          <p:cNvSpPr txBox="1">
            <a:spLocks noChangeArrowheads="1"/>
          </p:cNvSpPr>
          <p:nvPr/>
        </p:nvSpPr>
        <p:spPr>
          <a:xfrm>
            <a:off x="668784" y="1362075"/>
            <a:ext cx="5761037"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P</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T, E, (1)</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(3).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ES, (2)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(4).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I,(3)</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(5).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,(3)</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P</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(7).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US, (6)</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(8). 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(4)(7)</a:t>
            </a:r>
          </a:p>
        </p:txBody>
      </p:sp>
      <p:sp>
        <p:nvSpPr>
          <p:cNvPr id="3" name="矩形 2">
            <a:extLst>
              <a:ext uri="{FF2B5EF4-FFF2-40B4-BE49-F238E27FC236}">
                <a16:creationId xmlns:a16="http://schemas.microsoft.com/office/drawing/2014/main" id="{E7042121-C0E7-423D-8642-3096DE3EB37D}"/>
              </a:ext>
            </a:extLst>
          </p:cNvPr>
          <p:cNvSpPr/>
          <p:nvPr/>
        </p:nvSpPr>
        <p:spPr>
          <a:xfrm>
            <a:off x="7677627" y="878489"/>
            <a:ext cx="2762513" cy="5608523"/>
          </a:xfrm>
          <a:prstGeom prst="rect">
            <a:avLst/>
          </a:prstGeom>
        </p:spPr>
        <p:txBody>
          <a:bodyPr wrap="square">
            <a:spAutoFit/>
          </a:bodyPr>
          <a:lstStyle/>
          <a:p>
            <a:pPr>
              <a:lnSpc>
                <a:spcPct val="120000"/>
              </a:lnSpc>
              <a:buClr>
                <a:schemeClr val="tx1"/>
              </a:buClr>
              <a:buFontTx/>
              <a:buNone/>
            </a:pPr>
            <a:r>
              <a:rPr lang="zh-CN" altLang="en-US" sz="2000" dirty="0">
                <a:latin typeface="+mn-ea"/>
              </a:rPr>
              <a:t>个体域为全总域，引入下列谓词：</a:t>
            </a:r>
            <a:r>
              <a:rPr lang="en-US" altLang="zh-CN" sz="2000" dirty="0">
                <a:latin typeface="+mn-ea"/>
              </a:rPr>
              <a:t>P(</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是旅客；</a:t>
            </a:r>
            <a:r>
              <a:rPr lang="en-US" altLang="zh-CN" sz="2000" dirty="0">
                <a:latin typeface="+mn-ea"/>
              </a:rPr>
              <a:t>Q(</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坐头等舱；</a:t>
            </a:r>
            <a:r>
              <a:rPr lang="en-US" altLang="zh-CN" sz="2000" dirty="0">
                <a:latin typeface="+mn-ea"/>
              </a:rPr>
              <a:t>R(</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坐二等舱；</a:t>
            </a:r>
            <a:r>
              <a:rPr lang="en-US" altLang="zh-CN" sz="2000" dirty="0">
                <a:latin typeface="+mn-ea"/>
              </a:rPr>
              <a:t>S(</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是富裕的。</a:t>
            </a:r>
          </a:p>
          <a:p>
            <a:pPr>
              <a:lnSpc>
                <a:spcPct val="120000"/>
              </a:lnSpc>
              <a:buClr>
                <a:schemeClr val="tx1"/>
              </a:buClr>
              <a:buFontTx/>
              <a:buNone/>
            </a:pPr>
            <a:r>
              <a:rPr lang="zh-CN" altLang="en-US" sz="2000" dirty="0">
                <a:latin typeface="+mn-ea"/>
              </a:rPr>
              <a:t>	原推理可符号化为：</a:t>
            </a:r>
          </a:p>
          <a:p>
            <a:pPr>
              <a:lnSpc>
                <a:spcPct val="120000"/>
              </a:lnSpc>
              <a:buClr>
                <a:schemeClr val="tx1"/>
              </a:buClr>
              <a:buFontTx/>
              <a:buNone/>
            </a:pPr>
            <a:r>
              <a:rPr lang="zh-CN" altLang="en-US" sz="2000" dirty="0">
                <a:latin typeface="+mn-ea"/>
              </a:rPr>
              <a:t>	</a:t>
            </a:r>
            <a:r>
              <a:rPr lang="zh-CN" altLang="en-US" sz="2000" dirty="0">
                <a:solidFill>
                  <a:srgbClr val="0033CC"/>
                </a:solidFill>
                <a:latin typeface="+mn-ea"/>
              </a:rPr>
              <a:t>前提</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(Q(</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R(</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(Q(</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dirty="0">
                <a:latin typeface="+mn-ea"/>
              </a:rPr>
              <a:t>x (P(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dirty="0">
                <a:latin typeface="+mn-ea"/>
              </a:rPr>
              <a:t>(</a:t>
            </a:r>
            <a:r>
              <a:rPr lang="en-US" altLang="zh-CN"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p>
          <a:p>
            <a:pPr>
              <a:lnSpc>
                <a:spcPct val="120000"/>
              </a:lnSpc>
              <a:buClr>
                <a:schemeClr val="tx1"/>
              </a:buClr>
              <a:buFontTx/>
              <a:buNone/>
            </a:pPr>
            <a:r>
              <a:rPr lang="en-US" altLang="zh-CN" sz="2000" dirty="0">
                <a:latin typeface="+mn-ea"/>
              </a:rPr>
              <a:t>	</a:t>
            </a:r>
            <a:r>
              <a:rPr lang="zh-CN" altLang="en-US" sz="2000" dirty="0">
                <a:solidFill>
                  <a:srgbClr val="0033CC"/>
                </a:solidFill>
                <a:latin typeface="+mn-ea"/>
              </a:rPr>
              <a:t>结论</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R(</a:t>
            </a:r>
            <a:r>
              <a:rPr lang="en-US" altLang="zh-CN" sz="2000" i="1" dirty="0">
                <a:latin typeface="+mn-ea"/>
              </a:rPr>
              <a:t>x</a:t>
            </a:r>
            <a:r>
              <a:rPr lang="en-US" altLang="zh-CN" sz="2000" dirty="0">
                <a:latin typeface="+mn-ea"/>
              </a:rPr>
              <a:t>))</a:t>
            </a:r>
            <a:r>
              <a:rPr lang="zh-CN" altLang="en-US" sz="2000" dirty="0">
                <a:latin typeface="+mn-ea"/>
              </a:rPr>
              <a:t>，验证该结论的公式序列如下：</a:t>
            </a:r>
          </a:p>
        </p:txBody>
      </p:sp>
    </p:spTree>
    <p:extLst>
      <p:ext uri="{BB962C8B-B14F-4D97-AF65-F5344CB8AC3E}">
        <p14:creationId xmlns:p14="http://schemas.microsoft.com/office/powerpoint/2010/main" val="135548889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5C488F99-1451-4F4E-98DA-F695047BBC9E}"/>
              </a:ext>
            </a:extLst>
          </p:cNvPr>
          <p:cNvSpPr>
            <a:spLocks noChangeArrowheads="1"/>
          </p:cNvSpPr>
          <p:nvPr/>
        </p:nvSpPr>
        <p:spPr bwMode="auto">
          <a:xfrm>
            <a:off x="1274764" y="1455738"/>
            <a:ext cx="5214814" cy="39180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marL="228600" indent="-228600">
              <a:lnSpc>
                <a:spcPct val="120000"/>
              </a:lnSpc>
              <a:spcBef>
                <a:spcPts val="1000"/>
              </a:spcBef>
              <a:buClr>
                <a:schemeClr val="tx1"/>
              </a:buClr>
            </a:pPr>
            <a:r>
              <a:rPr lang="en-US" altLang="zh-CN" b="0" dirty="0"/>
              <a:t>(9).</a:t>
            </a:r>
            <a:r>
              <a:rPr lang="en-US" altLang="zh-CN" b="0" dirty="0">
                <a:sym typeface="Symbol" panose="05050102010706020507" pitchFamily="18" charset="2"/>
              </a:rPr>
              <a:t></a:t>
            </a:r>
            <a:r>
              <a:rPr lang="en-US" altLang="zh-CN" b="0" dirty="0"/>
              <a:t>x</a:t>
            </a:r>
            <a:r>
              <a:rPr lang="en-US" altLang="zh-CN" b="0" dirty="0">
                <a:sym typeface="Symbol" panose="05050102010706020507" pitchFamily="18" charset="2"/>
              </a:rPr>
              <a:t>(P(x)</a:t>
            </a:r>
            <a:r>
              <a:rPr lang="en-US" altLang="zh-CN" b="0" dirty="0"/>
              <a:t>(Q(</a:t>
            </a:r>
            <a:r>
              <a:rPr lang="en-US" altLang="zh-CN" b="0" dirty="0">
                <a:sym typeface="Symbol" panose="05050102010706020507" pitchFamily="18" charset="2"/>
              </a:rPr>
              <a:t>x)</a:t>
            </a:r>
            <a:r>
              <a:rPr lang="en-US" altLang="zh-CN" b="0" dirty="0"/>
              <a:t>S(</a:t>
            </a:r>
            <a:r>
              <a:rPr lang="en-US" altLang="zh-CN" b="0" dirty="0">
                <a:sym typeface="Symbol" panose="05050102010706020507" pitchFamily="18" charset="2"/>
              </a:rPr>
              <a:t>x)))//P</a:t>
            </a:r>
          </a:p>
          <a:p>
            <a:pPr marL="228600" indent="-228600">
              <a:lnSpc>
                <a:spcPct val="120000"/>
              </a:lnSpc>
              <a:spcBef>
                <a:spcPts val="1000"/>
              </a:spcBef>
              <a:buClr>
                <a:schemeClr val="tx1"/>
              </a:buClr>
            </a:pPr>
            <a:r>
              <a:rPr lang="en-US" altLang="zh-CN" b="0" dirty="0">
                <a:sym typeface="Symbol" panose="05050102010706020507" pitchFamily="18" charset="2"/>
              </a:rPr>
              <a:t>(10).P(c)</a:t>
            </a:r>
            <a:r>
              <a:rPr lang="en-US" altLang="zh-CN" b="0" dirty="0"/>
              <a:t>(Q(</a:t>
            </a:r>
            <a:r>
              <a:rPr lang="en-US" altLang="zh-CN" b="0" dirty="0">
                <a:sym typeface="Symbol" panose="05050102010706020507" pitchFamily="18" charset="2"/>
              </a:rPr>
              <a:t>c)</a:t>
            </a:r>
            <a:r>
              <a:rPr lang="en-US" altLang="zh-CN" b="0" dirty="0"/>
              <a:t>S(</a:t>
            </a:r>
            <a:r>
              <a:rPr lang="en-US" altLang="zh-CN" b="0" dirty="0">
                <a:sym typeface="Symbol" panose="05050102010706020507" pitchFamily="18" charset="2"/>
              </a:rPr>
              <a:t>c))// US,(9)</a:t>
            </a:r>
          </a:p>
          <a:p>
            <a:pPr marL="228600" indent="-228600">
              <a:lnSpc>
                <a:spcPct val="120000"/>
              </a:lnSpc>
              <a:spcBef>
                <a:spcPts val="1000"/>
              </a:spcBef>
              <a:buClr>
                <a:schemeClr val="tx1"/>
              </a:buClr>
            </a:pPr>
            <a:r>
              <a:rPr lang="en-US" altLang="zh-CN" b="0" dirty="0">
                <a:sym typeface="Symbol" panose="05050102010706020507" pitchFamily="18" charset="2"/>
              </a:rPr>
              <a:t>(11).Q(c)</a:t>
            </a:r>
            <a:r>
              <a:rPr lang="en-US" altLang="zh-CN" b="0" dirty="0"/>
              <a:t>S(</a:t>
            </a:r>
            <a:r>
              <a:rPr lang="en-US" altLang="zh-CN" b="0" dirty="0">
                <a:sym typeface="Symbol" panose="05050102010706020507" pitchFamily="18" charset="2"/>
              </a:rPr>
              <a:t>c) // T, I, (4),(11)</a:t>
            </a:r>
          </a:p>
          <a:p>
            <a:pPr marL="228600" indent="-228600">
              <a:lnSpc>
                <a:spcPct val="120000"/>
              </a:lnSpc>
              <a:spcBef>
                <a:spcPts val="1000"/>
              </a:spcBef>
              <a:buClr>
                <a:schemeClr val="tx1"/>
              </a:buClr>
            </a:pPr>
            <a:r>
              <a:rPr lang="en-US" altLang="zh-CN" b="0" dirty="0">
                <a:sym typeface="Symbol" panose="05050102010706020507" pitchFamily="18" charset="2"/>
              </a:rPr>
              <a:t>(12).Q(c)</a:t>
            </a:r>
            <a:r>
              <a:rPr lang="en-US" altLang="zh-CN" b="0" dirty="0"/>
              <a:t>S(</a:t>
            </a:r>
            <a:r>
              <a:rPr lang="en-US" altLang="zh-CN" b="0" dirty="0">
                <a:sym typeface="Symbol" panose="05050102010706020507" pitchFamily="18" charset="2"/>
              </a:rPr>
              <a:t>c)// T, I,(11)</a:t>
            </a:r>
          </a:p>
          <a:p>
            <a:pPr marL="228600" indent="-228600">
              <a:lnSpc>
                <a:spcPct val="120000"/>
              </a:lnSpc>
              <a:spcBef>
                <a:spcPts val="1000"/>
              </a:spcBef>
              <a:buClr>
                <a:schemeClr val="tx1"/>
              </a:buClr>
            </a:pPr>
            <a:r>
              <a:rPr lang="en-US" altLang="zh-CN" b="0" dirty="0">
                <a:sym typeface="Symbol" panose="05050102010706020507" pitchFamily="18" charset="2"/>
              </a:rPr>
              <a:t>(13). </a:t>
            </a:r>
            <a:r>
              <a:rPr lang="en-US" altLang="zh-CN" b="0" dirty="0"/>
              <a:t>Q(</a:t>
            </a:r>
            <a:r>
              <a:rPr lang="en-US" altLang="zh-CN" b="0" dirty="0">
                <a:sym typeface="Symbol" panose="05050102010706020507" pitchFamily="18" charset="2"/>
              </a:rPr>
              <a:t>c)	// T, I ,(12),(5)</a:t>
            </a:r>
          </a:p>
          <a:p>
            <a:pPr marL="228600" indent="-228600">
              <a:lnSpc>
                <a:spcPct val="120000"/>
              </a:lnSpc>
              <a:spcBef>
                <a:spcPts val="1000"/>
              </a:spcBef>
              <a:buClr>
                <a:schemeClr val="tx1"/>
              </a:buClr>
            </a:pPr>
            <a:r>
              <a:rPr lang="en-US" altLang="zh-CN" b="0" dirty="0">
                <a:sym typeface="Symbol" panose="05050102010706020507" pitchFamily="18" charset="2"/>
              </a:rPr>
              <a:t>(14). R(c)	// T, I (13),(8)</a:t>
            </a:r>
          </a:p>
          <a:p>
            <a:pPr marL="228600" indent="-228600">
              <a:lnSpc>
                <a:spcPct val="120000"/>
              </a:lnSpc>
              <a:spcBef>
                <a:spcPts val="1000"/>
              </a:spcBef>
              <a:buClr>
                <a:schemeClr val="tx1"/>
              </a:buClr>
            </a:pPr>
            <a:r>
              <a:rPr lang="en-US" altLang="zh-CN" b="0" dirty="0">
                <a:sym typeface="Symbol" panose="05050102010706020507" pitchFamily="18" charset="2"/>
              </a:rPr>
              <a:t>(15). P(c) </a:t>
            </a:r>
            <a:r>
              <a:rPr lang="en-US" altLang="zh-CN" b="0" dirty="0"/>
              <a:t> R(</a:t>
            </a:r>
            <a:r>
              <a:rPr lang="en-US" altLang="zh-CN" b="0" dirty="0">
                <a:sym typeface="Symbol" panose="05050102010706020507" pitchFamily="18" charset="2"/>
              </a:rPr>
              <a:t>c)// T, I,(4),(14)</a:t>
            </a:r>
          </a:p>
          <a:p>
            <a:pPr marL="228600" indent="-228600">
              <a:lnSpc>
                <a:spcPct val="120000"/>
              </a:lnSpc>
              <a:spcBef>
                <a:spcPts val="1000"/>
              </a:spcBef>
              <a:buClr>
                <a:schemeClr val="tx1"/>
              </a:buClr>
            </a:pPr>
            <a:r>
              <a:rPr lang="en-US" altLang="zh-CN" b="0" dirty="0">
                <a:sym typeface="Symbol" panose="05050102010706020507" pitchFamily="18" charset="2"/>
              </a:rPr>
              <a:t>(16). </a:t>
            </a:r>
            <a:r>
              <a:rPr lang="en-US" altLang="zh-CN" b="0" dirty="0"/>
              <a:t>x</a:t>
            </a:r>
            <a:r>
              <a:rPr lang="en-US" altLang="zh-CN" b="0" dirty="0">
                <a:sym typeface="Symbol" panose="05050102010706020507" pitchFamily="18" charset="2"/>
              </a:rPr>
              <a:t>(P(x)</a:t>
            </a:r>
            <a:r>
              <a:rPr lang="en-US" altLang="zh-CN" b="0" dirty="0"/>
              <a:t>R(</a:t>
            </a:r>
            <a:r>
              <a:rPr lang="en-US" altLang="zh-CN" b="0" dirty="0">
                <a:sym typeface="Symbol" panose="05050102010706020507" pitchFamily="18" charset="2"/>
              </a:rPr>
              <a:t>x)) // EG,(15)</a:t>
            </a:r>
          </a:p>
        </p:txBody>
      </p:sp>
      <p:sp>
        <p:nvSpPr>
          <p:cNvPr id="5" name="矩形 4">
            <a:extLst>
              <a:ext uri="{FF2B5EF4-FFF2-40B4-BE49-F238E27FC236}">
                <a16:creationId xmlns:a16="http://schemas.microsoft.com/office/drawing/2014/main" id="{5D0B4FE6-3DCF-444D-B32C-99DED3ECA407}"/>
              </a:ext>
            </a:extLst>
          </p:cNvPr>
          <p:cNvSpPr/>
          <p:nvPr/>
        </p:nvSpPr>
        <p:spPr>
          <a:xfrm>
            <a:off x="7677627" y="878489"/>
            <a:ext cx="2762513" cy="5608523"/>
          </a:xfrm>
          <a:prstGeom prst="rect">
            <a:avLst/>
          </a:prstGeom>
        </p:spPr>
        <p:txBody>
          <a:bodyPr wrap="square">
            <a:spAutoFit/>
          </a:bodyPr>
          <a:lstStyle/>
          <a:p>
            <a:pPr>
              <a:lnSpc>
                <a:spcPct val="120000"/>
              </a:lnSpc>
              <a:buClr>
                <a:schemeClr val="tx1"/>
              </a:buClr>
              <a:buFontTx/>
              <a:buNone/>
            </a:pPr>
            <a:r>
              <a:rPr lang="zh-CN" altLang="en-US" sz="2000" dirty="0">
                <a:latin typeface="+mn-ea"/>
              </a:rPr>
              <a:t>个体域为全总域，引入下列谓词：</a:t>
            </a:r>
            <a:r>
              <a:rPr lang="en-US" altLang="zh-CN" sz="2000" dirty="0">
                <a:latin typeface="+mn-ea"/>
              </a:rPr>
              <a:t>P(</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是旅客；</a:t>
            </a:r>
            <a:r>
              <a:rPr lang="en-US" altLang="zh-CN" sz="2000" dirty="0">
                <a:latin typeface="+mn-ea"/>
              </a:rPr>
              <a:t>Q(</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坐头等舱；</a:t>
            </a:r>
            <a:r>
              <a:rPr lang="en-US" altLang="zh-CN" sz="2000" dirty="0">
                <a:latin typeface="+mn-ea"/>
              </a:rPr>
              <a:t>R(</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坐二等舱；</a:t>
            </a:r>
            <a:r>
              <a:rPr lang="en-US" altLang="zh-CN" sz="2000" dirty="0">
                <a:latin typeface="+mn-ea"/>
              </a:rPr>
              <a:t>S(</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是富裕的。</a:t>
            </a:r>
          </a:p>
          <a:p>
            <a:pPr>
              <a:lnSpc>
                <a:spcPct val="120000"/>
              </a:lnSpc>
              <a:buClr>
                <a:schemeClr val="tx1"/>
              </a:buClr>
              <a:buFontTx/>
              <a:buNone/>
            </a:pPr>
            <a:r>
              <a:rPr lang="zh-CN" altLang="en-US" sz="2000" dirty="0">
                <a:latin typeface="+mn-ea"/>
              </a:rPr>
              <a:t>	原推理可符号化为：</a:t>
            </a:r>
          </a:p>
          <a:p>
            <a:pPr>
              <a:lnSpc>
                <a:spcPct val="120000"/>
              </a:lnSpc>
              <a:buClr>
                <a:schemeClr val="tx1"/>
              </a:buClr>
              <a:buFontTx/>
              <a:buNone/>
            </a:pPr>
            <a:r>
              <a:rPr lang="zh-CN" altLang="en-US" sz="2000" dirty="0">
                <a:latin typeface="+mn-ea"/>
              </a:rPr>
              <a:t>	</a:t>
            </a:r>
            <a:r>
              <a:rPr lang="zh-CN" altLang="en-US" sz="2000" dirty="0">
                <a:solidFill>
                  <a:srgbClr val="0033CC"/>
                </a:solidFill>
                <a:latin typeface="+mn-ea"/>
              </a:rPr>
              <a:t>前提</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(Q(</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R(</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(Q(</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dirty="0">
                <a:latin typeface="+mn-ea"/>
              </a:rPr>
              <a:t>x (P(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dirty="0">
                <a:latin typeface="+mn-ea"/>
              </a:rPr>
              <a:t>(</a:t>
            </a:r>
            <a:r>
              <a:rPr lang="en-US" altLang="zh-CN"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p>
          <a:p>
            <a:pPr>
              <a:lnSpc>
                <a:spcPct val="120000"/>
              </a:lnSpc>
              <a:buClr>
                <a:schemeClr val="tx1"/>
              </a:buClr>
              <a:buFontTx/>
              <a:buNone/>
            </a:pPr>
            <a:r>
              <a:rPr lang="en-US" altLang="zh-CN" sz="2000" dirty="0">
                <a:latin typeface="+mn-ea"/>
              </a:rPr>
              <a:t>	</a:t>
            </a:r>
            <a:r>
              <a:rPr lang="zh-CN" altLang="en-US" sz="2000" dirty="0">
                <a:solidFill>
                  <a:srgbClr val="0033CC"/>
                </a:solidFill>
                <a:latin typeface="+mn-ea"/>
              </a:rPr>
              <a:t>结论</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R(</a:t>
            </a:r>
            <a:r>
              <a:rPr lang="en-US" altLang="zh-CN" sz="2000" i="1" dirty="0">
                <a:latin typeface="+mn-ea"/>
              </a:rPr>
              <a:t>x</a:t>
            </a:r>
            <a:r>
              <a:rPr lang="en-US" altLang="zh-CN" sz="2000" dirty="0">
                <a:latin typeface="+mn-ea"/>
              </a:rPr>
              <a:t>))</a:t>
            </a:r>
            <a:r>
              <a:rPr lang="zh-CN" altLang="en-US" sz="2000" dirty="0">
                <a:latin typeface="+mn-ea"/>
              </a:rPr>
              <a:t>，验证该结论的公式序列如下：</a:t>
            </a:r>
          </a:p>
        </p:txBody>
      </p:sp>
    </p:spTree>
    <p:extLst>
      <p:ext uri="{BB962C8B-B14F-4D97-AF65-F5344CB8AC3E}">
        <p14:creationId xmlns:p14="http://schemas.microsoft.com/office/powerpoint/2010/main" val="33370947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1027">
            <a:extLst>
              <a:ext uri="{FF2B5EF4-FFF2-40B4-BE49-F238E27FC236}">
                <a16:creationId xmlns:a16="http://schemas.microsoft.com/office/drawing/2014/main" id="{AC2BCE3E-78F7-46FC-8ED4-80003DC2A48F}"/>
              </a:ext>
            </a:extLst>
          </p:cNvPr>
          <p:cNvSpPr txBox="1">
            <a:spLocks noChangeArrowheads="1"/>
          </p:cNvSpPr>
          <p:nvPr/>
        </p:nvSpPr>
        <p:spPr>
          <a:xfrm>
            <a:off x="1751013" y="1031289"/>
            <a:ext cx="9436963" cy="5562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br>
              <a:rPr lang="zh-CN" altLang="en-US" sz="3200" dirty="0">
                <a:latin typeface="+mn-ea"/>
              </a:rPr>
            </a:br>
            <a:endParaRPr lang="en-US" altLang="zh-CN" sz="3200" dirty="0">
              <a:latin typeface="+mn-ea"/>
            </a:endParaRPr>
          </a:p>
          <a:p>
            <a:pPr>
              <a:buFont typeface="Wingdings" panose="05000000000000000000" pitchFamily="2" charset="2"/>
              <a:buNone/>
            </a:pPr>
            <a:r>
              <a:rPr lang="zh-CN" altLang="en-US" sz="3200" dirty="0">
                <a:latin typeface="+mn-ea"/>
              </a:rPr>
              <a:t>任何自然数都是整数；存在着自然数。所以存在着整数。</a:t>
            </a:r>
            <a:br>
              <a:rPr lang="zh-CN" altLang="en-US" sz="3200" dirty="0">
                <a:latin typeface="+mn-ea"/>
              </a:rPr>
            </a:br>
            <a:endParaRPr lang="en-US" altLang="zh-CN" sz="3200" dirty="0">
              <a:latin typeface="+mn-ea"/>
            </a:endParaRPr>
          </a:p>
          <a:p>
            <a:pPr>
              <a:buFont typeface="Wingdings" panose="05000000000000000000" pitchFamily="2" charset="2"/>
              <a:buNone/>
            </a:pPr>
            <a:r>
              <a:rPr lang="zh-CN" altLang="en-US" sz="3200" dirty="0">
                <a:latin typeface="+mn-ea"/>
              </a:rPr>
              <a:t>个体域为实数集合</a:t>
            </a:r>
            <a:r>
              <a:rPr lang="en-US" altLang="zh-CN" sz="3200" dirty="0">
                <a:latin typeface="+mn-ea"/>
              </a:rPr>
              <a:t>R</a:t>
            </a:r>
            <a:r>
              <a:rPr lang="zh-CN" altLang="en-US" sz="3200" dirty="0">
                <a:latin typeface="+mn-ea"/>
              </a:rPr>
              <a:t>。</a:t>
            </a:r>
          </a:p>
        </p:txBody>
      </p:sp>
    </p:spTree>
    <p:extLst>
      <p:ext uri="{BB962C8B-B14F-4D97-AF65-F5344CB8AC3E}">
        <p14:creationId xmlns:p14="http://schemas.microsoft.com/office/powerpoint/2010/main" val="1467868680"/>
      </p:ext>
    </p:extLst>
  </p:cSld>
  <p:clrMapOvr>
    <a:masterClrMapping/>
  </p:clrMapOvr>
  <p:transition spd="slow" advTm="0">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AE7396CB-8B30-4F9B-9DA2-F7D7AA8CD2F8}"/>
              </a:ext>
            </a:extLst>
          </p:cNvPr>
          <p:cNvSpPr/>
          <p:nvPr/>
        </p:nvSpPr>
        <p:spPr>
          <a:xfrm>
            <a:off x="-92279" y="3126557"/>
            <a:ext cx="6096000" cy="1815882"/>
          </a:xfrm>
          <a:prstGeom prst="rect">
            <a:avLst/>
          </a:prstGeom>
        </p:spPr>
        <p:txBody>
          <a:bodyPr>
            <a:spAutoFit/>
          </a:bodyPr>
          <a:lstStyle/>
          <a:p>
            <a:r>
              <a:rPr lang="zh-CN" altLang="en-US" sz="2800" dirty="0">
                <a:latin typeface="Times New Roman" panose="02020603050405020304" pitchFamily="18" charset="0"/>
                <a:cs typeface="Times New Roman" panose="02020603050405020304" pitchFamily="18" charset="0"/>
              </a:rPr>
              <a:t>         ①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x(F(x)→G(x)) 	       P</a:t>
            </a:r>
            <a:br>
              <a:rPr lang="zh-CN" altLang="en-US"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   	② </a:t>
            </a:r>
            <a:r>
              <a:rPr lang="en-US" altLang="zh-CN" sz="2800" dirty="0">
                <a:latin typeface="Times New Roman" panose="02020603050405020304" pitchFamily="18" charset="0"/>
                <a:cs typeface="Times New Roman" panose="02020603050405020304" pitchFamily="18" charset="0"/>
              </a:rPr>
              <a:t>F(c)→G(c)      	      US, ①</a:t>
            </a:r>
            <a:br>
              <a:rPr lang="zh-CN" altLang="en-US"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   	③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xF</a:t>
            </a:r>
            <a:r>
              <a:rPr lang="en-US" altLang="zh-CN" sz="2800" dirty="0">
                <a:latin typeface="Times New Roman" panose="02020603050405020304" pitchFamily="18" charset="0"/>
                <a:cs typeface="Times New Roman" panose="02020603050405020304" pitchFamily="18" charset="0"/>
              </a:rPr>
              <a:t>(x)         	       P</a:t>
            </a:r>
            <a:br>
              <a:rPr lang="zh-CN" altLang="en-US"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   	④ </a:t>
            </a:r>
            <a:r>
              <a:rPr lang="en-US" altLang="zh-CN" sz="2800" dirty="0">
                <a:latin typeface="Times New Roman" panose="02020603050405020304" pitchFamily="18" charset="0"/>
                <a:cs typeface="Times New Roman" panose="02020603050405020304" pitchFamily="18" charset="0"/>
              </a:rPr>
              <a:t>F(d)            	      EI, ③</a:t>
            </a:r>
            <a:endParaRPr lang="zh-CN" altLang="en-US" sz="28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25702B80-E600-4506-9A5F-864BC8C86AD8}"/>
              </a:ext>
            </a:extLst>
          </p:cNvPr>
          <p:cNvSpPr/>
          <p:nvPr/>
        </p:nvSpPr>
        <p:spPr>
          <a:xfrm>
            <a:off x="5857660" y="3055757"/>
            <a:ext cx="6096000" cy="3108543"/>
          </a:xfrm>
          <a:prstGeom prst="rect">
            <a:avLst/>
          </a:prstGeom>
        </p:spPr>
        <p:txBody>
          <a:bodyPr>
            <a:spAutoFit/>
          </a:bodyPr>
          <a:lstStyle/>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证明：</a:t>
            </a: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①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xF</a:t>
            </a:r>
            <a:r>
              <a:rPr lang="en-US" altLang="zh-CN" sz="2800" dirty="0">
                <a:latin typeface="Times New Roman" panose="02020603050405020304" pitchFamily="18" charset="0"/>
                <a:cs typeface="Times New Roman" panose="02020603050405020304" pitchFamily="18" charset="0"/>
              </a:rPr>
              <a:t>(x)         		P</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② </a:t>
            </a:r>
            <a:r>
              <a:rPr lang="en-US" altLang="zh-CN" sz="2800" dirty="0">
                <a:latin typeface="Times New Roman" panose="02020603050405020304" pitchFamily="18" charset="0"/>
                <a:cs typeface="Times New Roman" panose="02020603050405020304" pitchFamily="18" charset="0"/>
              </a:rPr>
              <a:t>F(c)            	          ES, ①</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③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x(F(x)→G(x)) 	P</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④ </a:t>
            </a:r>
            <a:r>
              <a:rPr lang="en-US" altLang="zh-CN" sz="2800" dirty="0">
                <a:latin typeface="Times New Roman" panose="02020603050405020304" pitchFamily="18" charset="0"/>
                <a:cs typeface="Times New Roman" panose="02020603050405020304" pitchFamily="18" charset="0"/>
              </a:rPr>
              <a:t>F(c)→G(c)      	US,③</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⑤ </a:t>
            </a:r>
            <a:r>
              <a:rPr lang="en-US" altLang="zh-CN" sz="2800" dirty="0">
                <a:latin typeface="Times New Roman" panose="02020603050405020304" pitchFamily="18" charset="0"/>
                <a:cs typeface="Times New Roman" panose="02020603050405020304" pitchFamily="18" charset="0"/>
              </a:rPr>
              <a:t>G(c)           		T,I,②,④</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⑥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xG</a:t>
            </a:r>
            <a:r>
              <a:rPr lang="en-US" altLang="zh-CN" sz="2800" dirty="0">
                <a:latin typeface="Times New Roman" panose="02020603050405020304" pitchFamily="18" charset="0"/>
                <a:cs typeface="Times New Roman" panose="02020603050405020304" pitchFamily="18" charset="0"/>
              </a:rPr>
              <a:t>(x)         		EG, ⑤</a:t>
            </a:r>
            <a:endParaRPr lang="zh-CN" altLang="en-US" sz="28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E13A82A1-AEF2-4CD5-90B1-0926D2D76FB6}"/>
              </a:ext>
            </a:extLst>
          </p:cNvPr>
          <p:cNvSpPr/>
          <p:nvPr/>
        </p:nvSpPr>
        <p:spPr>
          <a:xfrm>
            <a:off x="2479829" y="808988"/>
            <a:ext cx="6096000" cy="2246769"/>
          </a:xfrm>
          <a:prstGeom prst="rect">
            <a:avLst/>
          </a:prstGeom>
        </p:spPr>
        <p:txBody>
          <a:bodyPr>
            <a:spAutoFit/>
          </a:bodyPr>
          <a:lstStyle/>
          <a:p>
            <a:pPr algn="just">
              <a:buFont typeface="Wingdings" panose="05000000000000000000" pitchFamily="2" charset="2"/>
              <a:buNone/>
            </a:pPr>
            <a:r>
              <a:rPr lang="zh-CN" altLang="en-US" sz="2800" dirty="0">
                <a:solidFill>
                  <a:schemeClr val="hlink"/>
                </a:solidFill>
                <a:latin typeface="Times New Roman" panose="02020603050405020304" pitchFamily="18" charset="0"/>
                <a:cs typeface="Times New Roman" panose="02020603050405020304" pitchFamily="18" charset="0"/>
              </a:rPr>
              <a:t>解</a:t>
            </a:r>
            <a:r>
              <a:rPr lang="zh-CN" altLang="en-US" sz="2800" dirty="0">
                <a:latin typeface="Times New Roman" panose="02020603050405020304" pitchFamily="18" charset="0"/>
                <a:cs typeface="Times New Roman" panose="02020603050405020304" pitchFamily="18" charset="0"/>
              </a:rPr>
              <a:t>：先将原子命题符号化。</a:t>
            </a: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设 </a:t>
            </a:r>
            <a:r>
              <a:rPr lang="en-US" altLang="zh-CN" sz="2800" dirty="0">
                <a:latin typeface="Times New Roman" panose="02020603050405020304" pitchFamily="18" charset="0"/>
                <a:cs typeface="Times New Roman" panose="02020603050405020304" pitchFamily="18" charset="0"/>
              </a:rPr>
              <a:t>F(x):x</a:t>
            </a:r>
            <a:r>
              <a:rPr lang="zh-CN" altLang="en-US" sz="2800" dirty="0">
                <a:latin typeface="Times New Roman" panose="02020603050405020304" pitchFamily="18" charset="0"/>
                <a:cs typeface="Times New Roman" panose="02020603050405020304" pitchFamily="18" charset="0"/>
              </a:rPr>
              <a:t>为自然数，</a:t>
            </a:r>
            <a:r>
              <a:rPr lang="en-US" altLang="zh-CN" sz="2800" dirty="0">
                <a:latin typeface="Times New Roman" panose="02020603050405020304" pitchFamily="18" charset="0"/>
                <a:cs typeface="Times New Roman" panose="02020603050405020304" pitchFamily="18" charset="0"/>
              </a:rPr>
              <a:t>G(x):x</a:t>
            </a:r>
            <a:r>
              <a:rPr lang="zh-CN" altLang="en-US" sz="2800" dirty="0">
                <a:latin typeface="Times New Roman" panose="02020603050405020304" pitchFamily="18" charset="0"/>
                <a:cs typeface="Times New Roman" panose="02020603050405020304" pitchFamily="18" charset="0"/>
              </a:rPr>
              <a:t>为整数。</a:t>
            </a: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前提：</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x(F(x)→G(x)),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xF</a:t>
            </a:r>
            <a:r>
              <a:rPr lang="en-US" altLang="zh-CN" sz="2800" dirty="0">
                <a:latin typeface="Times New Roman" panose="02020603050405020304" pitchFamily="18" charset="0"/>
                <a:cs typeface="Times New Roman" panose="02020603050405020304" pitchFamily="18" charset="0"/>
              </a:rPr>
              <a:t>(x)</a:t>
            </a:r>
          </a:p>
          <a:p>
            <a:pPr algn="just">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结论：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xG</a:t>
            </a:r>
            <a:r>
              <a:rPr lang="en-US" altLang="zh-CN" sz="2800" dirty="0">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139254587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3">
            <a:extLst>
              <a:ext uri="{FF2B5EF4-FFF2-40B4-BE49-F238E27FC236}">
                <a16:creationId xmlns:a16="http://schemas.microsoft.com/office/drawing/2014/main" id="{3E4C0C57-103D-45EF-9411-24987093C659}"/>
              </a:ext>
            </a:extLst>
          </p:cNvPr>
          <p:cNvSpPr>
            <a:spLocks noChangeArrowheads="1"/>
          </p:cNvSpPr>
          <p:nvPr/>
        </p:nvSpPr>
        <p:spPr bwMode="auto">
          <a:xfrm>
            <a:off x="2209800" y="122214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rgbClr val="150363"/>
                </a:solidFill>
                <a:latin typeface="Times New Roman" panose="02020603050405020304" pitchFamily="18" charset="0"/>
                <a:cs typeface="Times New Roman" panose="02020603050405020304" pitchFamily="18" charset="0"/>
              </a:rPr>
              <a:t>证明：</a:t>
            </a:r>
            <a:r>
              <a:rPr kumimoji="1" lang="en-US" altLang="zh-CN" sz="2800" dirty="0">
                <a:solidFill>
                  <a:srgbClr val="150363"/>
                </a:solidFill>
                <a:latin typeface="Times New Roman" panose="02020603050405020304" pitchFamily="18" charset="0"/>
                <a:cs typeface="Times New Roman" panose="02020603050405020304" pitchFamily="18" charset="0"/>
              </a:rPr>
              <a:t>(</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x)(P(x)Q(x))</a:t>
            </a:r>
            <a:r>
              <a:rPr kumimoji="1" lang="zh-CN" altLang="en-US"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noProof="1">
                <a:solidFill>
                  <a:srgbClr val="150363"/>
                </a:solidFill>
                <a:latin typeface="Times New Roman" panose="02020603050405020304" pitchFamily="18" charset="0"/>
                <a:cs typeface="Times New Roman" panose="02020603050405020304" pitchFamily="18" charset="0"/>
              </a:rPr>
              <a:t>(</a:t>
            </a:r>
            <a:r>
              <a:rPr kumimoji="1" lang="zh-CN"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P(x)</a:t>
            </a:r>
            <a:r>
              <a:rPr kumimoji="1" lang="en-US" altLang="en-US" sz="2800" noProof="1">
                <a:solidFill>
                  <a:srgbClr val="150363"/>
                </a:solidFill>
                <a:latin typeface="Times New Roman" panose="02020603050405020304" pitchFamily="18" charset="0"/>
                <a:cs typeface="Times New Roman" panose="02020603050405020304" pitchFamily="18" charset="0"/>
              </a:rPr>
              <a:t>(</a:t>
            </a:r>
            <a:r>
              <a:rPr kumimoji="1" lang="en-US"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Q(x)</a:t>
            </a:r>
          </a:p>
        </p:txBody>
      </p:sp>
      <p:sp>
        <p:nvSpPr>
          <p:cNvPr id="8" name="Rectangle 4">
            <a:extLst>
              <a:ext uri="{FF2B5EF4-FFF2-40B4-BE49-F238E27FC236}">
                <a16:creationId xmlns:a16="http://schemas.microsoft.com/office/drawing/2014/main" id="{873F13D3-A9BC-4316-8753-8C25DD39A925}"/>
              </a:ext>
            </a:extLst>
          </p:cNvPr>
          <p:cNvSpPr txBox="1">
            <a:spLocks noChangeArrowheads="1"/>
          </p:cNvSpPr>
          <p:nvPr/>
        </p:nvSpPr>
        <p:spPr>
          <a:xfrm>
            <a:off x="2354263" y="2230205"/>
            <a:ext cx="7775575" cy="4176712"/>
          </a:xfrm>
          <a:prstGeom prst="rect">
            <a:avLst/>
          </a:prstGeom>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latin typeface="Times New Roman" panose="02020603050405020304" pitchFamily="18" charset="0"/>
                <a:cs typeface="Times New Roman" panose="02020603050405020304" pitchFamily="18" charset="0"/>
              </a:rPr>
              <a:t>有下面的推导</a:t>
            </a:r>
            <a:r>
              <a:rPr lang="zh-CN" altLang="en-US" dirty="0">
                <a:latin typeface="Times New Roman" panose="02020603050405020304" pitchFamily="18" charset="0"/>
                <a:cs typeface="Times New Roman" panose="02020603050405020304" pitchFamily="18" charset="0"/>
              </a:rPr>
              <a:t>：</a:t>
            </a:r>
          </a:p>
          <a:p>
            <a:pPr marL="0" indent="0">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zh-CN" altLang="zh-CN"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x)(P(x)Q(x))	     P</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 (2)P(y)Q(y)		     US,(1)</a:t>
            </a:r>
          </a:p>
          <a:p>
            <a:pPr marL="0" indent="0">
              <a:buNone/>
            </a:pPr>
            <a:r>
              <a:rPr lang="en-US" altLang="zh-CN" dirty="0">
                <a:latin typeface="Times New Roman" panose="02020603050405020304" pitchFamily="18" charset="0"/>
                <a:cs typeface="Times New Roman" panose="02020603050405020304" pitchFamily="18" charset="0"/>
              </a:rPr>
              <a:t> (3)</a:t>
            </a:r>
            <a:r>
              <a:rPr lang="en-US" altLang="zh-CN"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P(x)		     P</a:t>
            </a:r>
          </a:p>
          <a:p>
            <a:pPr marL="0" indent="0">
              <a:buNone/>
            </a:pPr>
            <a:r>
              <a:rPr lang="en-US" altLang="zh-CN" dirty="0">
                <a:latin typeface="Times New Roman" panose="02020603050405020304" pitchFamily="18" charset="0"/>
                <a:cs typeface="Times New Roman" panose="02020603050405020304" pitchFamily="18" charset="0"/>
              </a:rPr>
              <a:t> (4)</a:t>
            </a:r>
            <a:r>
              <a:rPr lang="en-US" altLang="zh-CN" noProof="1">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P(c)			     ES,(3)</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 (5)Q(c)			    T,(2),(4),I</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 (6)</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Q(x)		     EG,(5)</a:t>
            </a:r>
          </a:p>
        </p:txBody>
      </p:sp>
    </p:spTree>
    <p:extLst>
      <p:ext uri="{BB962C8B-B14F-4D97-AF65-F5344CB8AC3E}">
        <p14:creationId xmlns:p14="http://schemas.microsoft.com/office/powerpoint/2010/main" val="3330543327"/>
      </p:ext>
    </p:extLst>
  </p:cSld>
  <p:clrMapOvr>
    <a:masterClrMapping/>
  </p:clrMapOvr>
  <p:transition spd="slow" advTm="0">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3">
            <a:extLst>
              <a:ext uri="{FF2B5EF4-FFF2-40B4-BE49-F238E27FC236}">
                <a16:creationId xmlns:a16="http://schemas.microsoft.com/office/drawing/2014/main" id="{3E4C0C57-103D-45EF-9411-24987093C659}"/>
              </a:ext>
            </a:extLst>
          </p:cNvPr>
          <p:cNvSpPr>
            <a:spLocks noChangeArrowheads="1"/>
          </p:cNvSpPr>
          <p:nvPr/>
        </p:nvSpPr>
        <p:spPr bwMode="auto">
          <a:xfrm>
            <a:off x="2209800" y="122214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rgbClr val="150363"/>
                </a:solidFill>
                <a:latin typeface="Times New Roman" panose="02020603050405020304" pitchFamily="18" charset="0"/>
                <a:cs typeface="Times New Roman" panose="02020603050405020304" pitchFamily="18" charset="0"/>
              </a:rPr>
              <a:t>证明：</a:t>
            </a:r>
            <a:r>
              <a:rPr kumimoji="1" lang="en-US" altLang="zh-CN" sz="2800" dirty="0">
                <a:solidFill>
                  <a:srgbClr val="150363"/>
                </a:solidFill>
                <a:latin typeface="Times New Roman" panose="02020603050405020304" pitchFamily="18" charset="0"/>
                <a:cs typeface="Times New Roman" panose="02020603050405020304" pitchFamily="18" charset="0"/>
              </a:rPr>
              <a:t>(</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x)(P(x)Q(x))</a:t>
            </a:r>
            <a:r>
              <a:rPr kumimoji="1" lang="zh-CN" altLang="en-US"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noProof="1">
                <a:solidFill>
                  <a:srgbClr val="150363"/>
                </a:solidFill>
                <a:latin typeface="Times New Roman" panose="02020603050405020304" pitchFamily="18" charset="0"/>
                <a:cs typeface="Times New Roman" panose="02020603050405020304" pitchFamily="18" charset="0"/>
              </a:rPr>
              <a:t>(</a:t>
            </a:r>
            <a:r>
              <a:rPr kumimoji="1" lang="zh-CN"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P(x)</a:t>
            </a:r>
            <a:r>
              <a:rPr kumimoji="1" lang="en-US" altLang="en-US" sz="2800" noProof="1">
                <a:solidFill>
                  <a:srgbClr val="150363"/>
                </a:solidFill>
                <a:latin typeface="Times New Roman" panose="02020603050405020304" pitchFamily="18" charset="0"/>
                <a:cs typeface="Times New Roman" panose="02020603050405020304" pitchFamily="18" charset="0"/>
              </a:rPr>
              <a:t>(</a:t>
            </a:r>
            <a:r>
              <a:rPr kumimoji="1" lang="en-US"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Q(x)</a:t>
            </a:r>
          </a:p>
        </p:txBody>
      </p:sp>
      <p:sp>
        <p:nvSpPr>
          <p:cNvPr id="6" name="Rectangle 3">
            <a:extLst>
              <a:ext uri="{FF2B5EF4-FFF2-40B4-BE49-F238E27FC236}">
                <a16:creationId xmlns:a16="http://schemas.microsoft.com/office/drawing/2014/main" id="{E3C89006-B7AE-49BF-82F7-A9366BDCED07}"/>
              </a:ext>
            </a:extLst>
          </p:cNvPr>
          <p:cNvSpPr txBox="1">
            <a:spLocks noChangeArrowheads="1"/>
          </p:cNvSpPr>
          <p:nvPr/>
        </p:nvSpPr>
        <p:spPr>
          <a:xfrm>
            <a:off x="2068397" y="2014538"/>
            <a:ext cx="7543800" cy="4751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latin typeface="Times New Roman" panose="02020603050405020304" pitchFamily="18" charset="0"/>
                <a:cs typeface="Times New Roman" panose="02020603050405020304" pitchFamily="18" charset="0"/>
              </a:rPr>
              <a:t>推导可修改为</a:t>
            </a:r>
            <a:r>
              <a:rPr lang="zh-CN" altLang="en-US" dirty="0">
                <a:latin typeface="Times New Roman" panose="02020603050405020304" pitchFamily="18" charset="0"/>
                <a:cs typeface="Times New Roman" panose="02020603050405020304" pitchFamily="18" charset="0"/>
              </a:rPr>
              <a:t>：</a:t>
            </a:r>
          </a:p>
          <a:p>
            <a:pPr marL="0" indent="0">
              <a:buNone/>
            </a:pPr>
            <a:r>
              <a:rPr lang="zh-CN" altLang="zh-CN"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x)(P(x)Q(x))	P</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(2)(P(c)Q(c))		US,(1)</a:t>
            </a:r>
          </a:p>
          <a:p>
            <a:pPr marL="0" indent="0">
              <a:buNone/>
            </a:pPr>
            <a:r>
              <a:rPr lang="en-US" altLang="zh-CN" dirty="0">
                <a:latin typeface="Times New Roman" panose="02020603050405020304" pitchFamily="18" charset="0"/>
                <a:cs typeface="Times New Roman" panose="02020603050405020304" pitchFamily="18" charset="0"/>
              </a:rPr>
              <a:t>(3)</a:t>
            </a:r>
            <a:r>
              <a:rPr lang="en-US" altLang="zh-CN"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P(x)			P</a:t>
            </a:r>
          </a:p>
          <a:p>
            <a:pPr marL="0" indent="0">
              <a:buNone/>
            </a:pPr>
            <a:r>
              <a:rPr lang="en-US" altLang="zh-CN" dirty="0">
                <a:latin typeface="Times New Roman" panose="02020603050405020304" pitchFamily="18" charset="0"/>
                <a:cs typeface="Times New Roman" panose="02020603050405020304" pitchFamily="18" charset="0"/>
              </a:rPr>
              <a:t>(4)</a:t>
            </a:r>
            <a:r>
              <a:rPr lang="en-US" altLang="zh-CN" noProof="1">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P(c)				ES,(3)</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(5)Q(c)				T,(2),(4),I</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(6)</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Q(x)			EG,(5)</a:t>
            </a:r>
          </a:p>
        </p:txBody>
      </p:sp>
    </p:spTree>
    <p:extLst>
      <p:ext uri="{BB962C8B-B14F-4D97-AF65-F5344CB8AC3E}">
        <p14:creationId xmlns:p14="http://schemas.microsoft.com/office/powerpoint/2010/main" val="2414983108"/>
      </p:ext>
    </p:extLst>
  </p:cSld>
  <p:clrMapOvr>
    <a:masterClrMapping/>
  </p:clrMapOvr>
  <p:transition spd="slow" advTm="0">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3">
            <a:extLst>
              <a:ext uri="{FF2B5EF4-FFF2-40B4-BE49-F238E27FC236}">
                <a16:creationId xmlns:a16="http://schemas.microsoft.com/office/drawing/2014/main" id="{3E4C0C57-103D-45EF-9411-24987093C659}"/>
              </a:ext>
            </a:extLst>
          </p:cNvPr>
          <p:cNvSpPr>
            <a:spLocks noChangeArrowheads="1"/>
          </p:cNvSpPr>
          <p:nvPr/>
        </p:nvSpPr>
        <p:spPr bwMode="auto">
          <a:xfrm>
            <a:off x="2209800" y="122214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rgbClr val="150363"/>
                </a:solidFill>
                <a:latin typeface="Times New Roman" panose="02020603050405020304" pitchFamily="18" charset="0"/>
                <a:cs typeface="Times New Roman" panose="02020603050405020304" pitchFamily="18" charset="0"/>
              </a:rPr>
              <a:t>证明：</a:t>
            </a:r>
            <a:r>
              <a:rPr kumimoji="1" lang="en-US" altLang="zh-CN" sz="2800" dirty="0">
                <a:solidFill>
                  <a:srgbClr val="150363"/>
                </a:solidFill>
                <a:latin typeface="Times New Roman" panose="02020603050405020304" pitchFamily="18" charset="0"/>
                <a:cs typeface="Times New Roman" panose="02020603050405020304" pitchFamily="18" charset="0"/>
              </a:rPr>
              <a:t>(</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x)(P(x)Q(x))</a:t>
            </a:r>
            <a:r>
              <a:rPr kumimoji="1" lang="zh-CN" altLang="en-US"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noProof="1">
                <a:solidFill>
                  <a:srgbClr val="150363"/>
                </a:solidFill>
                <a:latin typeface="Times New Roman" panose="02020603050405020304" pitchFamily="18" charset="0"/>
                <a:cs typeface="Times New Roman" panose="02020603050405020304" pitchFamily="18" charset="0"/>
              </a:rPr>
              <a:t>(</a:t>
            </a:r>
            <a:r>
              <a:rPr kumimoji="1" lang="zh-CN"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P(x)</a:t>
            </a:r>
            <a:r>
              <a:rPr kumimoji="1" lang="en-US" altLang="en-US" sz="2800" noProof="1">
                <a:solidFill>
                  <a:srgbClr val="150363"/>
                </a:solidFill>
                <a:latin typeface="Times New Roman" panose="02020603050405020304" pitchFamily="18" charset="0"/>
                <a:cs typeface="Times New Roman" panose="02020603050405020304" pitchFamily="18" charset="0"/>
              </a:rPr>
              <a:t>(</a:t>
            </a:r>
            <a:r>
              <a:rPr kumimoji="1" lang="en-US"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Q(x)</a:t>
            </a:r>
          </a:p>
        </p:txBody>
      </p:sp>
      <p:sp>
        <p:nvSpPr>
          <p:cNvPr id="8" name="Rectangle 3">
            <a:extLst>
              <a:ext uri="{FF2B5EF4-FFF2-40B4-BE49-F238E27FC236}">
                <a16:creationId xmlns:a16="http://schemas.microsoft.com/office/drawing/2014/main" id="{7DB7C0E8-07A6-48EC-A6CA-16A150CE612F}"/>
              </a:ext>
            </a:extLst>
          </p:cNvPr>
          <p:cNvSpPr txBox="1">
            <a:spLocks noChangeArrowheads="1"/>
          </p:cNvSpPr>
          <p:nvPr/>
        </p:nvSpPr>
        <p:spPr>
          <a:xfrm>
            <a:off x="2133600" y="2517775"/>
            <a:ext cx="7848600" cy="4248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latin typeface="Times New Roman" panose="02020603050405020304" pitchFamily="18" charset="0"/>
                <a:cs typeface="Times New Roman" panose="02020603050405020304" pitchFamily="18" charset="0"/>
              </a:rPr>
              <a:t>正确地推导</a:t>
            </a:r>
            <a:r>
              <a:rPr lang="zh-CN" altLang="en-US" dirty="0">
                <a:latin typeface="Times New Roman" panose="02020603050405020304" pitchFamily="18" charset="0"/>
                <a:cs typeface="Times New Roman" panose="02020603050405020304" pitchFamily="18" charset="0"/>
              </a:rPr>
              <a:t>如下：</a:t>
            </a:r>
          </a:p>
          <a:p>
            <a:pPr marL="0" indent="0">
              <a:buNone/>
            </a:pPr>
            <a:r>
              <a:rPr lang="zh-CN" altLang="zh-CN" dirty="0">
                <a:latin typeface="Times New Roman" panose="02020603050405020304" pitchFamily="18" charset="0"/>
                <a:cs typeface="Times New Roman" panose="02020603050405020304" pitchFamily="18" charset="0"/>
              </a:rPr>
              <a:t>(1)</a:t>
            </a:r>
            <a:r>
              <a:rPr lang="zh-CN" altLang="zh-CN" noProof="1">
                <a:latin typeface="Times New Roman" panose="02020603050405020304" pitchFamily="18" charset="0"/>
                <a:cs typeface="Times New Roman" panose="02020603050405020304" pitchFamily="18" charset="0"/>
              </a:rPr>
              <a:t></a:t>
            </a:r>
            <a:r>
              <a:rPr lang="zh-CN" altLang="en-US" noProof="1">
                <a:latin typeface="Times New Roman" panose="02020603050405020304" pitchFamily="18" charset="0"/>
                <a:cs typeface="Times New Roman" panose="02020603050405020304" pitchFamily="18" charset="0"/>
              </a:rPr>
              <a:t>(</a:t>
            </a:r>
            <a:r>
              <a:rPr lang="zh-CN"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P(x)			P</a:t>
            </a:r>
          </a:p>
          <a:p>
            <a:pPr marL="0" indent="0">
              <a:buNone/>
            </a:pPr>
            <a:r>
              <a:rPr lang="en-US" altLang="zh-CN" dirty="0">
                <a:latin typeface="Times New Roman" panose="02020603050405020304" pitchFamily="18" charset="0"/>
                <a:cs typeface="Times New Roman" panose="02020603050405020304" pitchFamily="18" charset="0"/>
              </a:rPr>
              <a:t>(2)</a:t>
            </a:r>
            <a:r>
              <a:rPr lang="en-US" altLang="zh-CN" noProof="1">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P(c)				ES</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(1)</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x)(P(x)Q(x))	          P</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(4)(P(c)Q(c))		          US,(3)</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(5)Q(c)				T,(2),(4),I</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(6)</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Q(x)			EG,(5)</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46315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9" name="Rectangle 3">
            <a:extLst>
              <a:ext uri="{FF2B5EF4-FFF2-40B4-BE49-F238E27FC236}">
                <a16:creationId xmlns:a16="http://schemas.microsoft.com/office/drawing/2014/main" id="{1D4B5112-08E5-4D76-A49B-DE965F856628}"/>
              </a:ext>
            </a:extLst>
          </p:cNvPr>
          <p:cNvSpPr txBox="1">
            <a:spLocks noChangeArrowheads="1"/>
          </p:cNvSpPr>
          <p:nvPr/>
        </p:nvSpPr>
        <p:spPr bwMode="auto">
          <a:xfrm>
            <a:off x="1953427" y="2179871"/>
            <a:ext cx="8137525"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l" rtl="0" fontAlgn="base">
              <a:lnSpc>
                <a:spcPct val="120000"/>
              </a:lnSpc>
              <a:spcBef>
                <a:spcPct val="20000"/>
              </a:spcBef>
              <a:spcAft>
                <a:spcPct val="0"/>
              </a:spcAft>
              <a:buClr>
                <a:srgbClr val="FF3300"/>
              </a:buClr>
              <a:buFont typeface="Wingdings" panose="05000000000000000000" pitchFamily="2" charset="2"/>
              <a:defRPr sz="2400" b="1" kern="1200">
                <a:solidFill>
                  <a:srgbClr val="333300"/>
                </a:solidFill>
                <a:latin typeface="+mn-lt"/>
                <a:ea typeface="宋体" panose="02010600030101010101" pitchFamily="2" charset="-122"/>
                <a:cs typeface="+mn-cs"/>
              </a:defRPr>
            </a:lvl2pPr>
            <a:lvl3pPr marL="1143000" indent="-228600" algn="l" rtl="0" fontAlgn="base">
              <a:lnSpc>
                <a:spcPct val="120000"/>
              </a:lnSpc>
              <a:spcBef>
                <a:spcPct val="20000"/>
              </a:spcBef>
              <a:spcAft>
                <a:spcPct val="0"/>
              </a:spcAft>
              <a:buClr>
                <a:srgbClr val="FF3300"/>
              </a:buClr>
              <a:buFont typeface="Wingdings" panose="05000000000000000000" pitchFamily="2" charset="2"/>
              <a:defRPr sz="2000" b="1" kern="1200">
                <a:solidFill>
                  <a:srgbClr val="333300"/>
                </a:solidFill>
                <a:latin typeface="+mn-lt"/>
                <a:ea typeface="宋体" panose="02010600030101010101" pitchFamily="2" charset="-122"/>
                <a:cs typeface="+mn-cs"/>
              </a:defRPr>
            </a:lvl3pPr>
            <a:lvl4pPr marL="1600200" indent="-228600" algn="l" rtl="0" fontAlgn="base">
              <a:lnSpc>
                <a:spcPct val="120000"/>
              </a:lnSpc>
              <a:spcBef>
                <a:spcPct val="20000"/>
              </a:spcBef>
              <a:spcAft>
                <a:spcPct val="0"/>
              </a:spcAft>
              <a:buClr>
                <a:srgbClr val="FF3300"/>
              </a:buClr>
              <a:defRPr b="1" kern="1200">
                <a:solidFill>
                  <a:srgbClr val="333300"/>
                </a:solidFill>
                <a:latin typeface="+mn-lt"/>
                <a:ea typeface="宋体" panose="02010600030101010101" pitchFamily="2" charset="-122"/>
                <a:cs typeface="+mn-cs"/>
              </a:defRPr>
            </a:lvl4pPr>
            <a:lvl5pPr marL="2057400" indent="-228600" algn="l" rtl="0" fontAlgn="base">
              <a:lnSpc>
                <a:spcPct val="120000"/>
              </a:lnSpc>
              <a:spcBef>
                <a:spcPct val="20000"/>
              </a:spcBef>
              <a:spcAft>
                <a:spcPct val="0"/>
              </a:spcAft>
              <a:buClr>
                <a:srgbClr val="FF3300"/>
              </a:buClr>
              <a:defRPr sz="1600" b="1" kern="1200">
                <a:solidFill>
                  <a:srgbClr val="333300"/>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solidFill>
                  <a:srgbClr val="FF0000"/>
                </a:solidFill>
                <a:latin typeface="Times New Roman" panose="02020603050405020304" pitchFamily="18" charset="0"/>
                <a:cs typeface="Times New Roman" panose="02020603050405020304" pitchFamily="18" charset="0"/>
              </a:rPr>
              <a:t>证明</a:t>
            </a:r>
            <a:r>
              <a:rPr lang="zh-CN" altLang="en-US" b="0"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1)(</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P</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2)(P(c)</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Q(c))		       ES,1)</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3)P(c)			       T,2),I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4)Q(c)			       T,2),I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5)</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			        EG,3)</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6)</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EG,4)</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7)</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T,5),6),I</a:t>
            </a:r>
          </a:p>
        </p:txBody>
      </p:sp>
      <p:sp>
        <p:nvSpPr>
          <p:cNvPr id="10" name="Rectangle 4">
            <a:extLst>
              <a:ext uri="{FF2B5EF4-FFF2-40B4-BE49-F238E27FC236}">
                <a16:creationId xmlns:a16="http://schemas.microsoft.com/office/drawing/2014/main" id="{71CD5E53-08FA-4E69-8FB1-FED3C02EEBEE}"/>
              </a:ext>
            </a:extLst>
          </p:cNvPr>
          <p:cNvSpPr>
            <a:spLocks noChangeArrowheads="1"/>
          </p:cNvSpPr>
          <p:nvPr/>
        </p:nvSpPr>
        <p:spPr bwMode="auto">
          <a:xfrm>
            <a:off x="2026452" y="1171808"/>
            <a:ext cx="762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Q(x))</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Q(x)</a:t>
            </a:r>
          </a:p>
        </p:txBody>
      </p:sp>
    </p:spTree>
    <p:extLst>
      <p:ext uri="{BB962C8B-B14F-4D97-AF65-F5344CB8AC3E}">
        <p14:creationId xmlns:p14="http://schemas.microsoft.com/office/powerpoint/2010/main" val="113583154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8" name="Rectangle 3">
            <a:extLst>
              <a:ext uri="{FF2B5EF4-FFF2-40B4-BE49-F238E27FC236}">
                <a16:creationId xmlns:a16="http://schemas.microsoft.com/office/drawing/2014/main" id="{521D0457-95F2-49F7-9135-F78612C49275}"/>
              </a:ext>
            </a:extLst>
          </p:cNvPr>
          <p:cNvSpPr txBox="1">
            <a:spLocks noChangeArrowheads="1"/>
          </p:cNvSpPr>
          <p:nvPr/>
        </p:nvSpPr>
        <p:spPr bwMode="auto">
          <a:xfrm>
            <a:off x="1961000" y="1773238"/>
            <a:ext cx="76200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l" rtl="0" fontAlgn="base">
              <a:lnSpc>
                <a:spcPct val="120000"/>
              </a:lnSpc>
              <a:spcBef>
                <a:spcPct val="20000"/>
              </a:spcBef>
              <a:spcAft>
                <a:spcPct val="0"/>
              </a:spcAft>
              <a:buClr>
                <a:srgbClr val="FF3300"/>
              </a:buClr>
              <a:buFont typeface="Wingdings" panose="05000000000000000000" pitchFamily="2" charset="2"/>
              <a:defRPr sz="2400" b="1" kern="1200">
                <a:solidFill>
                  <a:srgbClr val="333300"/>
                </a:solidFill>
                <a:latin typeface="+mn-lt"/>
                <a:ea typeface="宋体" panose="02010600030101010101" pitchFamily="2" charset="-122"/>
                <a:cs typeface="+mn-cs"/>
              </a:defRPr>
            </a:lvl2pPr>
            <a:lvl3pPr marL="1143000" indent="-228600" algn="l" rtl="0" fontAlgn="base">
              <a:lnSpc>
                <a:spcPct val="120000"/>
              </a:lnSpc>
              <a:spcBef>
                <a:spcPct val="20000"/>
              </a:spcBef>
              <a:spcAft>
                <a:spcPct val="0"/>
              </a:spcAft>
              <a:buClr>
                <a:srgbClr val="FF3300"/>
              </a:buClr>
              <a:buFont typeface="Wingdings" panose="05000000000000000000" pitchFamily="2" charset="2"/>
              <a:defRPr sz="2000" b="1" kern="1200">
                <a:solidFill>
                  <a:srgbClr val="333300"/>
                </a:solidFill>
                <a:latin typeface="+mn-lt"/>
                <a:ea typeface="宋体" panose="02010600030101010101" pitchFamily="2" charset="-122"/>
                <a:cs typeface="+mn-cs"/>
              </a:defRPr>
            </a:lvl3pPr>
            <a:lvl4pPr marL="1600200" indent="-228600" algn="l" rtl="0" fontAlgn="base">
              <a:lnSpc>
                <a:spcPct val="120000"/>
              </a:lnSpc>
              <a:spcBef>
                <a:spcPct val="20000"/>
              </a:spcBef>
              <a:spcAft>
                <a:spcPct val="0"/>
              </a:spcAft>
              <a:buClr>
                <a:srgbClr val="FF3300"/>
              </a:buClr>
              <a:defRPr b="1" kern="1200">
                <a:solidFill>
                  <a:srgbClr val="333300"/>
                </a:solidFill>
                <a:latin typeface="+mn-lt"/>
                <a:ea typeface="宋体" panose="02010600030101010101" pitchFamily="2" charset="-122"/>
                <a:cs typeface="+mn-cs"/>
              </a:defRPr>
            </a:lvl4pPr>
            <a:lvl5pPr marL="2057400" indent="-228600" algn="l" rtl="0" fontAlgn="base">
              <a:lnSpc>
                <a:spcPct val="120000"/>
              </a:lnSpc>
              <a:spcBef>
                <a:spcPct val="20000"/>
              </a:spcBef>
              <a:spcAft>
                <a:spcPct val="0"/>
              </a:spcAft>
              <a:buClr>
                <a:srgbClr val="FF3300"/>
              </a:buClr>
              <a:defRPr sz="1600" b="1" kern="1200">
                <a:solidFill>
                  <a:srgbClr val="333300"/>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0" dirty="0">
                <a:latin typeface="Times New Roman" panose="02020603050405020304" pitchFamily="18" charset="0"/>
                <a:cs typeface="Times New Roman" panose="02020603050405020304" pitchFamily="18" charset="0"/>
              </a:rPr>
              <a:t>1)(</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P</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			T,1),I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3)P(c)				ES,2)</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4)</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T,1),I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5)Q(c)				ES,4)</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6)(P(c)</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Q(c))		          T,3),4),I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7)</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EG,6)</a:t>
            </a:r>
          </a:p>
        </p:txBody>
      </p:sp>
      <p:sp>
        <p:nvSpPr>
          <p:cNvPr id="11" name="Rectangle 4">
            <a:extLst>
              <a:ext uri="{FF2B5EF4-FFF2-40B4-BE49-F238E27FC236}">
                <a16:creationId xmlns:a16="http://schemas.microsoft.com/office/drawing/2014/main" id="{86883C58-0D92-486C-8435-3920D8F7C6E9}"/>
              </a:ext>
            </a:extLst>
          </p:cNvPr>
          <p:cNvSpPr>
            <a:spLocks noChangeArrowheads="1"/>
          </p:cNvSpPr>
          <p:nvPr/>
        </p:nvSpPr>
        <p:spPr bwMode="auto">
          <a:xfrm>
            <a:off x="1751013" y="1054362"/>
            <a:ext cx="891139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上述推论的逆推导</a:t>
            </a:r>
            <a:r>
              <a:rPr kumimoji="1" lang="zh-CN" altLang="en-US" sz="2800" b="1" dirty="0">
                <a:solidFill>
                  <a:srgbClr val="6666FF"/>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 name="Rectangle 4">
            <a:extLst>
              <a:ext uri="{FF2B5EF4-FFF2-40B4-BE49-F238E27FC236}">
                <a16:creationId xmlns:a16="http://schemas.microsoft.com/office/drawing/2014/main" id="{BFC9A6E4-5B88-46FD-93A5-2BEDEEC4679B}"/>
              </a:ext>
            </a:extLst>
          </p:cNvPr>
          <p:cNvSpPr>
            <a:spLocks noChangeArrowheads="1"/>
          </p:cNvSpPr>
          <p:nvPr/>
        </p:nvSpPr>
        <p:spPr bwMode="auto">
          <a:xfrm>
            <a:off x="4081755" y="1054362"/>
            <a:ext cx="762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Q(x))</a:t>
            </a:r>
          </a:p>
        </p:txBody>
      </p:sp>
    </p:spTree>
    <p:extLst>
      <p:ext uri="{BB962C8B-B14F-4D97-AF65-F5344CB8AC3E}">
        <p14:creationId xmlns:p14="http://schemas.microsoft.com/office/powerpoint/2010/main" val="1277856755"/>
      </p:ext>
    </p:extLst>
  </p:cSld>
  <p:clrMapOvr>
    <a:masterClrMapping/>
  </p:clrMapOvr>
  <p:transition spd="slow"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26626">
            <a:extLst>
              <a:ext uri="{FF2B5EF4-FFF2-40B4-BE49-F238E27FC236}">
                <a16:creationId xmlns:a16="http://schemas.microsoft.com/office/drawing/2014/main" id="{FD1D9602-B22D-4AD3-8503-FBE13D224A27}"/>
              </a:ext>
            </a:extLst>
          </p:cNvPr>
          <p:cNvSpPr txBox="1">
            <a:spLocks noChangeArrowheads="1"/>
          </p:cNvSpPr>
          <p:nvPr/>
        </p:nvSpPr>
        <p:spPr>
          <a:xfrm>
            <a:off x="2187324" y="1013419"/>
            <a:ext cx="8435975"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3200" dirty="0">
                <a:solidFill>
                  <a:srgbClr val="CC3300"/>
                </a:solidFill>
                <a:latin typeface="+mn-ea"/>
              </a:rPr>
              <a:t>约束</a:t>
            </a:r>
            <a:r>
              <a:rPr lang="zh-CN" altLang="en-US" sz="3200" dirty="0">
                <a:solidFill>
                  <a:srgbClr val="3333FF"/>
                </a:solidFill>
                <a:latin typeface="+mn-ea"/>
              </a:rPr>
              <a:t>变元改名规则和</a:t>
            </a:r>
            <a:r>
              <a:rPr lang="zh-CN" altLang="en-US" sz="3200" dirty="0">
                <a:solidFill>
                  <a:srgbClr val="CC3300"/>
                </a:solidFill>
                <a:latin typeface="+mn-ea"/>
              </a:rPr>
              <a:t>自由</a:t>
            </a:r>
            <a:r>
              <a:rPr lang="zh-CN" altLang="en-US" sz="3200" dirty="0">
                <a:solidFill>
                  <a:srgbClr val="3333FF"/>
                </a:solidFill>
                <a:latin typeface="+mn-ea"/>
              </a:rPr>
              <a:t>变元代入规则</a:t>
            </a:r>
          </a:p>
          <a:p>
            <a:pPr>
              <a:lnSpc>
                <a:spcPct val="130000"/>
              </a:lnSpc>
              <a:buClr>
                <a:srgbClr val="CC3300"/>
              </a:buClr>
              <a:buFont typeface="Wingdings" panose="05000000000000000000" pitchFamily="2" charset="2"/>
              <a:buChar char="l"/>
            </a:pPr>
            <a:r>
              <a:rPr lang="zh-CN" altLang="en-US" sz="3200" dirty="0">
                <a:solidFill>
                  <a:srgbClr val="CC3300"/>
                </a:solidFill>
                <a:latin typeface="+mn-ea"/>
              </a:rPr>
              <a:t>改名规则</a:t>
            </a:r>
            <a:r>
              <a:rPr lang="zh-CN" altLang="en-US" sz="3200" dirty="0">
                <a:latin typeface="+mn-ea"/>
              </a:rPr>
              <a:t>：将量词中的作用变元</a:t>
            </a:r>
            <a:r>
              <a:rPr lang="en-US" altLang="zh-CN" sz="3200" dirty="0">
                <a:latin typeface="+mn-ea"/>
              </a:rPr>
              <a:t>x</a:t>
            </a:r>
            <a:r>
              <a:rPr lang="zh-CN" altLang="en-US" sz="3200" dirty="0">
                <a:latin typeface="+mn-ea"/>
              </a:rPr>
              <a:t>以及该量词的辖域中相应全部</a:t>
            </a:r>
            <a:r>
              <a:rPr lang="zh-CN" altLang="en-US" sz="3200" u="sng" dirty="0">
                <a:solidFill>
                  <a:srgbClr val="0033CC"/>
                </a:solidFill>
                <a:latin typeface="+mn-ea"/>
              </a:rPr>
              <a:t>约束变元</a:t>
            </a:r>
            <a:r>
              <a:rPr lang="en-US" altLang="zh-CN" sz="3200" dirty="0">
                <a:latin typeface="+mn-ea"/>
              </a:rPr>
              <a:t>x</a:t>
            </a:r>
            <a:r>
              <a:rPr lang="zh-CN" altLang="en-US" sz="3200" dirty="0">
                <a:latin typeface="+mn-ea"/>
              </a:rPr>
              <a:t>都用相同的原公式中不出现的新个体变元</a:t>
            </a:r>
            <a:r>
              <a:rPr lang="en-US" altLang="zh-CN" sz="3200" dirty="0">
                <a:latin typeface="+mn-ea"/>
              </a:rPr>
              <a:t>y</a:t>
            </a:r>
            <a:r>
              <a:rPr lang="zh-CN" altLang="en-US" sz="3200" dirty="0">
                <a:latin typeface="+mn-ea"/>
              </a:rPr>
              <a:t>替换，得到公式与原公式等价。</a:t>
            </a:r>
          </a:p>
          <a:p>
            <a:pPr>
              <a:lnSpc>
                <a:spcPct val="130000"/>
              </a:lnSpc>
              <a:buClr>
                <a:srgbClr val="CC3300"/>
              </a:buClr>
              <a:buFont typeface="Wingdings" panose="05000000000000000000" pitchFamily="2" charset="2"/>
              <a:buChar char="l"/>
            </a:pPr>
            <a:r>
              <a:rPr lang="zh-CN" altLang="en-US" sz="3200" dirty="0">
                <a:solidFill>
                  <a:srgbClr val="CC3300"/>
                </a:solidFill>
                <a:latin typeface="+mn-ea"/>
              </a:rPr>
              <a:t>代入规则</a:t>
            </a:r>
            <a:r>
              <a:rPr lang="zh-CN" altLang="en-US" sz="3200" dirty="0">
                <a:latin typeface="+mn-ea"/>
              </a:rPr>
              <a:t>：将公式</a:t>
            </a:r>
            <a:r>
              <a:rPr lang="zh-CN" altLang="en-US" sz="3200" u="sng" dirty="0">
                <a:solidFill>
                  <a:srgbClr val="FF0000"/>
                </a:solidFill>
                <a:latin typeface="+mn-ea"/>
              </a:rPr>
              <a:t>所有</a:t>
            </a:r>
            <a:r>
              <a:rPr lang="zh-CN" altLang="en-US" sz="3200" u="sng" dirty="0">
                <a:solidFill>
                  <a:srgbClr val="0033CC"/>
                </a:solidFill>
                <a:latin typeface="+mn-ea"/>
              </a:rPr>
              <a:t>自由变元</a:t>
            </a:r>
            <a:r>
              <a:rPr lang="en-US" altLang="zh-CN" sz="3200" dirty="0">
                <a:latin typeface="+mn-ea"/>
              </a:rPr>
              <a:t>x</a:t>
            </a:r>
            <a:r>
              <a:rPr lang="zh-CN" altLang="en-US" sz="3200" dirty="0">
                <a:latin typeface="+mn-ea"/>
              </a:rPr>
              <a:t>改为不在该公式中出现的新变元</a:t>
            </a:r>
            <a:r>
              <a:rPr lang="en-US" altLang="zh-CN" sz="3200" dirty="0">
                <a:latin typeface="+mn-ea"/>
              </a:rPr>
              <a:t>y</a:t>
            </a:r>
            <a:r>
              <a:rPr lang="zh-CN" altLang="en-US" sz="3200" dirty="0">
                <a:latin typeface="+mn-ea"/>
              </a:rPr>
              <a:t>，得到公式与原公式等价。</a:t>
            </a:r>
          </a:p>
        </p:txBody>
      </p:sp>
    </p:spTree>
    <p:extLst>
      <p:ext uri="{BB962C8B-B14F-4D97-AF65-F5344CB8AC3E}">
        <p14:creationId xmlns:p14="http://schemas.microsoft.com/office/powerpoint/2010/main" val="2806153467"/>
      </p:ext>
    </p:extLst>
  </p:cSld>
  <p:clrMapOvr>
    <a:masterClrMapping/>
  </p:clrMapOvr>
  <p:transition spd="slow"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7A7A29C8-3A8E-4E08-AE88-A974542EC2E4}"/>
              </a:ext>
            </a:extLst>
          </p:cNvPr>
          <p:cNvSpPr/>
          <p:nvPr/>
        </p:nvSpPr>
        <p:spPr>
          <a:xfrm>
            <a:off x="1751013" y="813608"/>
            <a:ext cx="9374187" cy="584775"/>
          </a:xfrm>
          <a:prstGeom prst="rect">
            <a:avLst/>
          </a:prstGeom>
        </p:spPr>
        <p:txBody>
          <a:bodyPr wrap="square">
            <a:spAutoFit/>
          </a:bodyPr>
          <a:lstStyle/>
          <a:p>
            <a:pPr algn="just">
              <a:spcBef>
                <a:spcPct val="20000"/>
              </a:spcBef>
            </a:pPr>
            <a:r>
              <a:rPr lang="zh-CN" altLang="en-US" sz="3200" dirty="0">
                <a:solidFill>
                  <a:srgbClr val="000000"/>
                </a:solidFill>
                <a:latin typeface="Times New Roman" panose="02020603050405020304" pitchFamily="18" charset="0"/>
                <a:cs typeface="Times New Roman" panose="02020603050405020304" pitchFamily="18" charset="0"/>
              </a:rPr>
              <a:t>一阶语言的</a:t>
            </a:r>
            <a:r>
              <a:rPr lang="zh-CN" altLang="en-US" sz="3200" dirty="0">
                <a:solidFill>
                  <a:srgbClr val="A50021"/>
                </a:solidFill>
                <a:latin typeface="Times New Roman" panose="02020603050405020304" pitchFamily="18" charset="0"/>
                <a:cs typeface="Times New Roman" panose="02020603050405020304" pitchFamily="18" charset="0"/>
              </a:rPr>
              <a:t>解释 I </a:t>
            </a:r>
            <a:r>
              <a:rPr lang="zh-CN" altLang="en-US" sz="3200" dirty="0">
                <a:solidFill>
                  <a:srgbClr val="000000"/>
                </a:solidFill>
                <a:latin typeface="Times New Roman" panose="02020603050405020304" pitchFamily="18" charset="0"/>
                <a:cs typeface="Times New Roman" panose="02020603050405020304" pitchFamily="18" charset="0"/>
              </a:rPr>
              <a:t>由4部分组成：</a:t>
            </a:r>
            <a:endParaRPr lang="zh-CN" altLang="en-US" sz="32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2C1CBD66-1CAF-4ED3-8B7F-498BE95BE482}"/>
              </a:ext>
            </a:extLst>
          </p:cNvPr>
          <p:cNvSpPr/>
          <p:nvPr/>
        </p:nvSpPr>
        <p:spPr>
          <a:xfrm>
            <a:off x="1397794" y="1362860"/>
            <a:ext cx="3860352" cy="584775"/>
          </a:xfrm>
          <a:prstGeom prst="rect">
            <a:avLst/>
          </a:prstGeom>
        </p:spPr>
        <p:txBody>
          <a:bodyPr wrap="none">
            <a:spAutoFit/>
          </a:bodyPr>
          <a:lstStyle/>
          <a:p>
            <a:pPr lvl="1" algn="just">
              <a:spcBef>
                <a:spcPct val="20000"/>
              </a:spcBef>
            </a:pPr>
            <a:r>
              <a:rPr lang="zh-CN" altLang="en-US" sz="3200" dirty="0">
                <a:latin typeface="Times New Roman" panose="02020603050405020304" pitchFamily="18" charset="0"/>
                <a:cs typeface="Times New Roman" panose="02020603050405020304" pitchFamily="18" charset="0"/>
              </a:rPr>
              <a:t>(a) 非空</a:t>
            </a:r>
            <a:r>
              <a:rPr lang="zh-CN" altLang="en-US" sz="3200" dirty="0">
                <a:solidFill>
                  <a:srgbClr val="FF0000"/>
                </a:solidFill>
                <a:latin typeface="Times New Roman" panose="02020603050405020304" pitchFamily="18" charset="0"/>
                <a:cs typeface="Times New Roman" panose="02020603050405020304" pitchFamily="18" charset="0"/>
              </a:rPr>
              <a:t>个体域 </a:t>
            </a:r>
            <a:r>
              <a:rPr lang="zh-CN" altLang="en-US" sz="3200" dirty="0">
                <a:latin typeface="Times New Roman" panose="02020603050405020304" pitchFamily="18" charset="0"/>
                <a:cs typeface="Times New Roman" panose="02020603050405020304" pitchFamily="18" charset="0"/>
              </a:rPr>
              <a:t>D</a:t>
            </a:r>
            <a:r>
              <a:rPr lang="zh-CN" altLang="en-US" sz="3200" baseline="-30000" dirty="0">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AD17CFD3-EA52-4C5B-A9FE-1E3D9C9B3F0B}"/>
              </a:ext>
            </a:extLst>
          </p:cNvPr>
          <p:cNvSpPr/>
          <p:nvPr/>
        </p:nvSpPr>
        <p:spPr>
          <a:xfrm>
            <a:off x="1397794" y="1987227"/>
            <a:ext cx="8927876" cy="1077218"/>
          </a:xfrm>
          <a:prstGeom prst="rect">
            <a:avLst/>
          </a:prstGeom>
        </p:spPr>
        <p:txBody>
          <a:bodyPr wrap="square">
            <a:spAutoFit/>
          </a:bodyPr>
          <a:lstStyle/>
          <a:p>
            <a:pPr lvl="1">
              <a:spcBef>
                <a:spcPct val="20000"/>
              </a:spcBef>
            </a:pPr>
            <a:r>
              <a:rPr lang="zh-CN" altLang="en-US" sz="3200" dirty="0">
                <a:latin typeface="Times New Roman" panose="02020603050405020304" pitchFamily="18" charset="0"/>
                <a:cs typeface="Times New Roman" panose="02020603050405020304" pitchFamily="18" charset="0"/>
              </a:rPr>
              <a:t>(b) 对每一个</a:t>
            </a:r>
            <a:r>
              <a:rPr lang="zh-CN" altLang="en-US" sz="3200" dirty="0">
                <a:solidFill>
                  <a:srgbClr val="FF0000"/>
                </a:solidFill>
                <a:latin typeface="Times New Roman" panose="02020603050405020304" pitchFamily="18" charset="0"/>
                <a:cs typeface="Times New Roman" panose="02020603050405020304" pitchFamily="18" charset="0"/>
              </a:rPr>
              <a:t>个体常项</a:t>
            </a:r>
            <a:r>
              <a:rPr lang="zh-CN" altLang="en-US" sz="3200" dirty="0">
                <a:latin typeface="Times New Roman" panose="02020603050405020304" pitchFamily="18" charset="0"/>
                <a:cs typeface="Times New Roman" panose="02020603050405020304" pitchFamily="18" charset="0"/>
              </a:rPr>
              <a:t>符号a</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L,有一个   </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D</a:t>
            </a:r>
            <a:r>
              <a:rPr lang="zh-CN" altLang="en-US" sz="3200" baseline="-25000" dirty="0">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，称    为a在I中的解释；</a:t>
            </a:r>
          </a:p>
        </p:txBody>
      </p:sp>
      <p:graphicFrame>
        <p:nvGraphicFramePr>
          <p:cNvPr id="7" name="对象 33798">
            <a:extLst>
              <a:ext uri="{FF2B5EF4-FFF2-40B4-BE49-F238E27FC236}">
                <a16:creationId xmlns:a16="http://schemas.microsoft.com/office/drawing/2014/main" id="{72D3FF66-125F-41A3-9561-2BF18CEE9EA7}"/>
              </a:ext>
            </a:extLst>
          </p:cNvPr>
          <p:cNvGraphicFramePr>
            <a:graphicFrameLocks noChangeAspect="1"/>
          </p:cNvGraphicFramePr>
          <p:nvPr/>
        </p:nvGraphicFramePr>
        <p:xfrm>
          <a:off x="8574488" y="2052464"/>
          <a:ext cx="341656" cy="482438"/>
        </p:xfrm>
        <a:graphic>
          <a:graphicData uri="http://schemas.openxmlformats.org/presentationml/2006/ole">
            <mc:AlternateContent xmlns:mc="http://schemas.openxmlformats.org/markup-compatibility/2006">
              <mc:Choice xmlns:v="urn:schemas-microsoft-com:vml" Requires="v">
                <p:oleObj r:id="rId4" imgW="142047" imgH="167816" progId="">
                  <p:embed/>
                </p:oleObj>
              </mc:Choice>
              <mc:Fallback>
                <p:oleObj r:id="rId4" imgW="142047" imgH="167816" progId="">
                  <p:embed/>
                  <p:pic>
                    <p:nvPicPr>
                      <p:cNvPr id="7" name="对象 33798">
                        <a:extLst>
                          <a:ext uri="{FF2B5EF4-FFF2-40B4-BE49-F238E27FC236}">
                            <a16:creationId xmlns:a16="http://schemas.microsoft.com/office/drawing/2014/main" id="{72D3FF66-125F-41A3-9561-2BF18CEE9E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4488" y="2052464"/>
                        <a:ext cx="341656" cy="482438"/>
                      </a:xfrm>
                      <a:prstGeom prst="rect">
                        <a:avLst/>
                      </a:prstGeom>
                      <a:noFill/>
                      <a:ln>
                        <a:noFill/>
                      </a:ln>
                    </p:spPr>
                  </p:pic>
                </p:oleObj>
              </mc:Fallback>
            </mc:AlternateContent>
          </a:graphicData>
        </a:graphic>
      </p:graphicFrame>
      <p:graphicFrame>
        <p:nvGraphicFramePr>
          <p:cNvPr id="8" name="对象 33798">
            <a:extLst>
              <a:ext uri="{FF2B5EF4-FFF2-40B4-BE49-F238E27FC236}">
                <a16:creationId xmlns:a16="http://schemas.microsoft.com/office/drawing/2014/main" id="{FB296FBC-48AA-4B8A-8147-69853DD3BC73}"/>
              </a:ext>
            </a:extLst>
          </p:cNvPr>
          <p:cNvGraphicFramePr>
            <a:graphicFrameLocks noChangeAspect="1"/>
          </p:cNvGraphicFramePr>
          <p:nvPr/>
        </p:nvGraphicFramePr>
        <p:xfrm>
          <a:off x="2389588" y="2534902"/>
          <a:ext cx="341656" cy="482438"/>
        </p:xfrm>
        <a:graphic>
          <a:graphicData uri="http://schemas.openxmlformats.org/presentationml/2006/ole">
            <mc:AlternateContent xmlns:mc="http://schemas.openxmlformats.org/markup-compatibility/2006">
              <mc:Choice xmlns:v="urn:schemas-microsoft-com:vml" Requires="v">
                <p:oleObj r:id="rId4" imgW="142047" imgH="167816" progId="">
                  <p:embed/>
                </p:oleObj>
              </mc:Choice>
              <mc:Fallback>
                <p:oleObj r:id="rId4" imgW="142047" imgH="167816" progId="">
                  <p:embed/>
                  <p:pic>
                    <p:nvPicPr>
                      <p:cNvPr id="8" name="对象 33798">
                        <a:extLst>
                          <a:ext uri="{FF2B5EF4-FFF2-40B4-BE49-F238E27FC236}">
                            <a16:creationId xmlns:a16="http://schemas.microsoft.com/office/drawing/2014/main" id="{FB296FBC-48AA-4B8A-8147-69853DD3BC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588" y="2534902"/>
                        <a:ext cx="341656" cy="482438"/>
                      </a:xfrm>
                      <a:prstGeom prst="rect">
                        <a:avLst/>
                      </a:prstGeom>
                      <a:noFill/>
                      <a:ln>
                        <a:noFill/>
                      </a:ln>
                    </p:spPr>
                  </p:pic>
                </p:oleObj>
              </mc:Fallback>
            </mc:AlternateContent>
          </a:graphicData>
        </a:graphic>
      </p:graphicFrame>
      <p:sp>
        <p:nvSpPr>
          <p:cNvPr id="9" name="Rectangle 8">
            <a:extLst>
              <a:ext uri="{FF2B5EF4-FFF2-40B4-BE49-F238E27FC236}">
                <a16:creationId xmlns:a16="http://schemas.microsoft.com/office/drawing/2014/main" id="{16A8F706-E399-4731-9A76-77AAEE30D814}"/>
              </a:ext>
            </a:extLst>
          </p:cNvPr>
          <p:cNvSpPr>
            <a:spLocks noChangeArrowheads="1"/>
          </p:cNvSpPr>
          <p:nvPr/>
        </p:nvSpPr>
        <p:spPr bwMode="auto">
          <a:xfrm>
            <a:off x="1571625" y="3000953"/>
            <a:ext cx="8498523" cy="119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182563">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lvl="1">
              <a:lnSpc>
                <a:spcPct val="115000"/>
              </a:lnSpc>
              <a:spcBef>
                <a:spcPct val="25000"/>
              </a:spcBef>
            </a:pPr>
            <a:r>
              <a:rPr lang="zh-CN" altLang="en-US" sz="3200" dirty="0">
                <a:latin typeface="Times New Roman" panose="02020603050405020304" pitchFamily="18" charset="0"/>
                <a:ea typeface="+mn-ea"/>
                <a:cs typeface="Times New Roman" panose="02020603050405020304" pitchFamily="18" charset="0"/>
              </a:rPr>
              <a:t> (c)  对每一个</a:t>
            </a:r>
            <a:r>
              <a:rPr lang="zh-CN" altLang="en-US" sz="3200" dirty="0">
                <a:solidFill>
                  <a:srgbClr val="FF0000"/>
                </a:solidFill>
                <a:latin typeface="Times New Roman" panose="02020603050405020304" pitchFamily="18" charset="0"/>
                <a:ea typeface="+mn-ea"/>
                <a:cs typeface="Times New Roman" panose="02020603050405020304" pitchFamily="18" charset="0"/>
              </a:rPr>
              <a:t>n元函数</a:t>
            </a:r>
            <a:r>
              <a:rPr lang="zh-CN" altLang="en-US" sz="3200" dirty="0">
                <a:latin typeface="Times New Roman" panose="02020603050405020304" pitchFamily="18" charset="0"/>
                <a:ea typeface="+mn-ea"/>
                <a:cs typeface="Times New Roman" panose="02020603050405020304" pitchFamily="18" charset="0"/>
              </a:rPr>
              <a:t>符号</a:t>
            </a:r>
            <a:r>
              <a:rPr lang="zh-CN" altLang="en-US" sz="3200" i="1" dirty="0">
                <a:latin typeface="Times New Roman" panose="02020603050405020304" pitchFamily="18" charset="0"/>
                <a:ea typeface="+mn-ea"/>
                <a:cs typeface="Times New Roman" panose="02020603050405020304" pitchFamily="18" charset="0"/>
              </a:rPr>
              <a:t>f </a:t>
            </a:r>
            <a:r>
              <a:rPr lang="zh-CN" altLang="en-US" sz="32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ea typeface="+mn-ea"/>
                <a:cs typeface="Times New Roman" panose="02020603050405020304" pitchFamily="18" charset="0"/>
              </a:rPr>
              <a:t>L ,有一个 D</a:t>
            </a:r>
            <a:r>
              <a:rPr lang="zh-CN" altLang="en-US" sz="3200" baseline="-30000" dirty="0">
                <a:latin typeface="Times New Roman" panose="02020603050405020304" pitchFamily="18" charset="0"/>
                <a:ea typeface="+mn-ea"/>
                <a:cs typeface="Times New Roman" panose="02020603050405020304" pitchFamily="18" charset="0"/>
              </a:rPr>
              <a:t>I</a:t>
            </a:r>
            <a:r>
              <a:rPr lang="zh-CN" altLang="en-US" sz="3200" dirty="0">
                <a:latin typeface="Times New Roman" panose="02020603050405020304" pitchFamily="18" charset="0"/>
                <a:ea typeface="+mn-ea"/>
                <a:cs typeface="Times New Roman" panose="02020603050405020304" pitchFamily="18" charset="0"/>
              </a:rPr>
              <a:t>上的n元函数    ,  称    为</a:t>
            </a:r>
            <a:r>
              <a:rPr lang="zh-CN" altLang="en-US" sz="3200" i="1" dirty="0">
                <a:latin typeface="Times New Roman" panose="02020603050405020304" pitchFamily="18" charset="0"/>
                <a:ea typeface="+mn-ea"/>
                <a:cs typeface="Times New Roman" panose="02020603050405020304" pitchFamily="18" charset="0"/>
              </a:rPr>
              <a:t>f</a:t>
            </a:r>
            <a:r>
              <a:rPr lang="zh-CN" altLang="en-US" sz="3200" dirty="0">
                <a:latin typeface="Times New Roman" panose="02020603050405020304" pitchFamily="18" charset="0"/>
                <a:ea typeface="+mn-ea"/>
                <a:cs typeface="Times New Roman" panose="02020603050405020304" pitchFamily="18" charset="0"/>
              </a:rPr>
              <a:t>在I中的解释；</a:t>
            </a:r>
          </a:p>
        </p:txBody>
      </p:sp>
      <p:graphicFrame>
        <p:nvGraphicFramePr>
          <p:cNvPr id="10" name="对象 33801">
            <a:extLst>
              <a:ext uri="{FF2B5EF4-FFF2-40B4-BE49-F238E27FC236}">
                <a16:creationId xmlns:a16="http://schemas.microsoft.com/office/drawing/2014/main" id="{E68A8C3A-0741-4046-99B8-2ADDCDE6B2E4}"/>
              </a:ext>
            </a:extLst>
          </p:cNvPr>
          <p:cNvGraphicFramePr>
            <a:graphicFrameLocks noChangeAspect="1"/>
          </p:cNvGraphicFramePr>
          <p:nvPr/>
        </p:nvGraphicFramePr>
        <p:xfrm>
          <a:off x="3289870" y="3496137"/>
          <a:ext cx="431816" cy="645160"/>
        </p:xfrm>
        <a:graphic>
          <a:graphicData uri="http://schemas.openxmlformats.org/presentationml/2006/ole">
            <mc:AlternateContent xmlns:mc="http://schemas.openxmlformats.org/markup-compatibility/2006">
              <mc:Choice xmlns:v="urn:schemas-microsoft-com:vml" Requires="v">
                <p:oleObj r:id="rId6" imgW="154389" imgH="231425" progId="">
                  <p:embed/>
                </p:oleObj>
              </mc:Choice>
              <mc:Fallback>
                <p:oleObj r:id="rId6" imgW="154389" imgH="231425" progId="">
                  <p:embed/>
                  <p:pic>
                    <p:nvPicPr>
                      <p:cNvPr id="10" name="对象 33801">
                        <a:extLst>
                          <a:ext uri="{FF2B5EF4-FFF2-40B4-BE49-F238E27FC236}">
                            <a16:creationId xmlns:a16="http://schemas.microsoft.com/office/drawing/2014/main" id="{E68A8C3A-0741-4046-99B8-2ADDCDE6B2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89870" y="3496137"/>
                        <a:ext cx="43181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33802">
            <a:extLst>
              <a:ext uri="{FF2B5EF4-FFF2-40B4-BE49-F238E27FC236}">
                <a16:creationId xmlns:a16="http://schemas.microsoft.com/office/drawing/2014/main" id="{C56ADA94-81D7-489A-8321-B98869066144}"/>
              </a:ext>
            </a:extLst>
          </p:cNvPr>
          <p:cNvGraphicFramePr>
            <a:graphicFrameLocks noChangeAspect="1"/>
          </p:cNvGraphicFramePr>
          <p:nvPr/>
        </p:nvGraphicFramePr>
        <p:xfrm>
          <a:off x="4438709" y="3530496"/>
          <a:ext cx="431816" cy="645160"/>
        </p:xfrm>
        <a:graphic>
          <a:graphicData uri="http://schemas.openxmlformats.org/presentationml/2006/ole">
            <mc:AlternateContent xmlns:mc="http://schemas.openxmlformats.org/markup-compatibility/2006">
              <mc:Choice xmlns:v="urn:schemas-microsoft-com:vml" Requires="v">
                <p:oleObj r:id="rId8" imgW="154389" imgH="231425" progId="">
                  <p:embed/>
                </p:oleObj>
              </mc:Choice>
              <mc:Fallback>
                <p:oleObj r:id="rId8" imgW="154389" imgH="231425" progId="">
                  <p:embed/>
                  <p:pic>
                    <p:nvPicPr>
                      <p:cNvPr id="11" name="对象 33802">
                        <a:extLst>
                          <a:ext uri="{FF2B5EF4-FFF2-40B4-BE49-F238E27FC236}">
                            <a16:creationId xmlns:a16="http://schemas.microsoft.com/office/drawing/2014/main" id="{C56ADA94-81D7-489A-8321-B988690661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8709" y="3530496"/>
                        <a:ext cx="431816"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 name="Rectangle 12">
            <a:extLst>
              <a:ext uri="{FF2B5EF4-FFF2-40B4-BE49-F238E27FC236}">
                <a16:creationId xmlns:a16="http://schemas.microsoft.com/office/drawing/2014/main" id="{1B221888-FE1B-4274-9927-F6C268ED401F}"/>
              </a:ext>
            </a:extLst>
          </p:cNvPr>
          <p:cNvSpPr>
            <a:spLocks noChangeArrowheads="1"/>
          </p:cNvSpPr>
          <p:nvPr/>
        </p:nvSpPr>
        <p:spPr bwMode="auto">
          <a:xfrm>
            <a:off x="1571625" y="4141297"/>
            <a:ext cx="8498523" cy="119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182563">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lvl="1">
              <a:lnSpc>
                <a:spcPct val="115000"/>
              </a:lnSpc>
              <a:spcBef>
                <a:spcPct val="50000"/>
              </a:spcBef>
            </a:pPr>
            <a:r>
              <a:rPr lang="zh-CN" altLang="en-US" sz="3200" dirty="0">
                <a:latin typeface="Times New Roman" panose="02020603050405020304" pitchFamily="18" charset="0"/>
                <a:ea typeface="+mn-ea"/>
                <a:cs typeface="Times New Roman" panose="02020603050405020304" pitchFamily="18" charset="0"/>
              </a:rPr>
              <a:t> (d)  对每一个</a:t>
            </a:r>
            <a:r>
              <a:rPr lang="zh-CN" altLang="en-US" sz="3200" dirty="0">
                <a:solidFill>
                  <a:srgbClr val="FF0000"/>
                </a:solidFill>
                <a:latin typeface="Times New Roman" panose="02020603050405020304" pitchFamily="18" charset="0"/>
                <a:ea typeface="+mn-ea"/>
                <a:cs typeface="Times New Roman" panose="02020603050405020304" pitchFamily="18" charset="0"/>
              </a:rPr>
              <a:t>n元谓词</a:t>
            </a:r>
            <a:r>
              <a:rPr lang="zh-CN" altLang="en-US" sz="3200" dirty="0">
                <a:latin typeface="Times New Roman" panose="02020603050405020304" pitchFamily="18" charset="0"/>
                <a:ea typeface="+mn-ea"/>
                <a:cs typeface="Times New Roman" panose="02020603050405020304" pitchFamily="18" charset="0"/>
              </a:rPr>
              <a:t>符号</a:t>
            </a:r>
            <a:r>
              <a:rPr lang="zh-CN" altLang="en-US" sz="3200" i="1" dirty="0">
                <a:latin typeface="Times New Roman" panose="02020603050405020304" pitchFamily="18" charset="0"/>
                <a:ea typeface="+mn-ea"/>
                <a:cs typeface="Times New Roman" panose="02020603050405020304" pitchFamily="18" charset="0"/>
              </a:rPr>
              <a:t>F</a:t>
            </a:r>
            <a:r>
              <a:rPr lang="zh-CN" altLang="en-US" sz="32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ea typeface="+mn-ea"/>
                <a:cs typeface="Times New Roman" panose="02020603050405020304" pitchFamily="18" charset="0"/>
              </a:rPr>
              <a:t>L ,有一个 D</a:t>
            </a:r>
            <a:r>
              <a:rPr lang="zh-CN" altLang="en-US" sz="3200" baseline="-30000" dirty="0">
                <a:latin typeface="Times New Roman" panose="02020603050405020304" pitchFamily="18" charset="0"/>
                <a:ea typeface="+mn-ea"/>
                <a:cs typeface="Times New Roman" panose="02020603050405020304" pitchFamily="18" charset="0"/>
              </a:rPr>
              <a:t>I</a:t>
            </a:r>
            <a:r>
              <a:rPr lang="zh-CN" altLang="en-US" sz="3200" dirty="0">
                <a:latin typeface="Times New Roman" panose="02020603050405020304" pitchFamily="18" charset="0"/>
                <a:ea typeface="+mn-ea"/>
                <a:cs typeface="Times New Roman" panose="02020603050405020304" pitchFamily="18" charset="0"/>
              </a:rPr>
              <a:t>上的n元谓词    ,  称    为</a:t>
            </a:r>
            <a:r>
              <a:rPr lang="zh-CN" altLang="en-US" sz="3200" i="1" dirty="0">
                <a:latin typeface="Times New Roman" panose="02020603050405020304" pitchFamily="18" charset="0"/>
                <a:ea typeface="+mn-ea"/>
                <a:cs typeface="Times New Roman" panose="02020603050405020304" pitchFamily="18" charset="0"/>
              </a:rPr>
              <a:t>f</a:t>
            </a:r>
            <a:r>
              <a:rPr lang="zh-CN" altLang="en-US" sz="3200" dirty="0">
                <a:latin typeface="Times New Roman" panose="02020603050405020304" pitchFamily="18" charset="0"/>
                <a:ea typeface="+mn-ea"/>
                <a:cs typeface="Times New Roman" panose="02020603050405020304" pitchFamily="18" charset="0"/>
              </a:rPr>
              <a:t>在I中的解释。</a:t>
            </a:r>
          </a:p>
        </p:txBody>
      </p:sp>
      <p:graphicFrame>
        <p:nvGraphicFramePr>
          <p:cNvPr id="13" name="对象 33805">
            <a:extLst>
              <a:ext uri="{FF2B5EF4-FFF2-40B4-BE49-F238E27FC236}">
                <a16:creationId xmlns:a16="http://schemas.microsoft.com/office/drawing/2014/main" id="{671F8EA9-49B8-4F89-B5E6-8D21E1604D51}"/>
              </a:ext>
            </a:extLst>
          </p:cNvPr>
          <p:cNvGraphicFramePr>
            <a:graphicFrameLocks noChangeAspect="1"/>
          </p:cNvGraphicFramePr>
          <p:nvPr/>
        </p:nvGraphicFramePr>
        <p:xfrm>
          <a:off x="4421327" y="4751865"/>
          <a:ext cx="409590" cy="503406"/>
        </p:xfrm>
        <a:graphic>
          <a:graphicData uri="http://schemas.openxmlformats.org/presentationml/2006/ole">
            <mc:AlternateContent xmlns:mc="http://schemas.openxmlformats.org/markup-compatibility/2006">
              <mc:Choice xmlns:v="urn:schemas-microsoft-com:vml" Requires="v">
                <p:oleObj r:id="rId10" imgW="167742" imgH="206379" progId="">
                  <p:embed/>
                </p:oleObj>
              </mc:Choice>
              <mc:Fallback>
                <p:oleObj r:id="rId10" imgW="167742" imgH="206379" progId="">
                  <p:embed/>
                  <p:pic>
                    <p:nvPicPr>
                      <p:cNvPr id="13" name="对象 33805">
                        <a:extLst>
                          <a:ext uri="{FF2B5EF4-FFF2-40B4-BE49-F238E27FC236}">
                            <a16:creationId xmlns:a16="http://schemas.microsoft.com/office/drawing/2014/main" id="{671F8EA9-49B8-4F89-B5E6-8D21E1604D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1327" y="4751865"/>
                        <a:ext cx="409590" cy="50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对象 33806">
            <a:extLst>
              <a:ext uri="{FF2B5EF4-FFF2-40B4-BE49-F238E27FC236}">
                <a16:creationId xmlns:a16="http://schemas.microsoft.com/office/drawing/2014/main" id="{97C21EC1-B2C8-499F-9047-B2476E9847A6}"/>
              </a:ext>
            </a:extLst>
          </p:cNvPr>
          <p:cNvGraphicFramePr>
            <a:graphicFrameLocks noChangeAspect="1"/>
          </p:cNvGraphicFramePr>
          <p:nvPr/>
        </p:nvGraphicFramePr>
        <p:xfrm>
          <a:off x="3341210" y="4751865"/>
          <a:ext cx="388635" cy="476744"/>
        </p:xfrm>
        <a:graphic>
          <a:graphicData uri="http://schemas.openxmlformats.org/presentationml/2006/ole">
            <mc:AlternateContent xmlns:mc="http://schemas.openxmlformats.org/markup-compatibility/2006">
              <mc:Choice xmlns:v="urn:schemas-microsoft-com:vml" Requires="v">
                <p:oleObj r:id="rId12" imgW="167742" imgH="206379" progId="">
                  <p:embed/>
                </p:oleObj>
              </mc:Choice>
              <mc:Fallback>
                <p:oleObj r:id="rId12" imgW="167742" imgH="206379" progId="">
                  <p:embed/>
                  <p:pic>
                    <p:nvPicPr>
                      <p:cNvPr id="14" name="对象 33806">
                        <a:extLst>
                          <a:ext uri="{FF2B5EF4-FFF2-40B4-BE49-F238E27FC236}">
                            <a16:creationId xmlns:a16="http://schemas.microsoft.com/office/drawing/2014/main" id="{97C21EC1-B2C8-499F-9047-B2476E9847A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1210" y="4751865"/>
                        <a:ext cx="388635" cy="476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F4555B77-A19C-408E-AD27-AF50268F2D4C}"/>
              </a:ext>
            </a:extLst>
          </p:cNvPr>
          <p:cNvSpPr txBox="1"/>
          <p:nvPr/>
        </p:nvSpPr>
        <p:spPr>
          <a:xfrm>
            <a:off x="1288938" y="5495140"/>
            <a:ext cx="9145587" cy="1077218"/>
          </a:xfrm>
          <a:prstGeom prst="rect">
            <a:avLst/>
          </a:prstGeom>
          <a:noFill/>
        </p:spPr>
        <p:txBody>
          <a:bodyPr wrap="square" rtlCol="0">
            <a:spAutoFit/>
          </a:bodyPr>
          <a:lstStyle/>
          <a:p>
            <a:r>
              <a:rPr lang="zh-CN" altLang="en-US" sz="3200" dirty="0">
                <a:solidFill>
                  <a:srgbClr val="A50021"/>
                </a:solidFill>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下的</a:t>
            </a:r>
            <a:r>
              <a:rPr lang="zh-CN" altLang="en-US" sz="3200" dirty="0">
                <a:solidFill>
                  <a:srgbClr val="A50021"/>
                </a:solidFill>
                <a:latin typeface="Times New Roman" panose="02020603050405020304" pitchFamily="18" charset="0"/>
                <a:cs typeface="Times New Roman" panose="02020603050405020304" pitchFamily="18" charset="0"/>
              </a:rPr>
              <a:t>赋值</a:t>
            </a:r>
            <a:r>
              <a:rPr lang="el-GR" altLang="zh-CN" sz="3200" dirty="0">
                <a:solidFill>
                  <a:srgbClr val="A50021"/>
                </a:solidFill>
                <a:latin typeface="Times New Roman" panose="02020603050405020304" pitchFamily="18" charset="0"/>
                <a:cs typeface="Times New Roman" panose="02020603050405020304" pitchFamily="18" charset="0"/>
              </a:rPr>
              <a:t>σ</a:t>
            </a:r>
            <a:r>
              <a:rPr lang="zh-CN" altLang="en-US" sz="3200" dirty="0">
                <a:latin typeface="Times New Roman" panose="02020603050405020304" pitchFamily="18" charset="0"/>
                <a:cs typeface="Times New Roman" panose="02020603050405020304" pitchFamily="18" charset="0"/>
              </a:rPr>
              <a:t>：对每一个</a:t>
            </a:r>
            <a:r>
              <a:rPr lang="zh-CN" altLang="en-US" sz="3200" dirty="0">
                <a:solidFill>
                  <a:srgbClr val="FF0000"/>
                </a:solidFill>
                <a:latin typeface="Times New Roman" panose="02020603050405020304" pitchFamily="18" charset="0"/>
                <a:cs typeface="Times New Roman" panose="02020603050405020304" pitchFamily="18" charset="0"/>
              </a:rPr>
              <a:t>自由个体变项</a:t>
            </a:r>
            <a:r>
              <a:rPr lang="zh-CN" altLang="en-US" sz="3200" dirty="0">
                <a:latin typeface="Times New Roman" panose="02020603050405020304" pitchFamily="18" charset="0"/>
                <a:cs typeface="Times New Roman" panose="02020603050405020304" pitchFamily="18" charset="0"/>
              </a:rPr>
              <a:t>符号</a:t>
            </a:r>
            <a:r>
              <a:rPr lang="en-US" altLang="zh-CN" sz="3200" dirty="0">
                <a:latin typeface="Times New Roman" panose="02020603050405020304" pitchFamily="18" charset="0"/>
                <a:cs typeface="Times New Roman" panose="02020603050405020304" pitchFamily="18" charset="0"/>
              </a:rPr>
              <a:t>x</a:t>
            </a:r>
            <a:r>
              <a:rPr lang="zh-CN" altLang="en-US" sz="3200" dirty="0">
                <a:latin typeface="Times New Roman" panose="02020603050405020304" pitchFamily="18" charset="0"/>
                <a:cs typeface="Times New Roman" panose="02020603050405020304" pitchFamily="18" charset="0"/>
              </a:rPr>
              <a:t>指定D</a:t>
            </a:r>
            <a:r>
              <a:rPr lang="zh-CN" altLang="en-US" sz="3200" baseline="-30000" dirty="0">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中的一个值</a:t>
            </a:r>
            <a:r>
              <a:rPr lang="el-GR" altLang="zh-CN" sz="3200" dirty="0">
                <a:latin typeface="Times New Roman" panose="02020603050405020304" pitchFamily="18" charset="0"/>
                <a:cs typeface="Times New Roman" panose="02020603050405020304" pitchFamily="18" charset="0"/>
              </a:rPr>
              <a:t>σ</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x</a:t>
            </a:r>
            <a:r>
              <a:rPr lang="zh-CN"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3261605"/>
      </p:ext>
    </p:extLst>
  </p:cSld>
  <p:clrMapOvr>
    <a:masterClrMapping/>
  </p:clrMapOvr>
  <p:transition spd="slow"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2900E823-56E9-4238-BF1F-45BD581E329B}"/>
              </a:ext>
            </a:extLst>
          </p:cNvPr>
          <p:cNvSpPr/>
          <p:nvPr/>
        </p:nvSpPr>
        <p:spPr>
          <a:xfrm>
            <a:off x="1751013" y="1163350"/>
            <a:ext cx="9212778" cy="584775"/>
          </a:xfrm>
          <a:prstGeom prst="rect">
            <a:avLst/>
          </a:prstGeom>
        </p:spPr>
        <p:txBody>
          <a:bodyPr wrap="none">
            <a:spAutoFit/>
          </a:bodyPr>
          <a:lstStyle/>
          <a:p>
            <a:r>
              <a:rPr lang="zh-CN" altLang="en-US" sz="3200" dirty="0">
                <a:latin typeface="+mn-ea"/>
              </a:rPr>
              <a:t>被解释的公式不一定全部包含解释中的四个部分。</a:t>
            </a:r>
          </a:p>
        </p:txBody>
      </p:sp>
      <p:sp>
        <p:nvSpPr>
          <p:cNvPr id="3" name="矩形 2">
            <a:extLst>
              <a:ext uri="{FF2B5EF4-FFF2-40B4-BE49-F238E27FC236}">
                <a16:creationId xmlns:a16="http://schemas.microsoft.com/office/drawing/2014/main" id="{257FA590-7DD8-45DF-BDFF-57F9E2CDFFD2}"/>
              </a:ext>
            </a:extLst>
          </p:cNvPr>
          <p:cNvSpPr/>
          <p:nvPr/>
        </p:nvSpPr>
        <p:spPr>
          <a:xfrm>
            <a:off x="1843377" y="3050742"/>
            <a:ext cx="5109091" cy="584775"/>
          </a:xfrm>
          <a:prstGeom prst="rect">
            <a:avLst/>
          </a:prstGeom>
        </p:spPr>
        <p:txBody>
          <a:bodyPr wrap="none">
            <a:spAutoFit/>
          </a:bodyPr>
          <a:lstStyle/>
          <a:p>
            <a:r>
              <a:rPr lang="zh-CN" altLang="en-US" sz="3200" dirty="0"/>
              <a:t>闭式在任何解释下都是命题</a:t>
            </a:r>
          </a:p>
        </p:txBody>
      </p:sp>
      <p:sp>
        <p:nvSpPr>
          <p:cNvPr id="4" name="矩形 3">
            <a:extLst>
              <a:ext uri="{FF2B5EF4-FFF2-40B4-BE49-F238E27FC236}">
                <a16:creationId xmlns:a16="http://schemas.microsoft.com/office/drawing/2014/main" id="{B060AC04-5948-4ACF-8C51-11FEEFC6944A}"/>
              </a:ext>
            </a:extLst>
          </p:cNvPr>
          <p:cNvSpPr/>
          <p:nvPr/>
        </p:nvSpPr>
        <p:spPr>
          <a:xfrm>
            <a:off x="1751013" y="4938134"/>
            <a:ext cx="10556095" cy="584775"/>
          </a:xfrm>
          <a:prstGeom prst="rect">
            <a:avLst/>
          </a:prstGeom>
        </p:spPr>
        <p:txBody>
          <a:bodyPr wrap="none">
            <a:spAutoFit/>
          </a:bodyPr>
          <a:lstStyle/>
          <a:p>
            <a:r>
              <a:rPr lang="zh-CN" altLang="en-US" sz="3200" dirty="0"/>
              <a:t>不是闭式的公式在解释下可能是命题，也可能不是命题。 </a:t>
            </a:r>
          </a:p>
        </p:txBody>
      </p:sp>
    </p:spTree>
    <p:extLst>
      <p:ext uri="{BB962C8B-B14F-4D97-AF65-F5344CB8AC3E}">
        <p14:creationId xmlns:p14="http://schemas.microsoft.com/office/powerpoint/2010/main" val="1270796372"/>
      </p:ext>
    </p:extLst>
  </p:cSld>
  <p:clrMapOvr>
    <a:masterClrMapping/>
  </p:clrMapOvr>
  <p:transition spd="slow" advTm="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7777</TotalTime>
  <Words>10242</Words>
  <Application>Microsoft Office PowerPoint</Application>
  <PresentationFormat>宽屏</PresentationFormat>
  <Paragraphs>636</Paragraphs>
  <Slides>69</Slides>
  <Notes>69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0</vt:i4>
      </vt:variant>
      <vt:variant>
        <vt:lpstr>幻灯片标题</vt:lpstr>
      </vt:variant>
      <vt:variant>
        <vt:i4>69</vt:i4>
      </vt:variant>
    </vt:vector>
  </HeadingPairs>
  <TitlesOfParts>
    <vt:vector size="85" baseType="lpstr">
      <vt:lpstr>Microsoft JhengHei</vt:lpstr>
      <vt:lpstr>Microsoft YaHei Light</vt:lpstr>
      <vt:lpstr>等线</vt:lpstr>
      <vt:lpstr>等线 Light</vt:lpstr>
      <vt:lpstr>黑体</vt:lpstr>
      <vt:lpstr>KaiTi</vt:lpstr>
      <vt:lpstr>隶书</vt:lpstr>
      <vt:lpstr>宋体</vt:lpstr>
      <vt:lpstr>微软雅黑</vt:lpstr>
      <vt:lpstr>Arial</vt:lpstr>
      <vt:lpstr>Arial Black</vt:lpstr>
      <vt:lpstr>Lucida Handwriting</vt:lpstr>
      <vt:lpstr>Segoe UI Semibold</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77</dc:creator>
  <cp:lastModifiedBy>wyq</cp:lastModifiedBy>
  <cp:revision>74</cp:revision>
  <dcterms:created xsi:type="dcterms:W3CDTF">2019-03-24T11:36:16Z</dcterms:created>
  <dcterms:modified xsi:type="dcterms:W3CDTF">2022-10-07T09:20:42Z</dcterms:modified>
</cp:coreProperties>
</file>