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445" r:id="rId2"/>
    <p:sldId id="485" r:id="rId3"/>
    <p:sldId id="1185" r:id="rId4"/>
    <p:sldId id="1248" r:id="rId5"/>
    <p:sldId id="1192" r:id="rId6"/>
    <p:sldId id="1249" r:id="rId7"/>
    <p:sldId id="1250" r:id="rId8"/>
    <p:sldId id="1251" r:id="rId9"/>
    <p:sldId id="1252" r:id="rId10"/>
    <p:sldId id="1220" r:id="rId11"/>
    <p:sldId id="1217" r:id="rId12"/>
    <p:sldId id="1234" r:id="rId13"/>
    <p:sldId id="1235" r:id="rId14"/>
    <p:sldId id="1236" r:id="rId15"/>
    <p:sldId id="1237" r:id="rId16"/>
    <p:sldId id="1238" r:id="rId17"/>
    <p:sldId id="1239" r:id="rId18"/>
    <p:sldId id="1240" r:id="rId19"/>
    <p:sldId id="1331" r:id="rId20"/>
    <p:sldId id="1332" r:id="rId21"/>
    <p:sldId id="1243" r:id="rId22"/>
    <p:sldId id="1333" r:id="rId23"/>
    <p:sldId id="1334" r:id="rId24"/>
    <p:sldId id="1335" r:id="rId25"/>
    <p:sldId id="1336" r:id="rId26"/>
    <p:sldId id="1337" r:id="rId27"/>
    <p:sldId id="1338" r:id="rId28"/>
    <p:sldId id="1339" r:id="rId29"/>
    <p:sldId id="1340" r:id="rId30"/>
    <p:sldId id="1253" r:id="rId31"/>
    <p:sldId id="1266" r:id="rId32"/>
    <p:sldId id="1267" r:id="rId33"/>
    <p:sldId id="1268" r:id="rId34"/>
    <p:sldId id="1330" r:id="rId35"/>
    <p:sldId id="1273" r:id="rId36"/>
    <p:sldId id="1313" r:id="rId37"/>
    <p:sldId id="1241" r:id="rId38"/>
    <p:sldId id="1242" r:id="rId39"/>
    <p:sldId id="1244" r:id="rId40"/>
    <p:sldId id="1245" r:id="rId41"/>
    <p:sldId id="1246" r:id="rId42"/>
    <p:sldId id="1247" r:id="rId43"/>
    <p:sldId id="1314" r:id="rId44"/>
    <p:sldId id="1318" r:id="rId45"/>
    <p:sldId id="1319" r:id="rId46"/>
    <p:sldId id="1256" r:id="rId47"/>
    <p:sldId id="1258" r:id="rId48"/>
    <p:sldId id="1320" r:id="rId49"/>
    <p:sldId id="1321" r:id="rId50"/>
    <p:sldId id="1322" r:id="rId51"/>
    <p:sldId id="1323" r:id="rId52"/>
    <p:sldId id="1324"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58CD0-EFD1-4D27-A427-70167095FD10}" type="datetimeFigureOut">
              <a:rPr lang="zh-CN" altLang="en-US" smtClean="0"/>
              <a:t>2022/10/11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1D47A-F619-4A5B-A8DF-B8BE879F94E6}" type="slidenum">
              <a:rPr lang="zh-CN" altLang="en-US" smtClean="0"/>
              <a:t>‹#›</a:t>
            </a:fld>
            <a:endParaRPr lang="zh-CN" altLang="en-US"/>
          </a:p>
        </p:txBody>
      </p:sp>
    </p:spTree>
    <p:extLst>
      <p:ext uri="{BB962C8B-B14F-4D97-AF65-F5344CB8AC3E}">
        <p14:creationId xmlns:p14="http://schemas.microsoft.com/office/powerpoint/2010/main" val="1629767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2214FF63-7E78-4CEA-B78B-294BDB7C414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999858BC-515F-4514-A470-A99FA05D134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DB2CFB14-3F96-47B7-9206-1409F9E89C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B222AA93-F3F5-44B4-89DC-39F3993E7439}" type="slidenum">
              <a:rPr lang="zh-CN" altLang="en-US" smtClean="0"/>
              <a:pPr fontAlgn="base">
                <a:spcBef>
                  <a:spcPct val="0"/>
                </a:spcBef>
                <a:spcAft>
                  <a:spcPct val="0"/>
                </a:spcAft>
              </a:pPr>
              <a:t>1</a:t>
            </a:fld>
            <a:endParaRPr lang="zh-CN" altLang="en-US"/>
          </a:p>
        </p:txBody>
      </p:sp>
    </p:spTree>
    <p:extLst>
      <p:ext uri="{BB962C8B-B14F-4D97-AF65-F5344CB8AC3E}">
        <p14:creationId xmlns:p14="http://schemas.microsoft.com/office/powerpoint/2010/main" val="26844798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10</a:t>
            </a:fld>
            <a:endParaRPr lang="zh-CN" altLang="en-US"/>
          </a:p>
        </p:txBody>
      </p:sp>
    </p:spTree>
    <p:extLst>
      <p:ext uri="{BB962C8B-B14F-4D97-AF65-F5344CB8AC3E}">
        <p14:creationId xmlns:p14="http://schemas.microsoft.com/office/powerpoint/2010/main" val="3391292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11</a:t>
            </a:fld>
            <a:endParaRPr lang="zh-CN" altLang="en-US"/>
          </a:p>
        </p:txBody>
      </p:sp>
    </p:spTree>
    <p:extLst>
      <p:ext uri="{BB962C8B-B14F-4D97-AF65-F5344CB8AC3E}">
        <p14:creationId xmlns:p14="http://schemas.microsoft.com/office/powerpoint/2010/main" val="1786273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12</a:t>
            </a:fld>
            <a:endParaRPr lang="zh-CN" altLang="en-US"/>
          </a:p>
        </p:txBody>
      </p:sp>
    </p:spTree>
    <p:extLst>
      <p:ext uri="{BB962C8B-B14F-4D97-AF65-F5344CB8AC3E}">
        <p14:creationId xmlns:p14="http://schemas.microsoft.com/office/powerpoint/2010/main" val="9911347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13</a:t>
            </a:fld>
            <a:endParaRPr lang="zh-CN" altLang="en-US"/>
          </a:p>
        </p:txBody>
      </p:sp>
    </p:spTree>
    <p:extLst>
      <p:ext uri="{BB962C8B-B14F-4D97-AF65-F5344CB8AC3E}">
        <p14:creationId xmlns:p14="http://schemas.microsoft.com/office/powerpoint/2010/main" val="17853094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14</a:t>
            </a:fld>
            <a:endParaRPr lang="zh-CN" altLang="en-US"/>
          </a:p>
        </p:txBody>
      </p:sp>
    </p:spTree>
    <p:extLst>
      <p:ext uri="{BB962C8B-B14F-4D97-AF65-F5344CB8AC3E}">
        <p14:creationId xmlns:p14="http://schemas.microsoft.com/office/powerpoint/2010/main" val="3310902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15</a:t>
            </a:fld>
            <a:endParaRPr lang="zh-CN" altLang="en-US"/>
          </a:p>
        </p:txBody>
      </p:sp>
    </p:spTree>
    <p:extLst>
      <p:ext uri="{BB962C8B-B14F-4D97-AF65-F5344CB8AC3E}">
        <p14:creationId xmlns:p14="http://schemas.microsoft.com/office/powerpoint/2010/main" val="2230354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16</a:t>
            </a:fld>
            <a:endParaRPr lang="zh-CN" altLang="en-US"/>
          </a:p>
        </p:txBody>
      </p:sp>
    </p:spTree>
    <p:extLst>
      <p:ext uri="{BB962C8B-B14F-4D97-AF65-F5344CB8AC3E}">
        <p14:creationId xmlns:p14="http://schemas.microsoft.com/office/powerpoint/2010/main" val="40316122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17</a:t>
            </a:fld>
            <a:endParaRPr lang="zh-CN" altLang="en-US"/>
          </a:p>
        </p:txBody>
      </p:sp>
    </p:spTree>
    <p:extLst>
      <p:ext uri="{BB962C8B-B14F-4D97-AF65-F5344CB8AC3E}">
        <p14:creationId xmlns:p14="http://schemas.microsoft.com/office/powerpoint/2010/main" val="35237942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18</a:t>
            </a:fld>
            <a:endParaRPr lang="zh-CN" altLang="en-US"/>
          </a:p>
        </p:txBody>
      </p:sp>
    </p:spTree>
    <p:extLst>
      <p:ext uri="{BB962C8B-B14F-4D97-AF65-F5344CB8AC3E}">
        <p14:creationId xmlns:p14="http://schemas.microsoft.com/office/powerpoint/2010/main" val="7132102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19</a:t>
            </a:fld>
            <a:endParaRPr lang="zh-CN" altLang="en-US"/>
          </a:p>
        </p:txBody>
      </p:sp>
    </p:spTree>
    <p:extLst>
      <p:ext uri="{BB962C8B-B14F-4D97-AF65-F5344CB8AC3E}">
        <p14:creationId xmlns:p14="http://schemas.microsoft.com/office/powerpoint/2010/main" val="120815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a:t>
            </a:fld>
            <a:endParaRPr lang="zh-CN" altLang="en-US"/>
          </a:p>
        </p:txBody>
      </p:sp>
    </p:spTree>
    <p:extLst>
      <p:ext uri="{BB962C8B-B14F-4D97-AF65-F5344CB8AC3E}">
        <p14:creationId xmlns:p14="http://schemas.microsoft.com/office/powerpoint/2010/main" val="24488617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20</a:t>
            </a:fld>
            <a:endParaRPr lang="zh-CN" altLang="en-US"/>
          </a:p>
        </p:txBody>
      </p:sp>
    </p:spTree>
    <p:extLst>
      <p:ext uri="{BB962C8B-B14F-4D97-AF65-F5344CB8AC3E}">
        <p14:creationId xmlns:p14="http://schemas.microsoft.com/office/powerpoint/2010/main" val="8098150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21</a:t>
            </a:fld>
            <a:endParaRPr lang="zh-CN" altLang="en-US"/>
          </a:p>
        </p:txBody>
      </p:sp>
    </p:spTree>
    <p:extLst>
      <p:ext uri="{BB962C8B-B14F-4D97-AF65-F5344CB8AC3E}">
        <p14:creationId xmlns:p14="http://schemas.microsoft.com/office/powerpoint/2010/main" val="38358190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22</a:t>
            </a:fld>
            <a:endParaRPr lang="zh-CN" altLang="en-US"/>
          </a:p>
        </p:txBody>
      </p:sp>
    </p:spTree>
    <p:extLst>
      <p:ext uri="{BB962C8B-B14F-4D97-AF65-F5344CB8AC3E}">
        <p14:creationId xmlns:p14="http://schemas.microsoft.com/office/powerpoint/2010/main" val="1914933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23</a:t>
            </a:fld>
            <a:endParaRPr lang="zh-CN" altLang="en-US"/>
          </a:p>
        </p:txBody>
      </p:sp>
    </p:spTree>
    <p:extLst>
      <p:ext uri="{BB962C8B-B14F-4D97-AF65-F5344CB8AC3E}">
        <p14:creationId xmlns:p14="http://schemas.microsoft.com/office/powerpoint/2010/main" val="4256252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24</a:t>
            </a:fld>
            <a:endParaRPr lang="zh-CN" altLang="en-US"/>
          </a:p>
        </p:txBody>
      </p:sp>
    </p:spTree>
    <p:extLst>
      <p:ext uri="{BB962C8B-B14F-4D97-AF65-F5344CB8AC3E}">
        <p14:creationId xmlns:p14="http://schemas.microsoft.com/office/powerpoint/2010/main" val="1827043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25</a:t>
            </a:fld>
            <a:endParaRPr lang="zh-CN" altLang="en-US"/>
          </a:p>
        </p:txBody>
      </p:sp>
    </p:spTree>
    <p:extLst>
      <p:ext uri="{BB962C8B-B14F-4D97-AF65-F5344CB8AC3E}">
        <p14:creationId xmlns:p14="http://schemas.microsoft.com/office/powerpoint/2010/main" val="20697547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26</a:t>
            </a:fld>
            <a:endParaRPr lang="zh-CN" altLang="en-US"/>
          </a:p>
        </p:txBody>
      </p:sp>
    </p:spTree>
    <p:extLst>
      <p:ext uri="{BB962C8B-B14F-4D97-AF65-F5344CB8AC3E}">
        <p14:creationId xmlns:p14="http://schemas.microsoft.com/office/powerpoint/2010/main" val="1190597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27</a:t>
            </a:fld>
            <a:endParaRPr lang="zh-CN" altLang="en-US"/>
          </a:p>
        </p:txBody>
      </p:sp>
    </p:spTree>
    <p:extLst>
      <p:ext uri="{BB962C8B-B14F-4D97-AF65-F5344CB8AC3E}">
        <p14:creationId xmlns:p14="http://schemas.microsoft.com/office/powerpoint/2010/main" val="1831383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28</a:t>
            </a:fld>
            <a:endParaRPr lang="zh-CN" altLang="en-US"/>
          </a:p>
        </p:txBody>
      </p:sp>
    </p:spTree>
    <p:extLst>
      <p:ext uri="{BB962C8B-B14F-4D97-AF65-F5344CB8AC3E}">
        <p14:creationId xmlns:p14="http://schemas.microsoft.com/office/powerpoint/2010/main" val="2778994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29</a:t>
            </a:fld>
            <a:endParaRPr lang="zh-CN" altLang="en-US"/>
          </a:p>
        </p:txBody>
      </p:sp>
    </p:spTree>
    <p:extLst>
      <p:ext uri="{BB962C8B-B14F-4D97-AF65-F5344CB8AC3E}">
        <p14:creationId xmlns:p14="http://schemas.microsoft.com/office/powerpoint/2010/main" val="1244276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a:t>
            </a:fld>
            <a:endParaRPr lang="zh-CN" altLang="en-US"/>
          </a:p>
        </p:txBody>
      </p:sp>
    </p:spTree>
    <p:extLst>
      <p:ext uri="{BB962C8B-B14F-4D97-AF65-F5344CB8AC3E}">
        <p14:creationId xmlns:p14="http://schemas.microsoft.com/office/powerpoint/2010/main" val="42284043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30</a:t>
            </a:fld>
            <a:endParaRPr lang="zh-CN" altLang="en-US"/>
          </a:p>
        </p:txBody>
      </p:sp>
    </p:spTree>
    <p:extLst>
      <p:ext uri="{BB962C8B-B14F-4D97-AF65-F5344CB8AC3E}">
        <p14:creationId xmlns:p14="http://schemas.microsoft.com/office/powerpoint/2010/main" val="397765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31</a:t>
            </a:fld>
            <a:endParaRPr lang="zh-CN" altLang="en-US"/>
          </a:p>
        </p:txBody>
      </p:sp>
    </p:spTree>
    <p:extLst>
      <p:ext uri="{BB962C8B-B14F-4D97-AF65-F5344CB8AC3E}">
        <p14:creationId xmlns:p14="http://schemas.microsoft.com/office/powerpoint/2010/main" val="26449871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32</a:t>
            </a:fld>
            <a:endParaRPr lang="zh-CN" altLang="en-US"/>
          </a:p>
        </p:txBody>
      </p:sp>
    </p:spTree>
    <p:extLst>
      <p:ext uri="{BB962C8B-B14F-4D97-AF65-F5344CB8AC3E}">
        <p14:creationId xmlns:p14="http://schemas.microsoft.com/office/powerpoint/2010/main" val="5409824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33</a:t>
            </a:fld>
            <a:endParaRPr lang="zh-CN" altLang="en-US"/>
          </a:p>
        </p:txBody>
      </p:sp>
    </p:spTree>
    <p:extLst>
      <p:ext uri="{BB962C8B-B14F-4D97-AF65-F5344CB8AC3E}">
        <p14:creationId xmlns:p14="http://schemas.microsoft.com/office/powerpoint/2010/main" val="17366867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34</a:t>
            </a:fld>
            <a:endParaRPr lang="zh-CN" altLang="en-US"/>
          </a:p>
        </p:txBody>
      </p:sp>
    </p:spTree>
    <p:extLst>
      <p:ext uri="{BB962C8B-B14F-4D97-AF65-F5344CB8AC3E}">
        <p14:creationId xmlns:p14="http://schemas.microsoft.com/office/powerpoint/2010/main" val="3427782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35</a:t>
            </a:fld>
            <a:endParaRPr lang="zh-CN" altLang="en-US"/>
          </a:p>
        </p:txBody>
      </p:sp>
    </p:spTree>
    <p:extLst>
      <p:ext uri="{BB962C8B-B14F-4D97-AF65-F5344CB8AC3E}">
        <p14:creationId xmlns:p14="http://schemas.microsoft.com/office/powerpoint/2010/main" val="2940781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36</a:t>
            </a:fld>
            <a:endParaRPr lang="zh-CN" altLang="en-US"/>
          </a:p>
        </p:txBody>
      </p:sp>
    </p:spTree>
    <p:extLst>
      <p:ext uri="{BB962C8B-B14F-4D97-AF65-F5344CB8AC3E}">
        <p14:creationId xmlns:p14="http://schemas.microsoft.com/office/powerpoint/2010/main" val="39602599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37</a:t>
            </a:fld>
            <a:endParaRPr lang="zh-CN" altLang="en-US"/>
          </a:p>
        </p:txBody>
      </p:sp>
    </p:spTree>
    <p:extLst>
      <p:ext uri="{BB962C8B-B14F-4D97-AF65-F5344CB8AC3E}">
        <p14:creationId xmlns:p14="http://schemas.microsoft.com/office/powerpoint/2010/main" val="2041839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38</a:t>
            </a:fld>
            <a:endParaRPr lang="zh-CN" altLang="en-US"/>
          </a:p>
        </p:txBody>
      </p:sp>
    </p:spTree>
    <p:extLst>
      <p:ext uri="{BB962C8B-B14F-4D97-AF65-F5344CB8AC3E}">
        <p14:creationId xmlns:p14="http://schemas.microsoft.com/office/powerpoint/2010/main" val="42439375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39</a:t>
            </a:fld>
            <a:endParaRPr lang="zh-CN" altLang="en-US"/>
          </a:p>
        </p:txBody>
      </p:sp>
    </p:spTree>
    <p:extLst>
      <p:ext uri="{BB962C8B-B14F-4D97-AF65-F5344CB8AC3E}">
        <p14:creationId xmlns:p14="http://schemas.microsoft.com/office/powerpoint/2010/main" val="36342649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a:t>
            </a:fld>
            <a:endParaRPr lang="zh-CN" altLang="en-US"/>
          </a:p>
        </p:txBody>
      </p:sp>
    </p:spTree>
    <p:extLst>
      <p:ext uri="{BB962C8B-B14F-4D97-AF65-F5344CB8AC3E}">
        <p14:creationId xmlns:p14="http://schemas.microsoft.com/office/powerpoint/2010/main" val="7412332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40</a:t>
            </a:fld>
            <a:endParaRPr lang="zh-CN" altLang="en-US"/>
          </a:p>
        </p:txBody>
      </p:sp>
    </p:spTree>
    <p:extLst>
      <p:ext uri="{BB962C8B-B14F-4D97-AF65-F5344CB8AC3E}">
        <p14:creationId xmlns:p14="http://schemas.microsoft.com/office/powerpoint/2010/main" val="4579724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41</a:t>
            </a:fld>
            <a:endParaRPr lang="zh-CN" altLang="en-US"/>
          </a:p>
        </p:txBody>
      </p:sp>
    </p:spTree>
    <p:extLst>
      <p:ext uri="{BB962C8B-B14F-4D97-AF65-F5344CB8AC3E}">
        <p14:creationId xmlns:p14="http://schemas.microsoft.com/office/powerpoint/2010/main" val="116752956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42</a:t>
            </a:fld>
            <a:endParaRPr lang="zh-CN" altLang="en-US"/>
          </a:p>
        </p:txBody>
      </p:sp>
    </p:spTree>
    <p:extLst>
      <p:ext uri="{BB962C8B-B14F-4D97-AF65-F5344CB8AC3E}">
        <p14:creationId xmlns:p14="http://schemas.microsoft.com/office/powerpoint/2010/main" val="415498495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43</a:t>
            </a:fld>
            <a:endParaRPr lang="zh-CN" altLang="en-US"/>
          </a:p>
        </p:txBody>
      </p:sp>
    </p:spTree>
    <p:extLst>
      <p:ext uri="{BB962C8B-B14F-4D97-AF65-F5344CB8AC3E}">
        <p14:creationId xmlns:p14="http://schemas.microsoft.com/office/powerpoint/2010/main" val="133455153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44</a:t>
            </a:fld>
            <a:endParaRPr lang="zh-CN" altLang="en-US"/>
          </a:p>
        </p:txBody>
      </p:sp>
    </p:spTree>
    <p:extLst>
      <p:ext uri="{BB962C8B-B14F-4D97-AF65-F5344CB8AC3E}">
        <p14:creationId xmlns:p14="http://schemas.microsoft.com/office/powerpoint/2010/main" val="28316029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45</a:t>
            </a:fld>
            <a:endParaRPr lang="zh-CN" altLang="en-US"/>
          </a:p>
        </p:txBody>
      </p:sp>
    </p:spTree>
    <p:extLst>
      <p:ext uri="{BB962C8B-B14F-4D97-AF65-F5344CB8AC3E}">
        <p14:creationId xmlns:p14="http://schemas.microsoft.com/office/powerpoint/2010/main" val="12283921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46</a:t>
            </a:fld>
            <a:endParaRPr lang="zh-CN" altLang="en-US"/>
          </a:p>
        </p:txBody>
      </p:sp>
    </p:spTree>
    <p:extLst>
      <p:ext uri="{BB962C8B-B14F-4D97-AF65-F5344CB8AC3E}">
        <p14:creationId xmlns:p14="http://schemas.microsoft.com/office/powerpoint/2010/main" val="24077168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47</a:t>
            </a:fld>
            <a:endParaRPr lang="zh-CN" altLang="en-US"/>
          </a:p>
        </p:txBody>
      </p:sp>
    </p:spTree>
    <p:extLst>
      <p:ext uri="{BB962C8B-B14F-4D97-AF65-F5344CB8AC3E}">
        <p14:creationId xmlns:p14="http://schemas.microsoft.com/office/powerpoint/2010/main" val="16802778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48</a:t>
            </a:fld>
            <a:endParaRPr lang="zh-CN" altLang="en-US"/>
          </a:p>
        </p:txBody>
      </p:sp>
    </p:spTree>
    <p:extLst>
      <p:ext uri="{BB962C8B-B14F-4D97-AF65-F5344CB8AC3E}">
        <p14:creationId xmlns:p14="http://schemas.microsoft.com/office/powerpoint/2010/main" val="1225667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49</a:t>
            </a:fld>
            <a:endParaRPr lang="zh-CN" altLang="en-US"/>
          </a:p>
        </p:txBody>
      </p:sp>
    </p:spTree>
    <p:extLst>
      <p:ext uri="{BB962C8B-B14F-4D97-AF65-F5344CB8AC3E}">
        <p14:creationId xmlns:p14="http://schemas.microsoft.com/office/powerpoint/2010/main" val="490271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a:t>
            </a:fld>
            <a:endParaRPr lang="zh-CN" altLang="en-US"/>
          </a:p>
        </p:txBody>
      </p:sp>
    </p:spTree>
    <p:extLst>
      <p:ext uri="{BB962C8B-B14F-4D97-AF65-F5344CB8AC3E}">
        <p14:creationId xmlns:p14="http://schemas.microsoft.com/office/powerpoint/2010/main" val="288277600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50</a:t>
            </a:fld>
            <a:endParaRPr lang="zh-CN" altLang="en-US"/>
          </a:p>
        </p:txBody>
      </p:sp>
    </p:spTree>
    <p:extLst>
      <p:ext uri="{BB962C8B-B14F-4D97-AF65-F5344CB8AC3E}">
        <p14:creationId xmlns:p14="http://schemas.microsoft.com/office/powerpoint/2010/main" val="246500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51</a:t>
            </a:fld>
            <a:endParaRPr lang="zh-CN" altLang="en-US"/>
          </a:p>
        </p:txBody>
      </p:sp>
    </p:spTree>
    <p:extLst>
      <p:ext uri="{BB962C8B-B14F-4D97-AF65-F5344CB8AC3E}">
        <p14:creationId xmlns:p14="http://schemas.microsoft.com/office/powerpoint/2010/main" val="22803743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52</a:t>
            </a:fld>
            <a:endParaRPr lang="zh-CN" altLang="en-US"/>
          </a:p>
        </p:txBody>
      </p:sp>
    </p:spTree>
    <p:extLst>
      <p:ext uri="{BB962C8B-B14F-4D97-AF65-F5344CB8AC3E}">
        <p14:creationId xmlns:p14="http://schemas.microsoft.com/office/powerpoint/2010/main" val="4098074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6</a:t>
            </a:fld>
            <a:endParaRPr lang="zh-CN" altLang="en-US"/>
          </a:p>
        </p:txBody>
      </p:sp>
    </p:spTree>
    <p:extLst>
      <p:ext uri="{BB962C8B-B14F-4D97-AF65-F5344CB8AC3E}">
        <p14:creationId xmlns:p14="http://schemas.microsoft.com/office/powerpoint/2010/main" val="3949084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7</a:t>
            </a:fld>
            <a:endParaRPr lang="zh-CN" altLang="en-US"/>
          </a:p>
        </p:txBody>
      </p:sp>
    </p:spTree>
    <p:extLst>
      <p:ext uri="{BB962C8B-B14F-4D97-AF65-F5344CB8AC3E}">
        <p14:creationId xmlns:p14="http://schemas.microsoft.com/office/powerpoint/2010/main" val="292393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8</a:t>
            </a:fld>
            <a:endParaRPr lang="zh-CN" altLang="en-US"/>
          </a:p>
        </p:txBody>
      </p:sp>
    </p:spTree>
    <p:extLst>
      <p:ext uri="{BB962C8B-B14F-4D97-AF65-F5344CB8AC3E}">
        <p14:creationId xmlns:p14="http://schemas.microsoft.com/office/powerpoint/2010/main" val="919952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a:extLst>
              <a:ext uri="{FF2B5EF4-FFF2-40B4-BE49-F238E27FC236}">
                <a16:creationId xmlns:a16="http://schemas.microsoft.com/office/drawing/2014/main" id="{CA5DA2B3-38D2-4748-8473-790E61130B1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a:extLst>
              <a:ext uri="{FF2B5EF4-FFF2-40B4-BE49-F238E27FC236}">
                <a16:creationId xmlns:a16="http://schemas.microsoft.com/office/drawing/2014/main" id="{0B1EB64A-E4E7-4D09-9858-8FB37AB3455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9092" name="灯片编号占位符 3">
            <a:extLst>
              <a:ext uri="{FF2B5EF4-FFF2-40B4-BE49-F238E27FC236}">
                <a16:creationId xmlns:a16="http://schemas.microsoft.com/office/drawing/2014/main" id="{B135E436-A821-44A2-92FF-51373B88509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等线" panose="02010600030101010101" pitchFamily="2" charset="-122"/>
                <a:ea typeface="等线" panose="02010600030101010101" pitchFamily="2" charset="-122"/>
              </a:defRPr>
            </a:lvl1pPr>
            <a:lvl2pPr marL="742950" indent="-285750">
              <a:defRPr>
                <a:solidFill>
                  <a:schemeClr val="tx1"/>
                </a:solidFill>
                <a:latin typeface="等线" panose="02010600030101010101" pitchFamily="2" charset="-122"/>
                <a:ea typeface="等线" panose="02010600030101010101" pitchFamily="2" charset="-122"/>
              </a:defRPr>
            </a:lvl2pPr>
            <a:lvl3pPr marL="1143000" indent="-228600">
              <a:defRPr>
                <a:solidFill>
                  <a:schemeClr val="tx1"/>
                </a:solidFill>
                <a:latin typeface="等线" panose="02010600030101010101" pitchFamily="2" charset="-122"/>
                <a:ea typeface="等线" panose="02010600030101010101" pitchFamily="2" charset="-122"/>
              </a:defRPr>
            </a:lvl3pPr>
            <a:lvl4pPr marL="1600200" indent="-228600">
              <a:defRPr>
                <a:solidFill>
                  <a:schemeClr val="tx1"/>
                </a:solidFill>
                <a:latin typeface="等线" panose="02010600030101010101" pitchFamily="2" charset="-122"/>
                <a:ea typeface="等线" panose="02010600030101010101" pitchFamily="2" charset="-122"/>
              </a:defRPr>
            </a:lvl4pPr>
            <a:lvl5pPr marL="2057400" indent="-228600">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spcBef>
                <a:spcPct val="0"/>
              </a:spcBef>
              <a:spcAft>
                <a:spcPct val="0"/>
              </a:spcAft>
              <a:defRPr>
                <a:solidFill>
                  <a:schemeClr val="tx1"/>
                </a:solidFill>
                <a:latin typeface="等线" panose="02010600030101010101" pitchFamily="2" charset="-122"/>
                <a:ea typeface="等线" panose="02010600030101010101" pitchFamily="2" charset="-122"/>
              </a:defRPr>
            </a:lvl9pPr>
          </a:lstStyle>
          <a:p>
            <a:pPr fontAlgn="base">
              <a:spcBef>
                <a:spcPct val="0"/>
              </a:spcBef>
              <a:spcAft>
                <a:spcPct val="0"/>
              </a:spcAft>
            </a:pPr>
            <a:fld id="{29856A0C-5D22-4C56-9029-F651762B2DA6}" type="slidenum">
              <a:rPr lang="zh-CN" altLang="en-US" smtClean="0"/>
              <a:pPr fontAlgn="base">
                <a:spcBef>
                  <a:spcPct val="0"/>
                </a:spcBef>
                <a:spcAft>
                  <a:spcPct val="0"/>
                </a:spcAft>
              </a:pPr>
              <a:t>9</a:t>
            </a:fld>
            <a:endParaRPr lang="zh-CN" altLang="en-US"/>
          </a:p>
        </p:txBody>
      </p:sp>
    </p:spTree>
    <p:extLst>
      <p:ext uri="{BB962C8B-B14F-4D97-AF65-F5344CB8AC3E}">
        <p14:creationId xmlns:p14="http://schemas.microsoft.com/office/powerpoint/2010/main" val="297170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76E42D-8E1F-4161-92FC-798002BD6E7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C38D7EA-6BDB-4E64-B964-80168CE379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BB6C0B8-A32B-4878-B781-603CA3775F0C}"/>
              </a:ext>
            </a:extLst>
          </p:cNvPr>
          <p:cNvSpPr>
            <a:spLocks noGrp="1"/>
          </p:cNvSpPr>
          <p:nvPr>
            <p:ph type="dt" sz="half" idx="10"/>
          </p:nvPr>
        </p:nvSpPr>
        <p:spPr/>
        <p:txBody>
          <a:bodyPr/>
          <a:lstStyle/>
          <a:p>
            <a:fld id="{7D1A7D63-D7B8-4F0E-B9CF-2A3E3830BAA8}"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EA6034E1-D035-43F7-B64D-29398828EB1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5B4D6F-9FE4-4AD6-8337-0FE1B65802E2}"/>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3373337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31C7E0-3A75-4623-9D79-2EC44EB9D3D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D79C279-1369-407F-963C-3FDABB3B3F9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AEAB553-602F-4D34-9454-6212EA2F82FE}"/>
              </a:ext>
            </a:extLst>
          </p:cNvPr>
          <p:cNvSpPr>
            <a:spLocks noGrp="1"/>
          </p:cNvSpPr>
          <p:nvPr>
            <p:ph type="dt" sz="half" idx="10"/>
          </p:nvPr>
        </p:nvSpPr>
        <p:spPr/>
        <p:txBody>
          <a:bodyPr/>
          <a:lstStyle/>
          <a:p>
            <a:fld id="{7D1A7D63-D7B8-4F0E-B9CF-2A3E3830BAA8}"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BF12D560-2717-478A-957B-EFA01113A9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7F9566A-D4B7-4359-930C-6E605905AB11}"/>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2320887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80FD482-6518-4B73-B8B4-737A92FE8BD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4189D8D-031B-4157-A964-2327951224E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51B225-C513-4598-8A7C-52A744ECB9FC}"/>
              </a:ext>
            </a:extLst>
          </p:cNvPr>
          <p:cNvSpPr>
            <a:spLocks noGrp="1"/>
          </p:cNvSpPr>
          <p:nvPr>
            <p:ph type="dt" sz="half" idx="10"/>
          </p:nvPr>
        </p:nvSpPr>
        <p:spPr/>
        <p:txBody>
          <a:bodyPr/>
          <a:lstStyle/>
          <a:p>
            <a:fld id="{7D1A7D63-D7B8-4F0E-B9CF-2A3E3830BAA8}"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33343814-5EB6-47BE-BCA3-2B92BA01585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FAC6707-C37E-4D0E-B58E-FFC34946997A}"/>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2654423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D73D5CAC-F429-4F2F-9F7B-6223C359040B}"/>
              </a:ext>
            </a:extLst>
          </p:cNvPr>
          <p:cNvSpPr txBox="1"/>
          <p:nvPr userDrawn="1"/>
        </p:nvSpPr>
        <p:spPr>
          <a:xfrm>
            <a:off x="76200" y="117475"/>
            <a:ext cx="1701800" cy="676275"/>
          </a:xfrm>
          <a:prstGeom prst="rect">
            <a:avLst/>
          </a:prstGeom>
          <a:noFill/>
        </p:spPr>
        <p:txBody>
          <a:bodyPr lIns="121900" tIns="60949" rIns="121900" bIns="60949">
            <a:spAutoFit/>
          </a:bodyPr>
          <a:lstStyle/>
          <a:p>
            <a:pPr eaLnBrk="1" fontAlgn="auto" hangingPunct="1">
              <a:spcBef>
                <a:spcPts val="0"/>
              </a:spcBef>
              <a:spcAft>
                <a:spcPts val="0"/>
              </a:spcAft>
              <a:defRPr/>
            </a:pPr>
            <a:r>
              <a:rPr lang="en-US" altLang="zh-CN" sz="3598" b="1" spc="-150" dirty="0">
                <a:solidFill>
                  <a:schemeClr val="accent1"/>
                </a:solidFill>
                <a:latin typeface="Arial Black" panose="020B0A04020102020204" pitchFamily="34" charset="0"/>
                <a:ea typeface="微软雅黑" panose="020B0503020204020204" pitchFamily="34" charset="-122"/>
              </a:rPr>
              <a:t>LOGO</a:t>
            </a:r>
            <a:endParaRPr lang="zh-CN" altLang="en-US" sz="3598" b="1" spc="-150" dirty="0">
              <a:solidFill>
                <a:schemeClr val="accent1"/>
              </a:solidFill>
              <a:latin typeface="Arial Black" panose="020B0A04020102020204" pitchFamily="34" charset="0"/>
              <a:ea typeface="微软雅黑" panose="020B0503020204020204" pitchFamily="34" charset="-122"/>
            </a:endParaRPr>
          </a:p>
        </p:txBody>
      </p:sp>
      <p:cxnSp>
        <p:nvCxnSpPr>
          <p:cNvPr id="3" name="直接连接符 2">
            <a:extLst>
              <a:ext uri="{FF2B5EF4-FFF2-40B4-BE49-F238E27FC236}">
                <a16:creationId xmlns:a16="http://schemas.microsoft.com/office/drawing/2014/main" id="{244DE135-33BF-4676-B43F-8AA62673A58B}"/>
              </a:ext>
            </a:extLst>
          </p:cNvPr>
          <p:cNvCxnSpPr/>
          <p:nvPr userDrawn="1"/>
        </p:nvCxnSpPr>
        <p:spPr>
          <a:xfrm>
            <a:off x="1562100" y="693738"/>
            <a:ext cx="10629900"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053564"/>
      </p:ext>
    </p:extLst>
  </p:cSld>
  <p:clrMapOvr>
    <a:masterClrMapping/>
  </p:clrMapOvr>
  <p:transition spd="slow" advTm="0">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B075D-15DC-42AC-93A2-6A06B06ECCC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34E679-C3AD-4C33-B06C-91BDD767EBE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9EB38F1-C445-4800-90A5-8F3ED061B3F1}"/>
              </a:ext>
            </a:extLst>
          </p:cNvPr>
          <p:cNvSpPr>
            <a:spLocks noGrp="1"/>
          </p:cNvSpPr>
          <p:nvPr>
            <p:ph type="dt" sz="half" idx="10"/>
          </p:nvPr>
        </p:nvSpPr>
        <p:spPr/>
        <p:txBody>
          <a:bodyPr/>
          <a:lstStyle/>
          <a:p>
            <a:fld id="{7D1A7D63-D7B8-4F0E-B9CF-2A3E3830BAA8}"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4D01018E-22E1-4D4F-A56D-10C1E62E91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0D2562-0CCF-4227-85A9-AFD35B0ECB6C}"/>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371877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5192B2-AC57-485E-9E3F-B7B8C905592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58D281-194B-468B-ADBA-76A4E2385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E9BCE0-002E-42ED-B7C2-261D43E96E73}"/>
              </a:ext>
            </a:extLst>
          </p:cNvPr>
          <p:cNvSpPr>
            <a:spLocks noGrp="1"/>
          </p:cNvSpPr>
          <p:nvPr>
            <p:ph type="dt" sz="half" idx="10"/>
          </p:nvPr>
        </p:nvSpPr>
        <p:spPr/>
        <p:txBody>
          <a:bodyPr/>
          <a:lstStyle/>
          <a:p>
            <a:fld id="{7D1A7D63-D7B8-4F0E-B9CF-2A3E3830BAA8}"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55BEF642-B6DE-4777-8064-A39FFF8F86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4A94A4-38F0-4C2B-ADFE-D02E2B1A08AF}"/>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399768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5DB952-D4D5-4F3B-830A-67B71D6EAD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0357EF1-6F7D-43F5-BE79-67D16A90BD9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1181AE9-5B3A-45EC-8869-29C393E4F25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075487C-7666-44DE-80EE-2902D9B436FF}"/>
              </a:ext>
            </a:extLst>
          </p:cNvPr>
          <p:cNvSpPr>
            <a:spLocks noGrp="1"/>
          </p:cNvSpPr>
          <p:nvPr>
            <p:ph type="dt" sz="half" idx="10"/>
          </p:nvPr>
        </p:nvSpPr>
        <p:spPr/>
        <p:txBody>
          <a:bodyPr/>
          <a:lstStyle/>
          <a:p>
            <a:fld id="{7D1A7D63-D7B8-4F0E-B9CF-2A3E3830BAA8}" type="datetimeFigureOut">
              <a:rPr lang="zh-CN" altLang="en-US" smtClean="0"/>
              <a:t>2022/10/11</a:t>
            </a:fld>
            <a:endParaRPr lang="zh-CN" altLang="en-US"/>
          </a:p>
        </p:txBody>
      </p:sp>
      <p:sp>
        <p:nvSpPr>
          <p:cNvPr id="6" name="页脚占位符 5">
            <a:extLst>
              <a:ext uri="{FF2B5EF4-FFF2-40B4-BE49-F238E27FC236}">
                <a16:creationId xmlns:a16="http://schemas.microsoft.com/office/drawing/2014/main" id="{59E3EDC2-3316-4B5C-A95A-0A39BECDFB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553D2A1-3261-49CC-BA76-3E398676A322}"/>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3062045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F3126-81EA-4C17-9D21-7D9EFAC38EF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255D8D7-9261-44FB-96B7-5B9D93CC5A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81393F-A933-46B1-B8AE-5B752A52361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6D282E-4854-4A45-9EBC-6D406339DD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44A79BF-2110-4A4A-A27C-3064D7DEA0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997EF3B-A447-4A59-B47E-60D3E1B944CB}"/>
              </a:ext>
            </a:extLst>
          </p:cNvPr>
          <p:cNvSpPr>
            <a:spLocks noGrp="1"/>
          </p:cNvSpPr>
          <p:nvPr>
            <p:ph type="dt" sz="half" idx="10"/>
          </p:nvPr>
        </p:nvSpPr>
        <p:spPr/>
        <p:txBody>
          <a:bodyPr/>
          <a:lstStyle/>
          <a:p>
            <a:fld id="{7D1A7D63-D7B8-4F0E-B9CF-2A3E3830BAA8}" type="datetimeFigureOut">
              <a:rPr lang="zh-CN" altLang="en-US" smtClean="0"/>
              <a:t>2022/10/11</a:t>
            </a:fld>
            <a:endParaRPr lang="zh-CN" altLang="en-US"/>
          </a:p>
        </p:txBody>
      </p:sp>
      <p:sp>
        <p:nvSpPr>
          <p:cNvPr id="8" name="页脚占位符 7">
            <a:extLst>
              <a:ext uri="{FF2B5EF4-FFF2-40B4-BE49-F238E27FC236}">
                <a16:creationId xmlns:a16="http://schemas.microsoft.com/office/drawing/2014/main" id="{51260F99-31D5-491C-8D88-3FBFBEFACB6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08E84E-BD81-4EE1-BFDF-4680C8F047F0}"/>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67097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7F80B8-CAFF-4186-813A-E935D303A7A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0707CB1-D86D-4955-AA11-EC4336999FD3}"/>
              </a:ext>
            </a:extLst>
          </p:cNvPr>
          <p:cNvSpPr>
            <a:spLocks noGrp="1"/>
          </p:cNvSpPr>
          <p:nvPr>
            <p:ph type="dt" sz="half" idx="10"/>
          </p:nvPr>
        </p:nvSpPr>
        <p:spPr/>
        <p:txBody>
          <a:bodyPr/>
          <a:lstStyle/>
          <a:p>
            <a:fld id="{7D1A7D63-D7B8-4F0E-B9CF-2A3E3830BAA8}" type="datetimeFigureOut">
              <a:rPr lang="zh-CN" altLang="en-US" smtClean="0"/>
              <a:t>2022/10/11</a:t>
            </a:fld>
            <a:endParaRPr lang="zh-CN" altLang="en-US"/>
          </a:p>
        </p:txBody>
      </p:sp>
      <p:sp>
        <p:nvSpPr>
          <p:cNvPr id="4" name="页脚占位符 3">
            <a:extLst>
              <a:ext uri="{FF2B5EF4-FFF2-40B4-BE49-F238E27FC236}">
                <a16:creationId xmlns:a16="http://schemas.microsoft.com/office/drawing/2014/main" id="{783060BF-8F34-4402-8824-20704BA5ACD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C20C4CC-E83E-4E13-AAC4-6236B53BBA8F}"/>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61576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7E5E81-960E-452B-BEEC-237A765874D8}"/>
              </a:ext>
            </a:extLst>
          </p:cNvPr>
          <p:cNvSpPr>
            <a:spLocks noGrp="1"/>
          </p:cNvSpPr>
          <p:nvPr>
            <p:ph type="dt" sz="half" idx="10"/>
          </p:nvPr>
        </p:nvSpPr>
        <p:spPr/>
        <p:txBody>
          <a:bodyPr/>
          <a:lstStyle/>
          <a:p>
            <a:fld id="{7D1A7D63-D7B8-4F0E-B9CF-2A3E3830BAA8}" type="datetimeFigureOut">
              <a:rPr lang="zh-CN" altLang="en-US" smtClean="0"/>
              <a:t>2022/10/11</a:t>
            </a:fld>
            <a:endParaRPr lang="zh-CN" altLang="en-US"/>
          </a:p>
        </p:txBody>
      </p:sp>
      <p:sp>
        <p:nvSpPr>
          <p:cNvPr id="3" name="页脚占位符 2">
            <a:extLst>
              <a:ext uri="{FF2B5EF4-FFF2-40B4-BE49-F238E27FC236}">
                <a16:creationId xmlns:a16="http://schemas.microsoft.com/office/drawing/2014/main" id="{8A28A7DE-E2FD-4DCD-88D4-9461A95F7AB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D45A2C-4D06-4ADE-A257-8FD5039596C1}"/>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497530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4F57E0-C81E-4CD1-AD98-8E486CB6837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2B00199-6F84-4A59-8899-E8B2E6DE5B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4090C66-7379-460F-9033-E6814CA81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EF1194-1784-48F1-B41C-D7101B2E408B}"/>
              </a:ext>
            </a:extLst>
          </p:cNvPr>
          <p:cNvSpPr>
            <a:spLocks noGrp="1"/>
          </p:cNvSpPr>
          <p:nvPr>
            <p:ph type="dt" sz="half" idx="10"/>
          </p:nvPr>
        </p:nvSpPr>
        <p:spPr/>
        <p:txBody>
          <a:bodyPr/>
          <a:lstStyle/>
          <a:p>
            <a:fld id="{7D1A7D63-D7B8-4F0E-B9CF-2A3E3830BAA8}" type="datetimeFigureOut">
              <a:rPr lang="zh-CN" altLang="en-US" smtClean="0"/>
              <a:t>2022/10/11</a:t>
            </a:fld>
            <a:endParaRPr lang="zh-CN" altLang="en-US"/>
          </a:p>
        </p:txBody>
      </p:sp>
      <p:sp>
        <p:nvSpPr>
          <p:cNvPr id="6" name="页脚占位符 5">
            <a:extLst>
              <a:ext uri="{FF2B5EF4-FFF2-40B4-BE49-F238E27FC236}">
                <a16:creationId xmlns:a16="http://schemas.microsoft.com/office/drawing/2014/main" id="{51ECE248-CB85-4EB4-8EAB-B63C1C9FA3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F506F9-F269-4A99-9F79-36580B8418F9}"/>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384178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4A2D68-F164-431A-B045-FF32FD8F4F4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188AEBE-7DD1-4AB2-88CB-65DD42C06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E5E8435-B02C-45D8-8560-2C62BF681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6AF48E-D282-434B-B1B1-A60EEBEE8CE8}"/>
              </a:ext>
            </a:extLst>
          </p:cNvPr>
          <p:cNvSpPr>
            <a:spLocks noGrp="1"/>
          </p:cNvSpPr>
          <p:nvPr>
            <p:ph type="dt" sz="half" idx="10"/>
          </p:nvPr>
        </p:nvSpPr>
        <p:spPr/>
        <p:txBody>
          <a:bodyPr/>
          <a:lstStyle/>
          <a:p>
            <a:fld id="{7D1A7D63-D7B8-4F0E-B9CF-2A3E3830BAA8}" type="datetimeFigureOut">
              <a:rPr lang="zh-CN" altLang="en-US" smtClean="0"/>
              <a:t>2022/10/11</a:t>
            </a:fld>
            <a:endParaRPr lang="zh-CN" altLang="en-US"/>
          </a:p>
        </p:txBody>
      </p:sp>
      <p:sp>
        <p:nvSpPr>
          <p:cNvPr id="6" name="页脚占位符 5">
            <a:extLst>
              <a:ext uri="{FF2B5EF4-FFF2-40B4-BE49-F238E27FC236}">
                <a16:creationId xmlns:a16="http://schemas.microsoft.com/office/drawing/2014/main" id="{7C2310E0-45D2-4D33-B87B-87A037DAA3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3DB1FD-3803-4744-81A6-2E12760C56F7}"/>
              </a:ext>
            </a:extLst>
          </p:cNvPr>
          <p:cNvSpPr>
            <a:spLocks noGrp="1"/>
          </p:cNvSpPr>
          <p:nvPr>
            <p:ph type="sldNum" sz="quarter" idx="12"/>
          </p:nvPr>
        </p:nvSpPr>
        <p:spPr/>
        <p:txBody>
          <a:body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4045541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0F79C98-3199-4C9B-9161-434E02C133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01E81D8-ADFF-4204-A1B1-03575868F6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D05A6F5-C2B7-426F-8FB9-A73AD3EFA7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1A7D63-D7B8-4F0E-B9CF-2A3E3830BAA8}" type="datetimeFigureOut">
              <a:rPr lang="zh-CN" altLang="en-US" smtClean="0"/>
              <a:t>2022/10/11</a:t>
            </a:fld>
            <a:endParaRPr lang="zh-CN" altLang="en-US"/>
          </a:p>
        </p:txBody>
      </p:sp>
      <p:sp>
        <p:nvSpPr>
          <p:cNvPr id="5" name="页脚占位符 4">
            <a:extLst>
              <a:ext uri="{FF2B5EF4-FFF2-40B4-BE49-F238E27FC236}">
                <a16:creationId xmlns:a16="http://schemas.microsoft.com/office/drawing/2014/main" id="{052A0E02-245B-4209-85B4-765107BCA0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0B4894D-1E88-4F89-8FD8-4C353DC3EE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AB54C-22A2-4F79-A496-0875D9C88CE4}" type="slidenum">
              <a:rPr lang="zh-CN" altLang="en-US" smtClean="0"/>
              <a:t>‹#›</a:t>
            </a:fld>
            <a:endParaRPr lang="zh-CN" altLang="en-US"/>
          </a:p>
        </p:txBody>
      </p:sp>
    </p:spTree>
    <p:extLst>
      <p:ext uri="{BB962C8B-B14F-4D97-AF65-F5344CB8AC3E}">
        <p14:creationId xmlns:p14="http://schemas.microsoft.com/office/powerpoint/2010/main" val="1572149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图片 4">
            <a:extLst>
              <a:ext uri="{FF2B5EF4-FFF2-40B4-BE49-F238E27FC236}">
                <a16:creationId xmlns:a16="http://schemas.microsoft.com/office/drawing/2014/main" id="{13E189C7-8218-4052-85AE-E01EC1124E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3073">
            <a:extLst>
              <a:ext uri="{FF2B5EF4-FFF2-40B4-BE49-F238E27FC236}">
                <a16:creationId xmlns:a16="http://schemas.microsoft.com/office/drawing/2014/main" id="{F7D2571E-1D87-457C-8CCC-C3C98F94D652}"/>
              </a:ext>
            </a:extLst>
          </p:cNvPr>
          <p:cNvSpPr>
            <a:spLocks noGrp="1"/>
          </p:cNvSpPr>
          <p:nvPr/>
        </p:nvSpPr>
        <p:spPr>
          <a:xfrm>
            <a:off x="2390775" y="3140075"/>
            <a:ext cx="7772400" cy="950913"/>
          </a:xfrm>
          <a:prstGeom prst="rect">
            <a:avLst/>
          </a:prstGeom>
          <a:noFill/>
          <a:ln w="9525">
            <a:noFill/>
          </a:ln>
        </p:spPr>
        <p:txBody>
          <a:bodyPr anchor="ctr"/>
          <a:lstStyle/>
          <a:p>
            <a:pPr algn="ctr" fontAlgn="auto">
              <a:spcBef>
                <a:spcPts val="0"/>
              </a:spcBef>
              <a:spcAft>
                <a:spcPts val="0"/>
              </a:spcAft>
              <a:defRPr/>
            </a:pPr>
            <a:r>
              <a:rPr lang="zh-CN" altLang="en-US" sz="5400" noProof="1">
                <a:solidFill>
                  <a:srgbClr val="0066FF"/>
                </a:solidFill>
                <a:effectLst>
                  <a:outerShdw blurRad="38100" dist="38100" dir="2700000" algn="tl">
                    <a:srgbClr val="000000">
                      <a:alpha val="43137"/>
                    </a:srgbClr>
                  </a:outerShdw>
                </a:effectLst>
                <a:latin typeface="KaiTi" panose="02010609060101010101" charset="-122"/>
                <a:ea typeface="KaiTi" panose="02010609060101010101" charset="-122"/>
                <a:cs typeface="Times New Roman" panose="02020603050405020304" pitchFamily="2" charset="0"/>
              </a:rPr>
              <a:t>离散数学</a:t>
            </a:r>
          </a:p>
          <a:p>
            <a:pPr algn="ctr" fontAlgn="auto">
              <a:spcBef>
                <a:spcPts val="0"/>
              </a:spcBef>
              <a:spcAft>
                <a:spcPts val="0"/>
              </a:spcAft>
              <a:defRPr/>
            </a:pPr>
            <a:r>
              <a:rPr lang="en-US" altLang="zh-CN" sz="4400" noProof="1">
                <a:solidFill>
                  <a:srgbClr val="0066FF"/>
                </a:solidFill>
                <a:latin typeface="Arial Black" panose="020B0A04020102020204" charset="0"/>
                <a:ea typeface="+mn-ea"/>
                <a:cs typeface="Times New Roman" panose="02020603050405020304" pitchFamily="2" charset="0"/>
              </a:rPr>
              <a:t>Discrete Mathematics</a:t>
            </a:r>
          </a:p>
        </p:txBody>
      </p:sp>
      <p:sp>
        <p:nvSpPr>
          <p:cNvPr id="4100" name="矩形 3074">
            <a:extLst>
              <a:ext uri="{FF2B5EF4-FFF2-40B4-BE49-F238E27FC236}">
                <a16:creationId xmlns:a16="http://schemas.microsoft.com/office/drawing/2014/main" id="{AA238628-3C73-45C1-88BF-CA2DFF4F68C6}"/>
              </a:ext>
            </a:extLst>
          </p:cNvPr>
          <p:cNvSpPr>
            <a:spLocks noGrp="1" noChangeArrowheads="1"/>
          </p:cNvSpPr>
          <p:nvPr/>
        </p:nvSpPr>
        <p:spPr bwMode="auto">
          <a:xfrm>
            <a:off x="1485900" y="4337050"/>
            <a:ext cx="9104313"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gn="ctr">
              <a:lnSpc>
                <a:spcPct val="100000"/>
              </a:lnSpc>
              <a:spcBef>
                <a:spcPct val="20000"/>
              </a:spcBef>
              <a:buFontTx/>
              <a:buNone/>
            </a:pPr>
            <a:endParaRPr lang="zh-CN" altLang="en-US" sz="2400">
              <a:solidFill>
                <a:srgbClr val="0066FF"/>
              </a:solidFill>
              <a:latin typeface="Segoe UI Semibold" panose="020B0702040204020203" pitchFamily="34" charset="0"/>
              <a:ea typeface="宋体" panose="02010600030101010101" pitchFamily="2" charset="-122"/>
            </a:endParaRPr>
          </a:p>
          <a:p>
            <a:pPr algn="ctr">
              <a:lnSpc>
                <a:spcPct val="100000"/>
              </a:lnSpc>
              <a:spcBef>
                <a:spcPct val="20000"/>
              </a:spcBef>
              <a:buFontTx/>
              <a:buNone/>
            </a:pPr>
            <a:endParaRPr lang="zh-CN" altLang="en-US" sz="2400">
              <a:solidFill>
                <a:srgbClr val="0066FF"/>
              </a:solidFill>
              <a:latin typeface="Segoe UI Semibold" panose="020B0702040204020203" pitchFamily="34" charset="0"/>
              <a:ea typeface="宋体" panose="02010600030101010101" pitchFamily="2" charset="-122"/>
            </a:endParaRPr>
          </a:p>
          <a:p>
            <a:pPr algn="ctr">
              <a:lnSpc>
                <a:spcPct val="100000"/>
              </a:lnSpc>
              <a:spcBef>
                <a:spcPct val="20000"/>
              </a:spcBef>
              <a:buFontTx/>
              <a:buNone/>
            </a:pPr>
            <a:r>
              <a:rPr lang="zh-CN" altLang="en-US" sz="2400" b="1">
                <a:solidFill>
                  <a:srgbClr val="A50021"/>
                </a:solidFill>
                <a:latin typeface="Microsoft YaHei Light" panose="020B0502040204020203" pitchFamily="34" charset="-122"/>
                <a:ea typeface="Microsoft YaHei Light" panose="020B0502040204020203" pitchFamily="34" charset="-122"/>
              </a:rPr>
              <a:t>计算机学院 </a:t>
            </a:r>
          </a:p>
          <a:p>
            <a:pPr algn="ctr">
              <a:lnSpc>
                <a:spcPct val="100000"/>
              </a:lnSpc>
              <a:spcBef>
                <a:spcPct val="20000"/>
              </a:spcBef>
              <a:buFontTx/>
              <a:buNone/>
            </a:pPr>
            <a:r>
              <a:rPr lang="zh-CN" altLang="en-US" sz="2400" b="1">
                <a:solidFill>
                  <a:srgbClr val="A50021"/>
                </a:solidFill>
                <a:latin typeface="Microsoft YaHei Light" panose="020B0502040204020203" pitchFamily="34" charset="-122"/>
                <a:ea typeface="Microsoft YaHei Light" panose="020B0502040204020203" pitchFamily="34" charset="-122"/>
              </a:rPr>
              <a:t>吴亦奇  </a:t>
            </a:r>
            <a:r>
              <a:rPr lang="en-US" altLang="zh-CN" sz="2400">
                <a:solidFill>
                  <a:srgbClr val="A50021"/>
                </a:solidFill>
                <a:latin typeface="Segoe UI Semibold" panose="020B0702040204020203" pitchFamily="34" charset="0"/>
                <a:ea typeface="宋体" panose="02010600030101010101" pitchFamily="2" charset="-122"/>
              </a:rPr>
              <a:t>wuyq</a:t>
            </a:r>
            <a:r>
              <a:rPr lang="zh-CN" altLang="en-US" sz="2400">
                <a:solidFill>
                  <a:srgbClr val="A50021"/>
                </a:solidFill>
                <a:latin typeface="Segoe UI Semibold" panose="020B0702040204020203" pitchFamily="34" charset="0"/>
                <a:ea typeface="宋体" panose="02010600030101010101" pitchFamily="2" charset="-122"/>
              </a:rPr>
              <a:t>@cug.edu.cn</a:t>
            </a:r>
            <a:endParaRPr lang="zh-CN" altLang="en-US" sz="32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101" name="内容占位符 3076">
            <a:extLst>
              <a:ext uri="{FF2B5EF4-FFF2-40B4-BE49-F238E27FC236}">
                <a16:creationId xmlns:a16="http://schemas.microsoft.com/office/drawing/2014/main" id="{31156996-2154-42A9-9D69-9E3C40E3A5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3225" y="1052513"/>
            <a:ext cx="9137650" cy="168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821093"/>
      </p:ext>
    </p:extLst>
  </p:cSld>
  <p:clrMapOvr>
    <a:masterClrMapping/>
  </p:clrMapOvr>
  <p:transition spd="slow" advTm="0">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96258">
            <a:extLst>
              <a:ext uri="{FF2B5EF4-FFF2-40B4-BE49-F238E27FC236}">
                <a16:creationId xmlns:a16="http://schemas.microsoft.com/office/drawing/2014/main" id="{F32A3A2C-70AE-4EA9-A4DC-9E898DD92ACA}"/>
              </a:ext>
            </a:extLst>
          </p:cNvPr>
          <p:cNvSpPr txBox="1">
            <a:spLocks noChangeArrowheads="1"/>
          </p:cNvSpPr>
          <p:nvPr/>
        </p:nvSpPr>
        <p:spPr>
          <a:xfrm>
            <a:off x="1571625" y="675197"/>
            <a:ext cx="8229600" cy="47513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buClr>
                <a:schemeClr val="tx1"/>
              </a:buClr>
              <a:buFontTx/>
              <a:buNone/>
            </a:pPr>
            <a:r>
              <a:rPr lang="zh-CN" altLang="en-US" sz="2400" dirty="0">
                <a:solidFill>
                  <a:srgbClr val="FF0000"/>
                </a:solidFill>
                <a:latin typeface="+mn-ea"/>
              </a:rPr>
              <a:t>推理规则</a:t>
            </a:r>
          </a:p>
          <a:p>
            <a:pPr>
              <a:lnSpc>
                <a:spcPct val="100000"/>
              </a:lnSpc>
              <a:buClr>
                <a:srgbClr val="0033CC"/>
              </a:buClr>
              <a:buFont typeface="Wingdings" panose="05000000000000000000" pitchFamily="2" charset="2"/>
              <a:buChar char="l"/>
            </a:pPr>
            <a:r>
              <a:rPr lang="zh-CN" altLang="en-US" dirty="0">
                <a:latin typeface="+mn-ea"/>
              </a:rPr>
              <a:t>命题逻辑中的推理规则 </a:t>
            </a:r>
          </a:p>
          <a:p>
            <a:pPr>
              <a:lnSpc>
                <a:spcPct val="100000"/>
              </a:lnSpc>
              <a:buClr>
                <a:srgbClr val="0033CC"/>
              </a:buClr>
              <a:buFont typeface="Wingdings" panose="05000000000000000000" pitchFamily="2" charset="2"/>
              <a:buChar char="l"/>
            </a:pPr>
            <a:r>
              <a:rPr lang="zh-CN" altLang="en-US" dirty="0">
                <a:latin typeface="+mn-ea"/>
              </a:rPr>
              <a:t>谓词逻辑中特有的规则</a:t>
            </a:r>
          </a:p>
          <a:p>
            <a:pPr lvl="1">
              <a:lnSpc>
                <a:spcPct val="100000"/>
              </a:lnSpc>
              <a:buClr>
                <a:srgbClr val="FF0000"/>
              </a:buClr>
              <a:buFontTx/>
              <a:buNone/>
            </a:pPr>
            <a:r>
              <a:rPr lang="en-US" altLang="zh-CN" sz="2800" dirty="0">
                <a:solidFill>
                  <a:srgbClr val="0033CC"/>
                </a:solidFill>
                <a:latin typeface="+mn-ea"/>
              </a:rPr>
              <a:t>1. </a:t>
            </a:r>
            <a:r>
              <a:rPr lang="zh-CN" altLang="en-US" sz="2800" dirty="0">
                <a:solidFill>
                  <a:srgbClr val="0033CC"/>
                </a:solidFill>
                <a:latin typeface="+mn-ea"/>
              </a:rPr>
              <a:t>全称量词消去规则</a:t>
            </a:r>
            <a:r>
              <a:rPr lang="zh-CN" altLang="en-US" sz="2800" dirty="0">
                <a:latin typeface="+mn-ea"/>
              </a:rPr>
              <a:t>（</a:t>
            </a:r>
            <a:r>
              <a:rPr lang="en-US" altLang="zh-CN" sz="2800" dirty="0">
                <a:latin typeface="+mn-ea"/>
              </a:rPr>
              <a:t>US</a:t>
            </a:r>
            <a:r>
              <a:rPr lang="zh-CN" altLang="en-US" sz="2800" dirty="0">
                <a:latin typeface="+mn-ea"/>
              </a:rPr>
              <a:t>）</a:t>
            </a:r>
          </a:p>
          <a:p>
            <a:pPr lvl="1" algn="just">
              <a:lnSpc>
                <a:spcPct val="100000"/>
              </a:lnSpc>
              <a:buClr>
                <a:srgbClr val="FF0000"/>
              </a:buClr>
              <a:buFontTx/>
              <a:buNone/>
            </a:pPr>
            <a:r>
              <a:rPr lang="zh-CN" altLang="en-US" sz="2800" dirty="0">
                <a:latin typeface="+mn-ea"/>
              </a:rPr>
              <a:t>（</a:t>
            </a:r>
            <a:r>
              <a:rPr lang="en-US" altLang="zh-CN" sz="2800" dirty="0" err="1">
                <a:latin typeface="+mn-ea"/>
              </a:rPr>
              <a:t>i</a:t>
            </a:r>
            <a:r>
              <a:rPr lang="zh-CN" altLang="en-US" sz="2800" dirty="0">
                <a:latin typeface="+mn-ea"/>
              </a:rPr>
              <a:t>）</a:t>
            </a:r>
            <a:r>
              <a:rPr lang="zh-CN" altLang="en-US" sz="2800" dirty="0">
                <a:latin typeface="+mn-ea"/>
                <a:sym typeface="Symbol" panose="05050102010706020507" pitchFamily="18" charset="2"/>
              </a:rPr>
              <a:t></a:t>
            </a:r>
            <a:r>
              <a:rPr lang="en-US" altLang="zh-CN" sz="2800" dirty="0" err="1">
                <a:latin typeface="+mn-ea"/>
              </a:rPr>
              <a:t>xA</a:t>
            </a:r>
            <a:r>
              <a:rPr lang="en-US" altLang="zh-CN" sz="2800" dirty="0">
                <a:latin typeface="+mn-ea"/>
              </a:rPr>
              <a:t>(x)</a:t>
            </a:r>
            <a:r>
              <a:rPr lang="en-US" altLang="zh-CN" sz="2800" dirty="0">
                <a:latin typeface="+mn-ea"/>
                <a:sym typeface="Symbol" panose="05050102010706020507" pitchFamily="18" charset="2"/>
              </a:rPr>
              <a:t></a:t>
            </a:r>
            <a:r>
              <a:rPr lang="en-US" altLang="zh-CN" sz="2800" dirty="0">
                <a:latin typeface="+mn-ea"/>
              </a:rPr>
              <a:t>A(y) </a:t>
            </a:r>
            <a:r>
              <a:rPr lang="zh-CN" altLang="en-US" sz="2800" dirty="0">
                <a:latin typeface="+mn-ea"/>
              </a:rPr>
              <a:t>或</a:t>
            </a:r>
          </a:p>
          <a:p>
            <a:pPr lvl="1" algn="just">
              <a:lnSpc>
                <a:spcPct val="100000"/>
              </a:lnSpc>
              <a:buClr>
                <a:srgbClr val="FF0000"/>
              </a:buClr>
              <a:buFontTx/>
              <a:buNone/>
            </a:pPr>
            <a:r>
              <a:rPr lang="zh-CN" altLang="en-US" sz="2800" dirty="0">
                <a:latin typeface="+mn-ea"/>
              </a:rPr>
              <a:t>（</a:t>
            </a:r>
            <a:r>
              <a:rPr lang="en-US" altLang="zh-CN" sz="2800" dirty="0">
                <a:latin typeface="+mn-ea"/>
              </a:rPr>
              <a:t>ii</a:t>
            </a:r>
            <a:r>
              <a:rPr lang="zh-CN" altLang="en-US" sz="2800" dirty="0">
                <a:latin typeface="+mn-ea"/>
              </a:rPr>
              <a:t>）</a:t>
            </a:r>
            <a:r>
              <a:rPr lang="zh-CN" altLang="en-US" sz="2800" dirty="0">
                <a:latin typeface="+mn-ea"/>
                <a:sym typeface="Symbol" panose="05050102010706020507" pitchFamily="18" charset="2"/>
              </a:rPr>
              <a:t></a:t>
            </a:r>
            <a:r>
              <a:rPr lang="en-US" altLang="zh-CN" sz="2800" dirty="0" err="1">
                <a:latin typeface="+mn-ea"/>
              </a:rPr>
              <a:t>xA</a:t>
            </a:r>
            <a:r>
              <a:rPr lang="en-US" altLang="zh-CN" sz="2800" dirty="0">
                <a:latin typeface="+mn-ea"/>
              </a:rPr>
              <a:t>(x)</a:t>
            </a:r>
            <a:r>
              <a:rPr lang="en-US" altLang="zh-CN" sz="2800" dirty="0">
                <a:latin typeface="+mn-ea"/>
                <a:sym typeface="Symbol" panose="05050102010706020507" pitchFamily="18" charset="2"/>
              </a:rPr>
              <a:t></a:t>
            </a:r>
            <a:r>
              <a:rPr lang="en-US" altLang="zh-CN" sz="2800" dirty="0">
                <a:latin typeface="+mn-ea"/>
              </a:rPr>
              <a:t>A(c)</a:t>
            </a:r>
          </a:p>
          <a:p>
            <a:pPr lvl="1" algn="just">
              <a:lnSpc>
                <a:spcPct val="100000"/>
              </a:lnSpc>
              <a:buClr>
                <a:srgbClr val="FF0000"/>
              </a:buClr>
              <a:buFontTx/>
              <a:buNone/>
            </a:pPr>
            <a:r>
              <a:rPr lang="en-US" altLang="zh-CN" sz="2800" dirty="0">
                <a:solidFill>
                  <a:srgbClr val="0033CC"/>
                </a:solidFill>
                <a:latin typeface="+mn-ea"/>
              </a:rPr>
              <a:t>2. </a:t>
            </a:r>
            <a:r>
              <a:rPr lang="zh-CN" altLang="en-US" sz="2800" dirty="0">
                <a:solidFill>
                  <a:srgbClr val="0033CC"/>
                </a:solidFill>
                <a:latin typeface="+mn-ea"/>
              </a:rPr>
              <a:t>全称量词引入规则</a:t>
            </a:r>
            <a:r>
              <a:rPr lang="zh-CN" altLang="en-US" sz="2800" dirty="0">
                <a:latin typeface="+mn-ea"/>
              </a:rPr>
              <a:t>（</a:t>
            </a:r>
            <a:r>
              <a:rPr lang="en-US" altLang="zh-CN" sz="2800" dirty="0">
                <a:latin typeface="+mn-ea"/>
              </a:rPr>
              <a:t>UG</a:t>
            </a:r>
            <a:r>
              <a:rPr lang="zh-CN" altLang="en-US" sz="2800" dirty="0">
                <a:latin typeface="+mn-ea"/>
              </a:rPr>
              <a:t>）</a:t>
            </a:r>
          </a:p>
          <a:p>
            <a:pPr lvl="1" algn="just">
              <a:lnSpc>
                <a:spcPct val="100000"/>
              </a:lnSpc>
              <a:buClr>
                <a:srgbClr val="FF0000"/>
              </a:buClr>
              <a:buFontTx/>
              <a:buNone/>
            </a:pPr>
            <a:r>
              <a:rPr lang="zh-CN" altLang="en-US" sz="2800" dirty="0">
                <a:latin typeface="+mn-ea"/>
              </a:rPr>
              <a:t>     </a:t>
            </a:r>
            <a:r>
              <a:rPr lang="en-US" altLang="zh-CN" sz="2800" dirty="0">
                <a:latin typeface="+mn-ea"/>
              </a:rPr>
              <a:t>A(y)</a:t>
            </a:r>
            <a:r>
              <a:rPr lang="en-US" altLang="zh-CN" sz="2800" dirty="0">
                <a:latin typeface="+mn-ea"/>
                <a:sym typeface="Symbol" panose="05050102010706020507" pitchFamily="18" charset="2"/>
              </a:rPr>
              <a:t></a:t>
            </a:r>
            <a:r>
              <a:rPr lang="en-US" altLang="zh-CN" sz="2800" dirty="0" err="1">
                <a:latin typeface="+mn-ea"/>
              </a:rPr>
              <a:t>xA</a:t>
            </a:r>
            <a:r>
              <a:rPr lang="en-US" altLang="zh-CN" sz="2800" dirty="0">
                <a:latin typeface="+mn-ea"/>
              </a:rPr>
              <a:t>(x)</a:t>
            </a:r>
          </a:p>
          <a:p>
            <a:pPr lvl="1" algn="just">
              <a:lnSpc>
                <a:spcPct val="100000"/>
              </a:lnSpc>
              <a:buClr>
                <a:srgbClr val="FF0000"/>
              </a:buClr>
              <a:buFontTx/>
              <a:buNone/>
            </a:pPr>
            <a:r>
              <a:rPr lang="en-US" altLang="zh-CN" sz="2800" dirty="0">
                <a:solidFill>
                  <a:srgbClr val="0033CC"/>
                </a:solidFill>
                <a:latin typeface="+mn-ea"/>
              </a:rPr>
              <a:t>3. </a:t>
            </a:r>
            <a:r>
              <a:rPr lang="zh-CN" altLang="en-US" sz="2800" dirty="0">
                <a:solidFill>
                  <a:srgbClr val="0033CC"/>
                </a:solidFill>
                <a:latin typeface="+mn-ea"/>
              </a:rPr>
              <a:t>存在量词消去规则</a:t>
            </a:r>
            <a:r>
              <a:rPr lang="zh-CN" altLang="en-US" sz="2800" dirty="0">
                <a:latin typeface="+mn-ea"/>
              </a:rPr>
              <a:t>（</a:t>
            </a:r>
            <a:r>
              <a:rPr lang="en-US" altLang="zh-CN" sz="2800" dirty="0">
                <a:latin typeface="+mn-ea"/>
              </a:rPr>
              <a:t>ES</a:t>
            </a:r>
            <a:r>
              <a:rPr lang="zh-CN" altLang="en-US" sz="2800" dirty="0">
                <a:latin typeface="+mn-ea"/>
              </a:rPr>
              <a:t>）</a:t>
            </a:r>
          </a:p>
          <a:p>
            <a:pPr lvl="1">
              <a:lnSpc>
                <a:spcPct val="100000"/>
              </a:lnSpc>
              <a:buClr>
                <a:srgbClr val="FF0000"/>
              </a:buClr>
              <a:buFontTx/>
              <a:buNone/>
            </a:pPr>
            <a:r>
              <a:rPr lang="zh-CN" altLang="en-US" sz="2800" dirty="0">
                <a:latin typeface="+mn-ea"/>
                <a:sym typeface="Symbol" panose="05050102010706020507" pitchFamily="18" charset="2"/>
              </a:rPr>
              <a:t>     </a:t>
            </a:r>
            <a:r>
              <a:rPr lang="en-US" altLang="zh-CN" sz="2800" dirty="0" err="1">
                <a:latin typeface="+mn-ea"/>
              </a:rPr>
              <a:t>xA</a:t>
            </a:r>
            <a:r>
              <a:rPr lang="en-US" altLang="zh-CN" sz="2800" dirty="0">
                <a:latin typeface="+mn-ea"/>
              </a:rPr>
              <a:t>(x)</a:t>
            </a:r>
            <a:r>
              <a:rPr lang="en-US" altLang="zh-CN" sz="2800" dirty="0">
                <a:latin typeface="+mn-ea"/>
                <a:sym typeface="Symbol" panose="05050102010706020507" pitchFamily="18" charset="2"/>
              </a:rPr>
              <a:t></a:t>
            </a:r>
            <a:r>
              <a:rPr lang="en-US" altLang="zh-CN" sz="2800" dirty="0">
                <a:latin typeface="+mn-ea"/>
              </a:rPr>
              <a:t>A(c) </a:t>
            </a:r>
          </a:p>
          <a:p>
            <a:pPr lvl="1" algn="just">
              <a:lnSpc>
                <a:spcPct val="100000"/>
              </a:lnSpc>
              <a:buClr>
                <a:srgbClr val="FF0000"/>
              </a:buClr>
              <a:buFontTx/>
              <a:buNone/>
            </a:pPr>
            <a:r>
              <a:rPr lang="en-US" altLang="zh-CN" sz="2800" dirty="0">
                <a:solidFill>
                  <a:srgbClr val="0033CC"/>
                </a:solidFill>
                <a:latin typeface="+mn-ea"/>
              </a:rPr>
              <a:t>4. </a:t>
            </a:r>
            <a:r>
              <a:rPr lang="zh-CN" altLang="en-US" sz="2800" dirty="0">
                <a:solidFill>
                  <a:srgbClr val="0033CC"/>
                </a:solidFill>
                <a:latin typeface="+mn-ea"/>
              </a:rPr>
              <a:t>存在量词引入规则</a:t>
            </a:r>
            <a:r>
              <a:rPr lang="zh-CN" altLang="en-US" sz="2800" dirty="0">
                <a:latin typeface="+mn-ea"/>
              </a:rPr>
              <a:t>（</a:t>
            </a:r>
            <a:r>
              <a:rPr lang="en-US" altLang="zh-CN" sz="2800" dirty="0">
                <a:latin typeface="+mn-ea"/>
              </a:rPr>
              <a:t>EG</a:t>
            </a:r>
            <a:r>
              <a:rPr lang="zh-CN" altLang="en-US" sz="2800" dirty="0">
                <a:latin typeface="+mn-ea"/>
              </a:rPr>
              <a:t>）</a:t>
            </a:r>
          </a:p>
          <a:p>
            <a:pPr lvl="1">
              <a:lnSpc>
                <a:spcPct val="100000"/>
              </a:lnSpc>
              <a:buClr>
                <a:srgbClr val="FF0000"/>
              </a:buClr>
              <a:buFontTx/>
              <a:buNone/>
            </a:pPr>
            <a:r>
              <a:rPr lang="zh-CN" altLang="en-US" sz="2800" dirty="0">
                <a:latin typeface="+mn-ea"/>
              </a:rPr>
              <a:t>     </a:t>
            </a:r>
            <a:r>
              <a:rPr lang="en-US" altLang="zh-CN" sz="2800" dirty="0">
                <a:latin typeface="+mn-ea"/>
              </a:rPr>
              <a:t>A(c)</a:t>
            </a:r>
            <a:r>
              <a:rPr lang="en-US" altLang="zh-CN" sz="2800" dirty="0">
                <a:latin typeface="+mn-ea"/>
                <a:sym typeface="Symbol" panose="05050102010706020507" pitchFamily="18" charset="2"/>
              </a:rPr>
              <a:t></a:t>
            </a:r>
            <a:r>
              <a:rPr lang="en-US" altLang="zh-CN" sz="2800" dirty="0" err="1">
                <a:latin typeface="+mn-ea"/>
              </a:rPr>
              <a:t>xA</a:t>
            </a:r>
            <a:r>
              <a:rPr lang="en-US" altLang="zh-CN" sz="2800" dirty="0">
                <a:latin typeface="+mn-ea"/>
              </a:rPr>
              <a:t>(x) </a:t>
            </a:r>
          </a:p>
        </p:txBody>
      </p:sp>
      <p:sp>
        <p:nvSpPr>
          <p:cNvPr id="5" name="文本框 4">
            <a:extLst>
              <a:ext uri="{FF2B5EF4-FFF2-40B4-BE49-F238E27FC236}">
                <a16:creationId xmlns:a16="http://schemas.microsoft.com/office/drawing/2014/main" id="{7891B7FF-DC13-4708-B7E7-4DB72A3D6D39}"/>
              </a:ext>
            </a:extLst>
          </p:cNvPr>
          <p:cNvSpPr txBox="1">
            <a:spLocks noChangeArrowheads="1"/>
          </p:cNvSpPr>
          <p:nvPr/>
        </p:nvSpPr>
        <p:spPr bwMode="auto">
          <a:xfrm>
            <a:off x="6536523" y="1937907"/>
            <a:ext cx="4964113"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r>
              <a:rPr lang="zh-CN" altLang="en-US" b="0" dirty="0">
                <a:latin typeface="Microsoft JhengHei" panose="020B0604030504040204" pitchFamily="34" charset="-120"/>
                <a:ea typeface="Microsoft JhengHei" panose="020B0604030504040204" pitchFamily="34" charset="-120"/>
              </a:rPr>
              <a:t>universal instantiation, also called </a:t>
            </a:r>
            <a:r>
              <a:rPr lang="zh-CN" altLang="en-US" b="0" dirty="0">
                <a:solidFill>
                  <a:srgbClr val="FF0000"/>
                </a:solidFill>
                <a:latin typeface="Microsoft JhengHei" panose="020B0604030504040204" pitchFamily="34" charset="-120"/>
                <a:ea typeface="Microsoft JhengHei" panose="020B0604030504040204" pitchFamily="34" charset="-120"/>
              </a:rPr>
              <a:t>u</a:t>
            </a:r>
            <a:r>
              <a:rPr lang="zh-CN" altLang="en-US" b="0" dirty="0">
                <a:latin typeface="Microsoft JhengHei" panose="020B0604030504040204" pitchFamily="34" charset="-120"/>
                <a:ea typeface="Microsoft JhengHei" panose="020B0604030504040204" pitchFamily="34" charset="-120"/>
              </a:rPr>
              <a:t>niversal </a:t>
            </a:r>
            <a:r>
              <a:rPr lang="zh-CN" altLang="en-US" b="0" dirty="0">
                <a:solidFill>
                  <a:srgbClr val="FF0000"/>
                </a:solidFill>
                <a:latin typeface="Microsoft JhengHei" panose="020B0604030504040204" pitchFamily="34" charset="-120"/>
                <a:ea typeface="Microsoft JhengHei" panose="020B0604030504040204" pitchFamily="34" charset="-120"/>
              </a:rPr>
              <a:t>s</a:t>
            </a:r>
            <a:r>
              <a:rPr lang="zh-CN" altLang="en-US" b="0" dirty="0">
                <a:latin typeface="Microsoft JhengHei" panose="020B0604030504040204" pitchFamily="34" charset="-120"/>
                <a:ea typeface="Microsoft JhengHei" panose="020B0604030504040204" pitchFamily="34" charset="-120"/>
              </a:rPr>
              <a:t>pecification or universal elimination</a:t>
            </a:r>
          </a:p>
        </p:txBody>
      </p:sp>
      <p:sp>
        <p:nvSpPr>
          <p:cNvPr id="6" name="文本框 5">
            <a:extLst>
              <a:ext uri="{FF2B5EF4-FFF2-40B4-BE49-F238E27FC236}">
                <a16:creationId xmlns:a16="http://schemas.microsoft.com/office/drawing/2014/main" id="{BC763A7A-87D8-4F35-9E26-3143D8C8B744}"/>
              </a:ext>
            </a:extLst>
          </p:cNvPr>
          <p:cNvSpPr txBox="1">
            <a:spLocks noChangeArrowheads="1"/>
          </p:cNvSpPr>
          <p:nvPr/>
        </p:nvSpPr>
        <p:spPr bwMode="auto">
          <a:xfrm>
            <a:off x="6536523" y="4354913"/>
            <a:ext cx="46831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r>
              <a:rPr lang="zh-CN" altLang="en-US" b="0" dirty="0">
                <a:solidFill>
                  <a:srgbClr val="FF0000"/>
                </a:solidFill>
                <a:latin typeface="Microsoft JhengHei" panose="020B0604030504040204" pitchFamily="34" charset="-120"/>
                <a:ea typeface="Microsoft JhengHei" panose="020B0604030504040204" pitchFamily="34" charset="-120"/>
              </a:rPr>
              <a:t>u</a:t>
            </a:r>
            <a:r>
              <a:rPr lang="zh-CN" altLang="en-US" b="0" dirty="0">
                <a:latin typeface="Microsoft JhengHei" panose="020B0604030504040204" pitchFamily="34" charset="-120"/>
                <a:ea typeface="Microsoft JhengHei" panose="020B0604030504040204" pitchFamily="34" charset="-120"/>
              </a:rPr>
              <a:t>niversal </a:t>
            </a:r>
            <a:r>
              <a:rPr lang="zh-CN" altLang="en-US" b="0" dirty="0">
                <a:solidFill>
                  <a:srgbClr val="FF0000"/>
                </a:solidFill>
                <a:latin typeface="Microsoft JhengHei" panose="020B0604030504040204" pitchFamily="34" charset="-120"/>
                <a:ea typeface="Microsoft JhengHei" panose="020B0604030504040204" pitchFamily="34" charset="-120"/>
              </a:rPr>
              <a:t>g</a:t>
            </a:r>
            <a:r>
              <a:rPr lang="zh-CN" altLang="en-US" b="0" dirty="0">
                <a:latin typeface="Microsoft JhengHei" panose="020B0604030504040204" pitchFamily="34" charset="-120"/>
                <a:ea typeface="Microsoft JhengHei" panose="020B0604030504040204" pitchFamily="34" charset="-120"/>
              </a:rPr>
              <a:t>eneralization or universal introduction</a:t>
            </a:r>
          </a:p>
        </p:txBody>
      </p:sp>
    </p:spTree>
    <p:extLst>
      <p:ext uri="{BB962C8B-B14F-4D97-AF65-F5344CB8AC3E}">
        <p14:creationId xmlns:p14="http://schemas.microsoft.com/office/powerpoint/2010/main" val="85699728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框 8">
            <a:extLst>
              <a:ext uri="{FF2B5EF4-FFF2-40B4-BE49-F238E27FC236}">
                <a16:creationId xmlns:a16="http://schemas.microsoft.com/office/drawing/2014/main" id="{EBC1B4AF-6A8D-4145-ACCF-E0D34A531F6B}"/>
              </a:ext>
            </a:extLst>
          </p:cNvPr>
          <p:cNvSpPr txBox="1">
            <a:spLocks noChangeArrowheads="1"/>
          </p:cNvSpPr>
          <p:nvPr/>
        </p:nvSpPr>
        <p:spPr bwMode="auto">
          <a:xfrm>
            <a:off x="2227162" y="2844225"/>
            <a:ext cx="8269777" cy="584775"/>
          </a:xfrm>
          <a:prstGeom prst="rect">
            <a:avLst/>
          </a:prstGeom>
          <a:solidFill>
            <a:schemeClr val="bg1"/>
          </a:solidFill>
          <a:ln w="38100">
            <a:solidFill>
              <a:schemeClr val="folHlink"/>
            </a:solidFill>
            <a:miter lim="800000"/>
            <a:headEnd/>
            <a:tailEnd/>
          </a:ln>
          <a:effectLst/>
        </p:spPr>
        <p:txBody>
          <a:bodyPr wrap="square">
            <a:spAutoFit/>
          </a:bodyPr>
          <a:lstStyle>
            <a:lvl1pPr marL="342900" indent="-342900">
              <a:defRPr kumimoji="1" b="1">
                <a:solidFill>
                  <a:srgbClr val="FFFFFF"/>
                </a:solidFill>
                <a:latin typeface="" charset="0"/>
                <a:ea typeface="宋体" panose="02010600030101010101" pitchFamily="2" charset="-122"/>
              </a:defRPr>
            </a:lvl1pPr>
            <a:lvl2pPr marL="742950" indent="-285750">
              <a:defRPr kumimoji="1" b="1">
                <a:solidFill>
                  <a:srgbClr val="FFFFFF"/>
                </a:solidFill>
                <a:latin typeface="" charset="0"/>
                <a:ea typeface="宋体" panose="02010600030101010101" pitchFamily="2" charset="-122"/>
              </a:defRPr>
            </a:lvl2pPr>
            <a:lvl3pPr marL="1143000" indent="-228600">
              <a:defRPr kumimoji="1" b="1">
                <a:solidFill>
                  <a:srgbClr val="FFFFFF"/>
                </a:solidFill>
                <a:latin typeface="" charset="0"/>
                <a:ea typeface="宋体" panose="02010600030101010101" pitchFamily="2" charset="-122"/>
              </a:defRPr>
            </a:lvl3pPr>
            <a:lvl4pPr marL="1600200" indent="-228600">
              <a:defRPr kumimoji="1" b="1">
                <a:solidFill>
                  <a:srgbClr val="FFFFFF"/>
                </a:solidFill>
                <a:latin typeface="" charset="0"/>
                <a:ea typeface="宋体" panose="02010600030101010101" pitchFamily="2" charset="-122"/>
              </a:defRPr>
            </a:lvl4pPr>
            <a:lvl5pPr marL="2057400" indent="-228600">
              <a:defRPr kumimoji="1" b="1">
                <a:solidFill>
                  <a:srgbClr val="FFFFFF"/>
                </a:solidFill>
                <a:latin typeface="" charset="0"/>
                <a:ea typeface="宋体" panose="02010600030101010101" pitchFamily="2" charset="-122"/>
              </a:defRPr>
            </a:lvl5pPr>
            <a:lvl6pPr marL="25146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6pPr>
            <a:lvl7pPr marL="29718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7pPr>
            <a:lvl8pPr marL="34290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8pPr>
            <a:lvl9pPr marL="3886200" indent="-228600" eaLnBrk="0" fontAlgn="base" hangingPunct="0">
              <a:spcBef>
                <a:spcPct val="45000"/>
              </a:spcBef>
              <a:spcAft>
                <a:spcPct val="0"/>
              </a:spcAft>
              <a:buClr>
                <a:srgbClr val="99CCCC"/>
              </a:buClr>
              <a:buFont typeface="Wingdings" panose="05000000000000000000" pitchFamily="2" charset="2"/>
              <a:buChar char="q"/>
              <a:defRPr kumimoji="1" b="1">
                <a:solidFill>
                  <a:srgbClr val="FFFFFF"/>
                </a:solidFill>
                <a:latin typeface="" charset="0"/>
                <a:ea typeface="宋体" panose="02010600030101010101" pitchFamily="2" charset="-122"/>
              </a:defRPr>
            </a:lvl9pPr>
          </a:lstStyle>
          <a:p>
            <a:pPr>
              <a:spcBef>
                <a:spcPct val="50000"/>
              </a:spcBef>
              <a:buFont typeface="Wingdings" panose="05000000000000000000" pitchFamily="2" charset="2"/>
              <a:buNone/>
            </a:pPr>
            <a:r>
              <a:rPr lang="en-US" altLang="zh-CN" sz="3200" dirty="0">
                <a:solidFill>
                  <a:srgbClr val="FF0000"/>
                </a:solidFill>
              </a:rPr>
              <a:t>US, UG, ES, EG </a:t>
            </a:r>
            <a:r>
              <a:rPr lang="zh-CN" altLang="en-US" sz="3200" dirty="0">
                <a:solidFill>
                  <a:srgbClr val="FF0000"/>
                </a:solidFill>
              </a:rPr>
              <a:t>规则只能对前束范式使用！</a:t>
            </a:r>
          </a:p>
        </p:txBody>
      </p:sp>
    </p:spTree>
    <p:extLst>
      <p:ext uri="{BB962C8B-B14F-4D97-AF65-F5344CB8AC3E}">
        <p14:creationId xmlns:p14="http://schemas.microsoft.com/office/powerpoint/2010/main" val="437891884"/>
      </p:ext>
    </p:extLst>
  </p:cSld>
  <p:clrMapOvr>
    <a:masterClrMapping/>
  </p:clrMapOvr>
  <p:transition spd="slow" advTm="0">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105474">
            <a:extLst>
              <a:ext uri="{FF2B5EF4-FFF2-40B4-BE49-F238E27FC236}">
                <a16:creationId xmlns:a16="http://schemas.microsoft.com/office/drawing/2014/main" id="{E327FD8F-9D68-4A1A-9CFF-48EA52B2F6CD}"/>
              </a:ext>
            </a:extLst>
          </p:cNvPr>
          <p:cNvSpPr txBox="1">
            <a:spLocks noChangeArrowheads="1"/>
          </p:cNvSpPr>
          <p:nvPr/>
        </p:nvSpPr>
        <p:spPr>
          <a:xfrm>
            <a:off x="1751013" y="1163884"/>
            <a:ext cx="8229600"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sz="3200" dirty="0">
                <a:solidFill>
                  <a:srgbClr val="FF0000"/>
                </a:solidFill>
                <a:latin typeface="Times New Roman" panose="02020603050405020304" pitchFamily="18" charset="0"/>
                <a:cs typeface="Times New Roman" panose="02020603050405020304" pitchFamily="18" charset="0"/>
              </a:rPr>
              <a:t>推理方法</a:t>
            </a:r>
          </a:p>
          <a:p>
            <a:pPr>
              <a:lnSpc>
                <a:spcPct val="120000"/>
              </a:lnSpc>
              <a:buClr>
                <a:schemeClr val="tx1"/>
              </a:buClr>
              <a:buFontTx/>
              <a:buNone/>
            </a:pPr>
            <a:endParaRPr lang="zh-CN" altLang="en-US" sz="3200" dirty="0">
              <a:latin typeface="Times New Roman" panose="02020603050405020304" pitchFamily="18" charset="0"/>
              <a:cs typeface="Times New Roman" panose="02020603050405020304" pitchFamily="18" charset="0"/>
            </a:endParaRPr>
          </a:p>
          <a:p>
            <a:pPr>
              <a:lnSpc>
                <a:spcPct val="120000"/>
              </a:lnSpc>
              <a:buClr>
                <a:schemeClr val="tx1"/>
              </a:buClr>
              <a:buFontTx/>
              <a:buNone/>
            </a:pPr>
            <a:r>
              <a:rPr lang="zh-CN" altLang="en-US" sz="3200" dirty="0">
                <a:latin typeface="Times New Roman" panose="02020603050405020304" pitchFamily="18" charset="0"/>
                <a:cs typeface="Times New Roman" panose="02020603050405020304" pitchFamily="18" charset="0"/>
              </a:rPr>
              <a:t>直接法 、</a:t>
            </a:r>
            <a:r>
              <a:rPr lang="en-US" altLang="zh-CN" sz="3200" dirty="0">
                <a:latin typeface="Times New Roman" panose="02020603050405020304" pitchFamily="18" charset="0"/>
                <a:cs typeface="Times New Roman" panose="02020603050405020304" pitchFamily="18" charset="0"/>
              </a:rPr>
              <a:t>CP</a:t>
            </a:r>
            <a:r>
              <a:rPr lang="zh-CN" altLang="en-US" sz="3200" dirty="0">
                <a:latin typeface="Times New Roman" panose="02020603050405020304" pitchFamily="18" charset="0"/>
                <a:cs typeface="Times New Roman" panose="02020603050405020304" pitchFamily="18" charset="0"/>
              </a:rPr>
              <a:t>规则</a:t>
            </a:r>
          </a:p>
          <a:p>
            <a:pPr>
              <a:lnSpc>
                <a:spcPct val="120000"/>
              </a:lnSpc>
              <a:buClr>
                <a:schemeClr val="tx1"/>
              </a:buClr>
              <a:buFontTx/>
              <a:buNone/>
            </a:pPr>
            <a:endParaRPr lang="zh-CN" altLang="en-US" sz="3200" dirty="0">
              <a:latin typeface="Times New Roman" panose="02020603050405020304" pitchFamily="18" charset="0"/>
              <a:cs typeface="Times New Roman" panose="02020603050405020304" pitchFamily="18" charset="0"/>
            </a:endParaRPr>
          </a:p>
          <a:p>
            <a:pPr>
              <a:lnSpc>
                <a:spcPct val="120000"/>
              </a:lnSpc>
              <a:buClr>
                <a:schemeClr val="tx1"/>
              </a:buClr>
              <a:buFontTx/>
              <a:buNone/>
            </a:pPr>
            <a:r>
              <a:rPr lang="zh-CN" altLang="en-US" sz="3200" dirty="0">
                <a:latin typeface="Times New Roman" panose="02020603050405020304" pitchFamily="18" charset="0"/>
                <a:cs typeface="Times New Roman" panose="02020603050405020304" pitchFamily="18" charset="0"/>
              </a:rPr>
              <a:t>间接法（反证法）</a:t>
            </a:r>
          </a:p>
        </p:txBody>
      </p:sp>
    </p:spTree>
    <p:extLst>
      <p:ext uri="{BB962C8B-B14F-4D97-AF65-F5344CB8AC3E}">
        <p14:creationId xmlns:p14="http://schemas.microsoft.com/office/powerpoint/2010/main" val="134525132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06498">
            <a:extLst>
              <a:ext uri="{FF2B5EF4-FFF2-40B4-BE49-F238E27FC236}">
                <a16:creationId xmlns:a16="http://schemas.microsoft.com/office/drawing/2014/main" id="{A01D9BA4-B676-42BC-AA74-366BAD2F1415}"/>
              </a:ext>
            </a:extLst>
          </p:cNvPr>
          <p:cNvSpPr txBox="1">
            <a:spLocks noChangeArrowheads="1"/>
          </p:cNvSpPr>
          <p:nvPr/>
        </p:nvSpPr>
        <p:spPr>
          <a:xfrm>
            <a:off x="1751013" y="959698"/>
            <a:ext cx="8435975" cy="45354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Tx/>
              <a:buNone/>
            </a:pPr>
            <a:r>
              <a:rPr lang="zh-CN" altLang="en-US" sz="2400" dirty="0">
                <a:solidFill>
                  <a:srgbClr val="000000"/>
                </a:solidFill>
                <a:latin typeface="+mn-ea"/>
                <a:cs typeface="Times New Roman" panose="02020603050405020304" pitchFamily="18" charset="0"/>
              </a:rPr>
              <a:t> </a:t>
            </a:r>
            <a:r>
              <a:rPr lang="zh-CN" altLang="en-US" sz="2400" dirty="0">
                <a:solidFill>
                  <a:srgbClr val="000000"/>
                </a:solidFill>
                <a:latin typeface="+mn-ea"/>
              </a:rPr>
              <a:t>证明苏格拉底三段论：“人都是要死的，苏格拉底是人，所以苏格拉底是要死的。”</a:t>
            </a:r>
          </a:p>
          <a:p>
            <a:pPr>
              <a:lnSpc>
                <a:spcPct val="120000"/>
              </a:lnSpc>
              <a:buFontTx/>
              <a:buNone/>
            </a:pPr>
            <a:r>
              <a:rPr lang="zh-CN" altLang="en-US" sz="2400" dirty="0">
                <a:solidFill>
                  <a:srgbClr val="0033CC"/>
                </a:solidFill>
                <a:latin typeface="+mn-ea"/>
              </a:rPr>
              <a:t>解</a:t>
            </a:r>
            <a:r>
              <a:rPr lang="zh-CN" altLang="en-US" sz="2400" dirty="0">
                <a:latin typeface="+mn-ea"/>
              </a:rPr>
              <a:t>  个体域取全总个体域，令</a:t>
            </a:r>
            <a:r>
              <a:rPr lang="en-US" altLang="zh-CN" sz="2400" dirty="0">
                <a:latin typeface="+mn-ea"/>
              </a:rPr>
              <a:t>F(x)</a:t>
            </a:r>
            <a:r>
              <a:rPr lang="zh-CN" altLang="en-US" sz="2400" dirty="0">
                <a:latin typeface="+mn-ea"/>
              </a:rPr>
              <a:t>：</a:t>
            </a:r>
            <a:r>
              <a:rPr lang="en-US" altLang="zh-CN" sz="2400" dirty="0">
                <a:latin typeface="+mn-ea"/>
              </a:rPr>
              <a:t>x</a:t>
            </a:r>
            <a:r>
              <a:rPr lang="zh-CN" altLang="en-US" sz="2400" dirty="0">
                <a:latin typeface="+mn-ea"/>
              </a:rPr>
              <a:t>是人，</a:t>
            </a:r>
            <a:r>
              <a:rPr lang="en-US" altLang="zh-CN" sz="2400" dirty="0">
                <a:latin typeface="+mn-ea"/>
              </a:rPr>
              <a:t>G(x)</a:t>
            </a:r>
            <a:r>
              <a:rPr lang="zh-CN" altLang="en-US" sz="2400" dirty="0">
                <a:latin typeface="+mn-ea"/>
              </a:rPr>
              <a:t>：</a:t>
            </a:r>
            <a:r>
              <a:rPr lang="en-US" altLang="zh-CN" sz="2400" dirty="0">
                <a:latin typeface="+mn-ea"/>
              </a:rPr>
              <a:t>x</a:t>
            </a:r>
            <a:r>
              <a:rPr lang="zh-CN" altLang="en-US" sz="2400" dirty="0">
                <a:latin typeface="+mn-ea"/>
              </a:rPr>
              <a:t>是要死的，</a:t>
            </a:r>
            <a:r>
              <a:rPr lang="en-US" altLang="zh-CN" sz="2400" dirty="0">
                <a:latin typeface="+mn-ea"/>
              </a:rPr>
              <a:t>a:</a:t>
            </a:r>
            <a:r>
              <a:rPr lang="zh-CN" altLang="en-US" sz="2400" dirty="0">
                <a:latin typeface="+mn-ea"/>
              </a:rPr>
              <a:t>苏格拉底，则</a:t>
            </a:r>
          </a:p>
          <a:p>
            <a:pPr>
              <a:lnSpc>
                <a:spcPct val="120000"/>
              </a:lnSpc>
              <a:buFontTx/>
              <a:buNone/>
            </a:pPr>
            <a:r>
              <a:rPr lang="zh-CN" altLang="en-US" sz="2400" dirty="0">
                <a:latin typeface="+mn-ea"/>
              </a:rPr>
              <a:t>  </a:t>
            </a:r>
            <a:r>
              <a:rPr lang="zh-CN" altLang="en-US" sz="2400" dirty="0">
                <a:solidFill>
                  <a:srgbClr val="0033CC"/>
                </a:solidFill>
                <a:latin typeface="+mn-ea"/>
              </a:rPr>
              <a:t>前提</a:t>
            </a:r>
            <a:r>
              <a:rPr lang="zh-CN" altLang="en-US" sz="2400" dirty="0">
                <a:latin typeface="+mn-ea"/>
              </a:rPr>
              <a:t>：</a:t>
            </a:r>
            <a:r>
              <a:rPr lang="zh-CN" altLang="en-US" sz="2400" dirty="0">
                <a:latin typeface="+mn-ea"/>
                <a:sym typeface="Symbol" panose="05050102010706020507" pitchFamily="18" charset="2"/>
              </a:rPr>
              <a:t></a:t>
            </a:r>
            <a:r>
              <a:rPr lang="en-US" altLang="zh-CN" sz="2400" dirty="0">
                <a:latin typeface="+mn-ea"/>
              </a:rPr>
              <a:t>x(F(x)</a:t>
            </a:r>
            <a:r>
              <a:rPr lang="en-US" altLang="zh-CN" sz="2400" dirty="0">
                <a:latin typeface="+mn-ea"/>
                <a:sym typeface="Symbol" panose="05050102010706020507" pitchFamily="18" charset="2"/>
              </a:rPr>
              <a:t></a:t>
            </a:r>
            <a:r>
              <a:rPr lang="en-US" altLang="zh-CN" sz="2400" dirty="0">
                <a:latin typeface="+mn-ea"/>
              </a:rPr>
              <a:t>G(x)), F(a)</a:t>
            </a:r>
          </a:p>
          <a:p>
            <a:pPr>
              <a:lnSpc>
                <a:spcPct val="120000"/>
              </a:lnSpc>
              <a:buFontTx/>
              <a:buNone/>
            </a:pPr>
            <a:r>
              <a:rPr lang="en-US" altLang="zh-CN" sz="2400" dirty="0">
                <a:latin typeface="+mn-ea"/>
              </a:rPr>
              <a:t>  </a:t>
            </a:r>
            <a:r>
              <a:rPr lang="zh-CN" altLang="en-US" sz="2400" dirty="0">
                <a:solidFill>
                  <a:srgbClr val="0033CC"/>
                </a:solidFill>
                <a:latin typeface="+mn-ea"/>
              </a:rPr>
              <a:t>结论</a:t>
            </a:r>
            <a:r>
              <a:rPr lang="zh-CN" altLang="en-US" sz="2400" dirty="0">
                <a:latin typeface="+mn-ea"/>
              </a:rPr>
              <a:t>：</a:t>
            </a:r>
            <a:r>
              <a:rPr lang="en-US" altLang="zh-CN" sz="2400" dirty="0">
                <a:latin typeface="+mn-ea"/>
              </a:rPr>
              <a:t>G(a)</a:t>
            </a:r>
          </a:p>
          <a:p>
            <a:pPr>
              <a:lnSpc>
                <a:spcPct val="120000"/>
              </a:lnSpc>
              <a:buFontTx/>
              <a:buNone/>
            </a:pPr>
            <a:r>
              <a:rPr lang="en-US" altLang="zh-CN" sz="2400" dirty="0">
                <a:latin typeface="+mn-ea"/>
              </a:rPr>
              <a:t>  </a:t>
            </a:r>
            <a:r>
              <a:rPr lang="zh-CN" altLang="en-US" sz="2400" dirty="0">
                <a:solidFill>
                  <a:srgbClr val="0033CC"/>
                </a:solidFill>
                <a:latin typeface="+mn-ea"/>
              </a:rPr>
              <a:t>推理形式</a:t>
            </a:r>
            <a:r>
              <a:rPr lang="zh-CN" altLang="en-US" sz="2400" dirty="0">
                <a:latin typeface="+mn-ea"/>
              </a:rPr>
              <a:t>：</a:t>
            </a:r>
            <a:r>
              <a:rPr lang="zh-CN" altLang="en-US" sz="2400" dirty="0">
                <a:latin typeface="+mn-ea"/>
                <a:sym typeface="Symbol" panose="05050102010706020507" pitchFamily="18" charset="2"/>
              </a:rPr>
              <a:t></a:t>
            </a:r>
            <a:r>
              <a:rPr lang="en-US" altLang="zh-CN" sz="2400" dirty="0">
                <a:latin typeface="+mn-ea"/>
              </a:rPr>
              <a:t>x(F(x)</a:t>
            </a:r>
            <a:r>
              <a:rPr lang="en-US" altLang="zh-CN" sz="2400" dirty="0">
                <a:latin typeface="+mn-ea"/>
                <a:sym typeface="Symbol" panose="05050102010706020507" pitchFamily="18" charset="2"/>
              </a:rPr>
              <a:t></a:t>
            </a:r>
            <a:r>
              <a:rPr lang="en-US" altLang="zh-CN" sz="2400" dirty="0">
                <a:latin typeface="+mn-ea"/>
              </a:rPr>
              <a:t>G(x)), F(a)</a:t>
            </a:r>
            <a:r>
              <a:rPr lang="en-US" altLang="zh-CN" sz="2400" dirty="0">
                <a:latin typeface="+mn-ea"/>
                <a:sym typeface="Symbol" panose="05050102010706020507" pitchFamily="18" charset="2"/>
              </a:rPr>
              <a:t></a:t>
            </a:r>
            <a:r>
              <a:rPr lang="en-US" altLang="zh-CN" sz="2400" dirty="0">
                <a:latin typeface="+mn-ea"/>
              </a:rPr>
              <a:t>G(a)</a:t>
            </a:r>
          </a:p>
          <a:p>
            <a:pPr>
              <a:lnSpc>
                <a:spcPct val="120000"/>
              </a:lnSpc>
              <a:buFontTx/>
              <a:buNone/>
            </a:pPr>
            <a:r>
              <a:rPr lang="en-US" altLang="zh-CN" sz="2400" dirty="0">
                <a:latin typeface="+mn-ea"/>
              </a:rPr>
              <a:t>  (1) F(a) 		  P</a:t>
            </a:r>
          </a:p>
          <a:p>
            <a:pPr>
              <a:lnSpc>
                <a:spcPct val="120000"/>
              </a:lnSpc>
              <a:buFontTx/>
              <a:buNone/>
            </a:pPr>
            <a:r>
              <a:rPr lang="en-US" altLang="zh-CN" sz="2400" dirty="0">
                <a:latin typeface="+mn-ea"/>
              </a:rPr>
              <a:t>  (3) </a:t>
            </a:r>
            <a:r>
              <a:rPr lang="en-US" altLang="zh-CN" sz="2400" dirty="0">
                <a:latin typeface="+mn-ea"/>
                <a:sym typeface="Symbol" panose="05050102010706020507" pitchFamily="18" charset="2"/>
              </a:rPr>
              <a:t></a:t>
            </a:r>
            <a:r>
              <a:rPr lang="en-US" altLang="zh-CN" sz="2400" dirty="0">
                <a:latin typeface="+mn-ea"/>
              </a:rPr>
              <a:t>x(F(x)</a:t>
            </a:r>
            <a:r>
              <a:rPr lang="en-US" altLang="zh-CN" sz="2400" dirty="0">
                <a:latin typeface="+mn-ea"/>
                <a:sym typeface="Symbol" panose="05050102010706020507" pitchFamily="18" charset="2"/>
              </a:rPr>
              <a:t></a:t>
            </a:r>
            <a:r>
              <a:rPr lang="en-US" altLang="zh-CN" sz="2400" dirty="0">
                <a:latin typeface="+mn-ea"/>
              </a:rPr>
              <a:t>G(x))   P</a:t>
            </a:r>
          </a:p>
          <a:p>
            <a:pPr>
              <a:lnSpc>
                <a:spcPct val="120000"/>
              </a:lnSpc>
              <a:buFontTx/>
              <a:buNone/>
            </a:pPr>
            <a:r>
              <a:rPr lang="en-US" altLang="zh-CN" sz="2400" dirty="0">
                <a:latin typeface="+mn-ea"/>
              </a:rPr>
              <a:t>  (2) F(a)</a:t>
            </a:r>
            <a:r>
              <a:rPr lang="en-US" altLang="zh-CN" sz="2400" dirty="0">
                <a:latin typeface="+mn-ea"/>
                <a:sym typeface="Symbol" panose="05050102010706020507" pitchFamily="18" charset="2"/>
              </a:rPr>
              <a:t></a:t>
            </a:r>
            <a:r>
              <a:rPr lang="en-US" altLang="zh-CN" sz="2400" dirty="0">
                <a:latin typeface="+mn-ea"/>
              </a:rPr>
              <a:t>G(a)       US,(1)</a:t>
            </a:r>
          </a:p>
          <a:p>
            <a:pPr>
              <a:lnSpc>
                <a:spcPct val="120000"/>
              </a:lnSpc>
              <a:buFontTx/>
              <a:buNone/>
            </a:pPr>
            <a:r>
              <a:rPr lang="en-US" altLang="zh-CN" sz="2400" dirty="0">
                <a:latin typeface="+mn-ea"/>
              </a:rPr>
              <a:t>  (4) G(a)             T,I,(2),(3)</a:t>
            </a:r>
          </a:p>
        </p:txBody>
      </p:sp>
    </p:spTree>
    <p:extLst>
      <p:ext uri="{BB962C8B-B14F-4D97-AF65-F5344CB8AC3E}">
        <p14:creationId xmlns:p14="http://schemas.microsoft.com/office/powerpoint/2010/main" val="304545623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diamond(in)">
                                      <p:cBhvr>
                                        <p:cTn id="21" dur="2000"/>
                                        <p:tgtEl>
                                          <p:spTgt spid="4">
                                            <p:txEl>
                                              <p:pRg st="5" end="5"/>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diamond(in)">
                                      <p:cBhvr>
                                        <p:cTn id="24" dur="2000"/>
                                        <p:tgtEl>
                                          <p:spTgt spid="4">
                                            <p:txEl>
                                              <p:pRg st="6" end="6"/>
                                            </p:txEl>
                                          </p:spTgt>
                                        </p:tgtEl>
                                      </p:cBhvr>
                                    </p:animEffect>
                                  </p:childTnLst>
                                </p:cTn>
                              </p:par>
                              <p:par>
                                <p:cTn id="25" presetID="8" presetClass="entr" presetSubtype="16"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diamond(in)">
                                      <p:cBhvr>
                                        <p:cTn id="27" dur="2000"/>
                                        <p:tgtEl>
                                          <p:spTgt spid="4">
                                            <p:txEl>
                                              <p:pRg st="7" end="7"/>
                                            </p:txEl>
                                          </p:spTgt>
                                        </p:tgtEl>
                                      </p:cBhvr>
                                    </p:animEffect>
                                  </p:childTnLst>
                                </p:cTn>
                              </p:par>
                              <p:par>
                                <p:cTn id="28" presetID="8" presetClass="entr" presetSubtype="16"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diamond(in)">
                                      <p:cBhvr>
                                        <p:cTn id="30"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07522">
            <a:extLst>
              <a:ext uri="{FF2B5EF4-FFF2-40B4-BE49-F238E27FC236}">
                <a16:creationId xmlns:a16="http://schemas.microsoft.com/office/drawing/2014/main" id="{12B062DE-81F2-4E45-ABF8-34FA41BC8D62}"/>
              </a:ext>
            </a:extLst>
          </p:cNvPr>
          <p:cNvSpPr txBox="1">
            <a:spLocks noChangeArrowheads="1"/>
          </p:cNvSpPr>
          <p:nvPr/>
        </p:nvSpPr>
        <p:spPr>
          <a:xfrm>
            <a:off x="1751013" y="1303507"/>
            <a:ext cx="8229600" cy="460851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Tx/>
              <a:buNone/>
            </a:pPr>
            <a:r>
              <a:rPr lang="zh-CN" altLang="en-US" dirty="0">
                <a:solidFill>
                  <a:srgbClr val="FF0000"/>
                </a:solidFill>
                <a:latin typeface="+mn-ea"/>
              </a:rPr>
              <a:t> </a:t>
            </a:r>
            <a:r>
              <a:rPr lang="zh-CN" altLang="en-US" dirty="0">
                <a:latin typeface="+mn-ea"/>
              </a:rPr>
              <a:t>将下列推理符号化并给出形式证明</a:t>
            </a:r>
            <a:r>
              <a:rPr lang="en-US" altLang="zh-CN" dirty="0">
                <a:latin typeface="+mn-ea"/>
              </a:rPr>
              <a:t>:</a:t>
            </a:r>
          </a:p>
          <a:p>
            <a:pPr>
              <a:buFontTx/>
              <a:buNone/>
            </a:pPr>
            <a:r>
              <a:rPr lang="en-US" altLang="zh-CN" dirty="0">
                <a:latin typeface="+mn-ea"/>
              </a:rPr>
              <a:t>  </a:t>
            </a:r>
            <a:r>
              <a:rPr lang="zh-CN" altLang="en-US" dirty="0">
                <a:latin typeface="+mn-ea"/>
              </a:rPr>
              <a:t>晚会上所有人都唱歌或跳舞了，因此或者所有人都唱歌了，或者有些人跳舞了。（个体域为参加晚会的人）</a:t>
            </a:r>
          </a:p>
          <a:p>
            <a:pPr>
              <a:buFontTx/>
              <a:buNone/>
            </a:pPr>
            <a:endParaRPr lang="zh-CN" altLang="en-US" dirty="0">
              <a:latin typeface="+mn-ea"/>
            </a:endParaRPr>
          </a:p>
          <a:p>
            <a:pPr>
              <a:lnSpc>
                <a:spcPct val="120000"/>
              </a:lnSpc>
              <a:buClr>
                <a:srgbClr val="FF0000"/>
              </a:buClr>
              <a:buFontTx/>
              <a:buNone/>
            </a:pPr>
            <a:r>
              <a:rPr lang="zh-CN" altLang="en-US" dirty="0">
                <a:solidFill>
                  <a:srgbClr val="FF0000"/>
                </a:solidFill>
                <a:latin typeface="+mn-ea"/>
              </a:rPr>
              <a:t>解</a:t>
            </a:r>
            <a:r>
              <a:rPr lang="zh-CN" altLang="en-US" dirty="0">
                <a:latin typeface="+mn-ea"/>
              </a:rPr>
              <a:t>  设</a:t>
            </a:r>
            <a:r>
              <a:rPr lang="en-US" altLang="zh-CN" dirty="0">
                <a:latin typeface="+mn-ea"/>
              </a:rPr>
              <a:t>P(x)</a:t>
            </a:r>
            <a:r>
              <a:rPr lang="zh-CN" altLang="en-US" dirty="0">
                <a:latin typeface="+mn-ea"/>
              </a:rPr>
              <a:t>：</a:t>
            </a:r>
            <a:r>
              <a:rPr lang="en-US" altLang="zh-CN" dirty="0">
                <a:latin typeface="+mn-ea"/>
              </a:rPr>
              <a:t>x</a:t>
            </a:r>
            <a:r>
              <a:rPr lang="zh-CN" altLang="en-US" dirty="0">
                <a:latin typeface="+mn-ea"/>
              </a:rPr>
              <a:t>唱歌了，</a:t>
            </a:r>
            <a:r>
              <a:rPr lang="en-US" altLang="zh-CN" dirty="0">
                <a:latin typeface="+mn-ea"/>
              </a:rPr>
              <a:t>Q(x)</a:t>
            </a:r>
            <a:r>
              <a:rPr lang="zh-CN" altLang="en-US" dirty="0">
                <a:latin typeface="+mn-ea"/>
              </a:rPr>
              <a:t>：</a:t>
            </a:r>
            <a:r>
              <a:rPr lang="en-US" altLang="zh-CN" dirty="0">
                <a:latin typeface="+mn-ea"/>
              </a:rPr>
              <a:t>x</a:t>
            </a:r>
            <a:r>
              <a:rPr lang="zh-CN" altLang="en-US" dirty="0">
                <a:latin typeface="+mn-ea"/>
              </a:rPr>
              <a:t>跳舞了，则</a:t>
            </a:r>
          </a:p>
          <a:p>
            <a:pPr>
              <a:lnSpc>
                <a:spcPct val="120000"/>
              </a:lnSpc>
              <a:buClr>
                <a:srgbClr val="FF0000"/>
              </a:buClr>
              <a:buFontTx/>
              <a:buNone/>
            </a:pPr>
            <a:r>
              <a:rPr lang="zh-CN" altLang="en-US" dirty="0">
                <a:solidFill>
                  <a:srgbClr val="0033CC"/>
                </a:solidFill>
                <a:latin typeface="+mn-ea"/>
              </a:rPr>
              <a:t>前提：</a:t>
            </a:r>
            <a:r>
              <a:rPr lang="zh-CN" altLang="en-US" dirty="0">
                <a:latin typeface="+mn-ea"/>
                <a:sym typeface="Symbol" panose="05050102010706020507" pitchFamily="18" charset="2"/>
              </a:rPr>
              <a:t></a:t>
            </a:r>
            <a:r>
              <a:rPr lang="en-US" altLang="zh-CN" dirty="0">
                <a:latin typeface="+mn-ea"/>
              </a:rPr>
              <a:t>x(P(x)</a:t>
            </a:r>
            <a:r>
              <a:rPr lang="en-US" altLang="zh-CN" dirty="0">
                <a:latin typeface="+mn-ea"/>
                <a:sym typeface="Symbol" panose="05050102010706020507" pitchFamily="18" charset="2"/>
              </a:rPr>
              <a:t></a:t>
            </a:r>
            <a:r>
              <a:rPr lang="en-US" altLang="zh-CN" dirty="0">
                <a:latin typeface="+mn-ea"/>
              </a:rPr>
              <a:t>Q(x))</a:t>
            </a:r>
          </a:p>
          <a:p>
            <a:pPr>
              <a:lnSpc>
                <a:spcPct val="120000"/>
              </a:lnSpc>
              <a:buClr>
                <a:srgbClr val="FF0000"/>
              </a:buClr>
              <a:buFontTx/>
              <a:buNone/>
            </a:pPr>
            <a:r>
              <a:rPr lang="zh-CN" altLang="en-US" dirty="0">
                <a:solidFill>
                  <a:srgbClr val="0033CC"/>
                </a:solidFill>
                <a:latin typeface="+mn-ea"/>
              </a:rPr>
              <a:t>结论</a:t>
            </a:r>
            <a:r>
              <a:rPr lang="zh-CN" altLang="en-US" dirty="0">
                <a:latin typeface="+mn-ea"/>
              </a:rPr>
              <a:t>：</a:t>
            </a:r>
            <a:r>
              <a:rPr lang="zh-CN" altLang="en-US" dirty="0">
                <a:latin typeface="+mn-ea"/>
                <a:sym typeface="Symbol" panose="05050102010706020507" pitchFamily="18" charset="2"/>
              </a:rPr>
              <a:t></a:t>
            </a:r>
            <a:r>
              <a:rPr lang="en-US" altLang="zh-CN" dirty="0" err="1">
                <a:latin typeface="+mn-ea"/>
              </a:rPr>
              <a:t>xP</a:t>
            </a:r>
            <a:r>
              <a:rPr lang="en-US" altLang="zh-CN" dirty="0">
                <a:latin typeface="+mn-ea"/>
              </a:rPr>
              <a:t>(x)</a:t>
            </a:r>
            <a:r>
              <a:rPr lang="en-US" altLang="zh-CN" dirty="0">
                <a:latin typeface="+mn-ea"/>
                <a:sym typeface="Symbol" panose="05050102010706020507" pitchFamily="18" charset="2"/>
              </a:rPr>
              <a:t></a:t>
            </a:r>
            <a:r>
              <a:rPr lang="en-US" altLang="zh-CN" dirty="0" err="1">
                <a:latin typeface="+mn-ea"/>
              </a:rPr>
              <a:t>xQ</a:t>
            </a:r>
            <a:r>
              <a:rPr lang="en-US" altLang="zh-CN" dirty="0">
                <a:latin typeface="+mn-ea"/>
              </a:rPr>
              <a:t>(x)</a:t>
            </a:r>
          </a:p>
          <a:p>
            <a:pPr>
              <a:lnSpc>
                <a:spcPct val="120000"/>
              </a:lnSpc>
              <a:buClr>
                <a:srgbClr val="FF0000"/>
              </a:buClr>
              <a:buFontTx/>
              <a:buNone/>
            </a:pPr>
            <a:r>
              <a:rPr lang="zh-CN" altLang="en-US" dirty="0">
                <a:solidFill>
                  <a:srgbClr val="0033CC"/>
                </a:solidFill>
                <a:latin typeface="+mn-ea"/>
              </a:rPr>
              <a:t>推理形式：</a:t>
            </a:r>
            <a:r>
              <a:rPr lang="zh-CN" altLang="en-US" dirty="0">
                <a:latin typeface="+mn-ea"/>
                <a:sym typeface="Symbol" panose="05050102010706020507" pitchFamily="18" charset="2"/>
              </a:rPr>
              <a:t></a:t>
            </a:r>
            <a:r>
              <a:rPr lang="en-US" altLang="zh-CN" dirty="0">
                <a:latin typeface="+mn-ea"/>
              </a:rPr>
              <a:t>x(P(x)</a:t>
            </a:r>
            <a:r>
              <a:rPr lang="en-US" altLang="zh-CN" dirty="0">
                <a:latin typeface="+mn-ea"/>
                <a:sym typeface="Symbol" panose="05050102010706020507" pitchFamily="18" charset="2"/>
              </a:rPr>
              <a:t></a:t>
            </a:r>
            <a:r>
              <a:rPr lang="en-US" altLang="zh-CN" dirty="0">
                <a:latin typeface="+mn-ea"/>
              </a:rPr>
              <a:t>Q(x))</a:t>
            </a:r>
            <a:r>
              <a:rPr lang="en-US" altLang="zh-CN" dirty="0">
                <a:latin typeface="+mn-ea"/>
                <a:sym typeface="Symbol" panose="05050102010706020507" pitchFamily="18" charset="2"/>
              </a:rPr>
              <a:t></a:t>
            </a:r>
            <a:r>
              <a:rPr lang="en-US" altLang="zh-CN" dirty="0" err="1">
                <a:latin typeface="+mn-ea"/>
              </a:rPr>
              <a:t>xP</a:t>
            </a:r>
            <a:r>
              <a:rPr lang="en-US" altLang="zh-CN" dirty="0">
                <a:latin typeface="+mn-ea"/>
              </a:rPr>
              <a:t>(x)</a:t>
            </a:r>
            <a:r>
              <a:rPr lang="en-US" altLang="zh-CN" dirty="0">
                <a:latin typeface="+mn-ea"/>
                <a:sym typeface="Symbol" panose="05050102010706020507" pitchFamily="18" charset="2"/>
              </a:rPr>
              <a:t></a:t>
            </a:r>
            <a:r>
              <a:rPr lang="en-US" altLang="zh-CN" dirty="0" err="1">
                <a:latin typeface="+mn-ea"/>
              </a:rPr>
              <a:t>xQ</a:t>
            </a:r>
            <a:r>
              <a:rPr lang="en-US" altLang="zh-CN" dirty="0">
                <a:latin typeface="+mn-ea"/>
              </a:rPr>
              <a:t>(x)</a:t>
            </a:r>
          </a:p>
        </p:txBody>
      </p:sp>
    </p:spTree>
    <p:extLst>
      <p:ext uri="{BB962C8B-B14F-4D97-AF65-F5344CB8AC3E}">
        <p14:creationId xmlns:p14="http://schemas.microsoft.com/office/powerpoint/2010/main" val="226094347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blinds(horizontal)">
                                      <p:cBhvr>
                                        <p:cTn id="7" dur="500"/>
                                        <p:tgtEl>
                                          <p:spTgt spid="4">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blinds(horizontal)">
                                      <p:cBhvr>
                                        <p:cTn id="10" dur="500"/>
                                        <p:tgtEl>
                                          <p:spTgt spid="4">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blinds(horizontal)">
                                      <p:cBhvr>
                                        <p:cTn id="13" dur="500"/>
                                        <p:tgtEl>
                                          <p:spTgt spid="4">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blinds(horizontal)">
                                      <p:cBhvr>
                                        <p:cTn id="16"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108546">
            <a:extLst>
              <a:ext uri="{FF2B5EF4-FFF2-40B4-BE49-F238E27FC236}">
                <a16:creationId xmlns:a16="http://schemas.microsoft.com/office/drawing/2014/main" id="{5F09F942-4015-496B-B9D9-6A64268531F6}"/>
              </a:ext>
            </a:extLst>
          </p:cNvPr>
          <p:cNvSpPr txBox="1">
            <a:spLocks noChangeArrowheads="1"/>
          </p:cNvSpPr>
          <p:nvPr/>
        </p:nvSpPr>
        <p:spPr>
          <a:xfrm>
            <a:off x="674703" y="2632075"/>
            <a:ext cx="8229600"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0000"/>
              </a:buClr>
              <a:buFontTx/>
              <a:buNone/>
            </a:pPr>
            <a:endParaRPr lang="zh-CN" altLang="en-US" dirty="0">
              <a:latin typeface="Times New Roman" panose="02020603050405020304" pitchFamily="18" charset="0"/>
              <a:cs typeface="Times New Roman" panose="02020603050405020304" pitchFamily="18" charset="0"/>
            </a:endParaRPr>
          </a:p>
          <a:p>
            <a:pPr>
              <a:buClr>
                <a:srgbClr val="FF0000"/>
              </a:buClr>
              <a:buFontTx/>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xP</a:t>
            </a:r>
            <a:r>
              <a:rPr lang="en-US" altLang="zh-CN"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xQ</a:t>
            </a:r>
            <a:r>
              <a:rPr lang="en-US" altLang="zh-CN" dirty="0">
                <a:latin typeface="Times New Roman" panose="02020603050405020304" pitchFamily="18" charset="0"/>
                <a:cs typeface="Times New Roman" panose="02020603050405020304" pitchFamily="18" charset="0"/>
              </a:rPr>
              <a:t>(x))   P(</a:t>
            </a:r>
            <a:r>
              <a:rPr lang="zh-CN" altLang="en-US" dirty="0">
                <a:latin typeface="Times New Roman" panose="02020603050405020304" pitchFamily="18" charset="0"/>
                <a:cs typeface="Times New Roman" panose="02020603050405020304" pitchFamily="18" charset="0"/>
              </a:rPr>
              <a:t>附加</a:t>
            </a:r>
            <a:r>
              <a:rPr lang="en-US" altLang="zh-CN" dirty="0">
                <a:latin typeface="Times New Roman" panose="02020603050405020304" pitchFamily="18" charset="0"/>
                <a:cs typeface="Times New Roman" panose="02020603050405020304" pitchFamily="18" charset="0"/>
              </a:rPr>
              <a:t>)</a:t>
            </a:r>
          </a:p>
          <a:p>
            <a:pPr>
              <a:buClr>
                <a:srgbClr val="FF0000"/>
              </a:buClr>
              <a:buFontTx/>
              <a:buNone/>
            </a:pPr>
            <a:r>
              <a:rPr lang="en-US" altLang="zh-CN" dirty="0">
                <a:latin typeface="Times New Roman" panose="02020603050405020304" pitchFamily="18" charset="0"/>
                <a:cs typeface="Times New Roman" panose="02020603050405020304" pitchFamily="18" charset="0"/>
              </a:rPr>
              <a:t>  (2)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(x)   R,E,(1)</a:t>
            </a:r>
          </a:p>
          <a:p>
            <a:pPr>
              <a:buClr>
                <a:srgbClr val="FF0000"/>
              </a:buClr>
              <a:buFontTx/>
              <a:buNone/>
            </a:pPr>
            <a:r>
              <a:rPr lang="en-US" altLang="zh-CN" dirty="0">
                <a:latin typeface="Times New Roman" panose="02020603050405020304" pitchFamily="18" charset="0"/>
                <a:cs typeface="Times New Roman" panose="02020603050405020304" pitchFamily="18" charset="0"/>
              </a:rPr>
              <a:t>  (3)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P</a:t>
            </a:r>
            <a:r>
              <a:rPr lang="en-US" altLang="zh-CN" dirty="0">
                <a:latin typeface="Times New Roman" panose="02020603050405020304" pitchFamily="18" charset="0"/>
                <a:cs typeface="Times New Roman" panose="02020603050405020304" pitchFamily="18" charset="0"/>
              </a:rPr>
              <a:t>(x)                    T,I,(2)</a:t>
            </a:r>
          </a:p>
          <a:p>
            <a:pPr>
              <a:buClr>
                <a:schemeClr val="tx1"/>
              </a:buClr>
              <a:buFontTx/>
              <a:buNone/>
            </a:pPr>
            <a:r>
              <a:rPr lang="en-US" altLang="zh-CN" dirty="0">
                <a:latin typeface="Times New Roman" panose="02020603050405020304" pitchFamily="18" charset="0"/>
                <a:cs typeface="Times New Roman" panose="02020603050405020304" pitchFamily="18" charset="0"/>
              </a:rPr>
              <a:t>  (4)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P(a)                        ES,(3)</a:t>
            </a:r>
          </a:p>
          <a:p>
            <a:pPr>
              <a:buClr>
                <a:schemeClr val="tx1"/>
              </a:buClr>
              <a:buFontTx/>
              <a:buNone/>
            </a:pPr>
            <a:r>
              <a:rPr lang="en-US" altLang="zh-CN" dirty="0">
                <a:latin typeface="Times New Roman" panose="02020603050405020304" pitchFamily="18" charset="0"/>
                <a:cs typeface="Times New Roman" panose="02020603050405020304" pitchFamily="18" charset="0"/>
              </a:rPr>
              <a:t>  (5)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Q</a:t>
            </a:r>
            <a:r>
              <a:rPr lang="en-US" altLang="zh-CN" dirty="0">
                <a:latin typeface="Times New Roman" panose="02020603050405020304" pitchFamily="18" charset="0"/>
                <a:cs typeface="Times New Roman" panose="02020603050405020304" pitchFamily="18" charset="0"/>
              </a:rPr>
              <a:t>(x)                   T,I,(2)</a:t>
            </a:r>
          </a:p>
          <a:p>
            <a:pPr>
              <a:buClr>
                <a:schemeClr val="tx1"/>
              </a:buClr>
              <a:buFontTx/>
              <a:buNone/>
            </a:pPr>
            <a:r>
              <a:rPr lang="en-US" altLang="zh-CN" dirty="0">
                <a:latin typeface="Times New Roman" panose="02020603050405020304" pitchFamily="18" charset="0"/>
                <a:cs typeface="Times New Roman" panose="02020603050405020304" pitchFamily="18" charset="0"/>
              </a:rPr>
              <a:t>  (6)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                        US,(5)</a:t>
            </a:r>
          </a:p>
          <a:p>
            <a:pPr>
              <a:buClr>
                <a:srgbClr val="FF0000"/>
              </a:buClr>
              <a:buFontTx/>
              <a:buNone/>
            </a:pPr>
            <a:endParaRPr lang="en-US" altLang="zh-CN" dirty="0">
              <a:latin typeface="Times New Roman" panose="02020603050405020304" pitchFamily="18" charset="0"/>
              <a:cs typeface="Times New Roman" panose="02020603050405020304" pitchFamily="18" charset="0"/>
            </a:endParaRPr>
          </a:p>
          <a:p>
            <a:pPr>
              <a:buClr>
                <a:schemeClr val="tx1"/>
              </a:buClr>
              <a:buFontTx/>
              <a:buNone/>
            </a:pPr>
            <a:endParaRPr lang="zh-CN" altLang="en-US" dirty="0">
              <a:latin typeface="Times New Roman" panose="02020603050405020304" pitchFamily="18" charset="0"/>
              <a:cs typeface="Times New Roman" panose="02020603050405020304" pitchFamily="18" charset="0"/>
            </a:endParaRPr>
          </a:p>
        </p:txBody>
      </p:sp>
      <p:sp>
        <p:nvSpPr>
          <p:cNvPr id="5" name="矩形 108547">
            <a:extLst>
              <a:ext uri="{FF2B5EF4-FFF2-40B4-BE49-F238E27FC236}">
                <a16:creationId xmlns:a16="http://schemas.microsoft.com/office/drawing/2014/main" id="{2188A68B-6793-406E-BE4B-5A790FFCCC0C}"/>
              </a:ext>
            </a:extLst>
          </p:cNvPr>
          <p:cNvSpPr>
            <a:spLocks noChangeArrowheads="1"/>
          </p:cNvSpPr>
          <p:nvPr/>
        </p:nvSpPr>
        <p:spPr bwMode="auto">
          <a:xfrm>
            <a:off x="6400592" y="2850408"/>
            <a:ext cx="5007421" cy="3951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nSpc>
                <a:spcPct val="130000"/>
              </a:lnSpc>
            </a:pPr>
            <a:r>
              <a:rPr lang="zh-CN" altLang="en-US" b="0" dirty="0">
                <a:cs typeface="Times New Roman" panose="02020603050405020304" pitchFamily="18" charset="0"/>
              </a:rPr>
              <a:t> </a:t>
            </a:r>
            <a:r>
              <a:rPr lang="en-US" altLang="zh-CN" b="0" dirty="0">
                <a:cs typeface="Times New Roman" panose="02020603050405020304" pitchFamily="18" charset="0"/>
              </a:rPr>
              <a:t>(7)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x(P(x)</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Q(x))  P</a:t>
            </a:r>
          </a:p>
          <a:p>
            <a:pPr>
              <a:lnSpc>
                <a:spcPct val="130000"/>
              </a:lnSpc>
            </a:pPr>
            <a:r>
              <a:rPr lang="en-US" altLang="zh-CN" b="0" dirty="0">
                <a:cs typeface="Times New Roman" panose="02020603050405020304" pitchFamily="18" charset="0"/>
              </a:rPr>
              <a:t> (8) P(a)</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Q(a)       US,(7)</a:t>
            </a:r>
          </a:p>
          <a:p>
            <a:pPr>
              <a:lnSpc>
                <a:spcPct val="130000"/>
              </a:lnSpc>
            </a:pPr>
            <a:r>
              <a:rPr lang="en-US" altLang="zh-CN" b="0" dirty="0">
                <a:cs typeface="Times New Roman" panose="02020603050405020304" pitchFamily="18" charset="0"/>
              </a:rPr>
              <a:t> (9) Q(a)                T,I,(4),(8)</a:t>
            </a:r>
          </a:p>
          <a:p>
            <a:pPr>
              <a:lnSpc>
                <a:spcPct val="130000"/>
              </a:lnSpc>
            </a:pPr>
            <a:r>
              <a:rPr lang="en-US" altLang="zh-CN" b="0" dirty="0">
                <a:cs typeface="Times New Roman" panose="02020603050405020304" pitchFamily="18" charset="0"/>
              </a:rPr>
              <a:t> (10) Q(a)</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Q(a)  T,I,(6),(9),</a:t>
            </a:r>
          </a:p>
          <a:p>
            <a:pPr>
              <a:lnSpc>
                <a:spcPct val="130000"/>
              </a:lnSpc>
            </a:pPr>
            <a:r>
              <a:rPr lang="zh-CN" altLang="en-US" b="0" dirty="0">
                <a:cs typeface="Times New Roman" panose="02020603050405020304" pitchFamily="18" charset="0"/>
              </a:rPr>
              <a:t>矛盾</a:t>
            </a:r>
          </a:p>
          <a:p>
            <a:pPr>
              <a:lnSpc>
                <a:spcPct val="130000"/>
              </a:lnSpc>
            </a:pPr>
            <a:r>
              <a:rPr lang="zh-CN" altLang="en-US" b="0" dirty="0">
                <a:cs typeface="Times New Roman" panose="02020603050405020304" pitchFamily="18" charset="0"/>
              </a:rPr>
              <a:t> 因此，假设不成立，原推理形式正确。</a:t>
            </a:r>
          </a:p>
        </p:txBody>
      </p:sp>
      <p:sp>
        <p:nvSpPr>
          <p:cNvPr id="2" name="矩形 1">
            <a:extLst>
              <a:ext uri="{FF2B5EF4-FFF2-40B4-BE49-F238E27FC236}">
                <a16:creationId xmlns:a16="http://schemas.microsoft.com/office/drawing/2014/main" id="{38B6DFA6-6F05-47C5-8F75-38D016C0F272}"/>
              </a:ext>
            </a:extLst>
          </p:cNvPr>
          <p:cNvSpPr/>
          <p:nvPr/>
        </p:nvSpPr>
        <p:spPr>
          <a:xfrm>
            <a:off x="2195743" y="787799"/>
            <a:ext cx="6096000" cy="1833131"/>
          </a:xfrm>
          <a:prstGeom prst="rect">
            <a:avLst/>
          </a:prstGeom>
        </p:spPr>
        <p:txBody>
          <a:bodyPr>
            <a:spAutoFit/>
          </a:bodyPr>
          <a:lstStyle/>
          <a:p>
            <a:pPr>
              <a:lnSpc>
                <a:spcPct val="120000"/>
              </a:lnSpc>
              <a:buClr>
                <a:srgbClr val="FF0000"/>
              </a:buClr>
              <a:buFontTx/>
              <a:buNone/>
            </a:pPr>
            <a:r>
              <a:rPr lang="zh-CN" altLang="en-US" sz="2400" dirty="0">
                <a:latin typeface="Times New Roman" panose="02020603050405020304" pitchFamily="18" charset="0"/>
                <a:cs typeface="Times New Roman" panose="02020603050405020304" pitchFamily="18" charset="0"/>
              </a:rPr>
              <a:t>设</a:t>
            </a:r>
            <a:r>
              <a:rPr lang="en-US" altLang="zh-CN" sz="2400" dirty="0">
                <a:latin typeface="Times New Roman" panose="02020603050405020304" pitchFamily="18" charset="0"/>
                <a:cs typeface="Times New Roman" panose="02020603050405020304" pitchFamily="18" charset="0"/>
              </a:rPr>
              <a:t>P(x)</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唱歌了，</a:t>
            </a:r>
            <a:r>
              <a:rPr lang="en-US" altLang="zh-CN" sz="2400" dirty="0">
                <a:latin typeface="Times New Roman" panose="02020603050405020304" pitchFamily="18" charset="0"/>
                <a:cs typeface="Times New Roman" panose="02020603050405020304" pitchFamily="18" charset="0"/>
              </a:rPr>
              <a:t>Q(x)</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x</a:t>
            </a:r>
            <a:r>
              <a:rPr lang="zh-CN" altLang="en-US" sz="2400" dirty="0">
                <a:latin typeface="Times New Roman" panose="02020603050405020304" pitchFamily="18" charset="0"/>
                <a:cs typeface="Times New Roman" panose="02020603050405020304" pitchFamily="18" charset="0"/>
              </a:rPr>
              <a:t>跳舞了，则</a:t>
            </a:r>
          </a:p>
          <a:p>
            <a:pPr>
              <a:lnSpc>
                <a:spcPct val="120000"/>
              </a:lnSpc>
              <a:buClr>
                <a:srgbClr val="FF0000"/>
              </a:buClr>
              <a:buFontTx/>
              <a:buNone/>
            </a:pPr>
            <a:r>
              <a:rPr lang="zh-CN" altLang="en-US" sz="2400" dirty="0">
                <a:solidFill>
                  <a:srgbClr val="0033CC"/>
                </a:solidFill>
                <a:latin typeface="Times New Roman" panose="02020603050405020304" pitchFamily="18" charset="0"/>
                <a:cs typeface="Times New Roman" panose="02020603050405020304" pitchFamily="18" charset="0"/>
              </a:rPr>
              <a:t>前提：</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x(P(x)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Q(x))</a:t>
            </a:r>
          </a:p>
          <a:p>
            <a:pPr>
              <a:lnSpc>
                <a:spcPct val="120000"/>
              </a:lnSpc>
              <a:buClr>
                <a:srgbClr val="FF0000"/>
              </a:buClr>
              <a:buFontTx/>
              <a:buNone/>
            </a:pPr>
            <a:r>
              <a:rPr lang="zh-CN" altLang="en-US" sz="2400" dirty="0">
                <a:solidFill>
                  <a:srgbClr val="0033CC"/>
                </a:solidFill>
                <a:latin typeface="Times New Roman" panose="02020603050405020304" pitchFamily="18" charset="0"/>
                <a:cs typeface="Times New Roman" panose="02020603050405020304" pitchFamily="18" charset="0"/>
              </a:rPr>
              <a:t>结论</a:t>
            </a:r>
            <a:r>
              <a:rPr lang="zh-CN" alt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rPr>
              <a:t>xP</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rPr>
              <a:t>xQ</a:t>
            </a:r>
            <a:r>
              <a:rPr lang="en-US" altLang="zh-CN" sz="2400" dirty="0">
                <a:latin typeface="Times New Roman" panose="02020603050405020304" pitchFamily="18" charset="0"/>
                <a:cs typeface="Times New Roman" panose="02020603050405020304" pitchFamily="18" charset="0"/>
              </a:rPr>
              <a:t>(x)</a:t>
            </a:r>
          </a:p>
          <a:p>
            <a:pPr>
              <a:lnSpc>
                <a:spcPct val="120000"/>
              </a:lnSpc>
              <a:buClr>
                <a:srgbClr val="FF0000"/>
              </a:buClr>
              <a:buFontTx/>
              <a:buNone/>
            </a:pPr>
            <a:r>
              <a:rPr lang="zh-CN" altLang="en-US" sz="2400" dirty="0">
                <a:solidFill>
                  <a:srgbClr val="0033CC"/>
                </a:solidFill>
                <a:latin typeface="Times New Roman" panose="02020603050405020304" pitchFamily="18" charset="0"/>
                <a:cs typeface="Times New Roman" panose="02020603050405020304" pitchFamily="18" charset="0"/>
              </a:rPr>
              <a:t>推理形式：</a:t>
            </a:r>
            <a:r>
              <a:rPr lang="zh-CN" alt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x(P(x)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latin typeface="Times New Roman" panose="02020603050405020304" pitchFamily="18" charset="0"/>
                <a:cs typeface="Times New Roman" panose="02020603050405020304" pitchFamily="18" charset="0"/>
              </a:rPr>
              <a:t>Q(x))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rPr>
              <a:t>xP</a:t>
            </a:r>
            <a:r>
              <a:rPr lang="en-US" altLang="zh-CN" sz="2400"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err="1">
                <a:latin typeface="Times New Roman" panose="02020603050405020304" pitchFamily="18" charset="0"/>
                <a:cs typeface="Times New Roman" panose="02020603050405020304" pitchFamily="18" charset="0"/>
              </a:rPr>
              <a:t>xQ</a:t>
            </a:r>
            <a:r>
              <a:rPr lang="en-US" altLang="zh-CN" sz="2400" dirty="0">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2527501929"/>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13666">
            <a:extLst>
              <a:ext uri="{FF2B5EF4-FFF2-40B4-BE49-F238E27FC236}">
                <a16:creationId xmlns:a16="http://schemas.microsoft.com/office/drawing/2014/main" id="{3E157EE1-1D0A-4BF1-A5EE-A70C3D65FEFD}"/>
              </a:ext>
            </a:extLst>
          </p:cNvPr>
          <p:cNvSpPr txBox="1">
            <a:spLocks noChangeArrowheads="1"/>
          </p:cNvSpPr>
          <p:nvPr/>
        </p:nvSpPr>
        <p:spPr>
          <a:xfrm>
            <a:off x="1250302" y="738188"/>
            <a:ext cx="10459615"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b="1" dirty="0">
                <a:solidFill>
                  <a:srgbClr val="FF0000"/>
                </a:solidFill>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每一个大学生不是文科生就是理科生；有的大学生爱好文学；小张不是文科生但他爱好文学。因此，如果小张是大学生，他就是理科生；</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r>
              <a:rPr lang="zh-CN" altLang="en-US" dirty="0">
                <a:solidFill>
                  <a:srgbClr val="0033CC"/>
                </a:solidFill>
                <a:latin typeface="Times New Roman" panose="02020603050405020304" pitchFamily="18" charset="0"/>
                <a:cs typeface="Times New Roman" panose="02020603050405020304" pitchFamily="18" charset="0"/>
              </a:rPr>
              <a:t>解</a:t>
            </a:r>
            <a:r>
              <a:rPr lang="zh-CN" altLang="en-US" dirty="0">
                <a:latin typeface="Times New Roman" panose="02020603050405020304" pitchFamily="18" charset="0"/>
                <a:cs typeface="Times New Roman" panose="02020603050405020304" pitchFamily="18" charset="0"/>
              </a:rPr>
              <a:t>：个体域取全总域，要引入的谓词包括：</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是一个大学生；</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是文科生；</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是理科生；</a:t>
            </a:r>
            <a:r>
              <a:rPr lang="en-US" altLang="zh-CN" dirty="0">
                <a:latin typeface="Times New Roman" panose="02020603050405020304" pitchFamily="18" charset="0"/>
                <a:cs typeface="Times New Roman" panose="02020603050405020304" pitchFamily="18" charset="0"/>
              </a:rPr>
              <a:t>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爱好文学。</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要引入的个体常量是：</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a:t>
            </a:r>
            <a:r>
              <a:rPr lang="zh-CN" altLang="en-US" dirty="0">
                <a:latin typeface="Times New Roman" panose="02020603050405020304" pitchFamily="18" charset="0"/>
                <a:cs typeface="Times New Roman" panose="02020603050405020304" pitchFamily="18" charset="0"/>
              </a:rPr>
              <a:t>小张。</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因此上述推理可符号化为：</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r>
              <a:rPr lang="zh-CN" altLang="en-US" dirty="0">
                <a:solidFill>
                  <a:srgbClr val="0033CC"/>
                </a:solidFill>
                <a:latin typeface="Times New Roman" panose="02020603050405020304" pitchFamily="18" charset="0"/>
                <a:cs typeface="Times New Roman" panose="02020603050405020304" pitchFamily="18" charset="0"/>
              </a:rPr>
              <a:t>前提</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a:t>
            </a:r>
            <a:r>
              <a:rPr lang="zh-CN" altLang="en-US" dirty="0">
                <a:solidFill>
                  <a:srgbClr val="0033CC"/>
                </a:solidFill>
                <a:latin typeface="Times New Roman" panose="02020603050405020304" pitchFamily="18" charset="0"/>
                <a:cs typeface="Times New Roman" panose="02020603050405020304" pitchFamily="18" charset="0"/>
              </a:rPr>
              <a:t>结论</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67150623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blinds(horizontal)">
                                      <p:cBhvr>
                                        <p:cTn id="19" dur="500"/>
                                        <p:tgtEl>
                                          <p:spTgt spid="4">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blinds(horizontal)">
                                      <p:cBhvr>
                                        <p:cTn id="22" dur="500"/>
                                        <p:tgtEl>
                                          <p:spTgt spid="4">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blinds(horizontal)">
                                      <p:cBhvr>
                                        <p:cTn id="25"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114690">
            <a:extLst>
              <a:ext uri="{FF2B5EF4-FFF2-40B4-BE49-F238E27FC236}">
                <a16:creationId xmlns:a16="http://schemas.microsoft.com/office/drawing/2014/main" id="{085DAE0B-63D0-476F-8D86-C18514AC57E0}"/>
              </a:ext>
            </a:extLst>
          </p:cNvPr>
          <p:cNvSpPr txBox="1">
            <a:spLocks noChangeArrowheads="1"/>
          </p:cNvSpPr>
          <p:nvPr/>
        </p:nvSpPr>
        <p:spPr>
          <a:xfrm>
            <a:off x="608089" y="1118386"/>
            <a:ext cx="8555038"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T(</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P</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(2).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 P</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(3). P(</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US ,(2)</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(4). P(</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P</a:t>
            </a:r>
            <a:r>
              <a:rPr lang="zh-CN" altLang="en-US" dirty="0">
                <a:latin typeface="Times New Roman" panose="02020603050405020304" pitchFamily="18" charset="0"/>
                <a:cs typeface="Times New Roman" panose="02020603050405020304" pitchFamily="18" charset="0"/>
              </a:rPr>
              <a:t>（附加）</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(5). 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T, I ,(3),(4)		</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(6).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T, I ,(1)</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(7). S(</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T, I, (5),(6)</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(8).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P(</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S(</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//CP</a:t>
            </a:r>
          </a:p>
        </p:txBody>
      </p:sp>
      <p:sp>
        <p:nvSpPr>
          <p:cNvPr id="2" name="矩形 1">
            <a:extLst>
              <a:ext uri="{FF2B5EF4-FFF2-40B4-BE49-F238E27FC236}">
                <a16:creationId xmlns:a16="http://schemas.microsoft.com/office/drawing/2014/main" id="{EC22D02A-2E98-40B1-9507-A21C84E03D52}"/>
              </a:ext>
            </a:extLst>
          </p:cNvPr>
          <p:cNvSpPr/>
          <p:nvPr/>
        </p:nvSpPr>
        <p:spPr>
          <a:xfrm>
            <a:off x="7716236" y="940932"/>
            <a:ext cx="3521475" cy="3713452"/>
          </a:xfrm>
          <a:prstGeom prst="rect">
            <a:avLst/>
          </a:prstGeom>
        </p:spPr>
        <p:txBody>
          <a:bodyPr wrap="square">
            <a:spAutoFit/>
          </a:bodyPr>
          <a:lstStyle/>
          <a:p>
            <a:pPr>
              <a:lnSpc>
                <a:spcPct val="120000"/>
              </a:lnSpc>
              <a:buClr>
                <a:schemeClr val="tx1"/>
              </a:buClr>
              <a:buFontTx/>
              <a:buNone/>
            </a:pPr>
            <a:r>
              <a:rPr lang="en-US" altLang="zh-CN" b="1" dirty="0">
                <a:latin typeface="黑体" panose="02010609060101010101" pitchFamily="49" charset="-122"/>
                <a:ea typeface="黑体" panose="02010609060101010101" pitchFamily="49" charset="-122"/>
              </a:rPr>
              <a:t>P(</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是一个大学生；</a:t>
            </a:r>
            <a:r>
              <a:rPr lang="en-US" altLang="zh-CN" b="1" dirty="0">
                <a:latin typeface="黑体" panose="02010609060101010101" pitchFamily="49" charset="-122"/>
                <a:ea typeface="黑体" panose="02010609060101010101" pitchFamily="49" charset="-122"/>
              </a:rPr>
              <a:t>Q(</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en-US" altLang="zh-CN" b="1" i="1" dirty="0">
                <a:latin typeface="黑体" panose="02010609060101010101" pitchFamily="49" charset="-122"/>
                <a:ea typeface="黑体" panose="02010609060101010101" pitchFamily="49" charset="-122"/>
              </a:rPr>
              <a:t>x</a:t>
            </a:r>
            <a:r>
              <a:rPr lang="zh-CN" altLang="en-US" b="1" dirty="0">
                <a:latin typeface="黑体" panose="02010609060101010101" pitchFamily="49" charset="-122"/>
                <a:ea typeface="黑体" panose="02010609060101010101" pitchFamily="49" charset="-122"/>
              </a:rPr>
              <a:t>是文科生；</a:t>
            </a:r>
            <a:r>
              <a:rPr lang="en-US" altLang="zh-CN" b="1" dirty="0">
                <a:latin typeface="黑体" panose="02010609060101010101" pitchFamily="49" charset="-122"/>
                <a:ea typeface="黑体" panose="02010609060101010101" pitchFamily="49" charset="-122"/>
              </a:rPr>
              <a:t>S(</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是理科生；</a:t>
            </a:r>
            <a:r>
              <a:rPr lang="en-US" altLang="zh-CN" b="1" dirty="0">
                <a:latin typeface="黑体" panose="02010609060101010101" pitchFamily="49" charset="-122"/>
                <a:ea typeface="黑体" panose="02010609060101010101" pitchFamily="49" charset="-122"/>
              </a:rPr>
              <a:t>T(</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 </a:t>
            </a:r>
            <a:r>
              <a:rPr lang="zh-CN" altLang="en-US" b="1" dirty="0">
                <a:latin typeface="黑体" panose="02010609060101010101" pitchFamily="49" charset="-122"/>
                <a:ea typeface="黑体" panose="02010609060101010101" pitchFamily="49" charset="-122"/>
              </a:rPr>
              <a:t>爱好文学。</a:t>
            </a:r>
          </a:p>
          <a:p>
            <a:pPr>
              <a:lnSpc>
                <a:spcPct val="120000"/>
              </a:lnSpc>
              <a:buClr>
                <a:schemeClr val="tx1"/>
              </a:buClr>
              <a:buFontTx/>
              <a:buNone/>
            </a:pPr>
            <a:r>
              <a:rPr lang="zh-CN" altLang="en-US" b="1" dirty="0">
                <a:latin typeface="黑体" panose="02010609060101010101" pitchFamily="49" charset="-122"/>
                <a:ea typeface="黑体" panose="02010609060101010101" pitchFamily="49" charset="-122"/>
              </a:rPr>
              <a:t>	要引入的个体常量是：</a:t>
            </a:r>
            <a:r>
              <a:rPr lang="en-US" altLang="zh-CN" b="1" i="1" dirty="0">
                <a:latin typeface="黑体" panose="02010609060101010101" pitchFamily="49" charset="-122"/>
                <a:ea typeface="黑体" panose="02010609060101010101" pitchFamily="49" charset="-122"/>
              </a:rPr>
              <a:t>c</a:t>
            </a:r>
            <a:r>
              <a:rPr lang="en-US" altLang="zh-CN" b="1" dirty="0">
                <a:latin typeface="黑体" panose="02010609060101010101" pitchFamily="49" charset="-122"/>
                <a:ea typeface="黑体" panose="02010609060101010101" pitchFamily="49" charset="-122"/>
              </a:rPr>
              <a:t> : </a:t>
            </a:r>
            <a:r>
              <a:rPr lang="zh-CN" altLang="en-US" b="1" dirty="0">
                <a:latin typeface="黑体" panose="02010609060101010101" pitchFamily="49" charset="-122"/>
                <a:ea typeface="黑体" panose="02010609060101010101" pitchFamily="49" charset="-122"/>
              </a:rPr>
              <a:t>小张。</a:t>
            </a:r>
          </a:p>
          <a:p>
            <a:pPr>
              <a:lnSpc>
                <a:spcPct val="120000"/>
              </a:lnSpc>
              <a:buClr>
                <a:schemeClr val="tx1"/>
              </a:buClr>
              <a:buFontTx/>
              <a:buNone/>
            </a:pPr>
            <a:r>
              <a:rPr lang="zh-CN" altLang="en-US" b="1" dirty="0">
                <a:latin typeface="黑体" panose="02010609060101010101" pitchFamily="49" charset="-122"/>
                <a:ea typeface="黑体" panose="02010609060101010101" pitchFamily="49" charset="-122"/>
              </a:rPr>
              <a:t>	因此上述推理可符号化为：</a:t>
            </a:r>
          </a:p>
          <a:p>
            <a:pPr>
              <a:lnSpc>
                <a:spcPct val="120000"/>
              </a:lnSpc>
              <a:buClr>
                <a:schemeClr val="tx1"/>
              </a:buClr>
              <a:buFontTx/>
              <a:buNone/>
            </a:pPr>
            <a:r>
              <a:rPr lang="zh-CN" altLang="en-US" b="1" dirty="0">
                <a:latin typeface="黑体" panose="02010609060101010101" pitchFamily="49" charset="-122"/>
                <a:ea typeface="黑体" panose="02010609060101010101" pitchFamily="49" charset="-122"/>
              </a:rPr>
              <a:t>   </a:t>
            </a:r>
            <a:r>
              <a:rPr lang="zh-CN" altLang="en-US" b="1" dirty="0">
                <a:solidFill>
                  <a:srgbClr val="0033CC"/>
                </a:solidFill>
                <a:latin typeface="黑体" panose="02010609060101010101" pitchFamily="49" charset="-122"/>
                <a:ea typeface="黑体" panose="02010609060101010101" pitchFamily="49" charset="-122"/>
              </a:rPr>
              <a:t>前提</a:t>
            </a:r>
            <a:r>
              <a:rPr lang="zh-CN" altLang="en-US"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sym typeface="Symbol" panose="05050102010706020507" pitchFamily="18" charset="2"/>
              </a:rPr>
              <a:t></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(P(</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(Q(</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S(</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sym typeface="Symbol" panose="05050102010706020507" pitchFamily="18" charset="2"/>
              </a:rPr>
              <a:t></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(P(</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T(</a:t>
            </a:r>
            <a:r>
              <a:rPr lang="en-US" altLang="zh-CN" b="1" i="1" dirty="0">
                <a:latin typeface="黑体" panose="02010609060101010101" pitchFamily="49" charset="-122"/>
                <a:ea typeface="黑体" panose="02010609060101010101" pitchFamily="49" charset="-122"/>
              </a:rPr>
              <a:t>x</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Q(</a:t>
            </a:r>
            <a:r>
              <a:rPr lang="en-US" altLang="zh-CN" b="1" i="1" dirty="0">
                <a:latin typeface="黑体" panose="02010609060101010101" pitchFamily="49" charset="-122"/>
                <a:ea typeface="黑体" panose="02010609060101010101" pitchFamily="49" charset="-122"/>
              </a:rPr>
              <a:t>c</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T(</a:t>
            </a:r>
            <a:r>
              <a:rPr lang="en-US" altLang="zh-CN" b="1" i="1" dirty="0">
                <a:latin typeface="黑体" panose="02010609060101010101" pitchFamily="49" charset="-122"/>
                <a:ea typeface="黑体" panose="02010609060101010101" pitchFamily="49" charset="-122"/>
              </a:rPr>
              <a:t>c</a:t>
            </a:r>
            <a:r>
              <a:rPr lang="en-US" altLang="zh-CN" b="1" dirty="0">
                <a:latin typeface="黑体" panose="02010609060101010101" pitchFamily="49" charset="-122"/>
                <a:ea typeface="黑体" panose="02010609060101010101" pitchFamily="49" charset="-122"/>
              </a:rPr>
              <a:t>)</a:t>
            </a:r>
          </a:p>
          <a:p>
            <a:pPr>
              <a:lnSpc>
                <a:spcPct val="120000"/>
              </a:lnSpc>
              <a:buClr>
                <a:schemeClr val="tx1"/>
              </a:buClr>
              <a:buFontTx/>
              <a:buNone/>
            </a:pPr>
            <a:r>
              <a:rPr lang="en-US" altLang="zh-CN" b="1" dirty="0">
                <a:latin typeface="黑体" panose="02010609060101010101" pitchFamily="49" charset="-122"/>
                <a:ea typeface="黑体" panose="02010609060101010101" pitchFamily="49" charset="-122"/>
              </a:rPr>
              <a:t>	</a:t>
            </a:r>
            <a:r>
              <a:rPr lang="zh-CN" altLang="en-US" b="1" dirty="0">
                <a:solidFill>
                  <a:srgbClr val="0033CC"/>
                </a:solidFill>
                <a:latin typeface="黑体" panose="02010609060101010101" pitchFamily="49" charset="-122"/>
                <a:ea typeface="黑体" panose="02010609060101010101" pitchFamily="49" charset="-122"/>
              </a:rPr>
              <a:t>结论</a:t>
            </a:r>
            <a:r>
              <a:rPr lang="zh-CN" altLang="en-US"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rPr>
              <a:t>P(</a:t>
            </a:r>
            <a:r>
              <a:rPr lang="en-US" altLang="zh-CN" b="1" i="1" dirty="0">
                <a:latin typeface="黑体" panose="02010609060101010101" pitchFamily="49" charset="-122"/>
                <a:ea typeface="黑体" panose="02010609060101010101" pitchFamily="49" charset="-122"/>
              </a:rPr>
              <a:t>c</a:t>
            </a:r>
            <a:r>
              <a:rPr lang="en-US" altLang="zh-CN" b="1" dirty="0">
                <a:latin typeface="黑体" panose="02010609060101010101" pitchFamily="49" charset="-122"/>
                <a:ea typeface="黑体" panose="02010609060101010101" pitchFamily="49" charset="-122"/>
              </a:rPr>
              <a:t>)</a:t>
            </a:r>
            <a:r>
              <a:rPr lang="en-US" altLang="zh-CN" b="1" dirty="0">
                <a:latin typeface="黑体" panose="02010609060101010101" pitchFamily="49" charset="-122"/>
                <a:ea typeface="黑体" panose="02010609060101010101" pitchFamily="49" charset="-122"/>
                <a:sym typeface="Symbol" panose="05050102010706020507" pitchFamily="18" charset="2"/>
              </a:rPr>
              <a:t></a:t>
            </a:r>
            <a:r>
              <a:rPr lang="en-US" altLang="zh-CN" b="1" dirty="0">
                <a:latin typeface="黑体" panose="02010609060101010101" pitchFamily="49" charset="-122"/>
                <a:ea typeface="黑体" panose="02010609060101010101" pitchFamily="49" charset="-122"/>
              </a:rPr>
              <a:t>S(</a:t>
            </a:r>
            <a:r>
              <a:rPr lang="en-US" altLang="zh-CN" b="1" i="1" dirty="0">
                <a:latin typeface="黑体" panose="02010609060101010101" pitchFamily="49" charset="-122"/>
                <a:ea typeface="黑体" panose="02010609060101010101" pitchFamily="49" charset="-122"/>
              </a:rPr>
              <a:t>c</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820206884"/>
      </p:ext>
    </p:extLst>
  </p:cSld>
  <p:clrMapOvr>
    <a:masterClrMapping/>
  </p:clrMapOvr>
  <p:transition spd="slow" advTm="0">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09570">
            <a:extLst>
              <a:ext uri="{FF2B5EF4-FFF2-40B4-BE49-F238E27FC236}">
                <a16:creationId xmlns:a16="http://schemas.microsoft.com/office/drawing/2014/main" id="{BCC2F810-3E23-4CA2-ABD4-FF277900DDDA}"/>
              </a:ext>
            </a:extLst>
          </p:cNvPr>
          <p:cNvSpPr txBox="1">
            <a:spLocks noChangeArrowheads="1"/>
          </p:cNvSpPr>
          <p:nvPr/>
        </p:nvSpPr>
        <p:spPr>
          <a:xfrm>
            <a:off x="1448540" y="1172762"/>
            <a:ext cx="10210800"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FontTx/>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所有的有理数都是实数；所有的无理数也是实数；虚数不是实数。因此，虚数既不是有理数，也不是无理数。</a:t>
            </a:r>
          </a:p>
          <a:p>
            <a:pPr>
              <a:lnSpc>
                <a:spcPct val="120000"/>
              </a:lnSpc>
              <a:buClr>
                <a:schemeClr val="tx1"/>
              </a:buClr>
              <a:buFontTx/>
              <a:buNone/>
            </a:pPr>
            <a:r>
              <a:rPr lang="zh-CN" altLang="en-US"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解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个体域为全总域，需要引入的谓词包括：</a:t>
            </a:r>
          </a:p>
          <a:p>
            <a:pPr>
              <a:lnSpc>
                <a:spcPct val="120000"/>
              </a:lnSpc>
              <a:buClr>
                <a:schemeClr val="tx1"/>
              </a:buClr>
              <a:buFontTx/>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是有理数；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是实数；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是无理数；</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是虚数。上述推理可符号化为：</a:t>
            </a:r>
          </a:p>
          <a:p>
            <a:pPr>
              <a:lnSpc>
                <a:spcPct val="120000"/>
              </a:lnSpc>
              <a:buClr>
                <a:schemeClr val="tx1"/>
              </a:buClr>
              <a:buFontTx/>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前提</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R(</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p>
          <a:p>
            <a:pPr>
              <a:lnSpc>
                <a:spcPct val="120000"/>
              </a:lnSpc>
              <a:buClr>
                <a:schemeClr val="tx1"/>
              </a:buClr>
              <a:buFontTx/>
              <a:buNone/>
            </a:pP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solidFill>
                  <a:srgbClr val="0033CC"/>
                </a:solidFill>
                <a:latin typeface="Times New Roman" panose="02020603050405020304" pitchFamily="18" charset="0"/>
                <a:ea typeface="黑体" panose="02010609060101010101" pitchFamily="49" charset="-122"/>
                <a:cs typeface="Times New Roman" panose="02020603050405020304" pitchFamily="18" charset="0"/>
              </a:rPr>
              <a:t>结论</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(C(</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i="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p>
          <a:p>
            <a:pPr>
              <a:lnSpc>
                <a:spcPct val="120000"/>
              </a:lnSpc>
              <a:buClr>
                <a:schemeClr val="tx1"/>
              </a:buClr>
              <a:buFontTx/>
              <a:buNone/>
            </a:pPr>
            <a:r>
              <a:rPr lang="zh-CN" altLang="en-US" dirty="0">
                <a:latin typeface="Times New Roman" panose="02020603050405020304" pitchFamily="18" charset="0"/>
                <a:ea typeface="黑体" panose="02010609060101010101" pitchFamily="49" charset="-122"/>
                <a:cs typeface="Times New Roman" panose="02020603050405020304" pitchFamily="18" charset="0"/>
              </a:rPr>
              <a:t>   验证该结论的公式序列如下：</a:t>
            </a:r>
          </a:p>
          <a:p>
            <a:pPr>
              <a:lnSpc>
                <a:spcPct val="120000"/>
              </a:lnSpc>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0835743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checkerboard(across)">
                                      <p:cBhvr>
                                        <p:cTn id="7" dur="500"/>
                                        <p:tgtEl>
                                          <p:spTgt spid="4">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checkerboard(across)">
                                      <p:cBhvr>
                                        <p:cTn id="10" dur="500"/>
                                        <p:tgtEl>
                                          <p:spTgt spid="4">
                                            <p:txEl>
                                              <p:pRg st="2" end="2"/>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checkerboard(across)">
                                      <p:cBhvr>
                                        <p:cTn id="13" dur="500"/>
                                        <p:tgtEl>
                                          <p:spTgt spid="4">
                                            <p:txEl>
                                              <p:pRg st="3" end="3"/>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checkerboard(across)">
                                      <p:cBhvr>
                                        <p:cTn id="16" dur="500"/>
                                        <p:tgtEl>
                                          <p:spTgt spid="4">
                                            <p:txEl>
                                              <p:pRg st="4" end="4"/>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checkerboard(across)">
                                      <p:cBhvr>
                                        <p:cTn id="19"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文本占位符 110594">
            <a:extLst>
              <a:ext uri="{FF2B5EF4-FFF2-40B4-BE49-F238E27FC236}">
                <a16:creationId xmlns:a16="http://schemas.microsoft.com/office/drawing/2014/main" id="{36038556-0CF3-4FD9-A8F8-75CD66F071D7}"/>
              </a:ext>
            </a:extLst>
          </p:cNvPr>
          <p:cNvSpPr txBox="1">
            <a:spLocks noChangeArrowheads="1"/>
          </p:cNvSpPr>
          <p:nvPr/>
        </p:nvSpPr>
        <p:spPr>
          <a:xfrm>
            <a:off x="-531765" y="1644111"/>
            <a:ext cx="5761037"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buFontTx/>
              <a:buNone/>
            </a:pPr>
            <a:r>
              <a:rPr lang="zh-CN" altLang="en-US" dirty="0">
                <a:latin typeface="Times New Roman" panose="02020603050405020304" pitchFamily="18" charset="0"/>
                <a:cs typeface="Times New Roman" panose="02020603050405020304" pitchFamily="18" charset="0"/>
              </a:rPr>
              <a:t>		(1).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(Q(</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R(</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 P</a:t>
            </a:r>
          </a:p>
          <a:p>
            <a:pPr>
              <a:buClr>
                <a:schemeClr val="tx1"/>
              </a:buClr>
              <a:buFontTx/>
              <a:buNone/>
            </a:pPr>
            <a:r>
              <a:rPr lang="zh-CN" altLang="en-US" dirty="0">
                <a:latin typeface="Times New Roman" panose="02020603050405020304" pitchFamily="18" charset="0"/>
                <a:cs typeface="Times New Roman" panose="02020603050405020304" pitchFamily="18" charset="0"/>
              </a:rPr>
              <a:t>		(2). Q(</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	    // US</a:t>
            </a: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p>
            <a:pPr>
              <a:buClr>
                <a:schemeClr val="tx1"/>
              </a:buClr>
              <a:buFontTx/>
              <a:buNone/>
            </a:pPr>
            <a:r>
              <a:rPr lang="zh-CN" altLang="en-US" dirty="0">
                <a:latin typeface="Times New Roman" panose="02020603050405020304" pitchFamily="18" charset="0"/>
                <a:cs typeface="Times New Roman" panose="02020603050405020304" pitchFamily="18" charset="0"/>
              </a:rPr>
              <a:t>		(3).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(N(</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R(</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 P</a:t>
            </a:r>
          </a:p>
          <a:p>
            <a:pPr>
              <a:buClr>
                <a:schemeClr val="tx1"/>
              </a:buClr>
              <a:buFontTx/>
              <a:buNone/>
            </a:pPr>
            <a:r>
              <a:rPr lang="zh-CN" altLang="en-US" dirty="0">
                <a:latin typeface="Times New Roman" panose="02020603050405020304" pitchFamily="18" charset="0"/>
                <a:cs typeface="Times New Roman" panose="02020603050405020304" pitchFamily="18" charset="0"/>
              </a:rPr>
              <a:t>		(4). N(</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R(</a:t>
            </a:r>
            <a:r>
              <a:rPr lang="en-US" altLang="zh-CN"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	    // US</a:t>
            </a: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p>
            <a:pPr>
              <a:buClr>
                <a:schemeClr val="tx1"/>
              </a:buClr>
              <a:buFontTx/>
              <a:buNone/>
            </a:pPr>
            <a:r>
              <a:rPr lang="zh-CN" altLang="en-US" dirty="0">
                <a:latin typeface="Times New Roman" panose="02020603050405020304" pitchFamily="18" charset="0"/>
                <a:cs typeface="Times New Roman" panose="02020603050405020304" pitchFamily="18" charset="0"/>
              </a:rPr>
              <a:t>		(5).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(C(</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R(</a:t>
            </a:r>
            <a:r>
              <a:rPr lang="zh-CN" altLang="en-US"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 // P</a:t>
            </a:r>
          </a:p>
          <a:p>
            <a:pPr>
              <a:buClr>
                <a:schemeClr val="tx1"/>
              </a:buClr>
              <a:buFontTx/>
              <a:buNone/>
            </a:pPr>
            <a:r>
              <a:rPr lang="zh-CN" altLang="en-US" dirty="0">
                <a:latin typeface="Times New Roman" panose="02020603050405020304" pitchFamily="18" charset="0"/>
                <a:cs typeface="Times New Roman" panose="02020603050405020304" pitchFamily="18" charset="0"/>
              </a:rPr>
              <a:t>		(6). C(</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zh-CN" altLang="en-US"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	     // US</a:t>
            </a:r>
            <a:r>
              <a:rPr lang="en-US" altLang="zh-CN" dirty="0">
                <a:latin typeface="Times New Roman" panose="02020603050405020304" pitchFamily="18" charset="0"/>
                <a:cs typeface="Times New Roman" panose="02020603050405020304" pitchFamily="18" charset="0"/>
              </a:rPr>
              <a:t>,(5)</a:t>
            </a:r>
            <a:endParaRPr lang="zh-CN" altLang="en-US" dirty="0">
              <a:latin typeface="Times New Roman" panose="02020603050405020304" pitchFamily="18" charset="0"/>
              <a:cs typeface="Times New Roman" panose="02020603050405020304" pitchFamily="18" charset="0"/>
            </a:endParaRPr>
          </a:p>
          <a:p>
            <a:pPr>
              <a:buClr>
                <a:schemeClr val="tx1"/>
              </a:buClr>
              <a:buFontTx/>
              <a:buNone/>
            </a:pPr>
            <a:r>
              <a:rPr lang="zh-CN" altLang="en-US" dirty="0">
                <a:latin typeface="Times New Roman" panose="02020603050405020304" pitchFamily="18" charset="0"/>
                <a:cs typeface="Times New Roman" panose="02020603050405020304" pitchFamily="18" charset="0"/>
              </a:rPr>
              <a:t>		(7). C(</a:t>
            </a:r>
            <a:r>
              <a:rPr lang="en-US" altLang="zh-CN" i="1" dirty="0">
                <a:latin typeface="Times New Roman" panose="02020603050405020304" pitchFamily="18" charset="0"/>
                <a:cs typeface="Times New Roman" panose="02020603050405020304" pitchFamily="18" charset="0"/>
              </a:rPr>
              <a:t>y</a:t>
            </a:r>
            <a:r>
              <a:rPr lang="zh-CN" altLang="en-US" dirty="0">
                <a:latin typeface="Times New Roman" panose="02020603050405020304" pitchFamily="18" charset="0"/>
                <a:cs typeface="Times New Roman" panose="02020603050405020304" pitchFamily="18" charset="0"/>
              </a:rPr>
              <a:t>)		    // P(附加)</a:t>
            </a:r>
          </a:p>
        </p:txBody>
      </p:sp>
      <p:sp>
        <p:nvSpPr>
          <p:cNvPr id="2" name="矩形 1">
            <a:extLst>
              <a:ext uri="{FF2B5EF4-FFF2-40B4-BE49-F238E27FC236}">
                <a16:creationId xmlns:a16="http://schemas.microsoft.com/office/drawing/2014/main" id="{7B3A819C-CFB5-489B-B25B-E7FD4DA905E3}"/>
              </a:ext>
            </a:extLst>
          </p:cNvPr>
          <p:cNvSpPr/>
          <p:nvPr/>
        </p:nvSpPr>
        <p:spPr>
          <a:xfrm>
            <a:off x="5587014" y="1991976"/>
            <a:ext cx="6096000" cy="1719060"/>
          </a:xfrm>
          <a:prstGeom prst="rect">
            <a:avLst/>
          </a:prstGeom>
        </p:spPr>
        <p:txBody>
          <a:bodyPr>
            <a:spAutoFit/>
          </a:bodyPr>
          <a:lstStyle/>
          <a:p>
            <a:pPr>
              <a:lnSpc>
                <a:spcPct val="120000"/>
              </a:lnSpc>
              <a:buClr>
                <a:schemeClr val="tx1"/>
              </a:buClr>
              <a:buFontTx/>
              <a:buNone/>
            </a:pPr>
            <a:r>
              <a:rPr lang="en-US" altLang="zh-CN" dirty="0">
                <a:latin typeface="黑体" panose="02010609060101010101" pitchFamily="49" charset="-122"/>
                <a:ea typeface="黑体" panose="02010609060101010101" pitchFamily="49" charset="-122"/>
              </a:rPr>
              <a:t>Q(</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是有理数；</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是实数；</a:t>
            </a:r>
            <a:r>
              <a:rPr lang="en-US" altLang="zh-CN" dirty="0">
                <a:latin typeface="黑体" panose="02010609060101010101" pitchFamily="49" charset="-122"/>
                <a:ea typeface="黑体" panose="02010609060101010101" pitchFamily="49" charset="-122"/>
              </a:rPr>
              <a:t>N(</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是无理数；</a:t>
            </a:r>
            <a:r>
              <a:rPr lang="en-US" altLang="zh-CN" dirty="0">
                <a:latin typeface="黑体" panose="02010609060101010101" pitchFamily="49" charset="-122"/>
                <a:ea typeface="黑体" panose="02010609060101010101" pitchFamily="49" charset="-122"/>
              </a:rPr>
              <a:t>C(</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是虚数。上述推理可符号化为：</a:t>
            </a:r>
          </a:p>
          <a:p>
            <a:pPr>
              <a:lnSpc>
                <a:spcPct val="120000"/>
              </a:lnSpc>
              <a:buClr>
                <a:schemeClr val="tx1"/>
              </a:buClr>
              <a:buFontTx/>
              <a:buNone/>
            </a:pPr>
            <a:r>
              <a:rPr lang="zh-CN" altLang="en-US" dirty="0">
                <a:latin typeface="黑体" panose="02010609060101010101" pitchFamily="49" charset="-122"/>
                <a:ea typeface="黑体" panose="02010609060101010101" pitchFamily="49" charset="-122"/>
              </a:rPr>
              <a:t>	</a:t>
            </a:r>
            <a:r>
              <a:rPr lang="zh-CN" altLang="en-US" dirty="0">
                <a:solidFill>
                  <a:srgbClr val="0033CC"/>
                </a:solidFill>
                <a:latin typeface="黑体" panose="02010609060101010101" pitchFamily="49" charset="-122"/>
                <a:ea typeface="黑体" panose="02010609060101010101" pitchFamily="49" charset="-122"/>
              </a:rPr>
              <a:t>前提</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(Q(</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(N(</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(C(</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p>
          <a:p>
            <a:pPr>
              <a:lnSpc>
                <a:spcPct val="120000"/>
              </a:lnSpc>
              <a:buClr>
                <a:schemeClr val="tx1"/>
              </a:buClr>
              <a:buFontTx/>
              <a:buNone/>
            </a:pPr>
            <a:r>
              <a:rPr lang="en-US" altLang="zh-CN" dirty="0">
                <a:latin typeface="黑体" panose="02010609060101010101" pitchFamily="49" charset="-122"/>
                <a:ea typeface="黑体" panose="02010609060101010101" pitchFamily="49" charset="-122"/>
              </a:rPr>
              <a:t>	</a:t>
            </a:r>
            <a:r>
              <a:rPr lang="zh-CN" altLang="en-US" dirty="0">
                <a:solidFill>
                  <a:srgbClr val="0033CC"/>
                </a:solidFill>
                <a:latin typeface="黑体" panose="02010609060101010101" pitchFamily="49" charset="-122"/>
                <a:ea typeface="黑体" panose="02010609060101010101" pitchFamily="49" charset="-122"/>
              </a:rPr>
              <a:t>结论</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(C(</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Q(</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N(</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75630999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标题 5121">
            <a:extLst>
              <a:ext uri="{FF2B5EF4-FFF2-40B4-BE49-F238E27FC236}">
                <a16:creationId xmlns:a16="http://schemas.microsoft.com/office/drawing/2014/main" id="{BD3B8202-9B15-491A-A771-6A87576C0324}"/>
              </a:ext>
            </a:extLst>
          </p:cNvPr>
          <p:cNvSpPr txBox="1">
            <a:spLocks/>
          </p:cNvSpPr>
          <p:nvPr/>
        </p:nvSpPr>
        <p:spPr>
          <a:xfrm>
            <a:off x="1562100" y="2954338"/>
            <a:ext cx="8691563" cy="1136650"/>
          </a:xfrm>
          <a:prstGeom prst="rect">
            <a:avLst/>
          </a:prstGeom>
          <a:ln>
            <a:miter/>
          </a:ln>
        </p:spPr>
        <p:txBody>
          <a:bodyPr anchor="ct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lnSpc>
                <a:spcPct val="135000"/>
              </a:lnSpc>
              <a:spcAft>
                <a:spcPts val="0"/>
              </a:spcAft>
              <a:defRPr/>
            </a:pPr>
            <a:r>
              <a:rPr lang="zh-CN" altLang="en-US" sz="4800" b="1" dirty="0">
                <a:solidFill>
                  <a:srgbClr val="CC3300"/>
                </a:solidFill>
                <a:effectLst>
                  <a:outerShdw blurRad="38100" dist="38100" dir="2700000" algn="tl">
                    <a:srgbClr val="C0C0C0"/>
                  </a:outerShdw>
                </a:effectLst>
                <a:ea typeface="黑体" panose="02010609060101010101" pitchFamily="49" charset="-122"/>
              </a:rPr>
              <a:t> </a:t>
            </a:r>
            <a:endParaRPr lang="en-US" altLang="zh-CN" sz="4800" b="1" dirty="0">
              <a:effectLst>
                <a:outerShdw blurRad="38100" dist="38100" dir="2700000" algn="tl">
                  <a:srgbClr val="C0C0C0"/>
                </a:outerShdw>
              </a:effectLst>
            </a:endParaRPr>
          </a:p>
          <a:p>
            <a:pPr fontAlgn="auto">
              <a:lnSpc>
                <a:spcPct val="135000"/>
              </a:lnSpc>
              <a:spcAft>
                <a:spcPts val="0"/>
              </a:spcAft>
              <a:defRPr/>
            </a:pPr>
            <a:r>
              <a:rPr lang="zh-CN" altLang="en-US" sz="5400" b="1" dirty="0">
                <a:solidFill>
                  <a:srgbClr val="CC3300"/>
                </a:solidFill>
                <a:effectLst>
                  <a:outerShdw blurRad="38100" dist="38100" dir="2700000" algn="tl">
                    <a:srgbClr val="C0C0C0"/>
                  </a:outerShdw>
                </a:effectLst>
                <a:ea typeface="黑体" panose="02010609060101010101" pitchFamily="49" charset="-122"/>
              </a:rPr>
              <a:t>谓词逻辑  </a:t>
            </a:r>
            <a:r>
              <a:rPr lang="en-US" altLang="zh-CN" sz="4800" b="1" dirty="0">
                <a:effectLst>
                  <a:outerShdw blurRad="38100" dist="38100" dir="2700000" algn="tl">
                    <a:srgbClr val="C0C0C0"/>
                  </a:outerShdw>
                </a:effectLst>
              </a:rPr>
              <a:t>Predicate Logic</a:t>
            </a:r>
            <a:br>
              <a:rPr lang="en-US" altLang="zh-CN" sz="4800" b="1" dirty="0">
                <a:effectLst>
                  <a:outerShdw blurRad="38100" dist="38100" dir="2700000" algn="tl">
                    <a:srgbClr val="C0C0C0"/>
                  </a:outerShdw>
                </a:effectLst>
              </a:rPr>
            </a:br>
            <a:endParaRPr lang="en-US" altLang="zh-CN" sz="4800" b="1" dirty="0">
              <a:effectLst>
                <a:outerShdw blurRad="38100" dist="38100" dir="2700000" algn="tl">
                  <a:srgbClr val="C0C0C0"/>
                </a:outerShdw>
              </a:effectLst>
            </a:endParaRPr>
          </a:p>
        </p:txBody>
      </p:sp>
    </p:spTree>
    <p:extLst>
      <p:ext uri="{BB962C8B-B14F-4D97-AF65-F5344CB8AC3E}">
        <p14:creationId xmlns:p14="http://schemas.microsoft.com/office/powerpoint/2010/main" val="1229187025"/>
      </p:ext>
    </p:extLst>
  </p:cSld>
  <p:clrMapOvr>
    <a:masterClrMapping/>
  </p:clrMapOvr>
  <p:transition spd="slow" advTm="0">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9BA0C7D6-79A5-4C3A-AD99-EBC2EE8EE270}"/>
              </a:ext>
            </a:extLst>
          </p:cNvPr>
          <p:cNvSpPr>
            <a:spLocks noChangeArrowheads="1"/>
          </p:cNvSpPr>
          <p:nvPr/>
        </p:nvSpPr>
        <p:spPr bwMode="auto">
          <a:xfrm>
            <a:off x="851694" y="2899175"/>
            <a:ext cx="7726362"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chemeClr val="tx1"/>
              </a:buClr>
            </a:pPr>
            <a:r>
              <a:rPr lang="en-US" altLang="zh-CN" b="0" dirty="0">
                <a:cs typeface="Times New Roman" panose="02020603050405020304" pitchFamily="18" charset="0"/>
              </a:rPr>
              <a:t>(8).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R(</a:t>
            </a:r>
            <a:r>
              <a:rPr lang="en-US" altLang="zh-CN" b="0" i="1" dirty="0">
                <a:cs typeface="Times New Roman" panose="02020603050405020304" pitchFamily="18" charset="0"/>
              </a:rPr>
              <a:t>y</a:t>
            </a:r>
            <a:r>
              <a:rPr lang="en-US" altLang="zh-CN" b="0" dirty="0">
                <a:cs typeface="Times New Roman" panose="02020603050405020304" pitchFamily="18" charset="0"/>
              </a:rPr>
              <a:t>)                     // </a:t>
            </a:r>
            <a:r>
              <a:rPr lang="zh-CN" altLang="en-US" b="0" dirty="0">
                <a:cs typeface="Times New Roman" panose="02020603050405020304" pitchFamily="18" charset="0"/>
              </a:rPr>
              <a:t> </a:t>
            </a:r>
            <a:r>
              <a:rPr lang="en-US" altLang="zh-CN" b="0" dirty="0">
                <a:cs typeface="Times New Roman" panose="02020603050405020304" pitchFamily="18" charset="0"/>
              </a:rPr>
              <a:t>T, I, (6), (7)</a:t>
            </a:r>
          </a:p>
          <a:p>
            <a:pPr>
              <a:lnSpc>
                <a:spcPct val="120000"/>
              </a:lnSpc>
              <a:spcBef>
                <a:spcPct val="20000"/>
              </a:spcBef>
              <a:buClr>
                <a:schemeClr val="tx1"/>
              </a:buClr>
            </a:pPr>
            <a:r>
              <a:rPr lang="en-US" altLang="zh-CN" b="0" dirty="0">
                <a:cs typeface="Times New Roman" panose="02020603050405020304" pitchFamily="18" charset="0"/>
              </a:rPr>
              <a:t>(9).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a:t>
            </a:r>
            <a:r>
              <a:rPr lang="en-US" altLang="zh-CN" b="0" i="1" dirty="0">
                <a:cs typeface="Times New Roman" panose="02020603050405020304" pitchFamily="18" charset="0"/>
              </a:rPr>
              <a:t>y</a:t>
            </a:r>
            <a:r>
              <a:rPr lang="en-US" altLang="zh-CN" b="0" dirty="0">
                <a:cs typeface="Times New Roman" panose="02020603050405020304" pitchFamily="18" charset="0"/>
              </a:rPr>
              <a:t>)                    // T, I (2), (8)</a:t>
            </a:r>
          </a:p>
          <a:p>
            <a:pPr>
              <a:lnSpc>
                <a:spcPct val="120000"/>
              </a:lnSpc>
              <a:spcBef>
                <a:spcPct val="20000"/>
              </a:spcBef>
              <a:buClr>
                <a:schemeClr val="tx1"/>
              </a:buClr>
            </a:pPr>
            <a:r>
              <a:rPr lang="en-US" altLang="zh-CN" b="0" dirty="0">
                <a:cs typeface="Times New Roman" panose="02020603050405020304" pitchFamily="18" charset="0"/>
              </a:rPr>
              <a:t>(10).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N(</a:t>
            </a:r>
            <a:r>
              <a:rPr lang="en-US" altLang="zh-CN" b="0" i="1" dirty="0">
                <a:cs typeface="Times New Roman" panose="02020603050405020304" pitchFamily="18" charset="0"/>
              </a:rPr>
              <a:t>y</a:t>
            </a:r>
            <a:r>
              <a:rPr lang="en-US" altLang="zh-CN" b="0" dirty="0">
                <a:cs typeface="Times New Roman" panose="02020603050405020304" pitchFamily="18" charset="0"/>
              </a:rPr>
              <a:t>)                  // T, I, (4),(8)</a:t>
            </a:r>
          </a:p>
          <a:p>
            <a:pPr>
              <a:lnSpc>
                <a:spcPct val="120000"/>
              </a:lnSpc>
              <a:spcBef>
                <a:spcPct val="20000"/>
              </a:spcBef>
              <a:buClr>
                <a:schemeClr val="tx1"/>
              </a:buClr>
            </a:pPr>
            <a:r>
              <a:rPr lang="en-US" altLang="zh-CN" b="0" dirty="0">
                <a:cs typeface="Times New Roman" panose="02020603050405020304" pitchFamily="18" charset="0"/>
              </a:rPr>
              <a:t>(11).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a:t>
            </a:r>
            <a:r>
              <a:rPr lang="en-US" altLang="zh-CN" b="0" i="1" dirty="0">
                <a:cs typeface="Times New Roman" panose="02020603050405020304" pitchFamily="18" charset="0"/>
              </a:rPr>
              <a:t>y</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N(</a:t>
            </a:r>
            <a:r>
              <a:rPr lang="en-US" altLang="zh-CN" b="0" i="1" dirty="0">
                <a:cs typeface="Times New Roman" panose="02020603050405020304" pitchFamily="18" charset="0"/>
              </a:rPr>
              <a:t>y)</a:t>
            </a:r>
            <a:r>
              <a:rPr lang="en-US" altLang="zh-CN" b="0" dirty="0">
                <a:cs typeface="Times New Roman" panose="02020603050405020304" pitchFamily="18" charset="0"/>
              </a:rPr>
              <a:t>    // T, I, (9), (10)</a:t>
            </a:r>
            <a:endParaRPr lang="zh-CN" altLang="en-US" b="0" dirty="0">
              <a:cs typeface="Times New Roman" panose="02020603050405020304" pitchFamily="18" charset="0"/>
            </a:endParaRPr>
          </a:p>
          <a:p>
            <a:pPr>
              <a:lnSpc>
                <a:spcPct val="120000"/>
              </a:lnSpc>
              <a:spcBef>
                <a:spcPct val="20000"/>
              </a:spcBef>
              <a:buClr>
                <a:schemeClr val="tx1"/>
              </a:buClr>
            </a:pPr>
            <a:r>
              <a:rPr lang="en-US" altLang="zh-CN" b="0" dirty="0">
                <a:cs typeface="Times New Roman" panose="02020603050405020304" pitchFamily="18" charset="0"/>
              </a:rPr>
              <a:t>(12). C(</a:t>
            </a:r>
            <a:r>
              <a:rPr lang="en-US" altLang="zh-CN" b="0" i="1" dirty="0">
                <a:cs typeface="Times New Roman" panose="02020603050405020304" pitchFamily="18" charset="0"/>
              </a:rPr>
              <a:t>y</a:t>
            </a:r>
            <a:r>
              <a:rPr lang="en-US" altLang="zh-CN" b="0" dirty="0">
                <a:cs typeface="Times New Roman" panose="02020603050405020304" pitchFamily="18" charset="0"/>
              </a:rPr>
              <a:t>)</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a:t>
            </a:r>
            <a:r>
              <a:rPr lang="en-US" altLang="zh-CN" b="0" i="1" dirty="0">
                <a:cs typeface="Times New Roman" panose="02020603050405020304" pitchFamily="18" charset="0"/>
              </a:rPr>
              <a:t>y</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N(</a:t>
            </a:r>
            <a:r>
              <a:rPr lang="en-US" altLang="zh-CN" b="0" i="1" dirty="0">
                <a:cs typeface="Times New Roman" panose="02020603050405020304" pitchFamily="18" charset="0"/>
              </a:rPr>
              <a:t>y</a:t>
            </a:r>
            <a:r>
              <a:rPr lang="en-US" altLang="zh-CN" b="0" dirty="0">
                <a:cs typeface="Times New Roman" panose="02020603050405020304" pitchFamily="18" charset="0"/>
              </a:rPr>
              <a:t>)   // T, I, (7),(11)</a:t>
            </a:r>
          </a:p>
          <a:p>
            <a:pPr>
              <a:lnSpc>
                <a:spcPct val="120000"/>
              </a:lnSpc>
              <a:spcBef>
                <a:spcPct val="20000"/>
              </a:spcBef>
              <a:buClr>
                <a:schemeClr val="tx1"/>
              </a:buClr>
            </a:pPr>
            <a:r>
              <a:rPr lang="en-US" altLang="zh-CN" b="0" dirty="0">
                <a:cs typeface="Times New Roman" panose="02020603050405020304" pitchFamily="18" charset="0"/>
              </a:rPr>
              <a:t>(13). </a:t>
            </a:r>
            <a:r>
              <a:rPr lang="en-US" altLang="zh-CN" b="0" dirty="0">
                <a:cs typeface="Times New Roman" panose="02020603050405020304" pitchFamily="18" charset="0"/>
                <a:sym typeface="Symbol" panose="05050102010706020507" pitchFamily="18" charset="2"/>
              </a:rPr>
              <a:t></a:t>
            </a:r>
            <a:r>
              <a:rPr lang="en-US" altLang="zh-CN" b="0" i="1" dirty="0">
                <a:cs typeface="Times New Roman" panose="02020603050405020304" pitchFamily="18" charset="0"/>
              </a:rPr>
              <a:t>x</a:t>
            </a:r>
            <a:r>
              <a:rPr lang="en-US" altLang="zh-CN" b="0" dirty="0">
                <a:cs typeface="Times New Roman" panose="02020603050405020304" pitchFamily="18" charset="0"/>
              </a:rPr>
              <a:t>(C(</a:t>
            </a:r>
            <a:r>
              <a:rPr lang="en-US" altLang="zh-CN" b="0" i="1" dirty="0">
                <a:cs typeface="Times New Roman" panose="02020603050405020304" pitchFamily="18" charset="0"/>
              </a:rPr>
              <a:t>x</a:t>
            </a:r>
            <a:r>
              <a:rPr lang="en-US" altLang="zh-CN" b="0" dirty="0">
                <a:cs typeface="Times New Roman" panose="02020603050405020304" pitchFamily="18" charset="0"/>
              </a:rPr>
              <a:t>)</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Q(</a:t>
            </a:r>
            <a:r>
              <a:rPr lang="en-US" altLang="zh-CN" b="0" i="1" dirty="0">
                <a:cs typeface="Times New Roman" panose="02020603050405020304" pitchFamily="18" charset="0"/>
              </a:rPr>
              <a:t>x</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 </a:t>
            </a:r>
            <a:r>
              <a:rPr lang="en-US" altLang="zh-CN" b="0" dirty="0">
                <a:cs typeface="Times New Roman" panose="02020603050405020304" pitchFamily="18" charset="0"/>
                <a:sym typeface="Symbol" panose="05050102010706020507" pitchFamily="18" charset="2"/>
              </a:rPr>
              <a:t></a:t>
            </a:r>
            <a:r>
              <a:rPr lang="en-US" altLang="zh-CN" b="0" dirty="0">
                <a:cs typeface="Times New Roman" panose="02020603050405020304" pitchFamily="18" charset="0"/>
              </a:rPr>
              <a:t>N(</a:t>
            </a:r>
            <a:r>
              <a:rPr lang="en-US" altLang="zh-CN" b="0" i="1" dirty="0">
                <a:cs typeface="Times New Roman" panose="02020603050405020304" pitchFamily="18" charset="0"/>
              </a:rPr>
              <a:t>x</a:t>
            </a:r>
            <a:r>
              <a:rPr lang="en-US" altLang="zh-CN" b="0" dirty="0">
                <a:cs typeface="Times New Roman" panose="02020603050405020304" pitchFamily="18" charset="0"/>
              </a:rPr>
              <a:t>))   //UG</a:t>
            </a:r>
          </a:p>
        </p:txBody>
      </p:sp>
      <p:sp>
        <p:nvSpPr>
          <p:cNvPr id="2" name="矩形 1">
            <a:extLst>
              <a:ext uri="{FF2B5EF4-FFF2-40B4-BE49-F238E27FC236}">
                <a16:creationId xmlns:a16="http://schemas.microsoft.com/office/drawing/2014/main" id="{4770D9CB-3DC5-4C8A-BA26-25079AB8C062}"/>
              </a:ext>
            </a:extLst>
          </p:cNvPr>
          <p:cNvSpPr/>
          <p:nvPr/>
        </p:nvSpPr>
        <p:spPr>
          <a:xfrm>
            <a:off x="1867270" y="959151"/>
            <a:ext cx="6096000" cy="1719060"/>
          </a:xfrm>
          <a:prstGeom prst="rect">
            <a:avLst/>
          </a:prstGeom>
        </p:spPr>
        <p:txBody>
          <a:bodyPr>
            <a:spAutoFit/>
          </a:bodyPr>
          <a:lstStyle/>
          <a:p>
            <a:pPr>
              <a:lnSpc>
                <a:spcPct val="120000"/>
              </a:lnSpc>
              <a:buClr>
                <a:schemeClr val="tx1"/>
              </a:buClr>
              <a:buFontTx/>
              <a:buNone/>
            </a:pPr>
            <a:r>
              <a:rPr lang="en-US" altLang="zh-CN" dirty="0">
                <a:latin typeface="黑体" panose="02010609060101010101" pitchFamily="49" charset="-122"/>
                <a:ea typeface="黑体" panose="02010609060101010101" pitchFamily="49" charset="-122"/>
              </a:rPr>
              <a:t>Q(</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是有理数；</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是实数；</a:t>
            </a:r>
            <a:r>
              <a:rPr lang="en-US" altLang="zh-CN" dirty="0">
                <a:latin typeface="黑体" panose="02010609060101010101" pitchFamily="49" charset="-122"/>
                <a:ea typeface="黑体" panose="02010609060101010101" pitchFamily="49" charset="-122"/>
              </a:rPr>
              <a:t>N(</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是无理数；</a:t>
            </a:r>
            <a:r>
              <a:rPr lang="en-US" altLang="zh-CN" dirty="0">
                <a:latin typeface="黑体" panose="02010609060101010101" pitchFamily="49" charset="-122"/>
                <a:ea typeface="黑体" panose="02010609060101010101" pitchFamily="49" charset="-122"/>
              </a:rPr>
              <a:t>C(</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i="1" dirty="0">
                <a:latin typeface="黑体" panose="02010609060101010101" pitchFamily="49" charset="-122"/>
                <a:ea typeface="黑体" panose="02010609060101010101" pitchFamily="49" charset="-122"/>
              </a:rPr>
              <a:t>x</a:t>
            </a:r>
            <a:r>
              <a:rPr lang="zh-CN" altLang="en-US" dirty="0">
                <a:latin typeface="黑体" panose="02010609060101010101" pitchFamily="49" charset="-122"/>
                <a:ea typeface="黑体" panose="02010609060101010101" pitchFamily="49" charset="-122"/>
              </a:rPr>
              <a:t>是虚数。上述推理可符号化为：</a:t>
            </a:r>
          </a:p>
          <a:p>
            <a:pPr>
              <a:lnSpc>
                <a:spcPct val="120000"/>
              </a:lnSpc>
              <a:buClr>
                <a:schemeClr val="tx1"/>
              </a:buClr>
              <a:buFontTx/>
              <a:buNone/>
            </a:pPr>
            <a:r>
              <a:rPr lang="zh-CN" altLang="en-US" dirty="0">
                <a:latin typeface="黑体" panose="02010609060101010101" pitchFamily="49" charset="-122"/>
                <a:ea typeface="黑体" panose="02010609060101010101" pitchFamily="49" charset="-122"/>
              </a:rPr>
              <a:t>	</a:t>
            </a:r>
            <a:r>
              <a:rPr lang="zh-CN" altLang="en-US" dirty="0">
                <a:solidFill>
                  <a:srgbClr val="0033CC"/>
                </a:solidFill>
                <a:latin typeface="黑体" panose="02010609060101010101" pitchFamily="49" charset="-122"/>
                <a:ea typeface="黑体" panose="02010609060101010101" pitchFamily="49" charset="-122"/>
              </a:rPr>
              <a:t>前提</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(Q(</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(N(</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(C(</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R(</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p>
          <a:p>
            <a:pPr>
              <a:lnSpc>
                <a:spcPct val="120000"/>
              </a:lnSpc>
              <a:buClr>
                <a:schemeClr val="tx1"/>
              </a:buClr>
              <a:buFontTx/>
              <a:buNone/>
            </a:pPr>
            <a:r>
              <a:rPr lang="en-US" altLang="zh-CN" dirty="0">
                <a:latin typeface="黑体" panose="02010609060101010101" pitchFamily="49" charset="-122"/>
                <a:ea typeface="黑体" panose="02010609060101010101" pitchFamily="49" charset="-122"/>
              </a:rPr>
              <a:t>	</a:t>
            </a:r>
            <a:r>
              <a:rPr lang="zh-CN" altLang="en-US" dirty="0">
                <a:solidFill>
                  <a:srgbClr val="0033CC"/>
                </a:solidFill>
                <a:latin typeface="黑体" panose="02010609060101010101" pitchFamily="49" charset="-122"/>
                <a:ea typeface="黑体" panose="02010609060101010101" pitchFamily="49" charset="-122"/>
              </a:rPr>
              <a:t>结论</a:t>
            </a:r>
            <a:r>
              <a:rPr lang="zh-CN" altLang="en-US"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sym typeface="Symbol" panose="05050102010706020507" pitchFamily="18" charset="2"/>
              </a:rPr>
              <a:t></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(C(</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Q(</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Symbol" panose="05050102010706020507" pitchFamily="18" charset="2"/>
              </a:rPr>
              <a:t></a:t>
            </a:r>
            <a:r>
              <a:rPr lang="en-US" altLang="zh-CN" dirty="0">
                <a:latin typeface="黑体" panose="02010609060101010101" pitchFamily="49" charset="-122"/>
                <a:ea typeface="黑体" panose="02010609060101010101" pitchFamily="49" charset="-122"/>
              </a:rPr>
              <a:t>N(</a:t>
            </a:r>
            <a:r>
              <a:rPr lang="en-US" altLang="zh-CN" i="1" dirty="0">
                <a:latin typeface="黑体" panose="02010609060101010101" pitchFamily="49" charset="-122"/>
                <a:ea typeface="黑体" panose="02010609060101010101" pitchFamily="49" charset="-122"/>
              </a:rPr>
              <a:t>x</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74887110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11618">
            <a:extLst>
              <a:ext uri="{FF2B5EF4-FFF2-40B4-BE49-F238E27FC236}">
                <a16:creationId xmlns:a16="http://schemas.microsoft.com/office/drawing/2014/main" id="{171DFF54-B90F-40DC-9324-4D83B192A5BF}"/>
              </a:ext>
            </a:extLst>
          </p:cNvPr>
          <p:cNvSpPr txBox="1">
            <a:spLocks noChangeArrowheads="1"/>
          </p:cNvSpPr>
          <p:nvPr/>
        </p:nvSpPr>
        <p:spPr>
          <a:xfrm>
            <a:off x="1751013" y="915309"/>
            <a:ext cx="9627833"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每个旅客或者坐头等舱或者坐二等舱；每个旅客当且仅当他富裕时坐头等舱；有些旅客富裕但并非所有的旅客都富裕。因此，有些旅客坐二等舱。</a:t>
            </a:r>
          </a:p>
          <a:p>
            <a:pPr>
              <a:lnSpc>
                <a:spcPct val="120000"/>
              </a:lnSpc>
              <a:buClr>
                <a:schemeClr val="tx1"/>
              </a:buClr>
              <a:buFontTx/>
              <a:buNone/>
            </a:pPr>
            <a:r>
              <a:rPr lang="zh-CN" altLang="en-US" dirty="0">
                <a:solidFill>
                  <a:srgbClr val="0033CC"/>
                </a:solidFill>
                <a:latin typeface="Times New Roman" panose="02020603050405020304" pitchFamily="18" charset="0"/>
                <a:cs typeface="Times New Roman" panose="02020603050405020304" pitchFamily="18" charset="0"/>
              </a:rPr>
              <a:t>解</a:t>
            </a:r>
            <a:r>
              <a:rPr lang="zh-CN" altLang="en-US" dirty="0">
                <a:latin typeface="Times New Roman" panose="02020603050405020304" pitchFamily="18" charset="0"/>
                <a:cs typeface="Times New Roman" panose="02020603050405020304" pitchFamily="18" charset="0"/>
              </a:rPr>
              <a:t> 个体域为全总域，引入下列谓词：</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是旅客；</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坐头等舱；</a:t>
            </a:r>
            <a:r>
              <a:rPr lang="en-US" altLang="zh-CN"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坐二等舱；</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t>
            </a:r>
            <a:r>
              <a:rPr lang="en-US" altLang="zh-CN" i="1" dirty="0">
                <a:latin typeface="Times New Roman" panose="02020603050405020304" pitchFamily="18" charset="0"/>
                <a:cs typeface="Times New Roman" panose="02020603050405020304" pitchFamily="18" charset="0"/>
              </a:rPr>
              <a:t>x</a:t>
            </a:r>
            <a:r>
              <a:rPr lang="zh-CN" altLang="en-US" dirty="0">
                <a:latin typeface="Times New Roman" panose="02020603050405020304" pitchFamily="18" charset="0"/>
                <a:cs typeface="Times New Roman" panose="02020603050405020304" pitchFamily="18" charset="0"/>
              </a:rPr>
              <a:t>是富裕的。</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原推理可符号化为：</a:t>
            </a:r>
          </a:p>
          <a:p>
            <a:pPr>
              <a:lnSpc>
                <a:spcPct val="120000"/>
              </a:lnSpc>
              <a:buClr>
                <a:schemeClr val="tx1"/>
              </a:buClr>
              <a:buFontTx/>
              <a:buNone/>
            </a:pPr>
            <a:r>
              <a:rPr lang="zh-CN" altLang="en-US" dirty="0">
                <a:latin typeface="Times New Roman" panose="02020603050405020304" pitchFamily="18" charset="0"/>
                <a:cs typeface="Times New Roman" panose="02020603050405020304" pitchFamily="18" charset="0"/>
              </a:rPr>
              <a:t>	</a:t>
            </a:r>
            <a:r>
              <a:rPr lang="zh-CN" altLang="en-US" dirty="0">
                <a:solidFill>
                  <a:srgbClr val="0033CC"/>
                </a:solidFill>
                <a:latin typeface="Times New Roman" panose="02020603050405020304" pitchFamily="18" charset="0"/>
                <a:cs typeface="Times New Roman" panose="02020603050405020304" pitchFamily="18" charset="0"/>
              </a:rPr>
              <a:t>前提</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x (P(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	</a:t>
            </a:r>
            <a:r>
              <a:rPr lang="zh-CN" altLang="en-US" dirty="0">
                <a:solidFill>
                  <a:srgbClr val="0033CC"/>
                </a:solidFill>
                <a:latin typeface="Times New Roman" panose="02020603050405020304" pitchFamily="18" charset="0"/>
                <a:cs typeface="Times New Roman" panose="02020603050405020304" pitchFamily="18" charset="0"/>
              </a:rPr>
              <a:t>结论</a:t>
            </a:r>
            <a:r>
              <a:rPr lang="zh-CN" alt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，验证该结论的公式序列如下：</a:t>
            </a:r>
          </a:p>
        </p:txBody>
      </p:sp>
    </p:spTree>
    <p:extLst>
      <p:ext uri="{BB962C8B-B14F-4D97-AF65-F5344CB8AC3E}">
        <p14:creationId xmlns:p14="http://schemas.microsoft.com/office/powerpoint/2010/main" val="1924609677"/>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blinds(horizontal)">
                                      <p:cBhvr>
                                        <p:cTn id="10" dur="500"/>
                                        <p:tgtEl>
                                          <p:spTgt spid="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blinds(horizontal)">
                                      <p:cBhvr>
                                        <p:cTn id="13" dur="500"/>
                                        <p:tgtEl>
                                          <p:spTgt spid="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blinds(horizontal)">
                                      <p:cBhvr>
                                        <p:cTn id="16"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内容占位符 112642">
            <a:extLst>
              <a:ext uri="{FF2B5EF4-FFF2-40B4-BE49-F238E27FC236}">
                <a16:creationId xmlns:a16="http://schemas.microsoft.com/office/drawing/2014/main" id="{7A91233D-3F88-4BB1-8364-7E0F7BCA5152}"/>
              </a:ext>
            </a:extLst>
          </p:cNvPr>
          <p:cNvSpPr txBox="1">
            <a:spLocks noChangeArrowheads="1"/>
          </p:cNvSpPr>
          <p:nvPr/>
        </p:nvSpPr>
        <p:spPr>
          <a:xfrm>
            <a:off x="668784" y="1362075"/>
            <a:ext cx="5761037" cy="4133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 P</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 T, E, (1)</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(3). P(</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ES, (2) </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(4). P(</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T, I,(3)</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(5).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S(</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T, I ,(3)</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(6).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(P(</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 P</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(7). P(</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US, (6)</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(8). Q(</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R(</a:t>
            </a:r>
            <a:r>
              <a:rPr lang="en-US" altLang="zh-CN" i="1" dirty="0">
                <a:latin typeface="Times New Roman" panose="02020603050405020304" pitchFamily="18" charset="0"/>
                <a:cs typeface="Times New Roman" panose="02020603050405020304" pitchFamily="18" charset="0"/>
              </a:rPr>
              <a:t>c</a:t>
            </a:r>
            <a:r>
              <a:rPr lang="en-US" altLang="zh-CN" dirty="0">
                <a:latin typeface="Times New Roman" panose="02020603050405020304" pitchFamily="18" charset="0"/>
                <a:cs typeface="Times New Roman" panose="02020603050405020304" pitchFamily="18" charset="0"/>
              </a:rPr>
              <a:t>)      // T, I, (4)(7)</a:t>
            </a:r>
          </a:p>
        </p:txBody>
      </p:sp>
      <p:sp>
        <p:nvSpPr>
          <p:cNvPr id="3" name="矩形 2">
            <a:extLst>
              <a:ext uri="{FF2B5EF4-FFF2-40B4-BE49-F238E27FC236}">
                <a16:creationId xmlns:a16="http://schemas.microsoft.com/office/drawing/2014/main" id="{E7042121-C0E7-423D-8642-3096DE3EB37D}"/>
              </a:ext>
            </a:extLst>
          </p:cNvPr>
          <p:cNvSpPr/>
          <p:nvPr/>
        </p:nvSpPr>
        <p:spPr>
          <a:xfrm>
            <a:off x="7677627" y="878489"/>
            <a:ext cx="2762513" cy="5608523"/>
          </a:xfrm>
          <a:prstGeom prst="rect">
            <a:avLst/>
          </a:prstGeom>
        </p:spPr>
        <p:txBody>
          <a:bodyPr wrap="square">
            <a:spAutoFit/>
          </a:bodyPr>
          <a:lstStyle/>
          <a:p>
            <a:pPr>
              <a:lnSpc>
                <a:spcPct val="120000"/>
              </a:lnSpc>
              <a:buClr>
                <a:schemeClr val="tx1"/>
              </a:buClr>
              <a:buFontTx/>
              <a:buNone/>
            </a:pPr>
            <a:r>
              <a:rPr lang="zh-CN" altLang="en-US" sz="2000" dirty="0">
                <a:latin typeface="+mn-ea"/>
              </a:rPr>
              <a:t>个体域为全总域，引入下列谓词：</a:t>
            </a:r>
            <a:r>
              <a:rPr lang="en-US" altLang="zh-CN" sz="2000" dirty="0">
                <a:latin typeface="+mn-ea"/>
              </a:rPr>
              <a:t>P(</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是旅客；</a:t>
            </a:r>
            <a:r>
              <a:rPr lang="en-US" altLang="zh-CN" sz="2000" dirty="0">
                <a:latin typeface="+mn-ea"/>
              </a:rPr>
              <a:t>Q(</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坐头等舱；</a:t>
            </a:r>
            <a:r>
              <a:rPr lang="en-US" altLang="zh-CN" sz="2000" dirty="0">
                <a:latin typeface="+mn-ea"/>
              </a:rPr>
              <a:t>R(</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坐二等舱；</a:t>
            </a:r>
            <a:r>
              <a:rPr lang="en-US" altLang="zh-CN" sz="2000" dirty="0">
                <a:latin typeface="+mn-ea"/>
              </a:rPr>
              <a:t>S(</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是富裕的。</a:t>
            </a:r>
          </a:p>
          <a:p>
            <a:pPr>
              <a:lnSpc>
                <a:spcPct val="120000"/>
              </a:lnSpc>
              <a:buClr>
                <a:schemeClr val="tx1"/>
              </a:buClr>
              <a:buFontTx/>
              <a:buNone/>
            </a:pPr>
            <a:r>
              <a:rPr lang="zh-CN" altLang="en-US" sz="2000" dirty="0">
                <a:latin typeface="+mn-ea"/>
              </a:rPr>
              <a:t>	原推理可符号化为：</a:t>
            </a:r>
          </a:p>
          <a:p>
            <a:pPr>
              <a:lnSpc>
                <a:spcPct val="120000"/>
              </a:lnSpc>
              <a:buClr>
                <a:schemeClr val="tx1"/>
              </a:buClr>
              <a:buFontTx/>
              <a:buNone/>
            </a:pPr>
            <a:r>
              <a:rPr lang="zh-CN" altLang="en-US" sz="2000" dirty="0">
                <a:latin typeface="+mn-ea"/>
              </a:rPr>
              <a:t>	</a:t>
            </a:r>
            <a:r>
              <a:rPr lang="zh-CN" altLang="en-US" sz="2000" dirty="0">
                <a:solidFill>
                  <a:srgbClr val="0033CC"/>
                </a:solidFill>
                <a:latin typeface="+mn-ea"/>
              </a:rPr>
              <a:t>前提</a:t>
            </a:r>
            <a:r>
              <a:rPr lang="zh-CN" altLang="en-US" sz="2000" dirty="0">
                <a:latin typeface="+mn-ea"/>
              </a:rPr>
              <a:t>：</a:t>
            </a:r>
            <a:r>
              <a:rPr lang="zh-CN" altLang="en-US"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(Q(</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R(</a:t>
            </a:r>
            <a:r>
              <a:rPr lang="en-US" altLang="zh-CN" sz="2000" i="1" dirty="0">
                <a:latin typeface="+mn-ea"/>
              </a:rPr>
              <a:t>x</a:t>
            </a:r>
            <a:r>
              <a:rPr lang="en-US" altLang="zh-CN" sz="2000" dirty="0">
                <a:latin typeface="+mn-ea"/>
              </a:rPr>
              <a:t>)))</a:t>
            </a:r>
            <a:r>
              <a:rPr lang="zh-CN" altLang="en-US" sz="2000" dirty="0">
                <a:latin typeface="+mn-ea"/>
              </a:rPr>
              <a:t>、</a:t>
            </a:r>
            <a:r>
              <a:rPr lang="zh-CN" altLang="en-US"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(Q(</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S(</a:t>
            </a:r>
            <a:r>
              <a:rPr lang="en-US" altLang="zh-CN" sz="2000" i="1" dirty="0">
                <a:latin typeface="+mn-ea"/>
              </a:rPr>
              <a:t>x</a:t>
            </a:r>
            <a:r>
              <a:rPr lang="en-US" altLang="zh-CN" sz="2000" dirty="0">
                <a:latin typeface="+mn-ea"/>
              </a:rPr>
              <a:t>)))</a:t>
            </a:r>
            <a:r>
              <a:rPr lang="zh-CN" altLang="en-US" sz="2000" dirty="0">
                <a:latin typeface="+mn-ea"/>
              </a:rPr>
              <a:t>、</a:t>
            </a:r>
            <a:r>
              <a:rPr lang="zh-CN" altLang="en-US" sz="2000" dirty="0">
                <a:latin typeface="+mn-ea"/>
                <a:sym typeface="Symbol" panose="05050102010706020507" pitchFamily="18" charset="2"/>
              </a:rPr>
              <a:t></a:t>
            </a:r>
            <a:r>
              <a:rPr lang="en-US" altLang="zh-CN" sz="2000" dirty="0">
                <a:latin typeface="+mn-ea"/>
              </a:rPr>
              <a:t>x (P(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S(</a:t>
            </a:r>
            <a:r>
              <a:rPr lang="en-US" altLang="zh-CN" sz="2000" i="1" dirty="0">
                <a:latin typeface="+mn-ea"/>
              </a:rPr>
              <a:t>x</a:t>
            </a:r>
            <a:r>
              <a:rPr lang="en-US" altLang="zh-CN" sz="2000" dirty="0">
                <a:latin typeface="+mn-ea"/>
              </a:rPr>
              <a:t>))</a:t>
            </a:r>
            <a:r>
              <a:rPr lang="zh-CN" altLang="en-US" sz="2000" dirty="0">
                <a:latin typeface="+mn-ea"/>
              </a:rPr>
              <a:t>、</a:t>
            </a:r>
            <a:r>
              <a:rPr lang="zh-CN" altLang="en-US" sz="2000" dirty="0">
                <a:latin typeface="+mn-ea"/>
                <a:sym typeface="Symbol" panose="05050102010706020507" pitchFamily="18" charset="2"/>
              </a:rPr>
              <a:t></a:t>
            </a:r>
            <a:r>
              <a:rPr lang="en-US" altLang="zh-CN" sz="2000" dirty="0">
                <a:latin typeface="+mn-ea"/>
              </a:rPr>
              <a:t>(</a:t>
            </a:r>
            <a:r>
              <a:rPr lang="en-US" altLang="zh-CN"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S(</a:t>
            </a:r>
            <a:r>
              <a:rPr lang="en-US" altLang="zh-CN" sz="2000" i="1" dirty="0">
                <a:latin typeface="+mn-ea"/>
              </a:rPr>
              <a:t>x</a:t>
            </a:r>
            <a:r>
              <a:rPr lang="en-US" altLang="zh-CN" sz="2000" dirty="0">
                <a:latin typeface="+mn-ea"/>
              </a:rPr>
              <a:t>)))</a:t>
            </a:r>
          </a:p>
          <a:p>
            <a:pPr>
              <a:lnSpc>
                <a:spcPct val="120000"/>
              </a:lnSpc>
              <a:buClr>
                <a:schemeClr val="tx1"/>
              </a:buClr>
              <a:buFontTx/>
              <a:buNone/>
            </a:pPr>
            <a:r>
              <a:rPr lang="en-US" altLang="zh-CN" sz="2000" dirty="0">
                <a:latin typeface="+mn-ea"/>
              </a:rPr>
              <a:t>	</a:t>
            </a:r>
            <a:r>
              <a:rPr lang="zh-CN" altLang="en-US" sz="2000" dirty="0">
                <a:solidFill>
                  <a:srgbClr val="0033CC"/>
                </a:solidFill>
                <a:latin typeface="+mn-ea"/>
              </a:rPr>
              <a:t>结论</a:t>
            </a:r>
            <a:r>
              <a:rPr lang="zh-CN" altLang="en-US" sz="2000" dirty="0">
                <a:latin typeface="+mn-ea"/>
              </a:rPr>
              <a:t>：</a:t>
            </a:r>
            <a:r>
              <a:rPr lang="zh-CN" altLang="en-US"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R(</a:t>
            </a:r>
            <a:r>
              <a:rPr lang="en-US" altLang="zh-CN" sz="2000" i="1" dirty="0">
                <a:latin typeface="+mn-ea"/>
              </a:rPr>
              <a:t>x</a:t>
            </a:r>
            <a:r>
              <a:rPr lang="en-US" altLang="zh-CN" sz="2000" dirty="0">
                <a:latin typeface="+mn-ea"/>
              </a:rPr>
              <a:t>))</a:t>
            </a:r>
            <a:r>
              <a:rPr lang="zh-CN" altLang="en-US" sz="2000" dirty="0">
                <a:latin typeface="+mn-ea"/>
              </a:rPr>
              <a:t>，验证该结论的公式序列如下：</a:t>
            </a:r>
          </a:p>
        </p:txBody>
      </p:sp>
    </p:spTree>
    <p:extLst>
      <p:ext uri="{BB962C8B-B14F-4D97-AF65-F5344CB8AC3E}">
        <p14:creationId xmlns:p14="http://schemas.microsoft.com/office/powerpoint/2010/main" val="135548889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5C488F99-1451-4F4E-98DA-F695047BBC9E}"/>
              </a:ext>
            </a:extLst>
          </p:cNvPr>
          <p:cNvSpPr>
            <a:spLocks noChangeArrowheads="1"/>
          </p:cNvSpPr>
          <p:nvPr/>
        </p:nvSpPr>
        <p:spPr bwMode="auto">
          <a:xfrm>
            <a:off x="1274764" y="1455738"/>
            <a:ext cx="5214814" cy="391806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b="1">
                <a:solidFill>
                  <a:schemeClr val="tx1"/>
                </a:solidFill>
                <a:latin typeface="Times New Roman" panose="02020603050405020304" pitchFamily="18" charset="0"/>
                <a:ea typeface="宋体" panose="02010600030101010101" pitchFamily="2" charset="-122"/>
              </a:defRPr>
            </a:lvl1pPr>
            <a:lvl2pPr>
              <a:defRPr sz="2800" b="1">
                <a:solidFill>
                  <a:schemeClr val="tx1"/>
                </a:solidFill>
                <a:latin typeface="Times New Roman" panose="02020603050405020304" pitchFamily="18" charset="0"/>
                <a:ea typeface="宋体" panose="02010600030101010101" pitchFamily="2" charset="-122"/>
              </a:defRPr>
            </a:lvl2pPr>
            <a:lvl3pPr>
              <a:defRPr sz="2800" b="1">
                <a:solidFill>
                  <a:schemeClr val="tx1"/>
                </a:solidFill>
                <a:latin typeface="Times New Roman" panose="02020603050405020304" pitchFamily="18" charset="0"/>
                <a:ea typeface="宋体" panose="02010600030101010101" pitchFamily="2" charset="-122"/>
              </a:defRPr>
            </a:lvl3pPr>
            <a:lvl4pPr>
              <a:defRPr sz="2800" b="1">
                <a:solidFill>
                  <a:schemeClr val="tx1"/>
                </a:solidFill>
                <a:latin typeface="Times New Roman" panose="02020603050405020304" pitchFamily="18" charset="0"/>
                <a:ea typeface="宋体" panose="02010600030101010101" pitchFamily="2" charset="-122"/>
              </a:defRPr>
            </a:lvl4pPr>
            <a:lvl5pPr>
              <a:defRPr sz="2800" b="1">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800" b="1">
                <a:solidFill>
                  <a:schemeClr val="tx1"/>
                </a:solidFill>
                <a:latin typeface="Times New Roman" panose="02020603050405020304" pitchFamily="18" charset="0"/>
                <a:ea typeface="宋体" panose="02010600030101010101" pitchFamily="2" charset="-122"/>
              </a:defRPr>
            </a:lvl9pPr>
          </a:lstStyle>
          <a:p>
            <a:pPr marL="228600" indent="-228600">
              <a:lnSpc>
                <a:spcPct val="120000"/>
              </a:lnSpc>
              <a:spcBef>
                <a:spcPts val="1000"/>
              </a:spcBef>
              <a:buClr>
                <a:schemeClr val="tx1"/>
              </a:buClr>
            </a:pPr>
            <a:r>
              <a:rPr lang="en-US" altLang="zh-CN" b="0" dirty="0"/>
              <a:t>(9).</a:t>
            </a:r>
            <a:r>
              <a:rPr lang="en-US" altLang="zh-CN" b="0" dirty="0">
                <a:sym typeface="Symbol" panose="05050102010706020507" pitchFamily="18" charset="2"/>
              </a:rPr>
              <a:t></a:t>
            </a:r>
            <a:r>
              <a:rPr lang="en-US" altLang="zh-CN" b="0" dirty="0"/>
              <a:t>x</a:t>
            </a:r>
            <a:r>
              <a:rPr lang="en-US" altLang="zh-CN" b="0" dirty="0">
                <a:sym typeface="Symbol" panose="05050102010706020507" pitchFamily="18" charset="2"/>
              </a:rPr>
              <a:t>(P(x)</a:t>
            </a:r>
            <a:r>
              <a:rPr lang="en-US" altLang="zh-CN" b="0" dirty="0"/>
              <a:t>(Q(</a:t>
            </a:r>
            <a:r>
              <a:rPr lang="en-US" altLang="zh-CN" b="0" dirty="0">
                <a:sym typeface="Symbol" panose="05050102010706020507" pitchFamily="18" charset="2"/>
              </a:rPr>
              <a:t>x)</a:t>
            </a:r>
            <a:r>
              <a:rPr lang="en-US" altLang="zh-CN" b="0" dirty="0"/>
              <a:t>S(</a:t>
            </a:r>
            <a:r>
              <a:rPr lang="en-US" altLang="zh-CN" b="0" dirty="0">
                <a:sym typeface="Symbol" panose="05050102010706020507" pitchFamily="18" charset="2"/>
              </a:rPr>
              <a:t>x)))//P</a:t>
            </a:r>
          </a:p>
          <a:p>
            <a:pPr marL="228600" indent="-228600">
              <a:lnSpc>
                <a:spcPct val="120000"/>
              </a:lnSpc>
              <a:spcBef>
                <a:spcPts val="1000"/>
              </a:spcBef>
              <a:buClr>
                <a:schemeClr val="tx1"/>
              </a:buClr>
            </a:pPr>
            <a:r>
              <a:rPr lang="en-US" altLang="zh-CN" b="0" dirty="0">
                <a:sym typeface="Symbol" panose="05050102010706020507" pitchFamily="18" charset="2"/>
              </a:rPr>
              <a:t>(10).P(c)</a:t>
            </a:r>
            <a:r>
              <a:rPr lang="en-US" altLang="zh-CN" b="0" dirty="0"/>
              <a:t>(Q(</a:t>
            </a:r>
            <a:r>
              <a:rPr lang="en-US" altLang="zh-CN" b="0" dirty="0">
                <a:sym typeface="Symbol" panose="05050102010706020507" pitchFamily="18" charset="2"/>
              </a:rPr>
              <a:t>c)</a:t>
            </a:r>
            <a:r>
              <a:rPr lang="en-US" altLang="zh-CN" b="0" dirty="0"/>
              <a:t>S(</a:t>
            </a:r>
            <a:r>
              <a:rPr lang="en-US" altLang="zh-CN" b="0" dirty="0">
                <a:sym typeface="Symbol" panose="05050102010706020507" pitchFamily="18" charset="2"/>
              </a:rPr>
              <a:t>c))// US,(9)</a:t>
            </a:r>
          </a:p>
          <a:p>
            <a:pPr marL="228600" indent="-228600">
              <a:lnSpc>
                <a:spcPct val="120000"/>
              </a:lnSpc>
              <a:spcBef>
                <a:spcPts val="1000"/>
              </a:spcBef>
              <a:buClr>
                <a:schemeClr val="tx1"/>
              </a:buClr>
            </a:pPr>
            <a:r>
              <a:rPr lang="en-US" altLang="zh-CN" b="0" dirty="0">
                <a:sym typeface="Symbol" panose="05050102010706020507" pitchFamily="18" charset="2"/>
              </a:rPr>
              <a:t>(11).Q(c)</a:t>
            </a:r>
            <a:r>
              <a:rPr lang="en-US" altLang="zh-CN" b="0" dirty="0"/>
              <a:t>S(</a:t>
            </a:r>
            <a:r>
              <a:rPr lang="en-US" altLang="zh-CN" b="0" dirty="0">
                <a:sym typeface="Symbol" panose="05050102010706020507" pitchFamily="18" charset="2"/>
              </a:rPr>
              <a:t>c) // T, I, (4),(11)</a:t>
            </a:r>
          </a:p>
          <a:p>
            <a:pPr marL="228600" indent="-228600">
              <a:lnSpc>
                <a:spcPct val="120000"/>
              </a:lnSpc>
              <a:spcBef>
                <a:spcPts val="1000"/>
              </a:spcBef>
              <a:buClr>
                <a:schemeClr val="tx1"/>
              </a:buClr>
            </a:pPr>
            <a:r>
              <a:rPr lang="en-US" altLang="zh-CN" b="0" dirty="0">
                <a:sym typeface="Symbol" panose="05050102010706020507" pitchFamily="18" charset="2"/>
              </a:rPr>
              <a:t>(12).Q(c)</a:t>
            </a:r>
            <a:r>
              <a:rPr lang="en-US" altLang="zh-CN" b="0" dirty="0"/>
              <a:t>S(</a:t>
            </a:r>
            <a:r>
              <a:rPr lang="en-US" altLang="zh-CN" b="0" dirty="0">
                <a:sym typeface="Symbol" panose="05050102010706020507" pitchFamily="18" charset="2"/>
              </a:rPr>
              <a:t>c)// T, I,(11)</a:t>
            </a:r>
          </a:p>
          <a:p>
            <a:pPr marL="228600" indent="-228600">
              <a:lnSpc>
                <a:spcPct val="120000"/>
              </a:lnSpc>
              <a:spcBef>
                <a:spcPts val="1000"/>
              </a:spcBef>
              <a:buClr>
                <a:schemeClr val="tx1"/>
              </a:buClr>
            </a:pPr>
            <a:r>
              <a:rPr lang="en-US" altLang="zh-CN" b="0" dirty="0">
                <a:sym typeface="Symbol" panose="05050102010706020507" pitchFamily="18" charset="2"/>
              </a:rPr>
              <a:t>(13). </a:t>
            </a:r>
            <a:r>
              <a:rPr lang="en-US" altLang="zh-CN" b="0" dirty="0"/>
              <a:t>Q(</a:t>
            </a:r>
            <a:r>
              <a:rPr lang="en-US" altLang="zh-CN" b="0" dirty="0">
                <a:sym typeface="Symbol" panose="05050102010706020507" pitchFamily="18" charset="2"/>
              </a:rPr>
              <a:t>c)	// T, I ,(12),(5)</a:t>
            </a:r>
          </a:p>
          <a:p>
            <a:pPr marL="228600" indent="-228600">
              <a:lnSpc>
                <a:spcPct val="120000"/>
              </a:lnSpc>
              <a:spcBef>
                <a:spcPts val="1000"/>
              </a:spcBef>
              <a:buClr>
                <a:schemeClr val="tx1"/>
              </a:buClr>
            </a:pPr>
            <a:r>
              <a:rPr lang="en-US" altLang="zh-CN" b="0" dirty="0">
                <a:sym typeface="Symbol" panose="05050102010706020507" pitchFamily="18" charset="2"/>
              </a:rPr>
              <a:t>(14). R(c)	// T, I (13),(8)</a:t>
            </a:r>
          </a:p>
          <a:p>
            <a:pPr marL="228600" indent="-228600">
              <a:lnSpc>
                <a:spcPct val="120000"/>
              </a:lnSpc>
              <a:spcBef>
                <a:spcPts val="1000"/>
              </a:spcBef>
              <a:buClr>
                <a:schemeClr val="tx1"/>
              </a:buClr>
            </a:pPr>
            <a:r>
              <a:rPr lang="en-US" altLang="zh-CN" b="0" dirty="0">
                <a:sym typeface="Symbol" panose="05050102010706020507" pitchFamily="18" charset="2"/>
              </a:rPr>
              <a:t>(15). P(c) </a:t>
            </a:r>
            <a:r>
              <a:rPr lang="en-US" altLang="zh-CN" b="0" dirty="0"/>
              <a:t> R(</a:t>
            </a:r>
            <a:r>
              <a:rPr lang="en-US" altLang="zh-CN" b="0" dirty="0">
                <a:sym typeface="Symbol" panose="05050102010706020507" pitchFamily="18" charset="2"/>
              </a:rPr>
              <a:t>c)// T, I,(4),(14)</a:t>
            </a:r>
          </a:p>
          <a:p>
            <a:pPr marL="228600" indent="-228600">
              <a:lnSpc>
                <a:spcPct val="120000"/>
              </a:lnSpc>
              <a:spcBef>
                <a:spcPts val="1000"/>
              </a:spcBef>
              <a:buClr>
                <a:schemeClr val="tx1"/>
              </a:buClr>
            </a:pPr>
            <a:r>
              <a:rPr lang="en-US" altLang="zh-CN" b="0" dirty="0">
                <a:sym typeface="Symbol" panose="05050102010706020507" pitchFamily="18" charset="2"/>
              </a:rPr>
              <a:t>(16). </a:t>
            </a:r>
            <a:r>
              <a:rPr lang="en-US" altLang="zh-CN" b="0" dirty="0"/>
              <a:t>x</a:t>
            </a:r>
            <a:r>
              <a:rPr lang="en-US" altLang="zh-CN" b="0" dirty="0">
                <a:sym typeface="Symbol" panose="05050102010706020507" pitchFamily="18" charset="2"/>
              </a:rPr>
              <a:t>(P(x)</a:t>
            </a:r>
            <a:r>
              <a:rPr lang="en-US" altLang="zh-CN" b="0" dirty="0"/>
              <a:t>R(</a:t>
            </a:r>
            <a:r>
              <a:rPr lang="en-US" altLang="zh-CN" b="0" dirty="0">
                <a:sym typeface="Symbol" panose="05050102010706020507" pitchFamily="18" charset="2"/>
              </a:rPr>
              <a:t>x)) // EG,(15)</a:t>
            </a:r>
          </a:p>
        </p:txBody>
      </p:sp>
      <p:sp>
        <p:nvSpPr>
          <p:cNvPr id="5" name="矩形 4">
            <a:extLst>
              <a:ext uri="{FF2B5EF4-FFF2-40B4-BE49-F238E27FC236}">
                <a16:creationId xmlns:a16="http://schemas.microsoft.com/office/drawing/2014/main" id="{5D0B4FE6-3DCF-444D-B32C-99DED3ECA407}"/>
              </a:ext>
            </a:extLst>
          </p:cNvPr>
          <p:cNvSpPr/>
          <p:nvPr/>
        </p:nvSpPr>
        <p:spPr>
          <a:xfrm>
            <a:off x="7677627" y="878489"/>
            <a:ext cx="2762513" cy="5608523"/>
          </a:xfrm>
          <a:prstGeom prst="rect">
            <a:avLst/>
          </a:prstGeom>
        </p:spPr>
        <p:txBody>
          <a:bodyPr wrap="square">
            <a:spAutoFit/>
          </a:bodyPr>
          <a:lstStyle/>
          <a:p>
            <a:pPr>
              <a:lnSpc>
                <a:spcPct val="120000"/>
              </a:lnSpc>
              <a:buClr>
                <a:schemeClr val="tx1"/>
              </a:buClr>
              <a:buFontTx/>
              <a:buNone/>
            </a:pPr>
            <a:r>
              <a:rPr lang="zh-CN" altLang="en-US" sz="2000" dirty="0">
                <a:latin typeface="+mn-ea"/>
              </a:rPr>
              <a:t>个体域为全总域，引入下列谓词：</a:t>
            </a:r>
            <a:r>
              <a:rPr lang="en-US" altLang="zh-CN" sz="2000" dirty="0">
                <a:latin typeface="+mn-ea"/>
              </a:rPr>
              <a:t>P(</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是旅客；</a:t>
            </a:r>
            <a:r>
              <a:rPr lang="en-US" altLang="zh-CN" sz="2000" dirty="0">
                <a:latin typeface="+mn-ea"/>
              </a:rPr>
              <a:t>Q(</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坐头等舱；</a:t>
            </a:r>
            <a:r>
              <a:rPr lang="en-US" altLang="zh-CN" sz="2000" dirty="0">
                <a:latin typeface="+mn-ea"/>
              </a:rPr>
              <a:t>R(</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坐二等舱；</a:t>
            </a:r>
            <a:r>
              <a:rPr lang="en-US" altLang="zh-CN" sz="2000" dirty="0">
                <a:latin typeface="+mn-ea"/>
              </a:rPr>
              <a:t>S(</a:t>
            </a:r>
            <a:r>
              <a:rPr lang="en-US" altLang="zh-CN" sz="2000" i="1" dirty="0">
                <a:latin typeface="+mn-ea"/>
              </a:rPr>
              <a:t>x</a:t>
            </a:r>
            <a:r>
              <a:rPr lang="en-US" altLang="zh-CN" sz="2000" dirty="0">
                <a:latin typeface="+mn-ea"/>
              </a:rPr>
              <a:t>): </a:t>
            </a:r>
            <a:r>
              <a:rPr lang="en-US" altLang="zh-CN" sz="2000" i="1" dirty="0">
                <a:latin typeface="+mn-ea"/>
              </a:rPr>
              <a:t>x</a:t>
            </a:r>
            <a:r>
              <a:rPr lang="zh-CN" altLang="en-US" sz="2000" dirty="0">
                <a:latin typeface="+mn-ea"/>
              </a:rPr>
              <a:t>是富裕的。</a:t>
            </a:r>
          </a:p>
          <a:p>
            <a:pPr>
              <a:lnSpc>
                <a:spcPct val="120000"/>
              </a:lnSpc>
              <a:buClr>
                <a:schemeClr val="tx1"/>
              </a:buClr>
              <a:buFontTx/>
              <a:buNone/>
            </a:pPr>
            <a:r>
              <a:rPr lang="zh-CN" altLang="en-US" sz="2000" dirty="0">
                <a:latin typeface="+mn-ea"/>
              </a:rPr>
              <a:t>	原推理可符号化为：</a:t>
            </a:r>
          </a:p>
          <a:p>
            <a:pPr>
              <a:lnSpc>
                <a:spcPct val="120000"/>
              </a:lnSpc>
              <a:buClr>
                <a:schemeClr val="tx1"/>
              </a:buClr>
              <a:buFontTx/>
              <a:buNone/>
            </a:pPr>
            <a:r>
              <a:rPr lang="zh-CN" altLang="en-US" sz="2000" dirty="0">
                <a:latin typeface="+mn-ea"/>
              </a:rPr>
              <a:t>	</a:t>
            </a:r>
            <a:r>
              <a:rPr lang="zh-CN" altLang="en-US" sz="2000" dirty="0">
                <a:solidFill>
                  <a:srgbClr val="0033CC"/>
                </a:solidFill>
                <a:latin typeface="+mn-ea"/>
              </a:rPr>
              <a:t>前提</a:t>
            </a:r>
            <a:r>
              <a:rPr lang="zh-CN" altLang="en-US" sz="2000" dirty="0">
                <a:latin typeface="+mn-ea"/>
              </a:rPr>
              <a:t>：</a:t>
            </a:r>
            <a:r>
              <a:rPr lang="zh-CN" altLang="en-US"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(Q(</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R(</a:t>
            </a:r>
            <a:r>
              <a:rPr lang="en-US" altLang="zh-CN" sz="2000" i="1" dirty="0">
                <a:latin typeface="+mn-ea"/>
              </a:rPr>
              <a:t>x</a:t>
            </a:r>
            <a:r>
              <a:rPr lang="en-US" altLang="zh-CN" sz="2000" dirty="0">
                <a:latin typeface="+mn-ea"/>
              </a:rPr>
              <a:t>)))</a:t>
            </a:r>
            <a:r>
              <a:rPr lang="zh-CN" altLang="en-US" sz="2000" dirty="0">
                <a:latin typeface="+mn-ea"/>
              </a:rPr>
              <a:t>、</a:t>
            </a:r>
            <a:r>
              <a:rPr lang="zh-CN" altLang="en-US"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(Q(</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S(</a:t>
            </a:r>
            <a:r>
              <a:rPr lang="en-US" altLang="zh-CN" sz="2000" i="1" dirty="0">
                <a:latin typeface="+mn-ea"/>
              </a:rPr>
              <a:t>x</a:t>
            </a:r>
            <a:r>
              <a:rPr lang="en-US" altLang="zh-CN" sz="2000" dirty="0">
                <a:latin typeface="+mn-ea"/>
              </a:rPr>
              <a:t>)))</a:t>
            </a:r>
            <a:r>
              <a:rPr lang="zh-CN" altLang="en-US" sz="2000" dirty="0">
                <a:latin typeface="+mn-ea"/>
              </a:rPr>
              <a:t>、</a:t>
            </a:r>
            <a:r>
              <a:rPr lang="zh-CN" altLang="en-US" sz="2000" dirty="0">
                <a:latin typeface="+mn-ea"/>
                <a:sym typeface="Symbol" panose="05050102010706020507" pitchFamily="18" charset="2"/>
              </a:rPr>
              <a:t></a:t>
            </a:r>
            <a:r>
              <a:rPr lang="en-US" altLang="zh-CN" sz="2000" dirty="0">
                <a:latin typeface="+mn-ea"/>
              </a:rPr>
              <a:t>x (P(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S(</a:t>
            </a:r>
            <a:r>
              <a:rPr lang="en-US" altLang="zh-CN" sz="2000" i="1" dirty="0">
                <a:latin typeface="+mn-ea"/>
              </a:rPr>
              <a:t>x</a:t>
            </a:r>
            <a:r>
              <a:rPr lang="en-US" altLang="zh-CN" sz="2000" dirty="0">
                <a:latin typeface="+mn-ea"/>
              </a:rPr>
              <a:t>))</a:t>
            </a:r>
            <a:r>
              <a:rPr lang="zh-CN" altLang="en-US" sz="2000" dirty="0">
                <a:latin typeface="+mn-ea"/>
              </a:rPr>
              <a:t>、</a:t>
            </a:r>
            <a:r>
              <a:rPr lang="zh-CN" altLang="en-US" sz="2000" dirty="0">
                <a:latin typeface="+mn-ea"/>
                <a:sym typeface="Symbol" panose="05050102010706020507" pitchFamily="18" charset="2"/>
              </a:rPr>
              <a:t></a:t>
            </a:r>
            <a:r>
              <a:rPr lang="en-US" altLang="zh-CN" sz="2000" dirty="0">
                <a:latin typeface="+mn-ea"/>
              </a:rPr>
              <a:t>(</a:t>
            </a:r>
            <a:r>
              <a:rPr lang="en-US" altLang="zh-CN"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S(</a:t>
            </a:r>
            <a:r>
              <a:rPr lang="en-US" altLang="zh-CN" sz="2000" i="1" dirty="0">
                <a:latin typeface="+mn-ea"/>
              </a:rPr>
              <a:t>x</a:t>
            </a:r>
            <a:r>
              <a:rPr lang="en-US" altLang="zh-CN" sz="2000" dirty="0">
                <a:latin typeface="+mn-ea"/>
              </a:rPr>
              <a:t>)))</a:t>
            </a:r>
          </a:p>
          <a:p>
            <a:pPr>
              <a:lnSpc>
                <a:spcPct val="120000"/>
              </a:lnSpc>
              <a:buClr>
                <a:schemeClr val="tx1"/>
              </a:buClr>
              <a:buFontTx/>
              <a:buNone/>
            </a:pPr>
            <a:r>
              <a:rPr lang="en-US" altLang="zh-CN" sz="2000" dirty="0">
                <a:latin typeface="+mn-ea"/>
              </a:rPr>
              <a:t>	</a:t>
            </a:r>
            <a:r>
              <a:rPr lang="zh-CN" altLang="en-US" sz="2000" dirty="0">
                <a:solidFill>
                  <a:srgbClr val="0033CC"/>
                </a:solidFill>
                <a:latin typeface="+mn-ea"/>
              </a:rPr>
              <a:t>结论</a:t>
            </a:r>
            <a:r>
              <a:rPr lang="zh-CN" altLang="en-US" sz="2000" dirty="0">
                <a:latin typeface="+mn-ea"/>
              </a:rPr>
              <a:t>：</a:t>
            </a:r>
            <a:r>
              <a:rPr lang="zh-CN" altLang="en-US" sz="2000" dirty="0">
                <a:latin typeface="+mn-ea"/>
                <a:sym typeface="Symbol" panose="05050102010706020507" pitchFamily="18" charset="2"/>
              </a:rPr>
              <a:t></a:t>
            </a:r>
            <a:r>
              <a:rPr lang="en-US" altLang="zh-CN" sz="2000" i="1" dirty="0">
                <a:latin typeface="+mn-ea"/>
              </a:rPr>
              <a:t>x</a:t>
            </a:r>
            <a:r>
              <a:rPr lang="en-US" altLang="zh-CN" sz="2000" dirty="0">
                <a:latin typeface="+mn-ea"/>
              </a:rPr>
              <a:t>(P(</a:t>
            </a:r>
            <a:r>
              <a:rPr lang="en-US" altLang="zh-CN" sz="2000" i="1" dirty="0">
                <a:latin typeface="+mn-ea"/>
              </a:rPr>
              <a:t>x</a:t>
            </a:r>
            <a:r>
              <a:rPr lang="en-US" altLang="zh-CN" sz="2000" dirty="0">
                <a:latin typeface="+mn-ea"/>
              </a:rPr>
              <a:t>)</a:t>
            </a:r>
            <a:r>
              <a:rPr lang="en-US" altLang="zh-CN" sz="2000" dirty="0">
                <a:latin typeface="+mn-ea"/>
                <a:sym typeface="Symbol" panose="05050102010706020507" pitchFamily="18" charset="2"/>
              </a:rPr>
              <a:t></a:t>
            </a:r>
            <a:r>
              <a:rPr lang="en-US" altLang="zh-CN" sz="2000" dirty="0">
                <a:latin typeface="+mn-ea"/>
              </a:rPr>
              <a:t>R(</a:t>
            </a:r>
            <a:r>
              <a:rPr lang="en-US" altLang="zh-CN" sz="2000" i="1" dirty="0">
                <a:latin typeface="+mn-ea"/>
              </a:rPr>
              <a:t>x</a:t>
            </a:r>
            <a:r>
              <a:rPr lang="en-US" altLang="zh-CN" sz="2000" dirty="0">
                <a:latin typeface="+mn-ea"/>
              </a:rPr>
              <a:t>))</a:t>
            </a:r>
            <a:r>
              <a:rPr lang="zh-CN" altLang="en-US" sz="2000" dirty="0">
                <a:latin typeface="+mn-ea"/>
              </a:rPr>
              <a:t>，验证该结论的公式序列如下：</a:t>
            </a:r>
          </a:p>
        </p:txBody>
      </p:sp>
    </p:spTree>
    <p:extLst>
      <p:ext uri="{BB962C8B-B14F-4D97-AF65-F5344CB8AC3E}">
        <p14:creationId xmlns:p14="http://schemas.microsoft.com/office/powerpoint/2010/main" val="33370947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1027">
            <a:extLst>
              <a:ext uri="{FF2B5EF4-FFF2-40B4-BE49-F238E27FC236}">
                <a16:creationId xmlns:a16="http://schemas.microsoft.com/office/drawing/2014/main" id="{AC2BCE3E-78F7-46FC-8ED4-80003DC2A48F}"/>
              </a:ext>
            </a:extLst>
          </p:cNvPr>
          <p:cNvSpPr txBox="1">
            <a:spLocks noChangeArrowheads="1"/>
          </p:cNvSpPr>
          <p:nvPr/>
        </p:nvSpPr>
        <p:spPr>
          <a:xfrm>
            <a:off x="1751013" y="1031289"/>
            <a:ext cx="9436963" cy="5562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br>
              <a:rPr lang="zh-CN" altLang="en-US" sz="3200" dirty="0">
                <a:latin typeface="+mn-ea"/>
              </a:rPr>
            </a:br>
            <a:endParaRPr lang="en-US" altLang="zh-CN" sz="3200" dirty="0">
              <a:latin typeface="+mn-ea"/>
            </a:endParaRPr>
          </a:p>
          <a:p>
            <a:pPr>
              <a:buFont typeface="Wingdings" panose="05000000000000000000" pitchFamily="2" charset="2"/>
              <a:buNone/>
            </a:pPr>
            <a:r>
              <a:rPr lang="zh-CN" altLang="en-US" sz="3200" dirty="0">
                <a:latin typeface="+mn-ea"/>
              </a:rPr>
              <a:t>任何自然数都是整数；存在着自然数。所以存在着整数。</a:t>
            </a:r>
            <a:br>
              <a:rPr lang="zh-CN" altLang="en-US" sz="3200" dirty="0">
                <a:latin typeface="+mn-ea"/>
              </a:rPr>
            </a:br>
            <a:endParaRPr lang="en-US" altLang="zh-CN" sz="3200" dirty="0">
              <a:latin typeface="+mn-ea"/>
            </a:endParaRPr>
          </a:p>
          <a:p>
            <a:pPr>
              <a:buFont typeface="Wingdings" panose="05000000000000000000" pitchFamily="2" charset="2"/>
              <a:buNone/>
            </a:pPr>
            <a:r>
              <a:rPr lang="zh-CN" altLang="en-US" sz="3200" dirty="0">
                <a:latin typeface="+mn-ea"/>
              </a:rPr>
              <a:t>个体域为实数集合</a:t>
            </a:r>
            <a:r>
              <a:rPr lang="en-US" altLang="zh-CN" sz="3200" dirty="0">
                <a:latin typeface="+mn-ea"/>
              </a:rPr>
              <a:t>R</a:t>
            </a:r>
            <a:r>
              <a:rPr lang="zh-CN" altLang="en-US" sz="3200" dirty="0">
                <a:latin typeface="+mn-ea"/>
              </a:rPr>
              <a:t>。</a:t>
            </a:r>
          </a:p>
        </p:txBody>
      </p:sp>
    </p:spTree>
    <p:extLst>
      <p:ext uri="{BB962C8B-B14F-4D97-AF65-F5344CB8AC3E}">
        <p14:creationId xmlns:p14="http://schemas.microsoft.com/office/powerpoint/2010/main" val="1467868680"/>
      </p:ext>
    </p:extLst>
  </p:cSld>
  <p:clrMapOvr>
    <a:masterClrMapping/>
  </p:clrMapOvr>
  <p:transition spd="slow" advTm="0">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AE7396CB-8B30-4F9B-9DA2-F7D7AA8CD2F8}"/>
              </a:ext>
            </a:extLst>
          </p:cNvPr>
          <p:cNvSpPr/>
          <p:nvPr/>
        </p:nvSpPr>
        <p:spPr>
          <a:xfrm>
            <a:off x="-92279" y="3126557"/>
            <a:ext cx="6096000" cy="1815882"/>
          </a:xfrm>
          <a:prstGeom prst="rect">
            <a:avLst/>
          </a:prstGeom>
        </p:spPr>
        <p:txBody>
          <a:bodyPr>
            <a:spAutoFit/>
          </a:bodyPr>
          <a:lstStyle/>
          <a:p>
            <a:r>
              <a:rPr lang="zh-CN" altLang="en-US" sz="2800" dirty="0">
                <a:latin typeface="Times New Roman" panose="02020603050405020304" pitchFamily="18" charset="0"/>
                <a:cs typeface="Times New Roman" panose="02020603050405020304" pitchFamily="18" charset="0"/>
              </a:rPr>
              <a:t>         ①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x(F(x)→G(x)) 	       P</a:t>
            </a:r>
            <a:br>
              <a:rPr lang="zh-CN" altLang="en-US" sz="2800" dirty="0">
                <a:latin typeface="Times New Roman" panose="02020603050405020304" pitchFamily="18" charset="0"/>
                <a:cs typeface="Times New Roman" panose="02020603050405020304" pitchFamily="18" charset="0"/>
              </a:rPr>
            </a:br>
            <a:r>
              <a:rPr lang="zh-CN" altLang="en-US" sz="2800" dirty="0">
                <a:latin typeface="Times New Roman" panose="02020603050405020304" pitchFamily="18" charset="0"/>
                <a:cs typeface="Times New Roman" panose="02020603050405020304" pitchFamily="18" charset="0"/>
              </a:rPr>
              <a:t>   	② </a:t>
            </a:r>
            <a:r>
              <a:rPr lang="en-US" altLang="zh-CN" sz="2800" dirty="0">
                <a:latin typeface="Times New Roman" panose="02020603050405020304" pitchFamily="18" charset="0"/>
                <a:cs typeface="Times New Roman" panose="02020603050405020304" pitchFamily="18" charset="0"/>
              </a:rPr>
              <a:t>F(c)→G(c)      	      US, ①</a:t>
            </a:r>
            <a:br>
              <a:rPr lang="zh-CN" altLang="en-US" sz="2800" dirty="0">
                <a:latin typeface="Times New Roman" panose="02020603050405020304" pitchFamily="18" charset="0"/>
                <a:cs typeface="Times New Roman" panose="02020603050405020304" pitchFamily="18" charset="0"/>
              </a:rPr>
            </a:br>
            <a:r>
              <a:rPr lang="zh-CN" altLang="en-US" sz="2800" dirty="0">
                <a:latin typeface="Times New Roman" panose="02020603050405020304" pitchFamily="18" charset="0"/>
                <a:cs typeface="Times New Roman" panose="02020603050405020304" pitchFamily="18" charset="0"/>
              </a:rPr>
              <a:t>   	③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cs typeface="Times New Roman" panose="02020603050405020304" pitchFamily="18" charset="0"/>
              </a:rPr>
              <a:t>xF</a:t>
            </a:r>
            <a:r>
              <a:rPr lang="en-US" altLang="zh-CN" sz="2800" dirty="0">
                <a:latin typeface="Times New Roman" panose="02020603050405020304" pitchFamily="18" charset="0"/>
                <a:cs typeface="Times New Roman" panose="02020603050405020304" pitchFamily="18" charset="0"/>
              </a:rPr>
              <a:t>(x)         	       P</a:t>
            </a:r>
            <a:br>
              <a:rPr lang="zh-CN" altLang="en-US" sz="2800" dirty="0">
                <a:latin typeface="Times New Roman" panose="02020603050405020304" pitchFamily="18" charset="0"/>
                <a:cs typeface="Times New Roman" panose="02020603050405020304" pitchFamily="18" charset="0"/>
              </a:rPr>
            </a:br>
            <a:r>
              <a:rPr lang="zh-CN" altLang="en-US" sz="2800" dirty="0">
                <a:latin typeface="Times New Roman" panose="02020603050405020304" pitchFamily="18" charset="0"/>
                <a:cs typeface="Times New Roman" panose="02020603050405020304" pitchFamily="18" charset="0"/>
              </a:rPr>
              <a:t>   	④ </a:t>
            </a:r>
            <a:r>
              <a:rPr lang="en-US" altLang="zh-CN" sz="2800" dirty="0">
                <a:latin typeface="Times New Roman" panose="02020603050405020304" pitchFamily="18" charset="0"/>
                <a:cs typeface="Times New Roman" panose="02020603050405020304" pitchFamily="18" charset="0"/>
              </a:rPr>
              <a:t>F(d)            	      EI, ③</a:t>
            </a:r>
            <a:endParaRPr lang="zh-CN" altLang="en-US" sz="28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25702B80-E600-4506-9A5F-864BC8C86AD8}"/>
              </a:ext>
            </a:extLst>
          </p:cNvPr>
          <p:cNvSpPr/>
          <p:nvPr/>
        </p:nvSpPr>
        <p:spPr>
          <a:xfrm>
            <a:off x="5857660" y="3055757"/>
            <a:ext cx="6096000" cy="3108543"/>
          </a:xfrm>
          <a:prstGeom prst="rect">
            <a:avLst/>
          </a:prstGeom>
        </p:spPr>
        <p:txBody>
          <a:bodyPr>
            <a:spAutoFit/>
          </a:bodyPr>
          <a:lstStyle/>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证明：</a:t>
            </a: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①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cs typeface="Times New Roman" panose="02020603050405020304" pitchFamily="18" charset="0"/>
              </a:rPr>
              <a:t>xF</a:t>
            </a:r>
            <a:r>
              <a:rPr lang="en-US" altLang="zh-CN" sz="2800" dirty="0">
                <a:latin typeface="Times New Roman" panose="02020603050405020304" pitchFamily="18" charset="0"/>
                <a:cs typeface="Times New Roman" panose="02020603050405020304" pitchFamily="18" charset="0"/>
              </a:rPr>
              <a:t>(x)         		P</a:t>
            </a:r>
            <a:endParaRPr lang="zh-CN"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② </a:t>
            </a:r>
            <a:r>
              <a:rPr lang="en-US" altLang="zh-CN" sz="2800" dirty="0">
                <a:latin typeface="Times New Roman" panose="02020603050405020304" pitchFamily="18" charset="0"/>
                <a:cs typeface="Times New Roman" panose="02020603050405020304" pitchFamily="18" charset="0"/>
              </a:rPr>
              <a:t>F(c)            	          ES, ①</a:t>
            </a:r>
            <a:endParaRPr lang="zh-CN"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③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x(F(x)→G(x)) 	P</a:t>
            </a:r>
            <a:endParaRPr lang="zh-CN"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④ </a:t>
            </a:r>
            <a:r>
              <a:rPr lang="en-US" altLang="zh-CN" sz="2800" dirty="0">
                <a:latin typeface="Times New Roman" panose="02020603050405020304" pitchFamily="18" charset="0"/>
                <a:cs typeface="Times New Roman" panose="02020603050405020304" pitchFamily="18" charset="0"/>
              </a:rPr>
              <a:t>F(c)→G(c)      	US,③</a:t>
            </a:r>
            <a:endParaRPr lang="zh-CN"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⑤ </a:t>
            </a:r>
            <a:r>
              <a:rPr lang="en-US" altLang="zh-CN" sz="2800" dirty="0">
                <a:latin typeface="Times New Roman" panose="02020603050405020304" pitchFamily="18" charset="0"/>
                <a:cs typeface="Times New Roman" panose="02020603050405020304" pitchFamily="18" charset="0"/>
              </a:rPr>
              <a:t>G(c)           		T,I,②,④</a:t>
            </a:r>
            <a:endParaRPr lang="zh-CN" altLang="en-US" sz="2800" dirty="0">
              <a:latin typeface="Times New Roman" panose="02020603050405020304" pitchFamily="18" charset="0"/>
              <a:cs typeface="Times New Roman" panose="02020603050405020304" pitchFamily="18" charset="0"/>
            </a:endParaRP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⑥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cs typeface="Times New Roman" panose="02020603050405020304" pitchFamily="18" charset="0"/>
              </a:rPr>
              <a:t>xG</a:t>
            </a:r>
            <a:r>
              <a:rPr lang="en-US" altLang="zh-CN" sz="2800" dirty="0">
                <a:latin typeface="Times New Roman" panose="02020603050405020304" pitchFamily="18" charset="0"/>
                <a:cs typeface="Times New Roman" panose="02020603050405020304" pitchFamily="18" charset="0"/>
              </a:rPr>
              <a:t>(x)         		EG, ⑤</a:t>
            </a:r>
            <a:endParaRPr lang="zh-CN" altLang="en-US" sz="2800"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E13A82A1-AEF2-4CD5-90B1-0926D2D76FB6}"/>
              </a:ext>
            </a:extLst>
          </p:cNvPr>
          <p:cNvSpPr/>
          <p:nvPr/>
        </p:nvSpPr>
        <p:spPr>
          <a:xfrm>
            <a:off x="2479829" y="808988"/>
            <a:ext cx="6096000" cy="2246769"/>
          </a:xfrm>
          <a:prstGeom prst="rect">
            <a:avLst/>
          </a:prstGeom>
        </p:spPr>
        <p:txBody>
          <a:bodyPr>
            <a:spAutoFit/>
          </a:bodyPr>
          <a:lstStyle/>
          <a:p>
            <a:pPr algn="just">
              <a:buFont typeface="Wingdings" panose="05000000000000000000" pitchFamily="2" charset="2"/>
              <a:buNone/>
            </a:pPr>
            <a:r>
              <a:rPr lang="zh-CN" altLang="en-US" sz="2800" dirty="0">
                <a:solidFill>
                  <a:schemeClr val="hlink"/>
                </a:solidFill>
                <a:latin typeface="Times New Roman" panose="02020603050405020304" pitchFamily="18" charset="0"/>
                <a:cs typeface="Times New Roman" panose="02020603050405020304" pitchFamily="18" charset="0"/>
              </a:rPr>
              <a:t>解</a:t>
            </a:r>
            <a:r>
              <a:rPr lang="zh-CN" altLang="en-US" sz="2800" dirty="0">
                <a:latin typeface="Times New Roman" panose="02020603050405020304" pitchFamily="18" charset="0"/>
                <a:cs typeface="Times New Roman" panose="02020603050405020304" pitchFamily="18" charset="0"/>
              </a:rPr>
              <a:t>：先将原子命题符号化。</a:t>
            </a: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设 </a:t>
            </a:r>
            <a:r>
              <a:rPr lang="en-US" altLang="zh-CN" sz="2800" dirty="0">
                <a:latin typeface="Times New Roman" panose="02020603050405020304" pitchFamily="18" charset="0"/>
                <a:cs typeface="Times New Roman" panose="02020603050405020304" pitchFamily="18" charset="0"/>
              </a:rPr>
              <a:t>F(x):x</a:t>
            </a:r>
            <a:r>
              <a:rPr lang="zh-CN" altLang="en-US" sz="2800" dirty="0">
                <a:latin typeface="Times New Roman" panose="02020603050405020304" pitchFamily="18" charset="0"/>
                <a:cs typeface="Times New Roman" panose="02020603050405020304" pitchFamily="18" charset="0"/>
              </a:rPr>
              <a:t>为自然数，</a:t>
            </a:r>
            <a:r>
              <a:rPr lang="en-US" altLang="zh-CN" sz="2800" dirty="0">
                <a:latin typeface="Times New Roman" panose="02020603050405020304" pitchFamily="18" charset="0"/>
                <a:cs typeface="Times New Roman" panose="02020603050405020304" pitchFamily="18" charset="0"/>
              </a:rPr>
              <a:t>G(x):x</a:t>
            </a:r>
            <a:r>
              <a:rPr lang="zh-CN" altLang="en-US" sz="2800" dirty="0">
                <a:latin typeface="Times New Roman" panose="02020603050405020304" pitchFamily="18" charset="0"/>
                <a:cs typeface="Times New Roman" panose="02020603050405020304" pitchFamily="18" charset="0"/>
              </a:rPr>
              <a:t>为整数。</a:t>
            </a:r>
          </a:p>
          <a:p>
            <a:pPr algn="just">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   前提：</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x(F(x)→G(x)),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cs typeface="Times New Roman" panose="02020603050405020304" pitchFamily="18" charset="0"/>
              </a:rPr>
              <a:t>xF</a:t>
            </a:r>
            <a:r>
              <a:rPr lang="en-US" altLang="zh-CN" sz="2800" dirty="0">
                <a:latin typeface="Times New Roman" panose="02020603050405020304" pitchFamily="18" charset="0"/>
                <a:cs typeface="Times New Roman" panose="02020603050405020304" pitchFamily="18" charset="0"/>
              </a:rPr>
              <a:t>(x)</a:t>
            </a:r>
          </a:p>
          <a:p>
            <a:pPr algn="just">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结论：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latin typeface="Times New Roman" panose="02020603050405020304" pitchFamily="18" charset="0"/>
                <a:cs typeface="Times New Roman" panose="02020603050405020304" pitchFamily="18" charset="0"/>
              </a:rPr>
              <a:t>xG</a:t>
            </a:r>
            <a:r>
              <a:rPr lang="en-US" altLang="zh-CN" sz="2800" dirty="0">
                <a:latin typeface="Times New Roman" panose="02020603050405020304" pitchFamily="18" charset="0"/>
                <a:cs typeface="Times New Roman" panose="02020603050405020304" pitchFamily="18" charset="0"/>
              </a:rPr>
              <a:t>(x)</a:t>
            </a:r>
          </a:p>
        </p:txBody>
      </p:sp>
    </p:spTree>
    <p:extLst>
      <p:ext uri="{BB962C8B-B14F-4D97-AF65-F5344CB8AC3E}">
        <p14:creationId xmlns:p14="http://schemas.microsoft.com/office/powerpoint/2010/main" val="139254587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7" name="Rectangle 3">
            <a:extLst>
              <a:ext uri="{FF2B5EF4-FFF2-40B4-BE49-F238E27FC236}">
                <a16:creationId xmlns:a16="http://schemas.microsoft.com/office/drawing/2014/main" id="{3E4C0C57-103D-45EF-9411-24987093C659}"/>
              </a:ext>
            </a:extLst>
          </p:cNvPr>
          <p:cNvSpPr>
            <a:spLocks noChangeArrowheads="1"/>
          </p:cNvSpPr>
          <p:nvPr/>
        </p:nvSpPr>
        <p:spPr bwMode="auto">
          <a:xfrm>
            <a:off x="2209800" y="122214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rgbClr val="150363"/>
                </a:solidFill>
                <a:latin typeface="Times New Roman" panose="02020603050405020304" pitchFamily="18" charset="0"/>
                <a:cs typeface="Times New Roman" panose="02020603050405020304" pitchFamily="18" charset="0"/>
              </a:rPr>
              <a:t>证明：</a:t>
            </a:r>
            <a:r>
              <a:rPr kumimoji="1" lang="en-US" altLang="zh-CN" sz="2800" dirty="0">
                <a:solidFill>
                  <a:srgbClr val="150363"/>
                </a:solidFill>
                <a:latin typeface="Times New Roman" panose="02020603050405020304" pitchFamily="18" charset="0"/>
                <a:cs typeface="Times New Roman" panose="02020603050405020304" pitchFamily="18" charset="0"/>
              </a:rPr>
              <a:t>(</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x)(P(x)Q(x))</a:t>
            </a:r>
            <a:r>
              <a:rPr kumimoji="1" lang="zh-CN" altLang="en-US"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800" noProof="1">
                <a:solidFill>
                  <a:srgbClr val="150363"/>
                </a:solidFill>
                <a:latin typeface="Times New Roman" panose="02020603050405020304" pitchFamily="18" charset="0"/>
                <a:cs typeface="Times New Roman" panose="02020603050405020304" pitchFamily="18" charset="0"/>
              </a:rPr>
              <a:t>(</a:t>
            </a:r>
            <a:r>
              <a:rPr kumimoji="1" lang="zh-CN" altLang="en-US" sz="2800" noProof="1">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2800" noProof="1">
                <a:solidFill>
                  <a:srgbClr val="150363"/>
                </a:solidFill>
                <a:latin typeface="Times New Roman" panose="02020603050405020304" pitchFamily="18" charset="0"/>
                <a:cs typeface="Times New Roman" panose="02020603050405020304" pitchFamily="18" charset="0"/>
              </a:rPr>
              <a:t>x)</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P(x)</a:t>
            </a:r>
            <a:r>
              <a:rPr kumimoji="1" lang="en-US" altLang="en-US" sz="2800" noProof="1">
                <a:solidFill>
                  <a:srgbClr val="150363"/>
                </a:solidFill>
                <a:latin typeface="Times New Roman" panose="02020603050405020304" pitchFamily="18" charset="0"/>
                <a:cs typeface="Times New Roman" panose="02020603050405020304" pitchFamily="18" charset="0"/>
              </a:rPr>
              <a:t>(</a:t>
            </a:r>
            <a:r>
              <a:rPr kumimoji="1" lang="en-US" altLang="en-US" sz="2800" noProof="1">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2800" noProof="1">
                <a:solidFill>
                  <a:srgbClr val="150363"/>
                </a:solidFill>
                <a:latin typeface="Times New Roman" panose="02020603050405020304" pitchFamily="18" charset="0"/>
                <a:cs typeface="Times New Roman" panose="02020603050405020304" pitchFamily="18" charset="0"/>
              </a:rPr>
              <a:t>x)</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Q(x)</a:t>
            </a:r>
          </a:p>
        </p:txBody>
      </p:sp>
      <p:sp>
        <p:nvSpPr>
          <p:cNvPr id="8" name="Rectangle 4">
            <a:extLst>
              <a:ext uri="{FF2B5EF4-FFF2-40B4-BE49-F238E27FC236}">
                <a16:creationId xmlns:a16="http://schemas.microsoft.com/office/drawing/2014/main" id="{873F13D3-A9BC-4316-8753-8C25DD39A925}"/>
              </a:ext>
            </a:extLst>
          </p:cNvPr>
          <p:cNvSpPr txBox="1">
            <a:spLocks noChangeArrowheads="1"/>
          </p:cNvSpPr>
          <p:nvPr/>
        </p:nvSpPr>
        <p:spPr>
          <a:xfrm>
            <a:off x="2354263" y="2230205"/>
            <a:ext cx="7775575" cy="4176712"/>
          </a:xfrm>
          <a:prstGeom prst="rect">
            <a:avLst/>
          </a:prstGeom>
          <a:noFill/>
          <a:ln/>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latin typeface="Times New Roman" panose="02020603050405020304" pitchFamily="18" charset="0"/>
                <a:cs typeface="Times New Roman" panose="02020603050405020304" pitchFamily="18" charset="0"/>
              </a:rPr>
              <a:t>有下面的推导</a:t>
            </a:r>
            <a:r>
              <a:rPr lang="zh-CN" altLang="en-US" dirty="0">
                <a:latin typeface="Times New Roman" panose="02020603050405020304" pitchFamily="18" charset="0"/>
                <a:cs typeface="Times New Roman" panose="02020603050405020304" pitchFamily="18" charset="0"/>
              </a:rPr>
              <a:t>：</a:t>
            </a:r>
          </a:p>
          <a:p>
            <a:pPr marL="0" indent="0">
              <a:buNone/>
            </a:pPr>
            <a:r>
              <a:rPr lang="zh-CN" altLang="en-US" dirty="0">
                <a:latin typeface="Times New Roman" panose="02020603050405020304" pitchFamily="18" charset="0"/>
                <a:cs typeface="Times New Roman" panose="02020603050405020304" pitchFamily="18" charset="0"/>
                <a:sym typeface="Symbol" panose="05050102010706020507" pitchFamily="18" charset="2"/>
              </a:rPr>
              <a:t> </a:t>
            </a:r>
            <a:r>
              <a:rPr lang="zh-CN" altLang="zh-CN"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x)(P(x)Q(x))	     P</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 (2)P(y)Q(y)		     US,(1)</a:t>
            </a:r>
          </a:p>
          <a:p>
            <a:pPr marL="0" indent="0">
              <a:buNone/>
            </a:pPr>
            <a:r>
              <a:rPr lang="en-US" altLang="zh-CN" dirty="0">
                <a:latin typeface="Times New Roman" panose="02020603050405020304" pitchFamily="18" charset="0"/>
                <a:cs typeface="Times New Roman" panose="02020603050405020304" pitchFamily="18" charset="0"/>
              </a:rPr>
              <a:t> (3)</a:t>
            </a:r>
            <a:r>
              <a:rPr lang="en-US" altLang="zh-CN"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P(x)		     P</a:t>
            </a:r>
          </a:p>
          <a:p>
            <a:pPr marL="0" indent="0">
              <a:buNone/>
            </a:pPr>
            <a:r>
              <a:rPr lang="en-US" altLang="zh-CN" dirty="0">
                <a:latin typeface="Times New Roman" panose="02020603050405020304" pitchFamily="18" charset="0"/>
                <a:cs typeface="Times New Roman" panose="02020603050405020304" pitchFamily="18" charset="0"/>
              </a:rPr>
              <a:t> (4)</a:t>
            </a:r>
            <a:r>
              <a:rPr lang="en-US" altLang="zh-CN" noProof="1">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P(c)			     ES,(3)</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 (5)Q(c)			    T,(2),(4),I</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 (6)</a:t>
            </a:r>
            <a:r>
              <a:rPr lang="en-US" altLang="en-US"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Q(x)		     EG,(5)</a:t>
            </a:r>
          </a:p>
        </p:txBody>
      </p:sp>
    </p:spTree>
    <p:extLst>
      <p:ext uri="{BB962C8B-B14F-4D97-AF65-F5344CB8AC3E}">
        <p14:creationId xmlns:p14="http://schemas.microsoft.com/office/powerpoint/2010/main" val="3330543327"/>
      </p:ext>
    </p:extLst>
  </p:cSld>
  <p:clrMapOvr>
    <a:masterClrMapping/>
  </p:clrMapOvr>
  <p:transition spd="slow" advTm="0">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7" name="Rectangle 3">
            <a:extLst>
              <a:ext uri="{FF2B5EF4-FFF2-40B4-BE49-F238E27FC236}">
                <a16:creationId xmlns:a16="http://schemas.microsoft.com/office/drawing/2014/main" id="{3E4C0C57-103D-45EF-9411-24987093C659}"/>
              </a:ext>
            </a:extLst>
          </p:cNvPr>
          <p:cNvSpPr>
            <a:spLocks noChangeArrowheads="1"/>
          </p:cNvSpPr>
          <p:nvPr/>
        </p:nvSpPr>
        <p:spPr bwMode="auto">
          <a:xfrm>
            <a:off x="2209800" y="122214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rgbClr val="150363"/>
                </a:solidFill>
                <a:latin typeface="Times New Roman" panose="02020603050405020304" pitchFamily="18" charset="0"/>
                <a:cs typeface="Times New Roman" panose="02020603050405020304" pitchFamily="18" charset="0"/>
              </a:rPr>
              <a:t>证明：</a:t>
            </a:r>
            <a:r>
              <a:rPr kumimoji="1" lang="en-US" altLang="zh-CN" sz="2800" dirty="0">
                <a:solidFill>
                  <a:srgbClr val="150363"/>
                </a:solidFill>
                <a:latin typeface="Times New Roman" panose="02020603050405020304" pitchFamily="18" charset="0"/>
                <a:cs typeface="Times New Roman" panose="02020603050405020304" pitchFamily="18" charset="0"/>
              </a:rPr>
              <a:t>(</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x)(P(x)Q(x))</a:t>
            </a:r>
            <a:r>
              <a:rPr kumimoji="1" lang="zh-CN" altLang="en-US"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800" noProof="1">
                <a:solidFill>
                  <a:srgbClr val="150363"/>
                </a:solidFill>
                <a:latin typeface="Times New Roman" panose="02020603050405020304" pitchFamily="18" charset="0"/>
                <a:cs typeface="Times New Roman" panose="02020603050405020304" pitchFamily="18" charset="0"/>
              </a:rPr>
              <a:t>(</a:t>
            </a:r>
            <a:r>
              <a:rPr kumimoji="1" lang="zh-CN" altLang="en-US" sz="2800" noProof="1">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2800" noProof="1">
                <a:solidFill>
                  <a:srgbClr val="150363"/>
                </a:solidFill>
                <a:latin typeface="Times New Roman" panose="02020603050405020304" pitchFamily="18" charset="0"/>
                <a:cs typeface="Times New Roman" panose="02020603050405020304" pitchFamily="18" charset="0"/>
              </a:rPr>
              <a:t>x)</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P(x)</a:t>
            </a:r>
            <a:r>
              <a:rPr kumimoji="1" lang="en-US" altLang="en-US" sz="2800" noProof="1">
                <a:solidFill>
                  <a:srgbClr val="150363"/>
                </a:solidFill>
                <a:latin typeface="Times New Roman" panose="02020603050405020304" pitchFamily="18" charset="0"/>
                <a:cs typeface="Times New Roman" panose="02020603050405020304" pitchFamily="18" charset="0"/>
              </a:rPr>
              <a:t>(</a:t>
            </a:r>
            <a:r>
              <a:rPr kumimoji="1" lang="en-US" altLang="en-US" sz="2800" noProof="1">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2800" noProof="1">
                <a:solidFill>
                  <a:srgbClr val="150363"/>
                </a:solidFill>
                <a:latin typeface="Times New Roman" panose="02020603050405020304" pitchFamily="18" charset="0"/>
                <a:cs typeface="Times New Roman" panose="02020603050405020304" pitchFamily="18" charset="0"/>
              </a:rPr>
              <a:t>x)</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Q(x)</a:t>
            </a:r>
          </a:p>
        </p:txBody>
      </p:sp>
      <p:sp>
        <p:nvSpPr>
          <p:cNvPr id="6" name="Rectangle 3">
            <a:extLst>
              <a:ext uri="{FF2B5EF4-FFF2-40B4-BE49-F238E27FC236}">
                <a16:creationId xmlns:a16="http://schemas.microsoft.com/office/drawing/2014/main" id="{E3C89006-B7AE-49BF-82F7-A9366BDCED07}"/>
              </a:ext>
            </a:extLst>
          </p:cNvPr>
          <p:cNvSpPr txBox="1">
            <a:spLocks noChangeArrowheads="1"/>
          </p:cNvSpPr>
          <p:nvPr/>
        </p:nvSpPr>
        <p:spPr>
          <a:xfrm>
            <a:off x="2068397" y="2014538"/>
            <a:ext cx="7543800" cy="475138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latin typeface="Times New Roman" panose="02020603050405020304" pitchFamily="18" charset="0"/>
                <a:cs typeface="Times New Roman" panose="02020603050405020304" pitchFamily="18" charset="0"/>
              </a:rPr>
              <a:t>推导可修改为</a:t>
            </a:r>
            <a:r>
              <a:rPr lang="zh-CN" altLang="en-US" dirty="0">
                <a:latin typeface="Times New Roman" panose="02020603050405020304" pitchFamily="18" charset="0"/>
                <a:cs typeface="Times New Roman" panose="02020603050405020304" pitchFamily="18" charset="0"/>
              </a:rPr>
              <a:t>：</a:t>
            </a:r>
          </a:p>
          <a:p>
            <a:pPr marL="0" indent="0">
              <a:buNone/>
            </a:pPr>
            <a:r>
              <a:rPr lang="zh-CN" altLang="zh-CN" dirty="0">
                <a:latin typeface="Times New Roman" panose="02020603050405020304" pitchFamily="18" charset="0"/>
                <a:cs typeface="Times New Roman" panose="02020603050405020304" pitchFamily="18" charset="0"/>
                <a:sym typeface="Symbol" panose="05050102010706020507" pitchFamily="18" charset="2"/>
              </a:rPr>
              <a:t>(1)</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x)(P(x)Q(x))	P</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(2)(P(c)Q(c))		US,(1)</a:t>
            </a:r>
          </a:p>
          <a:p>
            <a:pPr marL="0" indent="0">
              <a:buNone/>
            </a:pPr>
            <a:r>
              <a:rPr lang="en-US" altLang="zh-CN" dirty="0">
                <a:latin typeface="Times New Roman" panose="02020603050405020304" pitchFamily="18" charset="0"/>
                <a:cs typeface="Times New Roman" panose="02020603050405020304" pitchFamily="18" charset="0"/>
              </a:rPr>
              <a:t>(3)</a:t>
            </a:r>
            <a:r>
              <a:rPr lang="en-US" altLang="zh-CN"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P(x)			P</a:t>
            </a:r>
          </a:p>
          <a:p>
            <a:pPr marL="0" indent="0">
              <a:buNone/>
            </a:pPr>
            <a:r>
              <a:rPr lang="en-US" altLang="zh-CN" dirty="0">
                <a:latin typeface="Times New Roman" panose="02020603050405020304" pitchFamily="18" charset="0"/>
                <a:cs typeface="Times New Roman" panose="02020603050405020304" pitchFamily="18" charset="0"/>
              </a:rPr>
              <a:t>(4)</a:t>
            </a:r>
            <a:r>
              <a:rPr lang="en-US" altLang="zh-CN" noProof="1">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P(c)				ES,(3)</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(5)Q(c)				T,(2),(4),I</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(6)</a:t>
            </a:r>
            <a:r>
              <a:rPr lang="en-US" altLang="en-US"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Q(x)			EG,(5)</a:t>
            </a:r>
          </a:p>
        </p:txBody>
      </p:sp>
    </p:spTree>
    <p:extLst>
      <p:ext uri="{BB962C8B-B14F-4D97-AF65-F5344CB8AC3E}">
        <p14:creationId xmlns:p14="http://schemas.microsoft.com/office/powerpoint/2010/main" val="2414983108"/>
      </p:ext>
    </p:extLst>
  </p:cSld>
  <p:clrMapOvr>
    <a:masterClrMapping/>
  </p:clrMapOvr>
  <p:transition spd="slow" advTm="0">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7" name="Rectangle 3">
            <a:extLst>
              <a:ext uri="{FF2B5EF4-FFF2-40B4-BE49-F238E27FC236}">
                <a16:creationId xmlns:a16="http://schemas.microsoft.com/office/drawing/2014/main" id="{3E4C0C57-103D-45EF-9411-24987093C659}"/>
              </a:ext>
            </a:extLst>
          </p:cNvPr>
          <p:cNvSpPr>
            <a:spLocks noChangeArrowheads="1"/>
          </p:cNvSpPr>
          <p:nvPr/>
        </p:nvSpPr>
        <p:spPr bwMode="auto">
          <a:xfrm>
            <a:off x="2209800" y="1222142"/>
            <a:ext cx="77724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800" dirty="0">
                <a:solidFill>
                  <a:srgbClr val="150363"/>
                </a:solidFill>
                <a:latin typeface="Times New Roman" panose="02020603050405020304" pitchFamily="18" charset="0"/>
                <a:cs typeface="Times New Roman" panose="02020603050405020304" pitchFamily="18" charset="0"/>
              </a:rPr>
              <a:t>证明：</a:t>
            </a:r>
            <a:r>
              <a:rPr kumimoji="1" lang="en-US" altLang="zh-CN" sz="2800" dirty="0">
                <a:solidFill>
                  <a:srgbClr val="150363"/>
                </a:solidFill>
                <a:latin typeface="Times New Roman" panose="02020603050405020304" pitchFamily="18" charset="0"/>
                <a:cs typeface="Times New Roman" panose="02020603050405020304" pitchFamily="18" charset="0"/>
              </a:rPr>
              <a:t>(</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x)(P(x)Q(x))</a:t>
            </a:r>
            <a:r>
              <a:rPr kumimoji="1" lang="zh-CN" altLang="en-US"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zh-CN" altLang="en-US" sz="2800" noProof="1">
                <a:solidFill>
                  <a:srgbClr val="150363"/>
                </a:solidFill>
                <a:latin typeface="Times New Roman" panose="02020603050405020304" pitchFamily="18" charset="0"/>
                <a:cs typeface="Times New Roman" panose="02020603050405020304" pitchFamily="18" charset="0"/>
              </a:rPr>
              <a:t>(</a:t>
            </a:r>
            <a:r>
              <a:rPr kumimoji="1" lang="zh-CN" altLang="en-US" sz="2800" noProof="1">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2800" noProof="1">
                <a:solidFill>
                  <a:srgbClr val="150363"/>
                </a:solidFill>
                <a:latin typeface="Times New Roman" panose="02020603050405020304" pitchFamily="18" charset="0"/>
                <a:cs typeface="Times New Roman" panose="02020603050405020304" pitchFamily="18" charset="0"/>
              </a:rPr>
              <a:t>x)</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P(x)</a:t>
            </a:r>
            <a:r>
              <a:rPr kumimoji="1" lang="en-US" altLang="en-US" sz="2800" noProof="1">
                <a:solidFill>
                  <a:srgbClr val="150363"/>
                </a:solidFill>
                <a:latin typeface="Times New Roman" panose="02020603050405020304" pitchFamily="18" charset="0"/>
                <a:cs typeface="Times New Roman" panose="02020603050405020304" pitchFamily="18" charset="0"/>
              </a:rPr>
              <a:t>(</a:t>
            </a:r>
            <a:r>
              <a:rPr kumimoji="1" lang="en-US" altLang="en-US" sz="2800" noProof="1">
                <a:solidFill>
                  <a:srgbClr val="150363"/>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en-US" sz="2800" noProof="1">
                <a:solidFill>
                  <a:srgbClr val="150363"/>
                </a:solidFill>
                <a:latin typeface="Times New Roman" panose="02020603050405020304" pitchFamily="18" charset="0"/>
                <a:cs typeface="Times New Roman" panose="02020603050405020304" pitchFamily="18" charset="0"/>
              </a:rPr>
              <a:t>x)</a:t>
            </a:r>
            <a:r>
              <a:rPr kumimoji="1" lang="en-US" altLang="zh-CN" sz="2800" dirty="0">
                <a:solidFill>
                  <a:srgbClr val="150363"/>
                </a:solidFill>
                <a:latin typeface="Times New Roman" panose="02020603050405020304" pitchFamily="18" charset="0"/>
                <a:cs typeface="Times New Roman" panose="02020603050405020304" pitchFamily="18" charset="0"/>
                <a:sym typeface="Symbol" panose="05050102010706020507" pitchFamily="18" charset="2"/>
              </a:rPr>
              <a:t>Q(x)</a:t>
            </a:r>
          </a:p>
        </p:txBody>
      </p:sp>
      <p:sp>
        <p:nvSpPr>
          <p:cNvPr id="8" name="Rectangle 3">
            <a:extLst>
              <a:ext uri="{FF2B5EF4-FFF2-40B4-BE49-F238E27FC236}">
                <a16:creationId xmlns:a16="http://schemas.microsoft.com/office/drawing/2014/main" id="{7DB7C0E8-07A6-48EC-A6CA-16A150CE612F}"/>
              </a:ext>
            </a:extLst>
          </p:cNvPr>
          <p:cNvSpPr txBox="1">
            <a:spLocks noChangeArrowheads="1"/>
          </p:cNvSpPr>
          <p:nvPr/>
        </p:nvSpPr>
        <p:spPr>
          <a:xfrm>
            <a:off x="2133600" y="2517775"/>
            <a:ext cx="7848600" cy="42481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dirty="0">
                <a:solidFill>
                  <a:srgbClr val="FF0000"/>
                </a:solidFill>
                <a:latin typeface="Times New Roman" panose="02020603050405020304" pitchFamily="18" charset="0"/>
                <a:cs typeface="Times New Roman" panose="02020603050405020304" pitchFamily="18" charset="0"/>
              </a:rPr>
              <a:t>正确地推导</a:t>
            </a:r>
            <a:r>
              <a:rPr lang="zh-CN" altLang="en-US" dirty="0">
                <a:latin typeface="Times New Roman" panose="02020603050405020304" pitchFamily="18" charset="0"/>
                <a:cs typeface="Times New Roman" panose="02020603050405020304" pitchFamily="18" charset="0"/>
              </a:rPr>
              <a:t>如下：</a:t>
            </a:r>
          </a:p>
          <a:p>
            <a:pPr marL="0" indent="0">
              <a:buNone/>
            </a:pPr>
            <a:r>
              <a:rPr lang="zh-CN" altLang="zh-CN" dirty="0">
                <a:latin typeface="Times New Roman" panose="02020603050405020304" pitchFamily="18" charset="0"/>
                <a:cs typeface="Times New Roman" panose="02020603050405020304" pitchFamily="18" charset="0"/>
              </a:rPr>
              <a:t>(1)</a:t>
            </a:r>
            <a:r>
              <a:rPr lang="zh-CN" altLang="zh-CN" noProof="1">
                <a:latin typeface="Times New Roman" panose="02020603050405020304" pitchFamily="18" charset="0"/>
                <a:cs typeface="Times New Roman" panose="02020603050405020304" pitchFamily="18" charset="0"/>
              </a:rPr>
              <a:t></a:t>
            </a:r>
            <a:r>
              <a:rPr lang="zh-CN" altLang="en-US" noProof="1">
                <a:latin typeface="Times New Roman" panose="02020603050405020304" pitchFamily="18" charset="0"/>
                <a:cs typeface="Times New Roman" panose="02020603050405020304" pitchFamily="18" charset="0"/>
              </a:rPr>
              <a:t>(</a:t>
            </a:r>
            <a:r>
              <a:rPr lang="zh-CN"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P(x)			P</a:t>
            </a:r>
          </a:p>
          <a:p>
            <a:pPr marL="0" indent="0">
              <a:buNone/>
            </a:pPr>
            <a:r>
              <a:rPr lang="en-US" altLang="zh-CN" dirty="0">
                <a:latin typeface="Times New Roman" panose="02020603050405020304" pitchFamily="18" charset="0"/>
                <a:cs typeface="Times New Roman" panose="02020603050405020304" pitchFamily="18" charset="0"/>
              </a:rPr>
              <a:t>(2)</a:t>
            </a:r>
            <a:r>
              <a:rPr lang="en-US" altLang="zh-CN" noProof="1">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P(c)				ES</a:t>
            </a:r>
            <a:r>
              <a:rPr lang="zh-CN" altLang="en-US"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(1)</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(3)</a:t>
            </a:r>
            <a:r>
              <a:rPr lang="en-US" altLang="zh-CN"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sym typeface="Symbol" panose="05050102010706020507" pitchFamily="18" charset="2"/>
              </a:rPr>
              <a:t>x)(P(x)Q(x))	          P</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(4)(P(c)Q(c))		          US,(3)</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(5)Q(c)				T,(2),(4),I</a:t>
            </a:r>
          </a:p>
          <a:p>
            <a:pPr marL="0" indent="0">
              <a:buNone/>
            </a:pPr>
            <a:r>
              <a:rPr lang="en-US" altLang="zh-CN" dirty="0">
                <a:latin typeface="Times New Roman" panose="02020603050405020304" pitchFamily="18" charset="0"/>
                <a:cs typeface="Times New Roman" panose="02020603050405020304" pitchFamily="18" charset="0"/>
                <a:sym typeface="Symbol" panose="05050102010706020507" pitchFamily="18" charset="2"/>
              </a:rPr>
              <a:t>(6)</a:t>
            </a:r>
            <a:r>
              <a:rPr lang="en-US" altLang="en-US" noProof="1">
                <a:latin typeface="Times New Roman" panose="02020603050405020304" pitchFamily="18" charset="0"/>
                <a:cs typeface="Times New Roman" panose="02020603050405020304" pitchFamily="18" charset="0"/>
              </a:rPr>
              <a:t>(</a:t>
            </a:r>
            <a:r>
              <a:rPr lang="en-US" altLang="en-US"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noProof="1">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sym typeface="Symbol" panose="05050102010706020507" pitchFamily="18" charset="2"/>
              </a:rPr>
              <a:t>Q(x)			EG,(5)</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146315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anim calcmode="lin" valueType="num">
                                      <p:cBhvr additive="base">
                                        <p:cTn id="13"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 calcmode="lin" valueType="num">
                                      <p:cBhvr additive="base">
                                        <p:cTn id="19"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anim calcmode="lin" valueType="num">
                                      <p:cBhvr additive="base">
                                        <p:cTn id="25"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anim calcmode="lin" valueType="num">
                                      <p:cBhvr additive="base">
                                        <p:cTn id="31"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5" end="5"/>
                                            </p:txEl>
                                          </p:spTgt>
                                        </p:tgtEl>
                                        <p:attrNameLst>
                                          <p:attrName>style.visibility</p:attrName>
                                        </p:attrNameLst>
                                      </p:cBhvr>
                                      <p:to>
                                        <p:strVal val="visible"/>
                                      </p:to>
                                    </p:set>
                                    <p:anim calcmode="lin" valueType="num">
                                      <p:cBhvr additive="base">
                                        <p:cTn id="37" dur="500" fill="hold"/>
                                        <p:tgtEl>
                                          <p:spTgt spid="8">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xEl>
                                              <p:pRg st="6" end="6"/>
                                            </p:txEl>
                                          </p:spTgt>
                                        </p:tgtEl>
                                        <p:attrNameLst>
                                          <p:attrName>style.visibility</p:attrName>
                                        </p:attrNameLst>
                                      </p:cBhvr>
                                      <p:to>
                                        <p:strVal val="visible"/>
                                      </p:to>
                                    </p:set>
                                    <p:anim calcmode="lin" valueType="num">
                                      <p:cBhvr additive="base">
                                        <p:cTn id="43" dur="500" fill="hold"/>
                                        <p:tgtEl>
                                          <p:spTgt spid="8">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9" name="Rectangle 3">
            <a:extLst>
              <a:ext uri="{FF2B5EF4-FFF2-40B4-BE49-F238E27FC236}">
                <a16:creationId xmlns:a16="http://schemas.microsoft.com/office/drawing/2014/main" id="{1D4B5112-08E5-4D76-A49B-DE965F856628}"/>
              </a:ext>
            </a:extLst>
          </p:cNvPr>
          <p:cNvSpPr txBox="1">
            <a:spLocks noChangeArrowheads="1"/>
          </p:cNvSpPr>
          <p:nvPr/>
        </p:nvSpPr>
        <p:spPr bwMode="auto">
          <a:xfrm>
            <a:off x="1953427" y="2179871"/>
            <a:ext cx="8137525" cy="410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1pPr>
            <a:lvl2pPr marL="742950" indent="-285750" algn="l" rtl="0" fontAlgn="base">
              <a:lnSpc>
                <a:spcPct val="120000"/>
              </a:lnSpc>
              <a:spcBef>
                <a:spcPct val="20000"/>
              </a:spcBef>
              <a:spcAft>
                <a:spcPct val="0"/>
              </a:spcAft>
              <a:buClr>
                <a:srgbClr val="FF3300"/>
              </a:buClr>
              <a:buFont typeface="Wingdings" panose="05000000000000000000" pitchFamily="2" charset="2"/>
              <a:defRPr sz="2400" b="1" kern="1200">
                <a:solidFill>
                  <a:srgbClr val="333300"/>
                </a:solidFill>
                <a:latin typeface="+mn-lt"/>
                <a:ea typeface="宋体" panose="02010600030101010101" pitchFamily="2" charset="-122"/>
                <a:cs typeface="+mn-cs"/>
              </a:defRPr>
            </a:lvl2pPr>
            <a:lvl3pPr marL="1143000" indent="-228600" algn="l" rtl="0" fontAlgn="base">
              <a:lnSpc>
                <a:spcPct val="120000"/>
              </a:lnSpc>
              <a:spcBef>
                <a:spcPct val="20000"/>
              </a:spcBef>
              <a:spcAft>
                <a:spcPct val="0"/>
              </a:spcAft>
              <a:buClr>
                <a:srgbClr val="FF3300"/>
              </a:buClr>
              <a:buFont typeface="Wingdings" panose="05000000000000000000" pitchFamily="2" charset="2"/>
              <a:defRPr sz="2000" b="1" kern="1200">
                <a:solidFill>
                  <a:srgbClr val="333300"/>
                </a:solidFill>
                <a:latin typeface="+mn-lt"/>
                <a:ea typeface="宋体" panose="02010600030101010101" pitchFamily="2" charset="-122"/>
                <a:cs typeface="+mn-cs"/>
              </a:defRPr>
            </a:lvl3pPr>
            <a:lvl4pPr marL="1600200" indent="-228600" algn="l" rtl="0" fontAlgn="base">
              <a:lnSpc>
                <a:spcPct val="120000"/>
              </a:lnSpc>
              <a:spcBef>
                <a:spcPct val="20000"/>
              </a:spcBef>
              <a:spcAft>
                <a:spcPct val="0"/>
              </a:spcAft>
              <a:buClr>
                <a:srgbClr val="FF3300"/>
              </a:buClr>
              <a:defRPr b="1" kern="1200">
                <a:solidFill>
                  <a:srgbClr val="333300"/>
                </a:solidFill>
                <a:latin typeface="+mn-lt"/>
                <a:ea typeface="宋体" panose="02010600030101010101" pitchFamily="2" charset="-122"/>
                <a:cs typeface="+mn-cs"/>
              </a:defRPr>
            </a:lvl4pPr>
            <a:lvl5pPr marL="2057400" indent="-228600" algn="l" rtl="0" fontAlgn="base">
              <a:lnSpc>
                <a:spcPct val="120000"/>
              </a:lnSpc>
              <a:spcBef>
                <a:spcPct val="20000"/>
              </a:spcBef>
              <a:spcAft>
                <a:spcPct val="0"/>
              </a:spcAft>
              <a:buClr>
                <a:srgbClr val="FF3300"/>
              </a:buClr>
              <a:defRPr sz="1600" b="1" kern="1200">
                <a:solidFill>
                  <a:srgbClr val="333300"/>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b="0" dirty="0">
                <a:solidFill>
                  <a:srgbClr val="FF0000"/>
                </a:solidFill>
                <a:latin typeface="Times New Roman" panose="02020603050405020304" pitchFamily="18" charset="0"/>
                <a:cs typeface="Times New Roman" panose="02020603050405020304" pitchFamily="18" charset="0"/>
              </a:rPr>
              <a:t>证明</a:t>
            </a:r>
            <a:r>
              <a:rPr lang="zh-CN" altLang="en-US" b="0" dirty="0">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rPr>
              <a:t>1)(</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(P(x)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Q(x))	       P</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	 2)(P(c)</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Q(c))		       ES,1)</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	 3)P(c)			       T,2),I</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	 4)Q(c)			       T,2),I</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	 5)</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P(x)			        EG,3)</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	 6)</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Q(x)			       EG,4)</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	 7)</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P(x)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Q(x)	       T,5),6),I</a:t>
            </a:r>
          </a:p>
        </p:txBody>
      </p:sp>
      <p:sp>
        <p:nvSpPr>
          <p:cNvPr id="10" name="Rectangle 4">
            <a:extLst>
              <a:ext uri="{FF2B5EF4-FFF2-40B4-BE49-F238E27FC236}">
                <a16:creationId xmlns:a16="http://schemas.microsoft.com/office/drawing/2014/main" id="{71CD5E53-08FA-4E69-8FB1-FED3C02EEBEE}"/>
              </a:ext>
            </a:extLst>
          </p:cNvPr>
          <p:cNvSpPr>
            <a:spLocks noChangeArrowheads="1"/>
          </p:cNvSpPr>
          <p:nvPr/>
        </p:nvSpPr>
        <p:spPr bwMode="auto">
          <a:xfrm>
            <a:off x="2026452" y="1171808"/>
            <a:ext cx="762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(P(x)</a:t>
            </a:r>
            <a:r>
              <a:rPr kumimoji="1" lang="en-US" altLang="zh-CN"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Q(x))</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P(x)</a:t>
            </a:r>
            <a:r>
              <a:rPr kumimoji="1" lang="en-US" altLang="zh-CN"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Q(x)</a:t>
            </a:r>
          </a:p>
        </p:txBody>
      </p:sp>
    </p:spTree>
    <p:extLst>
      <p:ext uri="{BB962C8B-B14F-4D97-AF65-F5344CB8AC3E}">
        <p14:creationId xmlns:p14="http://schemas.microsoft.com/office/powerpoint/2010/main" val="113583154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 calcmode="lin" valueType="num">
                                      <p:cBhvr additive="base">
                                        <p:cTn id="13" dur="500" fill="hold"/>
                                        <p:tgtEl>
                                          <p:spTgt spid="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 calcmode="lin" valueType="num">
                                      <p:cBhvr additive="base">
                                        <p:cTn id="19" dur="500" fill="hold"/>
                                        <p:tgtEl>
                                          <p:spTgt spid="9">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anim calcmode="lin" valueType="num">
                                      <p:cBhvr additive="base">
                                        <p:cTn id="25" dur="500" fill="hold"/>
                                        <p:tgtEl>
                                          <p:spTgt spid="9">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
                                            <p:txEl>
                                              <p:pRg st="4" end="4"/>
                                            </p:txEl>
                                          </p:spTgt>
                                        </p:tgtEl>
                                        <p:attrNameLst>
                                          <p:attrName>style.visibility</p:attrName>
                                        </p:attrNameLst>
                                      </p:cBhvr>
                                      <p:to>
                                        <p:strVal val="visible"/>
                                      </p:to>
                                    </p:set>
                                    <p:anim calcmode="lin" valueType="num">
                                      <p:cBhvr additive="base">
                                        <p:cTn id="31" dur="500" fill="hold"/>
                                        <p:tgtEl>
                                          <p:spTgt spid="9">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anim calcmode="lin" valueType="num">
                                      <p:cBhvr additive="base">
                                        <p:cTn id="37" dur="500" fill="hold"/>
                                        <p:tgtEl>
                                          <p:spTgt spid="9">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9">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9">
                                            <p:txEl>
                                              <p:pRg st="6" end="6"/>
                                            </p:txEl>
                                          </p:spTgt>
                                        </p:tgtEl>
                                        <p:attrNameLst>
                                          <p:attrName>style.visibility</p:attrName>
                                        </p:attrNameLst>
                                      </p:cBhvr>
                                      <p:to>
                                        <p:strVal val="visible"/>
                                      </p:to>
                                    </p:set>
                                    <p:anim calcmode="lin" valueType="num">
                                      <p:cBhvr additive="base">
                                        <p:cTn id="43" dur="500" fill="hold"/>
                                        <p:tgtEl>
                                          <p:spTgt spid="9">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F48697BF-C258-4142-894B-5AD8B74C4F82}"/>
              </a:ext>
            </a:extLst>
          </p:cNvPr>
          <p:cNvSpPr txBox="1">
            <a:spLocks noChangeArrowheads="1"/>
          </p:cNvSpPr>
          <p:nvPr/>
        </p:nvSpPr>
        <p:spPr>
          <a:xfrm>
            <a:off x="1571625" y="919630"/>
            <a:ext cx="10309224" cy="53276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3200" dirty="0"/>
              <a:t>一阶逻辑公式的只含有全称量词的前束范式，称为该公式的 </a:t>
            </a:r>
            <a:r>
              <a:rPr lang="en-US" altLang="zh-CN" sz="3200" dirty="0" err="1"/>
              <a:t>Skolem</a:t>
            </a:r>
            <a:r>
              <a:rPr lang="en-US" altLang="zh-CN" sz="3200" dirty="0"/>
              <a:t> </a:t>
            </a:r>
            <a:r>
              <a:rPr lang="zh-CN" altLang="en-US" sz="3200" dirty="0"/>
              <a:t>范式。</a:t>
            </a:r>
          </a:p>
        </p:txBody>
      </p:sp>
      <p:sp>
        <p:nvSpPr>
          <p:cNvPr id="2" name="矩形 1">
            <a:extLst>
              <a:ext uri="{FF2B5EF4-FFF2-40B4-BE49-F238E27FC236}">
                <a16:creationId xmlns:a16="http://schemas.microsoft.com/office/drawing/2014/main" id="{DC3BC9F5-F2DA-4CFB-842C-8AFE8C7756C7}"/>
              </a:ext>
            </a:extLst>
          </p:cNvPr>
          <p:cNvSpPr/>
          <p:nvPr/>
        </p:nvSpPr>
        <p:spPr>
          <a:xfrm>
            <a:off x="921590" y="1902542"/>
            <a:ext cx="11138647" cy="4863383"/>
          </a:xfrm>
          <a:prstGeom prst="rect">
            <a:avLst/>
          </a:prstGeom>
        </p:spPr>
        <p:txBody>
          <a:bodyPr wrap="square">
            <a:spAutoFit/>
          </a:bodyPr>
          <a:lstStyle/>
          <a:p>
            <a:pPr>
              <a:lnSpc>
                <a:spcPct val="140000"/>
              </a:lnSpc>
              <a:buClr>
                <a:schemeClr val="tx1"/>
              </a:buClr>
              <a:buFontTx/>
              <a:buNone/>
            </a:pPr>
            <a:r>
              <a:rPr lang="en-US" altLang="zh-CN" sz="2800" dirty="0">
                <a:latin typeface="+mn-ea"/>
              </a:rPr>
              <a:t>1  </a:t>
            </a:r>
            <a:r>
              <a:rPr lang="zh-CN" altLang="en-US" sz="2800" dirty="0">
                <a:latin typeface="+mn-ea"/>
              </a:rPr>
              <a:t>化成前束合取范式； </a:t>
            </a:r>
          </a:p>
          <a:p>
            <a:pPr>
              <a:lnSpc>
                <a:spcPct val="140000"/>
              </a:lnSpc>
              <a:buClr>
                <a:schemeClr val="tx1"/>
              </a:buClr>
              <a:buFontTx/>
              <a:buNone/>
            </a:pPr>
            <a:r>
              <a:rPr lang="en-US" altLang="zh-CN" sz="2800" dirty="0">
                <a:latin typeface="+mn-ea"/>
              </a:rPr>
              <a:t>2  </a:t>
            </a:r>
            <a:r>
              <a:rPr lang="zh-CN" altLang="en-US" sz="2800" dirty="0">
                <a:latin typeface="+mn-ea"/>
              </a:rPr>
              <a:t>化成</a:t>
            </a:r>
            <a:r>
              <a:rPr lang="en-US" altLang="zh-CN" sz="2800" dirty="0" err="1">
                <a:latin typeface="+mn-ea"/>
              </a:rPr>
              <a:t>Skolem</a:t>
            </a:r>
            <a:r>
              <a:rPr lang="zh-CN" altLang="en-US" sz="2800" dirty="0">
                <a:latin typeface="+mn-ea"/>
              </a:rPr>
              <a:t>标准型：</a:t>
            </a:r>
            <a:br>
              <a:rPr lang="zh-CN" altLang="en-US" sz="2800" dirty="0">
                <a:latin typeface="+mn-ea"/>
              </a:rPr>
            </a:br>
            <a:r>
              <a:rPr lang="zh-CN" altLang="en-US" sz="2800" dirty="0">
                <a:latin typeface="+mn-ea"/>
              </a:rPr>
              <a:t>消去存在量词时，需要进行变元替换。变元替换分两种情况：</a:t>
            </a:r>
            <a:br>
              <a:rPr lang="zh-CN" altLang="en-US" sz="2800" dirty="0">
                <a:latin typeface="+mn-ea"/>
              </a:rPr>
            </a:br>
            <a:r>
              <a:rPr lang="zh-CN" altLang="en-US" sz="2800" dirty="0">
                <a:latin typeface="+mn-ea"/>
              </a:rPr>
              <a:t>①若该存在量词在某些全称量词的辖域内，则用这些全称量词指导变元的一个函数代替该存在量词辖域中的相应约束变元，这样的函数称为</a:t>
            </a:r>
            <a:r>
              <a:rPr lang="en-US" altLang="zh-CN" sz="2800" dirty="0" err="1">
                <a:latin typeface="+mn-ea"/>
              </a:rPr>
              <a:t>Skolem</a:t>
            </a:r>
            <a:r>
              <a:rPr lang="zh-CN" altLang="en-US" sz="2800" dirty="0">
                <a:latin typeface="+mn-ea"/>
              </a:rPr>
              <a:t>函数；</a:t>
            </a:r>
            <a:br>
              <a:rPr lang="zh-CN" altLang="en-US" sz="2800" dirty="0">
                <a:latin typeface="+mn-ea"/>
              </a:rPr>
            </a:br>
            <a:r>
              <a:rPr lang="zh-CN" altLang="en-US" sz="2800" dirty="0">
                <a:latin typeface="+mn-ea"/>
              </a:rPr>
              <a:t>②若该存在量词不在任何全称量词的辖域内，则用一个常量符号代替该存在量词辖域中相应约束变元，这样的常量符号称为</a:t>
            </a:r>
            <a:r>
              <a:rPr lang="en-US" altLang="zh-CN" sz="2800" dirty="0" err="1">
                <a:latin typeface="+mn-ea"/>
              </a:rPr>
              <a:t>Skolem</a:t>
            </a:r>
            <a:r>
              <a:rPr lang="zh-CN" altLang="en-US" sz="2800" dirty="0">
                <a:latin typeface="+mn-ea"/>
              </a:rPr>
              <a:t>常量 </a:t>
            </a:r>
          </a:p>
        </p:txBody>
      </p:sp>
    </p:spTree>
    <p:extLst>
      <p:ext uri="{BB962C8B-B14F-4D97-AF65-F5344CB8AC3E}">
        <p14:creationId xmlns:p14="http://schemas.microsoft.com/office/powerpoint/2010/main" val="2331121808"/>
      </p:ext>
    </p:extLst>
  </p:cSld>
  <p:clrMapOvr>
    <a:masterClrMapping/>
  </p:clrMapOvr>
  <p:transition spd="slow" advTm="0">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8" name="Rectangle 3">
            <a:extLst>
              <a:ext uri="{FF2B5EF4-FFF2-40B4-BE49-F238E27FC236}">
                <a16:creationId xmlns:a16="http://schemas.microsoft.com/office/drawing/2014/main" id="{521D0457-95F2-49F7-9135-F78612C49275}"/>
              </a:ext>
            </a:extLst>
          </p:cNvPr>
          <p:cNvSpPr txBox="1">
            <a:spLocks noChangeArrowheads="1"/>
          </p:cNvSpPr>
          <p:nvPr/>
        </p:nvSpPr>
        <p:spPr bwMode="auto">
          <a:xfrm>
            <a:off x="1961000" y="1773238"/>
            <a:ext cx="7620000" cy="424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1pPr>
            <a:lvl2pPr marL="742950" indent="-285750" algn="l" rtl="0" fontAlgn="base">
              <a:lnSpc>
                <a:spcPct val="120000"/>
              </a:lnSpc>
              <a:spcBef>
                <a:spcPct val="20000"/>
              </a:spcBef>
              <a:spcAft>
                <a:spcPct val="0"/>
              </a:spcAft>
              <a:buClr>
                <a:srgbClr val="FF3300"/>
              </a:buClr>
              <a:buFont typeface="Wingdings" panose="05000000000000000000" pitchFamily="2" charset="2"/>
              <a:defRPr sz="2400" b="1" kern="1200">
                <a:solidFill>
                  <a:srgbClr val="333300"/>
                </a:solidFill>
                <a:latin typeface="+mn-lt"/>
                <a:ea typeface="宋体" panose="02010600030101010101" pitchFamily="2" charset="-122"/>
                <a:cs typeface="+mn-cs"/>
              </a:defRPr>
            </a:lvl2pPr>
            <a:lvl3pPr marL="1143000" indent="-228600" algn="l" rtl="0" fontAlgn="base">
              <a:lnSpc>
                <a:spcPct val="120000"/>
              </a:lnSpc>
              <a:spcBef>
                <a:spcPct val="20000"/>
              </a:spcBef>
              <a:spcAft>
                <a:spcPct val="0"/>
              </a:spcAft>
              <a:buClr>
                <a:srgbClr val="FF3300"/>
              </a:buClr>
              <a:buFont typeface="Wingdings" panose="05000000000000000000" pitchFamily="2" charset="2"/>
              <a:defRPr sz="2000" b="1" kern="1200">
                <a:solidFill>
                  <a:srgbClr val="333300"/>
                </a:solidFill>
                <a:latin typeface="+mn-lt"/>
                <a:ea typeface="宋体" panose="02010600030101010101" pitchFamily="2" charset="-122"/>
                <a:cs typeface="+mn-cs"/>
              </a:defRPr>
            </a:lvl3pPr>
            <a:lvl4pPr marL="1600200" indent="-228600" algn="l" rtl="0" fontAlgn="base">
              <a:lnSpc>
                <a:spcPct val="120000"/>
              </a:lnSpc>
              <a:spcBef>
                <a:spcPct val="20000"/>
              </a:spcBef>
              <a:spcAft>
                <a:spcPct val="0"/>
              </a:spcAft>
              <a:buClr>
                <a:srgbClr val="FF3300"/>
              </a:buClr>
              <a:defRPr b="1" kern="1200">
                <a:solidFill>
                  <a:srgbClr val="333300"/>
                </a:solidFill>
                <a:latin typeface="+mn-lt"/>
                <a:ea typeface="宋体" panose="02010600030101010101" pitchFamily="2" charset="-122"/>
                <a:cs typeface="+mn-cs"/>
              </a:defRPr>
            </a:lvl4pPr>
            <a:lvl5pPr marL="2057400" indent="-228600" algn="l" rtl="0" fontAlgn="base">
              <a:lnSpc>
                <a:spcPct val="120000"/>
              </a:lnSpc>
              <a:spcBef>
                <a:spcPct val="20000"/>
              </a:spcBef>
              <a:spcAft>
                <a:spcPct val="0"/>
              </a:spcAft>
              <a:buClr>
                <a:srgbClr val="FF3300"/>
              </a:buClr>
              <a:defRPr sz="1600" b="1" kern="1200">
                <a:solidFill>
                  <a:srgbClr val="333300"/>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b="0" dirty="0">
                <a:latin typeface="Times New Roman" panose="02020603050405020304" pitchFamily="18" charset="0"/>
                <a:cs typeface="Times New Roman" panose="02020603050405020304" pitchFamily="18" charset="0"/>
              </a:rPr>
              <a:t>1)(</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P(x)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Q(x)	         P</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2)</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P(x)			T,1),I</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3)P(c)				ES,2)</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4)</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Q(x)			T,1),I</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5)Q(c)				ES,4)</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6)(P(c)</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Q(c))		          T,3),4),I</a:t>
            </a:r>
          </a:p>
          <a:p>
            <a:r>
              <a:rPr lang="en-US" altLang="zh-CN" b="0" dirty="0">
                <a:latin typeface="Times New Roman" panose="02020603050405020304" pitchFamily="18" charset="0"/>
                <a:cs typeface="Times New Roman" panose="02020603050405020304" pitchFamily="18" charset="0"/>
                <a:sym typeface="Symbol" panose="05050102010706020507" pitchFamily="18" charset="2"/>
              </a:rPr>
              <a:t>7)</a:t>
            </a:r>
            <a:r>
              <a:rPr lang="en-US" altLang="zh-CN" b="0" dirty="0">
                <a:latin typeface="Times New Roman" panose="02020603050405020304" pitchFamily="18" charset="0"/>
                <a:cs typeface="Times New Roman" panose="02020603050405020304" pitchFamily="18" charset="0"/>
              </a:rPr>
              <a:t>(</a:t>
            </a:r>
            <a:r>
              <a:rPr lang="en-US" altLang="en-US" b="0" noProof="1">
                <a:latin typeface="Times New Roman" panose="02020603050405020304" pitchFamily="18" charset="0"/>
                <a:cs typeface="Times New Roman" panose="02020603050405020304" pitchFamily="18" charset="0"/>
                <a:sym typeface="Symbol" panose="05050102010706020507" pitchFamily="18" charset="2"/>
              </a:rPr>
              <a:t></a:t>
            </a:r>
            <a:r>
              <a:rPr lang="en-US" altLang="en-US" b="0" noProof="1">
                <a:latin typeface="Times New Roman" panose="02020603050405020304" pitchFamily="18" charset="0"/>
                <a:cs typeface="Times New Roman" panose="02020603050405020304" pitchFamily="18" charset="0"/>
              </a:rPr>
              <a:t>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(P(x)</a:t>
            </a:r>
            <a:r>
              <a:rPr lang="en-US" altLang="zh-CN" b="0" noProof="1">
                <a:latin typeface="Times New Roman" panose="02020603050405020304" pitchFamily="18" charset="0"/>
                <a:cs typeface="Times New Roman" panose="02020603050405020304" pitchFamily="18" charset="0"/>
              </a:rPr>
              <a:t>∧</a:t>
            </a:r>
            <a:r>
              <a:rPr lang="en-US" altLang="zh-CN" b="0" dirty="0">
                <a:latin typeface="Times New Roman" panose="02020603050405020304" pitchFamily="18" charset="0"/>
                <a:cs typeface="Times New Roman" panose="02020603050405020304" pitchFamily="18" charset="0"/>
                <a:sym typeface="Symbol" panose="05050102010706020507" pitchFamily="18" charset="2"/>
              </a:rPr>
              <a:t>Q(x))		EG,6)</a:t>
            </a:r>
          </a:p>
        </p:txBody>
      </p:sp>
      <p:sp>
        <p:nvSpPr>
          <p:cNvPr id="11" name="Rectangle 4">
            <a:extLst>
              <a:ext uri="{FF2B5EF4-FFF2-40B4-BE49-F238E27FC236}">
                <a16:creationId xmlns:a16="http://schemas.microsoft.com/office/drawing/2014/main" id="{86883C58-0D92-486C-8435-3920D8F7C6E9}"/>
              </a:ext>
            </a:extLst>
          </p:cNvPr>
          <p:cNvSpPr>
            <a:spLocks noChangeArrowheads="1"/>
          </p:cNvSpPr>
          <p:nvPr/>
        </p:nvSpPr>
        <p:spPr bwMode="auto">
          <a:xfrm>
            <a:off x="1751013" y="1054362"/>
            <a:ext cx="8911394"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pPr>
            <a:r>
              <a:rPr kumimoji="1"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上述推论的逆推导</a:t>
            </a:r>
            <a:r>
              <a:rPr kumimoji="1" lang="zh-CN" altLang="en-US" sz="2800" b="1" dirty="0">
                <a:solidFill>
                  <a:srgbClr val="6666FF"/>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2" name="Rectangle 4">
            <a:extLst>
              <a:ext uri="{FF2B5EF4-FFF2-40B4-BE49-F238E27FC236}">
                <a16:creationId xmlns:a16="http://schemas.microsoft.com/office/drawing/2014/main" id="{BFC9A6E4-5B88-46FD-93A5-2BEDEEC4679B}"/>
              </a:ext>
            </a:extLst>
          </p:cNvPr>
          <p:cNvSpPr>
            <a:spLocks noChangeArrowheads="1"/>
          </p:cNvSpPr>
          <p:nvPr/>
        </p:nvSpPr>
        <p:spPr bwMode="auto">
          <a:xfrm>
            <a:off x="4081755" y="1054362"/>
            <a:ext cx="762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P(x)</a:t>
            </a:r>
            <a:r>
              <a:rPr kumimoji="1" lang="en-US" altLang="zh-CN"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Q(x)</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en-US"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x</a:t>
            </a:r>
            <a:r>
              <a:rPr kumimoji="1" lang="en-US" altLang="zh-CN"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(P(x)</a:t>
            </a:r>
            <a:r>
              <a:rPr kumimoji="1" lang="en-US" altLang="zh-CN" sz="2800" noProof="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Q(x))</a:t>
            </a:r>
          </a:p>
        </p:txBody>
      </p:sp>
    </p:spTree>
    <p:extLst>
      <p:ext uri="{BB962C8B-B14F-4D97-AF65-F5344CB8AC3E}">
        <p14:creationId xmlns:p14="http://schemas.microsoft.com/office/powerpoint/2010/main" val="1277856755"/>
      </p:ext>
    </p:extLst>
  </p:cSld>
  <p:clrMapOvr>
    <a:masterClrMapping/>
  </p:clrMapOvr>
  <p:transition spd="slow" advTm="0">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Proof</a:t>
            </a:r>
            <a:endParaRPr lang="zh-CN" altLang="en-US" sz="3600" dirty="0">
              <a:latin typeface="Lucida Handwriting" panose="03010101010101010101" pitchFamily="66" charset="0"/>
            </a:endParaRPr>
          </a:p>
        </p:txBody>
      </p:sp>
      <p:sp>
        <p:nvSpPr>
          <p:cNvPr id="4" name="标题 5121">
            <a:extLst>
              <a:ext uri="{FF2B5EF4-FFF2-40B4-BE49-F238E27FC236}">
                <a16:creationId xmlns:a16="http://schemas.microsoft.com/office/drawing/2014/main" id="{BD3B8202-9B15-491A-A771-6A87576C0324}"/>
              </a:ext>
            </a:extLst>
          </p:cNvPr>
          <p:cNvSpPr txBox="1">
            <a:spLocks/>
          </p:cNvSpPr>
          <p:nvPr/>
        </p:nvSpPr>
        <p:spPr>
          <a:xfrm>
            <a:off x="1562100" y="2954338"/>
            <a:ext cx="8691563" cy="1136650"/>
          </a:xfrm>
          <a:prstGeom prst="rect">
            <a:avLst/>
          </a:prstGeom>
          <a:ln>
            <a:miter/>
          </a:ln>
        </p:spPr>
        <p:txBody>
          <a:bodyPr anchor="ct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fontAlgn="auto">
              <a:lnSpc>
                <a:spcPct val="135000"/>
              </a:lnSpc>
              <a:spcAft>
                <a:spcPts val="0"/>
              </a:spcAft>
              <a:defRPr/>
            </a:pPr>
            <a:r>
              <a:rPr lang="zh-CN" altLang="en-US" sz="4800" b="1" dirty="0">
                <a:solidFill>
                  <a:srgbClr val="CC3300"/>
                </a:solidFill>
                <a:effectLst>
                  <a:outerShdw blurRad="38100" dist="38100" dir="2700000" algn="tl">
                    <a:srgbClr val="C0C0C0"/>
                  </a:outerShdw>
                </a:effectLst>
                <a:ea typeface="黑体" panose="02010609060101010101" pitchFamily="49" charset="-122"/>
              </a:rPr>
              <a:t> </a:t>
            </a:r>
            <a:endParaRPr lang="en-US" altLang="zh-CN" sz="4800" b="1" dirty="0">
              <a:effectLst>
                <a:outerShdw blurRad="38100" dist="38100" dir="2700000" algn="tl">
                  <a:srgbClr val="C0C0C0"/>
                </a:outerShdw>
              </a:effectLst>
            </a:endParaRPr>
          </a:p>
          <a:p>
            <a:pPr fontAlgn="auto">
              <a:lnSpc>
                <a:spcPct val="135000"/>
              </a:lnSpc>
              <a:spcAft>
                <a:spcPts val="0"/>
              </a:spcAft>
              <a:defRPr/>
            </a:pPr>
            <a:r>
              <a:rPr lang="zh-CN" altLang="en-US" sz="5400" b="1" dirty="0">
                <a:solidFill>
                  <a:srgbClr val="CC3300"/>
                </a:solidFill>
                <a:effectLst>
                  <a:outerShdw blurRad="38100" dist="38100" dir="2700000" algn="tl">
                    <a:srgbClr val="C0C0C0"/>
                  </a:outerShdw>
                </a:effectLst>
                <a:ea typeface="黑体" panose="02010609060101010101" pitchFamily="49" charset="-122"/>
              </a:rPr>
              <a:t>证明  </a:t>
            </a:r>
            <a:r>
              <a:rPr lang="en-US" altLang="zh-CN" sz="4800" b="1" dirty="0">
                <a:effectLst>
                  <a:outerShdw blurRad="38100" dist="38100" dir="2700000" algn="tl">
                    <a:srgbClr val="C0C0C0"/>
                  </a:outerShdw>
                </a:effectLst>
              </a:rPr>
              <a:t>Proof</a:t>
            </a:r>
            <a:br>
              <a:rPr lang="en-US" altLang="zh-CN" sz="4800" b="1" dirty="0">
                <a:effectLst>
                  <a:outerShdw blurRad="38100" dist="38100" dir="2700000" algn="tl">
                    <a:srgbClr val="C0C0C0"/>
                  </a:outerShdw>
                </a:effectLst>
              </a:rPr>
            </a:br>
            <a:endParaRPr lang="en-US" altLang="zh-CN" sz="4800" b="1" dirty="0">
              <a:effectLst>
                <a:outerShdw blurRad="38100" dist="38100" dir="2700000" algn="tl">
                  <a:srgbClr val="C0C0C0"/>
                </a:outerShdw>
              </a:effectLst>
            </a:endParaRPr>
          </a:p>
        </p:txBody>
      </p:sp>
    </p:spTree>
    <p:extLst>
      <p:ext uri="{BB962C8B-B14F-4D97-AF65-F5344CB8AC3E}">
        <p14:creationId xmlns:p14="http://schemas.microsoft.com/office/powerpoint/2010/main" val="2128835962"/>
      </p:ext>
    </p:extLst>
  </p:cSld>
  <p:clrMapOvr>
    <a:masterClrMapping/>
  </p:clrMapOvr>
  <p:transition spd="slow" advTm="0">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Proof</a:t>
            </a:r>
            <a:endParaRPr lang="zh-CN" altLang="en-US" sz="3600" dirty="0">
              <a:latin typeface="Lucida Handwriting" panose="03010101010101010101" pitchFamily="66" charset="0"/>
            </a:endParaRPr>
          </a:p>
        </p:txBody>
      </p:sp>
      <p:sp>
        <p:nvSpPr>
          <p:cNvPr id="6" name="文本框 5">
            <a:extLst>
              <a:ext uri="{FF2B5EF4-FFF2-40B4-BE49-F238E27FC236}">
                <a16:creationId xmlns:a16="http://schemas.microsoft.com/office/drawing/2014/main" id="{6C4D5769-9158-416A-88CC-9CBA71CF8492}"/>
              </a:ext>
            </a:extLst>
          </p:cNvPr>
          <p:cNvSpPr txBox="1"/>
          <p:nvPr/>
        </p:nvSpPr>
        <p:spPr>
          <a:xfrm>
            <a:off x="2602684" y="1607804"/>
            <a:ext cx="6144936" cy="4446345"/>
          </a:xfrm>
          <a:prstGeom prst="rect">
            <a:avLst/>
          </a:prstGeom>
          <a:noFill/>
        </p:spPr>
        <p:txBody>
          <a:bodyPr wrap="square">
            <a:spAutoFit/>
          </a:bodyPr>
          <a:lstStyle/>
          <a:p>
            <a:pPr>
              <a:lnSpc>
                <a:spcPct val="150000"/>
              </a:lnSpc>
            </a:pPr>
            <a:r>
              <a:rPr lang="zh-CN" altLang="en-US" sz="3200" dirty="0">
                <a:latin typeface="Times New Roman" panose="02020603050405020304" pitchFamily="18" charset="0"/>
                <a:cs typeface="Times New Roman" panose="02020603050405020304" pitchFamily="18" charset="0"/>
              </a:rPr>
              <a:t>定理</a:t>
            </a:r>
            <a:r>
              <a:rPr lang="en-US" altLang="zh-CN" sz="3200" dirty="0">
                <a:latin typeface="Times New Roman" panose="02020603050405020304" pitchFamily="18" charset="0"/>
                <a:cs typeface="Times New Roman" panose="02020603050405020304" pitchFamily="18" charset="0"/>
              </a:rPr>
              <a:t>(theorem)</a:t>
            </a:r>
          </a:p>
          <a:p>
            <a:pPr>
              <a:lnSpc>
                <a:spcPct val="150000"/>
              </a:lnSpc>
            </a:pPr>
            <a:r>
              <a:rPr lang="zh-CN" altLang="en-US" sz="3200" dirty="0">
                <a:latin typeface="Times New Roman" panose="02020603050405020304" pitchFamily="18" charset="0"/>
                <a:cs typeface="Times New Roman" panose="02020603050405020304" pitchFamily="18" charset="0"/>
              </a:rPr>
              <a:t>命题、事实</a:t>
            </a:r>
            <a:r>
              <a:rPr lang="en-US" altLang="zh-CN" sz="3200" dirty="0">
                <a:latin typeface="Times New Roman" panose="02020603050405020304" pitchFamily="18" charset="0"/>
                <a:cs typeface="Times New Roman" panose="02020603050405020304" pitchFamily="18" charset="0"/>
              </a:rPr>
              <a:t>(fact)</a:t>
            </a:r>
            <a:r>
              <a:rPr lang="zh-CN" altLang="en-US" sz="3200" dirty="0">
                <a:latin typeface="Times New Roman" panose="02020603050405020304" pitchFamily="18" charset="0"/>
                <a:cs typeface="Times New Roman" panose="02020603050405020304" pitchFamily="18" charset="0"/>
              </a:rPr>
              <a:t>、结论</a:t>
            </a:r>
            <a:r>
              <a:rPr lang="en-US" altLang="zh-CN" sz="3200" dirty="0">
                <a:latin typeface="Times New Roman" panose="02020603050405020304" pitchFamily="18" charset="0"/>
                <a:cs typeface="Times New Roman" panose="02020603050405020304" pitchFamily="18" charset="0"/>
              </a:rPr>
              <a:t>(result)</a:t>
            </a:r>
          </a:p>
          <a:p>
            <a:pPr>
              <a:lnSpc>
                <a:spcPct val="150000"/>
              </a:lnSpc>
            </a:pPr>
            <a:r>
              <a:rPr lang="zh-CN" altLang="en-US" sz="3200" dirty="0">
                <a:latin typeface="Times New Roman" panose="02020603050405020304" pitchFamily="18" charset="0"/>
                <a:cs typeface="Times New Roman" panose="02020603050405020304" pitchFamily="18" charset="0"/>
              </a:rPr>
              <a:t>公理</a:t>
            </a:r>
            <a:r>
              <a:rPr lang="en-US" altLang="zh-CN" sz="3200" dirty="0">
                <a:latin typeface="Times New Roman" panose="02020603050405020304" pitchFamily="18" charset="0"/>
                <a:cs typeface="Times New Roman" panose="02020603050405020304" pitchFamily="18" charset="0"/>
              </a:rPr>
              <a:t>(axiom)</a:t>
            </a:r>
            <a:r>
              <a:rPr lang="zh-CN" altLang="en-US" sz="3200" dirty="0">
                <a:latin typeface="Times New Roman" panose="02020603050405020304" pitchFamily="18" charset="0"/>
                <a:cs typeface="Times New Roman" panose="02020603050405020304" pitchFamily="18" charset="0"/>
              </a:rPr>
              <a:t>、假设</a:t>
            </a:r>
            <a:r>
              <a:rPr lang="en-US" altLang="zh-CN" sz="3200" dirty="0">
                <a:latin typeface="Times New Roman" panose="02020603050405020304" pitchFamily="18" charset="0"/>
                <a:cs typeface="Times New Roman" panose="02020603050405020304" pitchFamily="18" charset="0"/>
              </a:rPr>
              <a:t>(postulate)</a:t>
            </a:r>
          </a:p>
          <a:p>
            <a:pPr>
              <a:lnSpc>
                <a:spcPct val="150000"/>
              </a:lnSpc>
            </a:pPr>
            <a:r>
              <a:rPr lang="zh-CN" altLang="en-US" sz="3200" dirty="0">
                <a:latin typeface="Times New Roman" panose="02020603050405020304" pitchFamily="18" charset="0"/>
                <a:cs typeface="Times New Roman" panose="02020603050405020304" pitchFamily="18" charset="0"/>
              </a:rPr>
              <a:t>引理</a:t>
            </a:r>
            <a:r>
              <a:rPr lang="en-US" altLang="zh-CN" sz="3200" dirty="0">
                <a:latin typeface="Times New Roman" panose="02020603050405020304" pitchFamily="18" charset="0"/>
                <a:cs typeface="Times New Roman" panose="02020603050405020304" pitchFamily="18" charset="0"/>
              </a:rPr>
              <a:t>(lemma)</a:t>
            </a:r>
          </a:p>
          <a:p>
            <a:pPr>
              <a:lnSpc>
                <a:spcPct val="150000"/>
              </a:lnSpc>
            </a:pPr>
            <a:r>
              <a:rPr lang="zh-CN" altLang="en-US" sz="3200" dirty="0">
                <a:latin typeface="Times New Roman" panose="02020603050405020304" pitchFamily="18" charset="0"/>
                <a:cs typeface="Times New Roman" panose="02020603050405020304" pitchFamily="18" charset="0"/>
              </a:rPr>
              <a:t>推论</a:t>
            </a:r>
            <a:r>
              <a:rPr lang="en-US" altLang="zh-CN" sz="3200" dirty="0">
                <a:latin typeface="Times New Roman" panose="02020603050405020304" pitchFamily="18" charset="0"/>
                <a:cs typeface="Times New Roman" panose="02020603050405020304" pitchFamily="18" charset="0"/>
              </a:rPr>
              <a:t>(corollary)</a:t>
            </a:r>
          </a:p>
          <a:p>
            <a:pPr>
              <a:lnSpc>
                <a:spcPct val="150000"/>
              </a:lnSpc>
            </a:pPr>
            <a:r>
              <a:rPr lang="zh-CN" altLang="en-US" sz="3200" dirty="0">
                <a:latin typeface="Times New Roman" panose="02020603050405020304" pitchFamily="18" charset="0"/>
                <a:cs typeface="Times New Roman" panose="02020603050405020304" pitchFamily="18" charset="0"/>
              </a:rPr>
              <a:t>猜想</a:t>
            </a:r>
            <a:r>
              <a:rPr lang="en-US" altLang="zh-CN" sz="3200" dirty="0">
                <a:latin typeface="Times New Roman" panose="02020603050405020304" pitchFamily="18" charset="0"/>
                <a:cs typeface="Times New Roman" panose="02020603050405020304" pitchFamily="18" charset="0"/>
              </a:rPr>
              <a:t>(conjecture)</a:t>
            </a:r>
            <a:endParaRPr lang="zh-CN" altLang="en-US" sz="3200" dirty="0"/>
          </a:p>
        </p:txBody>
      </p:sp>
      <p:sp>
        <p:nvSpPr>
          <p:cNvPr id="7" name="文本框 6">
            <a:extLst>
              <a:ext uri="{FF2B5EF4-FFF2-40B4-BE49-F238E27FC236}">
                <a16:creationId xmlns:a16="http://schemas.microsoft.com/office/drawing/2014/main" id="{7F985B47-1E72-4912-94B5-15F4C3082027}"/>
              </a:ext>
            </a:extLst>
          </p:cNvPr>
          <p:cNvSpPr txBox="1"/>
          <p:nvPr/>
        </p:nvSpPr>
        <p:spPr>
          <a:xfrm>
            <a:off x="1751013" y="803851"/>
            <a:ext cx="45556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accent1">
                    <a:lumMod val="50000"/>
                  </a:schemeClr>
                </a:solidFill>
              </a:rPr>
              <a:t>术语</a:t>
            </a:r>
          </a:p>
        </p:txBody>
      </p:sp>
    </p:spTree>
    <p:extLst>
      <p:ext uri="{BB962C8B-B14F-4D97-AF65-F5344CB8AC3E}">
        <p14:creationId xmlns:p14="http://schemas.microsoft.com/office/powerpoint/2010/main" val="3452915984"/>
      </p:ext>
    </p:extLst>
  </p:cSld>
  <p:clrMapOvr>
    <a:masterClrMapping/>
  </p:clrMapOvr>
  <p:transition spd="slow" advTm="0">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Proof</a:t>
            </a:r>
            <a:endParaRPr lang="zh-CN" altLang="en-US" sz="3600" dirty="0">
              <a:latin typeface="Lucida Handwriting" panose="03010101010101010101" pitchFamily="66" charset="0"/>
            </a:endParaRPr>
          </a:p>
        </p:txBody>
      </p:sp>
      <p:sp>
        <p:nvSpPr>
          <p:cNvPr id="4" name="文本框 3">
            <a:extLst>
              <a:ext uri="{FF2B5EF4-FFF2-40B4-BE49-F238E27FC236}">
                <a16:creationId xmlns:a16="http://schemas.microsoft.com/office/drawing/2014/main" id="{DE1C2CB8-C393-4BD1-91CE-70E928543F99}"/>
              </a:ext>
            </a:extLst>
          </p:cNvPr>
          <p:cNvSpPr txBox="1"/>
          <p:nvPr/>
        </p:nvSpPr>
        <p:spPr>
          <a:xfrm>
            <a:off x="1969127" y="1333124"/>
            <a:ext cx="6144936" cy="5185009"/>
          </a:xfrm>
          <a:prstGeom prst="rect">
            <a:avLst/>
          </a:prstGeom>
          <a:noFill/>
        </p:spPr>
        <p:txBody>
          <a:bodyPr wrap="square">
            <a:spAutoFit/>
          </a:bodyPr>
          <a:lstStyle/>
          <a:p>
            <a:pPr>
              <a:lnSpc>
                <a:spcPct val="150000"/>
              </a:lnSpc>
            </a:pPr>
            <a:r>
              <a:rPr lang="zh-CN" altLang="en-US" sz="3200" dirty="0">
                <a:latin typeface="Times New Roman" panose="02020603050405020304" pitchFamily="18" charset="0"/>
                <a:cs typeface="Times New Roman" panose="02020603050405020304" pitchFamily="18" charset="0"/>
              </a:rPr>
              <a:t>直接证明</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空证明、平凡证明</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反证法     </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归谬证明法</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等价证明法 </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穷举和分情形证明法  不失一般性</a:t>
            </a:r>
            <a:endParaRPr lang="en-US" altLang="zh-CN" sz="3200" dirty="0">
              <a:latin typeface="Times New Roman" panose="02020603050405020304" pitchFamily="18" charset="0"/>
              <a:cs typeface="Times New Roman" panose="02020603050405020304" pitchFamily="18" charset="0"/>
            </a:endParaRPr>
          </a:p>
          <a:p>
            <a:pPr>
              <a:lnSpc>
                <a:spcPct val="150000"/>
              </a:lnSpc>
            </a:pPr>
            <a:endParaRPr lang="zh-CN" altLang="en-US" sz="3200" dirty="0"/>
          </a:p>
        </p:txBody>
      </p:sp>
      <p:sp>
        <p:nvSpPr>
          <p:cNvPr id="6" name="文本框 5">
            <a:extLst>
              <a:ext uri="{FF2B5EF4-FFF2-40B4-BE49-F238E27FC236}">
                <a16:creationId xmlns:a16="http://schemas.microsoft.com/office/drawing/2014/main" id="{C3E8999E-5D15-4646-B377-B23C63C17609}"/>
              </a:ext>
            </a:extLst>
          </p:cNvPr>
          <p:cNvSpPr txBox="1"/>
          <p:nvPr/>
        </p:nvSpPr>
        <p:spPr>
          <a:xfrm>
            <a:off x="1751013" y="803851"/>
            <a:ext cx="45556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accent1">
                    <a:lumMod val="50000"/>
                  </a:schemeClr>
                </a:solidFill>
              </a:rPr>
              <a:t>基本证明技术</a:t>
            </a:r>
          </a:p>
        </p:txBody>
      </p:sp>
    </p:spTree>
    <p:extLst>
      <p:ext uri="{BB962C8B-B14F-4D97-AF65-F5344CB8AC3E}">
        <p14:creationId xmlns:p14="http://schemas.microsoft.com/office/powerpoint/2010/main" val="1335718857"/>
      </p:ext>
    </p:extLst>
  </p:cSld>
  <p:clrMapOvr>
    <a:masterClrMapping/>
  </p:clrMapOvr>
  <p:transition spd="slow" advTm="0">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Proof</a:t>
            </a:r>
            <a:endParaRPr lang="zh-CN" altLang="en-US" sz="3600" dirty="0">
              <a:latin typeface="Lucida Handwriting" panose="03010101010101010101" pitchFamily="66" charset="0"/>
            </a:endParaRPr>
          </a:p>
        </p:txBody>
      </p:sp>
      <p:sp>
        <p:nvSpPr>
          <p:cNvPr id="5" name="文本框 4">
            <a:extLst>
              <a:ext uri="{FF2B5EF4-FFF2-40B4-BE49-F238E27FC236}">
                <a16:creationId xmlns:a16="http://schemas.microsoft.com/office/drawing/2014/main" id="{E8B3D870-EDA3-410A-8F63-4843FA7302D1}"/>
              </a:ext>
            </a:extLst>
          </p:cNvPr>
          <p:cNvSpPr txBox="1"/>
          <p:nvPr/>
        </p:nvSpPr>
        <p:spPr>
          <a:xfrm>
            <a:off x="1751013" y="803851"/>
            <a:ext cx="45556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accent1">
                    <a:lumMod val="50000"/>
                  </a:schemeClr>
                </a:solidFill>
              </a:rPr>
              <a:t>基本证明技术</a:t>
            </a:r>
          </a:p>
        </p:txBody>
      </p:sp>
      <p:sp>
        <p:nvSpPr>
          <p:cNvPr id="6" name="文本框 3">
            <a:extLst>
              <a:ext uri="{FF2B5EF4-FFF2-40B4-BE49-F238E27FC236}">
                <a16:creationId xmlns:a16="http://schemas.microsoft.com/office/drawing/2014/main" id="{C1CCAF9D-65E7-4676-B528-D00DB4B8CD88}"/>
              </a:ext>
            </a:extLst>
          </p:cNvPr>
          <p:cNvSpPr txBox="1"/>
          <p:nvPr/>
        </p:nvSpPr>
        <p:spPr>
          <a:xfrm>
            <a:off x="1689702" y="1824186"/>
            <a:ext cx="6144895" cy="2233240"/>
          </a:xfrm>
          <a:prstGeom prst="rect">
            <a:avLst/>
          </a:prstGeom>
          <a:noFill/>
        </p:spPr>
        <p:txBody>
          <a:bodyPr wrap="square">
            <a:spAutoFit/>
          </a:bodyPr>
          <a:lstStyle/>
          <a:p>
            <a:pPr algn="just">
              <a:lnSpc>
                <a:spcPct val="150000"/>
              </a:lnSpc>
            </a:pPr>
            <a:r>
              <a:rPr lang="zh-CN"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存在性证明</a:t>
            </a:r>
            <a:r>
              <a:rPr lang="en-US"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构造性</a:t>
            </a:r>
            <a:r>
              <a:rPr lang="en-US"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  </a:t>
            </a:r>
            <a:r>
              <a:rPr lang="zh-CN"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非构造性</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唯一性证明</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r>
              <a:rPr lang="zh-CN" sz="3200" kern="12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正向和反向推理</a:t>
            </a:r>
            <a:endParaRPr lang="zh-CN" sz="32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736216295"/>
      </p:ext>
    </p:extLst>
  </p:cSld>
  <p:clrMapOvr>
    <a:masterClrMapping/>
  </p:clrMapOvr>
  <p:transition spd="slow" advTm="0">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Proof</a:t>
            </a:r>
            <a:endParaRPr lang="zh-CN" altLang="en-US" sz="3600" dirty="0">
              <a:latin typeface="Lucida Handwriting" panose="03010101010101010101" pitchFamily="66" charset="0"/>
            </a:endParaRPr>
          </a:p>
        </p:txBody>
      </p:sp>
      <p:sp>
        <p:nvSpPr>
          <p:cNvPr id="4" name="文本框 3">
            <a:extLst>
              <a:ext uri="{FF2B5EF4-FFF2-40B4-BE49-F238E27FC236}">
                <a16:creationId xmlns:a16="http://schemas.microsoft.com/office/drawing/2014/main" id="{DE1C2CB8-C393-4BD1-91CE-70E928543F99}"/>
              </a:ext>
            </a:extLst>
          </p:cNvPr>
          <p:cNvSpPr txBox="1"/>
          <p:nvPr/>
        </p:nvSpPr>
        <p:spPr>
          <a:xfrm>
            <a:off x="1751013" y="1650442"/>
            <a:ext cx="6144936" cy="1494576"/>
          </a:xfrm>
          <a:prstGeom prst="rect">
            <a:avLst/>
          </a:prstGeom>
          <a:noFill/>
        </p:spPr>
        <p:txBody>
          <a:bodyPr wrap="square">
            <a:spAutoFit/>
          </a:bodyPr>
          <a:lstStyle/>
          <a:p>
            <a:pPr>
              <a:lnSpc>
                <a:spcPct val="150000"/>
              </a:lnSpc>
            </a:pPr>
            <a:r>
              <a:rPr lang="zh-CN" altLang="en-US" sz="3200" dirty="0">
                <a:latin typeface="Times New Roman" panose="02020603050405020304" pitchFamily="18" charset="0"/>
                <a:cs typeface="Times New Roman" panose="02020603050405020304" pitchFamily="18" charset="0"/>
              </a:rPr>
              <a:t>数学归纳法</a:t>
            </a:r>
            <a:endParaRPr lang="en-US" altLang="zh-CN" sz="3200" dirty="0">
              <a:latin typeface="Times New Roman" panose="02020603050405020304" pitchFamily="18" charset="0"/>
              <a:cs typeface="Times New Roman" panose="02020603050405020304" pitchFamily="18" charset="0"/>
            </a:endParaRPr>
          </a:p>
          <a:p>
            <a:pPr>
              <a:lnSpc>
                <a:spcPct val="150000"/>
              </a:lnSpc>
            </a:pPr>
            <a:r>
              <a:rPr lang="zh-CN" altLang="en-US" sz="3200" dirty="0">
                <a:latin typeface="Times New Roman" panose="02020603050405020304" pitchFamily="18" charset="0"/>
                <a:cs typeface="Times New Roman" panose="02020603050405020304" pitchFamily="18" charset="0"/>
              </a:rPr>
              <a:t>强行式数学归纳法</a:t>
            </a:r>
            <a:endParaRPr lang="zh-CN" altLang="en-US" sz="3200" dirty="0"/>
          </a:p>
        </p:txBody>
      </p:sp>
      <p:sp>
        <p:nvSpPr>
          <p:cNvPr id="5" name="文本框 4">
            <a:extLst>
              <a:ext uri="{FF2B5EF4-FFF2-40B4-BE49-F238E27FC236}">
                <a16:creationId xmlns:a16="http://schemas.microsoft.com/office/drawing/2014/main" id="{E8B3D870-EDA3-410A-8F63-4843FA7302D1}"/>
              </a:ext>
            </a:extLst>
          </p:cNvPr>
          <p:cNvSpPr txBox="1"/>
          <p:nvPr/>
        </p:nvSpPr>
        <p:spPr>
          <a:xfrm>
            <a:off x="1751013" y="803851"/>
            <a:ext cx="45556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accent1">
                    <a:lumMod val="50000"/>
                  </a:schemeClr>
                </a:solidFill>
              </a:rPr>
              <a:t>数学归纳法</a:t>
            </a:r>
          </a:p>
        </p:txBody>
      </p:sp>
    </p:spTree>
    <p:extLst>
      <p:ext uri="{BB962C8B-B14F-4D97-AF65-F5344CB8AC3E}">
        <p14:creationId xmlns:p14="http://schemas.microsoft.com/office/powerpoint/2010/main" val="1192375567"/>
      </p:ext>
    </p:extLst>
  </p:cSld>
  <p:clrMapOvr>
    <a:masterClrMapping/>
  </p:clrMapOvr>
  <p:transition spd="slow" advTm="0">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 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405C4381-AF5E-41B0-9965-3FCFAB2117DB}"/>
              </a:ext>
            </a:extLst>
          </p:cNvPr>
          <p:cNvSpPr/>
          <p:nvPr/>
        </p:nvSpPr>
        <p:spPr>
          <a:xfrm>
            <a:off x="2848847" y="2850957"/>
            <a:ext cx="6577442" cy="1754326"/>
          </a:xfrm>
          <a:prstGeom prst="rect">
            <a:avLst/>
          </a:prstGeom>
        </p:spPr>
        <p:txBody>
          <a:bodyPr wrap="none">
            <a:spAutoFit/>
          </a:bodyPr>
          <a:lstStyle/>
          <a:p>
            <a:pPr algn="ctr"/>
            <a:r>
              <a:rPr lang="zh-CN" altLang="en-US" sz="5400" b="1" dirty="0">
                <a:solidFill>
                  <a:srgbClr val="CC3300"/>
                </a:solidFill>
                <a:effectLst>
                  <a:outerShdw blurRad="38100" dist="38100" dir="2700000" algn="tl">
                    <a:srgbClr val="C0C0C0"/>
                  </a:outerShdw>
                </a:effectLst>
                <a:latin typeface="+mj-lt"/>
                <a:ea typeface="黑体" panose="02010609060101010101" pitchFamily="49" charset="-122"/>
                <a:cs typeface="+mj-cs"/>
              </a:rPr>
              <a:t>集合的基本概念</a:t>
            </a:r>
            <a:endParaRPr lang="en-US" altLang="zh-CN" sz="5400" b="1" dirty="0">
              <a:solidFill>
                <a:srgbClr val="CC3300"/>
              </a:solidFill>
              <a:effectLst>
                <a:outerShdw blurRad="38100" dist="38100" dir="2700000" algn="tl">
                  <a:srgbClr val="C0C0C0"/>
                </a:outerShdw>
              </a:effectLst>
              <a:latin typeface="+mj-lt"/>
              <a:ea typeface="黑体" panose="02010609060101010101" pitchFamily="49" charset="-122"/>
              <a:cs typeface="+mj-cs"/>
            </a:endParaRPr>
          </a:p>
          <a:p>
            <a:pPr algn="ctr"/>
            <a:r>
              <a:rPr lang="en-US" altLang="zh-CN" sz="5400" b="1" dirty="0">
                <a:solidFill>
                  <a:schemeClr val="tx1">
                    <a:lumMod val="95000"/>
                    <a:lumOff val="5000"/>
                  </a:schemeClr>
                </a:solidFill>
                <a:effectLst>
                  <a:outerShdw blurRad="38100" dist="38100" dir="2700000" algn="tl">
                    <a:srgbClr val="C0C0C0"/>
                  </a:outerShdw>
                </a:effectLst>
                <a:latin typeface="+mj-lt"/>
                <a:ea typeface="黑体" panose="02010609060101010101" pitchFamily="49" charset="-122"/>
                <a:cs typeface="+mj-cs"/>
              </a:rPr>
              <a:t> Basic Concepts of Set</a:t>
            </a:r>
            <a:endParaRPr lang="zh-CN" altLang="en-US" sz="5400" b="1" dirty="0">
              <a:solidFill>
                <a:schemeClr val="tx1">
                  <a:lumMod val="95000"/>
                  <a:lumOff val="5000"/>
                </a:schemeClr>
              </a:solidFill>
              <a:effectLst>
                <a:outerShdw blurRad="38100" dist="38100" dir="2700000" algn="tl">
                  <a:srgbClr val="C0C0C0"/>
                </a:outerShdw>
              </a:effectLst>
              <a:latin typeface="+mj-lt"/>
              <a:ea typeface="黑体" panose="02010609060101010101" pitchFamily="49" charset="-122"/>
              <a:cs typeface="+mj-cs"/>
            </a:endParaRPr>
          </a:p>
        </p:txBody>
      </p:sp>
    </p:spTree>
    <p:extLst>
      <p:ext uri="{BB962C8B-B14F-4D97-AF65-F5344CB8AC3E}">
        <p14:creationId xmlns:p14="http://schemas.microsoft.com/office/powerpoint/2010/main" val="2324525854"/>
      </p:ext>
    </p:extLst>
  </p:cSld>
  <p:clrMapOvr>
    <a:masterClrMapping/>
  </p:clrMapOvr>
  <p:transition spd="slow" advTm="0">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5" name="Rectangle 3">
            <a:extLst>
              <a:ext uri="{FF2B5EF4-FFF2-40B4-BE49-F238E27FC236}">
                <a16:creationId xmlns:a16="http://schemas.microsoft.com/office/drawing/2014/main" id="{84758BF4-8C89-464E-8D33-AED8018A9FE1}"/>
              </a:ext>
            </a:extLst>
          </p:cNvPr>
          <p:cNvSpPr txBox="1">
            <a:spLocks noChangeArrowheads="1"/>
          </p:cNvSpPr>
          <p:nvPr/>
        </p:nvSpPr>
        <p:spPr>
          <a:xfrm>
            <a:off x="1367693" y="1949802"/>
            <a:ext cx="8966999" cy="5410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1800" dirty="0">
                <a:latin typeface="+mn-ea"/>
              </a:rPr>
              <a:t>　　</a:t>
            </a:r>
            <a:r>
              <a:rPr lang="zh-CN" altLang="en-US" sz="2400" dirty="0">
                <a:latin typeface="+mn-ea"/>
              </a:rPr>
              <a:t>集合概念将作为一个不言自明的元概念（基本概念）。它不能用别的术语来精确的定义，只能用别的术语来加以说明。它本身就是用来定义其它概念的概念。</a:t>
            </a:r>
          </a:p>
          <a:p>
            <a:pPr>
              <a:buFont typeface="Wingdings" panose="05000000000000000000" pitchFamily="2" charset="2"/>
              <a:buNone/>
            </a:pPr>
            <a:endParaRPr lang="zh-CN" altLang="en-US" sz="2400" dirty="0">
              <a:latin typeface="+mn-ea"/>
            </a:endParaRPr>
          </a:p>
          <a:p>
            <a:pPr>
              <a:buFont typeface="Wingdings" panose="05000000000000000000" pitchFamily="2" charset="2"/>
              <a:buNone/>
            </a:pPr>
            <a:r>
              <a:rPr lang="zh-CN" altLang="en-US" sz="2400" dirty="0">
                <a:latin typeface="+mn-ea"/>
              </a:rPr>
              <a:t>           </a:t>
            </a:r>
          </a:p>
        </p:txBody>
      </p:sp>
      <p:sp>
        <p:nvSpPr>
          <p:cNvPr id="3" name="文本框 2">
            <a:extLst>
              <a:ext uri="{FF2B5EF4-FFF2-40B4-BE49-F238E27FC236}">
                <a16:creationId xmlns:a16="http://schemas.microsoft.com/office/drawing/2014/main" id="{BC96358A-9CF6-4028-AD10-B641C74E007A}"/>
              </a:ext>
            </a:extLst>
          </p:cNvPr>
          <p:cNvSpPr txBox="1"/>
          <p:nvPr/>
        </p:nvSpPr>
        <p:spPr>
          <a:xfrm>
            <a:off x="1751013" y="1026233"/>
            <a:ext cx="2807830" cy="707886"/>
          </a:xfrm>
          <a:prstGeom prst="rect">
            <a:avLst/>
          </a:prstGeom>
          <a:noFill/>
        </p:spPr>
        <p:txBody>
          <a:bodyPr wrap="square" rtlCol="0">
            <a:spAutoFit/>
          </a:bodyPr>
          <a:lstStyle/>
          <a:p>
            <a:r>
              <a:rPr lang="zh-CN" altLang="en-US" sz="4000" dirty="0">
                <a:solidFill>
                  <a:srgbClr val="0070C0"/>
                </a:solidFill>
              </a:rPr>
              <a:t>集合？</a:t>
            </a:r>
          </a:p>
        </p:txBody>
      </p:sp>
      <p:sp>
        <p:nvSpPr>
          <p:cNvPr id="6" name="文本框 5">
            <a:extLst>
              <a:ext uri="{FF2B5EF4-FFF2-40B4-BE49-F238E27FC236}">
                <a16:creationId xmlns:a16="http://schemas.microsoft.com/office/drawing/2014/main" id="{EF131230-1E11-4B32-AB43-44E425F130A0}"/>
              </a:ext>
            </a:extLst>
          </p:cNvPr>
          <p:cNvSpPr txBox="1"/>
          <p:nvPr/>
        </p:nvSpPr>
        <p:spPr>
          <a:xfrm>
            <a:off x="1136906" y="3577684"/>
            <a:ext cx="9263028" cy="1077218"/>
          </a:xfrm>
          <a:prstGeom prst="rect">
            <a:avLst/>
          </a:prstGeom>
          <a:noFill/>
        </p:spPr>
        <p:txBody>
          <a:bodyPr wrap="square" rtlCol="0">
            <a:spAutoFit/>
          </a:bodyPr>
          <a:lstStyle/>
          <a:p>
            <a:r>
              <a:rPr lang="zh-CN" altLang="en-US" sz="3200" dirty="0">
                <a:solidFill>
                  <a:srgbClr val="FF0000"/>
                </a:solidFill>
              </a:rPr>
              <a:t>集合</a:t>
            </a:r>
            <a:r>
              <a:rPr lang="zh-CN" altLang="en-US" sz="3200" dirty="0"/>
              <a:t>是由指定范围内满足给定条件的所有对象聚集在一起构成的。</a:t>
            </a:r>
          </a:p>
        </p:txBody>
      </p:sp>
    </p:spTree>
    <p:extLst>
      <p:ext uri="{BB962C8B-B14F-4D97-AF65-F5344CB8AC3E}">
        <p14:creationId xmlns:p14="http://schemas.microsoft.com/office/powerpoint/2010/main" val="102297957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4" name="矩形 3">
            <a:extLst>
              <a:ext uri="{FF2B5EF4-FFF2-40B4-BE49-F238E27FC236}">
                <a16:creationId xmlns:a16="http://schemas.microsoft.com/office/drawing/2014/main" id="{9883564C-C84E-403F-9145-7CA40C344807}"/>
              </a:ext>
            </a:extLst>
          </p:cNvPr>
          <p:cNvSpPr/>
          <p:nvPr/>
        </p:nvSpPr>
        <p:spPr>
          <a:xfrm>
            <a:off x="1364288" y="2400085"/>
            <a:ext cx="8582642" cy="1421928"/>
          </a:xfrm>
          <a:prstGeom prst="rect">
            <a:avLst/>
          </a:prstGeom>
        </p:spPr>
        <p:txBody>
          <a:bodyPr wrap="square">
            <a:spAutoFit/>
          </a:bodyPr>
          <a:lstStyle/>
          <a:p>
            <a:pPr>
              <a:lnSpc>
                <a:spcPct val="90000"/>
              </a:lnSpc>
              <a:buFont typeface="Wingdings" panose="05000000000000000000" pitchFamily="2" charset="2"/>
              <a:buNone/>
            </a:pPr>
            <a:r>
              <a:rPr lang="zh-CN" altLang="en-US" sz="3200" b="1" dirty="0">
                <a:solidFill>
                  <a:srgbClr val="C00000"/>
                </a:solidFill>
              </a:rPr>
              <a:t>任意性：</a:t>
            </a:r>
            <a:r>
              <a:rPr lang="zh-CN" altLang="en-US" sz="3200" dirty="0">
                <a:solidFill>
                  <a:srgbClr val="C00000"/>
                </a:solidFill>
              </a:rPr>
              <a:t>任意性是说组成集合的元素任意；</a:t>
            </a:r>
          </a:p>
          <a:p>
            <a:pPr>
              <a:lnSpc>
                <a:spcPct val="90000"/>
              </a:lnSpc>
              <a:buFont typeface="Wingdings" panose="05000000000000000000" pitchFamily="2" charset="2"/>
              <a:buNone/>
            </a:pPr>
            <a:r>
              <a:rPr lang="zh-CN" altLang="en-US" sz="3200" dirty="0">
                <a:solidFill>
                  <a:srgbClr val="C00000"/>
                </a:solidFill>
              </a:rPr>
              <a:t>               构成的法则任意； </a:t>
            </a:r>
          </a:p>
          <a:p>
            <a:pPr>
              <a:lnSpc>
                <a:spcPct val="90000"/>
              </a:lnSpc>
              <a:buFont typeface="Wingdings" panose="05000000000000000000" pitchFamily="2" charset="2"/>
              <a:buNone/>
            </a:pPr>
            <a:r>
              <a:rPr lang="zh-CN" altLang="en-US" sz="3200" dirty="0">
                <a:solidFill>
                  <a:srgbClr val="C00000"/>
                </a:solidFill>
              </a:rPr>
              <a:t>               什么都可以构成集合，不加任何限制。</a:t>
            </a:r>
          </a:p>
        </p:txBody>
      </p:sp>
    </p:spTree>
    <p:extLst>
      <p:ext uri="{BB962C8B-B14F-4D97-AF65-F5344CB8AC3E}">
        <p14:creationId xmlns:p14="http://schemas.microsoft.com/office/powerpoint/2010/main" val="404077193"/>
      </p:ext>
    </p:extLst>
  </p:cSld>
  <p:clrMapOvr>
    <a:masterClrMapping/>
  </p:clrMapOvr>
  <p:transition spd="slow" advTm="0">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365E6179-D14F-4619-BBBB-C3E18C152F20}"/>
              </a:ext>
            </a:extLst>
          </p:cNvPr>
          <p:cNvSpPr/>
          <p:nvPr/>
        </p:nvSpPr>
        <p:spPr>
          <a:xfrm>
            <a:off x="1386950" y="942621"/>
            <a:ext cx="9615453" cy="2862322"/>
          </a:xfrm>
          <a:prstGeom prst="rect">
            <a:avLst/>
          </a:prstGeom>
        </p:spPr>
        <p:txBody>
          <a:bodyPr wrap="square">
            <a:spAutoFit/>
          </a:bodyPr>
          <a:lstStyle/>
          <a:p>
            <a:pPr>
              <a:spcBef>
                <a:spcPts val="1200"/>
              </a:spcBef>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rPr>
              <a:t>(a)</a:t>
            </a:r>
            <a:r>
              <a:rPr lang="zh-CN" altLang="en-US" sz="3200" dirty="0">
                <a:latin typeface="Times New Roman" panose="02020603050405020304" pitchFamily="18" charset="0"/>
                <a:cs typeface="Times New Roman" panose="02020603050405020304" pitchFamily="18" charset="0"/>
              </a:rPr>
              <a:t>承认集合的存在性。即，接受集合概念；</a:t>
            </a:r>
          </a:p>
          <a:p>
            <a:pPr>
              <a:spcBef>
                <a:spcPts val="1200"/>
              </a:spcBef>
              <a:buFont typeface="Wingdings" panose="05000000000000000000" pitchFamily="2" charset="2"/>
              <a:buNone/>
            </a:pP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(b)</a:t>
            </a:r>
            <a:r>
              <a:rPr lang="zh-CN" altLang="en-US" sz="3200" dirty="0">
                <a:latin typeface="Times New Roman" panose="02020603050405020304" pitchFamily="18" charset="0"/>
                <a:cs typeface="Times New Roman" panose="02020603050405020304" pitchFamily="18" charset="0"/>
              </a:rPr>
              <a:t>承认集合是由</a:t>
            </a:r>
            <a:r>
              <a:rPr lang="zh-CN" altLang="en-US" sz="3200" dirty="0">
                <a:solidFill>
                  <a:srgbClr val="0070C0"/>
                </a:solidFill>
                <a:latin typeface="Times New Roman" panose="02020603050405020304" pitchFamily="18" charset="0"/>
                <a:cs typeface="Times New Roman" panose="02020603050405020304" pitchFamily="18" charset="0"/>
              </a:rPr>
              <a:t>一些个体（对象）组成的</a:t>
            </a:r>
            <a:r>
              <a:rPr lang="zh-CN" altLang="en-US" sz="3200" dirty="0">
                <a:latin typeface="Times New Roman" panose="02020603050405020304" pitchFamily="18" charset="0"/>
                <a:cs typeface="Times New Roman" panose="02020603050405020304" pitchFamily="18" charset="0"/>
              </a:rPr>
              <a:t>。这些个体称为该集合的</a:t>
            </a:r>
            <a:r>
              <a:rPr lang="zh-CN" altLang="en-US" sz="3200" dirty="0">
                <a:solidFill>
                  <a:srgbClr val="FF0000"/>
                </a:solidFill>
                <a:latin typeface="Times New Roman" panose="02020603050405020304" pitchFamily="18" charset="0"/>
                <a:cs typeface="Times New Roman" panose="02020603050405020304" pitchFamily="18" charset="0"/>
              </a:rPr>
              <a:t>成员</a:t>
            </a:r>
            <a:r>
              <a:rPr lang="zh-CN" altLang="en-US" sz="3200" dirty="0">
                <a:latin typeface="Times New Roman" panose="02020603050405020304" pitchFamily="18" charset="0"/>
                <a:cs typeface="Times New Roman" panose="02020603050405020304" pitchFamily="18" charset="0"/>
              </a:rPr>
              <a:t>或</a:t>
            </a:r>
            <a:r>
              <a:rPr lang="zh-CN" altLang="en-US" sz="3200" dirty="0">
                <a:solidFill>
                  <a:srgbClr val="FF0000"/>
                </a:solidFill>
                <a:latin typeface="Times New Roman" panose="02020603050405020304" pitchFamily="18" charset="0"/>
                <a:cs typeface="Times New Roman" panose="02020603050405020304" pitchFamily="18" charset="0"/>
              </a:rPr>
              <a:t>元素（</a:t>
            </a:r>
            <a:r>
              <a:rPr lang="en-US" altLang="zh-CN" sz="3200" dirty="0" err="1">
                <a:solidFill>
                  <a:srgbClr val="FF0000"/>
                </a:solidFill>
                <a:latin typeface="Times New Roman" panose="02020603050405020304" pitchFamily="18" charset="0"/>
                <a:cs typeface="Times New Roman" panose="02020603050405020304" pitchFamily="18" charset="0"/>
              </a:rPr>
              <a:t>member,element</a:t>
            </a:r>
            <a:r>
              <a:rPr lang="zh-CN" altLang="en-US" sz="3200" dirty="0">
                <a:solidFill>
                  <a:srgbClr val="FF0000"/>
                </a:solidFill>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a:t>
            </a:r>
          </a:p>
          <a:p>
            <a:pPr>
              <a:spcBef>
                <a:spcPts val="1200"/>
              </a:spcBef>
              <a:buFont typeface="Wingdings" panose="05000000000000000000" pitchFamily="2" charset="2"/>
              <a:buNone/>
            </a:pP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(c)</a:t>
            </a:r>
            <a:r>
              <a:rPr lang="zh-CN" altLang="en-US" sz="3200" dirty="0">
                <a:latin typeface="Times New Roman" panose="02020603050405020304" pitchFamily="18" charset="0"/>
                <a:cs typeface="Times New Roman" panose="02020603050405020304" pitchFamily="18" charset="0"/>
              </a:rPr>
              <a:t>承认个体是可辩认的。即，一个个体要么是一个集合的成员，要么不是；二者必居其一，也只居其一。</a:t>
            </a:r>
          </a:p>
        </p:txBody>
      </p:sp>
      <p:sp>
        <p:nvSpPr>
          <p:cNvPr id="3" name="矩形 2">
            <a:extLst>
              <a:ext uri="{FF2B5EF4-FFF2-40B4-BE49-F238E27FC236}">
                <a16:creationId xmlns:a16="http://schemas.microsoft.com/office/drawing/2014/main" id="{930C3E7A-05AA-4A11-B603-E118B2ED6F3C}"/>
              </a:ext>
            </a:extLst>
          </p:cNvPr>
          <p:cNvSpPr/>
          <p:nvPr/>
        </p:nvSpPr>
        <p:spPr>
          <a:xfrm>
            <a:off x="2248722" y="4072157"/>
            <a:ext cx="7694555" cy="2308324"/>
          </a:xfrm>
          <a:prstGeom prst="rect">
            <a:avLst/>
          </a:prstGeom>
        </p:spPr>
        <p:txBody>
          <a:bodyPr wrap="square">
            <a:spAutoFit/>
          </a:bodyPr>
          <a:lstStyle/>
          <a:p>
            <a:pPr>
              <a:buFont typeface="Wingdings" panose="05000000000000000000" pitchFamily="2" charset="2"/>
              <a:buNone/>
            </a:pPr>
            <a:r>
              <a:rPr lang="zh-CN" altLang="en-US" sz="2400" dirty="0"/>
              <a:t>这种存在性，可辩认性被归纳为集合的一条性质</a:t>
            </a:r>
            <a:endParaRPr lang="en-US" altLang="zh-CN" sz="2400" dirty="0"/>
          </a:p>
          <a:p>
            <a:pPr>
              <a:buFont typeface="Wingdings" panose="05000000000000000000" pitchFamily="2" charset="2"/>
              <a:buNone/>
            </a:pPr>
            <a:endParaRPr lang="zh-CN" altLang="en-US" sz="2400" dirty="0"/>
          </a:p>
          <a:p>
            <a:pPr>
              <a:buFont typeface="Wingdings" panose="05000000000000000000" pitchFamily="2" charset="2"/>
              <a:buNone/>
            </a:pPr>
            <a:r>
              <a:rPr lang="zh-CN" altLang="en-US" dirty="0"/>
              <a:t>　 </a:t>
            </a:r>
            <a:r>
              <a:rPr lang="zh-CN" altLang="en-US" sz="3200" b="1" dirty="0">
                <a:solidFill>
                  <a:srgbClr val="C00000"/>
                </a:solidFill>
              </a:rPr>
              <a:t>确定性：</a:t>
            </a:r>
            <a:r>
              <a:rPr lang="zh-CN" altLang="en-US" sz="3200" dirty="0">
                <a:solidFill>
                  <a:srgbClr val="C00000"/>
                </a:solidFill>
              </a:rPr>
              <a:t>确定性是说集合确定；</a:t>
            </a:r>
          </a:p>
          <a:p>
            <a:pPr>
              <a:buFont typeface="Wingdings" panose="05000000000000000000" pitchFamily="2" charset="2"/>
              <a:buNone/>
            </a:pPr>
            <a:r>
              <a:rPr lang="zh-CN" altLang="en-US" sz="3200" dirty="0">
                <a:solidFill>
                  <a:srgbClr val="C00000"/>
                </a:solidFill>
              </a:rPr>
              <a:t>                 个体确定；</a:t>
            </a:r>
          </a:p>
          <a:p>
            <a:pPr>
              <a:buFont typeface="Wingdings" panose="05000000000000000000" pitchFamily="2" charset="2"/>
              <a:buNone/>
            </a:pPr>
            <a:r>
              <a:rPr lang="zh-CN" altLang="en-US" sz="3200" dirty="0">
                <a:solidFill>
                  <a:srgbClr val="C00000"/>
                </a:solidFill>
              </a:rPr>
              <a:t>                 集合与个体之间的关系确定。</a:t>
            </a:r>
          </a:p>
        </p:txBody>
      </p:sp>
    </p:spTree>
    <p:extLst>
      <p:ext uri="{BB962C8B-B14F-4D97-AF65-F5344CB8AC3E}">
        <p14:creationId xmlns:p14="http://schemas.microsoft.com/office/powerpoint/2010/main" val="1258001022"/>
      </p:ext>
    </p:extLst>
  </p:cSld>
  <p:clrMapOvr>
    <a:masterClrMapping/>
  </p:clrMapOvr>
  <p:transition spd="slow" advTm="0">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5" name="文本框 4">
            <a:extLst>
              <a:ext uri="{FF2B5EF4-FFF2-40B4-BE49-F238E27FC236}">
                <a16:creationId xmlns:a16="http://schemas.microsoft.com/office/drawing/2014/main" id="{B323DDC6-CF45-4BB0-AED3-536C9937F666}"/>
              </a:ext>
            </a:extLst>
          </p:cNvPr>
          <p:cNvSpPr txBox="1"/>
          <p:nvPr/>
        </p:nvSpPr>
        <p:spPr>
          <a:xfrm>
            <a:off x="1751013" y="870963"/>
            <a:ext cx="4555658" cy="58477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3200" dirty="0">
                <a:solidFill>
                  <a:schemeClr val="accent1">
                    <a:lumMod val="50000"/>
                  </a:schemeClr>
                </a:solidFill>
              </a:rPr>
              <a:t>谓词逻辑的推理演算</a:t>
            </a:r>
          </a:p>
        </p:txBody>
      </p:sp>
      <p:sp>
        <p:nvSpPr>
          <p:cNvPr id="6" name="Rectangle 4">
            <a:extLst>
              <a:ext uri="{FF2B5EF4-FFF2-40B4-BE49-F238E27FC236}">
                <a16:creationId xmlns:a16="http://schemas.microsoft.com/office/drawing/2014/main" id="{3016D482-A990-4C93-9EE9-9DACAEFF4F21}"/>
              </a:ext>
            </a:extLst>
          </p:cNvPr>
          <p:cNvSpPr>
            <a:spLocks noChangeArrowheads="1"/>
          </p:cNvSpPr>
          <p:nvPr/>
        </p:nvSpPr>
        <p:spPr bwMode="auto">
          <a:xfrm>
            <a:off x="373048" y="1588513"/>
            <a:ext cx="11715489" cy="3151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nSpc>
                <a:spcPct val="120000"/>
              </a:lnSpc>
              <a:spcBef>
                <a:spcPct val="20000"/>
              </a:spcBef>
              <a:buClr>
                <a:srgbClr val="FF3300"/>
              </a:buClr>
              <a:buFont typeface="Wingdings" panose="05000000000000000000" pitchFamily="2" charset="2"/>
              <a:defRPr sz="2800" b="1">
                <a:solidFill>
                  <a:srgbClr val="000000"/>
                </a:solidFill>
                <a:latin typeface="Arial" panose="020B0604020202020204" pitchFamily="34" charset="0"/>
                <a:ea typeface="黑体" panose="02010609060101010101" pitchFamily="49" charset="-122"/>
              </a:defRPr>
            </a:lvl1pPr>
            <a:lvl2pPr marL="742950" indent="-285750">
              <a:lnSpc>
                <a:spcPct val="120000"/>
              </a:lnSpc>
              <a:spcBef>
                <a:spcPct val="20000"/>
              </a:spcBef>
              <a:buClr>
                <a:srgbClr val="FF3300"/>
              </a:buClr>
              <a:buFont typeface="Wingdings" panose="05000000000000000000" pitchFamily="2" charset="2"/>
              <a:defRPr sz="2400" b="1">
                <a:solidFill>
                  <a:srgbClr val="333300"/>
                </a:solidFill>
                <a:latin typeface="Arial" panose="020B0604020202020204" pitchFamily="34" charset="0"/>
                <a:ea typeface="宋体" panose="02010600030101010101" pitchFamily="2" charset="-122"/>
              </a:defRPr>
            </a:lvl2pPr>
            <a:lvl3pPr marL="1143000" indent="-228600">
              <a:lnSpc>
                <a:spcPct val="120000"/>
              </a:lnSpc>
              <a:spcBef>
                <a:spcPct val="20000"/>
              </a:spcBef>
              <a:buClr>
                <a:srgbClr val="FF3300"/>
              </a:buClr>
              <a:buFont typeface="Wingdings" panose="05000000000000000000" pitchFamily="2" charset="2"/>
              <a:defRPr sz="2000" b="1">
                <a:solidFill>
                  <a:srgbClr val="333300"/>
                </a:solidFill>
                <a:latin typeface="Arial" panose="020B0604020202020204" pitchFamily="34" charset="0"/>
                <a:ea typeface="宋体" panose="02010600030101010101" pitchFamily="2" charset="-122"/>
              </a:defRPr>
            </a:lvl3pPr>
            <a:lvl4pPr marL="1600200" indent="-228600">
              <a:lnSpc>
                <a:spcPct val="120000"/>
              </a:lnSpc>
              <a:spcBef>
                <a:spcPct val="20000"/>
              </a:spcBef>
              <a:buClr>
                <a:srgbClr val="FF3300"/>
              </a:buClr>
              <a:defRPr b="1">
                <a:solidFill>
                  <a:srgbClr val="333300"/>
                </a:solidFill>
                <a:latin typeface="Arial" panose="020B0604020202020204" pitchFamily="34" charset="0"/>
                <a:ea typeface="宋体" panose="02010600030101010101" pitchFamily="2" charset="-122"/>
              </a:defRPr>
            </a:lvl4pPr>
            <a:lvl5pPr marL="2057400" indent="-228600">
              <a:lnSpc>
                <a:spcPct val="120000"/>
              </a:lnSpc>
              <a:spcBef>
                <a:spcPct val="20000"/>
              </a:spcBef>
              <a:buClr>
                <a:srgbClr val="FF3300"/>
              </a:buClr>
              <a:defRPr sz="1600" b="1">
                <a:solidFill>
                  <a:srgbClr val="333300"/>
                </a:solidFill>
                <a:latin typeface="Arial" panose="020B0604020202020204" pitchFamily="34" charset="0"/>
                <a:ea typeface="宋体" panose="02010600030101010101" pitchFamily="2" charset="-122"/>
              </a:defRPr>
            </a:lvl5pPr>
            <a:lvl6pPr marL="2514600" indent="-228600"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6pPr>
            <a:lvl7pPr marL="2971800" indent="-228600"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7pPr>
            <a:lvl8pPr marL="3429000" indent="-228600"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8pPr>
            <a:lvl9pPr marL="3886200" indent="-228600"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9pPr>
          </a:lstStyle>
          <a:p>
            <a:pPr algn="just"/>
            <a:r>
              <a:rPr lang="zh-CN" altLang="en-US" b="0" dirty="0"/>
              <a:t>   </a:t>
            </a:r>
            <a:r>
              <a:rPr lang="zh-CN" altLang="en-US" b="0" dirty="0">
                <a:solidFill>
                  <a:schemeClr val="accent2"/>
                </a:solidFill>
                <a:latin typeface="黑体" panose="02010609060101010101" pitchFamily="49" charset="-122"/>
              </a:rPr>
              <a:t>定义</a:t>
            </a:r>
            <a:r>
              <a:rPr lang="en-US" altLang="zh-CN" b="0" dirty="0">
                <a:solidFill>
                  <a:schemeClr val="accent2"/>
                </a:solidFill>
                <a:latin typeface="黑体" panose="02010609060101010101" pitchFamily="49" charset="-122"/>
              </a:rPr>
              <a:t> </a:t>
            </a:r>
            <a:r>
              <a:rPr lang="zh-CN" altLang="en-US" b="0" dirty="0">
                <a:latin typeface="黑体" panose="02010609060101010101" pitchFamily="49" charset="-122"/>
              </a:rPr>
              <a:t>设</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en-US" altLang="zh-CN" b="0" dirty="0">
                <a:latin typeface="黑体" panose="02010609060101010101" pitchFamily="49" charset="-122"/>
              </a:rPr>
              <a:t>,</a:t>
            </a:r>
            <a:r>
              <a:rPr lang="zh-CN" altLang="en-US" b="0" dirty="0">
                <a:latin typeface="黑体" panose="02010609060101010101" pitchFamily="49" charset="-122"/>
              </a:rPr>
              <a:t>Ｈ是公式，称</a:t>
            </a:r>
            <a:r>
              <a:rPr lang="en-US" altLang="zh-CN" b="0" dirty="0">
                <a:latin typeface="黑体" panose="02010609060101010101" pitchFamily="49" charset="-122"/>
              </a:rPr>
              <a:t>H</a:t>
            </a:r>
            <a:r>
              <a:rPr lang="zh-CN" altLang="en-US" b="0" dirty="0">
                <a:latin typeface="黑体" panose="02010609060101010101" pitchFamily="49" charset="-122"/>
              </a:rPr>
              <a:t>是</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zh-CN" altLang="en-US" b="0" dirty="0">
                <a:latin typeface="黑体" panose="02010609060101010101" pitchFamily="49" charset="-122"/>
              </a:rPr>
              <a:t>的逻辑结果</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zh-CN" altLang="en-US" b="0" dirty="0">
                <a:latin typeface="黑体" panose="02010609060101010101" pitchFamily="49" charset="-122"/>
              </a:rPr>
              <a:t>共同蕴涵</a:t>
            </a:r>
            <a:r>
              <a:rPr lang="en-US" altLang="zh-CN" b="0" dirty="0">
                <a:latin typeface="黑体" panose="02010609060101010101" pitchFamily="49" charset="-122"/>
              </a:rPr>
              <a:t>H)</a:t>
            </a:r>
            <a:r>
              <a:rPr lang="zh-CN" altLang="en-US" b="0" dirty="0">
                <a:latin typeface="黑体" panose="02010609060101010101" pitchFamily="49" charset="-122"/>
              </a:rPr>
              <a:t>，当且仅当</a:t>
            </a:r>
            <a:r>
              <a:rPr lang="en-US" altLang="zh-CN" b="0" dirty="0">
                <a:latin typeface="黑体" panose="02010609060101010101" pitchFamily="49" charset="-122"/>
              </a:rPr>
              <a:t>H </a:t>
            </a:r>
            <a:r>
              <a:rPr lang="zh-CN" altLang="en-US" b="0" dirty="0">
                <a:latin typeface="黑体" panose="02010609060101010101" pitchFamily="49" charset="-122"/>
              </a:rPr>
              <a:t>是</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∧G</a:t>
            </a:r>
            <a:r>
              <a:rPr lang="en-US" altLang="zh-CN" b="0" baseline="-25000" dirty="0">
                <a:latin typeface="黑体" panose="02010609060101010101" pitchFamily="49" charset="-122"/>
              </a:rPr>
              <a:t>2</a:t>
            </a:r>
            <a:r>
              <a:rPr lang="en-US" altLang="zh-CN" b="0" dirty="0">
                <a:latin typeface="黑体" panose="02010609060101010101" pitchFamily="49" charset="-122"/>
              </a:rPr>
              <a:t>∧</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zh-CN" altLang="en-US" b="0" dirty="0">
                <a:latin typeface="黑体" panose="02010609060101010101" pitchFamily="49" charset="-122"/>
              </a:rPr>
              <a:t>的</a:t>
            </a:r>
            <a:r>
              <a:rPr lang="zh-CN" altLang="en-US" b="0" dirty="0">
                <a:solidFill>
                  <a:srgbClr val="CC00FF"/>
                </a:solidFill>
                <a:latin typeface="黑体" panose="02010609060101010101" pitchFamily="49" charset="-122"/>
              </a:rPr>
              <a:t>逻辑结果</a:t>
            </a:r>
            <a:r>
              <a:rPr lang="en-US" altLang="zh-CN" b="0" dirty="0">
                <a:latin typeface="黑体" panose="02010609060101010101" pitchFamily="49" charset="-122"/>
              </a:rPr>
              <a:t>(logic conclusion)</a:t>
            </a:r>
            <a:r>
              <a:rPr lang="zh-CN" altLang="en-US" b="0" dirty="0">
                <a:latin typeface="黑体" panose="02010609060101010101" pitchFamily="49" charset="-122"/>
              </a:rPr>
              <a:t>。记为</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en-US" altLang="zh-CN" b="0" dirty="0">
                <a:latin typeface="黑体" panose="02010609060101010101" pitchFamily="49" charset="-122"/>
              </a:rPr>
              <a:t> </a:t>
            </a:r>
            <a:r>
              <a:rPr lang="en-US" altLang="en-US" b="0" noProof="1">
                <a:latin typeface="黑体" panose="02010609060101010101" pitchFamily="49" charset="-122"/>
                <a:sym typeface="Symbol" panose="05050102010706020507" pitchFamily="18" charset="2"/>
              </a:rPr>
              <a:t></a:t>
            </a:r>
            <a:r>
              <a:rPr lang="zh-CN" altLang="en-US" b="0" dirty="0">
                <a:latin typeface="黑体" panose="02010609060101010101" pitchFamily="49" charset="-122"/>
              </a:rPr>
              <a:t>Ｈ，此时称</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en-US" altLang="zh-CN" b="0" baseline="-25000" dirty="0">
                <a:latin typeface="黑体" panose="02010609060101010101" pitchFamily="49" charset="-122"/>
              </a:rPr>
              <a:t> </a:t>
            </a:r>
            <a:r>
              <a:rPr lang="en-US" altLang="en-US" b="0" noProof="1">
                <a:latin typeface="黑体" panose="02010609060101010101" pitchFamily="49" charset="-122"/>
                <a:sym typeface="Symbol" panose="05050102010706020507" pitchFamily="18" charset="2"/>
              </a:rPr>
              <a:t></a:t>
            </a:r>
            <a:r>
              <a:rPr lang="zh-CN" altLang="en-US" b="0" dirty="0">
                <a:latin typeface="黑体" panose="02010609060101010101" pitchFamily="49" charset="-122"/>
              </a:rPr>
              <a:t>Ｈ为</a:t>
            </a:r>
            <a:r>
              <a:rPr lang="zh-CN" altLang="en-US" b="0" dirty="0">
                <a:solidFill>
                  <a:srgbClr val="CC00FF"/>
                </a:solidFill>
                <a:latin typeface="黑体" panose="02010609060101010101" pitchFamily="49" charset="-122"/>
              </a:rPr>
              <a:t>有效的</a:t>
            </a:r>
            <a:r>
              <a:rPr lang="en-US" altLang="zh-CN" b="0" dirty="0">
                <a:latin typeface="黑体" panose="02010609060101010101" pitchFamily="49" charset="-122"/>
              </a:rPr>
              <a:t>(efficacious)</a:t>
            </a:r>
            <a:r>
              <a:rPr lang="zh-CN" altLang="en-US" b="0" dirty="0">
                <a:latin typeface="黑体" panose="02010609060101010101" pitchFamily="49" charset="-122"/>
              </a:rPr>
              <a:t>，否则称为无效的（</a:t>
            </a:r>
            <a:r>
              <a:rPr lang="en-US" altLang="zh-CN" b="0" dirty="0">
                <a:latin typeface="黑体" panose="02010609060101010101" pitchFamily="49" charset="-122"/>
              </a:rPr>
              <a:t>inefficacious</a:t>
            </a:r>
            <a:r>
              <a:rPr lang="zh-CN" altLang="en-US" b="0" dirty="0">
                <a:latin typeface="黑体" panose="02010609060101010101" pitchFamily="49" charset="-122"/>
              </a:rPr>
              <a:t>）。</a:t>
            </a:r>
            <a:r>
              <a:rPr lang="en-US" altLang="zh-CN" b="0" dirty="0">
                <a:latin typeface="黑体" panose="02010609060101010101" pitchFamily="49" charset="-122"/>
              </a:rPr>
              <a:t>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zh-CN" altLang="en-US" b="0" dirty="0">
                <a:latin typeface="黑体" panose="02010609060101010101" pitchFamily="49" charset="-122"/>
              </a:rPr>
              <a:t>称为一组</a:t>
            </a:r>
            <a:r>
              <a:rPr lang="zh-CN" altLang="en-US" b="0" dirty="0">
                <a:solidFill>
                  <a:srgbClr val="0000CC"/>
                </a:solidFill>
                <a:latin typeface="黑体" panose="02010609060101010101" pitchFamily="49" charset="-122"/>
              </a:rPr>
              <a:t>前提</a:t>
            </a:r>
            <a:r>
              <a:rPr lang="en-US" altLang="zh-CN" b="0" dirty="0">
                <a:latin typeface="黑体" panose="02010609060101010101" pitchFamily="49" charset="-122"/>
              </a:rPr>
              <a:t>(Premise)</a:t>
            </a:r>
            <a:r>
              <a:rPr lang="zh-CN" altLang="en-US" b="0" dirty="0">
                <a:latin typeface="黑体" panose="02010609060101010101" pitchFamily="49" charset="-122"/>
              </a:rPr>
              <a:t>，有时用集合</a:t>
            </a:r>
            <a:r>
              <a:rPr lang="en-US" altLang="zh-CN" b="0" dirty="0">
                <a:latin typeface="黑体" panose="02010609060101010101" pitchFamily="49" charset="-122"/>
              </a:rPr>
              <a:t>Г</a:t>
            </a:r>
            <a:r>
              <a:rPr lang="zh-CN" altLang="en-US" b="0" dirty="0">
                <a:latin typeface="黑体" panose="02010609060101010101" pitchFamily="49" charset="-122"/>
              </a:rPr>
              <a:t>来表示，记</a:t>
            </a:r>
            <a:r>
              <a:rPr lang="en-US" altLang="zh-CN" b="0" dirty="0">
                <a:latin typeface="黑体" panose="02010609060101010101" pitchFamily="49" charset="-122"/>
              </a:rPr>
              <a:t>Г = {G</a:t>
            </a:r>
            <a:r>
              <a:rPr lang="en-US" altLang="zh-CN" b="0" baseline="-25000" dirty="0">
                <a:latin typeface="黑体" panose="02010609060101010101" pitchFamily="49" charset="-122"/>
              </a:rPr>
              <a:t>1</a:t>
            </a:r>
            <a:r>
              <a:rPr lang="en-US" altLang="zh-CN" b="0" dirty="0">
                <a:latin typeface="黑体" panose="02010609060101010101" pitchFamily="49" charset="-122"/>
              </a:rPr>
              <a:t>, G</a:t>
            </a:r>
            <a:r>
              <a:rPr lang="en-US" altLang="zh-CN" b="0" baseline="-25000" dirty="0">
                <a:latin typeface="黑体" panose="02010609060101010101" pitchFamily="49" charset="-122"/>
              </a:rPr>
              <a:t>2</a:t>
            </a:r>
            <a:r>
              <a:rPr lang="en-US" altLang="zh-CN" b="0" dirty="0">
                <a:latin typeface="黑体" panose="02010609060101010101" pitchFamily="49" charset="-122"/>
              </a:rPr>
              <a:t>, </a:t>
            </a:r>
            <a:r>
              <a:rPr lang="en-US" altLang="zh-CN" b="0" dirty="0">
                <a:latin typeface="宋体" panose="02010600030101010101" pitchFamily="2" charset="-122"/>
              </a:rPr>
              <a:t>…</a:t>
            </a:r>
            <a:r>
              <a:rPr lang="en-US" altLang="zh-CN" b="0" dirty="0">
                <a:latin typeface="黑体" panose="02010609060101010101" pitchFamily="49" charset="-122"/>
              </a:rPr>
              <a:t>,</a:t>
            </a:r>
            <a:r>
              <a:rPr lang="en-US" altLang="zh-CN" b="0" dirty="0" err="1">
                <a:latin typeface="黑体" panose="02010609060101010101" pitchFamily="49" charset="-122"/>
              </a:rPr>
              <a:t>G</a:t>
            </a:r>
            <a:r>
              <a:rPr lang="en-US" altLang="zh-CN" b="0" baseline="-25000" dirty="0" err="1">
                <a:latin typeface="黑体" panose="02010609060101010101" pitchFamily="49" charset="-122"/>
              </a:rPr>
              <a:t>n</a:t>
            </a:r>
            <a:r>
              <a:rPr lang="en-US" altLang="zh-CN" b="0" dirty="0">
                <a:latin typeface="黑体" panose="02010609060101010101" pitchFamily="49" charset="-122"/>
              </a:rPr>
              <a:t>}</a:t>
            </a:r>
            <a:r>
              <a:rPr lang="zh-CN" altLang="en-US" b="0" dirty="0">
                <a:latin typeface="黑体" panose="02010609060101010101" pitchFamily="49" charset="-122"/>
              </a:rPr>
              <a:t>。</a:t>
            </a:r>
            <a:r>
              <a:rPr lang="en-US" altLang="zh-CN" b="0" dirty="0">
                <a:latin typeface="黑体" panose="02010609060101010101" pitchFamily="49" charset="-122"/>
              </a:rPr>
              <a:t>H</a:t>
            </a:r>
            <a:r>
              <a:rPr lang="zh-CN" altLang="en-US" b="0" dirty="0">
                <a:latin typeface="黑体" panose="02010609060101010101" pitchFamily="49" charset="-122"/>
              </a:rPr>
              <a:t>称为</a:t>
            </a:r>
            <a:r>
              <a:rPr lang="zh-CN" altLang="en-US" b="0" dirty="0">
                <a:solidFill>
                  <a:srgbClr val="0000CC"/>
                </a:solidFill>
                <a:latin typeface="黑体" panose="02010609060101010101" pitchFamily="49" charset="-122"/>
              </a:rPr>
              <a:t>结论</a:t>
            </a:r>
            <a:r>
              <a:rPr lang="en-US" altLang="zh-CN" b="0" dirty="0">
                <a:latin typeface="黑体" panose="02010609060101010101" pitchFamily="49" charset="-122"/>
              </a:rPr>
              <a:t>(conclusion)</a:t>
            </a:r>
            <a:r>
              <a:rPr lang="zh-CN" altLang="en-US" b="0" dirty="0">
                <a:latin typeface="黑体" panose="02010609060101010101" pitchFamily="49" charset="-122"/>
              </a:rPr>
              <a:t>。又称</a:t>
            </a:r>
            <a:r>
              <a:rPr lang="en-US" altLang="zh-CN" b="0" dirty="0">
                <a:latin typeface="黑体" panose="02010609060101010101" pitchFamily="49" charset="-122"/>
              </a:rPr>
              <a:t>H</a:t>
            </a:r>
            <a:r>
              <a:rPr lang="zh-CN" altLang="en-US" b="0" dirty="0">
                <a:latin typeface="黑体" panose="02010609060101010101" pitchFamily="49" charset="-122"/>
              </a:rPr>
              <a:t>是前提集合的逻辑结果。记为</a:t>
            </a:r>
            <a:r>
              <a:rPr lang="en-US" altLang="zh-CN" b="0" dirty="0">
                <a:latin typeface="黑体" panose="02010609060101010101" pitchFamily="49" charset="-122"/>
              </a:rPr>
              <a:t>Г </a:t>
            </a:r>
            <a:r>
              <a:rPr lang="en-US" altLang="en-US" b="0" noProof="1">
                <a:latin typeface="黑体" panose="02010609060101010101" pitchFamily="49" charset="-122"/>
                <a:sym typeface="Symbol" panose="05050102010706020507" pitchFamily="18" charset="2"/>
              </a:rPr>
              <a:t></a:t>
            </a:r>
            <a:r>
              <a:rPr lang="en-US" altLang="zh-CN" b="0" dirty="0">
                <a:latin typeface="黑体" panose="02010609060101010101" pitchFamily="49" charset="-122"/>
              </a:rPr>
              <a:t> H</a:t>
            </a:r>
            <a:r>
              <a:rPr lang="zh-CN" altLang="en-US" b="0" dirty="0"/>
              <a:t>。 </a:t>
            </a:r>
          </a:p>
        </p:txBody>
      </p:sp>
      <p:sp>
        <p:nvSpPr>
          <p:cNvPr id="7" name="Rectangle 5">
            <a:extLst>
              <a:ext uri="{FF2B5EF4-FFF2-40B4-BE49-F238E27FC236}">
                <a16:creationId xmlns:a16="http://schemas.microsoft.com/office/drawing/2014/main" id="{A2B16ED8-5C47-4CE7-8146-E0948608C9A6}"/>
              </a:ext>
            </a:extLst>
          </p:cNvPr>
          <p:cNvSpPr>
            <a:spLocks noChangeArrowheads="1"/>
          </p:cNvSpPr>
          <p:nvPr/>
        </p:nvSpPr>
        <p:spPr bwMode="auto">
          <a:xfrm>
            <a:off x="851693" y="4926610"/>
            <a:ext cx="10196608"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885825">
              <a:lnSpc>
                <a:spcPct val="120000"/>
              </a:lnSpc>
              <a:spcBef>
                <a:spcPct val="20000"/>
              </a:spcBef>
              <a:buClr>
                <a:srgbClr val="FF3300"/>
              </a:buClr>
              <a:buFont typeface="Wingdings" panose="05000000000000000000" pitchFamily="2" charset="2"/>
              <a:defRPr sz="2800" b="1">
                <a:solidFill>
                  <a:srgbClr val="000000"/>
                </a:solidFill>
                <a:latin typeface="Arial" panose="020B0604020202020204" pitchFamily="34" charset="0"/>
                <a:ea typeface="黑体" panose="02010609060101010101" pitchFamily="49" charset="-122"/>
              </a:defRPr>
            </a:lvl1pPr>
            <a:lvl2pPr marL="742950" indent="-285750" defTabSz="885825">
              <a:lnSpc>
                <a:spcPct val="120000"/>
              </a:lnSpc>
              <a:spcBef>
                <a:spcPct val="20000"/>
              </a:spcBef>
              <a:buClr>
                <a:srgbClr val="FF3300"/>
              </a:buClr>
              <a:buFont typeface="Wingdings" panose="05000000000000000000" pitchFamily="2" charset="2"/>
              <a:defRPr sz="2400" b="1">
                <a:solidFill>
                  <a:srgbClr val="333300"/>
                </a:solidFill>
                <a:latin typeface="Arial" panose="020B0604020202020204" pitchFamily="34" charset="0"/>
                <a:ea typeface="宋体" panose="02010600030101010101" pitchFamily="2" charset="-122"/>
              </a:defRPr>
            </a:lvl2pPr>
            <a:lvl3pPr marL="1143000" indent="-228600" defTabSz="885825">
              <a:lnSpc>
                <a:spcPct val="120000"/>
              </a:lnSpc>
              <a:spcBef>
                <a:spcPct val="20000"/>
              </a:spcBef>
              <a:buClr>
                <a:srgbClr val="FF3300"/>
              </a:buClr>
              <a:buFont typeface="Wingdings" panose="05000000000000000000" pitchFamily="2" charset="2"/>
              <a:defRPr sz="2000" b="1">
                <a:solidFill>
                  <a:srgbClr val="333300"/>
                </a:solidFill>
                <a:latin typeface="Arial" panose="020B0604020202020204" pitchFamily="34" charset="0"/>
                <a:ea typeface="宋体" panose="02010600030101010101" pitchFamily="2" charset="-122"/>
              </a:defRPr>
            </a:lvl3pPr>
            <a:lvl4pPr marL="1600200" indent="-228600" defTabSz="885825">
              <a:lnSpc>
                <a:spcPct val="120000"/>
              </a:lnSpc>
              <a:spcBef>
                <a:spcPct val="20000"/>
              </a:spcBef>
              <a:buClr>
                <a:srgbClr val="FF3300"/>
              </a:buClr>
              <a:defRPr b="1">
                <a:solidFill>
                  <a:srgbClr val="333300"/>
                </a:solidFill>
                <a:latin typeface="Arial" panose="020B0604020202020204" pitchFamily="34" charset="0"/>
                <a:ea typeface="宋体" panose="02010600030101010101" pitchFamily="2" charset="-122"/>
              </a:defRPr>
            </a:lvl4pPr>
            <a:lvl5pPr marL="2057400" indent="-228600" defTabSz="885825">
              <a:lnSpc>
                <a:spcPct val="120000"/>
              </a:lnSpc>
              <a:spcBef>
                <a:spcPct val="20000"/>
              </a:spcBef>
              <a:buClr>
                <a:srgbClr val="FF3300"/>
              </a:buClr>
              <a:defRPr sz="1600" b="1">
                <a:solidFill>
                  <a:srgbClr val="333300"/>
                </a:solidFill>
                <a:latin typeface="Arial" panose="020B0604020202020204" pitchFamily="34" charset="0"/>
                <a:ea typeface="宋体" panose="02010600030101010101" pitchFamily="2" charset="-122"/>
              </a:defRPr>
            </a:lvl5pPr>
            <a:lvl6pPr marL="2514600" indent="-228600" defTabSz="885825"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6pPr>
            <a:lvl7pPr marL="2971800" indent="-228600" defTabSz="885825"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7pPr>
            <a:lvl8pPr marL="3429000" indent="-228600" defTabSz="885825"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8pPr>
            <a:lvl9pPr marL="3886200" indent="-228600" defTabSz="885825" fontAlgn="base">
              <a:lnSpc>
                <a:spcPct val="120000"/>
              </a:lnSpc>
              <a:spcBef>
                <a:spcPct val="20000"/>
              </a:spcBef>
              <a:spcAft>
                <a:spcPct val="0"/>
              </a:spcAft>
              <a:buClr>
                <a:srgbClr val="FF3300"/>
              </a:buClr>
              <a:defRPr sz="1600" b="1">
                <a:solidFill>
                  <a:srgbClr val="333300"/>
                </a:solidFill>
                <a:latin typeface="Arial" panose="020B0604020202020204" pitchFamily="34" charset="0"/>
                <a:ea typeface="宋体" panose="02010600030101010101" pitchFamily="2" charset="-122"/>
              </a:defRPr>
            </a:lvl9pPr>
          </a:lstStyle>
          <a:p>
            <a:pPr algn="ctr"/>
            <a:r>
              <a:rPr lang="zh-CN" altLang="en-US" b="0" dirty="0">
                <a:solidFill>
                  <a:schemeClr val="accent2"/>
                </a:solidFill>
              </a:rPr>
              <a:t>定理</a:t>
            </a:r>
            <a:r>
              <a:rPr lang="en-US" altLang="zh-CN" b="0" dirty="0"/>
              <a:t>  </a:t>
            </a:r>
            <a:r>
              <a:rPr lang="zh-CN" altLang="en-US" b="0" dirty="0"/>
              <a:t>公式</a:t>
            </a:r>
            <a:r>
              <a:rPr lang="en-US" altLang="zh-CN" b="0" dirty="0"/>
              <a:t>H</a:t>
            </a:r>
            <a:r>
              <a:rPr lang="zh-CN" altLang="en-US" b="0" dirty="0"/>
              <a:t>是前提集合</a:t>
            </a:r>
            <a:r>
              <a:rPr lang="en-US" altLang="zh-CN" b="0" dirty="0"/>
              <a:t>Г={G</a:t>
            </a:r>
            <a:r>
              <a:rPr lang="en-US" altLang="zh-CN" b="0" baseline="-25000" dirty="0"/>
              <a:t>1</a:t>
            </a:r>
            <a:r>
              <a:rPr lang="en-US" altLang="zh-CN" b="0" dirty="0"/>
              <a:t>, G</a:t>
            </a:r>
            <a:r>
              <a:rPr lang="en-US" altLang="zh-CN" b="0" baseline="-25000" dirty="0"/>
              <a:t>2</a:t>
            </a:r>
            <a:r>
              <a:rPr lang="en-US" altLang="zh-CN" b="0" dirty="0"/>
              <a:t>, </a:t>
            </a:r>
            <a:r>
              <a:rPr lang="en-US" altLang="zh-CN" b="0" dirty="0">
                <a:latin typeface="宋体" panose="02010600030101010101" pitchFamily="2" charset="-122"/>
              </a:rPr>
              <a:t>…</a:t>
            </a:r>
            <a:r>
              <a:rPr lang="en-US" altLang="zh-CN" b="0" dirty="0"/>
              <a:t>,</a:t>
            </a:r>
            <a:r>
              <a:rPr lang="en-US" altLang="zh-CN" b="0" dirty="0" err="1"/>
              <a:t>G</a:t>
            </a:r>
            <a:r>
              <a:rPr lang="en-US" altLang="zh-CN" b="0" baseline="-25000" dirty="0" err="1"/>
              <a:t>n</a:t>
            </a:r>
            <a:r>
              <a:rPr lang="en-US" altLang="zh-CN" b="0" dirty="0"/>
              <a:t>}</a:t>
            </a:r>
            <a:r>
              <a:rPr lang="zh-CN" altLang="en-US" b="0" dirty="0"/>
              <a:t>的逻辑结果当且仅当</a:t>
            </a:r>
            <a:r>
              <a:rPr lang="en-US" altLang="zh-CN" b="0" dirty="0">
                <a:solidFill>
                  <a:srgbClr val="0000CC"/>
                </a:solidFill>
              </a:rPr>
              <a:t>G</a:t>
            </a:r>
            <a:r>
              <a:rPr lang="en-US" altLang="zh-CN" b="0" baseline="-25000" dirty="0"/>
              <a:t>1</a:t>
            </a:r>
            <a:r>
              <a:rPr lang="en-US" altLang="zh-CN" b="0" dirty="0">
                <a:solidFill>
                  <a:srgbClr val="0000CC"/>
                </a:solidFill>
              </a:rPr>
              <a:t>∧G</a:t>
            </a:r>
            <a:r>
              <a:rPr lang="en-US" altLang="zh-CN" b="0" baseline="-25000" dirty="0"/>
              <a:t>2</a:t>
            </a:r>
            <a:r>
              <a:rPr lang="en-US" altLang="zh-CN" b="0" dirty="0">
                <a:solidFill>
                  <a:srgbClr val="0000CC"/>
                </a:solidFill>
              </a:rPr>
              <a:t>∧</a:t>
            </a:r>
            <a:r>
              <a:rPr lang="en-US" altLang="zh-CN" b="0" dirty="0">
                <a:solidFill>
                  <a:srgbClr val="0000CC"/>
                </a:solidFill>
                <a:latin typeface="宋体" panose="02010600030101010101" pitchFamily="2" charset="-122"/>
              </a:rPr>
              <a:t>…</a:t>
            </a:r>
            <a:r>
              <a:rPr lang="en-US" altLang="zh-CN" b="0" dirty="0">
                <a:solidFill>
                  <a:srgbClr val="0000CC"/>
                </a:solidFill>
              </a:rPr>
              <a:t>∧</a:t>
            </a:r>
            <a:r>
              <a:rPr lang="en-US" altLang="zh-CN" b="0" dirty="0" err="1">
                <a:solidFill>
                  <a:srgbClr val="0000CC"/>
                </a:solidFill>
              </a:rPr>
              <a:t>G</a:t>
            </a:r>
            <a:r>
              <a:rPr lang="en-US" altLang="zh-CN" b="0" baseline="-25000" dirty="0" err="1"/>
              <a:t>n</a:t>
            </a:r>
            <a:r>
              <a:rPr lang="en-US" altLang="zh-CN" b="0" dirty="0">
                <a:solidFill>
                  <a:srgbClr val="0000CC"/>
                </a:solidFill>
              </a:rPr>
              <a:t>→</a:t>
            </a:r>
            <a:r>
              <a:rPr lang="zh-CN" altLang="en-US" b="0" dirty="0">
                <a:solidFill>
                  <a:srgbClr val="0000CC"/>
                </a:solidFill>
              </a:rPr>
              <a:t>Ｈ</a:t>
            </a:r>
            <a:r>
              <a:rPr lang="zh-CN" altLang="en-US" b="0" dirty="0"/>
              <a:t>为</a:t>
            </a:r>
            <a:r>
              <a:rPr lang="zh-CN" altLang="en-US" b="0" dirty="0">
                <a:solidFill>
                  <a:srgbClr val="CC00FF"/>
                </a:solidFill>
              </a:rPr>
              <a:t>有效公式</a:t>
            </a:r>
            <a:r>
              <a:rPr lang="zh-CN" altLang="en-US" b="0" dirty="0"/>
              <a:t>。 </a:t>
            </a:r>
          </a:p>
        </p:txBody>
      </p:sp>
    </p:spTree>
    <p:extLst>
      <p:ext uri="{BB962C8B-B14F-4D97-AF65-F5344CB8AC3E}">
        <p14:creationId xmlns:p14="http://schemas.microsoft.com/office/powerpoint/2010/main" val="1979267224"/>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044D76AF-E98E-4FAD-B7B9-00A244AECA43}"/>
              </a:ext>
            </a:extLst>
          </p:cNvPr>
          <p:cNvSpPr/>
          <p:nvPr/>
        </p:nvSpPr>
        <p:spPr>
          <a:xfrm>
            <a:off x="1857307" y="668671"/>
            <a:ext cx="9141806" cy="5926559"/>
          </a:xfrm>
          <a:prstGeom prst="rect">
            <a:avLst/>
          </a:prstGeom>
        </p:spPr>
        <p:txBody>
          <a:bodyPr wrap="square">
            <a:spAutoFit/>
          </a:bodyPr>
          <a:lstStyle/>
          <a:p>
            <a:pPr>
              <a:lnSpc>
                <a:spcPct val="150000"/>
              </a:lnSpc>
              <a:buFont typeface="Wingdings" panose="05000000000000000000" pitchFamily="2" charset="2"/>
              <a:buNone/>
            </a:pPr>
            <a:r>
              <a:rPr lang="zh-CN" altLang="en-US" sz="3200" dirty="0"/>
              <a:t>综上所述集合的概念有三要素：</a:t>
            </a:r>
          </a:p>
          <a:p>
            <a:pPr>
              <a:lnSpc>
                <a:spcPct val="150000"/>
              </a:lnSpc>
              <a:buFont typeface="Wingdings" panose="05000000000000000000" pitchFamily="2" charset="2"/>
              <a:buNone/>
            </a:pPr>
            <a:r>
              <a:rPr lang="zh-CN" altLang="en-US" sz="3200" dirty="0"/>
              <a:t>    </a:t>
            </a:r>
            <a:r>
              <a:rPr lang="en-US" altLang="zh-CN" sz="3200" dirty="0">
                <a:solidFill>
                  <a:schemeClr val="accent1">
                    <a:lumMod val="75000"/>
                  </a:schemeClr>
                </a:solidFill>
              </a:rPr>
              <a:t>1.  </a:t>
            </a:r>
            <a:r>
              <a:rPr lang="zh-CN" altLang="en-US" sz="3200" dirty="0">
                <a:solidFill>
                  <a:schemeClr val="accent1">
                    <a:lumMod val="75000"/>
                  </a:schemeClr>
                </a:solidFill>
              </a:rPr>
              <a:t>个体（元素）</a:t>
            </a:r>
          </a:p>
          <a:p>
            <a:pPr>
              <a:lnSpc>
                <a:spcPct val="150000"/>
              </a:lnSpc>
              <a:buFont typeface="Wingdings" panose="05000000000000000000" pitchFamily="2" charset="2"/>
              <a:buNone/>
            </a:pPr>
            <a:r>
              <a:rPr lang="zh-CN" altLang="en-US" sz="3200" dirty="0">
                <a:solidFill>
                  <a:schemeClr val="accent1">
                    <a:lumMod val="75000"/>
                  </a:schemeClr>
                </a:solidFill>
              </a:rPr>
              <a:t>    </a:t>
            </a:r>
            <a:r>
              <a:rPr lang="en-US" altLang="zh-CN" sz="3200" dirty="0">
                <a:solidFill>
                  <a:schemeClr val="accent1">
                    <a:lumMod val="75000"/>
                  </a:schemeClr>
                </a:solidFill>
              </a:rPr>
              <a:t>2.  </a:t>
            </a:r>
            <a:r>
              <a:rPr lang="zh-CN" altLang="en-US" sz="3200" dirty="0">
                <a:solidFill>
                  <a:schemeClr val="accent1">
                    <a:lumMod val="75000"/>
                  </a:schemeClr>
                </a:solidFill>
              </a:rPr>
              <a:t>个体的可辨认性</a:t>
            </a:r>
          </a:p>
          <a:p>
            <a:pPr>
              <a:lnSpc>
                <a:spcPct val="150000"/>
              </a:lnSpc>
              <a:buFont typeface="Wingdings" panose="05000000000000000000" pitchFamily="2" charset="2"/>
              <a:buNone/>
            </a:pPr>
            <a:r>
              <a:rPr lang="zh-CN" altLang="en-US" sz="3200" dirty="0">
                <a:solidFill>
                  <a:schemeClr val="accent1">
                    <a:lumMod val="75000"/>
                  </a:schemeClr>
                </a:solidFill>
              </a:rPr>
              <a:t>    </a:t>
            </a:r>
            <a:r>
              <a:rPr lang="en-US" altLang="zh-CN" sz="3200" dirty="0">
                <a:solidFill>
                  <a:schemeClr val="accent1">
                    <a:lumMod val="75000"/>
                  </a:schemeClr>
                </a:solidFill>
              </a:rPr>
              <a:t>3.  </a:t>
            </a:r>
            <a:r>
              <a:rPr lang="zh-CN" altLang="en-US" sz="3200" dirty="0">
                <a:solidFill>
                  <a:schemeClr val="accent1">
                    <a:lumMod val="75000"/>
                  </a:schemeClr>
                </a:solidFill>
              </a:rPr>
              <a:t>集合（动词，汇到一块）</a:t>
            </a:r>
          </a:p>
          <a:p>
            <a:pPr>
              <a:lnSpc>
                <a:spcPct val="150000"/>
              </a:lnSpc>
            </a:pPr>
            <a:r>
              <a:rPr lang="zh-CN" altLang="en-US" sz="3200" dirty="0"/>
              <a:t>通常用</a:t>
            </a:r>
            <a:r>
              <a:rPr lang="zh-CN" altLang="en-US" sz="3200" u="sng" dirty="0"/>
              <a:t>小</a:t>
            </a:r>
            <a:r>
              <a:rPr lang="zh-CN" altLang="en-US" sz="3200" dirty="0"/>
              <a:t>写拉丁字母表示</a:t>
            </a:r>
            <a:r>
              <a:rPr lang="zh-CN" altLang="en-US" sz="3200" dirty="0">
                <a:solidFill>
                  <a:srgbClr val="FF0000"/>
                </a:solidFill>
              </a:rPr>
              <a:t>元素</a:t>
            </a:r>
            <a:r>
              <a:rPr lang="zh-CN" altLang="en-US" sz="3200" dirty="0"/>
              <a:t>：</a:t>
            </a:r>
            <a:r>
              <a:rPr lang="en-US" altLang="zh-CN" sz="3200" dirty="0"/>
              <a:t>a</a:t>
            </a:r>
            <a:r>
              <a:rPr lang="zh-CN" altLang="en-US" sz="3200" dirty="0"/>
              <a:t>、</a:t>
            </a:r>
            <a:r>
              <a:rPr lang="en-US" altLang="zh-CN" sz="3200" dirty="0"/>
              <a:t>b</a:t>
            </a:r>
            <a:r>
              <a:rPr lang="zh-CN" altLang="en-US" sz="3200" dirty="0"/>
              <a:t>、</a:t>
            </a:r>
            <a:r>
              <a:rPr lang="en-US" altLang="zh-CN" sz="3200" dirty="0"/>
              <a:t>c</a:t>
            </a:r>
            <a:r>
              <a:rPr lang="zh-CN" altLang="en-US" sz="3200" dirty="0"/>
              <a:t>、</a:t>
            </a:r>
            <a:r>
              <a:rPr lang="en-US" altLang="zh-CN" sz="3200" dirty="0"/>
              <a:t>d</a:t>
            </a:r>
            <a:r>
              <a:rPr lang="zh-CN" altLang="en-US" sz="3200" dirty="0"/>
              <a:t>、</a:t>
            </a:r>
            <a:r>
              <a:rPr lang="en-US" altLang="zh-CN" sz="3200" dirty="0"/>
              <a:t>…</a:t>
            </a:r>
          </a:p>
          <a:p>
            <a:pPr>
              <a:lnSpc>
                <a:spcPct val="150000"/>
              </a:lnSpc>
            </a:pPr>
            <a:r>
              <a:rPr lang="zh-CN" altLang="en-US" sz="3200" dirty="0"/>
              <a:t>通常用</a:t>
            </a:r>
            <a:r>
              <a:rPr lang="zh-CN" altLang="en-US" sz="3200" u="sng" dirty="0"/>
              <a:t>大</a:t>
            </a:r>
            <a:r>
              <a:rPr lang="zh-CN" altLang="en-US" sz="3200" dirty="0"/>
              <a:t>写拉丁字母表示</a:t>
            </a:r>
            <a:r>
              <a:rPr lang="zh-CN" altLang="en-US" sz="3200" dirty="0">
                <a:solidFill>
                  <a:srgbClr val="FF0000"/>
                </a:solidFill>
              </a:rPr>
              <a:t>集合</a:t>
            </a:r>
            <a:r>
              <a:rPr lang="zh-CN" altLang="en-US" sz="3200" dirty="0"/>
              <a:t>：</a:t>
            </a:r>
            <a:r>
              <a:rPr lang="en-US" altLang="zh-CN" sz="3200" dirty="0"/>
              <a:t>A</a:t>
            </a:r>
            <a:r>
              <a:rPr lang="zh-CN" altLang="en-US" sz="3200" dirty="0"/>
              <a:t>、</a:t>
            </a:r>
            <a:r>
              <a:rPr lang="en-US" altLang="zh-CN" sz="3200" dirty="0"/>
              <a:t>B</a:t>
            </a:r>
            <a:r>
              <a:rPr lang="zh-CN" altLang="en-US" sz="3200" dirty="0"/>
              <a:t>、</a:t>
            </a:r>
            <a:r>
              <a:rPr lang="en-US" altLang="zh-CN" sz="3200" dirty="0"/>
              <a:t>C</a:t>
            </a:r>
            <a:r>
              <a:rPr lang="zh-CN" altLang="en-US" sz="3200" dirty="0"/>
              <a:t>、</a:t>
            </a:r>
            <a:r>
              <a:rPr lang="en-US" altLang="zh-CN" sz="3200" dirty="0"/>
              <a:t>D</a:t>
            </a:r>
            <a:r>
              <a:rPr lang="zh-CN" altLang="en-US" sz="3200" dirty="0"/>
              <a:t>、</a:t>
            </a:r>
            <a:r>
              <a:rPr lang="en-US" altLang="zh-CN" sz="3200" dirty="0"/>
              <a:t>…</a:t>
            </a:r>
          </a:p>
          <a:p>
            <a:pPr>
              <a:lnSpc>
                <a:spcPct val="150000"/>
              </a:lnSpc>
            </a:pPr>
            <a:r>
              <a:rPr lang="zh-CN" altLang="en-US" sz="3200" dirty="0"/>
              <a:t>有时还用德文花写字母表示集合：</a:t>
            </a:r>
            <a:r>
              <a:rPr lang="en-US" altLang="zh-CN" sz="3200" dirty="0"/>
              <a:t>ℬ,℘,ℛ,ℰ,ℱ,ℳ, …</a:t>
            </a:r>
          </a:p>
          <a:p>
            <a:pPr>
              <a:lnSpc>
                <a:spcPct val="150000"/>
              </a:lnSpc>
            </a:pPr>
            <a:r>
              <a:rPr lang="zh-CN" altLang="en-US" sz="3200" u="sng" dirty="0"/>
              <a:t>关于个体的辨认有赖于各方面公认的知识。</a:t>
            </a:r>
          </a:p>
        </p:txBody>
      </p:sp>
    </p:spTree>
    <p:extLst>
      <p:ext uri="{BB962C8B-B14F-4D97-AF65-F5344CB8AC3E}">
        <p14:creationId xmlns:p14="http://schemas.microsoft.com/office/powerpoint/2010/main" val="3240966128"/>
      </p:ext>
    </p:extLst>
  </p:cSld>
  <p:clrMapOvr>
    <a:masterClrMapping/>
  </p:clrMapOvr>
  <p:transition spd="slow" advTm="0">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0114EB42-F20E-4145-8537-C8B8EAA46681}"/>
              </a:ext>
            </a:extLst>
          </p:cNvPr>
          <p:cNvSpPr/>
          <p:nvPr/>
        </p:nvSpPr>
        <p:spPr>
          <a:xfrm>
            <a:off x="2258589" y="804906"/>
            <a:ext cx="8260299" cy="5846344"/>
          </a:xfrm>
          <a:prstGeom prst="rect">
            <a:avLst/>
          </a:prstGeom>
        </p:spPr>
        <p:txBody>
          <a:bodyPr wrap="square">
            <a:spAutoFit/>
          </a:bodyPr>
          <a:lstStyle/>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N：</a:t>
            </a:r>
            <a:r>
              <a:rPr lang="zh-CN" altLang="en-US" sz="2800" dirty="0">
                <a:latin typeface="Microsoft JhengHei" panose="020B0604030504040204" pitchFamily="34" charset="-120"/>
                <a:ea typeface="Microsoft JhengHei" panose="020B0604030504040204" pitchFamily="34" charset="-120"/>
              </a:rPr>
              <a:t>自然数(</a:t>
            </a:r>
            <a:r>
              <a:rPr lang="en-US" altLang="zh-CN" sz="2800" dirty="0">
                <a:latin typeface="Microsoft JhengHei" panose="020B0604030504040204" pitchFamily="34" charset="-120"/>
                <a:ea typeface="Microsoft JhengHei" panose="020B0604030504040204" pitchFamily="34" charset="-120"/>
              </a:rPr>
              <a:t>natural numbers)</a:t>
            </a:r>
            <a:r>
              <a:rPr lang="zh-CN" altLang="en-US" sz="2800" dirty="0">
                <a:latin typeface="Microsoft JhengHei" panose="020B0604030504040204" pitchFamily="34" charset="-120"/>
                <a:ea typeface="Microsoft JhengHei" panose="020B0604030504040204" pitchFamily="34" charset="-120"/>
              </a:rPr>
              <a:t>集合</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       N={</a:t>
            </a:r>
            <a:r>
              <a:rPr lang="en-US" altLang="zh-CN" sz="2800" dirty="0">
                <a:latin typeface="Microsoft JhengHei" panose="020B0604030504040204" pitchFamily="34" charset="-120"/>
                <a:ea typeface="Microsoft JhengHei" panose="020B0604030504040204" pitchFamily="34" charset="-120"/>
                <a:sym typeface="Symbol" panose="05050102010706020507" pitchFamily="18" charset="2"/>
              </a:rPr>
              <a:t>0,</a:t>
            </a:r>
            <a:r>
              <a:rPr lang="en-US" altLang="zh-CN" sz="2800" dirty="0">
                <a:latin typeface="Microsoft JhengHei" panose="020B0604030504040204" pitchFamily="34" charset="-120"/>
                <a:ea typeface="Microsoft JhengHei" panose="020B0604030504040204" pitchFamily="34" charset="-120"/>
              </a:rPr>
              <a:t>1,2,3,…}</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Z：</a:t>
            </a:r>
            <a:r>
              <a:rPr lang="zh-CN" altLang="en-US" sz="2800" dirty="0">
                <a:latin typeface="Microsoft JhengHei" panose="020B0604030504040204" pitchFamily="34" charset="-120"/>
                <a:ea typeface="Microsoft JhengHei" panose="020B0604030504040204" pitchFamily="34" charset="-120"/>
              </a:rPr>
              <a:t>整数(</a:t>
            </a:r>
            <a:r>
              <a:rPr lang="en-US" altLang="zh-CN" sz="2800" dirty="0">
                <a:latin typeface="Microsoft JhengHei" panose="020B0604030504040204" pitchFamily="34" charset="-120"/>
                <a:ea typeface="Microsoft JhengHei" panose="020B0604030504040204" pitchFamily="34" charset="-120"/>
              </a:rPr>
              <a:t>integers)</a:t>
            </a:r>
            <a:r>
              <a:rPr lang="zh-CN" altLang="en-US" sz="2800" dirty="0">
                <a:latin typeface="Microsoft JhengHei" panose="020B0604030504040204" pitchFamily="34" charset="-120"/>
                <a:ea typeface="Microsoft JhengHei" panose="020B0604030504040204" pitchFamily="34" charset="-120"/>
              </a:rPr>
              <a:t>集合</a:t>
            </a:r>
            <a:r>
              <a:rPr lang="en-US" altLang="zh-CN" sz="2800" dirty="0">
                <a:latin typeface="Microsoft JhengHei" panose="020B0604030504040204" pitchFamily="34" charset="-120"/>
                <a:ea typeface="Microsoft JhengHei" panose="020B0604030504040204" pitchFamily="34" charset="-120"/>
              </a:rPr>
              <a:t>(</a:t>
            </a:r>
            <a:r>
              <a:rPr lang="zh-CN" altLang="en-US" sz="2800" dirty="0">
                <a:latin typeface="Microsoft JhengHei" panose="020B0604030504040204" pitchFamily="34" charset="-120"/>
                <a:ea typeface="Microsoft JhengHei" panose="020B0604030504040204" pitchFamily="34" charset="-120"/>
              </a:rPr>
              <a:t>或者</a:t>
            </a:r>
            <a:r>
              <a:rPr lang="en-US" altLang="zh-CN" sz="2800" b="1" dirty="0">
                <a:latin typeface="Microsoft JhengHei" panose="020B0604030504040204" pitchFamily="34" charset="-120"/>
                <a:ea typeface="Microsoft JhengHei" panose="020B0604030504040204" pitchFamily="34" charset="-120"/>
              </a:rPr>
              <a:t>I</a:t>
            </a:r>
            <a:r>
              <a:rPr lang="zh-CN" altLang="en-US" sz="2800" dirty="0">
                <a:latin typeface="Microsoft JhengHei" panose="020B0604030504040204" pitchFamily="34" charset="-120"/>
                <a:ea typeface="Microsoft JhengHei" panose="020B0604030504040204" pitchFamily="34" charset="-120"/>
              </a:rPr>
              <a:t>表示</a:t>
            </a:r>
            <a:r>
              <a:rPr lang="en-US" altLang="zh-CN" sz="2800" dirty="0">
                <a:latin typeface="Microsoft JhengHei" panose="020B0604030504040204" pitchFamily="34" charset="-120"/>
                <a:ea typeface="Microsoft JhengHei" panose="020B0604030504040204" pitchFamily="34" charset="-120"/>
              </a:rPr>
              <a:t>)</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		Z={0,</a:t>
            </a:r>
            <a:r>
              <a:rPr lang="en-US" altLang="zh-CN" sz="2800" dirty="0">
                <a:latin typeface="Microsoft JhengHei" panose="020B0604030504040204" pitchFamily="34" charset="-120"/>
                <a:ea typeface="Microsoft JhengHei" panose="020B0604030504040204" pitchFamily="34" charset="-120"/>
                <a:sym typeface="Symbol" panose="05050102010706020507" pitchFamily="18" charset="2"/>
              </a:rPr>
              <a:t></a:t>
            </a:r>
            <a:r>
              <a:rPr lang="en-US" altLang="zh-CN" sz="2800" dirty="0">
                <a:latin typeface="Microsoft JhengHei" panose="020B0604030504040204" pitchFamily="34" charset="-120"/>
                <a:ea typeface="Microsoft JhengHei" panose="020B0604030504040204" pitchFamily="34" charset="-120"/>
              </a:rPr>
              <a:t>1,</a:t>
            </a:r>
            <a:r>
              <a:rPr lang="en-US" altLang="zh-CN" sz="2800" dirty="0">
                <a:latin typeface="Microsoft JhengHei" panose="020B0604030504040204" pitchFamily="34" charset="-120"/>
                <a:ea typeface="Microsoft JhengHei" panose="020B0604030504040204" pitchFamily="34" charset="-120"/>
                <a:sym typeface="Symbol" panose="05050102010706020507" pitchFamily="18" charset="2"/>
              </a:rPr>
              <a:t></a:t>
            </a:r>
            <a:r>
              <a:rPr lang="en-US" altLang="zh-CN" sz="2800" dirty="0">
                <a:latin typeface="Microsoft JhengHei" panose="020B0604030504040204" pitchFamily="34" charset="-120"/>
                <a:ea typeface="Microsoft JhengHei" panose="020B0604030504040204" pitchFamily="34" charset="-120"/>
              </a:rPr>
              <a:t>2,…}={…,-2,-1,0,1,2,…}</a:t>
            </a:r>
            <a:endParaRPr lang="zh-CN" altLang="en-US" sz="2800" dirty="0">
              <a:latin typeface="Microsoft JhengHei" panose="020B0604030504040204" pitchFamily="34" charset="-120"/>
              <a:ea typeface="Microsoft JhengHei" panose="020B0604030504040204" pitchFamily="34" charset="-120"/>
            </a:endParaRPr>
          </a:p>
          <a:p>
            <a:pPr>
              <a:lnSpc>
                <a:spcPct val="135000"/>
              </a:lnSpc>
              <a:buFontTx/>
              <a:buNone/>
            </a:pPr>
            <a:r>
              <a:rPr lang="en-US" altLang="zh-CN" sz="2800" dirty="0">
                <a:solidFill>
                  <a:schemeClr val="tx2"/>
                </a:solidFill>
                <a:latin typeface="Microsoft JhengHei" panose="020B0604030504040204" pitchFamily="34" charset="-120"/>
                <a:ea typeface="Microsoft JhengHei" panose="020B0604030504040204" pitchFamily="34" charset="-120"/>
              </a:rPr>
              <a:t>Q</a:t>
            </a:r>
            <a:r>
              <a:rPr lang="en-US" altLang="zh-CN" sz="2800" dirty="0">
                <a:latin typeface="Microsoft JhengHei" panose="020B0604030504040204" pitchFamily="34" charset="-120"/>
                <a:ea typeface="Microsoft JhengHei" panose="020B0604030504040204" pitchFamily="34" charset="-120"/>
              </a:rPr>
              <a:t>：</a:t>
            </a:r>
            <a:r>
              <a:rPr lang="zh-CN" altLang="en-US" sz="2800" dirty="0">
                <a:latin typeface="Microsoft JhengHei" panose="020B0604030504040204" pitchFamily="34" charset="-120"/>
                <a:ea typeface="Microsoft JhengHei" panose="020B0604030504040204" pitchFamily="34" charset="-120"/>
              </a:rPr>
              <a:t>有理数(</a:t>
            </a:r>
            <a:r>
              <a:rPr lang="en-US" altLang="zh-CN" sz="2800" dirty="0">
                <a:latin typeface="Microsoft JhengHei" panose="020B0604030504040204" pitchFamily="34" charset="-120"/>
                <a:ea typeface="Microsoft JhengHei" panose="020B0604030504040204" pitchFamily="34" charset="-120"/>
              </a:rPr>
              <a:t>rational numbers)</a:t>
            </a:r>
            <a:r>
              <a:rPr lang="zh-CN" altLang="en-US" sz="2800" dirty="0">
                <a:latin typeface="Microsoft JhengHei" panose="020B0604030504040204" pitchFamily="34" charset="-120"/>
                <a:ea typeface="Microsoft JhengHei" panose="020B0604030504040204" pitchFamily="34" charset="-120"/>
              </a:rPr>
              <a:t>集合</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R：</a:t>
            </a:r>
            <a:r>
              <a:rPr lang="zh-CN" altLang="en-US" sz="2800" dirty="0">
                <a:latin typeface="Microsoft JhengHei" panose="020B0604030504040204" pitchFamily="34" charset="-120"/>
                <a:ea typeface="Microsoft JhengHei" panose="020B0604030504040204" pitchFamily="34" charset="-120"/>
              </a:rPr>
              <a:t>实数(</a:t>
            </a:r>
            <a:r>
              <a:rPr lang="en-US" altLang="zh-CN" sz="2800" dirty="0">
                <a:latin typeface="Microsoft JhengHei" panose="020B0604030504040204" pitchFamily="34" charset="-120"/>
                <a:ea typeface="Microsoft JhengHei" panose="020B0604030504040204" pitchFamily="34" charset="-120"/>
              </a:rPr>
              <a:t>real numbers)</a:t>
            </a:r>
            <a:r>
              <a:rPr lang="zh-CN" altLang="en-US" sz="2800" dirty="0">
                <a:latin typeface="Microsoft JhengHei" panose="020B0604030504040204" pitchFamily="34" charset="-120"/>
                <a:ea typeface="Microsoft JhengHei" panose="020B0604030504040204" pitchFamily="34" charset="-120"/>
              </a:rPr>
              <a:t>集合</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C：</a:t>
            </a:r>
            <a:r>
              <a:rPr lang="zh-CN" altLang="en-US" sz="2800" dirty="0">
                <a:latin typeface="Microsoft JhengHei" panose="020B0604030504040204" pitchFamily="34" charset="-120"/>
                <a:ea typeface="Microsoft JhengHei" panose="020B0604030504040204" pitchFamily="34" charset="-120"/>
              </a:rPr>
              <a:t>复数(</a:t>
            </a:r>
            <a:r>
              <a:rPr lang="en-US" altLang="zh-CN" sz="2800" dirty="0">
                <a:latin typeface="Microsoft JhengHei" panose="020B0604030504040204" pitchFamily="34" charset="-120"/>
                <a:ea typeface="Microsoft JhengHei" panose="020B0604030504040204" pitchFamily="34" charset="-120"/>
              </a:rPr>
              <a:t>complex numbers)</a:t>
            </a:r>
            <a:r>
              <a:rPr lang="zh-CN" altLang="en-US" sz="2800" dirty="0">
                <a:latin typeface="Microsoft JhengHei" panose="020B0604030504040204" pitchFamily="34" charset="-120"/>
                <a:ea typeface="Microsoft JhengHei" panose="020B0604030504040204" pitchFamily="34" charset="-120"/>
              </a:rPr>
              <a:t>集合</a:t>
            </a:r>
            <a:endParaRPr lang="en-US" altLang="zh-CN" sz="2800" dirty="0">
              <a:latin typeface="Microsoft JhengHei" panose="020B0604030504040204" pitchFamily="34" charset="-120"/>
              <a:ea typeface="Microsoft JhengHei" panose="020B0604030504040204" pitchFamily="34" charset="-120"/>
            </a:endParaRP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a:t>
            </a:r>
          </a:p>
          <a:p>
            <a:pPr>
              <a:lnSpc>
                <a:spcPct val="135000"/>
              </a:lnSpc>
              <a:buFontTx/>
              <a:buNone/>
            </a:pPr>
            <a:r>
              <a:rPr lang="en-US" altLang="zh-CN" sz="2800" dirty="0">
                <a:latin typeface="Microsoft JhengHei" panose="020B0604030504040204" pitchFamily="34" charset="-120"/>
                <a:ea typeface="Microsoft JhengHei" panose="020B0604030504040204" pitchFamily="34" charset="-120"/>
              </a:rPr>
              <a:t>.</a:t>
            </a:r>
            <a:endParaRPr lang="zh-CN" altLang="en-US" sz="2800" dirty="0">
              <a:latin typeface="Microsoft JhengHei" panose="020B0604030504040204" pitchFamily="34" charset="-120"/>
              <a:ea typeface="Microsoft JhengHei" panose="020B0604030504040204" pitchFamily="34" charset="-120"/>
            </a:endParaRPr>
          </a:p>
        </p:txBody>
      </p:sp>
    </p:spTree>
    <p:extLst>
      <p:ext uri="{BB962C8B-B14F-4D97-AF65-F5344CB8AC3E}">
        <p14:creationId xmlns:p14="http://schemas.microsoft.com/office/powerpoint/2010/main" val="540224893"/>
      </p:ext>
    </p:extLst>
  </p:cSld>
  <p:clrMapOvr>
    <a:masterClrMapping/>
  </p:clrMapOvr>
  <p:transition spd="slow" advTm="0">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0481C0B1-A5E8-4F63-92F3-C6FA06687694}"/>
              </a:ext>
            </a:extLst>
          </p:cNvPr>
          <p:cNvSpPr/>
          <p:nvPr/>
        </p:nvSpPr>
        <p:spPr>
          <a:xfrm>
            <a:off x="1988874" y="1135058"/>
            <a:ext cx="8766837" cy="3582519"/>
          </a:xfrm>
          <a:prstGeom prst="rect">
            <a:avLst/>
          </a:prstGeom>
        </p:spPr>
        <p:txBody>
          <a:bodyPr wrap="square">
            <a:spAutoFit/>
          </a:bodyPr>
          <a:lstStyle/>
          <a:p>
            <a:pPr algn="just">
              <a:lnSpc>
                <a:spcPct val="90000"/>
              </a:lnSpc>
              <a:buFont typeface="Wingdings" panose="05000000000000000000" pitchFamily="2" charset="2"/>
              <a:buNone/>
            </a:pPr>
            <a:r>
              <a:rPr lang="zh-CN" altLang="en-US" sz="2800" b="1" dirty="0"/>
              <a:t>个体与集合之间的关系：</a:t>
            </a:r>
          </a:p>
          <a:p>
            <a:pPr algn="just">
              <a:lnSpc>
                <a:spcPct val="90000"/>
              </a:lnSpc>
              <a:buFont typeface="Wingdings" panose="05000000000000000000" pitchFamily="2" charset="2"/>
              <a:buNone/>
            </a:pPr>
            <a:r>
              <a:rPr lang="zh-CN" altLang="en-US" sz="2800" dirty="0"/>
              <a:t>　个体与集合之间的关系称为</a:t>
            </a:r>
            <a:r>
              <a:rPr lang="zh-CN" altLang="en-US" sz="2800" b="1" dirty="0"/>
              <a:t>属于关系</a:t>
            </a:r>
            <a:r>
              <a:rPr lang="zh-CN" altLang="en-US" sz="2800" dirty="0"/>
              <a:t>。</a:t>
            </a:r>
          </a:p>
          <a:p>
            <a:pPr algn="just">
              <a:lnSpc>
                <a:spcPct val="90000"/>
              </a:lnSpc>
              <a:buFont typeface="Wingdings" panose="05000000000000000000" pitchFamily="2" charset="2"/>
              <a:buNone/>
            </a:pPr>
            <a:r>
              <a:rPr lang="zh-CN" altLang="en-US" sz="2800" dirty="0"/>
              <a:t>　对于某个个体 </a:t>
            </a:r>
            <a:r>
              <a:rPr lang="en-US" altLang="zh-CN" sz="2800" dirty="0"/>
              <a:t>a </a:t>
            </a:r>
            <a:r>
              <a:rPr lang="zh-CN" altLang="en-US" sz="2800" dirty="0"/>
              <a:t>和某个集合 </a:t>
            </a:r>
            <a:r>
              <a:rPr lang="en-US" altLang="zh-CN" sz="2800" dirty="0"/>
              <a:t>A </a:t>
            </a:r>
            <a:r>
              <a:rPr lang="zh-CN" altLang="en-US" sz="2800" dirty="0"/>
              <a:t>而言， 只有两种可能：</a:t>
            </a:r>
          </a:p>
          <a:p>
            <a:pPr>
              <a:lnSpc>
                <a:spcPct val="90000"/>
              </a:lnSpc>
              <a:buFont typeface="Wingdings" panose="05000000000000000000" pitchFamily="2" charset="2"/>
              <a:buNone/>
            </a:pPr>
            <a:r>
              <a:rPr lang="zh-CN" altLang="en-US" sz="2800" dirty="0"/>
              <a:t>   　</a:t>
            </a:r>
            <a:r>
              <a:rPr lang="en-US" altLang="zh-CN" sz="2800" dirty="0"/>
              <a:t>(1)a </a:t>
            </a:r>
            <a:r>
              <a:rPr lang="zh-CN" altLang="en-US" sz="2800" dirty="0"/>
              <a:t>属于（</a:t>
            </a:r>
            <a:r>
              <a:rPr lang="en-US" altLang="zh-CN" sz="2800" dirty="0"/>
              <a:t>belong to</a:t>
            </a:r>
            <a:r>
              <a:rPr lang="zh-CN" altLang="en-US" sz="2800" dirty="0"/>
              <a:t>） </a:t>
            </a:r>
            <a:r>
              <a:rPr lang="en-US" altLang="zh-CN" sz="2800" dirty="0"/>
              <a:t>A</a:t>
            </a:r>
            <a:r>
              <a:rPr lang="zh-CN" altLang="en-US" sz="2800" dirty="0"/>
              <a:t>，记为 </a:t>
            </a:r>
            <a:r>
              <a:rPr lang="en-US" altLang="zh-CN" sz="2800" dirty="0" err="1"/>
              <a:t>a</a:t>
            </a:r>
            <a:r>
              <a:rPr lang="en-US" altLang="zh-CN" sz="2800" dirty="0" err="1">
                <a:sym typeface="Symbol" panose="05050102010706020507" pitchFamily="18" charset="2"/>
              </a:rPr>
              <a:t></a:t>
            </a:r>
            <a:r>
              <a:rPr lang="en-US" altLang="zh-CN" sz="2800" dirty="0" err="1"/>
              <a:t>A</a:t>
            </a:r>
            <a:r>
              <a:rPr lang="zh-CN" altLang="en-US" sz="2800" dirty="0"/>
              <a:t>（记号</a:t>
            </a:r>
            <a:r>
              <a:rPr lang="zh-CN" altLang="en-US" sz="2800" dirty="0">
                <a:sym typeface="Symbol" panose="05050102010706020507" pitchFamily="18" charset="2"/>
              </a:rPr>
              <a:t></a:t>
            </a:r>
            <a:r>
              <a:rPr lang="zh-CN" altLang="en-US" sz="2800" dirty="0"/>
              <a:t> 是希腊字</a:t>
            </a:r>
            <a:r>
              <a:rPr lang="zh-CN" altLang="en-US" sz="2800" dirty="0">
                <a:sym typeface="Symbol" panose="05050102010706020507" pitchFamily="18" charset="2"/>
              </a:rPr>
              <a:t></a:t>
            </a:r>
            <a:r>
              <a:rPr lang="en-US" altLang="zh-CN" sz="2800" dirty="0" err="1">
                <a:sym typeface="Symbol" panose="05050102010706020507" pitchFamily="18" charset="2"/>
              </a:rPr>
              <a:t>i</a:t>
            </a:r>
            <a:r>
              <a:rPr lang="zh-CN" altLang="en-US" sz="2800" dirty="0">
                <a:sym typeface="Symbol" panose="05050102010706020507" pitchFamily="18" charset="2"/>
              </a:rPr>
              <a:t>的第一个字母，意思是“是”。由意大利数学家</a:t>
            </a:r>
            <a:r>
              <a:rPr lang="en-US" altLang="zh-CN" sz="2800" dirty="0" err="1">
                <a:sym typeface="Symbol" panose="05050102010706020507" pitchFamily="18" charset="2"/>
              </a:rPr>
              <a:t>G.Peano</a:t>
            </a:r>
            <a:r>
              <a:rPr lang="zh-CN" altLang="en-US" sz="2800" dirty="0">
                <a:sym typeface="Symbol" panose="05050102010706020507" pitchFamily="18" charset="2"/>
              </a:rPr>
              <a:t>首先采用</a:t>
            </a:r>
            <a:r>
              <a:rPr lang="zh-CN" altLang="en-US" sz="2800" dirty="0"/>
              <a:t>），同时称 </a:t>
            </a:r>
            <a:r>
              <a:rPr lang="en-US" altLang="zh-CN" sz="2800" dirty="0"/>
              <a:t>a </a:t>
            </a:r>
            <a:r>
              <a:rPr lang="zh-CN" altLang="en-US" sz="2800" dirty="0"/>
              <a:t>是 </a:t>
            </a:r>
            <a:r>
              <a:rPr lang="en-US" altLang="zh-CN" sz="2800" dirty="0"/>
              <a:t>A </a:t>
            </a:r>
            <a:r>
              <a:rPr lang="zh-CN" altLang="en-US" sz="2800" dirty="0"/>
              <a:t>的元素或</a:t>
            </a:r>
            <a:r>
              <a:rPr lang="en-US" altLang="zh-CN" sz="2800" dirty="0"/>
              <a:t>A</a:t>
            </a:r>
            <a:r>
              <a:rPr lang="zh-CN" altLang="en-US" sz="2800" dirty="0"/>
              <a:t>的成员。 </a:t>
            </a:r>
          </a:p>
          <a:p>
            <a:pPr>
              <a:lnSpc>
                <a:spcPct val="90000"/>
              </a:lnSpc>
              <a:buFont typeface="Wingdings" panose="05000000000000000000" pitchFamily="2" charset="2"/>
              <a:buNone/>
            </a:pPr>
            <a:r>
              <a:rPr lang="zh-CN" altLang="en-US" sz="2800" dirty="0"/>
              <a:t>　　</a:t>
            </a:r>
            <a:r>
              <a:rPr lang="en-US" altLang="zh-CN" sz="2800" dirty="0"/>
              <a:t>(2)a </a:t>
            </a:r>
            <a:r>
              <a:rPr lang="zh-CN" altLang="en-US" sz="2800" dirty="0"/>
              <a:t>不属于 </a:t>
            </a:r>
            <a:r>
              <a:rPr lang="en-US" altLang="zh-CN" sz="2800" dirty="0"/>
              <a:t>A</a:t>
            </a:r>
            <a:r>
              <a:rPr lang="zh-CN" altLang="en-US" sz="2800" dirty="0"/>
              <a:t>，记为 </a:t>
            </a:r>
            <a:r>
              <a:rPr lang="en-US" altLang="zh-CN" sz="2800" dirty="0" err="1"/>
              <a:t>a</a:t>
            </a:r>
            <a:r>
              <a:rPr lang="en-US" altLang="zh-CN" sz="2800" dirty="0" err="1">
                <a:sym typeface="Symbol" panose="05050102010706020507" pitchFamily="18" charset="2"/>
              </a:rPr>
              <a:t></a:t>
            </a:r>
            <a:r>
              <a:rPr lang="en-US" altLang="zh-CN" sz="2800" dirty="0" err="1"/>
              <a:t>A</a:t>
            </a:r>
            <a:r>
              <a:rPr lang="en-US" altLang="zh-CN" sz="2800" dirty="0"/>
              <a:t> </a:t>
            </a:r>
            <a:r>
              <a:rPr lang="zh-CN" altLang="en-US" sz="2800" dirty="0"/>
              <a:t>，称 </a:t>
            </a:r>
            <a:r>
              <a:rPr lang="en-US" altLang="zh-CN" sz="2800" dirty="0"/>
              <a:t>a </a:t>
            </a:r>
            <a:r>
              <a:rPr lang="zh-CN" altLang="en-US" sz="2800" dirty="0"/>
              <a:t>不是 </a:t>
            </a:r>
            <a:r>
              <a:rPr lang="en-US" altLang="zh-CN" sz="2800" dirty="0"/>
              <a:t>A </a:t>
            </a:r>
            <a:r>
              <a:rPr lang="zh-CN" altLang="en-US" sz="2800" dirty="0"/>
              <a:t>的元素或</a:t>
            </a:r>
            <a:r>
              <a:rPr lang="en-US" altLang="zh-CN" sz="2800" dirty="0"/>
              <a:t>a </a:t>
            </a:r>
            <a:r>
              <a:rPr lang="zh-CN" altLang="en-US" sz="2800" dirty="0"/>
              <a:t>不是 </a:t>
            </a:r>
            <a:r>
              <a:rPr lang="en-US" altLang="zh-CN" sz="2800" dirty="0"/>
              <a:t>A </a:t>
            </a:r>
            <a:r>
              <a:rPr lang="zh-CN" altLang="en-US" sz="2800" dirty="0"/>
              <a:t>的成员。</a:t>
            </a:r>
          </a:p>
          <a:p>
            <a:pPr algn="just">
              <a:lnSpc>
                <a:spcPct val="90000"/>
              </a:lnSpc>
              <a:buFont typeface="Wingdings" panose="05000000000000000000" pitchFamily="2" charset="2"/>
              <a:buNone/>
            </a:pPr>
            <a:endParaRPr lang="en-US" altLang="zh-CN" sz="2800" dirty="0"/>
          </a:p>
        </p:txBody>
      </p:sp>
      <p:grpSp>
        <p:nvGrpSpPr>
          <p:cNvPr id="5" name="Group 39">
            <a:extLst>
              <a:ext uri="{FF2B5EF4-FFF2-40B4-BE49-F238E27FC236}">
                <a16:creationId xmlns:a16="http://schemas.microsoft.com/office/drawing/2014/main" id="{507181EC-2A2F-4DD9-B0EA-9122026F1250}"/>
              </a:ext>
            </a:extLst>
          </p:cNvPr>
          <p:cNvGrpSpPr>
            <a:grpSpLocks/>
          </p:cNvGrpSpPr>
          <p:nvPr/>
        </p:nvGrpSpPr>
        <p:grpSpPr bwMode="auto">
          <a:xfrm>
            <a:off x="2587511" y="4495804"/>
            <a:ext cx="6553200" cy="2454275"/>
            <a:chOff x="1344" y="1584"/>
            <a:chExt cx="4128" cy="1546"/>
          </a:xfrm>
        </p:grpSpPr>
        <p:sp>
          <p:nvSpPr>
            <p:cNvPr id="6" name="Rectangle 6">
              <a:extLst>
                <a:ext uri="{FF2B5EF4-FFF2-40B4-BE49-F238E27FC236}">
                  <a16:creationId xmlns:a16="http://schemas.microsoft.com/office/drawing/2014/main" id="{BCD2E97C-A535-49D8-8A26-E95371C0EE79}"/>
                </a:ext>
              </a:extLst>
            </p:cNvPr>
            <p:cNvSpPr>
              <a:spLocks noChangeArrowheads="1"/>
            </p:cNvSpPr>
            <p:nvPr/>
          </p:nvSpPr>
          <p:spPr bwMode="auto">
            <a:xfrm>
              <a:off x="1344" y="1824"/>
              <a:ext cx="1344"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7">
              <a:extLst>
                <a:ext uri="{FF2B5EF4-FFF2-40B4-BE49-F238E27FC236}">
                  <a16:creationId xmlns:a16="http://schemas.microsoft.com/office/drawing/2014/main" id="{58C3F378-82E1-400E-82A5-F69405D35077}"/>
                </a:ext>
              </a:extLst>
            </p:cNvPr>
            <p:cNvSpPr>
              <a:spLocks noChangeArrowheads="1"/>
            </p:cNvSpPr>
            <p:nvPr/>
          </p:nvSpPr>
          <p:spPr bwMode="auto">
            <a:xfrm>
              <a:off x="1632" y="2112"/>
              <a:ext cx="816" cy="24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9">
              <a:extLst>
                <a:ext uri="{FF2B5EF4-FFF2-40B4-BE49-F238E27FC236}">
                  <a16:creationId xmlns:a16="http://schemas.microsoft.com/office/drawing/2014/main" id="{B6A1CECD-43B2-4E43-AFA7-B6971B02F524}"/>
                </a:ext>
              </a:extLst>
            </p:cNvPr>
            <p:cNvSpPr>
              <a:spLocks noChangeArrowheads="1"/>
            </p:cNvSpPr>
            <p:nvPr/>
          </p:nvSpPr>
          <p:spPr bwMode="auto">
            <a:xfrm>
              <a:off x="1440" y="2016"/>
              <a:ext cx="1056"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10">
              <a:extLst>
                <a:ext uri="{FF2B5EF4-FFF2-40B4-BE49-F238E27FC236}">
                  <a16:creationId xmlns:a16="http://schemas.microsoft.com/office/drawing/2014/main" id="{DFBA97E7-0039-4F4C-9769-C1AC63DEFF9A}"/>
                </a:ext>
              </a:extLst>
            </p:cNvPr>
            <p:cNvSpPr>
              <a:spLocks noChangeArrowheads="1"/>
            </p:cNvSpPr>
            <p:nvPr/>
          </p:nvSpPr>
          <p:spPr bwMode="auto">
            <a:xfrm>
              <a:off x="1632" y="2256"/>
              <a:ext cx="672" cy="28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11">
              <a:extLst>
                <a:ext uri="{FF2B5EF4-FFF2-40B4-BE49-F238E27FC236}">
                  <a16:creationId xmlns:a16="http://schemas.microsoft.com/office/drawing/2014/main" id="{4BF79CBE-9F1C-4841-B1AD-D8ACEE25078B}"/>
                </a:ext>
              </a:extLst>
            </p:cNvPr>
            <p:cNvSpPr>
              <a:spLocks noChangeArrowheads="1"/>
            </p:cNvSpPr>
            <p:nvPr/>
          </p:nvSpPr>
          <p:spPr bwMode="auto">
            <a:xfrm>
              <a:off x="1344" y="2112"/>
              <a:ext cx="1344"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14">
              <a:extLst>
                <a:ext uri="{FF2B5EF4-FFF2-40B4-BE49-F238E27FC236}">
                  <a16:creationId xmlns:a16="http://schemas.microsoft.com/office/drawing/2014/main" id="{6E7BFAE7-8AD0-4237-9A2C-88011329850F}"/>
                </a:ext>
              </a:extLst>
            </p:cNvPr>
            <p:cNvSpPr>
              <a:spLocks noChangeArrowheads="1"/>
            </p:cNvSpPr>
            <p:nvPr/>
          </p:nvSpPr>
          <p:spPr bwMode="auto">
            <a:xfrm>
              <a:off x="5184" y="2256"/>
              <a:ext cx="288"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16">
              <a:extLst>
                <a:ext uri="{FF2B5EF4-FFF2-40B4-BE49-F238E27FC236}">
                  <a16:creationId xmlns:a16="http://schemas.microsoft.com/office/drawing/2014/main" id="{0C078C8B-79B6-4848-9E7F-65E233E81F44}"/>
                </a:ext>
              </a:extLst>
            </p:cNvPr>
            <p:cNvSpPr>
              <a:spLocks noChangeArrowheads="1"/>
            </p:cNvSpPr>
            <p:nvPr/>
          </p:nvSpPr>
          <p:spPr bwMode="auto">
            <a:xfrm>
              <a:off x="1632" y="1632"/>
              <a:ext cx="1344" cy="1104"/>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altLang="zh-CN" sz="2000" b="0">
                  <a:latin typeface="Times New Roman" panose="02020603050405020304" pitchFamily="18" charset="0"/>
                </a:rPr>
                <a:t>A</a:t>
              </a:r>
            </a:p>
            <a:p>
              <a:pPr algn="ctr">
                <a:lnSpc>
                  <a:spcPct val="100000"/>
                </a:lnSpc>
                <a:spcBef>
                  <a:spcPct val="0"/>
                </a:spcBef>
                <a:buClrTx/>
                <a:buFontTx/>
                <a:buNone/>
              </a:pPr>
              <a:endParaRPr lang="en-US" altLang="zh-CN" sz="2000" b="0">
                <a:latin typeface="Times New Roman" panose="02020603050405020304" pitchFamily="18" charset="0"/>
              </a:endParaRPr>
            </a:p>
            <a:p>
              <a:pPr algn="ctr">
                <a:lnSpc>
                  <a:spcPct val="100000"/>
                </a:lnSpc>
                <a:spcBef>
                  <a:spcPct val="0"/>
                </a:spcBef>
                <a:buClrTx/>
                <a:buFontTx/>
                <a:buNone/>
              </a:pPr>
              <a:endParaRPr lang="en-US" altLang="zh-CN" sz="2000" b="0">
                <a:latin typeface="Times New Roman" panose="02020603050405020304" pitchFamily="18" charset="0"/>
              </a:endParaRPr>
            </a:p>
            <a:p>
              <a:pPr algn="ctr">
                <a:lnSpc>
                  <a:spcPct val="100000"/>
                </a:lnSpc>
                <a:spcBef>
                  <a:spcPct val="0"/>
                </a:spcBef>
                <a:buClrTx/>
                <a:buFontTx/>
                <a:buNone/>
              </a:pPr>
              <a:r>
                <a:rPr lang="en-US" altLang="zh-CN" sz="2000" b="0">
                  <a:latin typeface="Times New Roman" panose="02020603050405020304" pitchFamily="18" charset="0"/>
                </a:rPr>
                <a:t>a</a:t>
              </a:r>
            </a:p>
          </p:txBody>
        </p:sp>
        <p:sp>
          <p:nvSpPr>
            <p:cNvPr id="13" name="Oval 17">
              <a:extLst>
                <a:ext uri="{FF2B5EF4-FFF2-40B4-BE49-F238E27FC236}">
                  <a16:creationId xmlns:a16="http://schemas.microsoft.com/office/drawing/2014/main" id="{05B1A79E-1C82-4992-8402-F558AA098A92}"/>
                </a:ext>
              </a:extLst>
            </p:cNvPr>
            <p:cNvSpPr>
              <a:spLocks noChangeArrowheads="1"/>
            </p:cNvSpPr>
            <p:nvPr/>
          </p:nvSpPr>
          <p:spPr bwMode="auto">
            <a:xfrm>
              <a:off x="3600" y="1584"/>
              <a:ext cx="1296" cy="1152"/>
            </a:xfrm>
            <a:prstGeom prst="ellipse">
              <a:avLst/>
            </a:prstGeom>
            <a:solidFill>
              <a:schemeClr val="accent1"/>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ClrTx/>
                <a:buFontTx/>
                <a:buNone/>
              </a:pPr>
              <a:r>
                <a:rPr lang="en-US" altLang="zh-CN" sz="2000" b="0">
                  <a:latin typeface="Times New Roman" panose="02020603050405020304" pitchFamily="18" charset="0"/>
                </a:rPr>
                <a:t>A</a:t>
              </a:r>
            </a:p>
          </p:txBody>
        </p:sp>
        <p:sp>
          <p:nvSpPr>
            <p:cNvPr id="14" name="Oval 19">
              <a:extLst>
                <a:ext uri="{FF2B5EF4-FFF2-40B4-BE49-F238E27FC236}">
                  <a16:creationId xmlns:a16="http://schemas.microsoft.com/office/drawing/2014/main" id="{37B401BC-B315-4360-B333-892977DEA11B}"/>
                </a:ext>
              </a:extLst>
            </p:cNvPr>
            <p:cNvSpPr>
              <a:spLocks noChangeArrowheads="1"/>
            </p:cNvSpPr>
            <p:nvPr/>
          </p:nvSpPr>
          <p:spPr bwMode="auto">
            <a:xfrm>
              <a:off x="1872" y="1920"/>
              <a:ext cx="48" cy="96"/>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Oval 20">
              <a:extLst>
                <a:ext uri="{FF2B5EF4-FFF2-40B4-BE49-F238E27FC236}">
                  <a16:creationId xmlns:a16="http://schemas.microsoft.com/office/drawing/2014/main" id="{28F28094-FD74-47A7-A7B8-38CD4F628C03}"/>
                </a:ext>
              </a:extLst>
            </p:cNvPr>
            <p:cNvSpPr>
              <a:spLocks noChangeArrowheads="1"/>
            </p:cNvSpPr>
            <p:nvPr/>
          </p:nvSpPr>
          <p:spPr bwMode="auto">
            <a:xfrm flipV="1">
              <a:off x="2304" y="2352"/>
              <a:ext cx="48" cy="48"/>
            </a:xfrm>
            <a:prstGeom prst="ellipse">
              <a:avLst/>
            </a:prstGeom>
            <a:solidFill>
              <a:schemeClr val="accent2"/>
            </a:soli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100000"/>
                </a:lnSpc>
                <a:spcBef>
                  <a:spcPct val="0"/>
                </a:spcBef>
                <a:buClrTx/>
                <a:buFontTx/>
                <a:buNone/>
              </a:pPr>
              <a:endParaRPr lang="zh-CN" altLang="zh-CN" sz="2000" b="0">
                <a:latin typeface="Times New Roman" panose="02020603050405020304" pitchFamily="18" charset="0"/>
              </a:endParaRPr>
            </a:p>
          </p:txBody>
        </p:sp>
        <p:sp>
          <p:nvSpPr>
            <p:cNvPr id="16" name="Oval 22">
              <a:extLst>
                <a:ext uri="{FF2B5EF4-FFF2-40B4-BE49-F238E27FC236}">
                  <a16:creationId xmlns:a16="http://schemas.microsoft.com/office/drawing/2014/main" id="{422B63D0-A22E-4DFB-9BA4-400ADF2BCC50}"/>
                </a:ext>
              </a:extLst>
            </p:cNvPr>
            <p:cNvSpPr>
              <a:spLocks noChangeArrowheads="1"/>
            </p:cNvSpPr>
            <p:nvPr/>
          </p:nvSpPr>
          <p:spPr bwMode="auto">
            <a:xfrm flipV="1">
              <a:off x="5088" y="2016"/>
              <a:ext cx="48" cy="48"/>
            </a:xfrm>
            <a:prstGeom prst="ellipse">
              <a:avLst/>
            </a:prstGeom>
            <a:solidFill>
              <a:schemeClr val="accent1"/>
            </a:solidFill>
            <a:ln w="12700" cap="sq">
              <a:solidFill>
                <a:schemeClr val="accent2"/>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a:lnSpc>
                  <a:spcPct val="100000"/>
                </a:lnSpc>
                <a:spcBef>
                  <a:spcPct val="0"/>
                </a:spcBef>
                <a:buClrTx/>
                <a:buFontTx/>
                <a:buNone/>
              </a:pPr>
              <a:endParaRPr lang="zh-CN" altLang="zh-CN" sz="2000" b="0">
                <a:solidFill>
                  <a:schemeClr val="accent2"/>
                </a:solidFill>
                <a:latin typeface="Times New Roman" panose="02020603050405020304" pitchFamily="18" charset="0"/>
              </a:endParaRPr>
            </a:p>
          </p:txBody>
        </p:sp>
        <p:sp>
          <p:nvSpPr>
            <p:cNvPr id="17" name="Text Box 28">
              <a:extLst>
                <a:ext uri="{FF2B5EF4-FFF2-40B4-BE49-F238E27FC236}">
                  <a16:creationId xmlns:a16="http://schemas.microsoft.com/office/drawing/2014/main" id="{DC0B443A-0D11-4F78-AAB2-E61721696BFC}"/>
                </a:ext>
              </a:extLst>
            </p:cNvPr>
            <p:cNvSpPr txBox="1">
              <a:spLocks noChangeArrowheads="1"/>
            </p:cNvSpPr>
            <p:nvPr/>
          </p:nvSpPr>
          <p:spPr bwMode="auto">
            <a:xfrm>
              <a:off x="1920" y="2880"/>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endParaRPr lang="zh-CN" altLang="zh-CN" sz="2000" b="0">
                <a:latin typeface="Times New Roman" panose="02020603050405020304" pitchFamily="18" charset="0"/>
              </a:endParaRPr>
            </a:p>
          </p:txBody>
        </p:sp>
        <p:sp>
          <p:nvSpPr>
            <p:cNvPr id="18" name="Text Box 30">
              <a:extLst>
                <a:ext uri="{FF2B5EF4-FFF2-40B4-BE49-F238E27FC236}">
                  <a16:creationId xmlns:a16="http://schemas.microsoft.com/office/drawing/2014/main" id="{6B8CAFF8-2B04-4401-8A85-5F2E97F02A5A}"/>
                </a:ext>
              </a:extLst>
            </p:cNvPr>
            <p:cNvSpPr txBox="1">
              <a:spLocks noChangeArrowheads="1"/>
            </p:cNvSpPr>
            <p:nvPr/>
          </p:nvSpPr>
          <p:spPr bwMode="auto">
            <a:xfrm>
              <a:off x="2064" y="2736"/>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zh-CN" sz="2000" b="0">
                  <a:latin typeface="Times New Roman" panose="02020603050405020304" pitchFamily="18" charset="0"/>
                </a:rPr>
                <a:t>a</a:t>
              </a:r>
              <a:r>
                <a:rPr lang="en-US" altLang="zh-CN" sz="2000" b="0">
                  <a:latin typeface="Times New Roman" panose="02020603050405020304" pitchFamily="18" charset="0"/>
                  <a:sym typeface="Symbol" panose="05050102010706020507" pitchFamily="18" charset="2"/>
                </a:rPr>
                <a:t></a:t>
              </a:r>
              <a:r>
                <a:rPr lang="en-US" altLang="zh-CN" sz="2000" b="0">
                  <a:latin typeface="Times New Roman" panose="02020603050405020304" pitchFamily="18" charset="0"/>
                </a:rPr>
                <a:t>A</a:t>
              </a:r>
            </a:p>
          </p:txBody>
        </p:sp>
        <p:sp>
          <p:nvSpPr>
            <p:cNvPr id="19" name="Text Box 33">
              <a:extLst>
                <a:ext uri="{FF2B5EF4-FFF2-40B4-BE49-F238E27FC236}">
                  <a16:creationId xmlns:a16="http://schemas.microsoft.com/office/drawing/2014/main" id="{E59F68D0-F074-4A4E-B2FE-AFF6827CF4BB}"/>
                </a:ext>
              </a:extLst>
            </p:cNvPr>
            <p:cNvSpPr txBox="1">
              <a:spLocks noChangeArrowheads="1"/>
            </p:cNvSpPr>
            <p:nvPr/>
          </p:nvSpPr>
          <p:spPr bwMode="auto">
            <a:xfrm>
              <a:off x="4032" y="2688"/>
              <a:ext cx="52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0000"/>
                </a:lnSpc>
                <a:spcBef>
                  <a:spcPct val="50000"/>
                </a:spcBef>
              </a:pPr>
              <a:r>
                <a:rPr lang="en-US" altLang="zh-CN" sz="2000" b="0">
                  <a:latin typeface="Times New Roman" panose="02020603050405020304" pitchFamily="18" charset="0"/>
                </a:rPr>
                <a:t>a</a:t>
              </a:r>
              <a:r>
                <a:rPr lang="en-US" altLang="zh-CN" sz="2000" b="0">
                  <a:latin typeface="Times New Roman" panose="02020603050405020304" pitchFamily="18" charset="0"/>
                  <a:sym typeface="Symbol" panose="05050102010706020507" pitchFamily="18" charset="2"/>
                </a:rPr>
                <a:t></a:t>
              </a:r>
              <a:r>
                <a:rPr lang="en-US" altLang="zh-CN" sz="2000" b="0">
                  <a:latin typeface="Times New Roman" panose="02020603050405020304" pitchFamily="18" charset="0"/>
                </a:rPr>
                <a:t>A</a:t>
              </a:r>
            </a:p>
          </p:txBody>
        </p:sp>
        <p:sp>
          <p:nvSpPr>
            <p:cNvPr id="20" name="Text Box 38">
              <a:extLst>
                <a:ext uri="{FF2B5EF4-FFF2-40B4-BE49-F238E27FC236}">
                  <a16:creationId xmlns:a16="http://schemas.microsoft.com/office/drawing/2014/main" id="{108DD448-D251-4433-9D2A-24540A1F90ED}"/>
                </a:ext>
              </a:extLst>
            </p:cNvPr>
            <p:cNvSpPr txBox="1">
              <a:spLocks noChangeArrowheads="1"/>
            </p:cNvSpPr>
            <p:nvPr/>
          </p:nvSpPr>
          <p:spPr bwMode="auto">
            <a:xfrm>
              <a:off x="5040" y="201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lnSpc>
                  <a:spcPct val="100000"/>
                </a:lnSpc>
                <a:spcBef>
                  <a:spcPct val="50000"/>
                </a:spcBef>
                <a:buClrTx/>
                <a:buFontTx/>
                <a:buNone/>
              </a:pPr>
              <a:r>
                <a:rPr kumimoji="0" lang="en-US" altLang="zh-CN" sz="2400" b="0">
                  <a:latin typeface="Times New Roman" panose="02020603050405020304" pitchFamily="18" charset="0"/>
                </a:rPr>
                <a:t>a</a:t>
              </a:r>
            </a:p>
          </p:txBody>
        </p:sp>
      </p:grpSp>
    </p:spTree>
    <p:extLst>
      <p:ext uri="{BB962C8B-B14F-4D97-AF65-F5344CB8AC3E}">
        <p14:creationId xmlns:p14="http://schemas.microsoft.com/office/powerpoint/2010/main" val="158003317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0A177464-C366-4651-9B43-E02C89102072}"/>
              </a:ext>
            </a:extLst>
          </p:cNvPr>
          <p:cNvSpPr/>
          <p:nvPr/>
        </p:nvSpPr>
        <p:spPr>
          <a:xfrm>
            <a:off x="2034924" y="1071317"/>
            <a:ext cx="6984086" cy="4412298"/>
          </a:xfrm>
          <a:prstGeom prst="rect">
            <a:avLst/>
          </a:prstGeom>
        </p:spPr>
        <p:txBody>
          <a:bodyPr wrap="square">
            <a:spAutoFit/>
          </a:bodyPr>
          <a:lstStyle/>
          <a:p>
            <a:pPr>
              <a:lnSpc>
                <a:spcPct val="90000"/>
              </a:lnSpc>
              <a:buFont typeface="Wingdings" panose="05000000000000000000" pitchFamily="2" charset="2"/>
              <a:buNone/>
            </a:pPr>
            <a:r>
              <a:rPr lang="zh-CN" altLang="en-US" sz="3200" b="1" dirty="0">
                <a:solidFill>
                  <a:srgbClr val="0070C0"/>
                </a:solidFill>
              </a:rPr>
              <a:t>集合的表示法：</a:t>
            </a:r>
          </a:p>
          <a:p>
            <a:pPr>
              <a:lnSpc>
                <a:spcPct val="90000"/>
              </a:lnSpc>
              <a:buFont typeface="Wingdings" panose="05000000000000000000" pitchFamily="2" charset="2"/>
              <a:buNone/>
            </a:pPr>
            <a:r>
              <a:rPr lang="zh-CN" altLang="en-US" sz="2400" dirty="0"/>
              <a:t>     我们规定用花括号</a:t>
            </a:r>
            <a:r>
              <a:rPr lang="en-US" altLang="zh-CN" sz="2400" dirty="0"/>
              <a:t>——{  } </a:t>
            </a:r>
            <a:r>
              <a:rPr lang="zh-CN" altLang="en-US" sz="2400" dirty="0"/>
              <a:t>表示集合。</a:t>
            </a:r>
            <a:endParaRPr lang="en-US" altLang="zh-CN" sz="2400" dirty="0"/>
          </a:p>
          <a:p>
            <a:pPr>
              <a:lnSpc>
                <a:spcPct val="90000"/>
              </a:lnSpc>
              <a:buFont typeface="Wingdings" panose="05000000000000000000" pitchFamily="2" charset="2"/>
              <a:buNone/>
            </a:pPr>
            <a:endParaRPr lang="en-US" altLang="zh-CN" sz="2400" dirty="0"/>
          </a:p>
          <a:p>
            <a:pPr>
              <a:lnSpc>
                <a:spcPct val="90000"/>
              </a:lnSpc>
              <a:buFont typeface="Wingdings" panose="05000000000000000000" pitchFamily="2" charset="2"/>
              <a:buNone/>
            </a:pPr>
            <a:endParaRPr lang="zh-CN" altLang="en-US" sz="2400" dirty="0"/>
          </a:p>
          <a:p>
            <a:pPr>
              <a:lnSpc>
                <a:spcPct val="150000"/>
              </a:lnSpc>
            </a:pPr>
            <a:r>
              <a:rPr lang="en-US" altLang="zh-CN" sz="3200" dirty="0"/>
              <a:t>  (1) </a:t>
            </a:r>
            <a:r>
              <a:rPr lang="zh-CN" altLang="en-US" sz="3200" dirty="0"/>
              <a:t>叙述法（隐式法）</a:t>
            </a:r>
            <a:endParaRPr lang="en-US" altLang="zh-CN" sz="3200" dirty="0"/>
          </a:p>
          <a:p>
            <a:pPr>
              <a:lnSpc>
                <a:spcPct val="150000"/>
              </a:lnSpc>
              <a:buFont typeface="Wingdings" panose="05000000000000000000" pitchFamily="2" charset="2"/>
              <a:buNone/>
            </a:pPr>
            <a:r>
              <a:rPr lang="en-US" altLang="zh-CN" sz="3200" dirty="0"/>
              <a:t>  (2) </a:t>
            </a:r>
            <a:r>
              <a:rPr lang="zh-CN" altLang="en-US" sz="3200" dirty="0"/>
              <a:t>枚举法 （显示法）</a:t>
            </a:r>
            <a:endParaRPr lang="en-US" altLang="zh-CN" sz="3200" dirty="0"/>
          </a:p>
          <a:p>
            <a:pPr>
              <a:lnSpc>
                <a:spcPct val="150000"/>
              </a:lnSpc>
              <a:buFont typeface="Wingdings" panose="05000000000000000000" pitchFamily="2" charset="2"/>
              <a:buNone/>
            </a:pPr>
            <a:r>
              <a:rPr lang="en-US" altLang="zh-CN" sz="3200" dirty="0"/>
              <a:t>  (3) </a:t>
            </a:r>
            <a:r>
              <a:rPr lang="zh-CN" altLang="en-US" sz="3200" dirty="0"/>
              <a:t>归纳法 </a:t>
            </a:r>
            <a:endParaRPr lang="en-US" altLang="zh-CN" sz="3200" dirty="0"/>
          </a:p>
          <a:p>
            <a:pPr>
              <a:lnSpc>
                <a:spcPct val="150000"/>
              </a:lnSpc>
              <a:buFont typeface="Wingdings" panose="05000000000000000000" pitchFamily="2" charset="2"/>
              <a:buNone/>
            </a:pPr>
            <a:r>
              <a:rPr lang="en-US" altLang="zh-CN" sz="3200" dirty="0"/>
              <a:t>  (4) </a:t>
            </a:r>
            <a:r>
              <a:rPr lang="zh-CN" altLang="en-US" sz="3200" dirty="0"/>
              <a:t>递归指定</a:t>
            </a:r>
          </a:p>
        </p:txBody>
      </p:sp>
    </p:spTree>
    <p:extLst>
      <p:ext uri="{BB962C8B-B14F-4D97-AF65-F5344CB8AC3E}">
        <p14:creationId xmlns:p14="http://schemas.microsoft.com/office/powerpoint/2010/main" val="584073142"/>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文本框 1">
            <a:extLst>
              <a:ext uri="{FF2B5EF4-FFF2-40B4-BE49-F238E27FC236}">
                <a16:creationId xmlns:a16="http://schemas.microsoft.com/office/drawing/2014/main" id="{78DA7DBA-FB2D-4F7F-8E0D-DBEAC5526152}"/>
              </a:ext>
            </a:extLst>
          </p:cNvPr>
          <p:cNvSpPr txBox="1"/>
          <p:nvPr/>
        </p:nvSpPr>
        <p:spPr>
          <a:xfrm>
            <a:off x="2144563" y="1118332"/>
            <a:ext cx="7288887" cy="954107"/>
          </a:xfrm>
          <a:prstGeom prst="rect">
            <a:avLst/>
          </a:prstGeom>
          <a:noFill/>
        </p:spPr>
        <p:txBody>
          <a:bodyPr wrap="square" rtlCol="0">
            <a:spAutoFit/>
          </a:bodyPr>
          <a:lstStyle/>
          <a:p>
            <a:r>
              <a:rPr lang="zh-CN" altLang="en-US" sz="2800" dirty="0"/>
              <a:t>设</a:t>
            </a:r>
            <a:r>
              <a:rPr lang="en-US" altLang="zh-CN" sz="2800" dirty="0"/>
              <a:t>A</a:t>
            </a:r>
            <a:r>
              <a:rPr lang="zh-CN" altLang="en-US" sz="2800" dirty="0"/>
              <a:t>为任一集合，用 </a:t>
            </a:r>
            <a:r>
              <a:rPr lang="en-US" altLang="zh-CN" sz="2800" dirty="0">
                <a:solidFill>
                  <a:srgbClr val="FF0000"/>
                </a:solidFill>
                <a:sym typeface="Symbol" panose="05050102010706020507" pitchFamily="18" charset="2"/>
              </a:rPr>
              <a:t>|</a:t>
            </a:r>
            <a:r>
              <a:rPr lang="en-US" altLang="zh-CN" sz="2800" dirty="0">
                <a:solidFill>
                  <a:srgbClr val="FF0000"/>
                </a:solidFill>
              </a:rPr>
              <a:t>A</a:t>
            </a:r>
            <a:r>
              <a:rPr lang="en-US" altLang="zh-CN" sz="2800" dirty="0">
                <a:solidFill>
                  <a:srgbClr val="FF0000"/>
                </a:solidFill>
                <a:sym typeface="Symbol" panose="05050102010706020507" pitchFamily="18" charset="2"/>
              </a:rPr>
              <a:t>|</a:t>
            </a:r>
            <a:r>
              <a:rPr lang="en-US" altLang="zh-CN" sz="2800" dirty="0">
                <a:sym typeface="Symbol" panose="05050102010706020507" pitchFamily="18" charset="2"/>
              </a:rPr>
              <a:t> </a:t>
            </a:r>
            <a:r>
              <a:rPr lang="zh-CN" altLang="en-US" sz="2800" dirty="0">
                <a:sym typeface="Symbol" panose="05050102010706020507" pitchFamily="18" charset="2"/>
              </a:rPr>
              <a:t>或 </a:t>
            </a:r>
            <a:r>
              <a:rPr lang="en-US" altLang="zh-CN" sz="2800" dirty="0">
                <a:solidFill>
                  <a:schemeClr val="accent1"/>
                </a:solidFill>
                <a:sym typeface="Symbol" panose="05050102010706020507" pitchFamily="18" charset="2"/>
              </a:rPr>
              <a:t>#A</a:t>
            </a:r>
            <a:r>
              <a:rPr lang="en-US" altLang="zh-CN" sz="2800" dirty="0">
                <a:sym typeface="Symbol" panose="05050102010706020507" pitchFamily="18" charset="2"/>
              </a:rPr>
              <a:t> </a:t>
            </a:r>
            <a:r>
              <a:rPr lang="zh-CN" altLang="en-US" sz="2800" dirty="0">
                <a:sym typeface="Symbol" panose="05050102010706020507" pitchFamily="18" charset="2"/>
              </a:rPr>
              <a:t>表示</a:t>
            </a:r>
            <a:r>
              <a:rPr lang="en-US" altLang="zh-CN" sz="2800" dirty="0">
                <a:sym typeface="Symbol" panose="05050102010706020507" pitchFamily="18" charset="2"/>
              </a:rPr>
              <a:t>A</a:t>
            </a:r>
            <a:r>
              <a:rPr lang="zh-CN" altLang="en-US" sz="2800" dirty="0">
                <a:sym typeface="Symbol" panose="05050102010706020507" pitchFamily="18" charset="2"/>
              </a:rPr>
              <a:t>含有</a:t>
            </a:r>
            <a:r>
              <a:rPr lang="zh-CN" altLang="en-US" sz="2800" u="sng" dirty="0">
                <a:sym typeface="Symbol" panose="05050102010706020507" pitchFamily="18" charset="2"/>
              </a:rPr>
              <a:t>不同</a:t>
            </a:r>
            <a:r>
              <a:rPr lang="zh-CN" altLang="en-US" sz="2800" dirty="0">
                <a:solidFill>
                  <a:schemeClr val="accent1"/>
                </a:solidFill>
                <a:sym typeface="Symbol" panose="05050102010706020507" pitchFamily="18" charset="2"/>
              </a:rPr>
              <a:t>元素的个数</a:t>
            </a:r>
            <a:r>
              <a:rPr lang="zh-CN" altLang="en-US" sz="2800" dirty="0">
                <a:sym typeface="Symbol" panose="05050102010706020507" pitchFamily="18" charset="2"/>
              </a:rPr>
              <a:t>，也称为集合</a:t>
            </a:r>
            <a:r>
              <a:rPr lang="en-US" altLang="zh-CN" sz="2800" dirty="0">
                <a:sym typeface="Symbol" panose="05050102010706020507" pitchFamily="18" charset="2"/>
              </a:rPr>
              <a:t>A</a:t>
            </a:r>
            <a:r>
              <a:rPr lang="zh-CN" altLang="en-US" sz="2800" dirty="0">
                <a:sym typeface="Symbol" panose="05050102010706020507" pitchFamily="18" charset="2"/>
              </a:rPr>
              <a:t>的</a:t>
            </a:r>
            <a:r>
              <a:rPr lang="zh-CN" altLang="en-US" sz="2800" dirty="0">
                <a:solidFill>
                  <a:srgbClr val="FF0000"/>
                </a:solidFill>
                <a:sym typeface="Symbol" panose="05050102010706020507" pitchFamily="18" charset="2"/>
              </a:rPr>
              <a:t>基数</a:t>
            </a:r>
            <a:endParaRPr lang="zh-CN" altLang="en-US" sz="2800" dirty="0">
              <a:solidFill>
                <a:srgbClr val="FF0000"/>
              </a:solidFill>
            </a:endParaRPr>
          </a:p>
        </p:txBody>
      </p:sp>
      <p:sp>
        <p:nvSpPr>
          <p:cNvPr id="3" name="矩形 2">
            <a:extLst>
              <a:ext uri="{FF2B5EF4-FFF2-40B4-BE49-F238E27FC236}">
                <a16:creationId xmlns:a16="http://schemas.microsoft.com/office/drawing/2014/main" id="{597AA267-9659-4E01-893D-17F7CDFD1D9A}"/>
              </a:ext>
            </a:extLst>
          </p:cNvPr>
          <p:cNvSpPr/>
          <p:nvPr/>
        </p:nvSpPr>
        <p:spPr>
          <a:xfrm>
            <a:off x="2144563" y="3310588"/>
            <a:ext cx="8056369" cy="1255728"/>
          </a:xfrm>
          <a:prstGeom prst="rect">
            <a:avLst/>
          </a:prstGeom>
        </p:spPr>
        <p:txBody>
          <a:bodyPr wrap="square">
            <a:spAutoFit/>
          </a:bodyPr>
          <a:lstStyle/>
          <a:p>
            <a:pPr algn="just">
              <a:lnSpc>
                <a:spcPct val="90000"/>
              </a:lnSpc>
              <a:buFont typeface="Wingdings" panose="05000000000000000000" pitchFamily="2" charset="2"/>
              <a:buNone/>
            </a:pPr>
            <a:r>
              <a:rPr lang="zh-CN" altLang="en-US" sz="2800" b="1" dirty="0">
                <a:solidFill>
                  <a:srgbClr val="C00000"/>
                </a:solidFill>
              </a:rPr>
              <a:t>无重复性：</a:t>
            </a:r>
            <a:r>
              <a:rPr lang="zh-CN" altLang="en-US" sz="2800" dirty="0">
                <a:solidFill>
                  <a:srgbClr val="C00000"/>
                </a:solidFill>
              </a:rPr>
              <a:t>集合中元素的重复是无意义的。</a:t>
            </a:r>
            <a:endParaRPr lang="en-US" altLang="zh-CN" sz="2800" dirty="0">
              <a:solidFill>
                <a:srgbClr val="C00000"/>
              </a:solidFill>
            </a:endParaRPr>
          </a:p>
          <a:p>
            <a:pPr algn="just">
              <a:lnSpc>
                <a:spcPct val="90000"/>
              </a:lnSpc>
              <a:buFont typeface="Wingdings" panose="05000000000000000000" pitchFamily="2" charset="2"/>
              <a:buNone/>
            </a:pPr>
            <a:r>
              <a:rPr lang="zh-CN" altLang="en-US" sz="2800" dirty="0">
                <a:solidFill>
                  <a:srgbClr val="C00000"/>
                </a:solidFill>
              </a:rPr>
              <a:t>例如  </a:t>
            </a:r>
            <a:r>
              <a:rPr lang="en-US" altLang="zh-CN" sz="2800" dirty="0">
                <a:solidFill>
                  <a:srgbClr val="C00000"/>
                </a:solidFill>
                <a:sym typeface="Symbol" panose="05050102010706020507" pitchFamily="18" charset="2"/>
              </a:rPr>
              <a:t>{a, a, a, a, b, b, b, c , c}= {a, b, c}</a:t>
            </a:r>
          </a:p>
          <a:p>
            <a:pPr algn="just">
              <a:lnSpc>
                <a:spcPct val="90000"/>
              </a:lnSpc>
              <a:buFont typeface="Wingdings" panose="05000000000000000000" pitchFamily="2" charset="2"/>
              <a:buNone/>
            </a:pPr>
            <a:r>
              <a:rPr lang="zh-CN" altLang="en-US" sz="2800" dirty="0">
                <a:solidFill>
                  <a:srgbClr val="C00000"/>
                </a:solidFill>
                <a:sym typeface="Symbol" panose="05050102010706020507" pitchFamily="18" charset="2"/>
              </a:rPr>
              <a:t>　　</a:t>
            </a:r>
            <a:endParaRPr lang="en-US" altLang="zh-CN" sz="2800" dirty="0">
              <a:solidFill>
                <a:srgbClr val="C00000"/>
              </a:solidFill>
              <a:sym typeface="Symbol" panose="05050102010706020507" pitchFamily="18" charset="2"/>
            </a:endParaRPr>
          </a:p>
        </p:txBody>
      </p:sp>
    </p:spTree>
    <p:extLst>
      <p:ext uri="{BB962C8B-B14F-4D97-AF65-F5344CB8AC3E}">
        <p14:creationId xmlns:p14="http://schemas.microsoft.com/office/powerpoint/2010/main" val="4218792646"/>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37F60241-B20A-436E-A57E-6D51F9BB1899}"/>
              </a:ext>
            </a:extLst>
          </p:cNvPr>
          <p:cNvSpPr/>
          <p:nvPr/>
        </p:nvSpPr>
        <p:spPr>
          <a:xfrm>
            <a:off x="1751013" y="993456"/>
            <a:ext cx="8457652" cy="1815882"/>
          </a:xfrm>
          <a:prstGeom prst="rect">
            <a:avLst/>
          </a:prstGeom>
        </p:spPr>
        <p:txBody>
          <a:bodyPr wrap="square">
            <a:spAutoFit/>
          </a:bodyPr>
          <a:lstStyle/>
          <a:p>
            <a:pPr>
              <a:buFont typeface="Wingdings" panose="05000000000000000000" pitchFamily="2" charset="2"/>
              <a:buNone/>
            </a:pPr>
            <a:r>
              <a:rPr lang="zh-CN" altLang="en-US" sz="2800" b="1" dirty="0">
                <a:solidFill>
                  <a:schemeClr val="accent1">
                    <a:lumMod val="75000"/>
                  </a:schemeClr>
                </a:solidFill>
                <a:latin typeface="Times New Roman" panose="02020603050405020304" pitchFamily="18" charset="0"/>
                <a:cs typeface="Times New Roman" panose="02020603050405020304" pitchFamily="18" charset="0"/>
              </a:rPr>
              <a:t>空集</a:t>
            </a:r>
            <a:r>
              <a:rPr lang="zh-CN" altLang="en-US" sz="2800" dirty="0">
                <a:solidFill>
                  <a:schemeClr val="accent1">
                    <a:lumMod val="75000"/>
                  </a:schemeClr>
                </a:solidFill>
                <a:latin typeface="Times New Roman" panose="02020603050405020304" pitchFamily="18" charset="0"/>
                <a:cs typeface="Times New Roman" panose="02020603050405020304" pitchFamily="18" charset="0"/>
              </a:rPr>
              <a:t>（</a:t>
            </a:r>
            <a:r>
              <a:rPr lang="en-US" altLang="zh-CN" sz="2800" dirty="0" err="1">
                <a:solidFill>
                  <a:schemeClr val="accent1">
                    <a:lumMod val="75000"/>
                  </a:schemeClr>
                </a:solidFill>
                <a:latin typeface="Times New Roman" panose="02020603050405020304" pitchFamily="18" charset="0"/>
                <a:cs typeface="Times New Roman" panose="02020603050405020304" pitchFamily="18" charset="0"/>
              </a:rPr>
              <a:t>empty,null,void</a:t>
            </a:r>
            <a:r>
              <a:rPr lang="en-US" altLang="zh-CN" sz="2800" dirty="0">
                <a:solidFill>
                  <a:schemeClr val="accent1">
                    <a:lumMod val="75000"/>
                  </a:schemeClr>
                </a:solidFill>
                <a:latin typeface="Times New Roman" panose="02020603050405020304" pitchFamily="18" charset="0"/>
                <a:cs typeface="Times New Roman" panose="02020603050405020304" pitchFamily="18" charset="0"/>
              </a:rPr>
              <a:t> set</a:t>
            </a:r>
            <a:r>
              <a:rPr lang="zh-CN" altLang="en-US" sz="2800" dirty="0">
                <a:solidFill>
                  <a:schemeClr val="accent1">
                    <a:lumMod val="75000"/>
                  </a:schemeClr>
                </a:solidFill>
                <a:latin typeface="Times New Roman" panose="02020603050405020304" pitchFamily="18" charset="0"/>
                <a:cs typeface="Times New Roman" panose="02020603050405020304" pitchFamily="18" charset="0"/>
              </a:rPr>
              <a:t>）</a:t>
            </a:r>
            <a:r>
              <a:rPr lang="zh-CN" altLang="en-US" sz="2800" b="1" dirty="0">
                <a:solidFill>
                  <a:schemeClr val="accent1">
                    <a:lumMod val="75000"/>
                  </a:schemeClr>
                </a:solidFill>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记为</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空集是没有成员的集合。即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）（所谓的空</a:t>
            </a:r>
            <a:r>
              <a:rPr lang="zh-CN" altLang="en-US" sz="2800" dirty="0">
                <a:latin typeface="Times New Roman" panose="02020603050405020304" pitchFamily="18" charset="0"/>
                <a:cs typeface="Times New Roman" panose="02020603050405020304" pitchFamily="18" charset="0"/>
              </a:rPr>
              <a:t>集公理</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　所以</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p>
          <a:p>
            <a:pPr>
              <a:buFont typeface="Wingdings" panose="05000000000000000000" pitchFamily="2" charset="2"/>
              <a:buNone/>
            </a:pP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rgbClr val="FF0000"/>
                </a:solidFill>
                <a:sym typeface="Symbol" panose="05050102010706020507" pitchFamily="18" charset="2"/>
              </a:rPr>
              <a:t>|</a:t>
            </a:r>
            <a:r>
              <a:rPr lang="en-US" altLang="zh-CN" sz="2800" dirty="0">
                <a:solidFill>
                  <a:srgbClr val="FF0000"/>
                </a:solidFill>
              </a:rPr>
              <a:t>A</a:t>
            </a:r>
            <a:r>
              <a:rPr lang="en-US" altLang="zh-CN" sz="2800" dirty="0">
                <a:solidFill>
                  <a:srgbClr val="FF0000"/>
                </a:solidFill>
                <a:sym typeface="Symbol" panose="05050102010706020507" pitchFamily="18" charset="2"/>
              </a:rPr>
              <a:t>|=0</a:t>
            </a:r>
            <a:endParaRPr lang="zh-CN" altLang="en-US" sz="2800"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072D4A14-0EBB-4050-BB49-F52159F3356D}"/>
              </a:ext>
            </a:extLst>
          </p:cNvPr>
          <p:cNvSpPr/>
          <p:nvPr/>
        </p:nvSpPr>
        <p:spPr>
          <a:xfrm>
            <a:off x="1825278" y="5217859"/>
            <a:ext cx="4270721" cy="954107"/>
          </a:xfrm>
          <a:prstGeom prst="rect">
            <a:avLst/>
          </a:prstGeom>
        </p:spPr>
        <p:txBody>
          <a:bodyPr wrap="none">
            <a:spAutoFit/>
          </a:bodyPr>
          <a:lstStyle/>
          <a:p>
            <a:r>
              <a:rPr lang="zh-CN" altLang="en-US" sz="2800" b="1" dirty="0">
                <a:solidFill>
                  <a:schemeClr val="accent1">
                    <a:lumMod val="75000"/>
                  </a:schemeClr>
                </a:solidFill>
                <a:latin typeface="Times New Roman" panose="02020603050405020304" pitchFamily="18" charset="0"/>
                <a:cs typeface="Times New Roman" panose="02020603050405020304" pitchFamily="18" charset="0"/>
              </a:rPr>
              <a:t>非空集</a:t>
            </a:r>
            <a:r>
              <a:rPr lang="zh-CN" altLang="en-US" sz="2800" dirty="0">
                <a:solidFill>
                  <a:schemeClr val="accent1">
                    <a:lumMod val="75000"/>
                  </a:schemeClr>
                </a:solidFill>
                <a:latin typeface="Times New Roman" panose="02020603050405020304" pitchFamily="18" charset="0"/>
                <a:cs typeface="Times New Roman" panose="02020603050405020304" pitchFamily="18" charset="0"/>
              </a:rPr>
              <a:t>（</a:t>
            </a:r>
            <a:r>
              <a:rPr lang="en-US" altLang="zh-CN" sz="2800" dirty="0">
                <a:solidFill>
                  <a:schemeClr val="accent1">
                    <a:lumMod val="75000"/>
                  </a:schemeClr>
                </a:solidFill>
                <a:latin typeface="Times New Roman" panose="02020603050405020304" pitchFamily="18" charset="0"/>
                <a:cs typeface="Times New Roman" panose="02020603050405020304" pitchFamily="18" charset="0"/>
              </a:rPr>
              <a:t>not empty set</a:t>
            </a:r>
            <a:r>
              <a:rPr lang="zh-CN" altLang="en-US" sz="2800" dirty="0">
                <a:solidFill>
                  <a:schemeClr val="accent1">
                    <a:lumMod val="75000"/>
                  </a:schemeClr>
                </a:solidFill>
                <a:latin typeface="Times New Roman" panose="02020603050405020304" pitchFamily="18" charset="0"/>
                <a:cs typeface="Times New Roman" panose="02020603050405020304" pitchFamily="18" charset="0"/>
              </a:rPr>
              <a:t>）：</a:t>
            </a:r>
            <a:endParaRPr lang="en-US" altLang="zh-CN" sz="2800" dirty="0">
              <a:solidFill>
                <a:schemeClr val="accent1">
                  <a:lumMod val="75000"/>
                </a:schemeClr>
              </a:solidFill>
              <a:latin typeface="Times New Roman" panose="02020603050405020304" pitchFamily="18" charset="0"/>
              <a:cs typeface="Times New Roman" panose="02020603050405020304" pitchFamily="18" charset="0"/>
            </a:endParaRPr>
          </a:p>
          <a:p>
            <a:r>
              <a:rPr lang="en-US" altLang="zh-CN" sz="2800" dirty="0">
                <a:solidFill>
                  <a:srgbClr val="FF0000"/>
                </a:solidFill>
                <a:sym typeface="Symbol" panose="05050102010706020507" pitchFamily="18" charset="2"/>
              </a:rPr>
              <a:t>|</a:t>
            </a:r>
            <a:r>
              <a:rPr lang="en-US" altLang="zh-CN" sz="2800" dirty="0">
                <a:solidFill>
                  <a:srgbClr val="FF0000"/>
                </a:solidFill>
              </a:rPr>
              <a:t>A</a:t>
            </a:r>
            <a:r>
              <a:rPr lang="en-US" altLang="zh-CN" sz="2800" dirty="0">
                <a:solidFill>
                  <a:srgbClr val="FF0000"/>
                </a:solidFill>
                <a:sym typeface="Symbol" panose="05050102010706020507" pitchFamily="18" charset="2"/>
              </a:rPr>
              <a:t>|≠0</a:t>
            </a:r>
            <a:endParaRPr lang="zh-CN" altLang="en-US" sz="2800" dirty="0"/>
          </a:p>
        </p:txBody>
      </p:sp>
      <p:sp>
        <p:nvSpPr>
          <p:cNvPr id="5" name="矩形 4">
            <a:extLst>
              <a:ext uri="{FF2B5EF4-FFF2-40B4-BE49-F238E27FC236}">
                <a16:creationId xmlns:a16="http://schemas.microsoft.com/office/drawing/2014/main" id="{15A566F3-023B-454B-8B7F-341B15F370C8}"/>
              </a:ext>
            </a:extLst>
          </p:cNvPr>
          <p:cNvSpPr/>
          <p:nvPr/>
        </p:nvSpPr>
        <p:spPr>
          <a:xfrm>
            <a:off x="1825278" y="2759167"/>
            <a:ext cx="7956827" cy="2246769"/>
          </a:xfrm>
          <a:prstGeom prst="rect">
            <a:avLst/>
          </a:prstGeom>
        </p:spPr>
        <p:txBody>
          <a:bodyPr wrap="square">
            <a:spAutoFit/>
          </a:bodyPr>
          <a:lstStyle/>
          <a:p>
            <a:pPr>
              <a:buFont typeface="Wingdings" panose="05000000000000000000" pitchFamily="2" charset="2"/>
              <a:buNone/>
            </a:pPr>
            <a:r>
              <a:rPr lang="zh-CN" altLang="en-US" sz="2800" dirty="0"/>
              <a:t>空集是集合</a:t>
            </a:r>
            <a:r>
              <a:rPr lang="en-US" altLang="zh-CN" sz="2800" dirty="0"/>
              <a:t>(</a:t>
            </a:r>
            <a:r>
              <a:rPr lang="zh-CN" altLang="en-US" sz="2800" dirty="0"/>
              <a:t>作这点规定是运算封闭性的要求</a:t>
            </a:r>
            <a:r>
              <a:rPr lang="en-US" altLang="zh-CN" sz="2800" dirty="0"/>
              <a:t>)</a:t>
            </a:r>
            <a:r>
              <a:rPr lang="zh-CN" altLang="en-US" sz="2800" dirty="0"/>
              <a:t>。</a:t>
            </a:r>
          </a:p>
          <a:p>
            <a:pPr>
              <a:buFont typeface="Wingdings" panose="05000000000000000000" pitchFamily="2" charset="2"/>
              <a:buNone/>
            </a:pPr>
            <a:endParaRPr lang="en-US" altLang="zh-CN" sz="2800" dirty="0"/>
          </a:p>
          <a:p>
            <a:pPr>
              <a:buFont typeface="Wingdings" panose="05000000000000000000" pitchFamily="2" charset="2"/>
              <a:buNone/>
            </a:pPr>
            <a:r>
              <a:rPr lang="zh-CN" altLang="en-US" sz="2800" dirty="0"/>
              <a:t>空集是唯一的。因为若有两个空集，则它们有完全相同的元素</a:t>
            </a:r>
            <a:r>
              <a:rPr lang="en-US" altLang="zh-CN" sz="2800" dirty="0"/>
              <a:t>(</a:t>
            </a:r>
            <a:r>
              <a:rPr lang="zh-CN" altLang="en-US" sz="2800" dirty="0"/>
              <a:t>都没有任何元素</a:t>
            </a:r>
            <a:r>
              <a:rPr lang="en-US" altLang="zh-CN" sz="2800" dirty="0"/>
              <a:t>)</a:t>
            </a:r>
            <a:r>
              <a:rPr lang="zh-CN" altLang="en-US" sz="2800" dirty="0"/>
              <a:t>，所以它们相等，是同一集合。</a:t>
            </a:r>
          </a:p>
        </p:txBody>
      </p:sp>
    </p:spTree>
    <p:extLst>
      <p:ext uri="{BB962C8B-B14F-4D97-AF65-F5344CB8AC3E}">
        <p14:creationId xmlns:p14="http://schemas.microsoft.com/office/powerpoint/2010/main" val="167289464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F5F776CC-6E9F-4B5B-8487-D3F7D24DB76F}"/>
              </a:ext>
            </a:extLst>
          </p:cNvPr>
          <p:cNvSpPr/>
          <p:nvPr/>
        </p:nvSpPr>
        <p:spPr>
          <a:xfrm>
            <a:off x="1844148" y="1098712"/>
            <a:ext cx="8365555" cy="1815882"/>
          </a:xfrm>
          <a:prstGeom prst="rect">
            <a:avLst/>
          </a:prstGeom>
        </p:spPr>
        <p:txBody>
          <a:bodyPr wrap="square">
            <a:spAutoFit/>
          </a:bodyPr>
          <a:lstStyle/>
          <a:p>
            <a:pPr>
              <a:buFont typeface="Wingdings" panose="05000000000000000000" pitchFamily="2" charset="2"/>
              <a:buNone/>
            </a:pPr>
            <a:r>
              <a:rPr lang="zh-CN" altLang="en-US" sz="2800" b="1" dirty="0">
                <a:solidFill>
                  <a:schemeClr val="accent1">
                    <a:lumMod val="75000"/>
                  </a:schemeClr>
                </a:solidFill>
              </a:rPr>
              <a:t>全集</a:t>
            </a:r>
            <a:r>
              <a:rPr lang="zh-CN" altLang="en-US" sz="2800" dirty="0">
                <a:solidFill>
                  <a:schemeClr val="accent1">
                    <a:lumMod val="75000"/>
                  </a:schemeClr>
                </a:solidFill>
              </a:rPr>
              <a:t>（</a:t>
            </a:r>
            <a:r>
              <a:rPr lang="en-US" altLang="zh-CN" sz="2800" dirty="0">
                <a:solidFill>
                  <a:schemeClr val="accent1">
                    <a:lumMod val="75000"/>
                  </a:schemeClr>
                </a:solidFill>
              </a:rPr>
              <a:t>universe of discourse</a:t>
            </a:r>
            <a:r>
              <a:rPr lang="zh-CN" altLang="en-US" sz="2800" dirty="0">
                <a:solidFill>
                  <a:schemeClr val="accent1">
                    <a:lumMod val="75000"/>
                  </a:schemeClr>
                </a:solidFill>
              </a:rPr>
              <a:t>）</a:t>
            </a:r>
            <a:r>
              <a:rPr lang="zh-CN" altLang="en-US" sz="2800" b="1" dirty="0">
                <a:solidFill>
                  <a:schemeClr val="accent1">
                    <a:lumMod val="75000"/>
                  </a:schemeClr>
                </a:solidFill>
              </a:rPr>
              <a:t>：</a:t>
            </a:r>
            <a:r>
              <a:rPr lang="zh-CN" altLang="en-US" sz="2800" dirty="0">
                <a:solidFill>
                  <a:schemeClr val="accent1">
                    <a:lumMod val="75000"/>
                  </a:schemeClr>
                </a:solidFill>
              </a:rPr>
              <a:t>记为</a:t>
            </a:r>
            <a:r>
              <a:rPr lang="en-US" altLang="zh-CN" sz="2800" dirty="0">
                <a:solidFill>
                  <a:schemeClr val="accent1">
                    <a:lumMod val="75000"/>
                  </a:schemeClr>
                </a:solidFill>
                <a:sym typeface="Symbol" panose="05050102010706020507" pitchFamily="18" charset="2"/>
              </a:rPr>
              <a:t>U</a:t>
            </a:r>
            <a:endParaRPr lang="en-US" altLang="zh-CN" sz="2800" dirty="0">
              <a:solidFill>
                <a:schemeClr val="accent1">
                  <a:lumMod val="75000"/>
                </a:schemeClr>
              </a:solidFill>
            </a:endParaRPr>
          </a:p>
          <a:p>
            <a:pPr>
              <a:buFont typeface="Wingdings" panose="05000000000000000000" pitchFamily="2" charset="2"/>
              <a:buNone/>
            </a:pPr>
            <a:r>
              <a:rPr lang="zh-CN" altLang="en-US" sz="2800" dirty="0"/>
              <a:t>　全集是所要研究的</a:t>
            </a:r>
            <a:r>
              <a:rPr lang="zh-CN" altLang="en-US" sz="2800" dirty="0">
                <a:sym typeface="Symbol" panose="05050102010706020507" pitchFamily="18" charset="2"/>
              </a:rPr>
              <a:t>问题所需的全部</a:t>
            </a:r>
            <a:r>
              <a:rPr lang="zh-CN" altLang="en-US" sz="2800" dirty="0"/>
              <a:t>对象（</a:t>
            </a:r>
            <a:r>
              <a:rPr lang="zh-CN" altLang="en-US" sz="2800" dirty="0">
                <a:sym typeface="Symbol" panose="05050102010706020507" pitchFamily="18" charset="2"/>
              </a:rPr>
              <a:t>元素</a:t>
            </a:r>
            <a:r>
              <a:rPr lang="zh-CN" altLang="en-US" sz="2800" dirty="0"/>
              <a:t>）所构成的集合。</a:t>
            </a:r>
          </a:p>
          <a:p>
            <a:pPr>
              <a:buFont typeface="Wingdings" panose="05000000000000000000" pitchFamily="2" charset="2"/>
              <a:buNone/>
            </a:pPr>
            <a:r>
              <a:rPr lang="zh-CN" altLang="en-US" sz="2800" dirty="0"/>
              <a:t>　全集给个体（研究的对象）划定适当的范围。</a:t>
            </a:r>
          </a:p>
        </p:txBody>
      </p:sp>
      <p:sp>
        <p:nvSpPr>
          <p:cNvPr id="4" name="矩形 3">
            <a:extLst>
              <a:ext uri="{FF2B5EF4-FFF2-40B4-BE49-F238E27FC236}">
                <a16:creationId xmlns:a16="http://schemas.microsoft.com/office/drawing/2014/main" id="{D99DDFFA-7E1E-4D8A-8938-9926ED59EC0A}"/>
              </a:ext>
            </a:extLst>
          </p:cNvPr>
          <p:cNvSpPr/>
          <p:nvPr/>
        </p:nvSpPr>
        <p:spPr>
          <a:xfrm>
            <a:off x="1844148" y="3275118"/>
            <a:ext cx="3642344" cy="523220"/>
          </a:xfrm>
          <a:prstGeom prst="rect">
            <a:avLst/>
          </a:prstGeom>
        </p:spPr>
        <p:txBody>
          <a:bodyPr wrap="none">
            <a:spAutoFit/>
          </a:bodyPr>
          <a:lstStyle/>
          <a:p>
            <a:r>
              <a:rPr lang="zh-CN" altLang="en-US" sz="2800" b="1" dirty="0">
                <a:solidFill>
                  <a:srgbClr val="4472C4">
                    <a:lumMod val="75000"/>
                  </a:srgbClr>
                </a:solidFill>
              </a:rPr>
              <a:t>有限集合</a:t>
            </a:r>
            <a:r>
              <a:rPr lang="zh-CN" altLang="en-US" sz="2800" dirty="0">
                <a:solidFill>
                  <a:srgbClr val="4472C4">
                    <a:lumMod val="75000"/>
                  </a:srgbClr>
                </a:solidFill>
              </a:rPr>
              <a:t>（</a:t>
            </a:r>
            <a:r>
              <a:rPr lang="en-US" altLang="zh-CN" sz="2800" dirty="0">
                <a:solidFill>
                  <a:srgbClr val="4472C4">
                    <a:lumMod val="75000"/>
                  </a:srgbClr>
                </a:solidFill>
              </a:rPr>
              <a:t>finite set</a:t>
            </a:r>
            <a:r>
              <a:rPr lang="zh-CN" altLang="en-US" sz="2800" dirty="0">
                <a:solidFill>
                  <a:srgbClr val="4472C4">
                    <a:lumMod val="75000"/>
                  </a:srgbClr>
                </a:solidFill>
              </a:rPr>
              <a:t>）</a:t>
            </a:r>
            <a:endParaRPr lang="zh-CN" altLang="en-US" dirty="0"/>
          </a:p>
        </p:txBody>
      </p:sp>
      <p:sp>
        <p:nvSpPr>
          <p:cNvPr id="7" name="矩形 6">
            <a:extLst>
              <a:ext uri="{FF2B5EF4-FFF2-40B4-BE49-F238E27FC236}">
                <a16:creationId xmlns:a16="http://schemas.microsoft.com/office/drawing/2014/main" id="{5E26B685-1D78-4C39-B59E-46C93010A296}"/>
              </a:ext>
            </a:extLst>
          </p:cNvPr>
          <p:cNvSpPr/>
          <p:nvPr/>
        </p:nvSpPr>
        <p:spPr>
          <a:xfrm>
            <a:off x="1844148" y="4173663"/>
            <a:ext cx="3919663" cy="523220"/>
          </a:xfrm>
          <a:prstGeom prst="rect">
            <a:avLst/>
          </a:prstGeom>
        </p:spPr>
        <p:txBody>
          <a:bodyPr wrap="none">
            <a:spAutoFit/>
          </a:bodyPr>
          <a:lstStyle/>
          <a:p>
            <a:r>
              <a:rPr lang="zh-CN" altLang="en-US" sz="2800" b="1" dirty="0">
                <a:solidFill>
                  <a:srgbClr val="4472C4">
                    <a:lumMod val="75000"/>
                  </a:srgbClr>
                </a:solidFill>
              </a:rPr>
              <a:t>无限集合</a:t>
            </a:r>
            <a:r>
              <a:rPr lang="zh-CN" altLang="en-US" sz="2800" dirty="0">
                <a:solidFill>
                  <a:srgbClr val="4472C4">
                    <a:lumMod val="75000"/>
                  </a:srgbClr>
                </a:solidFill>
              </a:rPr>
              <a:t>（</a:t>
            </a:r>
            <a:r>
              <a:rPr lang="en-US" altLang="zh-CN" sz="2800" dirty="0">
                <a:solidFill>
                  <a:srgbClr val="4472C4">
                    <a:lumMod val="75000"/>
                  </a:srgbClr>
                </a:solidFill>
              </a:rPr>
              <a:t>infinite set</a:t>
            </a:r>
            <a:r>
              <a:rPr lang="zh-CN" altLang="en-US" sz="2800" dirty="0">
                <a:solidFill>
                  <a:srgbClr val="4472C4">
                    <a:lumMod val="75000"/>
                  </a:srgbClr>
                </a:solidFill>
              </a:rPr>
              <a:t>）</a:t>
            </a:r>
            <a:endParaRPr lang="zh-CN" altLang="en-US" dirty="0"/>
          </a:p>
        </p:txBody>
      </p:sp>
      <p:sp>
        <p:nvSpPr>
          <p:cNvPr id="8" name="矩形 7">
            <a:extLst>
              <a:ext uri="{FF2B5EF4-FFF2-40B4-BE49-F238E27FC236}">
                <a16:creationId xmlns:a16="http://schemas.microsoft.com/office/drawing/2014/main" id="{D6B1B202-91AE-461F-A19B-97199E470F90}"/>
              </a:ext>
            </a:extLst>
          </p:cNvPr>
          <p:cNvSpPr/>
          <p:nvPr/>
        </p:nvSpPr>
        <p:spPr>
          <a:xfrm>
            <a:off x="1751013" y="5057407"/>
            <a:ext cx="9044170" cy="1169551"/>
          </a:xfrm>
          <a:prstGeom prst="rect">
            <a:avLst/>
          </a:prstGeom>
        </p:spPr>
        <p:txBody>
          <a:bodyPr wrap="square">
            <a:spAutoFit/>
          </a:bodyPr>
          <a:lstStyle/>
          <a:p>
            <a:pPr>
              <a:buFont typeface="Wingdings" panose="05000000000000000000" pitchFamily="2" charset="2"/>
              <a:buNone/>
            </a:pPr>
            <a:r>
              <a:rPr lang="zh-CN" altLang="en-US" sz="2800" b="1" dirty="0">
                <a:solidFill>
                  <a:schemeClr val="accent1">
                    <a:lumMod val="75000"/>
                  </a:schemeClr>
                </a:solidFill>
              </a:rPr>
              <a:t>单元素集合</a:t>
            </a:r>
            <a:r>
              <a:rPr lang="zh-CN" altLang="en-US" sz="2800" dirty="0">
                <a:solidFill>
                  <a:schemeClr val="accent1">
                    <a:lumMod val="75000"/>
                  </a:schemeClr>
                </a:solidFill>
              </a:rPr>
              <a:t>（</a:t>
            </a:r>
            <a:r>
              <a:rPr lang="en-US" altLang="zh-CN" sz="2800" dirty="0">
                <a:solidFill>
                  <a:schemeClr val="accent1">
                    <a:lumMod val="75000"/>
                  </a:schemeClr>
                </a:solidFill>
              </a:rPr>
              <a:t>singleton set</a:t>
            </a:r>
            <a:r>
              <a:rPr lang="zh-CN" altLang="en-US" sz="2800" dirty="0">
                <a:solidFill>
                  <a:schemeClr val="accent1">
                    <a:lumMod val="75000"/>
                  </a:schemeClr>
                </a:solidFill>
              </a:rPr>
              <a:t>）</a:t>
            </a:r>
            <a:endParaRPr lang="zh-CN" altLang="en-US" sz="2800" b="1" dirty="0">
              <a:solidFill>
                <a:schemeClr val="accent1">
                  <a:lumMod val="75000"/>
                </a:schemeClr>
              </a:solidFill>
            </a:endParaRPr>
          </a:p>
          <a:p>
            <a:pPr>
              <a:spcBef>
                <a:spcPct val="50000"/>
              </a:spcBef>
              <a:buFont typeface="Wingdings" panose="05000000000000000000" pitchFamily="2" charset="2"/>
              <a:buNone/>
            </a:pPr>
            <a:r>
              <a:rPr lang="zh-CN" altLang="en-US" sz="2800" dirty="0"/>
              <a:t>　    </a:t>
            </a:r>
          </a:p>
        </p:txBody>
      </p:sp>
    </p:spTree>
    <p:extLst>
      <p:ext uri="{BB962C8B-B14F-4D97-AF65-F5344CB8AC3E}">
        <p14:creationId xmlns:p14="http://schemas.microsoft.com/office/powerpoint/2010/main" val="3492155994"/>
      </p:ext>
    </p:extLst>
  </p:cSld>
  <p:clrMapOvr>
    <a:masterClrMapping/>
  </p:clrMapOvr>
  <p:transition spd="slow" advTm="0">
    <p:wip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C32ED8A0-1F6A-40EF-84A2-91387377F53B}"/>
              </a:ext>
            </a:extLst>
          </p:cNvPr>
          <p:cNvSpPr/>
          <p:nvPr/>
        </p:nvSpPr>
        <p:spPr>
          <a:xfrm>
            <a:off x="1682213" y="862739"/>
            <a:ext cx="2614818" cy="523220"/>
          </a:xfrm>
          <a:prstGeom prst="rect">
            <a:avLst/>
          </a:prstGeom>
        </p:spPr>
        <p:txBody>
          <a:bodyPr wrap="none">
            <a:spAutoFit/>
          </a:bodyPr>
          <a:lstStyle/>
          <a:p>
            <a:r>
              <a:rPr lang="zh-CN" altLang="en-US" sz="2800" b="1" dirty="0">
                <a:solidFill>
                  <a:schemeClr val="accent1">
                    <a:lumMod val="75000"/>
                  </a:schemeClr>
                </a:solidFill>
              </a:rPr>
              <a:t>子集</a:t>
            </a:r>
            <a:r>
              <a:rPr lang="zh-CN" altLang="en-US" sz="2800" dirty="0">
                <a:solidFill>
                  <a:schemeClr val="accent1">
                    <a:lumMod val="75000"/>
                  </a:schemeClr>
                </a:solidFill>
              </a:rPr>
              <a:t>（</a:t>
            </a:r>
            <a:r>
              <a:rPr lang="en-US" altLang="zh-CN" sz="2800" dirty="0">
                <a:solidFill>
                  <a:schemeClr val="accent1">
                    <a:lumMod val="75000"/>
                  </a:schemeClr>
                </a:solidFill>
              </a:rPr>
              <a:t>subset</a:t>
            </a:r>
            <a:r>
              <a:rPr lang="zh-CN" altLang="en-US" sz="2800" dirty="0">
                <a:solidFill>
                  <a:schemeClr val="accent1">
                    <a:lumMod val="75000"/>
                  </a:schemeClr>
                </a:solidFill>
              </a:rPr>
              <a:t>）</a:t>
            </a:r>
          </a:p>
        </p:txBody>
      </p:sp>
      <p:sp>
        <p:nvSpPr>
          <p:cNvPr id="3" name="矩形 2">
            <a:extLst>
              <a:ext uri="{FF2B5EF4-FFF2-40B4-BE49-F238E27FC236}">
                <a16:creationId xmlns:a16="http://schemas.microsoft.com/office/drawing/2014/main" id="{789CF463-DF6A-43B9-A80B-DEC1FB55F8E3}"/>
              </a:ext>
            </a:extLst>
          </p:cNvPr>
          <p:cNvSpPr/>
          <p:nvPr/>
        </p:nvSpPr>
        <p:spPr>
          <a:xfrm>
            <a:off x="1682213" y="1648810"/>
            <a:ext cx="9372052" cy="1255728"/>
          </a:xfrm>
          <a:prstGeom prst="rect">
            <a:avLst/>
          </a:prstGeom>
        </p:spPr>
        <p:txBody>
          <a:bodyPr wrap="square">
            <a:spAutoFit/>
          </a:bodyPr>
          <a:lstStyle/>
          <a:p>
            <a:pPr>
              <a:lnSpc>
                <a:spcPct val="90000"/>
              </a:lnSpc>
              <a:buFont typeface="Wingdings" panose="05000000000000000000" pitchFamily="2" charset="2"/>
              <a:buNone/>
            </a:pPr>
            <a:r>
              <a:rPr lang="zh-CN" altLang="en-US" sz="2800" dirty="0">
                <a:latin typeface="Times New Roman" panose="02020603050405020304" pitchFamily="18" charset="0"/>
                <a:cs typeface="Times New Roman" panose="02020603050405020304" pitchFamily="18" charset="0"/>
              </a:rPr>
              <a:t>对于两个集合</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rPr>
              <a:t>B</a:t>
            </a:r>
            <a:r>
              <a:rPr lang="zh-CN" altLang="en-US" sz="2800" dirty="0">
                <a:latin typeface="Times New Roman" panose="02020603050405020304" pitchFamily="18" charset="0"/>
                <a:cs typeface="Times New Roman" panose="02020603050405020304" pitchFamily="18" charset="0"/>
              </a:rPr>
              <a:t>，若</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rPr>
              <a:t>中的每个元素</a:t>
            </a:r>
            <a:r>
              <a:rPr lang="en-US" altLang="zh-CN" sz="2800" i="1" dirty="0">
                <a:latin typeface="Times New Roman" panose="02020603050405020304" pitchFamily="18" charset="0"/>
                <a:cs typeface="Times New Roman" panose="02020603050405020304" pitchFamily="18" charset="0"/>
              </a:rPr>
              <a:t>x</a:t>
            </a:r>
            <a:r>
              <a:rPr lang="zh-CN" altLang="en-US" sz="2800" dirty="0">
                <a:latin typeface="Times New Roman" panose="02020603050405020304" pitchFamily="18" charset="0"/>
                <a:cs typeface="Times New Roman" panose="02020603050405020304" pitchFamily="18" charset="0"/>
              </a:rPr>
              <a:t>都是</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latin typeface="Times New Roman" panose="02020603050405020304" pitchFamily="18" charset="0"/>
                <a:cs typeface="Times New Roman" panose="02020603050405020304" pitchFamily="18" charset="0"/>
              </a:rPr>
              <a:t> </a:t>
            </a:r>
            <a:r>
              <a:rPr lang="zh-CN" altLang="en-US" sz="2800" dirty="0">
                <a:latin typeface="Times New Roman" panose="02020603050405020304" pitchFamily="18" charset="0"/>
                <a:cs typeface="Times New Roman" panose="02020603050405020304" pitchFamily="18" charset="0"/>
              </a:rPr>
              <a:t>的一个元素，</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则称</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包含在</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中（或者说</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包含</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），记为</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AB</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。同时称</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是</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的</a:t>
            </a:r>
            <a:r>
              <a:rPr lang="zh-CN" altLang="en-US" sz="2800"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子集</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（称</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B</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是</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的母集</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超集</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(superset)</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）。即</a:t>
            </a:r>
          </a:p>
        </p:txBody>
      </p:sp>
      <p:sp>
        <p:nvSpPr>
          <p:cNvPr id="4" name="矩形 3">
            <a:extLst>
              <a:ext uri="{FF2B5EF4-FFF2-40B4-BE49-F238E27FC236}">
                <a16:creationId xmlns:a16="http://schemas.microsoft.com/office/drawing/2014/main" id="{84D4DAEB-9FA6-4D9F-90D7-433CDAEB1F8E}"/>
              </a:ext>
            </a:extLst>
          </p:cNvPr>
          <p:cNvSpPr/>
          <p:nvPr/>
        </p:nvSpPr>
        <p:spPr>
          <a:xfrm>
            <a:off x="4038334" y="3157402"/>
            <a:ext cx="4599785" cy="523220"/>
          </a:xfrm>
          <a:prstGeom prst="rect">
            <a:avLst/>
          </a:prstGeom>
        </p:spPr>
        <p:txBody>
          <a:bodyPr wrap="none">
            <a:spAutoFit/>
          </a:bodyPr>
          <a:lstStyle/>
          <a:p>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B </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cs typeface="Times New Roman" panose="02020603050405020304" pitchFamily="18" charset="0"/>
              </a:rPr>
              <a:t>x</a:t>
            </a:r>
            <a:r>
              <a:rPr lang="en-US" altLang="zh-CN" sz="2800" dirty="0">
                <a:latin typeface="Times New Roman" panose="02020603050405020304" pitchFamily="18" charset="0"/>
                <a:cs typeface="Times New Roman" panose="02020603050405020304" pitchFamily="18" charset="0"/>
              </a:rPr>
              <a:t>(</a:t>
            </a:r>
            <a:r>
              <a:rPr lang="en-US" altLang="zh-CN" sz="2800" i="1" dirty="0" err="1">
                <a:latin typeface="Times New Roman" panose="02020603050405020304" pitchFamily="18" charset="0"/>
                <a:cs typeface="Times New Roman" panose="02020603050405020304" pitchFamily="18" charset="0"/>
              </a:rPr>
              <a:t>x</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latin typeface="Times New Roman" panose="02020603050405020304" pitchFamily="18" charset="0"/>
                <a:cs typeface="Times New Roman" panose="02020603050405020304" pitchFamily="18" charset="0"/>
              </a:rPr>
              <a:t> </a:t>
            </a:r>
            <a:r>
              <a:rPr lang="en-US" altLang="zh-CN" sz="2800" i="1" dirty="0" err="1">
                <a:latin typeface="Times New Roman" panose="02020603050405020304" pitchFamily="18" charset="0"/>
                <a:cs typeface="Times New Roman" panose="02020603050405020304" pitchFamily="18" charset="0"/>
              </a:rPr>
              <a:t>x</a:t>
            </a:r>
            <a:r>
              <a:rPr lang="en-US" altLang="zh-CN" sz="2800" dirty="0" err="1">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latin typeface="Times New Roman" panose="02020603050405020304" pitchFamily="18" charset="0"/>
                <a:cs typeface="Times New Roman" panose="02020603050405020304" pitchFamily="18" charset="0"/>
              </a:rPr>
              <a:t>)</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dirty="0">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53321265-60E8-46F7-A674-6D3FEBC17010}"/>
              </a:ext>
            </a:extLst>
          </p:cNvPr>
          <p:cNvSpPr/>
          <p:nvPr/>
        </p:nvSpPr>
        <p:spPr>
          <a:xfrm>
            <a:off x="1571624" y="4133794"/>
            <a:ext cx="8460461" cy="1255728"/>
          </a:xfrm>
          <a:prstGeom prst="rect">
            <a:avLst/>
          </a:prstGeom>
        </p:spPr>
        <p:txBody>
          <a:bodyPr wrap="square">
            <a:spAutoFit/>
          </a:bodyPr>
          <a:lstStyle/>
          <a:p>
            <a:pPr>
              <a:lnSpc>
                <a:spcPct val="90000"/>
              </a:lnSpc>
            </a:pPr>
            <a:r>
              <a:rPr lang="zh-CN" altLang="en-US" sz="2800" b="1" dirty="0">
                <a:solidFill>
                  <a:schemeClr val="accent1">
                    <a:lumMod val="75000"/>
                  </a:schemeClr>
                </a:solidFill>
              </a:rPr>
              <a:t>真子集</a:t>
            </a:r>
            <a:r>
              <a:rPr lang="zh-CN" altLang="en-US" sz="2800" dirty="0">
                <a:solidFill>
                  <a:schemeClr val="accent1">
                    <a:lumMod val="75000"/>
                  </a:schemeClr>
                </a:solidFill>
              </a:rPr>
              <a:t>（</a:t>
            </a:r>
            <a:r>
              <a:rPr lang="en-US" altLang="zh-CN" sz="2800" dirty="0">
                <a:solidFill>
                  <a:schemeClr val="accent1">
                    <a:lumMod val="75000"/>
                  </a:schemeClr>
                </a:solidFill>
              </a:rPr>
              <a:t>proper subset</a:t>
            </a:r>
            <a:r>
              <a:rPr lang="zh-CN" altLang="en-US" sz="2800" dirty="0">
                <a:solidFill>
                  <a:schemeClr val="accent1">
                    <a:lumMod val="75000"/>
                  </a:schemeClr>
                </a:solidFill>
              </a:rPr>
              <a:t>）</a:t>
            </a:r>
            <a:r>
              <a:rPr lang="zh-CN" altLang="en-US" sz="2800" b="1" dirty="0">
                <a:solidFill>
                  <a:schemeClr val="accent1">
                    <a:lumMod val="75000"/>
                  </a:schemeClr>
                </a:solidFill>
              </a:rPr>
              <a:t>：</a:t>
            </a:r>
          </a:p>
          <a:p>
            <a:pPr>
              <a:lnSpc>
                <a:spcPct val="90000"/>
              </a:lnSpc>
              <a:buFont typeface="Wingdings" panose="05000000000000000000" pitchFamily="2" charset="2"/>
              <a:buNone/>
            </a:pPr>
            <a:r>
              <a:rPr lang="zh-CN" altLang="en-US" sz="2800" dirty="0"/>
              <a:t>         称</a:t>
            </a:r>
            <a:r>
              <a:rPr lang="en-US" altLang="zh-CN" sz="2800" dirty="0">
                <a:sym typeface="Symbol" panose="05050102010706020507" pitchFamily="18" charset="2"/>
              </a:rPr>
              <a:t>A</a:t>
            </a:r>
            <a:r>
              <a:rPr lang="zh-CN" altLang="en-US" sz="2800" dirty="0">
                <a:sym typeface="Symbol" panose="05050102010706020507" pitchFamily="18" charset="2"/>
              </a:rPr>
              <a:t>是</a:t>
            </a:r>
            <a:r>
              <a:rPr lang="en-US" altLang="zh-CN" sz="2800" dirty="0">
                <a:sym typeface="Symbol" panose="05050102010706020507" pitchFamily="18" charset="2"/>
              </a:rPr>
              <a:t>B</a:t>
            </a:r>
            <a:r>
              <a:rPr lang="zh-CN" altLang="en-US" sz="2800" dirty="0">
                <a:sym typeface="Symbol" panose="05050102010706020507" pitchFamily="18" charset="2"/>
              </a:rPr>
              <a:t>的</a:t>
            </a:r>
            <a:r>
              <a:rPr lang="zh-CN" altLang="en-US" sz="2800" dirty="0"/>
              <a:t>真</a:t>
            </a:r>
            <a:r>
              <a:rPr lang="zh-CN" altLang="en-US" sz="2800" dirty="0">
                <a:sym typeface="Symbol" panose="05050102010706020507" pitchFamily="18" charset="2"/>
              </a:rPr>
              <a:t>子集或者说</a:t>
            </a:r>
            <a:r>
              <a:rPr lang="en-US" altLang="zh-CN" sz="2800" dirty="0">
                <a:sym typeface="Symbol" panose="05050102010706020507" pitchFamily="18" charset="2"/>
              </a:rPr>
              <a:t>A</a:t>
            </a:r>
            <a:r>
              <a:rPr lang="zh-CN" altLang="en-US" sz="2800" dirty="0"/>
              <a:t>真</a:t>
            </a:r>
            <a:r>
              <a:rPr lang="zh-CN" altLang="en-US" sz="2800" dirty="0">
                <a:sym typeface="Symbol" panose="05050102010706020507" pitchFamily="18" charset="2"/>
              </a:rPr>
              <a:t>包含在</a:t>
            </a:r>
            <a:r>
              <a:rPr lang="en-US" altLang="zh-CN" sz="2800" dirty="0">
                <a:sym typeface="Symbol" panose="05050102010706020507" pitchFamily="18" charset="2"/>
              </a:rPr>
              <a:t>B</a:t>
            </a:r>
            <a:r>
              <a:rPr lang="zh-CN" altLang="en-US" sz="2800" dirty="0">
                <a:sym typeface="Symbol" panose="05050102010706020507" pitchFamily="18" charset="2"/>
              </a:rPr>
              <a:t>中（或者说</a:t>
            </a:r>
            <a:r>
              <a:rPr lang="en-US" altLang="zh-CN" sz="2800" dirty="0">
                <a:sym typeface="Symbol" panose="05050102010706020507" pitchFamily="18" charset="2"/>
              </a:rPr>
              <a:t>B</a:t>
            </a:r>
            <a:r>
              <a:rPr lang="zh-CN" altLang="en-US" sz="2800" dirty="0"/>
              <a:t>真</a:t>
            </a:r>
            <a:r>
              <a:rPr lang="zh-CN" altLang="en-US" sz="2800" dirty="0">
                <a:sym typeface="Symbol" panose="05050102010706020507" pitchFamily="18" charset="2"/>
              </a:rPr>
              <a:t>包含</a:t>
            </a:r>
            <a:r>
              <a:rPr lang="en-US" altLang="zh-CN" sz="2800" dirty="0">
                <a:sym typeface="Symbol" panose="05050102010706020507" pitchFamily="18" charset="2"/>
              </a:rPr>
              <a:t>A </a:t>
            </a:r>
            <a:r>
              <a:rPr lang="zh-CN" altLang="en-US" sz="2800" dirty="0">
                <a:sym typeface="Symbol" panose="05050102010706020507" pitchFamily="18" charset="2"/>
              </a:rPr>
              <a:t>），记为</a:t>
            </a:r>
            <a:r>
              <a:rPr lang="en-US" altLang="zh-CN" sz="2800" dirty="0">
                <a:sym typeface="Symbol" panose="05050102010706020507" pitchFamily="18" charset="2"/>
              </a:rPr>
              <a:t>AB</a:t>
            </a:r>
            <a:r>
              <a:rPr lang="zh-CN" altLang="en-US" sz="2800" dirty="0">
                <a:sym typeface="Symbol" panose="05050102010706020507" pitchFamily="18" charset="2"/>
              </a:rPr>
              <a:t>。即</a:t>
            </a:r>
            <a:endParaRPr lang="zh-CN" altLang="en-US" sz="2800" dirty="0"/>
          </a:p>
        </p:txBody>
      </p:sp>
      <p:sp>
        <p:nvSpPr>
          <p:cNvPr id="6" name="矩形 5">
            <a:extLst>
              <a:ext uri="{FF2B5EF4-FFF2-40B4-BE49-F238E27FC236}">
                <a16:creationId xmlns:a16="http://schemas.microsoft.com/office/drawing/2014/main" id="{ACA6F7CA-0CCE-443C-94AE-8F4657E3BE45}"/>
              </a:ext>
            </a:extLst>
          </p:cNvPr>
          <p:cNvSpPr/>
          <p:nvPr/>
        </p:nvSpPr>
        <p:spPr>
          <a:xfrm>
            <a:off x="4383031" y="5581084"/>
            <a:ext cx="3425938" cy="523220"/>
          </a:xfrm>
          <a:prstGeom prst="rect">
            <a:avLst/>
          </a:prstGeom>
        </p:spPr>
        <p:txBody>
          <a:bodyPr wrap="none">
            <a:spAutoFit/>
          </a:bodyPr>
          <a:lstStyle/>
          <a:p>
            <a:r>
              <a:rPr lang="en-US" altLang="zh-CN" sz="2800" dirty="0">
                <a:sym typeface="Symbol" panose="05050102010706020507" pitchFamily="18" charset="2"/>
              </a:rPr>
              <a:t>AB</a:t>
            </a:r>
            <a:r>
              <a:rPr lang="en-US" altLang="zh-CN" sz="2800" dirty="0"/>
              <a:t> </a:t>
            </a:r>
            <a:r>
              <a:rPr lang="en-US" altLang="zh-CN" sz="2800" dirty="0">
                <a:sym typeface="Symbol" panose="05050102010706020507" pitchFamily="18" charset="2"/>
              </a:rPr>
              <a:t></a:t>
            </a:r>
            <a:r>
              <a:rPr lang="en-US" altLang="zh-CN" sz="2800" dirty="0"/>
              <a:t> A</a:t>
            </a:r>
            <a:r>
              <a:rPr lang="en-US" altLang="zh-CN" sz="2800" dirty="0">
                <a:sym typeface="Symbol" panose="05050102010706020507" pitchFamily="18" charset="2"/>
              </a:rPr>
              <a:t></a:t>
            </a:r>
            <a:r>
              <a:rPr lang="en-US" altLang="zh-CN" sz="2800" dirty="0"/>
              <a:t>B</a:t>
            </a:r>
            <a:r>
              <a:rPr lang="en-US" altLang="zh-CN" sz="2800" dirty="0">
                <a:sym typeface="Symbol" panose="05050102010706020507" pitchFamily="18" charset="2"/>
              </a:rPr>
              <a:t></a:t>
            </a:r>
            <a:r>
              <a:rPr lang="en-US" altLang="zh-CN" sz="2800" dirty="0"/>
              <a:t>A</a:t>
            </a:r>
            <a:r>
              <a:rPr lang="en-US" altLang="zh-CN" sz="2800" dirty="0">
                <a:sym typeface="Symbol" panose="05050102010706020507" pitchFamily="18" charset="2"/>
              </a:rPr>
              <a:t></a:t>
            </a:r>
            <a:r>
              <a:rPr lang="en-US" altLang="zh-CN" sz="2800" dirty="0"/>
              <a:t>B </a:t>
            </a:r>
            <a:r>
              <a:rPr lang="zh-CN" altLang="en-US" sz="2800" dirty="0"/>
              <a:t>　</a:t>
            </a:r>
          </a:p>
        </p:txBody>
      </p:sp>
    </p:spTree>
    <p:extLst>
      <p:ext uri="{BB962C8B-B14F-4D97-AF65-F5344CB8AC3E}">
        <p14:creationId xmlns:p14="http://schemas.microsoft.com/office/powerpoint/2010/main" val="236129197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BA2CED02-B321-4C45-90F4-A2064065A205}"/>
              </a:ext>
            </a:extLst>
          </p:cNvPr>
          <p:cNvSpPr/>
          <p:nvPr/>
        </p:nvSpPr>
        <p:spPr>
          <a:xfrm>
            <a:off x="1730661" y="989651"/>
            <a:ext cx="8135309" cy="2419124"/>
          </a:xfrm>
          <a:prstGeom prst="rect">
            <a:avLst/>
          </a:prstGeom>
        </p:spPr>
        <p:txBody>
          <a:bodyPr wrap="square">
            <a:spAutoFit/>
          </a:bodyPr>
          <a:lstStyle/>
          <a:p>
            <a:pPr>
              <a:lnSpc>
                <a:spcPct val="90000"/>
              </a:lnSpc>
              <a:buFont typeface="Wingdings" panose="05000000000000000000" pitchFamily="2" charset="2"/>
              <a:buNone/>
            </a:pPr>
            <a:r>
              <a:rPr lang="zh-CN" altLang="en-US" sz="2800" b="1" dirty="0">
                <a:solidFill>
                  <a:srgbClr val="002060"/>
                </a:solidFill>
              </a:rPr>
              <a:t>集合的相等</a:t>
            </a:r>
            <a:r>
              <a:rPr lang="zh-CN" altLang="en-US" sz="2800" dirty="0">
                <a:solidFill>
                  <a:srgbClr val="002060"/>
                </a:solidFill>
              </a:rPr>
              <a:t>（</a:t>
            </a:r>
            <a:r>
              <a:rPr lang="en-US" altLang="zh-CN" sz="2800" dirty="0">
                <a:solidFill>
                  <a:srgbClr val="002060"/>
                </a:solidFill>
              </a:rPr>
              <a:t>equality</a:t>
            </a:r>
            <a:r>
              <a:rPr lang="zh-CN" altLang="en-US" sz="2800" dirty="0">
                <a:solidFill>
                  <a:srgbClr val="002060"/>
                </a:solidFill>
              </a:rPr>
              <a:t>） </a:t>
            </a:r>
            <a:r>
              <a:rPr lang="zh-CN" altLang="en-US" sz="2800" b="1" dirty="0"/>
              <a:t>：</a:t>
            </a:r>
            <a:endParaRPr lang="en-US" altLang="zh-CN" sz="2800" b="1" dirty="0"/>
          </a:p>
          <a:p>
            <a:pPr>
              <a:lnSpc>
                <a:spcPct val="90000"/>
              </a:lnSpc>
              <a:buFont typeface="Wingdings" panose="05000000000000000000" pitchFamily="2" charset="2"/>
              <a:buNone/>
            </a:pPr>
            <a:endParaRPr lang="zh-CN" altLang="en-US" sz="2800" dirty="0"/>
          </a:p>
          <a:p>
            <a:pPr>
              <a:lnSpc>
                <a:spcPct val="90000"/>
              </a:lnSpc>
              <a:buFont typeface="Wingdings" panose="05000000000000000000" pitchFamily="2" charset="2"/>
              <a:buNone/>
            </a:pPr>
            <a:r>
              <a:rPr lang="zh-CN" altLang="en-US" sz="2800" dirty="0"/>
              <a:t>     </a:t>
            </a:r>
            <a:r>
              <a:rPr lang="zh-CN" altLang="en-US" sz="2800" b="1" dirty="0"/>
              <a:t>外延性原理：</a:t>
            </a:r>
            <a:r>
              <a:rPr lang="zh-CN" altLang="en-US" sz="2800" dirty="0"/>
              <a:t>两个集合相等，当且仅当，它们的成员完全相同。</a:t>
            </a:r>
            <a:endParaRPr lang="en-US" altLang="zh-CN" sz="2800" dirty="0"/>
          </a:p>
          <a:p>
            <a:pPr>
              <a:lnSpc>
                <a:spcPct val="90000"/>
              </a:lnSpc>
              <a:buFont typeface="Wingdings" panose="05000000000000000000" pitchFamily="2" charset="2"/>
              <a:buNone/>
            </a:pPr>
            <a:endParaRPr lang="en-US" altLang="zh-CN" sz="2800" dirty="0"/>
          </a:p>
          <a:p>
            <a:pPr>
              <a:lnSpc>
                <a:spcPct val="90000"/>
              </a:lnSpc>
              <a:buFont typeface="Wingdings" panose="05000000000000000000" pitchFamily="2" charset="2"/>
              <a:buNone/>
            </a:pPr>
            <a:r>
              <a:rPr lang="zh-CN" altLang="en-US" sz="2800" dirty="0"/>
              <a:t>即               </a:t>
            </a:r>
            <a:r>
              <a:rPr lang="en-US" altLang="zh-CN" sz="2800" dirty="0"/>
              <a:t>A=B </a:t>
            </a:r>
            <a:r>
              <a:rPr lang="en-US" altLang="zh-CN" sz="2800" dirty="0">
                <a:sym typeface="Symbol" panose="05050102010706020507" pitchFamily="18" charset="2"/>
              </a:rPr>
              <a:t> </a:t>
            </a:r>
            <a:r>
              <a:rPr lang="en-US" altLang="zh-CN" sz="2800" i="1" dirty="0"/>
              <a:t>x</a:t>
            </a:r>
            <a:r>
              <a:rPr lang="en-US" altLang="zh-CN" sz="2800" dirty="0"/>
              <a:t>(</a:t>
            </a:r>
            <a:r>
              <a:rPr lang="en-US" altLang="zh-CN" sz="2800" i="1" dirty="0" err="1"/>
              <a:t>x</a:t>
            </a:r>
            <a:r>
              <a:rPr lang="en-US" altLang="zh-CN" sz="2800" dirty="0" err="1">
                <a:sym typeface="Symbol" panose="05050102010706020507" pitchFamily="18" charset="2"/>
              </a:rPr>
              <a:t>A</a:t>
            </a:r>
            <a:r>
              <a:rPr lang="en-US" altLang="zh-CN" sz="2800" dirty="0">
                <a:sym typeface="Symbol" panose="05050102010706020507" pitchFamily="18" charset="2"/>
              </a:rPr>
              <a:t> </a:t>
            </a:r>
            <a:r>
              <a:rPr lang="en-US" altLang="zh-CN" sz="2800" i="1" dirty="0"/>
              <a:t> </a:t>
            </a:r>
            <a:r>
              <a:rPr lang="en-US" altLang="zh-CN" sz="2800" i="1" dirty="0" err="1"/>
              <a:t>x</a:t>
            </a:r>
            <a:r>
              <a:rPr lang="en-US" altLang="zh-CN" sz="2800" dirty="0" err="1">
                <a:sym typeface="Symbol" panose="05050102010706020507" pitchFamily="18" charset="2"/>
              </a:rPr>
              <a:t>B</a:t>
            </a:r>
            <a:r>
              <a:rPr lang="en-US" altLang="zh-CN" sz="2800" dirty="0"/>
              <a:t>)</a:t>
            </a:r>
            <a:r>
              <a:rPr lang="zh-CN" altLang="en-US" sz="2800" dirty="0"/>
              <a:t>　；</a:t>
            </a:r>
          </a:p>
        </p:txBody>
      </p:sp>
      <p:sp>
        <p:nvSpPr>
          <p:cNvPr id="3" name="矩形 2">
            <a:extLst>
              <a:ext uri="{FF2B5EF4-FFF2-40B4-BE49-F238E27FC236}">
                <a16:creationId xmlns:a16="http://schemas.microsoft.com/office/drawing/2014/main" id="{4733815F-2565-4068-9A05-45E6A8FB6A59}"/>
              </a:ext>
            </a:extLst>
          </p:cNvPr>
          <p:cNvSpPr/>
          <p:nvPr/>
        </p:nvSpPr>
        <p:spPr>
          <a:xfrm>
            <a:off x="1824413" y="3873484"/>
            <a:ext cx="8253722" cy="2806922"/>
          </a:xfrm>
          <a:prstGeom prst="rect">
            <a:avLst/>
          </a:prstGeom>
        </p:spPr>
        <p:txBody>
          <a:bodyPr wrap="square">
            <a:spAutoFit/>
          </a:bodyPr>
          <a:lstStyle/>
          <a:p>
            <a:pPr>
              <a:lnSpc>
                <a:spcPct val="90000"/>
              </a:lnSpc>
              <a:buFont typeface="Wingdings" panose="05000000000000000000" pitchFamily="2" charset="2"/>
              <a:buNone/>
            </a:pPr>
            <a:r>
              <a:rPr lang="zh-CN" altLang="en-US" sz="2800" b="1" dirty="0">
                <a:solidFill>
                  <a:srgbClr val="C00000"/>
                </a:solidFill>
              </a:rPr>
              <a:t>无序性：</a:t>
            </a:r>
            <a:r>
              <a:rPr lang="zh-CN" altLang="en-US" sz="2800" dirty="0">
                <a:solidFill>
                  <a:srgbClr val="C00000"/>
                </a:solidFill>
              </a:rPr>
              <a:t>集合中的元素是无序的。例如</a:t>
            </a:r>
          </a:p>
          <a:p>
            <a:pPr>
              <a:lnSpc>
                <a:spcPct val="90000"/>
              </a:lnSpc>
              <a:buFont typeface="Wingdings" panose="05000000000000000000" pitchFamily="2" charset="2"/>
              <a:buNone/>
            </a:pPr>
            <a:r>
              <a:rPr lang="zh-CN" altLang="en-US" sz="2800" dirty="0">
                <a:solidFill>
                  <a:srgbClr val="C00000"/>
                </a:solidFill>
              </a:rPr>
              <a:t>              </a:t>
            </a:r>
            <a:r>
              <a:rPr lang="en-US" altLang="zh-CN" sz="2800" dirty="0">
                <a:solidFill>
                  <a:srgbClr val="C00000"/>
                </a:solidFill>
                <a:sym typeface="Symbol" panose="05050102010706020507" pitchFamily="18" charset="2"/>
              </a:rPr>
              <a:t>{</a:t>
            </a:r>
            <a:r>
              <a:rPr lang="en-US" altLang="zh-CN" sz="2800" dirty="0" err="1">
                <a:solidFill>
                  <a:srgbClr val="C00000"/>
                </a:solidFill>
                <a:sym typeface="Symbol" panose="05050102010706020507" pitchFamily="18" charset="2"/>
              </a:rPr>
              <a:t>a,b,c</a:t>
            </a:r>
            <a:r>
              <a:rPr lang="en-US" altLang="zh-CN" sz="2800" dirty="0">
                <a:solidFill>
                  <a:srgbClr val="C00000"/>
                </a:solidFill>
                <a:sym typeface="Symbol" panose="05050102010706020507" pitchFamily="18" charset="2"/>
              </a:rPr>
              <a:t>}= {b, a, c} = {b , c, a}</a:t>
            </a:r>
          </a:p>
          <a:p>
            <a:pPr>
              <a:lnSpc>
                <a:spcPct val="90000"/>
              </a:lnSpc>
              <a:buFont typeface="Wingdings" panose="05000000000000000000" pitchFamily="2" charset="2"/>
              <a:buNone/>
            </a:pPr>
            <a:endParaRPr lang="en-US" altLang="zh-CN" sz="2800" dirty="0">
              <a:solidFill>
                <a:srgbClr val="C00000"/>
              </a:solidFill>
              <a:sym typeface="Symbol" panose="05050102010706020507" pitchFamily="18" charset="2"/>
            </a:endParaRPr>
          </a:p>
          <a:p>
            <a:pPr>
              <a:lnSpc>
                <a:spcPct val="90000"/>
              </a:lnSpc>
              <a:buFont typeface="Wingdings" panose="05000000000000000000" pitchFamily="2" charset="2"/>
              <a:buNone/>
            </a:pPr>
            <a:r>
              <a:rPr lang="en-US" altLang="zh-CN" sz="2800" dirty="0"/>
              <a:t>         </a:t>
            </a:r>
            <a:r>
              <a:rPr lang="zh-CN" altLang="en-US" sz="2800" dirty="0"/>
              <a:t>因此，为了使用方便，我们可任意书写集合中元素的顺序。</a:t>
            </a:r>
          </a:p>
          <a:p>
            <a:pPr>
              <a:lnSpc>
                <a:spcPct val="90000"/>
              </a:lnSpc>
              <a:buFont typeface="Wingdings" panose="05000000000000000000" pitchFamily="2" charset="2"/>
              <a:buNone/>
            </a:pPr>
            <a:r>
              <a:rPr lang="zh-CN" altLang="en-US" sz="2800" dirty="0"/>
              <a:t>　　但一般情况下，通常采用字母序、字典序；有时，还需要强行命名一种序</a:t>
            </a:r>
          </a:p>
        </p:txBody>
      </p:sp>
    </p:spTree>
    <p:extLst>
      <p:ext uri="{BB962C8B-B14F-4D97-AF65-F5344CB8AC3E}">
        <p14:creationId xmlns:p14="http://schemas.microsoft.com/office/powerpoint/2010/main" val="3888744325"/>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93516ADD-334E-4FFE-B70F-5BE6DFAAD5E3}"/>
              </a:ext>
            </a:extLst>
          </p:cNvPr>
          <p:cNvSpPr/>
          <p:nvPr/>
        </p:nvSpPr>
        <p:spPr>
          <a:xfrm>
            <a:off x="2054658" y="1455738"/>
            <a:ext cx="7247223" cy="4056495"/>
          </a:xfrm>
          <a:prstGeom prst="rect">
            <a:avLst/>
          </a:prstGeom>
        </p:spPr>
        <p:txBody>
          <a:bodyPr wrap="square">
            <a:spAutoFit/>
          </a:bodyPr>
          <a:lstStyle/>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集合与集合之间的关系有四种。列举如下</a:t>
            </a:r>
          </a:p>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(1)B</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包含</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AB  </a:t>
            </a:r>
            <a:r>
              <a:rPr kumimoji="1" lang="en-US" altLang="zh-CN" sz="2800" b="0" i="1" u="none" strike="noStrike" kern="0" cap="none" spc="0" normalizeH="0" baseline="0" noProof="0" dirty="0">
                <a:ln>
                  <a:noFill/>
                </a:ln>
                <a:solidFill>
                  <a:srgbClr val="000000"/>
                </a:solidFill>
                <a:effectLst/>
                <a:uLnTx/>
                <a:uFillTx/>
                <a:latin typeface="Times New Roman"/>
                <a:ea typeface="宋体"/>
              </a:rPr>
              <a:t>x</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A</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1" u="none" strike="noStrike" kern="0" cap="none" spc="0" normalizeH="0" baseline="0" noProof="0" dirty="0">
                <a:ln>
                  <a:noFill/>
                </a:ln>
                <a:solidFill>
                  <a:srgbClr val="000000"/>
                </a:solidFill>
                <a:effectLst/>
                <a:uLnTx/>
                <a:uFillTx/>
                <a:latin typeface="Times New Roman"/>
                <a:ea typeface="宋体"/>
              </a:rPr>
              <a:t> </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B</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t>
            </a:r>
          </a:p>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(2)A</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包含</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B</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BA  </a:t>
            </a:r>
            <a:r>
              <a:rPr kumimoji="1" lang="en-US" altLang="zh-CN" sz="2800" b="0" i="1" u="none" strike="noStrike" kern="0" cap="none" spc="0" normalizeH="0" baseline="0" noProof="0" dirty="0">
                <a:ln>
                  <a:noFill/>
                </a:ln>
                <a:solidFill>
                  <a:srgbClr val="000000"/>
                </a:solidFill>
                <a:effectLst/>
                <a:uLnTx/>
                <a:uFillTx/>
                <a:latin typeface="Times New Roman"/>
                <a:ea typeface="宋体"/>
              </a:rPr>
              <a:t>x</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B</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1" u="none" strike="noStrike" kern="0" cap="none" spc="0" normalizeH="0" baseline="0" noProof="0" dirty="0">
                <a:ln>
                  <a:noFill/>
                </a:ln>
                <a:solidFill>
                  <a:srgbClr val="000000"/>
                </a:solidFill>
                <a:effectLst/>
                <a:uLnTx/>
                <a:uFillTx/>
                <a:latin typeface="Times New Roman"/>
                <a:ea typeface="宋体"/>
              </a:rPr>
              <a:t> </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A</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zh-CN" altLang="en-US" sz="2800" b="0" i="0" u="none" strike="noStrike" kern="0" cap="none" spc="0" normalizeH="0" baseline="0" noProof="0" dirty="0">
                <a:ln>
                  <a:noFill/>
                </a:ln>
                <a:solidFill>
                  <a:srgbClr val="000000"/>
                </a:solidFill>
                <a:effectLst/>
                <a:uLnTx/>
                <a:uFillTx/>
                <a:latin typeface="Times New Roman"/>
                <a:ea typeface="宋体"/>
              </a:rPr>
              <a:t>；</a:t>
            </a:r>
          </a:p>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3)A</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等于</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B</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A=B  </a:t>
            </a:r>
            <a:r>
              <a:rPr kumimoji="1" lang="en-US" altLang="zh-CN" sz="2800" b="0" i="1" u="none" strike="noStrike" kern="0" cap="none" spc="0" normalizeH="0" baseline="0" noProof="0" dirty="0">
                <a:ln>
                  <a:noFill/>
                </a:ln>
                <a:solidFill>
                  <a:srgbClr val="000000"/>
                </a:solidFill>
                <a:effectLst/>
                <a:uLnTx/>
                <a:uFillTx/>
                <a:latin typeface="Times New Roman"/>
                <a:ea typeface="宋体"/>
              </a:rPr>
              <a:t>x</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B</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 </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A</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p>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en-US" altLang="zh-CN" sz="2800" b="0" i="0" u="none" strike="noStrike" kern="0" cap="none" spc="0" normalizeH="0" baseline="0" noProof="0" dirty="0">
                <a:ln>
                  <a:noFill/>
                </a:ln>
                <a:solidFill>
                  <a:srgbClr val="000000"/>
                </a:solidFill>
                <a:effectLst/>
                <a:uLnTx/>
                <a:uFillTx/>
                <a:latin typeface="Times New Roman"/>
                <a:ea typeface="宋体"/>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ABBA </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t>
            </a:r>
          </a:p>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(4)A</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与</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B</a:t>
            </a:r>
            <a:r>
              <a:rPr kumimoji="1" lang="zh-CN" altLang="en-US"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互不包含， </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(AB)(BA)</a:t>
            </a:r>
          </a:p>
          <a:p>
            <a:pPr marL="342900" marR="0" lvl="0" indent="-342900" defTabSz="914400" eaLnBrk="1" fontAlgn="base" latinLnBrk="0" hangingPunct="1">
              <a:lnSpc>
                <a:spcPct val="100000"/>
              </a:lnSpc>
              <a:spcBef>
                <a:spcPct val="20000"/>
              </a:spcBef>
              <a:spcAft>
                <a:spcPct val="0"/>
              </a:spcAft>
              <a:buClr>
                <a:srgbClr val="996600"/>
              </a:buClr>
              <a:buSzTx/>
              <a:buFontTx/>
              <a:buNone/>
              <a:tabLst/>
              <a:defRPr/>
            </a:pP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                                     </a:t>
            </a:r>
            <a:r>
              <a:rPr kumimoji="1" lang="en-US" altLang="zh-CN" sz="2800" b="0" i="1" u="none" strike="noStrike" kern="0" cap="none" spc="0" normalizeH="0" baseline="0" noProof="0" dirty="0">
                <a:ln>
                  <a:noFill/>
                </a:ln>
                <a:solidFill>
                  <a:srgbClr val="000000"/>
                </a:solidFill>
                <a:effectLst/>
                <a:uLnTx/>
                <a:uFillTx/>
                <a:latin typeface="Times New Roman"/>
                <a:ea typeface="宋体"/>
              </a:rPr>
              <a:t>x</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A</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x</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B</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0" u="none" strike="noStrike" kern="0" cap="none" spc="0" normalizeH="0" baseline="0" noProof="0" dirty="0">
                <a:ln>
                  <a:noFill/>
                </a:ln>
                <a:solidFill>
                  <a:srgbClr val="000000"/>
                </a:solidFill>
                <a:effectLst/>
                <a:uLnTx/>
                <a:uFillTx/>
                <a:latin typeface="Times New Roman"/>
                <a:ea typeface="宋体"/>
                <a:sym typeface="Symbol" panose="05050102010706020507" pitchFamily="18" charset="2"/>
              </a:rPr>
              <a:t></a:t>
            </a:r>
            <a:r>
              <a:rPr kumimoji="1" lang="en-US" altLang="zh-CN" sz="2800" b="0" i="1" u="none" strike="noStrike" kern="0" cap="none" spc="0" normalizeH="0" baseline="0" noProof="0" dirty="0">
                <a:ln>
                  <a:noFill/>
                </a:ln>
                <a:solidFill>
                  <a:srgbClr val="000000"/>
                </a:solidFill>
                <a:effectLst/>
                <a:uLnTx/>
                <a:uFillTx/>
                <a:latin typeface="Times New Roman"/>
                <a:ea typeface="宋体"/>
              </a:rPr>
              <a:t>y</a:t>
            </a:r>
            <a:r>
              <a:rPr kumimoji="1" lang="en-US" altLang="zh-CN" sz="2800" b="0" i="0" u="none" strike="noStrike" kern="0" cap="none" spc="0" normalizeH="0" baseline="0" noProof="0" dirty="0">
                <a:ln>
                  <a:noFill/>
                </a:ln>
                <a:solidFill>
                  <a:srgbClr val="000000"/>
                </a:solidFill>
                <a:effectLst/>
                <a:uLnTx/>
                <a:uFillTx/>
                <a:latin typeface="Times New Roman"/>
                <a:ea typeface="宋体"/>
              </a:rPr>
              <a:t>(</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y</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B</a:t>
            </a:r>
            <a:r>
              <a:rPr kumimoji="1" lang="en-US" altLang="zh-CN" sz="2800" b="0" i="1" u="none" strike="noStrike" kern="0" cap="none" spc="0" normalizeH="0" baseline="0" noProof="0" dirty="0" err="1">
                <a:ln>
                  <a:noFill/>
                </a:ln>
                <a:solidFill>
                  <a:srgbClr val="000000"/>
                </a:solidFill>
                <a:effectLst/>
                <a:uLnTx/>
                <a:uFillTx/>
                <a:latin typeface="Times New Roman"/>
                <a:ea typeface="宋体"/>
              </a:rPr>
              <a:t>y</a:t>
            </a:r>
            <a:r>
              <a:rPr kumimoji="1" lang="en-US" altLang="zh-CN" sz="2800" b="0" i="0" u="none" strike="noStrike" kern="0" cap="none" spc="0" normalizeH="0" baseline="0" noProof="0" dirty="0" err="1">
                <a:ln>
                  <a:noFill/>
                </a:ln>
                <a:solidFill>
                  <a:srgbClr val="000000"/>
                </a:solidFill>
                <a:effectLst/>
                <a:uLnTx/>
                <a:uFillTx/>
                <a:latin typeface="Times New Roman"/>
                <a:ea typeface="宋体"/>
                <a:sym typeface="Symbol" panose="05050102010706020507" pitchFamily="18" charset="2"/>
              </a:rPr>
              <a:t>A</a:t>
            </a:r>
            <a:r>
              <a:rPr kumimoji="1" lang="en-US" altLang="zh-CN" sz="2800" b="0" i="0" u="none" strike="noStrike" kern="0" cap="none" spc="0" normalizeH="0" baseline="0" noProof="0" dirty="0">
                <a:ln>
                  <a:noFill/>
                </a:ln>
                <a:solidFill>
                  <a:srgbClr val="000000"/>
                </a:solidFill>
                <a:effectLst/>
                <a:uLnTx/>
                <a:uFillTx/>
                <a:latin typeface="Times New Roman"/>
                <a:ea typeface="宋体"/>
              </a:rPr>
              <a:t>) </a:t>
            </a:r>
            <a:endParaRPr kumimoji="0" lang="zh-CN" altLang="en-US" sz="2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034832708"/>
      </p:ext>
    </p:extLst>
  </p:cSld>
  <p:clrMapOvr>
    <a:masterClrMapping/>
  </p:clrMapOvr>
  <p:transition spd="slow" advTm="0">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5" name="矩形 3">
            <a:extLst>
              <a:ext uri="{FF2B5EF4-FFF2-40B4-BE49-F238E27FC236}">
                <a16:creationId xmlns:a16="http://schemas.microsoft.com/office/drawing/2014/main" id="{1C1B9694-43C2-4E60-B3E1-887378D14075}"/>
              </a:ext>
            </a:extLst>
          </p:cNvPr>
          <p:cNvSpPr txBox="1">
            <a:spLocks noChangeArrowheads="1"/>
          </p:cNvSpPr>
          <p:nvPr/>
        </p:nvSpPr>
        <p:spPr>
          <a:xfrm>
            <a:off x="1751013" y="1116660"/>
            <a:ext cx="8915400" cy="54102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dirty="0">
                <a:latin typeface="Times New Roman" panose="02020603050405020304" pitchFamily="18" charset="0"/>
              </a:rPr>
              <a:t>证明谓词公式间的等价和蕴涵一般很少用到真值表法。</a:t>
            </a:r>
          </a:p>
          <a:p>
            <a:pPr>
              <a:buFont typeface="Wingdings" panose="05000000000000000000" pitchFamily="2" charset="2"/>
              <a:buNone/>
            </a:pPr>
            <a:r>
              <a:rPr lang="zh-CN" altLang="en-US" dirty="0">
                <a:latin typeface="Times New Roman" panose="02020603050405020304" pitchFamily="18" charset="0"/>
              </a:rPr>
              <a:t>对于谓词公式</a:t>
            </a:r>
            <a:r>
              <a:rPr lang="en-US" altLang="zh-CN" dirty="0">
                <a:latin typeface="Times New Roman" panose="02020603050405020304" pitchFamily="18" charset="0"/>
              </a:rPr>
              <a:t>A</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，一般有如下证明</a:t>
            </a:r>
            <a:r>
              <a:rPr lang="en-US" altLang="zh-CN" dirty="0">
                <a:latin typeface="Times New Roman" panose="02020603050405020304" pitchFamily="18" charset="0"/>
              </a:rPr>
              <a:t>A</a:t>
            </a:r>
            <a:r>
              <a:rPr lang="en-US" altLang="zh-CN" dirty="0">
                <a:latin typeface="Times New Roman" panose="02020603050405020304" pitchFamily="18" charset="0"/>
                <a:sym typeface="Symbol" panose="05050102010706020507" pitchFamily="18" charset="2"/>
              </a:rPr>
              <a:t></a:t>
            </a:r>
            <a:r>
              <a:rPr lang="en-US" altLang="zh-CN" dirty="0">
                <a:latin typeface="Times New Roman" panose="02020603050405020304" pitchFamily="18" charset="0"/>
              </a:rPr>
              <a:t>B</a:t>
            </a:r>
            <a:r>
              <a:rPr lang="zh-CN" altLang="en-US" dirty="0">
                <a:latin typeface="Times New Roman" panose="02020603050405020304" pitchFamily="18" charset="0"/>
              </a:rPr>
              <a:t>的方法：</a:t>
            </a:r>
          </a:p>
          <a:p>
            <a:pPr>
              <a:buFont typeface="Wingdings" panose="05000000000000000000" pitchFamily="2" charset="2"/>
              <a:buNone/>
            </a:pPr>
            <a:r>
              <a:rPr lang="zh-CN" altLang="en-US" dirty="0">
                <a:solidFill>
                  <a:srgbClr val="C00000"/>
                </a:solidFill>
                <a:latin typeface="Times New Roman" panose="02020603050405020304" pitchFamily="18" charset="0"/>
              </a:rPr>
              <a:t>方法一</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证明</a:t>
            </a:r>
            <a:r>
              <a:rPr lang="en-US" altLang="zh-CN" dirty="0">
                <a:solidFill>
                  <a:srgbClr val="C00000"/>
                </a:solidFill>
                <a:latin typeface="Times New Roman" panose="02020603050405020304" pitchFamily="18" charset="0"/>
              </a:rPr>
              <a:t>A</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C00000"/>
                </a:solidFill>
                <a:latin typeface="Times New Roman" panose="02020603050405020304" pitchFamily="18" charset="0"/>
              </a:rPr>
              <a:t>B</a:t>
            </a:r>
            <a:r>
              <a:rPr lang="zh-CN" altLang="en-US" dirty="0">
                <a:solidFill>
                  <a:srgbClr val="C00000"/>
                </a:solidFill>
                <a:latin typeface="Times New Roman" panose="02020603050405020304" pitchFamily="18" charset="0"/>
              </a:rPr>
              <a:t>是恒真公式。</a:t>
            </a:r>
          </a:p>
          <a:p>
            <a:pPr>
              <a:buFont typeface="Wingdings" panose="05000000000000000000" pitchFamily="2" charset="2"/>
              <a:buNone/>
            </a:pPr>
            <a:r>
              <a:rPr lang="zh-CN" altLang="en-US" dirty="0">
                <a:solidFill>
                  <a:srgbClr val="C00000"/>
                </a:solidFill>
                <a:latin typeface="Times New Roman" panose="02020603050405020304" pitchFamily="18" charset="0"/>
              </a:rPr>
              <a:t>方法二</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由基本等价式和基本蕴涵式推导出</a:t>
            </a:r>
            <a:r>
              <a:rPr lang="en-US" altLang="zh-CN" dirty="0">
                <a:solidFill>
                  <a:srgbClr val="C00000"/>
                </a:solidFill>
                <a:latin typeface="Times New Roman" panose="02020603050405020304" pitchFamily="18" charset="0"/>
              </a:rPr>
              <a:t>A</a:t>
            </a:r>
            <a:r>
              <a:rPr lang="en-US" altLang="zh-CN" dirty="0">
                <a:solidFill>
                  <a:srgbClr val="C00000"/>
                </a:solidFill>
                <a:latin typeface="Times New Roman" panose="02020603050405020304" pitchFamily="18" charset="0"/>
                <a:sym typeface="Symbol" panose="05050102010706020507" pitchFamily="18" charset="2"/>
              </a:rPr>
              <a:t></a:t>
            </a:r>
            <a:r>
              <a:rPr lang="en-US" altLang="zh-CN" dirty="0">
                <a:solidFill>
                  <a:srgbClr val="C00000"/>
                </a:solidFill>
                <a:latin typeface="Times New Roman" panose="02020603050405020304" pitchFamily="18" charset="0"/>
              </a:rPr>
              <a:t>B</a:t>
            </a:r>
            <a:r>
              <a:rPr lang="zh-CN" altLang="en-US" dirty="0">
                <a:solidFill>
                  <a:srgbClr val="C00000"/>
                </a:solidFill>
                <a:latin typeface="Times New Roman" panose="02020603050405020304" pitchFamily="18" charset="0"/>
              </a:rPr>
              <a:t>。</a:t>
            </a:r>
          </a:p>
          <a:p>
            <a:pPr>
              <a:buFont typeface="Wingdings" panose="05000000000000000000" pitchFamily="2" charset="2"/>
              <a:buNone/>
            </a:pPr>
            <a:r>
              <a:rPr lang="zh-CN" altLang="en-US" dirty="0">
                <a:solidFill>
                  <a:srgbClr val="C00000"/>
                </a:solidFill>
                <a:latin typeface="Times New Roman" panose="02020603050405020304" pitchFamily="18" charset="0"/>
              </a:rPr>
              <a:t>方法三</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任取解释 </a:t>
            </a:r>
            <a:r>
              <a:rPr lang="en-US" altLang="zh-CN" dirty="0">
                <a:solidFill>
                  <a:srgbClr val="C00000"/>
                </a:solidFill>
                <a:latin typeface="Times New Roman" panose="02020603050405020304" pitchFamily="18" charset="0"/>
              </a:rPr>
              <a:t>I</a:t>
            </a:r>
            <a:r>
              <a:rPr lang="zh-CN" altLang="en-US" dirty="0">
                <a:solidFill>
                  <a:srgbClr val="C00000"/>
                </a:solidFill>
                <a:latin typeface="Times New Roman" panose="02020603050405020304" pitchFamily="18" charset="0"/>
              </a:rPr>
              <a:t>，若 </a:t>
            </a:r>
            <a:r>
              <a:rPr lang="en-US" altLang="zh-CN" dirty="0">
                <a:solidFill>
                  <a:srgbClr val="C00000"/>
                </a:solidFill>
                <a:latin typeface="Times New Roman" panose="02020603050405020304" pitchFamily="18" charset="0"/>
              </a:rPr>
              <a:t>I </a:t>
            </a:r>
            <a:r>
              <a:rPr lang="zh-CN" altLang="en-US" dirty="0">
                <a:solidFill>
                  <a:srgbClr val="C00000"/>
                </a:solidFill>
                <a:latin typeface="Times New Roman" panose="02020603050405020304" pitchFamily="18" charset="0"/>
              </a:rPr>
              <a:t>满足</a:t>
            </a:r>
            <a:r>
              <a:rPr lang="en-US" altLang="zh-CN" dirty="0">
                <a:solidFill>
                  <a:srgbClr val="C00000"/>
                </a:solidFill>
                <a:latin typeface="Times New Roman" panose="02020603050405020304" pitchFamily="18" charset="0"/>
              </a:rPr>
              <a:t>A</a:t>
            </a:r>
            <a:r>
              <a:rPr lang="zh-CN" altLang="en-US" dirty="0">
                <a:solidFill>
                  <a:srgbClr val="C00000"/>
                </a:solidFill>
                <a:latin typeface="Times New Roman" panose="02020603050405020304" pitchFamily="18" charset="0"/>
              </a:rPr>
              <a:t>，证 </a:t>
            </a:r>
            <a:r>
              <a:rPr lang="en-US" altLang="zh-CN" dirty="0">
                <a:solidFill>
                  <a:srgbClr val="C00000"/>
                </a:solidFill>
                <a:latin typeface="Times New Roman" panose="02020603050405020304" pitchFamily="18" charset="0"/>
              </a:rPr>
              <a:t>I </a:t>
            </a:r>
            <a:r>
              <a:rPr lang="zh-CN" altLang="en-US" dirty="0">
                <a:solidFill>
                  <a:srgbClr val="C00000"/>
                </a:solidFill>
                <a:latin typeface="Times New Roman" panose="02020603050405020304" pitchFamily="18" charset="0"/>
              </a:rPr>
              <a:t>满足</a:t>
            </a:r>
            <a:r>
              <a:rPr lang="en-US" altLang="zh-CN" dirty="0">
                <a:solidFill>
                  <a:srgbClr val="C00000"/>
                </a:solidFill>
                <a:latin typeface="Times New Roman" panose="02020603050405020304" pitchFamily="18" charset="0"/>
              </a:rPr>
              <a:t>B</a:t>
            </a:r>
            <a:r>
              <a:rPr lang="zh-CN" altLang="en-US" dirty="0">
                <a:solidFill>
                  <a:srgbClr val="C00000"/>
                </a:solidFill>
                <a:latin typeface="Times New Roman" panose="02020603050405020304" pitchFamily="18" charset="0"/>
              </a:rPr>
              <a:t>。</a:t>
            </a:r>
          </a:p>
          <a:p>
            <a:pPr>
              <a:buFont typeface="Wingdings" panose="05000000000000000000" pitchFamily="2" charset="2"/>
              <a:buNone/>
            </a:pPr>
            <a:r>
              <a:rPr lang="zh-CN" altLang="en-US" dirty="0">
                <a:solidFill>
                  <a:srgbClr val="C00000"/>
                </a:solidFill>
                <a:latin typeface="Times New Roman" panose="02020603050405020304" pitchFamily="18" charset="0"/>
              </a:rPr>
              <a:t>方法四</a:t>
            </a:r>
            <a:r>
              <a:rPr lang="en-US" altLang="zh-CN" dirty="0">
                <a:solidFill>
                  <a:srgbClr val="C00000"/>
                </a:solidFill>
                <a:latin typeface="Times New Roman" panose="02020603050405020304" pitchFamily="18" charset="0"/>
              </a:rPr>
              <a:t>. </a:t>
            </a:r>
            <a:r>
              <a:rPr lang="zh-CN" altLang="en-US" dirty="0">
                <a:solidFill>
                  <a:srgbClr val="C00000"/>
                </a:solidFill>
                <a:latin typeface="Times New Roman" panose="02020603050405020304" pitchFamily="18" charset="0"/>
              </a:rPr>
              <a:t>反证法，设结论假，证前提假。</a:t>
            </a:r>
          </a:p>
        </p:txBody>
      </p:sp>
    </p:spTree>
    <p:extLst>
      <p:ext uri="{BB962C8B-B14F-4D97-AF65-F5344CB8AC3E}">
        <p14:creationId xmlns:p14="http://schemas.microsoft.com/office/powerpoint/2010/main" val="1468335830"/>
      </p:ext>
    </p:extLst>
  </p:cSld>
  <p:clrMapOvr>
    <a:masterClrMapping/>
  </p:clrMapOvr>
  <p:transition spd="slow" advTm="0">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DD689AAB-4243-430C-8ABA-2DA1B21C0A25}"/>
              </a:ext>
            </a:extLst>
          </p:cNvPr>
          <p:cNvSpPr/>
          <p:nvPr/>
        </p:nvSpPr>
        <p:spPr>
          <a:xfrm>
            <a:off x="1949404" y="1302174"/>
            <a:ext cx="8714210" cy="3884140"/>
          </a:xfrm>
          <a:prstGeom prst="rect">
            <a:avLst/>
          </a:prstGeom>
        </p:spPr>
        <p:txBody>
          <a:bodyPr wrap="square">
            <a:spAutoFit/>
          </a:bodyPr>
          <a:lstStyle/>
          <a:p>
            <a:pPr marL="342900" lvl="0" indent="-342900" algn="just" fontAlgn="base">
              <a:lnSpc>
                <a:spcPct val="150000"/>
              </a:lnSpc>
              <a:spcBef>
                <a:spcPct val="20000"/>
              </a:spcBef>
              <a:spcAft>
                <a:spcPct val="0"/>
              </a:spcAft>
              <a:buClr>
                <a:srgbClr val="996600"/>
              </a:buClr>
            </a:pP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(1) </a:t>
            </a:r>
            <a:r>
              <a:rPr kumimoji="1" lang="zh-CN" altLang="en-US"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自反性：</a:t>
            </a:r>
            <a:r>
              <a:rPr kumimoji="1" lang="en-US" altLang="zh-CN" sz="3200" dirty="0">
                <a:solidFill>
                  <a:srgbClr val="000000"/>
                </a:solidFill>
                <a:latin typeface="Times New Roman" panose="02020603050405020304" pitchFamily="18" charset="0"/>
                <a:cs typeface="Times New Roman" panose="02020603050405020304" pitchFamily="18" charset="0"/>
              </a:rPr>
              <a:t>A</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 A</a:t>
            </a:r>
            <a:endParaRPr kumimoji="1" lang="zh-CN" altLang="en-US"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marL="342900" lvl="0" indent="-342900" algn="just" fontAlgn="base">
              <a:lnSpc>
                <a:spcPct val="150000"/>
              </a:lnSpc>
              <a:spcBef>
                <a:spcPct val="20000"/>
              </a:spcBef>
              <a:spcAft>
                <a:spcPct val="0"/>
              </a:spcAft>
              <a:buClr>
                <a:srgbClr val="996600"/>
              </a:buClr>
            </a:pP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 </a:t>
            </a:r>
            <a:r>
              <a:rPr kumimoji="1" lang="zh-CN" altLang="en-US"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反对称性：</a:t>
            </a:r>
            <a:r>
              <a:rPr kumimoji="1" lang="en-US" altLang="zh-CN" sz="3200" dirty="0">
                <a:solidFill>
                  <a:srgbClr val="000000"/>
                </a:solidFill>
                <a:latin typeface="Times New Roman" panose="02020603050405020304" pitchFamily="18" charset="0"/>
                <a:cs typeface="Times New Roman" panose="02020603050405020304" pitchFamily="18" charset="0"/>
              </a:rPr>
              <a:t>A</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200" dirty="0">
                <a:solidFill>
                  <a:srgbClr val="000000"/>
                </a:solidFill>
                <a:latin typeface="Times New Roman" panose="02020603050405020304" pitchFamily="18" charset="0"/>
                <a:cs typeface="Times New Roman" panose="02020603050405020304" pitchFamily="18" charset="0"/>
              </a:rPr>
              <a:t>B </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 </a:t>
            </a:r>
            <a:r>
              <a:rPr kumimoji="1" lang="en-US" altLang="zh-CN" sz="3200" dirty="0">
                <a:solidFill>
                  <a:srgbClr val="000000"/>
                </a:solidFill>
                <a:latin typeface="Times New Roman" panose="02020603050405020304" pitchFamily="18" charset="0"/>
                <a:cs typeface="Times New Roman" panose="02020603050405020304" pitchFamily="18" charset="0"/>
              </a:rPr>
              <a:t> </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A=B </a:t>
            </a:r>
            <a:r>
              <a:rPr kumimoji="1" lang="zh-CN" altLang="en-US" sz="3200" dirty="0">
                <a:solidFill>
                  <a:srgbClr val="000000"/>
                </a:solidFill>
                <a:latin typeface="Times New Roman" panose="02020603050405020304" pitchFamily="18" charset="0"/>
                <a:cs typeface="Times New Roman" panose="02020603050405020304" pitchFamily="18" charset="0"/>
              </a:rPr>
              <a:t>；</a:t>
            </a:r>
            <a:endParaRPr kumimoji="1" lang="en-US" altLang="zh-CN" sz="3200" dirty="0">
              <a:solidFill>
                <a:srgbClr val="000000"/>
              </a:solidFill>
              <a:latin typeface="Times New Roman" panose="02020603050405020304" pitchFamily="18" charset="0"/>
              <a:cs typeface="Times New Roman" panose="02020603050405020304" pitchFamily="18" charset="0"/>
            </a:endParaRPr>
          </a:p>
          <a:p>
            <a:pPr marL="342900" lvl="0" indent="-342900" algn="just" fontAlgn="base">
              <a:lnSpc>
                <a:spcPct val="150000"/>
              </a:lnSpc>
              <a:spcBef>
                <a:spcPct val="20000"/>
              </a:spcBef>
              <a:spcAft>
                <a:spcPct val="0"/>
              </a:spcAft>
              <a:buClr>
                <a:srgbClr val="996600"/>
              </a:buClr>
            </a:pPr>
            <a:r>
              <a:rPr kumimoji="1" lang="en-US" altLang="zh-CN" sz="3200" dirty="0">
                <a:solidFill>
                  <a:srgbClr val="000000"/>
                </a:solidFill>
                <a:latin typeface="Times New Roman" panose="02020603050405020304" pitchFamily="18" charset="0"/>
                <a:cs typeface="Times New Roman" panose="02020603050405020304" pitchFamily="18" charset="0"/>
              </a:rPr>
              <a:t>(3) </a:t>
            </a:r>
            <a:r>
              <a:rPr kumimoji="1" lang="zh-CN" altLang="en-US" sz="3200" dirty="0">
                <a:solidFill>
                  <a:srgbClr val="000000"/>
                </a:solidFill>
                <a:latin typeface="Times New Roman" panose="02020603050405020304" pitchFamily="18" charset="0"/>
                <a:cs typeface="Times New Roman" panose="02020603050405020304" pitchFamily="18" charset="0"/>
              </a:rPr>
              <a:t>传递性：</a:t>
            </a:r>
            <a:r>
              <a:rPr kumimoji="1" lang="en-US" altLang="zh-CN" sz="3200" dirty="0">
                <a:solidFill>
                  <a:srgbClr val="000000"/>
                </a:solidFill>
                <a:latin typeface="Times New Roman" panose="02020603050405020304" pitchFamily="18" charset="0"/>
                <a:cs typeface="Times New Roman" panose="02020603050405020304" pitchFamily="18" charset="0"/>
              </a:rPr>
              <a:t>A</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3200" dirty="0">
                <a:solidFill>
                  <a:srgbClr val="000000"/>
                </a:solidFill>
                <a:latin typeface="Times New Roman" panose="02020603050405020304" pitchFamily="18" charset="0"/>
                <a:cs typeface="Times New Roman" panose="02020603050405020304" pitchFamily="18" charset="0"/>
              </a:rPr>
              <a:t>B </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BC </a:t>
            </a:r>
            <a:r>
              <a:rPr kumimoji="1" lang="en-US" altLang="zh-CN" sz="3200" dirty="0">
                <a:solidFill>
                  <a:srgbClr val="000000"/>
                </a:solidFill>
                <a:latin typeface="Times New Roman" panose="02020603050405020304" pitchFamily="18" charset="0"/>
                <a:cs typeface="Times New Roman" panose="02020603050405020304" pitchFamily="18" charset="0"/>
              </a:rPr>
              <a:t> </a:t>
            </a:r>
            <a:r>
              <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AC </a:t>
            </a:r>
            <a:r>
              <a:rPr kumimoji="1" lang="zh-CN" altLang="en-US"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endParaRPr kumimoji="1"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marL="342900" indent="-342900" algn="just" fontAlgn="base">
              <a:lnSpc>
                <a:spcPct val="150000"/>
              </a:lnSpc>
              <a:spcBef>
                <a:spcPct val="20000"/>
              </a:spcBef>
              <a:spcAft>
                <a:spcPct val="0"/>
              </a:spcAft>
              <a:buClr>
                <a:srgbClr val="996600"/>
              </a:buClr>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(4)</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空集是任一集合的子集。即     </a:t>
            </a:r>
            <a:r>
              <a:rPr lang="zh-CN" altLang="en-US" sz="3200" baseline="200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latin typeface="Times New Roman" panose="02020603050405020304" pitchFamily="18" charset="0"/>
                <a:cs typeface="Times New Roman" panose="02020603050405020304" pitchFamily="18" charset="0"/>
              </a:rPr>
              <a:t>A </a:t>
            </a:r>
            <a:endParaRPr lang="zh-CN" altLang="en-US" sz="3200" dirty="0">
              <a:latin typeface="Times New Roman" panose="02020603050405020304" pitchFamily="18" charset="0"/>
              <a:cs typeface="Times New Roman" panose="02020603050405020304" pitchFamily="18" charset="0"/>
            </a:endParaRPr>
          </a:p>
          <a:p>
            <a:pPr marL="342900" lvl="0" indent="-342900" algn="just" fontAlgn="base">
              <a:lnSpc>
                <a:spcPct val="90000"/>
              </a:lnSpc>
              <a:spcBef>
                <a:spcPct val="20000"/>
              </a:spcBef>
              <a:spcAft>
                <a:spcPct val="0"/>
              </a:spcAft>
              <a:buClr>
                <a:srgbClr val="996600"/>
              </a:buClr>
            </a:pPr>
            <a:endParaRPr kumimoji="1" lang="zh-CN" altLang="en-US"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383158951"/>
      </p:ext>
    </p:extLst>
  </p:cSld>
  <p:clrMapOvr>
    <a:masterClrMapping/>
  </p:clrMapOvr>
  <p:transition spd="slow" advTm="0">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616A8ADC-3A82-410B-8A21-3F32C0B5A22C}"/>
              </a:ext>
            </a:extLst>
          </p:cNvPr>
          <p:cNvSpPr/>
          <p:nvPr/>
        </p:nvSpPr>
        <p:spPr>
          <a:xfrm>
            <a:off x="1659953" y="1244406"/>
            <a:ext cx="9450993" cy="523220"/>
          </a:xfrm>
          <a:prstGeom prst="rect">
            <a:avLst/>
          </a:prstGeom>
        </p:spPr>
        <p:txBody>
          <a:bodyPr wrap="square">
            <a:spAutoFit/>
          </a:bodyPr>
          <a:lstStyle/>
          <a:p>
            <a:pPr algn="just"/>
            <a:r>
              <a:rPr lang="en-US" altLang="zh-CN" sz="2800" dirty="0">
                <a:solidFill>
                  <a:srgbClr val="000000"/>
                </a:solidFill>
                <a:latin typeface="Times New Roman" panose="02020603050405020304" pitchFamily="18" charset="0"/>
                <a:cs typeface="Times New Roman" panose="02020603050405020304" pitchFamily="18" charset="0"/>
              </a:rPr>
              <a:t>(1)</a:t>
            </a:r>
            <a:r>
              <a:rPr lang="zh-CN" altLang="en-US" sz="2800" dirty="0">
                <a:solidFill>
                  <a:srgbClr val="000000"/>
                </a:solidFill>
                <a:latin typeface="Times New Roman" panose="02020603050405020304" pitchFamily="18" charset="0"/>
                <a:cs typeface="Times New Roman" panose="02020603050405020304" pitchFamily="18" charset="0"/>
              </a:rPr>
              <a:t>对于任何元素</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err="1">
                <a:solidFill>
                  <a:srgbClr val="000000"/>
                </a:solidFill>
                <a:latin typeface="Times New Roman" panose="02020603050405020304" pitchFamily="18" charset="0"/>
                <a:cs typeface="Times New Roman" panose="02020603050405020304" pitchFamily="18" charset="0"/>
              </a:rPr>
              <a:t>U</a:t>
            </a:r>
            <a:r>
              <a:rPr lang="zh-CN" altLang="en-US" sz="2800" dirty="0">
                <a:solidFill>
                  <a:srgbClr val="000000"/>
                </a:solidFill>
                <a:latin typeface="Times New Roman" panose="02020603050405020304" pitchFamily="18" charset="0"/>
                <a:cs typeface="Times New Roman" panose="02020603050405020304" pitchFamily="18" charset="0"/>
              </a:rPr>
              <a:t>，若</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zh-CN" altLang="en-US" sz="2800" dirty="0">
                <a:solidFill>
                  <a:srgbClr val="000000"/>
                </a:solidFill>
                <a:latin typeface="Times New Roman" panose="02020603050405020304" pitchFamily="18" charset="0"/>
                <a:cs typeface="Times New Roman" panose="02020603050405020304" pitchFamily="18" charset="0"/>
              </a:rPr>
              <a:t>，则</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。因此</a:t>
            </a:r>
            <a:r>
              <a:rPr lang="zh-CN" altLang="en-US" sz="2800" dirty="0">
                <a:solidFill>
                  <a:srgbClr val="000000"/>
                </a:solidFill>
                <a:latin typeface="Times New Roman" panose="02020603050405020304" pitchFamily="18" charset="0"/>
                <a:cs typeface="Times New Roman" panose="02020603050405020304" pitchFamily="18" charset="0"/>
              </a:rPr>
              <a:t>，可知</a:t>
            </a:r>
            <a:r>
              <a:rPr lang="en-US" altLang="zh-CN" sz="2800" dirty="0">
                <a:latin typeface="Times New Roman" panose="02020603050405020304" pitchFamily="18" charset="0"/>
                <a:cs typeface="Times New Roman" panose="02020603050405020304" pitchFamily="18" charset="0"/>
              </a:rPr>
              <a:t>A</a:t>
            </a:r>
            <a:r>
              <a:rPr lang="en-US" altLang="zh-CN" sz="28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latin typeface="Times New Roman" panose="02020603050405020304" pitchFamily="18" charset="0"/>
                <a:cs typeface="Times New Roman" panose="02020603050405020304" pitchFamily="18" charset="0"/>
              </a:rPr>
              <a:t>A</a:t>
            </a:r>
            <a:r>
              <a:rPr lang="zh-CN" altLang="en-US" sz="2800" dirty="0">
                <a:latin typeface="Times New Roman" panose="02020603050405020304" pitchFamily="18" charset="0"/>
                <a:cs typeface="Times New Roman" panose="02020603050405020304" pitchFamily="18" charset="0"/>
                <a:sym typeface="Symbol" panose="05050102010706020507" pitchFamily="18" charset="2"/>
              </a:rPr>
              <a:t>。</a:t>
            </a:r>
            <a:endParaRPr lang="zh-CN" altLang="en-US" sz="28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1A1FB4C9-50D8-461F-B027-DD339FABA07D}"/>
              </a:ext>
            </a:extLst>
          </p:cNvPr>
          <p:cNvSpPr/>
          <p:nvPr/>
        </p:nvSpPr>
        <p:spPr>
          <a:xfrm>
            <a:off x="1659953" y="2032117"/>
            <a:ext cx="10010159" cy="2031325"/>
          </a:xfrm>
          <a:prstGeom prst="rect">
            <a:avLst/>
          </a:prstGeom>
        </p:spPr>
        <p:txBody>
          <a:bodyPr wrap="square">
            <a:spAutoFit/>
          </a:bodyPr>
          <a:lstStyle/>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(2)A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rgbClr val="000000"/>
                </a:solidFill>
                <a:latin typeface="Times New Roman" panose="02020603050405020304" pitchFamily="18" charset="0"/>
                <a:cs typeface="Times New Roman" panose="02020603050405020304" pitchFamily="18" charset="0"/>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a:t>
            </a:r>
            <a:endParaRPr lang="en-US" altLang="zh-CN" sz="2800" dirty="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p>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p>
          <a:p>
            <a:pPr algn="just">
              <a:lnSpc>
                <a:spcPct val="90000"/>
              </a:lnSpc>
              <a:buFont typeface="Wingdings" panose="05000000000000000000" pitchFamily="2" charset="2"/>
              <a:buNone/>
            </a:pPr>
            <a:r>
              <a:rPr lang="zh-CN" altLang="en-US"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p>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dirty="0">
                <a:solidFill>
                  <a:srgbClr val="000000"/>
                </a:solidFill>
                <a:latin typeface="Times New Roman" panose="02020603050405020304" pitchFamily="18" charset="0"/>
                <a:cs typeface="Times New Roman" panose="02020603050405020304" pitchFamily="18" charset="0"/>
              </a:rPr>
              <a:t>A=B</a:t>
            </a:r>
            <a:endPar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p:txBody>
      </p:sp>
      <p:sp>
        <p:nvSpPr>
          <p:cNvPr id="4" name="矩形 3">
            <a:extLst>
              <a:ext uri="{FF2B5EF4-FFF2-40B4-BE49-F238E27FC236}">
                <a16:creationId xmlns:a16="http://schemas.microsoft.com/office/drawing/2014/main" id="{22C0F427-1D0E-432F-8D12-4EA164DB4CD1}"/>
              </a:ext>
            </a:extLst>
          </p:cNvPr>
          <p:cNvSpPr/>
          <p:nvPr/>
        </p:nvSpPr>
        <p:spPr>
          <a:xfrm>
            <a:off x="1571624" y="4451241"/>
            <a:ext cx="9723517" cy="1643527"/>
          </a:xfrm>
          <a:prstGeom prst="rect">
            <a:avLst/>
          </a:prstGeom>
        </p:spPr>
        <p:txBody>
          <a:bodyPr wrap="square">
            <a:spAutoFit/>
          </a:bodyPr>
          <a:lstStyle/>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(3)A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dirty="0">
                <a:solidFill>
                  <a:srgbClr val="000000"/>
                </a:solidFill>
                <a:latin typeface="Times New Roman" panose="02020603050405020304" pitchFamily="18" charset="0"/>
                <a:cs typeface="Times New Roman" panose="02020603050405020304" pitchFamily="18" charset="0"/>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BC</a:t>
            </a:r>
            <a:endParaRPr lang="en-US" altLang="zh-CN" sz="2800" dirty="0">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rPr>
              <a:t>     </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C</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p>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B</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C</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p>
          <a:p>
            <a:pPr algn="just">
              <a:lnSpc>
                <a:spcPct val="90000"/>
              </a:lnSpc>
              <a:buFont typeface="Wingdings" panose="05000000000000000000" pitchFamily="2" charset="2"/>
              <a:buNone/>
            </a:pP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28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C</a:t>
            </a:r>
            <a:r>
              <a:rPr lang="en-US" altLang="zh-CN" sz="28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p>
        </p:txBody>
      </p:sp>
    </p:spTree>
    <p:extLst>
      <p:ext uri="{BB962C8B-B14F-4D97-AF65-F5344CB8AC3E}">
        <p14:creationId xmlns:p14="http://schemas.microsoft.com/office/powerpoint/2010/main" val="56324546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Basic Concepts of Set</a:t>
            </a:r>
            <a:endParaRPr lang="zh-CN" altLang="en-US" sz="3600" dirty="0">
              <a:latin typeface="Lucida Handwriting" panose="03010101010101010101" pitchFamily="66" charset="0"/>
            </a:endParaRPr>
          </a:p>
        </p:txBody>
      </p:sp>
      <p:sp>
        <p:nvSpPr>
          <p:cNvPr id="2" name="矩形 1">
            <a:extLst>
              <a:ext uri="{FF2B5EF4-FFF2-40B4-BE49-F238E27FC236}">
                <a16:creationId xmlns:a16="http://schemas.microsoft.com/office/drawing/2014/main" id="{D564F5AC-D7DB-4507-8D8B-C00E95952B9F}"/>
              </a:ext>
            </a:extLst>
          </p:cNvPr>
          <p:cNvSpPr/>
          <p:nvPr/>
        </p:nvSpPr>
        <p:spPr>
          <a:xfrm>
            <a:off x="2429630" y="1159709"/>
            <a:ext cx="6806468" cy="1421928"/>
          </a:xfrm>
          <a:prstGeom prst="rect">
            <a:avLst/>
          </a:prstGeom>
        </p:spPr>
        <p:txBody>
          <a:bodyPr wrap="square">
            <a:spAutoFit/>
          </a:bodyPr>
          <a:lstStyle/>
          <a:p>
            <a:pPr>
              <a:lnSpc>
                <a:spcPct val="90000"/>
              </a:lnSpc>
              <a:buFont typeface="Wingdings" panose="05000000000000000000" pitchFamily="2" charset="2"/>
              <a:buNone/>
            </a:pP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rPr>
              <a:t>(</a:t>
            </a:r>
            <a:r>
              <a:rPr lang="en-US" altLang="zh-CN" sz="3200" i="1" dirty="0">
                <a:latin typeface="Times New Roman" panose="02020603050405020304" pitchFamily="18" charset="0"/>
                <a:cs typeface="Times New Roman" panose="02020603050405020304" pitchFamily="18" charset="0"/>
              </a:rPr>
              <a:t>x</a:t>
            </a:r>
            <a:r>
              <a:rPr lang="en-US" altLang="zh-CN" sz="3200"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 </a:t>
            </a: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a:solidFill>
                  <a:srgbClr val="000000"/>
                </a:solidFill>
                <a:latin typeface="Times New Roman" panose="02020603050405020304" pitchFamily="18" charset="0"/>
                <a:cs typeface="Times New Roman" panose="02020603050405020304" pitchFamily="18" charset="0"/>
              </a:rPr>
              <a:t>)</a:t>
            </a:r>
            <a:endParaRPr lang="en-US" altLang="zh-CN" sz="3200" dirty="0">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i="1"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x</a:t>
            </a:r>
            <a:r>
              <a:rPr lang="en-US" altLang="zh-CN" sz="3200" dirty="0" err="1">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200" dirty="0" err="1">
                <a:solidFill>
                  <a:srgbClr val="000000"/>
                </a:solidFill>
                <a:latin typeface="Times New Roman" panose="02020603050405020304" pitchFamily="18" charset="0"/>
                <a:cs typeface="Times New Roman" panose="02020603050405020304" pitchFamily="18" charset="0"/>
              </a:rPr>
              <a:t>A</a:t>
            </a:r>
            <a:r>
              <a:rPr lang="en-US" altLang="zh-CN" sz="3200" dirty="0">
                <a:solidFill>
                  <a:srgbClr val="000000"/>
                </a:solidFill>
                <a:latin typeface="Times New Roman" panose="02020603050405020304" pitchFamily="18" charset="0"/>
                <a:cs typeface="Times New Roman" panose="02020603050405020304" pitchFamily="18" charset="0"/>
              </a:rPr>
              <a:t>)   </a:t>
            </a:r>
          </a:p>
          <a:p>
            <a:pPr>
              <a:lnSpc>
                <a:spcPct val="90000"/>
              </a:lnSpc>
              <a:buFont typeface="Wingdings" panose="05000000000000000000" pitchFamily="2" charset="2"/>
              <a:buNone/>
            </a:pPr>
            <a:r>
              <a:rPr lang="en-US" altLang="zh-CN" sz="32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dirty="0">
                <a:solidFill>
                  <a:srgbClr val="000000"/>
                </a:solidFill>
                <a:latin typeface="Times New Roman" panose="02020603050405020304" pitchFamily="18" charset="0"/>
                <a:cs typeface="Times New Roman" panose="02020603050405020304" pitchFamily="18" charset="0"/>
              </a:rPr>
              <a:t>A </a:t>
            </a:r>
            <a:r>
              <a:rPr lang="zh-CN" altLang="en-US" sz="3200" dirty="0">
                <a:solidFill>
                  <a:srgbClr val="000000"/>
                </a:solidFill>
                <a:latin typeface="Times New Roman" panose="02020603050405020304" pitchFamily="18" charset="0"/>
                <a:cs typeface="Times New Roman" panose="02020603050405020304" pitchFamily="18" charset="0"/>
              </a:rPr>
              <a:t>。</a:t>
            </a:r>
            <a:r>
              <a:rPr lang="zh-CN" altLang="en-US" sz="3200" dirty="0">
                <a:latin typeface="Times New Roman" panose="02020603050405020304" pitchFamily="18" charset="0"/>
                <a:cs typeface="Times New Roman" panose="02020603050405020304" pitchFamily="18" charset="0"/>
              </a:rPr>
              <a:t> </a:t>
            </a:r>
          </a:p>
        </p:txBody>
      </p:sp>
      <p:sp>
        <p:nvSpPr>
          <p:cNvPr id="3" name="矩形 2">
            <a:extLst>
              <a:ext uri="{FF2B5EF4-FFF2-40B4-BE49-F238E27FC236}">
                <a16:creationId xmlns:a16="http://schemas.microsoft.com/office/drawing/2014/main" id="{566E2870-D45D-47E2-9A2A-7A0304B67255}"/>
              </a:ext>
            </a:extLst>
          </p:cNvPr>
          <p:cNvSpPr/>
          <p:nvPr/>
        </p:nvSpPr>
        <p:spPr>
          <a:xfrm>
            <a:off x="2521726" y="3782069"/>
            <a:ext cx="6096000" cy="1221104"/>
          </a:xfrm>
          <a:prstGeom prst="rect">
            <a:avLst/>
          </a:prstGeom>
        </p:spPr>
        <p:txBody>
          <a:bodyPr>
            <a:spAutoFit/>
          </a:bodyPr>
          <a:lstStyle/>
          <a:p>
            <a:pPr>
              <a:lnSpc>
                <a:spcPct val="120000"/>
              </a:lnSpc>
              <a:buFontTx/>
              <a:buNone/>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Ax(x</a:t>
            </a: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r>
              <a:rPr lang="en-US" altLang="zh-CN" sz="3200" dirty="0" err="1">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xA</a:t>
            </a: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a:t>
            </a:r>
          </a:p>
          <a:p>
            <a:pPr>
              <a:lnSpc>
                <a:spcPct val="120000"/>
              </a:lnSpc>
              <a:buFontTx/>
              <a:buNone/>
            </a:pP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rPr>
              <a:t>               x(0xA)1.</a:t>
            </a:r>
            <a:endParaRPr lang="zh-CN" altLang="en-US" sz="3200" dirty="0">
              <a:latin typeface="Times New Roman" panose="02020603050405020304" pitchFamily="18" charset="0"/>
              <a:ea typeface="微软雅黑" panose="020B0503020204020204" pitchFamily="34" charset="-122"/>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131958671"/>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4" name="矩形 2">
            <a:extLst>
              <a:ext uri="{FF2B5EF4-FFF2-40B4-BE49-F238E27FC236}">
                <a16:creationId xmlns:a16="http://schemas.microsoft.com/office/drawing/2014/main" id="{BC21E5E8-015A-42F1-90C8-A8D13071F680}"/>
              </a:ext>
            </a:extLst>
          </p:cNvPr>
          <p:cNvSpPr txBox="1">
            <a:spLocks noChangeArrowheads="1"/>
          </p:cNvSpPr>
          <p:nvPr/>
        </p:nvSpPr>
        <p:spPr>
          <a:xfrm>
            <a:off x="1751013" y="1074738"/>
            <a:ext cx="8229600"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a:latin typeface="+mn-ea"/>
                <a:ea typeface="+mn-ea"/>
              </a:rPr>
              <a:t>命题逻辑推理定律的代换实例</a:t>
            </a:r>
            <a:endParaRPr lang="zh-CN" altLang="en-US" sz="3200" dirty="0">
              <a:latin typeface="+mn-ea"/>
              <a:ea typeface="+mn-ea"/>
            </a:endParaRPr>
          </a:p>
        </p:txBody>
      </p:sp>
      <p:sp>
        <p:nvSpPr>
          <p:cNvPr id="5" name="矩形 3">
            <a:extLst>
              <a:ext uri="{FF2B5EF4-FFF2-40B4-BE49-F238E27FC236}">
                <a16:creationId xmlns:a16="http://schemas.microsoft.com/office/drawing/2014/main" id="{80FC080C-FEFE-49F6-9F0A-9D625F91BD2F}"/>
              </a:ext>
            </a:extLst>
          </p:cNvPr>
          <p:cNvSpPr txBox="1">
            <a:spLocks noChangeArrowheads="1"/>
          </p:cNvSpPr>
          <p:nvPr/>
        </p:nvSpPr>
        <p:spPr>
          <a:xfrm>
            <a:off x="2057400" y="2463553"/>
            <a:ext cx="8077200" cy="21336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ym typeface="Symbol" panose="05050102010706020507" pitchFamily="18" charset="2"/>
              </a:rPr>
              <a:t></a:t>
            </a:r>
            <a:r>
              <a:rPr lang="en-US" altLang="zh-CN" dirty="0" err="1">
                <a:sym typeface="Symbol" panose="05050102010706020507" pitchFamily="18" charset="2"/>
              </a:rPr>
              <a:t>xF</a:t>
            </a:r>
            <a:r>
              <a:rPr lang="en-US" altLang="zh-CN" dirty="0">
                <a:sym typeface="Symbol" panose="05050102010706020507" pitchFamily="18" charset="2"/>
              </a:rPr>
              <a:t>(x)∧</a:t>
            </a:r>
            <a:r>
              <a:rPr lang="en-US" altLang="zh-CN" dirty="0" err="1">
                <a:sym typeface="Symbol" panose="05050102010706020507" pitchFamily="18" charset="2"/>
              </a:rPr>
              <a:t>yG</a:t>
            </a:r>
            <a:r>
              <a:rPr lang="en-US" altLang="zh-CN" dirty="0">
                <a:sym typeface="Symbol" panose="05050102010706020507" pitchFamily="18" charset="2"/>
              </a:rPr>
              <a:t>(y)  </a:t>
            </a:r>
            <a:r>
              <a:rPr lang="en-US" altLang="zh-CN" dirty="0" err="1">
                <a:sym typeface="Symbol" panose="05050102010706020507" pitchFamily="18" charset="2"/>
              </a:rPr>
              <a:t>xF</a:t>
            </a:r>
            <a:r>
              <a:rPr lang="en-US" altLang="zh-CN" dirty="0">
                <a:sym typeface="Symbol" panose="05050102010706020507" pitchFamily="18" charset="2"/>
              </a:rPr>
              <a:t>(x)	</a:t>
            </a:r>
            <a:r>
              <a:rPr lang="zh-CN" altLang="en-US" dirty="0">
                <a:sym typeface="Symbol" panose="05050102010706020507" pitchFamily="18" charset="2"/>
              </a:rPr>
              <a:t>（化简律的代换实例）</a:t>
            </a:r>
          </a:p>
          <a:p>
            <a:r>
              <a:rPr lang="zh-CN" altLang="en-US" dirty="0">
                <a:sym typeface="Symbol" panose="05050102010706020507" pitchFamily="18" charset="2"/>
              </a:rPr>
              <a:t></a:t>
            </a:r>
            <a:r>
              <a:rPr lang="en-US" altLang="zh-CN" dirty="0" err="1">
                <a:sym typeface="Symbol" panose="05050102010706020507" pitchFamily="18" charset="2"/>
              </a:rPr>
              <a:t>xF</a:t>
            </a:r>
            <a:r>
              <a:rPr lang="en-US" altLang="zh-CN" dirty="0">
                <a:sym typeface="Symbol" panose="05050102010706020507" pitchFamily="18" charset="2"/>
              </a:rPr>
              <a:t>(x)  </a:t>
            </a:r>
            <a:r>
              <a:rPr lang="en-US" altLang="zh-CN" dirty="0" err="1">
                <a:sym typeface="Symbol" panose="05050102010706020507" pitchFamily="18" charset="2"/>
              </a:rPr>
              <a:t>xF</a:t>
            </a:r>
            <a:r>
              <a:rPr lang="en-US" altLang="zh-CN" dirty="0">
                <a:sym typeface="Symbol" panose="05050102010706020507" pitchFamily="18" charset="2"/>
              </a:rPr>
              <a:t>(x) ∨ </a:t>
            </a:r>
            <a:r>
              <a:rPr lang="en-US" altLang="zh-CN" dirty="0" err="1">
                <a:sym typeface="Symbol" panose="05050102010706020507" pitchFamily="18" charset="2"/>
              </a:rPr>
              <a:t>yG</a:t>
            </a:r>
            <a:r>
              <a:rPr lang="en-US" altLang="zh-CN" dirty="0">
                <a:sym typeface="Symbol" panose="05050102010706020507" pitchFamily="18" charset="2"/>
              </a:rPr>
              <a:t>(y) </a:t>
            </a:r>
            <a:r>
              <a:rPr lang="zh-CN" altLang="en-US" dirty="0">
                <a:sym typeface="Symbol" panose="05050102010706020507" pitchFamily="18" charset="2"/>
              </a:rPr>
              <a:t>（附加律的代换实例）</a:t>
            </a:r>
          </a:p>
          <a:p>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endParaRPr lang="en-US" altLang="zh-CN" dirty="0"/>
          </a:p>
        </p:txBody>
      </p:sp>
    </p:spTree>
    <p:extLst>
      <p:ext uri="{BB962C8B-B14F-4D97-AF65-F5344CB8AC3E}">
        <p14:creationId xmlns:p14="http://schemas.microsoft.com/office/powerpoint/2010/main" val="1757897948"/>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6" name="矩形 2">
            <a:extLst>
              <a:ext uri="{FF2B5EF4-FFF2-40B4-BE49-F238E27FC236}">
                <a16:creationId xmlns:a16="http://schemas.microsoft.com/office/drawing/2014/main" id="{3A864816-04AA-4A23-91D1-39D6E9D5ADD0}"/>
              </a:ext>
            </a:extLst>
          </p:cNvPr>
          <p:cNvSpPr txBox="1">
            <a:spLocks noChangeArrowheads="1"/>
          </p:cNvSpPr>
          <p:nvPr/>
        </p:nvSpPr>
        <p:spPr>
          <a:xfrm>
            <a:off x="1917854" y="1074738"/>
            <a:ext cx="8229600" cy="762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3200" dirty="0">
                <a:latin typeface="+mn-ea"/>
                <a:ea typeface="+mn-ea"/>
              </a:rPr>
              <a:t>由基本等值式生成的推理定律</a:t>
            </a:r>
          </a:p>
        </p:txBody>
      </p:sp>
      <p:sp>
        <p:nvSpPr>
          <p:cNvPr id="7" name="矩形 3">
            <a:extLst>
              <a:ext uri="{FF2B5EF4-FFF2-40B4-BE49-F238E27FC236}">
                <a16:creationId xmlns:a16="http://schemas.microsoft.com/office/drawing/2014/main" id="{81DDA78D-3282-466F-A1DC-F69AE010EF1F}"/>
              </a:ext>
            </a:extLst>
          </p:cNvPr>
          <p:cNvSpPr txBox="1">
            <a:spLocks noChangeArrowheads="1"/>
          </p:cNvSpPr>
          <p:nvPr/>
        </p:nvSpPr>
        <p:spPr>
          <a:xfrm>
            <a:off x="3072413" y="2173288"/>
            <a:ext cx="8153400" cy="4724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ym typeface="Symbol" panose="05050102010706020507" pitchFamily="18" charset="2"/>
              </a:rPr>
              <a:t></a:t>
            </a:r>
            <a:r>
              <a:rPr lang="en-US" altLang="zh-CN" dirty="0" err="1"/>
              <a:t>xF</a:t>
            </a:r>
            <a:r>
              <a:rPr lang="en-US" altLang="zh-CN" dirty="0"/>
              <a:t>(x)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 </a:t>
            </a:r>
          </a:p>
          <a:p>
            <a:r>
              <a:rPr lang="en-US" altLang="zh-CN" dirty="0"/>
              <a:t>┐┐</a:t>
            </a:r>
            <a:r>
              <a:rPr lang="en-US" altLang="zh-CN" dirty="0">
                <a:sym typeface="Symbol" panose="05050102010706020507" pitchFamily="18" charset="2"/>
              </a:rPr>
              <a:t></a:t>
            </a:r>
            <a:r>
              <a:rPr lang="en-US" altLang="zh-CN" dirty="0" err="1"/>
              <a:t>xF</a:t>
            </a:r>
            <a:r>
              <a:rPr lang="en-US" altLang="zh-CN" dirty="0"/>
              <a:t>(x)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a:t>
            </a:r>
          </a:p>
          <a:p>
            <a:r>
              <a:rPr lang="en-US" altLang="zh-CN" dirty="0"/>
              <a:t>┐</a:t>
            </a:r>
            <a:r>
              <a:rPr lang="en-US" altLang="zh-CN" dirty="0">
                <a:sym typeface="Symbol" panose="05050102010706020507" pitchFamily="18" charset="2"/>
              </a:rPr>
              <a:t></a:t>
            </a:r>
            <a:r>
              <a:rPr lang="en-US" altLang="zh-CN" dirty="0" err="1"/>
              <a:t>xF</a:t>
            </a:r>
            <a:r>
              <a:rPr lang="en-US" altLang="zh-CN" dirty="0"/>
              <a:t>(x)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a:t>
            </a:r>
          </a:p>
          <a:p>
            <a:r>
              <a:rPr lang="en-US" altLang="zh-CN" dirty="0">
                <a:sym typeface="Symbol" panose="05050102010706020507" pitchFamily="18" charset="2"/>
              </a:rPr>
              <a:t></a:t>
            </a:r>
            <a:r>
              <a:rPr lang="en-US" altLang="zh-CN" dirty="0" err="1"/>
              <a:t>x┐F</a:t>
            </a:r>
            <a:r>
              <a:rPr lang="en-US" altLang="zh-CN" dirty="0"/>
              <a:t>(x) </a:t>
            </a:r>
            <a:r>
              <a:rPr lang="en-US" altLang="zh-CN" dirty="0">
                <a:sym typeface="Symbol" panose="05050102010706020507" pitchFamily="18" charset="2"/>
              </a:rPr>
              <a:t></a:t>
            </a:r>
            <a:r>
              <a:rPr lang="en-US" altLang="zh-CN" dirty="0"/>
              <a:t> ┐</a:t>
            </a:r>
            <a:r>
              <a:rPr lang="en-US" altLang="zh-CN" dirty="0">
                <a:sym typeface="Symbol" panose="05050102010706020507" pitchFamily="18" charset="2"/>
              </a:rPr>
              <a:t></a:t>
            </a:r>
            <a:r>
              <a:rPr lang="en-US" altLang="zh-CN" dirty="0" err="1"/>
              <a:t>xF</a:t>
            </a:r>
            <a:r>
              <a:rPr lang="en-US" altLang="zh-CN" dirty="0"/>
              <a:t>(x) </a:t>
            </a:r>
          </a:p>
          <a:p>
            <a:r>
              <a:rPr lang="en-US" altLang="zh-CN" dirty="0">
                <a:latin typeface="Times New Roman" panose="02020603050405020304" pitchFamily="18" charset="0"/>
              </a:rPr>
              <a:t>……</a:t>
            </a:r>
            <a:r>
              <a:rPr lang="en-US" altLang="zh-CN" dirty="0"/>
              <a:t> </a:t>
            </a:r>
            <a:r>
              <a:rPr lang="en-US" altLang="zh-CN" dirty="0">
                <a:latin typeface="Times New Roman" panose="02020603050405020304" pitchFamily="18" charset="0"/>
              </a:rPr>
              <a:t>……</a:t>
            </a:r>
            <a:endParaRPr lang="en-US" altLang="zh-CN" dirty="0"/>
          </a:p>
          <a:p>
            <a:pPr algn="just">
              <a:buFont typeface="Wingdings" panose="05000000000000000000" pitchFamily="2" charset="2"/>
              <a:buNone/>
            </a:pPr>
            <a:endParaRPr lang="en-US" altLang="zh-CN" dirty="0">
              <a:sym typeface="Symbol" panose="05050102010706020507" pitchFamily="18" charset="2"/>
            </a:endParaRPr>
          </a:p>
        </p:txBody>
      </p:sp>
    </p:spTree>
    <p:extLst>
      <p:ext uri="{BB962C8B-B14F-4D97-AF65-F5344CB8AC3E}">
        <p14:creationId xmlns:p14="http://schemas.microsoft.com/office/powerpoint/2010/main" val="146057780"/>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8" name="Rectangle 3">
            <a:extLst>
              <a:ext uri="{FF2B5EF4-FFF2-40B4-BE49-F238E27FC236}">
                <a16:creationId xmlns:a16="http://schemas.microsoft.com/office/drawing/2014/main" id="{68CC10A4-F4AA-460E-9298-754267693470}"/>
              </a:ext>
            </a:extLst>
          </p:cNvPr>
          <p:cNvSpPr txBox="1">
            <a:spLocks noChangeArrowheads="1"/>
          </p:cNvSpPr>
          <p:nvPr/>
        </p:nvSpPr>
        <p:spPr bwMode="auto">
          <a:xfrm>
            <a:off x="1847850" y="2058777"/>
            <a:ext cx="8496300" cy="352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0" fontAlgn="base">
              <a:lnSpc>
                <a:spcPct val="120000"/>
              </a:lnSpc>
              <a:spcBef>
                <a:spcPct val="20000"/>
              </a:spcBef>
              <a:spcAft>
                <a:spcPct val="0"/>
              </a:spcAft>
              <a:buClr>
                <a:srgbClr val="FF3300"/>
              </a:buClr>
              <a:buFont typeface="Wingdings" panose="05000000000000000000" pitchFamily="2" charset="2"/>
              <a:defRPr sz="2800" b="1" kern="1200">
                <a:solidFill>
                  <a:srgbClr val="000000"/>
                </a:solidFill>
                <a:latin typeface="+mn-lt"/>
                <a:ea typeface="+mn-ea"/>
                <a:cs typeface="+mn-cs"/>
              </a:defRPr>
            </a:lvl1pPr>
            <a:lvl2pPr marL="742950" indent="-285750" algn="l" rtl="0" fontAlgn="base">
              <a:lnSpc>
                <a:spcPct val="120000"/>
              </a:lnSpc>
              <a:spcBef>
                <a:spcPct val="20000"/>
              </a:spcBef>
              <a:spcAft>
                <a:spcPct val="0"/>
              </a:spcAft>
              <a:buClr>
                <a:srgbClr val="FF3300"/>
              </a:buClr>
              <a:buFont typeface="Wingdings" panose="05000000000000000000" pitchFamily="2" charset="2"/>
              <a:defRPr sz="2400" b="1" kern="1200">
                <a:solidFill>
                  <a:srgbClr val="333300"/>
                </a:solidFill>
                <a:latin typeface="+mn-lt"/>
                <a:ea typeface="宋体" panose="02010600030101010101" pitchFamily="2" charset="-122"/>
                <a:cs typeface="+mn-cs"/>
              </a:defRPr>
            </a:lvl2pPr>
            <a:lvl3pPr marL="1143000" indent="-228600" algn="l" rtl="0" fontAlgn="base">
              <a:lnSpc>
                <a:spcPct val="120000"/>
              </a:lnSpc>
              <a:spcBef>
                <a:spcPct val="20000"/>
              </a:spcBef>
              <a:spcAft>
                <a:spcPct val="0"/>
              </a:spcAft>
              <a:buClr>
                <a:srgbClr val="FF3300"/>
              </a:buClr>
              <a:buFont typeface="Wingdings" panose="05000000000000000000" pitchFamily="2" charset="2"/>
              <a:defRPr sz="2000" b="1" kern="1200">
                <a:solidFill>
                  <a:srgbClr val="333300"/>
                </a:solidFill>
                <a:latin typeface="+mn-lt"/>
                <a:ea typeface="宋体" panose="02010600030101010101" pitchFamily="2" charset="-122"/>
                <a:cs typeface="+mn-cs"/>
              </a:defRPr>
            </a:lvl3pPr>
            <a:lvl4pPr marL="1600200" indent="-228600" algn="l" rtl="0" fontAlgn="base">
              <a:lnSpc>
                <a:spcPct val="120000"/>
              </a:lnSpc>
              <a:spcBef>
                <a:spcPct val="20000"/>
              </a:spcBef>
              <a:spcAft>
                <a:spcPct val="0"/>
              </a:spcAft>
              <a:buClr>
                <a:srgbClr val="FF3300"/>
              </a:buClr>
              <a:defRPr b="1" kern="1200">
                <a:solidFill>
                  <a:srgbClr val="333300"/>
                </a:solidFill>
                <a:latin typeface="+mn-lt"/>
                <a:ea typeface="宋体" panose="02010600030101010101" pitchFamily="2" charset="-122"/>
                <a:cs typeface="+mn-cs"/>
              </a:defRPr>
            </a:lvl4pPr>
            <a:lvl5pPr marL="2057400" indent="-228600" algn="l" rtl="0" fontAlgn="base">
              <a:lnSpc>
                <a:spcPct val="120000"/>
              </a:lnSpc>
              <a:spcBef>
                <a:spcPct val="20000"/>
              </a:spcBef>
              <a:spcAft>
                <a:spcPct val="0"/>
              </a:spcAft>
              <a:buClr>
                <a:srgbClr val="FF3300"/>
              </a:buClr>
              <a:defRPr sz="1600" b="1" kern="1200">
                <a:solidFill>
                  <a:srgbClr val="333300"/>
                </a:solidFill>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zh-CN"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1</a:t>
            </a:r>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 </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zh-CN" altLang="en-US" b="0" dirty="0">
                <a:solidFill>
                  <a:schemeClr val="tx1"/>
                </a:solidFill>
                <a:latin typeface="Times New Roman" panose="02020603050405020304" pitchFamily="18" charset="0"/>
                <a:cs typeface="Times New Roman" panose="02020603050405020304" pitchFamily="18" charset="0"/>
              </a:rPr>
              <a:t>；</a:t>
            </a:r>
          </a:p>
          <a:p>
            <a:pPr marL="457200" indent="-457200"/>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2</a:t>
            </a:r>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x)H(x) </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 (G(x)∨H(x))</a:t>
            </a:r>
            <a:endParaRPr lang="zh-CN" altLang="en-US" b="0" dirty="0">
              <a:solidFill>
                <a:schemeClr val="tx1"/>
              </a:solidFill>
              <a:latin typeface="Times New Roman" panose="02020603050405020304" pitchFamily="18" charset="0"/>
              <a:cs typeface="Times New Roman" panose="02020603050405020304" pitchFamily="18" charset="0"/>
            </a:endParaRPr>
          </a:p>
          <a:p>
            <a:pPr marL="457200" indent="-457200"/>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x)(G(x)∧H(x))</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x)H(x)</a:t>
            </a:r>
            <a:endParaRPr lang="zh-CN" altLang="en-US" b="0" dirty="0">
              <a:solidFill>
                <a:schemeClr val="tx1"/>
              </a:solidFill>
              <a:latin typeface="Times New Roman" panose="02020603050405020304" pitchFamily="18" charset="0"/>
              <a:cs typeface="Times New Roman" panose="02020603050405020304" pitchFamily="18" charset="0"/>
            </a:endParaRPr>
          </a:p>
          <a:p>
            <a:pPr marL="457200" indent="-457200"/>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3</a:t>
            </a:r>
            <a:r>
              <a:rPr lang="zh-CN" altLang="en-US"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x)(G(x)→H(x))</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x)H(x) </a:t>
            </a:r>
          </a:p>
          <a:p>
            <a:pPr marL="457200" indent="-457200"/>
            <a:r>
              <a:rPr lang="en-US" altLang="zh-CN" b="0" dirty="0">
                <a:solidFill>
                  <a:schemeClr val="tx1"/>
                </a:solidFill>
                <a:latin typeface="Times New Roman" panose="02020603050405020304" pitchFamily="18" charset="0"/>
                <a:cs typeface="Times New Roman" panose="02020603050405020304" pitchFamily="18" charset="0"/>
              </a:rPr>
              <a:t>           (</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x)(G(x)→H(x))</a:t>
            </a:r>
            <a:r>
              <a:rPr lang="en-US" altLang="en-US" b="0" noProof="1">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x)G(x)→(</a:t>
            </a:r>
            <a:r>
              <a:rPr lang="en-US" altLang="zh-CN" b="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b="0" dirty="0">
                <a:solidFill>
                  <a:schemeClr val="tx1"/>
                </a:solidFill>
                <a:latin typeface="Times New Roman" panose="02020603050405020304" pitchFamily="18" charset="0"/>
                <a:cs typeface="Times New Roman" panose="02020603050405020304" pitchFamily="18" charset="0"/>
              </a:rPr>
              <a:t>x)H(x)                                         </a:t>
            </a:r>
            <a:endParaRPr lang="zh-CN" altLang="en-US" b="0" dirty="0">
              <a:solidFill>
                <a:schemeClr val="tx1"/>
              </a:solidFill>
              <a:latin typeface="Times New Roman" panose="02020603050405020304" pitchFamily="18" charset="0"/>
              <a:cs typeface="Times New Roman" panose="02020603050405020304" pitchFamily="18" charset="0"/>
            </a:endParaRPr>
          </a:p>
        </p:txBody>
      </p:sp>
      <p:sp>
        <p:nvSpPr>
          <p:cNvPr id="5" name="矩形 4">
            <a:extLst>
              <a:ext uri="{FF2B5EF4-FFF2-40B4-BE49-F238E27FC236}">
                <a16:creationId xmlns:a16="http://schemas.microsoft.com/office/drawing/2014/main" id="{A89E5DD6-E9A5-49E1-ADDC-96665F5AAC6B}"/>
              </a:ext>
            </a:extLst>
          </p:cNvPr>
          <p:cNvSpPr/>
          <p:nvPr/>
        </p:nvSpPr>
        <p:spPr>
          <a:xfrm>
            <a:off x="1847850" y="870963"/>
            <a:ext cx="4698722" cy="584775"/>
          </a:xfrm>
          <a:prstGeom prst="rect">
            <a:avLst/>
          </a:prstGeom>
        </p:spPr>
        <p:txBody>
          <a:bodyPr wrap="none">
            <a:spAutoFit/>
          </a:bodyPr>
          <a:lstStyle/>
          <a:p>
            <a:r>
              <a:rPr lang="zh-CN" altLang="en-US" sz="3200" dirty="0">
                <a:latin typeface="+mn-ea"/>
              </a:rPr>
              <a:t>谓词逻辑特有的推理定律</a:t>
            </a:r>
          </a:p>
        </p:txBody>
      </p:sp>
    </p:spTree>
    <p:extLst>
      <p:ext uri="{BB962C8B-B14F-4D97-AF65-F5344CB8AC3E}">
        <p14:creationId xmlns:p14="http://schemas.microsoft.com/office/powerpoint/2010/main" val="2344526433"/>
      </p:ext>
    </p:extLst>
  </p:cSld>
  <p:clrMapOvr>
    <a:masterClrMapping/>
  </p:clrMapOvr>
  <p:transition spd="slow" advTm="0">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slide(fromBottom)">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slide(fromBottom)">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slide(fromBottom)">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slide(fromBottom)">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slide(fromBottom)">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066" name="图片 4">
            <a:extLst>
              <a:ext uri="{FF2B5EF4-FFF2-40B4-BE49-F238E27FC236}">
                <a16:creationId xmlns:a16="http://schemas.microsoft.com/office/drawing/2014/main" id="{14B021D2-D0A5-4A13-BFFE-A07F34356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763" y="20638"/>
            <a:ext cx="1439862" cy="143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067" name="文本框 2">
            <a:extLst>
              <a:ext uri="{FF2B5EF4-FFF2-40B4-BE49-F238E27FC236}">
                <a16:creationId xmlns:a16="http://schemas.microsoft.com/office/drawing/2014/main" id="{D072F704-294D-4D50-9E61-D305FE23C476}"/>
              </a:ext>
            </a:extLst>
          </p:cNvPr>
          <p:cNvSpPr txBox="1">
            <a:spLocks noChangeArrowheads="1"/>
          </p:cNvSpPr>
          <p:nvPr/>
        </p:nvSpPr>
        <p:spPr bwMode="auto">
          <a:xfrm>
            <a:off x="1751013" y="92075"/>
            <a:ext cx="5761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pitchFamily="2" charset="-122"/>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pitchFamily="2" charset="-122"/>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pitchFamily="2" charset="-122"/>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等线" panose="02010600030101010101" pitchFamily="2" charset="-122"/>
                <a:ea typeface="等线" panose="02010600030101010101" pitchFamily="2" charset="-122"/>
              </a:defRPr>
            </a:lvl9pPr>
          </a:lstStyle>
          <a:p>
            <a:pPr>
              <a:lnSpc>
                <a:spcPct val="100000"/>
              </a:lnSpc>
              <a:spcBef>
                <a:spcPct val="0"/>
              </a:spcBef>
              <a:buNone/>
            </a:pPr>
            <a:r>
              <a:rPr lang="en-US" altLang="zh-CN" sz="3600" dirty="0">
                <a:latin typeface="Lucida Handwriting" panose="03010101010101010101" pitchFamily="66" charset="0"/>
              </a:rPr>
              <a:t>Predicate Logic</a:t>
            </a:r>
            <a:endParaRPr lang="zh-CN" altLang="en-US" sz="3600" dirty="0">
              <a:latin typeface="Lucida Handwriting" panose="03010101010101010101" pitchFamily="66" charset="0"/>
            </a:endParaRPr>
          </a:p>
        </p:txBody>
      </p:sp>
      <p:sp>
        <p:nvSpPr>
          <p:cNvPr id="6" name="文本占位符 95234">
            <a:extLst>
              <a:ext uri="{FF2B5EF4-FFF2-40B4-BE49-F238E27FC236}">
                <a16:creationId xmlns:a16="http://schemas.microsoft.com/office/drawing/2014/main" id="{103FA444-2F5A-46E8-AA9B-A1CF13AE869D}"/>
              </a:ext>
            </a:extLst>
          </p:cNvPr>
          <p:cNvSpPr txBox="1">
            <a:spLocks noChangeArrowheads="1"/>
          </p:cNvSpPr>
          <p:nvPr/>
        </p:nvSpPr>
        <p:spPr>
          <a:xfrm>
            <a:off x="1637025" y="579568"/>
            <a:ext cx="10116104" cy="44640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buClr>
                <a:schemeClr val="tx1"/>
              </a:buClr>
              <a:buFontTx/>
              <a:buNone/>
            </a:pPr>
            <a:r>
              <a:rPr lang="zh-CN" altLang="en-US" dirty="0">
                <a:solidFill>
                  <a:srgbClr val="FF0000"/>
                </a:solidFill>
                <a:latin typeface="Times New Roman" panose="02020603050405020304" pitchFamily="18" charset="0"/>
                <a:cs typeface="Times New Roman" panose="02020603050405020304" pitchFamily="18" charset="0"/>
              </a:rPr>
              <a:t>多个量词的谓词公式的推理？</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(1).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(2).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(3).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(4).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(5).</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endParaRPr lang="zh-CN" altLang="en-US" dirty="0">
              <a:solidFill>
                <a:srgbClr val="FF0000"/>
              </a:solidFill>
              <a:latin typeface="Times New Roman" panose="02020603050405020304" pitchFamily="18" charset="0"/>
              <a:cs typeface="Times New Roman" panose="02020603050405020304" pitchFamily="18" charset="0"/>
            </a:endParaRP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(6).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(7).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yx</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yx</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FontTx/>
              <a:buNone/>
            </a:pPr>
            <a:r>
              <a:rPr lang="en-US" altLang="zh-CN" dirty="0">
                <a:latin typeface="Times New Roman" panose="02020603050405020304" pitchFamily="18" charset="0"/>
                <a:cs typeface="Times New Roman" panose="02020603050405020304" pitchFamily="18" charset="0"/>
              </a:rPr>
              <a:t>(8).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x</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None/>
            </a:pPr>
            <a:r>
              <a:rPr lang="en-US" altLang="zh-CN" dirty="0">
                <a:latin typeface="Times New Roman" panose="02020603050405020304" pitchFamily="18" charset="0"/>
                <a:cs typeface="Times New Roman" panose="02020603050405020304" pitchFamily="18" charset="0"/>
              </a:rPr>
              <a:t>(9).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xy</a:t>
            </a:r>
            <a:r>
              <a:rPr lang="en-US" altLang="zh-CN" dirty="0" err="1">
                <a:latin typeface="Times New Roman" panose="02020603050405020304" pitchFamily="18" charset="0"/>
                <a:cs typeface="Times New Roman" panose="02020603050405020304" pitchFamily="18" charset="0"/>
              </a:rPr>
              <a:t>G</a:t>
            </a:r>
            <a:r>
              <a:rPr lang="en-US" altLang="zh-CN"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dirty="0" err="1">
                <a:latin typeface="Times New Roman" panose="02020603050405020304" pitchFamily="18" charset="0"/>
                <a:cs typeface="Times New Roman" panose="02020603050405020304" pitchFamily="18" charset="0"/>
              </a:rPr>
              <a:t>y</a:t>
            </a:r>
            <a:r>
              <a:rPr lang="en-US" altLang="zh-CN"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dirty="0" err="1">
                <a:latin typeface="Times New Roman" panose="02020603050405020304" pitchFamily="18" charset="0"/>
                <a:cs typeface="Times New Roman" panose="02020603050405020304" pitchFamily="18" charset="0"/>
              </a:rPr>
              <a:t>xG</a:t>
            </a:r>
            <a:r>
              <a:rPr lang="en-US" altLang="zh-CN" dirty="0">
                <a:latin typeface="Times New Roman" panose="02020603050405020304" pitchFamily="18" charset="0"/>
                <a:cs typeface="Times New Roman" panose="02020603050405020304" pitchFamily="18" charset="0"/>
              </a:rPr>
              <a:t>(x, y) </a:t>
            </a:r>
          </a:p>
          <a:p>
            <a:pPr>
              <a:lnSpc>
                <a:spcPct val="120000"/>
              </a:lnSpc>
              <a:buClr>
                <a:schemeClr val="tx1"/>
              </a:buClr>
              <a:buFontTx/>
              <a:buNone/>
            </a:pPr>
            <a:endParaRPr lang="en-US" altLang="zh-CN" dirty="0">
              <a:latin typeface="Times New Roman" panose="02020603050405020304" pitchFamily="18" charset="0"/>
              <a:cs typeface="Times New Roman" panose="02020603050405020304" pitchFamily="18" charset="0"/>
            </a:endParaRPr>
          </a:p>
          <a:p>
            <a:pPr>
              <a:lnSpc>
                <a:spcPct val="120000"/>
              </a:lnSpc>
              <a:buClr>
                <a:schemeClr val="tx1"/>
              </a:buClr>
              <a:buFontTx/>
              <a:buNone/>
            </a:pPr>
            <a:endParaRPr lang="zh-CN" altLang="en-US" sz="2000" dirty="0">
              <a:solidFill>
                <a:srgbClr val="FF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1289332"/>
      </p:ext>
    </p:extLst>
  </p:cSld>
  <p:clrMapOvr>
    <a:masterClrMapping/>
  </p:clrMapOvr>
  <p:transition spd="slow" advTm="0">
    <p:wipe/>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6520</TotalTime>
  <Words>6398</Words>
  <Application>Microsoft Office PowerPoint</Application>
  <PresentationFormat>宽屏</PresentationFormat>
  <Paragraphs>474</Paragraphs>
  <Slides>52</Slides>
  <Notes>52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52</vt:i4>
      </vt:variant>
    </vt:vector>
  </HeadingPairs>
  <TitlesOfParts>
    <vt:vector size="66" baseType="lpstr">
      <vt:lpstr>Microsoft JhengHei</vt:lpstr>
      <vt:lpstr>Microsoft YaHei Light</vt:lpstr>
      <vt:lpstr>等线</vt:lpstr>
      <vt:lpstr>等线 Light</vt:lpstr>
      <vt:lpstr>黑体</vt:lpstr>
      <vt:lpstr>KaiTi</vt:lpstr>
      <vt:lpstr>宋体</vt:lpstr>
      <vt:lpstr>Arial</vt:lpstr>
      <vt:lpstr>Arial Black</vt:lpstr>
      <vt:lpstr>Lucida Handwriting</vt:lpstr>
      <vt:lpstr>Segoe UI Semibold</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77</dc:creator>
  <cp:lastModifiedBy>wyq</cp:lastModifiedBy>
  <cp:revision>88</cp:revision>
  <dcterms:created xsi:type="dcterms:W3CDTF">2019-03-24T11:36:16Z</dcterms:created>
  <dcterms:modified xsi:type="dcterms:W3CDTF">2022-10-11T05:32:52Z</dcterms:modified>
</cp:coreProperties>
</file>