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83" r:id="rId2"/>
    <p:sldMasterId id="2147483700" r:id="rId3"/>
  </p:sldMasterIdLst>
  <p:notesMasterIdLst>
    <p:notesMasterId r:id="rId22"/>
  </p:notesMasterIdLst>
  <p:sldIdLst>
    <p:sldId id="396" r:id="rId4"/>
    <p:sldId id="273" r:id="rId5"/>
    <p:sldId id="301" r:id="rId6"/>
    <p:sldId id="404" r:id="rId7"/>
    <p:sldId id="688" r:id="rId8"/>
    <p:sldId id="820" r:id="rId9"/>
    <p:sldId id="677" r:id="rId10"/>
    <p:sldId id="701" r:id="rId11"/>
    <p:sldId id="801" r:id="rId12"/>
    <p:sldId id="831" r:id="rId13"/>
    <p:sldId id="758" r:id="rId14"/>
    <p:sldId id="760" r:id="rId15"/>
    <p:sldId id="765" r:id="rId16"/>
    <p:sldId id="835" r:id="rId17"/>
    <p:sldId id="834" r:id="rId18"/>
    <p:sldId id="470" r:id="rId19"/>
    <p:sldId id="472" r:id="rId20"/>
    <p:sldId id="473" r:id="rId2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9FF"/>
    <a:srgbClr val="F6BE98"/>
    <a:srgbClr val="0070C0"/>
    <a:srgbClr val="CDEAFF"/>
    <a:srgbClr val="EBEBEB"/>
    <a:srgbClr val="368CBF"/>
    <a:srgbClr val="B36068"/>
    <a:srgbClr val="F9F9FF"/>
    <a:srgbClr val="00908D"/>
    <a:srgbClr val="435F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598" autoAdjust="0"/>
    <p:restoredTop sz="72629" autoAdjust="0"/>
  </p:normalViewPr>
  <p:slideViewPr>
    <p:cSldViewPr snapToGrid="0">
      <p:cViewPr varScale="1">
        <p:scale>
          <a:sx n="81" d="100"/>
          <a:sy n="81" d="100"/>
        </p:scale>
        <p:origin x="1227" y="3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325"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D6666E-F624-4FE1-ACE6-9009765A9A30}" type="datetimeFigureOut">
              <a:rPr lang="zh-CN" altLang="en-US" smtClean="0"/>
              <a:t>2023/10/22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F1FD2-031A-4C84-B037-EF1862FD7F6B}" type="slidenum">
              <a:rPr lang="zh-CN" altLang="en-US" smtClean="0"/>
              <a:t>‹#›</a:t>
            </a:fld>
            <a:endParaRPr lang="zh-CN" altLang="en-US"/>
          </a:p>
        </p:txBody>
      </p:sp>
    </p:spTree>
    <p:extLst>
      <p:ext uri="{BB962C8B-B14F-4D97-AF65-F5344CB8AC3E}">
        <p14:creationId xmlns:p14="http://schemas.microsoft.com/office/powerpoint/2010/main" val="139775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lstStyle/>
          <a:p>
            <a:r>
              <a:rPr lang="zh-CN" altLang="en-US" dirty="0"/>
              <a:t>连续时间变量</a:t>
            </a:r>
            <a:endParaRPr lang="en-US" altLang="zh-CN" dirty="0"/>
          </a:p>
          <a:p>
            <a:r>
              <a:rPr lang="zh-CN" altLang="en-US" dirty="0"/>
              <a:t>离散时间信号可以表示原本就是离散的物理量，比如每年的人口数量、每天的证券指数</a:t>
            </a:r>
            <a:endParaRPr lang="en-US" altLang="zh-CN" dirty="0"/>
          </a:p>
          <a:p>
            <a:r>
              <a:rPr lang="zh-CN" altLang="en-US" dirty="0"/>
              <a:t>也可以表示对连续信号的依次采样，比如计算机内部对音频的处理，用离散的时间序列来表示连续语音信号在离散时间点上的抽样，比如音频处理软件</a:t>
            </a:r>
            <a:r>
              <a:rPr lang="en-US" altLang="zh-CN" dirty="0"/>
              <a:t>audition</a:t>
            </a:r>
            <a:r>
              <a:rPr lang="zh-CN" altLang="en-US" dirty="0"/>
              <a:t>，你用它录音的时候就会让你设置采样率。再比如电脑上看到的照片，我们都知道是一个一个的像素点，那么每个像素点的亮度或者颜色就对应原始图像上的相应位置处的抽样值。</a:t>
            </a:r>
            <a:endParaRPr lang="en-US" altLang="zh-CN" dirty="0"/>
          </a:p>
          <a:p>
            <a:r>
              <a:rPr lang="zh-CN" altLang="en-US" dirty="0"/>
              <a:t>变量</a:t>
            </a:r>
            <a:r>
              <a:rPr lang="en-US" altLang="zh-CN" dirty="0"/>
              <a:t>n</a:t>
            </a:r>
            <a:r>
              <a:rPr lang="zh-CN" altLang="en-US" dirty="0"/>
              <a:t>一定是整数，不管原始数据是什么，因为我们用</a:t>
            </a:r>
            <a:r>
              <a:rPr lang="en-US" altLang="zh-CN" dirty="0"/>
              <a:t>n</a:t>
            </a:r>
            <a:r>
              <a:rPr lang="zh-CN" altLang="en-US" dirty="0"/>
              <a:t>表示的是第几个抽样值，不存在第二分之一个值，或者第四分之三个值。</a:t>
            </a:r>
          </a:p>
        </p:txBody>
      </p:sp>
    </p:spTree>
    <p:extLst>
      <p:ext uri="{BB962C8B-B14F-4D97-AF65-F5344CB8AC3E}">
        <p14:creationId xmlns:p14="http://schemas.microsoft.com/office/powerpoint/2010/main" val="2467444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小结一下：时域中，我们用不同时刻的幅度来表示信号；而频域中，通过幅度谱和相位谱，用不同频率分量的幅度和相位来表示信号。</a:t>
            </a:r>
          </a:p>
        </p:txBody>
      </p:sp>
      <p:sp>
        <p:nvSpPr>
          <p:cNvPr id="4" name="灯片编号占位符 3"/>
          <p:cNvSpPr>
            <a:spLocks noGrp="1"/>
          </p:cNvSpPr>
          <p:nvPr>
            <p:ph type="sldNum" sz="quarter" idx="10"/>
          </p:nvPr>
        </p:nvSpPr>
        <p:spPr/>
        <p:txBody>
          <a:bodyPr/>
          <a:lstStyle/>
          <a:p>
            <a:fld id="{E3A8DD4A-337D-4C2F-B904-96F14BA2A0EF}" type="slidenum">
              <a:rPr lang="zh-CN" altLang="en-US" smtClean="0"/>
              <a:t>12</a:t>
            </a:fld>
            <a:endParaRPr lang="zh-CN" altLang="en-US"/>
          </a:p>
        </p:txBody>
      </p:sp>
    </p:spTree>
    <p:extLst>
      <p:ext uri="{BB962C8B-B14F-4D97-AF65-F5344CB8AC3E}">
        <p14:creationId xmlns:p14="http://schemas.microsoft.com/office/powerpoint/2010/main" val="100190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最后，对本讲内容做一个简要小结：三角函数形式的傅里叶级数是把周期信号分解成无穷多成谐波关系的余弦分量，确定了这些分量的频率、幅度和相位，信号也就确定了。以频率为横坐标，所有余弦分量幅度</a:t>
                </a:r>
                <a:r>
                  <a:rPr lang="en-US" altLang="zh-CN" dirty="0"/>
                  <a:t>-</a:t>
                </a:r>
                <a:r>
                  <a:rPr lang="zh-CN" altLang="en-US" dirty="0"/>
                  <a:t>频率曲线称为信号的幅度频谱，相位</a:t>
                </a:r>
                <a:r>
                  <a:rPr lang="en-US" altLang="zh-CN" dirty="0"/>
                  <a:t>-</a:t>
                </a:r>
                <a:r>
                  <a:rPr lang="zh-CN" altLang="en-US" dirty="0"/>
                  <a:t>频率曲线则成为相位频谱；两条曲线共同成为信号的频谱，表示频域中信号的波形。傅里叶级数中的系数或者说频谱曲线的计算，则可以根据</a:t>
                </a:r>
                <a14:m>
                  <m:oMath xmlns:m="http://schemas.openxmlformats.org/officeDocument/2006/math">
                    <m:d>
                      <m:dPr>
                        <m:begChr m:val="{"/>
                        <m:endChr m:val="}"/>
                        <m:ctrlPr>
                          <a:rPr lang="en-US" altLang="zh-CN" b="1" i="1">
                            <a:latin typeface="Cambria Math" panose="02040503050406030204" pitchFamily="18" charset="0"/>
                            <a:ea typeface="黑体" panose="02010609060101010101" pitchFamily="49" charset="-122"/>
                          </a:rPr>
                        </m:ctrlPr>
                      </m:dPr>
                      <m:e>
                        <m:func>
                          <m:funcPr>
                            <m:ctrlPr>
                              <a:rPr lang="en-US" altLang="zh-CN" b="1" i="1">
                                <a:latin typeface="Cambria Math" panose="02040503050406030204" pitchFamily="18" charset="0"/>
                                <a:ea typeface="Cambria Math"/>
                              </a:rPr>
                            </m:ctrlPr>
                          </m:funcPr>
                          <m:fName>
                            <m:r>
                              <a:rPr lang="en-US" altLang="zh-CN" b="1">
                                <a:latin typeface="Cambria Math" panose="02040503050406030204" pitchFamily="18" charset="0"/>
                                <a:ea typeface="Cambria Math"/>
                              </a:rPr>
                              <m:t>𝐜𝐨𝐬</m:t>
                            </m:r>
                          </m:fName>
                          <m:e>
                            <m:d>
                              <m:dPr>
                                <m:ctrlPr>
                                  <a:rPr lang="en-US" altLang="zh-CN" b="1" i="1">
                                    <a:latin typeface="Cambria Math" panose="02040503050406030204" pitchFamily="18" charset="0"/>
                                    <a:ea typeface="Cambria Math"/>
                                  </a:rPr>
                                </m:ctrlPr>
                              </m:dPr>
                              <m:e>
                                <m:r>
                                  <a:rPr lang="en-US" altLang="zh-CN" b="1" i="1">
                                    <a:latin typeface="Cambria Math" panose="02040503050406030204" pitchFamily="18" charset="0"/>
                                    <a:ea typeface="Cambria Math"/>
                                  </a:rPr>
                                  <m:t>𝒏</m:t>
                                </m:r>
                                <m:sSub>
                                  <m:sSubPr>
                                    <m:ctrlPr>
                                      <a:rPr lang="en-US" altLang="zh-CN" b="1" i="1">
                                        <a:latin typeface="Cambria Math" panose="02040503050406030204" pitchFamily="18" charset="0"/>
                                        <a:ea typeface="Cambria Math"/>
                                      </a:rPr>
                                    </m:ctrlPr>
                                  </m:sSubPr>
                                  <m:e>
                                    <m:r>
                                      <a:rPr lang="zh-CN" altLang="en-US" b="1" i="1">
                                        <a:latin typeface="Cambria Math" panose="02040503050406030204" pitchFamily="18" charset="0"/>
                                        <a:ea typeface="Cambria Math"/>
                                      </a:rPr>
                                      <m:t>𝝎</m:t>
                                    </m:r>
                                  </m:e>
                                  <m:sub>
                                    <m:r>
                                      <a:rPr lang="en-US" altLang="zh-CN" b="1" i="1">
                                        <a:latin typeface="Cambria Math" panose="02040503050406030204" pitchFamily="18" charset="0"/>
                                        <a:ea typeface="Cambria Math"/>
                                      </a:rPr>
                                      <m:t>𝟏</m:t>
                                    </m:r>
                                  </m:sub>
                                </m:sSub>
                                <m:r>
                                  <a:rPr lang="en-US" altLang="zh-CN" b="1" i="1">
                                    <a:latin typeface="Cambria Math" panose="02040503050406030204" pitchFamily="18" charset="0"/>
                                    <a:ea typeface="Cambria Math"/>
                                  </a:rPr>
                                  <m:t>𝒕</m:t>
                                </m:r>
                              </m:e>
                            </m:d>
                          </m:e>
                        </m:func>
                        <m:r>
                          <a:rPr lang="en-US" altLang="zh-CN" b="1" i="1">
                            <a:latin typeface="Cambria Math" panose="02040503050406030204" pitchFamily="18" charset="0"/>
                            <a:ea typeface="Cambria Math"/>
                          </a:rPr>
                          <m:t>,</m:t>
                        </m:r>
                        <m:func>
                          <m:funcPr>
                            <m:ctrlPr>
                              <a:rPr lang="en-US" altLang="zh-CN" i="1">
                                <a:latin typeface="Cambria Math" panose="02040503050406030204" pitchFamily="18" charset="0"/>
                                <a:ea typeface="Cambria Math"/>
                              </a:rPr>
                            </m:ctrlPr>
                          </m:funcPr>
                          <m:fName>
                            <m:r>
                              <a:rPr lang="en-US" altLang="zh-CN" b="1" i="1">
                                <a:latin typeface="Cambria Math" panose="02040503050406030204" pitchFamily="18" charset="0"/>
                                <a:ea typeface="Cambria Math"/>
                              </a:rPr>
                              <m:t>𝐬</m:t>
                            </m:r>
                            <m:r>
                              <a:rPr lang="en-US" altLang="zh-CN" b="1">
                                <a:latin typeface="Cambria Math" panose="02040503050406030204" pitchFamily="18" charset="0"/>
                                <a:ea typeface="Cambria Math"/>
                              </a:rPr>
                              <m:t>𝐢𝐧</m:t>
                            </m:r>
                          </m:fName>
                          <m:e>
                            <m:d>
                              <m:dPr>
                                <m:ctrlPr>
                                  <a:rPr lang="en-US" altLang="zh-CN" i="1">
                                    <a:latin typeface="Cambria Math" panose="02040503050406030204" pitchFamily="18" charset="0"/>
                                    <a:ea typeface="Cambria Math"/>
                                  </a:rPr>
                                </m:ctrlPr>
                              </m:dPr>
                              <m:e>
                                <m:r>
                                  <a:rPr lang="en-US" altLang="zh-CN" b="1" i="1">
                                    <a:latin typeface="Cambria Math" panose="02040503050406030204" pitchFamily="18" charset="0"/>
                                    <a:ea typeface="Cambria Math"/>
                                  </a:rPr>
                                  <m:t>𝒏</m:t>
                                </m:r>
                                <m:sSub>
                                  <m:sSubPr>
                                    <m:ctrlPr>
                                      <a:rPr lang="en-US" altLang="zh-CN" b="1" i="1">
                                        <a:latin typeface="Cambria Math" panose="02040503050406030204" pitchFamily="18" charset="0"/>
                                        <a:ea typeface="Cambria Math"/>
                                      </a:rPr>
                                    </m:ctrlPr>
                                  </m:sSubPr>
                                  <m:e>
                                    <m:r>
                                      <a:rPr lang="zh-CN" altLang="en-US" b="1" i="1">
                                        <a:latin typeface="Cambria Math" panose="02040503050406030204" pitchFamily="18" charset="0"/>
                                        <a:ea typeface="Cambria Math"/>
                                      </a:rPr>
                                      <m:t>𝝎</m:t>
                                    </m:r>
                                  </m:e>
                                  <m:sub>
                                    <m:r>
                                      <a:rPr lang="en-US" altLang="zh-CN" b="1" i="1">
                                        <a:latin typeface="Cambria Math" panose="02040503050406030204" pitchFamily="18" charset="0"/>
                                        <a:ea typeface="Cambria Math"/>
                                      </a:rPr>
                                      <m:t>𝟏</m:t>
                                    </m:r>
                                  </m:sub>
                                </m:sSub>
                                <m:r>
                                  <a:rPr lang="en-US" altLang="zh-CN" b="1" i="1">
                                    <a:latin typeface="Cambria Math" panose="02040503050406030204" pitchFamily="18" charset="0"/>
                                    <a:ea typeface="Cambria Math"/>
                                  </a:rPr>
                                  <m:t>𝒕</m:t>
                                </m:r>
                              </m:e>
                            </m:d>
                          </m:e>
                        </m:func>
                      </m:e>
                    </m:d>
                  </m:oMath>
                </a14:m>
                <a:r>
                  <a:rPr lang="zh-CN" altLang="en-US" dirty="0"/>
                  <a:t>的正交性求得。</a:t>
                </a:r>
              </a:p>
            </p:txBody>
          </p:sp>
        </mc:Choice>
        <mc:Fallback xmlns="">
          <p:sp>
            <p:nvSpPr>
              <p:cNvPr id="3" name="备注占位符 2"/>
              <p:cNvSpPr>
                <a:spLocks noGrp="1"/>
              </p:cNvSpPr>
              <p:nvPr>
                <p:ph type="body" idx="1"/>
              </p:nvPr>
            </p:nvSpPr>
            <p:spPr/>
            <p:txBody>
              <a:bodyPr/>
              <a:lstStyle/>
              <a:p>
                <a:r>
                  <a:rPr lang="zh-CN" altLang="en-US" dirty="0"/>
                  <a:t>最后，对本讲内容做一个简要小结：三角函数形式的傅里叶级数是把周期信号分解成无穷多成谐波关系的余弦分量，确定了这些分量的频率、幅度和相位，信号也就确定了。以频率为横坐标，所有余弦分量幅度</a:t>
                </a:r>
                <a:r>
                  <a:rPr lang="en-US" altLang="zh-CN" dirty="0"/>
                  <a:t>-</a:t>
                </a:r>
                <a:r>
                  <a:rPr lang="zh-CN" altLang="en-US" dirty="0"/>
                  <a:t>频率曲线称为信号的幅度频谱，相位</a:t>
                </a:r>
                <a:r>
                  <a:rPr lang="en-US" altLang="zh-CN" dirty="0"/>
                  <a:t>-</a:t>
                </a:r>
                <a:r>
                  <a:rPr lang="zh-CN" altLang="en-US" dirty="0"/>
                  <a:t>频率曲线则成为相位频谱；两条曲线共同成为信号的频谱，表示频域中信号的波形。傅里叶级数中的系数或者说频谱曲线的计算，则可以根据</a:t>
                </a:r>
                <a:r>
                  <a:rPr lang="en-US" altLang="zh-CN" sz="1200" b="1" i="0" smtClean="0">
                    <a:solidFill>
                      <a:schemeClr val="tx1"/>
                    </a:solidFill>
                    <a:latin typeface="Cambria Math" panose="02040503050406030204" pitchFamily="18" charset="0"/>
                    <a:ea typeface="黑体" panose="02010609060101010101" pitchFamily="49" charset="-122"/>
                  </a:rPr>
                  <a:t>{</a:t>
                </a:r>
                <a:r>
                  <a:rPr lang="en-US" altLang="zh-CN" sz="1200" b="1" i="0">
                    <a:solidFill>
                      <a:schemeClr val="tx1"/>
                    </a:solidFill>
                    <a:latin typeface="Cambria Math" panose="02040503050406030204" pitchFamily="18" charset="0"/>
                    <a:ea typeface="Cambria Math"/>
                  </a:rPr>
                  <a:t>𝐜𝐨𝐬⁡(𝒏</a:t>
                </a:r>
                <a:r>
                  <a:rPr lang="zh-CN" altLang="en-US" sz="1200" b="1" i="0">
                    <a:solidFill>
                      <a:schemeClr val="tx1"/>
                    </a:solidFill>
                    <a:latin typeface="Cambria Math" panose="02040503050406030204" pitchFamily="18" charset="0"/>
                    <a:ea typeface="Cambria Math"/>
                  </a:rPr>
                  <a:t>𝝎</a:t>
                </a:r>
                <a:r>
                  <a:rPr lang="en-US" altLang="zh-CN" sz="1200" b="1" i="0">
                    <a:solidFill>
                      <a:schemeClr val="tx1"/>
                    </a:solidFill>
                    <a:latin typeface="Cambria Math" panose="02040503050406030204" pitchFamily="18" charset="0"/>
                    <a:ea typeface="Cambria Math"/>
                  </a:rPr>
                  <a:t>_𝟏 𝒕)</a:t>
                </a:r>
                <a:r>
                  <a:rPr lang="en-US" altLang="zh-CN" sz="1200" b="1" i="0" smtClean="0">
                    <a:solidFill>
                      <a:schemeClr val="tx1"/>
                    </a:solidFill>
                    <a:latin typeface="Cambria Math" panose="02040503050406030204" pitchFamily="18" charset="0"/>
                    <a:ea typeface="Cambria Math"/>
                  </a:rPr>
                  <a:t>,</a:t>
                </a:r>
                <a:r>
                  <a:rPr lang="en-US" altLang="zh-CN" sz="1200" b="1" i="0">
                    <a:solidFill>
                      <a:schemeClr val="tx1"/>
                    </a:solidFill>
                    <a:latin typeface="Cambria Math" panose="02040503050406030204" pitchFamily="18" charset="0"/>
                    <a:ea typeface="Cambria Math"/>
                  </a:rPr>
                  <a:t>𝐬𝐢𝐧⁡(𝒏</a:t>
                </a:r>
                <a:r>
                  <a:rPr lang="zh-CN" altLang="en-US" sz="1200" b="1" i="0">
                    <a:solidFill>
                      <a:schemeClr val="tx1"/>
                    </a:solidFill>
                    <a:latin typeface="Cambria Math" panose="02040503050406030204" pitchFamily="18" charset="0"/>
                    <a:ea typeface="Cambria Math"/>
                  </a:rPr>
                  <a:t>𝝎</a:t>
                </a:r>
                <a:r>
                  <a:rPr lang="en-US" altLang="zh-CN" sz="1200" b="1" i="0">
                    <a:solidFill>
                      <a:schemeClr val="tx1"/>
                    </a:solidFill>
                    <a:latin typeface="Cambria Math" panose="02040503050406030204" pitchFamily="18" charset="0"/>
                    <a:ea typeface="Cambria Math"/>
                  </a:rPr>
                  <a:t>_𝟏 𝒕) }</a:t>
                </a:r>
                <a:r>
                  <a:rPr lang="zh-CN" altLang="en-US" dirty="0"/>
                  <a:t>的正交性求得。</a:t>
                </a:r>
              </a:p>
            </p:txBody>
          </p:sp>
        </mc:Fallback>
      </mc:AlternateContent>
      <p:sp>
        <p:nvSpPr>
          <p:cNvPr id="4" name="灯片编号占位符 3"/>
          <p:cNvSpPr>
            <a:spLocks noGrp="1"/>
          </p:cNvSpPr>
          <p:nvPr>
            <p:ph type="sldNum" sz="quarter" idx="10"/>
          </p:nvPr>
        </p:nvSpPr>
        <p:spPr/>
        <p:txBody>
          <a:bodyPr/>
          <a:lstStyle/>
          <a:p>
            <a:fld id="{E3A8DD4A-337D-4C2F-B904-96F14BA2A0EF}" type="slidenum">
              <a:rPr lang="zh-CN" altLang="en-US" smtClean="0"/>
              <a:t>13</a:t>
            </a:fld>
            <a:endParaRPr lang="zh-CN" altLang="en-US"/>
          </a:p>
        </p:txBody>
      </p:sp>
    </p:spTree>
    <p:extLst>
      <p:ext uri="{BB962C8B-B14F-4D97-AF65-F5344CB8AC3E}">
        <p14:creationId xmlns:p14="http://schemas.microsoft.com/office/powerpoint/2010/main" val="826809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8DD4A-337D-4C2F-B904-96F14BA2A0EF}" type="slidenum">
              <a:rPr lang="zh-CN" altLang="en-US" smtClean="0"/>
              <a:t>15</a:t>
            </a:fld>
            <a:endParaRPr lang="zh-CN" altLang="en-US"/>
          </a:p>
        </p:txBody>
      </p:sp>
    </p:spTree>
    <p:extLst>
      <p:ext uri="{BB962C8B-B14F-4D97-AF65-F5344CB8AC3E}">
        <p14:creationId xmlns:p14="http://schemas.microsoft.com/office/powerpoint/2010/main" val="364887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A8DD4A-337D-4C2F-B904-96F14BA2A0EF}" type="slidenum">
              <a:rPr kumimoji="0" lang="zh-CN" altLang="en-US" sz="1300" b="0" i="0" u="none" strike="noStrike" kern="1200" cap="none" spc="0" normalizeH="0" baseline="0" noProof="0" smtClean="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3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2467444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最高半宽</a:t>
            </a:r>
          </a:p>
        </p:txBody>
      </p:sp>
      <p:sp>
        <p:nvSpPr>
          <p:cNvPr id="4" name="灯片编号占位符 3"/>
          <p:cNvSpPr>
            <a:spLocks noGrp="1"/>
          </p:cNvSpPr>
          <p:nvPr>
            <p:ph type="sldNum" sz="quarter" idx="10"/>
          </p:nvPr>
        </p:nvSpPr>
        <p:spPr/>
        <p:txBody>
          <a:bodyPr/>
          <a:lstStyle/>
          <a:p>
            <a:fld id="{E3A8DD4A-337D-4C2F-B904-96F14BA2A0EF}" type="slidenum">
              <a:rPr lang="zh-CN" altLang="en-US" smtClean="0"/>
              <a:t>17</a:t>
            </a:fld>
            <a:endParaRPr lang="zh-CN" altLang="en-US"/>
          </a:p>
        </p:txBody>
      </p:sp>
    </p:spTree>
    <p:extLst>
      <p:ext uri="{BB962C8B-B14F-4D97-AF65-F5344CB8AC3E}">
        <p14:creationId xmlns:p14="http://schemas.microsoft.com/office/powerpoint/2010/main" val="24674446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8DD4A-337D-4C2F-B904-96F14BA2A0EF}" type="slidenum">
              <a:rPr lang="zh-CN" altLang="en-US" smtClean="0"/>
              <a:t>18</a:t>
            </a:fld>
            <a:endParaRPr lang="zh-CN" altLang="en-US"/>
          </a:p>
        </p:txBody>
      </p:sp>
    </p:spTree>
    <p:extLst>
      <p:ext uri="{BB962C8B-B14F-4D97-AF65-F5344CB8AC3E}">
        <p14:creationId xmlns:p14="http://schemas.microsoft.com/office/powerpoint/2010/main" val="2467444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341688" y="531813"/>
            <a:ext cx="3551237" cy="2663825"/>
          </a:xfrm>
        </p:spPr>
      </p:sp>
      <p:sp>
        <p:nvSpPr>
          <p:cNvPr id="3" name="备注占位符 2"/>
          <p:cNvSpPr>
            <a:spLocks noGrp="1"/>
          </p:cNvSpPr>
          <p:nvPr>
            <p:ph type="body" idx="1"/>
          </p:nvPr>
        </p:nvSpPr>
        <p:spPr/>
        <p:txBody>
          <a:bodyPr/>
          <a:lstStyle/>
          <a:p>
            <a:r>
              <a:rPr lang="zh-CN" altLang="en-US" dirty="0"/>
              <a:t>引申，与数字信号处理、通信、控制的关系</a:t>
            </a:r>
            <a:endParaRPr lang="en-US" altLang="zh-CN" dirty="0"/>
          </a:p>
          <a:p>
            <a:r>
              <a:rPr lang="zh-CN" altLang="en-US" dirty="0"/>
              <a:t>通信系统：发射之后在信道中传输</a:t>
            </a:r>
            <a:endParaRPr lang="en-US" altLang="zh-CN" dirty="0"/>
          </a:p>
          <a:p>
            <a:r>
              <a:rPr lang="zh-CN" altLang="en-US" dirty="0"/>
              <a:t>导弹制导：处理后用于控制火箭姿态</a:t>
            </a:r>
          </a:p>
        </p:txBody>
      </p:sp>
    </p:spTree>
    <p:extLst>
      <p:ext uri="{BB962C8B-B14F-4D97-AF65-F5344CB8AC3E}">
        <p14:creationId xmlns:p14="http://schemas.microsoft.com/office/powerpoint/2010/main" val="2467444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882213">
              <a:defRPr/>
            </a:pPr>
            <a:r>
              <a:rPr lang="zh-CN" altLang="en-US" dirty="0"/>
              <a:t>借助傅里叶分析的方法，求出时域波形的频谱。你会清晰地发现在收到的信号在</a:t>
            </a:r>
            <a:r>
              <a:rPr lang="en-US" altLang="zh-CN" b="1" dirty="0">
                <a:ea typeface="黑体" panose="02010609060101010101" pitchFamily="49" charset="-122"/>
              </a:rPr>
              <a:t>8.462 GHz</a:t>
            </a:r>
            <a:r>
              <a:rPr lang="zh-CN" altLang="en-US" b="1" dirty="0">
                <a:ea typeface="黑体" panose="02010609060101010101" pitchFamily="49" charset="-122"/>
              </a:rPr>
              <a:t>处有明显的频率分量，而玉兔号向地球发射的电信号中心频率约为 </a:t>
            </a:r>
            <a:r>
              <a:rPr lang="en-US" altLang="zh-CN" b="1" dirty="0">
                <a:ea typeface="黑体" panose="02010609060101010101" pitchFamily="49" charset="-122"/>
              </a:rPr>
              <a:t>8.462 GHz</a:t>
            </a:r>
            <a:r>
              <a:rPr lang="zh-CN" altLang="en-US" b="1" dirty="0">
                <a:ea typeface="黑体" panose="02010609060101010101" pitchFamily="49" charset="-122"/>
              </a:rPr>
              <a:t>，这很大程度上说明了玉兔号正在向地球发射无线电信号！玉兔的确活过来了！</a:t>
            </a:r>
            <a:endParaRPr lang="en-US" altLang="zh-CN" b="1" dirty="0">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E3A8DD4A-337D-4C2F-B904-96F14BA2A0EF}" type="slidenum">
              <a:rPr lang="zh-CN" altLang="en-US" smtClean="0"/>
              <a:t>4</a:t>
            </a:fld>
            <a:endParaRPr lang="zh-CN" altLang="en-US"/>
          </a:p>
        </p:txBody>
      </p:sp>
    </p:spTree>
    <p:extLst>
      <p:ext uri="{BB962C8B-B14F-4D97-AF65-F5344CB8AC3E}">
        <p14:creationId xmlns:p14="http://schemas.microsoft.com/office/powerpoint/2010/main" val="2347021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8DD4A-337D-4C2F-B904-96F14BA2A0EF}" type="slidenum">
              <a:rPr lang="zh-CN" altLang="en-US" smtClean="0"/>
              <a:t>5</a:t>
            </a:fld>
            <a:endParaRPr lang="zh-CN" altLang="en-US"/>
          </a:p>
        </p:txBody>
      </p:sp>
    </p:spTree>
    <p:extLst>
      <p:ext uri="{BB962C8B-B14F-4D97-AF65-F5344CB8AC3E}">
        <p14:creationId xmlns:p14="http://schemas.microsoft.com/office/powerpoint/2010/main" val="2956928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882213">
                  <a:lnSpc>
                    <a:spcPct val="120000"/>
                  </a:lnSpc>
                  <a:spcBef>
                    <a:spcPts val="579"/>
                  </a:spcBef>
                  <a:defRPr/>
                </a:pPr>
                <a:r>
                  <a:rPr lang="zh-CN" altLang="en-US" dirty="0"/>
                  <a:t>假设</a:t>
                </a:r>
                <a:r>
                  <a:rPr lang="en-US" altLang="zh-CN" dirty="0"/>
                  <a:t>x(t)</a:t>
                </a:r>
                <a:r>
                  <a:rPr lang="zh-CN" altLang="en-US" dirty="0"/>
                  <a:t>周期为</a:t>
                </a:r>
                <a14:m>
                  <m:oMath xmlns:m="http://schemas.openxmlformats.org/officeDocument/2006/math">
                    <m:sSub>
                      <m:sSubPr>
                        <m:ctrlPr>
                          <a:rPr lang="en-US" altLang="zh-CN" b="1" i="1">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𝑻</m:t>
                        </m:r>
                      </m:e>
                      <m:sub>
                        <m:r>
                          <a:rPr lang="en-US" altLang="zh-CN" b="1" i="1">
                            <a:latin typeface="Cambria Math" panose="02040503050406030204" pitchFamily="18" charset="0"/>
                            <a:ea typeface="黑体" panose="02010609060101010101" pitchFamily="49" charset="-122"/>
                          </a:rPr>
                          <m:t>𝟏</m:t>
                        </m:r>
                      </m:sub>
                    </m:sSub>
                  </m:oMath>
                </a14:m>
                <a:r>
                  <a:rPr lang="zh-CN" altLang="en-US" dirty="0"/>
                  <a:t>，对应的角频率</a:t>
                </a:r>
                <a14:m>
                  <m:oMath xmlns:m="http://schemas.openxmlformats.org/officeDocument/2006/math">
                    <m:sSub>
                      <m:sSubPr>
                        <m:ctrlPr>
                          <a:rPr lang="en-US" altLang="zh-CN" b="1" i="1">
                            <a:latin typeface="Cambria Math" panose="02040503050406030204" pitchFamily="18" charset="0"/>
                            <a:ea typeface="黑体" panose="02010609060101010101" pitchFamily="49" charset="-122"/>
                          </a:rPr>
                        </m:ctrlPr>
                      </m:sSubPr>
                      <m:e>
                        <m:r>
                          <a:rPr lang="zh-CN" altLang="en-US" b="1" i="1">
                            <a:latin typeface="Cambria Math" panose="02040503050406030204" pitchFamily="18" charset="0"/>
                            <a:ea typeface="黑体" panose="02010609060101010101" pitchFamily="49" charset="-122"/>
                          </a:rPr>
                          <m:t>𝝎</m:t>
                        </m:r>
                      </m:e>
                      <m:sub>
                        <m:r>
                          <a:rPr lang="en-US" altLang="zh-CN" b="1" i="1">
                            <a:latin typeface="Cambria Math" panose="02040503050406030204" pitchFamily="18" charset="0"/>
                            <a:ea typeface="黑体" panose="02010609060101010101" pitchFamily="49" charset="-122"/>
                          </a:rPr>
                          <m:t>𝟏</m:t>
                        </m:r>
                      </m:sub>
                    </m:sSub>
                    <m:r>
                      <a:rPr lang="en-US" altLang="zh-CN" b="1" i="1">
                        <a:latin typeface="Cambria Math" panose="02040503050406030204" pitchFamily="18" charset="0"/>
                        <a:ea typeface="黑体" panose="02010609060101010101" pitchFamily="49" charset="-122"/>
                      </a:rPr>
                      <m:t>=</m:t>
                    </m:r>
                    <m:r>
                      <a:rPr lang="en-US" altLang="zh-CN" b="1" i="1">
                        <a:latin typeface="Cambria Math" panose="02040503050406030204" pitchFamily="18" charset="0"/>
                        <a:ea typeface="黑体" panose="02010609060101010101" pitchFamily="49" charset="-122"/>
                      </a:rPr>
                      <m:t>𝟐</m:t>
                    </m:r>
                    <m:r>
                      <a:rPr lang="zh-CN" altLang="en-US" b="1" i="1">
                        <a:latin typeface="Cambria Math" panose="02040503050406030204" pitchFamily="18" charset="0"/>
                        <a:ea typeface="黑体" panose="02010609060101010101" pitchFamily="49" charset="-122"/>
                      </a:rPr>
                      <m:t>𝝅</m:t>
                    </m:r>
                    <m:r>
                      <a:rPr lang="en-US" altLang="zh-CN" b="1" i="1">
                        <a:latin typeface="Cambria Math" panose="02040503050406030204" pitchFamily="18" charset="0"/>
                        <a:ea typeface="黑体" panose="02010609060101010101" pitchFamily="49" charset="-122"/>
                      </a:rPr>
                      <m:t>/</m:t>
                    </m:r>
                    <m:sSub>
                      <m:sSubPr>
                        <m:ctrlPr>
                          <a:rPr lang="en-US" altLang="zh-CN" b="1" i="1">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𝑻</m:t>
                        </m:r>
                      </m:e>
                      <m:sub>
                        <m:r>
                          <a:rPr lang="en-US" altLang="zh-CN" b="1" i="1">
                            <a:latin typeface="Cambria Math" panose="02040503050406030204" pitchFamily="18" charset="0"/>
                            <a:ea typeface="黑体" panose="02010609060101010101" pitchFamily="49" charset="-122"/>
                          </a:rPr>
                          <m:t>𝟏</m:t>
                        </m:r>
                      </m:sub>
                    </m:sSub>
                  </m:oMath>
                </a14:m>
                <a:r>
                  <a:rPr lang="zh-CN" altLang="en-US" dirty="0"/>
                  <a:t>，那么它的三角函数形式的傅里叶级数可以用公式</a:t>
                </a:r>
                <a:r>
                  <a:rPr lang="en-US" altLang="zh-CN" dirty="0"/>
                  <a:t>(1)</a:t>
                </a:r>
                <a:r>
                  <a:rPr lang="zh-CN" altLang="en-US" dirty="0"/>
                  <a:t>来表示。数学上来看，就是用一个常数，加上无穷多个</a:t>
                </a:r>
                <a:r>
                  <a:rPr lang="zh-CN" altLang="en-US" b="1" dirty="0">
                    <a:latin typeface="黑体" panose="02010609060101010101" pitchFamily="49" charset="-122"/>
                    <a:ea typeface="黑体" panose="02010609060101010101" pitchFamily="49" charset="-122"/>
                  </a:rPr>
                  <a:t>频率为</a:t>
                </a:r>
                <a14:m>
                  <m:oMath xmlns:m="http://schemas.openxmlformats.org/officeDocument/2006/math">
                    <m:r>
                      <a:rPr lang="en-US" altLang="zh-CN" b="1" i="1">
                        <a:solidFill>
                          <a:srgbClr val="0000FF"/>
                        </a:solidFill>
                        <a:latin typeface="Cambria Math" panose="02040503050406030204" pitchFamily="18" charset="0"/>
                        <a:ea typeface="Cambria Math"/>
                      </a:rPr>
                      <m:t>𝒏</m:t>
                    </m:r>
                    <m:sSub>
                      <m:sSubPr>
                        <m:ctrlPr>
                          <a:rPr lang="en-US" altLang="zh-CN" b="1" i="1">
                            <a:solidFill>
                              <a:srgbClr val="0000FF"/>
                            </a:solidFill>
                            <a:latin typeface="Cambria Math" panose="02040503050406030204" pitchFamily="18" charset="0"/>
                            <a:ea typeface="Cambria Math"/>
                          </a:rPr>
                        </m:ctrlPr>
                      </m:sSubPr>
                      <m:e>
                        <m:r>
                          <a:rPr lang="zh-CN" altLang="en-US" b="1" i="1">
                            <a:solidFill>
                              <a:srgbClr val="0000FF"/>
                            </a:solidFill>
                            <a:latin typeface="Cambria Math" panose="02040503050406030204" pitchFamily="18" charset="0"/>
                            <a:ea typeface="Cambria Math"/>
                          </a:rPr>
                          <m:t>𝝎</m:t>
                        </m:r>
                      </m:e>
                      <m:sub>
                        <m:r>
                          <a:rPr lang="en-US" altLang="zh-CN" b="1" i="1">
                            <a:solidFill>
                              <a:srgbClr val="0000FF"/>
                            </a:solidFill>
                            <a:latin typeface="Cambria Math" panose="02040503050406030204" pitchFamily="18" charset="0"/>
                            <a:ea typeface="Cambria Math"/>
                          </a:rPr>
                          <m:t>𝟏</m:t>
                        </m:r>
                      </m:sub>
                    </m:sSub>
                  </m:oMath>
                </a14:m>
                <a:r>
                  <a:rPr lang="zh-CN" altLang="en-US" b="1" dirty="0">
                    <a:latin typeface="黑体" panose="02010609060101010101" pitchFamily="49" charset="-122"/>
                    <a:ea typeface="黑体" panose="02010609060101010101" pitchFamily="49" charset="-122"/>
                  </a:rPr>
                  <a:t>振幅为 </a:t>
                </a:r>
                <a14:m>
                  <m:oMath xmlns:m="http://schemas.openxmlformats.org/officeDocument/2006/math">
                    <m:sSub>
                      <m:sSubPr>
                        <m:ctrlPr>
                          <a:rPr lang="en-US" altLang="zh-CN" b="1" i="1">
                            <a:solidFill>
                              <a:srgbClr val="0000FF"/>
                            </a:solidFill>
                            <a:latin typeface="Cambria Math" panose="02040503050406030204" pitchFamily="18" charset="0"/>
                            <a:ea typeface="黑体" panose="02010609060101010101" pitchFamily="49" charset="-122"/>
                          </a:rPr>
                        </m:ctrlPr>
                      </m:sSubPr>
                      <m:e>
                        <m:r>
                          <a:rPr lang="en-US" altLang="zh-CN" b="1" i="1">
                            <a:solidFill>
                              <a:srgbClr val="0000FF"/>
                            </a:solidFill>
                            <a:latin typeface="Cambria Math" panose="02040503050406030204" pitchFamily="18" charset="0"/>
                            <a:ea typeface="黑体" panose="02010609060101010101" pitchFamily="49" charset="-122"/>
                          </a:rPr>
                          <m:t>𝒄</m:t>
                        </m:r>
                      </m:e>
                      <m:sub>
                        <m:r>
                          <a:rPr lang="en-US" altLang="zh-CN" b="1" i="1">
                            <a:solidFill>
                              <a:srgbClr val="0000FF"/>
                            </a:solidFill>
                            <a:latin typeface="Cambria Math" panose="02040503050406030204" pitchFamily="18" charset="0"/>
                            <a:ea typeface="黑体" panose="02010609060101010101" pitchFamily="49" charset="-122"/>
                          </a:rPr>
                          <m:t>𝒏</m:t>
                        </m:r>
                      </m:sub>
                    </m:sSub>
                  </m:oMath>
                </a14:m>
                <a:r>
                  <a:rPr lang="zh-CN" altLang="en-US" b="1" dirty="0">
                    <a:latin typeface="黑体" panose="02010609060101010101" pitchFamily="49" charset="-122"/>
                    <a:ea typeface="黑体" panose="02010609060101010101" pitchFamily="49" charset="-122"/>
                  </a:rPr>
                  <a:t>、相位为 </a:t>
                </a:r>
                <a14:m>
                  <m:oMath xmlns:m="http://schemas.openxmlformats.org/officeDocument/2006/math">
                    <m:sSub>
                      <m:sSubPr>
                        <m:ctrlPr>
                          <a:rPr lang="en-US" altLang="zh-CN" b="1" i="1">
                            <a:solidFill>
                              <a:srgbClr val="0000FF"/>
                            </a:solidFill>
                            <a:latin typeface="Cambria Math" panose="02040503050406030204" pitchFamily="18" charset="0"/>
                            <a:ea typeface="Cambria Math"/>
                          </a:rPr>
                        </m:ctrlPr>
                      </m:sSubPr>
                      <m:e>
                        <m:r>
                          <a:rPr lang="zh-CN" altLang="en-US" b="1" i="1">
                            <a:solidFill>
                              <a:srgbClr val="0000FF"/>
                            </a:solidFill>
                            <a:latin typeface="Cambria Math" panose="02040503050406030204" pitchFamily="18" charset="0"/>
                            <a:ea typeface="Cambria Math"/>
                          </a:rPr>
                          <m:t>𝝋</m:t>
                        </m:r>
                      </m:e>
                      <m:sub>
                        <m:r>
                          <a:rPr lang="en-US" altLang="zh-CN" b="1" i="1">
                            <a:solidFill>
                              <a:srgbClr val="0000FF"/>
                            </a:solidFill>
                            <a:latin typeface="Cambria Math" panose="02040503050406030204" pitchFamily="18" charset="0"/>
                            <a:ea typeface="Cambria Math"/>
                          </a:rPr>
                          <m:t>𝒏</m:t>
                        </m:r>
                      </m:sub>
                    </m:sSub>
                  </m:oMath>
                </a14:m>
                <a:r>
                  <a:rPr lang="zh-CN" altLang="en-US" dirty="0"/>
                  <a:t> 的余弦信号叠加而成。结合物理含义，我们给这些分量起个特定的名字：其中常数项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𝒄</m:t>
                        </m:r>
                      </m:e>
                      <m:sub>
                        <m:r>
                          <a:rPr lang="en-US" altLang="zh-CN" b="1" i="1">
                            <a:latin typeface="Cambria Math" panose="02040503050406030204" pitchFamily="18" charset="0"/>
                          </a:rPr>
                          <m:t>𝟎</m:t>
                        </m:r>
                      </m:sub>
                    </m:sSub>
                  </m:oMath>
                </a14:m>
                <a:r>
                  <a:rPr lang="zh-CN" altLang="en-US" dirty="0"/>
                  <a:t> 对应直流分量；</a:t>
                </a:r>
                <a:r>
                  <a:rPr lang="zh-CN" altLang="en-US" b="1" dirty="0">
                    <a:latin typeface="楷体" pitchFamily="49" charset="-122"/>
                    <a:ea typeface="楷体" pitchFamily="49" charset="-122"/>
                  </a:rPr>
                  <a:t>频率等于原信号频率</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zh-CN" altLang="en-US" b="1" i="1">
                            <a:solidFill>
                              <a:srgbClr val="FF0000"/>
                            </a:solidFill>
                            <a:latin typeface="Cambria Math"/>
                          </a:rPr>
                          <m:t>𝝎</m:t>
                        </m:r>
                      </m:e>
                      <m:sub>
                        <m:r>
                          <a:rPr lang="en-US" altLang="zh-CN" b="1" i="1">
                            <a:solidFill>
                              <a:srgbClr val="FF0000"/>
                            </a:solidFill>
                            <a:latin typeface="Cambria Math"/>
                          </a:rPr>
                          <m:t>𝟏</m:t>
                        </m:r>
                      </m:sub>
                    </m:sSub>
                  </m:oMath>
                </a14:m>
                <a:r>
                  <a:rPr lang="zh-CN" altLang="en-US" dirty="0">
                    <a:latin typeface="Cambria Math"/>
                  </a:rPr>
                  <a:t>的余弦分量成为基波分量，其他频率是</a:t>
                </a:r>
                <a:r>
                  <a:rPr lang="en-US" altLang="zh-CN" dirty="0">
                    <a:latin typeface="Cambria Math"/>
                  </a:rPr>
                  <a:t>n</a:t>
                </a:r>
                <a:r>
                  <a:rPr lang="zh-CN" altLang="en-US" dirty="0">
                    <a:latin typeface="Cambria Math"/>
                  </a:rPr>
                  <a:t>倍</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zh-CN" altLang="en-US" b="1" i="1">
                            <a:solidFill>
                              <a:srgbClr val="FF0000"/>
                            </a:solidFill>
                            <a:latin typeface="Cambria Math"/>
                          </a:rPr>
                          <m:t>𝝎</m:t>
                        </m:r>
                      </m:e>
                      <m:sub>
                        <m:r>
                          <a:rPr lang="en-US" altLang="zh-CN" b="1" i="1">
                            <a:solidFill>
                              <a:srgbClr val="FF0000"/>
                            </a:solidFill>
                            <a:latin typeface="Cambria Math"/>
                          </a:rPr>
                          <m:t>𝟏</m:t>
                        </m:r>
                      </m:sub>
                    </m:sSub>
                  </m:oMath>
                </a14:m>
                <a:r>
                  <a:rPr lang="zh-CN" altLang="en-US" dirty="0">
                    <a:latin typeface="Cambria Math"/>
                  </a:rPr>
                  <a:t>的余弦分量称为</a:t>
                </a:r>
                <a:r>
                  <a:rPr lang="en-US" altLang="zh-CN" dirty="0">
                    <a:latin typeface="Cambria Math"/>
                  </a:rPr>
                  <a:t>n</a:t>
                </a:r>
                <a:r>
                  <a:rPr lang="zh-CN" altLang="en-US" dirty="0">
                    <a:latin typeface="Cambria Math"/>
                  </a:rPr>
                  <a:t>次谐波。</a:t>
                </a:r>
                <a:endParaRPr lang="en-US" altLang="zh-CN" dirty="0">
                  <a:latin typeface="Cambria Math"/>
                </a:endParaRPr>
              </a:p>
              <a:p>
                <a:pPr>
                  <a:lnSpc>
                    <a:spcPct val="120000"/>
                  </a:lnSpc>
                  <a:spcBef>
                    <a:spcPts val="579"/>
                  </a:spcBef>
                </a:pP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20000"/>
                  </a:lnSpc>
                  <a:spcBef>
                    <a:spcPts val="600"/>
                  </a:spcBef>
                  <a:spcAft>
                    <a:spcPts val="0"/>
                  </a:spcAft>
                  <a:buClrTx/>
                  <a:buSzTx/>
                  <a:buFontTx/>
                  <a:buNone/>
                  <a:tabLst/>
                  <a:defRPr/>
                </a:pPr>
                <a:r>
                  <a:rPr lang="zh-CN" altLang="en-US" dirty="0" smtClean="0"/>
                  <a:t>假设</a:t>
                </a:r>
                <a:r>
                  <a:rPr lang="en-US" altLang="zh-CN" dirty="0" smtClean="0"/>
                  <a:t>x(t)</a:t>
                </a:r>
                <a:r>
                  <a:rPr lang="zh-CN" altLang="en-US" dirty="0" smtClean="0"/>
                  <a:t>周期为</a:t>
                </a:r>
                <a:r>
                  <a:rPr lang="en-US" altLang="zh-CN" sz="1200" b="1" i="0" smtClean="0">
                    <a:latin typeface="Cambria Math" panose="02040503050406030204" pitchFamily="18" charset="0"/>
                    <a:ea typeface="黑体" panose="02010609060101010101" pitchFamily="49" charset="-122"/>
                  </a:rPr>
                  <a:t>𝑻_𝟏</a:t>
                </a:r>
                <a:r>
                  <a:rPr lang="zh-CN" altLang="en-US" dirty="0" smtClean="0"/>
                  <a:t>，对应的角频率</a:t>
                </a:r>
                <a:r>
                  <a:rPr lang="zh-CN" altLang="en-US" sz="1200" b="1" i="0" smtClean="0">
                    <a:latin typeface="Cambria Math" panose="02040503050406030204" pitchFamily="18" charset="0"/>
                    <a:ea typeface="黑体" panose="02010609060101010101" pitchFamily="49" charset="-122"/>
                  </a:rPr>
                  <a:t>𝝎</a:t>
                </a:r>
                <a:r>
                  <a:rPr lang="en-US" altLang="zh-CN" sz="1200" b="1" i="0" smtClean="0">
                    <a:latin typeface="Cambria Math" panose="02040503050406030204" pitchFamily="18" charset="0"/>
                    <a:ea typeface="黑体" panose="02010609060101010101" pitchFamily="49" charset="-122"/>
                  </a:rPr>
                  <a:t>_𝟏=𝟐</a:t>
                </a:r>
                <a:r>
                  <a:rPr lang="zh-CN" altLang="en-US" sz="1200" b="1" i="0" smtClean="0">
                    <a:latin typeface="Cambria Math" panose="02040503050406030204" pitchFamily="18" charset="0"/>
                    <a:ea typeface="黑体" panose="02010609060101010101" pitchFamily="49" charset="-122"/>
                  </a:rPr>
                  <a:t>𝝅</a:t>
                </a:r>
                <a:r>
                  <a:rPr lang="en-US" altLang="zh-CN" sz="1200" b="1" i="0" smtClean="0">
                    <a:latin typeface="Cambria Math" panose="02040503050406030204" pitchFamily="18" charset="0"/>
                    <a:ea typeface="黑体" panose="02010609060101010101" pitchFamily="49" charset="-122"/>
                  </a:rPr>
                  <a:t>/𝑻_𝟏</a:t>
                </a:r>
                <a:r>
                  <a:rPr lang="zh-CN" altLang="en-US" dirty="0" smtClean="0"/>
                  <a:t>，那么它的三角函数形式的傅里叶级数可以用公式</a:t>
                </a:r>
                <a:r>
                  <a:rPr lang="en-US" altLang="zh-CN" dirty="0" smtClean="0"/>
                  <a:t>(1)</a:t>
                </a:r>
                <a:r>
                  <a:rPr lang="zh-CN" altLang="en-US" dirty="0" smtClean="0"/>
                  <a:t>来表示。数学上来看，就是用一个常数，加上无穷多个</a:t>
                </a:r>
                <a:r>
                  <a:rPr lang="zh-CN" altLang="en-US" sz="1200" b="1" dirty="0" smtClean="0">
                    <a:latin typeface="黑体" panose="02010609060101010101" pitchFamily="49" charset="-122"/>
                    <a:ea typeface="黑体" panose="02010609060101010101" pitchFamily="49" charset="-122"/>
                  </a:rPr>
                  <a:t>频率为</a:t>
                </a:r>
                <a:r>
                  <a:rPr lang="en-US" altLang="zh-CN" sz="1200" b="1" i="0" smtClean="0">
                    <a:solidFill>
                      <a:srgbClr val="0000FF"/>
                    </a:solidFill>
                    <a:latin typeface="Cambria Math" panose="02040503050406030204" pitchFamily="18" charset="0"/>
                    <a:ea typeface="Cambria Math"/>
                  </a:rPr>
                  <a:t>𝒏</a:t>
                </a:r>
                <a:r>
                  <a:rPr lang="zh-CN" altLang="en-US" sz="1200" b="1" i="0">
                    <a:solidFill>
                      <a:srgbClr val="0000FF"/>
                    </a:solidFill>
                    <a:latin typeface="Cambria Math" panose="02040503050406030204" pitchFamily="18" charset="0"/>
                    <a:ea typeface="Cambria Math"/>
                  </a:rPr>
                  <a:t>𝝎</a:t>
                </a:r>
                <a:r>
                  <a:rPr lang="en-US" altLang="zh-CN" sz="1200" b="1" i="0">
                    <a:solidFill>
                      <a:srgbClr val="0000FF"/>
                    </a:solidFill>
                    <a:latin typeface="Cambria Math" panose="02040503050406030204" pitchFamily="18" charset="0"/>
                    <a:ea typeface="Cambria Math"/>
                  </a:rPr>
                  <a:t>_𝟏</a:t>
                </a:r>
                <a:r>
                  <a:rPr lang="zh-CN" altLang="en-US" sz="1200" b="1" dirty="0" smtClean="0">
                    <a:latin typeface="黑体" panose="02010609060101010101" pitchFamily="49" charset="-122"/>
                    <a:ea typeface="黑体" panose="02010609060101010101" pitchFamily="49" charset="-122"/>
                  </a:rPr>
                  <a:t>振幅为 </a:t>
                </a:r>
                <a:r>
                  <a:rPr lang="en-US" altLang="zh-CN" sz="1200" b="1" i="0" smtClean="0">
                    <a:solidFill>
                      <a:srgbClr val="0000FF"/>
                    </a:solidFill>
                    <a:latin typeface="Cambria Math" panose="02040503050406030204" pitchFamily="18" charset="0"/>
                    <a:ea typeface="黑体" panose="02010609060101010101" pitchFamily="49" charset="-122"/>
                  </a:rPr>
                  <a:t>𝒄_𝒏</a:t>
                </a:r>
                <a:r>
                  <a:rPr lang="zh-CN" altLang="en-US" sz="1200" b="1" dirty="0" smtClean="0">
                    <a:latin typeface="黑体" panose="02010609060101010101" pitchFamily="49" charset="-122"/>
                    <a:ea typeface="黑体" panose="02010609060101010101" pitchFamily="49" charset="-122"/>
                  </a:rPr>
                  <a:t>、相位为 </a:t>
                </a:r>
                <a:r>
                  <a:rPr lang="zh-CN" altLang="en-US" sz="1200" b="1" i="0">
                    <a:solidFill>
                      <a:srgbClr val="0000FF"/>
                    </a:solidFill>
                    <a:latin typeface="Cambria Math" panose="02040503050406030204" pitchFamily="18" charset="0"/>
                    <a:ea typeface="Cambria Math"/>
                  </a:rPr>
                  <a:t>𝝋</a:t>
                </a:r>
                <a:r>
                  <a:rPr lang="en-US" altLang="zh-CN" sz="1200" b="1" i="0" smtClean="0">
                    <a:solidFill>
                      <a:srgbClr val="0000FF"/>
                    </a:solidFill>
                    <a:latin typeface="Cambria Math" panose="02040503050406030204" pitchFamily="18" charset="0"/>
                    <a:ea typeface="Cambria Math"/>
                  </a:rPr>
                  <a:t>_</a:t>
                </a:r>
                <a:r>
                  <a:rPr lang="en-US" altLang="zh-CN" sz="1200" b="1" i="0">
                    <a:solidFill>
                      <a:srgbClr val="0000FF"/>
                    </a:solidFill>
                    <a:latin typeface="Cambria Math" panose="02040503050406030204" pitchFamily="18" charset="0"/>
                    <a:ea typeface="Cambria Math"/>
                  </a:rPr>
                  <a:t>𝒏</a:t>
                </a:r>
                <a:r>
                  <a:rPr lang="zh-CN" altLang="en-US" dirty="0" smtClean="0"/>
                  <a:t> 的余弦信号叠加而成。结合物理含义，我们给这些分量起个特定的名字：其中常数项 </a:t>
                </a:r>
                <a:r>
                  <a:rPr lang="en-US" altLang="zh-CN" sz="1200" b="1" i="0" smtClean="0">
                    <a:latin typeface="Cambria Math" panose="02040503050406030204" pitchFamily="18" charset="0"/>
                  </a:rPr>
                  <a:t>𝒄_𝟎</a:t>
                </a:r>
                <a:r>
                  <a:rPr lang="zh-CN" altLang="en-US" dirty="0" smtClean="0"/>
                  <a:t> 对应直流分量；</a:t>
                </a:r>
                <a:r>
                  <a:rPr lang="zh-CN" altLang="en-US" sz="1200" b="1" baseline="0" dirty="0" smtClean="0">
                    <a:latin typeface="楷体" pitchFamily="49" charset="-122"/>
                    <a:ea typeface="楷体" pitchFamily="49" charset="-122"/>
                  </a:rPr>
                  <a:t>频率等于原信号频率</a:t>
                </a:r>
                <a:r>
                  <a:rPr lang="zh-CN" altLang="en-US" sz="1200" b="1" i="0" smtClean="0">
                    <a:solidFill>
                      <a:srgbClr val="FF0000"/>
                    </a:solidFill>
                    <a:latin typeface="Cambria Math"/>
                  </a:rPr>
                  <a:t>𝝎</a:t>
                </a:r>
                <a:r>
                  <a:rPr lang="en-US" altLang="zh-CN" sz="1200" b="1" i="0" smtClean="0">
                    <a:solidFill>
                      <a:srgbClr val="FF0000"/>
                    </a:solidFill>
                    <a:latin typeface="Cambria Math" panose="02040503050406030204" pitchFamily="18" charset="0"/>
                  </a:rPr>
                  <a:t>_</a:t>
                </a:r>
                <a:r>
                  <a:rPr lang="en-US" altLang="zh-CN" sz="1200" b="1" i="0" smtClean="0">
                    <a:solidFill>
                      <a:srgbClr val="FF0000"/>
                    </a:solidFill>
                    <a:latin typeface="Cambria Math"/>
                  </a:rPr>
                  <a:t>𝟏</a:t>
                </a:r>
                <a:r>
                  <a:rPr lang="zh-CN" altLang="en-US" sz="1200" b="0" i="0" dirty="0" smtClean="0">
                    <a:latin typeface="Cambria Math"/>
                  </a:rPr>
                  <a:t>的余弦分量成为基波分量，其他频率是</a:t>
                </a:r>
                <a:r>
                  <a:rPr lang="en-US" altLang="zh-CN" sz="1200" b="0" i="0" dirty="0" smtClean="0">
                    <a:latin typeface="Cambria Math"/>
                  </a:rPr>
                  <a:t>n</a:t>
                </a:r>
                <a:r>
                  <a:rPr lang="zh-CN" altLang="en-US" sz="1200" b="0" i="0" dirty="0" smtClean="0">
                    <a:latin typeface="Cambria Math"/>
                  </a:rPr>
                  <a:t>倍</a:t>
                </a:r>
                <a:r>
                  <a:rPr lang="zh-CN" altLang="en-US" sz="1200" b="1" i="0" smtClean="0">
                    <a:solidFill>
                      <a:srgbClr val="FF0000"/>
                    </a:solidFill>
                    <a:latin typeface="Cambria Math"/>
                  </a:rPr>
                  <a:t>𝝎</a:t>
                </a:r>
                <a:r>
                  <a:rPr lang="en-US" altLang="zh-CN" sz="1200" b="1" i="0" smtClean="0">
                    <a:solidFill>
                      <a:srgbClr val="FF0000"/>
                    </a:solidFill>
                    <a:latin typeface="Cambria Math" panose="02040503050406030204" pitchFamily="18" charset="0"/>
                  </a:rPr>
                  <a:t>_</a:t>
                </a:r>
                <a:r>
                  <a:rPr lang="en-US" altLang="zh-CN" sz="1200" b="1" i="0" smtClean="0">
                    <a:solidFill>
                      <a:srgbClr val="FF0000"/>
                    </a:solidFill>
                    <a:latin typeface="Cambria Math"/>
                  </a:rPr>
                  <a:t>𝟏</a:t>
                </a:r>
                <a:r>
                  <a:rPr lang="zh-CN" altLang="en-US" sz="1200" b="0" i="0" dirty="0" smtClean="0">
                    <a:latin typeface="Cambria Math"/>
                  </a:rPr>
                  <a:t>的余弦分量称为</a:t>
                </a:r>
                <a:r>
                  <a:rPr lang="en-US" altLang="zh-CN" sz="1200" b="0" i="0" dirty="0" smtClean="0">
                    <a:latin typeface="Cambria Math"/>
                  </a:rPr>
                  <a:t>n</a:t>
                </a:r>
                <a:r>
                  <a:rPr lang="zh-CN" altLang="en-US" sz="1200" b="0" i="0" dirty="0" smtClean="0">
                    <a:latin typeface="Cambria Math"/>
                  </a:rPr>
                  <a:t>次谐波。</a:t>
                </a:r>
                <a:endParaRPr lang="en-US" altLang="zh-CN" sz="1200" b="0" i="0" dirty="0" smtClean="0">
                  <a:latin typeface="Cambria Math"/>
                </a:endParaRPr>
              </a:p>
              <a:p>
                <a:pPr algn="l">
                  <a:lnSpc>
                    <a:spcPct val="120000"/>
                  </a:lnSpc>
                  <a:spcBef>
                    <a:spcPts val="600"/>
                  </a:spcBef>
                </a:pPr>
                <a:endParaRPr lang="zh-CN" altLang="en-US" dirty="0"/>
              </a:p>
            </p:txBody>
          </p:sp>
        </mc:Fallback>
      </mc:AlternateContent>
      <p:sp>
        <p:nvSpPr>
          <p:cNvPr id="4" name="灯片编号占位符 3"/>
          <p:cNvSpPr>
            <a:spLocks noGrp="1"/>
          </p:cNvSpPr>
          <p:nvPr>
            <p:ph type="sldNum" sz="quarter" idx="10"/>
          </p:nvPr>
        </p:nvSpPr>
        <p:spPr/>
        <p:txBody>
          <a:bodyPr/>
          <a:lstStyle/>
          <a:p>
            <a:fld id="{E3A8DD4A-337D-4C2F-B904-96F14BA2A0EF}" type="slidenum">
              <a:rPr lang="zh-CN" altLang="en-US" smtClean="0"/>
              <a:t>7</a:t>
            </a:fld>
            <a:endParaRPr lang="zh-CN" altLang="en-US"/>
          </a:p>
        </p:txBody>
      </p:sp>
    </p:spTree>
    <p:extLst>
      <p:ext uri="{BB962C8B-B14F-4D97-AF65-F5344CB8AC3E}">
        <p14:creationId xmlns:p14="http://schemas.microsoft.com/office/powerpoint/2010/main" val="307733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882213">
                  <a:lnSpc>
                    <a:spcPct val="120000"/>
                  </a:lnSpc>
                  <a:spcBef>
                    <a:spcPts val="579"/>
                  </a:spcBef>
                  <a:defRPr/>
                </a:pPr>
                <a:r>
                  <a:rPr lang="zh-CN" altLang="en-US" dirty="0"/>
                  <a:t>假设</a:t>
                </a:r>
                <a:r>
                  <a:rPr lang="en-US" altLang="zh-CN" dirty="0"/>
                  <a:t>x(t)</a:t>
                </a:r>
                <a:r>
                  <a:rPr lang="zh-CN" altLang="en-US" dirty="0"/>
                  <a:t>周期为</a:t>
                </a:r>
                <a14:m>
                  <m:oMath xmlns:m="http://schemas.openxmlformats.org/officeDocument/2006/math">
                    <m:sSub>
                      <m:sSubPr>
                        <m:ctrlPr>
                          <a:rPr lang="en-US" altLang="zh-CN" b="1" i="1">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𝑻</m:t>
                        </m:r>
                      </m:e>
                      <m:sub>
                        <m:r>
                          <a:rPr lang="en-US" altLang="zh-CN" b="1" i="1">
                            <a:latin typeface="Cambria Math" panose="02040503050406030204" pitchFamily="18" charset="0"/>
                            <a:ea typeface="黑体" panose="02010609060101010101" pitchFamily="49" charset="-122"/>
                          </a:rPr>
                          <m:t>𝟏</m:t>
                        </m:r>
                      </m:sub>
                    </m:sSub>
                  </m:oMath>
                </a14:m>
                <a:r>
                  <a:rPr lang="zh-CN" altLang="en-US" dirty="0"/>
                  <a:t>，对应的角频率</a:t>
                </a:r>
                <a14:m>
                  <m:oMath xmlns:m="http://schemas.openxmlformats.org/officeDocument/2006/math">
                    <m:sSub>
                      <m:sSubPr>
                        <m:ctrlPr>
                          <a:rPr lang="en-US" altLang="zh-CN" b="1" i="1">
                            <a:latin typeface="Cambria Math" panose="02040503050406030204" pitchFamily="18" charset="0"/>
                            <a:ea typeface="黑体" panose="02010609060101010101" pitchFamily="49" charset="-122"/>
                          </a:rPr>
                        </m:ctrlPr>
                      </m:sSubPr>
                      <m:e>
                        <m:r>
                          <a:rPr lang="zh-CN" altLang="en-US" b="1" i="1">
                            <a:latin typeface="Cambria Math" panose="02040503050406030204" pitchFamily="18" charset="0"/>
                            <a:ea typeface="黑体" panose="02010609060101010101" pitchFamily="49" charset="-122"/>
                          </a:rPr>
                          <m:t>𝝎</m:t>
                        </m:r>
                      </m:e>
                      <m:sub>
                        <m:r>
                          <a:rPr lang="en-US" altLang="zh-CN" b="1" i="1">
                            <a:latin typeface="Cambria Math" panose="02040503050406030204" pitchFamily="18" charset="0"/>
                            <a:ea typeface="黑体" panose="02010609060101010101" pitchFamily="49" charset="-122"/>
                          </a:rPr>
                          <m:t>𝟏</m:t>
                        </m:r>
                      </m:sub>
                    </m:sSub>
                    <m:r>
                      <a:rPr lang="en-US" altLang="zh-CN" b="1" i="1">
                        <a:latin typeface="Cambria Math" panose="02040503050406030204" pitchFamily="18" charset="0"/>
                        <a:ea typeface="黑体" panose="02010609060101010101" pitchFamily="49" charset="-122"/>
                      </a:rPr>
                      <m:t>=</m:t>
                    </m:r>
                    <m:r>
                      <a:rPr lang="en-US" altLang="zh-CN" b="1" i="1">
                        <a:latin typeface="Cambria Math" panose="02040503050406030204" pitchFamily="18" charset="0"/>
                        <a:ea typeface="黑体" panose="02010609060101010101" pitchFamily="49" charset="-122"/>
                      </a:rPr>
                      <m:t>𝟐</m:t>
                    </m:r>
                    <m:r>
                      <a:rPr lang="zh-CN" altLang="en-US" b="1" i="1">
                        <a:latin typeface="Cambria Math" panose="02040503050406030204" pitchFamily="18" charset="0"/>
                        <a:ea typeface="黑体" panose="02010609060101010101" pitchFamily="49" charset="-122"/>
                      </a:rPr>
                      <m:t>𝝅</m:t>
                    </m:r>
                    <m:r>
                      <a:rPr lang="en-US" altLang="zh-CN" b="1" i="1">
                        <a:latin typeface="Cambria Math" panose="02040503050406030204" pitchFamily="18" charset="0"/>
                        <a:ea typeface="黑体" panose="02010609060101010101" pitchFamily="49" charset="-122"/>
                      </a:rPr>
                      <m:t>/</m:t>
                    </m:r>
                    <m:sSub>
                      <m:sSubPr>
                        <m:ctrlPr>
                          <a:rPr lang="en-US" altLang="zh-CN" b="1" i="1">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𝑻</m:t>
                        </m:r>
                      </m:e>
                      <m:sub>
                        <m:r>
                          <a:rPr lang="en-US" altLang="zh-CN" b="1" i="1">
                            <a:latin typeface="Cambria Math" panose="02040503050406030204" pitchFamily="18" charset="0"/>
                            <a:ea typeface="黑体" panose="02010609060101010101" pitchFamily="49" charset="-122"/>
                          </a:rPr>
                          <m:t>𝟏</m:t>
                        </m:r>
                      </m:sub>
                    </m:sSub>
                  </m:oMath>
                </a14:m>
                <a:r>
                  <a:rPr lang="zh-CN" altLang="en-US" dirty="0"/>
                  <a:t>，那么它的三角函数形式的傅里叶级数可以用公式</a:t>
                </a:r>
                <a:r>
                  <a:rPr lang="en-US" altLang="zh-CN" dirty="0"/>
                  <a:t>(1)</a:t>
                </a:r>
                <a:r>
                  <a:rPr lang="zh-CN" altLang="en-US" dirty="0"/>
                  <a:t>来表示。数学上来看，就是用一个常数，加上无穷多个</a:t>
                </a:r>
                <a:r>
                  <a:rPr lang="zh-CN" altLang="en-US" b="1" dirty="0">
                    <a:latin typeface="黑体" panose="02010609060101010101" pitchFamily="49" charset="-122"/>
                    <a:ea typeface="黑体" panose="02010609060101010101" pitchFamily="49" charset="-122"/>
                  </a:rPr>
                  <a:t>频率为</a:t>
                </a:r>
                <a14:m>
                  <m:oMath xmlns:m="http://schemas.openxmlformats.org/officeDocument/2006/math">
                    <m:r>
                      <a:rPr lang="en-US" altLang="zh-CN" b="1" i="1">
                        <a:solidFill>
                          <a:srgbClr val="0000FF"/>
                        </a:solidFill>
                        <a:latin typeface="Cambria Math" panose="02040503050406030204" pitchFamily="18" charset="0"/>
                        <a:ea typeface="Cambria Math"/>
                      </a:rPr>
                      <m:t>𝒏</m:t>
                    </m:r>
                    <m:sSub>
                      <m:sSubPr>
                        <m:ctrlPr>
                          <a:rPr lang="en-US" altLang="zh-CN" b="1" i="1">
                            <a:solidFill>
                              <a:srgbClr val="0000FF"/>
                            </a:solidFill>
                            <a:latin typeface="Cambria Math" panose="02040503050406030204" pitchFamily="18" charset="0"/>
                            <a:ea typeface="Cambria Math"/>
                          </a:rPr>
                        </m:ctrlPr>
                      </m:sSubPr>
                      <m:e>
                        <m:r>
                          <a:rPr lang="zh-CN" altLang="en-US" b="1" i="1">
                            <a:solidFill>
                              <a:srgbClr val="0000FF"/>
                            </a:solidFill>
                            <a:latin typeface="Cambria Math" panose="02040503050406030204" pitchFamily="18" charset="0"/>
                            <a:ea typeface="Cambria Math"/>
                          </a:rPr>
                          <m:t>𝝎</m:t>
                        </m:r>
                      </m:e>
                      <m:sub>
                        <m:r>
                          <a:rPr lang="en-US" altLang="zh-CN" b="1" i="1">
                            <a:solidFill>
                              <a:srgbClr val="0000FF"/>
                            </a:solidFill>
                            <a:latin typeface="Cambria Math" panose="02040503050406030204" pitchFamily="18" charset="0"/>
                            <a:ea typeface="Cambria Math"/>
                          </a:rPr>
                          <m:t>𝟏</m:t>
                        </m:r>
                      </m:sub>
                    </m:sSub>
                  </m:oMath>
                </a14:m>
                <a:r>
                  <a:rPr lang="zh-CN" altLang="en-US" b="1" dirty="0">
                    <a:latin typeface="黑体" panose="02010609060101010101" pitchFamily="49" charset="-122"/>
                    <a:ea typeface="黑体" panose="02010609060101010101" pitchFamily="49" charset="-122"/>
                  </a:rPr>
                  <a:t>振幅为 </a:t>
                </a:r>
                <a14:m>
                  <m:oMath xmlns:m="http://schemas.openxmlformats.org/officeDocument/2006/math">
                    <m:sSub>
                      <m:sSubPr>
                        <m:ctrlPr>
                          <a:rPr lang="en-US" altLang="zh-CN" b="1" i="1">
                            <a:solidFill>
                              <a:srgbClr val="0000FF"/>
                            </a:solidFill>
                            <a:latin typeface="Cambria Math" panose="02040503050406030204" pitchFamily="18" charset="0"/>
                            <a:ea typeface="黑体" panose="02010609060101010101" pitchFamily="49" charset="-122"/>
                          </a:rPr>
                        </m:ctrlPr>
                      </m:sSubPr>
                      <m:e>
                        <m:r>
                          <a:rPr lang="en-US" altLang="zh-CN" b="1" i="1">
                            <a:solidFill>
                              <a:srgbClr val="0000FF"/>
                            </a:solidFill>
                            <a:latin typeface="Cambria Math" panose="02040503050406030204" pitchFamily="18" charset="0"/>
                            <a:ea typeface="黑体" panose="02010609060101010101" pitchFamily="49" charset="-122"/>
                          </a:rPr>
                          <m:t>𝒄</m:t>
                        </m:r>
                      </m:e>
                      <m:sub>
                        <m:r>
                          <a:rPr lang="en-US" altLang="zh-CN" b="1" i="1">
                            <a:solidFill>
                              <a:srgbClr val="0000FF"/>
                            </a:solidFill>
                            <a:latin typeface="Cambria Math" panose="02040503050406030204" pitchFamily="18" charset="0"/>
                            <a:ea typeface="黑体" panose="02010609060101010101" pitchFamily="49" charset="-122"/>
                          </a:rPr>
                          <m:t>𝒏</m:t>
                        </m:r>
                      </m:sub>
                    </m:sSub>
                  </m:oMath>
                </a14:m>
                <a:r>
                  <a:rPr lang="zh-CN" altLang="en-US" b="1" dirty="0">
                    <a:latin typeface="黑体" panose="02010609060101010101" pitchFamily="49" charset="-122"/>
                    <a:ea typeface="黑体" panose="02010609060101010101" pitchFamily="49" charset="-122"/>
                  </a:rPr>
                  <a:t>、相位为 </a:t>
                </a:r>
                <a14:m>
                  <m:oMath xmlns:m="http://schemas.openxmlformats.org/officeDocument/2006/math">
                    <m:sSub>
                      <m:sSubPr>
                        <m:ctrlPr>
                          <a:rPr lang="en-US" altLang="zh-CN" b="1" i="1">
                            <a:solidFill>
                              <a:srgbClr val="0000FF"/>
                            </a:solidFill>
                            <a:latin typeface="Cambria Math" panose="02040503050406030204" pitchFamily="18" charset="0"/>
                            <a:ea typeface="Cambria Math"/>
                          </a:rPr>
                        </m:ctrlPr>
                      </m:sSubPr>
                      <m:e>
                        <m:r>
                          <a:rPr lang="zh-CN" altLang="en-US" b="1" i="1">
                            <a:solidFill>
                              <a:srgbClr val="0000FF"/>
                            </a:solidFill>
                            <a:latin typeface="Cambria Math" panose="02040503050406030204" pitchFamily="18" charset="0"/>
                            <a:ea typeface="Cambria Math"/>
                          </a:rPr>
                          <m:t>𝝋</m:t>
                        </m:r>
                      </m:e>
                      <m:sub>
                        <m:r>
                          <a:rPr lang="en-US" altLang="zh-CN" b="1" i="1">
                            <a:solidFill>
                              <a:srgbClr val="0000FF"/>
                            </a:solidFill>
                            <a:latin typeface="Cambria Math" panose="02040503050406030204" pitchFamily="18" charset="0"/>
                            <a:ea typeface="Cambria Math"/>
                          </a:rPr>
                          <m:t>𝒏</m:t>
                        </m:r>
                      </m:sub>
                    </m:sSub>
                  </m:oMath>
                </a14:m>
                <a:r>
                  <a:rPr lang="zh-CN" altLang="en-US" dirty="0"/>
                  <a:t> 的余弦信号叠加而成。结合物理含义，我们给这些分量起个特定的名字：其中常数项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𝒄</m:t>
                        </m:r>
                      </m:e>
                      <m:sub>
                        <m:r>
                          <a:rPr lang="en-US" altLang="zh-CN" b="1" i="1">
                            <a:latin typeface="Cambria Math" panose="02040503050406030204" pitchFamily="18" charset="0"/>
                          </a:rPr>
                          <m:t>𝟎</m:t>
                        </m:r>
                      </m:sub>
                    </m:sSub>
                  </m:oMath>
                </a14:m>
                <a:r>
                  <a:rPr lang="zh-CN" altLang="en-US" dirty="0"/>
                  <a:t> 对应直流分量；</a:t>
                </a:r>
                <a:r>
                  <a:rPr lang="zh-CN" altLang="en-US" b="1" dirty="0">
                    <a:latin typeface="楷体" pitchFamily="49" charset="-122"/>
                    <a:ea typeface="楷体" pitchFamily="49" charset="-122"/>
                  </a:rPr>
                  <a:t>频率等于原信号频率</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zh-CN" altLang="en-US" b="1" i="1">
                            <a:solidFill>
                              <a:srgbClr val="FF0000"/>
                            </a:solidFill>
                            <a:latin typeface="Cambria Math"/>
                          </a:rPr>
                          <m:t>𝝎</m:t>
                        </m:r>
                      </m:e>
                      <m:sub>
                        <m:r>
                          <a:rPr lang="en-US" altLang="zh-CN" b="1" i="1">
                            <a:solidFill>
                              <a:srgbClr val="FF0000"/>
                            </a:solidFill>
                            <a:latin typeface="Cambria Math"/>
                          </a:rPr>
                          <m:t>𝟏</m:t>
                        </m:r>
                      </m:sub>
                    </m:sSub>
                  </m:oMath>
                </a14:m>
                <a:r>
                  <a:rPr lang="zh-CN" altLang="en-US" dirty="0">
                    <a:latin typeface="Cambria Math"/>
                  </a:rPr>
                  <a:t>的余弦分量成为基波分量，其他频率是</a:t>
                </a:r>
                <a:r>
                  <a:rPr lang="en-US" altLang="zh-CN" dirty="0">
                    <a:latin typeface="Cambria Math"/>
                  </a:rPr>
                  <a:t>n</a:t>
                </a:r>
                <a:r>
                  <a:rPr lang="zh-CN" altLang="en-US" dirty="0">
                    <a:latin typeface="Cambria Math"/>
                  </a:rPr>
                  <a:t>倍</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zh-CN" altLang="en-US" b="1" i="1">
                            <a:solidFill>
                              <a:srgbClr val="FF0000"/>
                            </a:solidFill>
                            <a:latin typeface="Cambria Math"/>
                          </a:rPr>
                          <m:t>𝝎</m:t>
                        </m:r>
                      </m:e>
                      <m:sub>
                        <m:r>
                          <a:rPr lang="en-US" altLang="zh-CN" b="1" i="1">
                            <a:solidFill>
                              <a:srgbClr val="FF0000"/>
                            </a:solidFill>
                            <a:latin typeface="Cambria Math"/>
                          </a:rPr>
                          <m:t>𝟏</m:t>
                        </m:r>
                      </m:sub>
                    </m:sSub>
                  </m:oMath>
                </a14:m>
                <a:r>
                  <a:rPr lang="zh-CN" altLang="en-US" dirty="0">
                    <a:latin typeface="Cambria Math"/>
                  </a:rPr>
                  <a:t>的余弦分量称为</a:t>
                </a:r>
                <a:r>
                  <a:rPr lang="en-US" altLang="zh-CN" dirty="0">
                    <a:latin typeface="Cambria Math"/>
                  </a:rPr>
                  <a:t>n</a:t>
                </a:r>
                <a:r>
                  <a:rPr lang="zh-CN" altLang="en-US" dirty="0">
                    <a:latin typeface="Cambria Math"/>
                  </a:rPr>
                  <a:t>次谐波。</a:t>
                </a:r>
                <a:endParaRPr lang="en-US" altLang="zh-CN" dirty="0">
                  <a:latin typeface="Cambria Math"/>
                </a:endParaRPr>
              </a:p>
              <a:p>
                <a:pPr>
                  <a:lnSpc>
                    <a:spcPct val="120000"/>
                  </a:lnSpc>
                  <a:spcBef>
                    <a:spcPts val="579"/>
                  </a:spcBef>
                </a:pP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20000"/>
                  </a:lnSpc>
                  <a:spcBef>
                    <a:spcPts val="600"/>
                  </a:spcBef>
                  <a:spcAft>
                    <a:spcPts val="0"/>
                  </a:spcAft>
                  <a:buClrTx/>
                  <a:buSzTx/>
                  <a:buFontTx/>
                  <a:buNone/>
                  <a:tabLst/>
                  <a:defRPr/>
                </a:pPr>
                <a:r>
                  <a:rPr lang="zh-CN" altLang="en-US" dirty="0" smtClean="0"/>
                  <a:t>假设</a:t>
                </a:r>
                <a:r>
                  <a:rPr lang="en-US" altLang="zh-CN" dirty="0" smtClean="0"/>
                  <a:t>x(t)</a:t>
                </a:r>
                <a:r>
                  <a:rPr lang="zh-CN" altLang="en-US" dirty="0" smtClean="0"/>
                  <a:t>周期为</a:t>
                </a:r>
                <a:r>
                  <a:rPr lang="en-US" altLang="zh-CN" sz="1200" b="1" i="0" smtClean="0">
                    <a:latin typeface="Cambria Math" panose="02040503050406030204" pitchFamily="18" charset="0"/>
                    <a:ea typeface="黑体" panose="02010609060101010101" pitchFamily="49" charset="-122"/>
                  </a:rPr>
                  <a:t>𝑻_𝟏</a:t>
                </a:r>
                <a:r>
                  <a:rPr lang="zh-CN" altLang="en-US" dirty="0" smtClean="0"/>
                  <a:t>，对应的角频率</a:t>
                </a:r>
                <a:r>
                  <a:rPr lang="zh-CN" altLang="en-US" sz="1200" b="1" i="0" smtClean="0">
                    <a:latin typeface="Cambria Math" panose="02040503050406030204" pitchFamily="18" charset="0"/>
                    <a:ea typeface="黑体" panose="02010609060101010101" pitchFamily="49" charset="-122"/>
                  </a:rPr>
                  <a:t>𝝎</a:t>
                </a:r>
                <a:r>
                  <a:rPr lang="en-US" altLang="zh-CN" sz="1200" b="1" i="0" smtClean="0">
                    <a:latin typeface="Cambria Math" panose="02040503050406030204" pitchFamily="18" charset="0"/>
                    <a:ea typeface="黑体" panose="02010609060101010101" pitchFamily="49" charset="-122"/>
                  </a:rPr>
                  <a:t>_𝟏=𝟐</a:t>
                </a:r>
                <a:r>
                  <a:rPr lang="zh-CN" altLang="en-US" sz="1200" b="1" i="0" smtClean="0">
                    <a:latin typeface="Cambria Math" panose="02040503050406030204" pitchFamily="18" charset="0"/>
                    <a:ea typeface="黑体" panose="02010609060101010101" pitchFamily="49" charset="-122"/>
                  </a:rPr>
                  <a:t>𝝅</a:t>
                </a:r>
                <a:r>
                  <a:rPr lang="en-US" altLang="zh-CN" sz="1200" b="1" i="0" smtClean="0">
                    <a:latin typeface="Cambria Math" panose="02040503050406030204" pitchFamily="18" charset="0"/>
                    <a:ea typeface="黑体" panose="02010609060101010101" pitchFamily="49" charset="-122"/>
                  </a:rPr>
                  <a:t>/𝑻_𝟏</a:t>
                </a:r>
                <a:r>
                  <a:rPr lang="zh-CN" altLang="en-US" dirty="0" smtClean="0"/>
                  <a:t>，那么它的三角函数形式的傅里叶级数可以用公式</a:t>
                </a:r>
                <a:r>
                  <a:rPr lang="en-US" altLang="zh-CN" dirty="0" smtClean="0"/>
                  <a:t>(1)</a:t>
                </a:r>
                <a:r>
                  <a:rPr lang="zh-CN" altLang="en-US" dirty="0" smtClean="0"/>
                  <a:t>来表示。数学上来看，就是用一个常数，加上无穷多个</a:t>
                </a:r>
                <a:r>
                  <a:rPr lang="zh-CN" altLang="en-US" sz="1200" b="1" dirty="0" smtClean="0">
                    <a:latin typeface="黑体" panose="02010609060101010101" pitchFamily="49" charset="-122"/>
                    <a:ea typeface="黑体" panose="02010609060101010101" pitchFamily="49" charset="-122"/>
                  </a:rPr>
                  <a:t>频率为</a:t>
                </a:r>
                <a:r>
                  <a:rPr lang="en-US" altLang="zh-CN" sz="1200" b="1" i="0" smtClean="0">
                    <a:solidFill>
                      <a:srgbClr val="0000FF"/>
                    </a:solidFill>
                    <a:latin typeface="Cambria Math" panose="02040503050406030204" pitchFamily="18" charset="0"/>
                    <a:ea typeface="Cambria Math"/>
                  </a:rPr>
                  <a:t>𝒏</a:t>
                </a:r>
                <a:r>
                  <a:rPr lang="zh-CN" altLang="en-US" sz="1200" b="1" i="0">
                    <a:solidFill>
                      <a:srgbClr val="0000FF"/>
                    </a:solidFill>
                    <a:latin typeface="Cambria Math" panose="02040503050406030204" pitchFamily="18" charset="0"/>
                    <a:ea typeface="Cambria Math"/>
                  </a:rPr>
                  <a:t>𝝎</a:t>
                </a:r>
                <a:r>
                  <a:rPr lang="en-US" altLang="zh-CN" sz="1200" b="1" i="0">
                    <a:solidFill>
                      <a:srgbClr val="0000FF"/>
                    </a:solidFill>
                    <a:latin typeface="Cambria Math" panose="02040503050406030204" pitchFamily="18" charset="0"/>
                    <a:ea typeface="Cambria Math"/>
                  </a:rPr>
                  <a:t>_𝟏</a:t>
                </a:r>
                <a:r>
                  <a:rPr lang="zh-CN" altLang="en-US" sz="1200" b="1" dirty="0" smtClean="0">
                    <a:latin typeface="黑体" panose="02010609060101010101" pitchFamily="49" charset="-122"/>
                    <a:ea typeface="黑体" panose="02010609060101010101" pitchFamily="49" charset="-122"/>
                  </a:rPr>
                  <a:t>振幅为 </a:t>
                </a:r>
                <a:r>
                  <a:rPr lang="en-US" altLang="zh-CN" sz="1200" b="1" i="0" smtClean="0">
                    <a:solidFill>
                      <a:srgbClr val="0000FF"/>
                    </a:solidFill>
                    <a:latin typeface="Cambria Math" panose="02040503050406030204" pitchFamily="18" charset="0"/>
                    <a:ea typeface="黑体" panose="02010609060101010101" pitchFamily="49" charset="-122"/>
                  </a:rPr>
                  <a:t>𝒄_𝒏</a:t>
                </a:r>
                <a:r>
                  <a:rPr lang="zh-CN" altLang="en-US" sz="1200" b="1" dirty="0" smtClean="0">
                    <a:latin typeface="黑体" panose="02010609060101010101" pitchFamily="49" charset="-122"/>
                    <a:ea typeface="黑体" panose="02010609060101010101" pitchFamily="49" charset="-122"/>
                  </a:rPr>
                  <a:t>、相位为 </a:t>
                </a:r>
                <a:r>
                  <a:rPr lang="zh-CN" altLang="en-US" sz="1200" b="1" i="0">
                    <a:solidFill>
                      <a:srgbClr val="0000FF"/>
                    </a:solidFill>
                    <a:latin typeface="Cambria Math" panose="02040503050406030204" pitchFamily="18" charset="0"/>
                    <a:ea typeface="Cambria Math"/>
                  </a:rPr>
                  <a:t>𝝋</a:t>
                </a:r>
                <a:r>
                  <a:rPr lang="en-US" altLang="zh-CN" sz="1200" b="1" i="0" smtClean="0">
                    <a:solidFill>
                      <a:srgbClr val="0000FF"/>
                    </a:solidFill>
                    <a:latin typeface="Cambria Math" panose="02040503050406030204" pitchFamily="18" charset="0"/>
                    <a:ea typeface="Cambria Math"/>
                  </a:rPr>
                  <a:t>_</a:t>
                </a:r>
                <a:r>
                  <a:rPr lang="en-US" altLang="zh-CN" sz="1200" b="1" i="0">
                    <a:solidFill>
                      <a:srgbClr val="0000FF"/>
                    </a:solidFill>
                    <a:latin typeface="Cambria Math" panose="02040503050406030204" pitchFamily="18" charset="0"/>
                    <a:ea typeface="Cambria Math"/>
                  </a:rPr>
                  <a:t>𝒏</a:t>
                </a:r>
                <a:r>
                  <a:rPr lang="zh-CN" altLang="en-US" dirty="0" smtClean="0"/>
                  <a:t> 的余弦信号叠加而成。结合物理含义，我们给这些分量起个特定的名字：其中常数项 </a:t>
                </a:r>
                <a:r>
                  <a:rPr lang="en-US" altLang="zh-CN" sz="1200" b="1" i="0" smtClean="0">
                    <a:latin typeface="Cambria Math" panose="02040503050406030204" pitchFamily="18" charset="0"/>
                  </a:rPr>
                  <a:t>𝒄_𝟎</a:t>
                </a:r>
                <a:r>
                  <a:rPr lang="zh-CN" altLang="en-US" dirty="0" smtClean="0"/>
                  <a:t> 对应直流分量；</a:t>
                </a:r>
                <a:r>
                  <a:rPr lang="zh-CN" altLang="en-US" sz="1200" b="1" baseline="0" dirty="0" smtClean="0">
                    <a:latin typeface="楷体" pitchFamily="49" charset="-122"/>
                    <a:ea typeface="楷体" pitchFamily="49" charset="-122"/>
                  </a:rPr>
                  <a:t>频率等于原信号频率</a:t>
                </a:r>
                <a:r>
                  <a:rPr lang="zh-CN" altLang="en-US" sz="1200" b="1" i="0" smtClean="0">
                    <a:solidFill>
                      <a:srgbClr val="FF0000"/>
                    </a:solidFill>
                    <a:latin typeface="Cambria Math"/>
                  </a:rPr>
                  <a:t>𝝎</a:t>
                </a:r>
                <a:r>
                  <a:rPr lang="en-US" altLang="zh-CN" sz="1200" b="1" i="0" smtClean="0">
                    <a:solidFill>
                      <a:srgbClr val="FF0000"/>
                    </a:solidFill>
                    <a:latin typeface="Cambria Math" panose="02040503050406030204" pitchFamily="18" charset="0"/>
                  </a:rPr>
                  <a:t>_</a:t>
                </a:r>
                <a:r>
                  <a:rPr lang="en-US" altLang="zh-CN" sz="1200" b="1" i="0" smtClean="0">
                    <a:solidFill>
                      <a:srgbClr val="FF0000"/>
                    </a:solidFill>
                    <a:latin typeface="Cambria Math"/>
                  </a:rPr>
                  <a:t>𝟏</a:t>
                </a:r>
                <a:r>
                  <a:rPr lang="zh-CN" altLang="en-US" sz="1200" b="0" i="0" dirty="0" smtClean="0">
                    <a:latin typeface="Cambria Math"/>
                  </a:rPr>
                  <a:t>的余弦分量成为基波分量，其他频率是</a:t>
                </a:r>
                <a:r>
                  <a:rPr lang="en-US" altLang="zh-CN" sz="1200" b="0" i="0" dirty="0" smtClean="0">
                    <a:latin typeface="Cambria Math"/>
                  </a:rPr>
                  <a:t>n</a:t>
                </a:r>
                <a:r>
                  <a:rPr lang="zh-CN" altLang="en-US" sz="1200" b="0" i="0" dirty="0" smtClean="0">
                    <a:latin typeface="Cambria Math"/>
                  </a:rPr>
                  <a:t>倍</a:t>
                </a:r>
                <a:r>
                  <a:rPr lang="zh-CN" altLang="en-US" sz="1200" b="1" i="0" smtClean="0">
                    <a:solidFill>
                      <a:srgbClr val="FF0000"/>
                    </a:solidFill>
                    <a:latin typeface="Cambria Math"/>
                  </a:rPr>
                  <a:t>𝝎</a:t>
                </a:r>
                <a:r>
                  <a:rPr lang="en-US" altLang="zh-CN" sz="1200" b="1" i="0" smtClean="0">
                    <a:solidFill>
                      <a:srgbClr val="FF0000"/>
                    </a:solidFill>
                    <a:latin typeface="Cambria Math" panose="02040503050406030204" pitchFamily="18" charset="0"/>
                  </a:rPr>
                  <a:t>_</a:t>
                </a:r>
                <a:r>
                  <a:rPr lang="en-US" altLang="zh-CN" sz="1200" b="1" i="0" smtClean="0">
                    <a:solidFill>
                      <a:srgbClr val="FF0000"/>
                    </a:solidFill>
                    <a:latin typeface="Cambria Math"/>
                  </a:rPr>
                  <a:t>𝟏</a:t>
                </a:r>
                <a:r>
                  <a:rPr lang="zh-CN" altLang="en-US" sz="1200" b="0" i="0" dirty="0" smtClean="0">
                    <a:latin typeface="Cambria Math"/>
                  </a:rPr>
                  <a:t>的余弦分量称为</a:t>
                </a:r>
                <a:r>
                  <a:rPr lang="en-US" altLang="zh-CN" sz="1200" b="0" i="0" dirty="0" smtClean="0">
                    <a:latin typeface="Cambria Math"/>
                  </a:rPr>
                  <a:t>n</a:t>
                </a:r>
                <a:r>
                  <a:rPr lang="zh-CN" altLang="en-US" sz="1200" b="0" i="0" dirty="0" smtClean="0">
                    <a:latin typeface="Cambria Math"/>
                  </a:rPr>
                  <a:t>次谐波。</a:t>
                </a:r>
                <a:endParaRPr lang="en-US" altLang="zh-CN" sz="1200" b="0" i="0" dirty="0" smtClean="0">
                  <a:latin typeface="Cambria Math"/>
                </a:endParaRPr>
              </a:p>
              <a:p>
                <a:pPr algn="l">
                  <a:lnSpc>
                    <a:spcPct val="120000"/>
                  </a:lnSpc>
                  <a:spcBef>
                    <a:spcPts val="600"/>
                  </a:spcBef>
                </a:pPr>
                <a:endParaRPr lang="zh-CN" altLang="en-US" dirty="0"/>
              </a:p>
            </p:txBody>
          </p:sp>
        </mc:Fallback>
      </mc:AlternateContent>
      <p:sp>
        <p:nvSpPr>
          <p:cNvPr id="4" name="灯片编号占位符 3"/>
          <p:cNvSpPr>
            <a:spLocks noGrp="1"/>
          </p:cNvSpPr>
          <p:nvPr>
            <p:ph type="sldNum" sz="quarter" idx="10"/>
          </p:nvPr>
        </p:nvSpPr>
        <p:spPr/>
        <p:txBody>
          <a:bodyPr/>
          <a:lstStyle/>
          <a:p>
            <a:fld id="{E3A8DD4A-337D-4C2F-B904-96F14BA2A0EF}" type="slidenum">
              <a:rPr lang="zh-CN" altLang="en-US" smtClean="0"/>
              <a:t>8</a:t>
            </a:fld>
            <a:endParaRPr lang="zh-CN" altLang="en-US"/>
          </a:p>
        </p:txBody>
      </p:sp>
    </p:spTree>
    <p:extLst>
      <p:ext uri="{BB962C8B-B14F-4D97-AF65-F5344CB8AC3E}">
        <p14:creationId xmlns:p14="http://schemas.microsoft.com/office/powerpoint/2010/main" val="429436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8DD4A-337D-4C2F-B904-96F14BA2A0EF}" type="slidenum">
              <a:rPr lang="zh-CN" altLang="en-US" smtClean="0"/>
              <a:t>9</a:t>
            </a:fld>
            <a:endParaRPr lang="zh-CN" altLang="en-US"/>
          </a:p>
        </p:txBody>
      </p:sp>
    </p:spTree>
    <p:extLst>
      <p:ext uri="{BB962C8B-B14F-4D97-AF65-F5344CB8AC3E}">
        <p14:creationId xmlns:p14="http://schemas.microsoft.com/office/powerpoint/2010/main" val="765029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3A8DD4A-337D-4C2F-B904-96F14BA2A0EF}" type="slidenum">
              <a:rPr lang="zh-CN" altLang="en-US" smtClean="0"/>
              <a:t>10</a:t>
            </a:fld>
            <a:endParaRPr lang="zh-CN" altLang="en-US"/>
          </a:p>
        </p:txBody>
      </p:sp>
    </p:spTree>
    <p:extLst>
      <p:ext uri="{BB962C8B-B14F-4D97-AF65-F5344CB8AC3E}">
        <p14:creationId xmlns:p14="http://schemas.microsoft.com/office/powerpoint/2010/main" val="1803917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defTabSz="882213">
                  <a:lnSpc>
                    <a:spcPct val="120000"/>
                  </a:lnSpc>
                  <a:spcBef>
                    <a:spcPts val="579"/>
                  </a:spcBef>
                  <a:defRPr/>
                </a:pPr>
                <a:r>
                  <a:rPr lang="zh-CN" altLang="en-US" dirty="0"/>
                  <a:t>假设</a:t>
                </a:r>
                <a:r>
                  <a:rPr lang="en-US" altLang="zh-CN" dirty="0"/>
                  <a:t>x(t)</a:t>
                </a:r>
                <a:r>
                  <a:rPr lang="zh-CN" altLang="en-US" dirty="0"/>
                  <a:t>周期为</a:t>
                </a:r>
                <a14:m>
                  <m:oMath xmlns:m="http://schemas.openxmlformats.org/officeDocument/2006/math">
                    <m:sSub>
                      <m:sSubPr>
                        <m:ctrlPr>
                          <a:rPr lang="en-US" altLang="zh-CN" b="1" i="1">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𝑻</m:t>
                        </m:r>
                      </m:e>
                      <m:sub>
                        <m:r>
                          <a:rPr lang="en-US" altLang="zh-CN" b="1" i="1">
                            <a:latin typeface="Cambria Math" panose="02040503050406030204" pitchFamily="18" charset="0"/>
                            <a:ea typeface="黑体" panose="02010609060101010101" pitchFamily="49" charset="-122"/>
                          </a:rPr>
                          <m:t>𝟏</m:t>
                        </m:r>
                      </m:sub>
                    </m:sSub>
                  </m:oMath>
                </a14:m>
                <a:r>
                  <a:rPr lang="zh-CN" altLang="en-US" dirty="0"/>
                  <a:t>，对应的角频率</a:t>
                </a:r>
                <a14:m>
                  <m:oMath xmlns:m="http://schemas.openxmlformats.org/officeDocument/2006/math">
                    <m:sSub>
                      <m:sSubPr>
                        <m:ctrlPr>
                          <a:rPr lang="en-US" altLang="zh-CN" b="1" i="1">
                            <a:latin typeface="Cambria Math" panose="02040503050406030204" pitchFamily="18" charset="0"/>
                            <a:ea typeface="黑体" panose="02010609060101010101" pitchFamily="49" charset="-122"/>
                          </a:rPr>
                        </m:ctrlPr>
                      </m:sSubPr>
                      <m:e>
                        <m:r>
                          <a:rPr lang="zh-CN" altLang="en-US" b="1" i="1">
                            <a:latin typeface="Cambria Math" panose="02040503050406030204" pitchFamily="18" charset="0"/>
                            <a:ea typeface="黑体" panose="02010609060101010101" pitchFamily="49" charset="-122"/>
                          </a:rPr>
                          <m:t>𝝎</m:t>
                        </m:r>
                      </m:e>
                      <m:sub>
                        <m:r>
                          <a:rPr lang="en-US" altLang="zh-CN" b="1" i="1">
                            <a:latin typeface="Cambria Math" panose="02040503050406030204" pitchFamily="18" charset="0"/>
                            <a:ea typeface="黑体" panose="02010609060101010101" pitchFamily="49" charset="-122"/>
                          </a:rPr>
                          <m:t>𝟏</m:t>
                        </m:r>
                      </m:sub>
                    </m:sSub>
                    <m:r>
                      <a:rPr lang="en-US" altLang="zh-CN" b="1" i="1">
                        <a:latin typeface="Cambria Math" panose="02040503050406030204" pitchFamily="18" charset="0"/>
                        <a:ea typeface="黑体" panose="02010609060101010101" pitchFamily="49" charset="-122"/>
                      </a:rPr>
                      <m:t>=</m:t>
                    </m:r>
                    <m:r>
                      <a:rPr lang="en-US" altLang="zh-CN" b="1" i="1">
                        <a:latin typeface="Cambria Math" panose="02040503050406030204" pitchFamily="18" charset="0"/>
                        <a:ea typeface="黑体" panose="02010609060101010101" pitchFamily="49" charset="-122"/>
                      </a:rPr>
                      <m:t>𝟐</m:t>
                    </m:r>
                    <m:r>
                      <a:rPr lang="zh-CN" altLang="en-US" b="1" i="1">
                        <a:latin typeface="Cambria Math" panose="02040503050406030204" pitchFamily="18" charset="0"/>
                        <a:ea typeface="黑体" panose="02010609060101010101" pitchFamily="49" charset="-122"/>
                      </a:rPr>
                      <m:t>𝝅</m:t>
                    </m:r>
                    <m:r>
                      <a:rPr lang="en-US" altLang="zh-CN" b="1" i="1">
                        <a:latin typeface="Cambria Math" panose="02040503050406030204" pitchFamily="18" charset="0"/>
                        <a:ea typeface="黑体" panose="02010609060101010101" pitchFamily="49" charset="-122"/>
                      </a:rPr>
                      <m:t>/</m:t>
                    </m:r>
                    <m:sSub>
                      <m:sSubPr>
                        <m:ctrlPr>
                          <a:rPr lang="en-US" altLang="zh-CN" b="1" i="1">
                            <a:latin typeface="Cambria Math" panose="02040503050406030204" pitchFamily="18" charset="0"/>
                            <a:ea typeface="黑体" panose="02010609060101010101" pitchFamily="49" charset="-122"/>
                          </a:rPr>
                        </m:ctrlPr>
                      </m:sSubPr>
                      <m:e>
                        <m:r>
                          <a:rPr lang="en-US" altLang="zh-CN" b="1" i="1">
                            <a:latin typeface="Cambria Math" panose="02040503050406030204" pitchFamily="18" charset="0"/>
                            <a:ea typeface="黑体" panose="02010609060101010101" pitchFamily="49" charset="-122"/>
                          </a:rPr>
                          <m:t>𝑻</m:t>
                        </m:r>
                      </m:e>
                      <m:sub>
                        <m:r>
                          <a:rPr lang="en-US" altLang="zh-CN" b="1" i="1">
                            <a:latin typeface="Cambria Math" panose="02040503050406030204" pitchFamily="18" charset="0"/>
                            <a:ea typeface="黑体" panose="02010609060101010101" pitchFamily="49" charset="-122"/>
                          </a:rPr>
                          <m:t>𝟏</m:t>
                        </m:r>
                      </m:sub>
                    </m:sSub>
                  </m:oMath>
                </a14:m>
                <a:r>
                  <a:rPr lang="zh-CN" altLang="en-US" dirty="0"/>
                  <a:t>，那么它的三角函数形式的傅里叶级数可以用公式</a:t>
                </a:r>
                <a:r>
                  <a:rPr lang="en-US" altLang="zh-CN" dirty="0"/>
                  <a:t>(1)</a:t>
                </a:r>
                <a:r>
                  <a:rPr lang="zh-CN" altLang="en-US" dirty="0"/>
                  <a:t>来表示。数学上来看，就是用一个常数，加上无穷多个</a:t>
                </a:r>
                <a:r>
                  <a:rPr lang="zh-CN" altLang="en-US" b="1" dirty="0">
                    <a:latin typeface="黑体" panose="02010609060101010101" pitchFamily="49" charset="-122"/>
                    <a:ea typeface="黑体" panose="02010609060101010101" pitchFamily="49" charset="-122"/>
                  </a:rPr>
                  <a:t>频率为</a:t>
                </a:r>
                <a14:m>
                  <m:oMath xmlns:m="http://schemas.openxmlformats.org/officeDocument/2006/math">
                    <m:r>
                      <a:rPr lang="en-US" altLang="zh-CN" b="1" i="1">
                        <a:solidFill>
                          <a:srgbClr val="0000FF"/>
                        </a:solidFill>
                        <a:latin typeface="Cambria Math" panose="02040503050406030204" pitchFamily="18" charset="0"/>
                        <a:ea typeface="Cambria Math"/>
                      </a:rPr>
                      <m:t>𝒏</m:t>
                    </m:r>
                    <m:sSub>
                      <m:sSubPr>
                        <m:ctrlPr>
                          <a:rPr lang="en-US" altLang="zh-CN" b="1" i="1">
                            <a:solidFill>
                              <a:srgbClr val="0000FF"/>
                            </a:solidFill>
                            <a:latin typeface="Cambria Math" panose="02040503050406030204" pitchFamily="18" charset="0"/>
                            <a:ea typeface="Cambria Math"/>
                          </a:rPr>
                        </m:ctrlPr>
                      </m:sSubPr>
                      <m:e>
                        <m:r>
                          <a:rPr lang="zh-CN" altLang="en-US" b="1" i="1">
                            <a:solidFill>
                              <a:srgbClr val="0000FF"/>
                            </a:solidFill>
                            <a:latin typeface="Cambria Math" panose="02040503050406030204" pitchFamily="18" charset="0"/>
                            <a:ea typeface="Cambria Math"/>
                          </a:rPr>
                          <m:t>𝝎</m:t>
                        </m:r>
                      </m:e>
                      <m:sub>
                        <m:r>
                          <a:rPr lang="en-US" altLang="zh-CN" b="1" i="1">
                            <a:solidFill>
                              <a:srgbClr val="0000FF"/>
                            </a:solidFill>
                            <a:latin typeface="Cambria Math" panose="02040503050406030204" pitchFamily="18" charset="0"/>
                            <a:ea typeface="Cambria Math"/>
                          </a:rPr>
                          <m:t>𝟏</m:t>
                        </m:r>
                      </m:sub>
                    </m:sSub>
                  </m:oMath>
                </a14:m>
                <a:r>
                  <a:rPr lang="zh-CN" altLang="en-US" b="1" dirty="0">
                    <a:latin typeface="黑体" panose="02010609060101010101" pitchFamily="49" charset="-122"/>
                    <a:ea typeface="黑体" panose="02010609060101010101" pitchFamily="49" charset="-122"/>
                  </a:rPr>
                  <a:t>振幅为 </a:t>
                </a:r>
                <a14:m>
                  <m:oMath xmlns:m="http://schemas.openxmlformats.org/officeDocument/2006/math">
                    <m:sSub>
                      <m:sSubPr>
                        <m:ctrlPr>
                          <a:rPr lang="en-US" altLang="zh-CN" b="1" i="1">
                            <a:solidFill>
                              <a:srgbClr val="0000FF"/>
                            </a:solidFill>
                            <a:latin typeface="Cambria Math" panose="02040503050406030204" pitchFamily="18" charset="0"/>
                            <a:ea typeface="黑体" panose="02010609060101010101" pitchFamily="49" charset="-122"/>
                          </a:rPr>
                        </m:ctrlPr>
                      </m:sSubPr>
                      <m:e>
                        <m:r>
                          <a:rPr lang="en-US" altLang="zh-CN" b="1" i="1">
                            <a:solidFill>
                              <a:srgbClr val="0000FF"/>
                            </a:solidFill>
                            <a:latin typeface="Cambria Math" panose="02040503050406030204" pitchFamily="18" charset="0"/>
                            <a:ea typeface="黑体" panose="02010609060101010101" pitchFamily="49" charset="-122"/>
                          </a:rPr>
                          <m:t>𝒄</m:t>
                        </m:r>
                      </m:e>
                      <m:sub>
                        <m:r>
                          <a:rPr lang="en-US" altLang="zh-CN" b="1" i="1">
                            <a:solidFill>
                              <a:srgbClr val="0000FF"/>
                            </a:solidFill>
                            <a:latin typeface="Cambria Math" panose="02040503050406030204" pitchFamily="18" charset="0"/>
                            <a:ea typeface="黑体" panose="02010609060101010101" pitchFamily="49" charset="-122"/>
                          </a:rPr>
                          <m:t>𝒏</m:t>
                        </m:r>
                      </m:sub>
                    </m:sSub>
                  </m:oMath>
                </a14:m>
                <a:r>
                  <a:rPr lang="zh-CN" altLang="en-US" b="1" dirty="0">
                    <a:latin typeface="黑体" panose="02010609060101010101" pitchFamily="49" charset="-122"/>
                    <a:ea typeface="黑体" panose="02010609060101010101" pitchFamily="49" charset="-122"/>
                  </a:rPr>
                  <a:t>、相位为 </a:t>
                </a:r>
                <a14:m>
                  <m:oMath xmlns:m="http://schemas.openxmlformats.org/officeDocument/2006/math">
                    <m:sSub>
                      <m:sSubPr>
                        <m:ctrlPr>
                          <a:rPr lang="en-US" altLang="zh-CN" b="1" i="1">
                            <a:solidFill>
                              <a:srgbClr val="0000FF"/>
                            </a:solidFill>
                            <a:latin typeface="Cambria Math" panose="02040503050406030204" pitchFamily="18" charset="0"/>
                            <a:ea typeface="Cambria Math"/>
                          </a:rPr>
                        </m:ctrlPr>
                      </m:sSubPr>
                      <m:e>
                        <m:r>
                          <a:rPr lang="zh-CN" altLang="en-US" b="1" i="1">
                            <a:solidFill>
                              <a:srgbClr val="0000FF"/>
                            </a:solidFill>
                            <a:latin typeface="Cambria Math" panose="02040503050406030204" pitchFamily="18" charset="0"/>
                            <a:ea typeface="Cambria Math"/>
                          </a:rPr>
                          <m:t>𝝋</m:t>
                        </m:r>
                      </m:e>
                      <m:sub>
                        <m:r>
                          <a:rPr lang="en-US" altLang="zh-CN" b="1" i="1">
                            <a:solidFill>
                              <a:srgbClr val="0000FF"/>
                            </a:solidFill>
                            <a:latin typeface="Cambria Math" panose="02040503050406030204" pitchFamily="18" charset="0"/>
                            <a:ea typeface="Cambria Math"/>
                          </a:rPr>
                          <m:t>𝒏</m:t>
                        </m:r>
                      </m:sub>
                    </m:sSub>
                  </m:oMath>
                </a14:m>
                <a:r>
                  <a:rPr lang="zh-CN" altLang="en-US" dirty="0"/>
                  <a:t> 的余弦信号叠加而成。结合物理含义，我们给这些分量起个特定的名字：其中常数项 </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𝒄</m:t>
                        </m:r>
                      </m:e>
                      <m:sub>
                        <m:r>
                          <a:rPr lang="en-US" altLang="zh-CN" b="1" i="1">
                            <a:latin typeface="Cambria Math" panose="02040503050406030204" pitchFamily="18" charset="0"/>
                          </a:rPr>
                          <m:t>𝟎</m:t>
                        </m:r>
                      </m:sub>
                    </m:sSub>
                  </m:oMath>
                </a14:m>
                <a:r>
                  <a:rPr lang="zh-CN" altLang="en-US" dirty="0"/>
                  <a:t> 对应直流分量；</a:t>
                </a:r>
                <a:r>
                  <a:rPr lang="zh-CN" altLang="en-US" b="1" dirty="0">
                    <a:latin typeface="楷体" pitchFamily="49" charset="-122"/>
                    <a:ea typeface="楷体" pitchFamily="49" charset="-122"/>
                  </a:rPr>
                  <a:t>频率等于原信号频率</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zh-CN" altLang="en-US" b="1" i="1">
                            <a:solidFill>
                              <a:srgbClr val="FF0000"/>
                            </a:solidFill>
                            <a:latin typeface="Cambria Math"/>
                          </a:rPr>
                          <m:t>𝝎</m:t>
                        </m:r>
                      </m:e>
                      <m:sub>
                        <m:r>
                          <a:rPr lang="en-US" altLang="zh-CN" b="1" i="1">
                            <a:solidFill>
                              <a:srgbClr val="FF0000"/>
                            </a:solidFill>
                            <a:latin typeface="Cambria Math"/>
                          </a:rPr>
                          <m:t>𝟏</m:t>
                        </m:r>
                      </m:sub>
                    </m:sSub>
                  </m:oMath>
                </a14:m>
                <a:r>
                  <a:rPr lang="zh-CN" altLang="en-US" dirty="0">
                    <a:latin typeface="Cambria Math"/>
                  </a:rPr>
                  <a:t>的余弦分量成为基波分量，其他频率是</a:t>
                </a:r>
                <a:r>
                  <a:rPr lang="en-US" altLang="zh-CN" dirty="0">
                    <a:latin typeface="Cambria Math"/>
                  </a:rPr>
                  <a:t>n</a:t>
                </a:r>
                <a:r>
                  <a:rPr lang="zh-CN" altLang="en-US" dirty="0">
                    <a:latin typeface="Cambria Math"/>
                  </a:rPr>
                  <a:t>倍</a:t>
                </a:r>
                <a14:m>
                  <m:oMath xmlns:m="http://schemas.openxmlformats.org/officeDocument/2006/math">
                    <m:sSub>
                      <m:sSubPr>
                        <m:ctrlPr>
                          <a:rPr lang="en-US" altLang="zh-CN" b="1" i="1">
                            <a:solidFill>
                              <a:srgbClr val="FF0000"/>
                            </a:solidFill>
                            <a:latin typeface="Cambria Math" panose="02040503050406030204" pitchFamily="18" charset="0"/>
                          </a:rPr>
                        </m:ctrlPr>
                      </m:sSubPr>
                      <m:e>
                        <m:r>
                          <a:rPr lang="zh-CN" altLang="en-US" b="1" i="1">
                            <a:solidFill>
                              <a:srgbClr val="FF0000"/>
                            </a:solidFill>
                            <a:latin typeface="Cambria Math"/>
                          </a:rPr>
                          <m:t>𝝎</m:t>
                        </m:r>
                      </m:e>
                      <m:sub>
                        <m:r>
                          <a:rPr lang="en-US" altLang="zh-CN" b="1" i="1">
                            <a:solidFill>
                              <a:srgbClr val="FF0000"/>
                            </a:solidFill>
                            <a:latin typeface="Cambria Math"/>
                          </a:rPr>
                          <m:t>𝟏</m:t>
                        </m:r>
                      </m:sub>
                    </m:sSub>
                  </m:oMath>
                </a14:m>
                <a:r>
                  <a:rPr lang="zh-CN" altLang="en-US" dirty="0">
                    <a:latin typeface="Cambria Math"/>
                  </a:rPr>
                  <a:t>的余弦分量称为</a:t>
                </a:r>
                <a:r>
                  <a:rPr lang="en-US" altLang="zh-CN" dirty="0">
                    <a:latin typeface="Cambria Math"/>
                  </a:rPr>
                  <a:t>n</a:t>
                </a:r>
                <a:r>
                  <a:rPr lang="zh-CN" altLang="en-US" dirty="0">
                    <a:latin typeface="Cambria Math"/>
                  </a:rPr>
                  <a:t>次谐波。</a:t>
                </a:r>
                <a:endParaRPr lang="en-US" altLang="zh-CN" dirty="0">
                  <a:latin typeface="Cambria Math"/>
                </a:endParaRPr>
              </a:p>
              <a:p>
                <a:pPr>
                  <a:lnSpc>
                    <a:spcPct val="120000"/>
                  </a:lnSpc>
                  <a:spcBef>
                    <a:spcPts val="579"/>
                  </a:spcBef>
                </a:pPr>
                <a:endParaRPr lang="zh-CN" altLang="en-US" dirty="0"/>
              </a:p>
            </p:txBody>
          </p:sp>
        </mc:Choice>
        <mc:Fallback xmlns="">
          <p:sp>
            <p:nvSpPr>
              <p:cNvPr id="3" name="备注占位符 2"/>
              <p:cNvSpPr>
                <a:spLocks noGrp="1"/>
              </p:cNvSpPr>
              <p:nvPr>
                <p:ph type="body" idx="1"/>
              </p:nvPr>
            </p:nvSpPr>
            <p:spPr/>
            <p:txBody>
              <a:bodyPr/>
              <a:lstStyle/>
              <a:p>
                <a:pPr marL="0" marR="0" indent="0" algn="l" defTabSz="914400" rtl="0" eaLnBrk="1" fontAlgn="auto" latinLnBrk="0" hangingPunct="1">
                  <a:lnSpc>
                    <a:spcPct val="120000"/>
                  </a:lnSpc>
                  <a:spcBef>
                    <a:spcPts val="600"/>
                  </a:spcBef>
                  <a:spcAft>
                    <a:spcPts val="0"/>
                  </a:spcAft>
                  <a:buClrTx/>
                  <a:buSzTx/>
                  <a:buFontTx/>
                  <a:buNone/>
                  <a:tabLst/>
                  <a:defRPr/>
                </a:pPr>
                <a:r>
                  <a:rPr lang="zh-CN" altLang="en-US" dirty="0" smtClean="0"/>
                  <a:t>假设</a:t>
                </a:r>
                <a:r>
                  <a:rPr lang="en-US" altLang="zh-CN" dirty="0" smtClean="0"/>
                  <a:t>x(t)</a:t>
                </a:r>
                <a:r>
                  <a:rPr lang="zh-CN" altLang="en-US" dirty="0" smtClean="0"/>
                  <a:t>周期为</a:t>
                </a:r>
                <a:r>
                  <a:rPr lang="en-US" altLang="zh-CN" sz="1200" b="1" i="0" smtClean="0">
                    <a:latin typeface="Cambria Math" panose="02040503050406030204" pitchFamily="18" charset="0"/>
                    <a:ea typeface="黑体" panose="02010609060101010101" pitchFamily="49" charset="-122"/>
                  </a:rPr>
                  <a:t>𝑻_𝟏</a:t>
                </a:r>
                <a:r>
                  <a:rPr lang="zh-CN" altLang="en-US" dirty="0" smtClean="0"/>
                  <a:t>，对应的角频率</a:t>
                </a:r>
                <a:r>
                  <a:rPr lang="zh-CN" altLang="en-US" sz="1200" b="1" i="0" smtClean="0">
                    <a:latin typeface="Cambria Math" panose="02040503050406030204" pitchFamily="18" charset="0"/>
                    <a:ea typeface="黑体" panose="02010609060101010101" pitchFamily="49" charset="-122"/>
                  </a:rPr>
                  <a:t>𝝎</a:t>
                </a:r>
                <a:r>
                  <a:rPr lang="en-US" altLang="zh-CN" sz="1200" b="1" i="0" smtClean="0">
                    <a:latin typeface="Cambria Math" panose="02040503050406030204" pitchFamily="18" charset="0"/>
                    <a:ea typeface="黑体" panose="02010609060101010101" pitchFamily="49" charset="-122"/>
                  </a:rPr>
                  <a:t>_𝟏=𝟐</a:t>
                </a:r>
                <a:r>
                  <a:rPr lang="zh-CN" altLang="en-US" sz="1200" b="1" i="0" smtClean="0">
                    <a:latin typeface="Cambria Math" panose="02040503050406030204" pitchFamily="18" charset="0"/>
                    <a:ea typeface="黑体" panose="02010609060101010101" pitchFamily="49" charset="-122"/>
                  </a:rPr>
                  <a:t>𝝅</a:t>
                </a:r>
                <a:r>
                  <a:rPr lang="en-US" altLang="zh-CN" sz="1200" b="1" i="0" smtClean="0">
                    <a:latin typeface="Cambria Math" panose="02040503050406030204" pitchFamily="18" charset="0"/>
                    <a:ea typeface="黑体" panose="02010609060101010101" pitchFamily="49" charset="-122"/>
                  </a:rPr>
                  <a:t>/𝑻_𝟏</a:t>
                </a:r>
                <a:r>
                  <a:rPr lang="zh-CN" altLang="en-US" dirty="0" smtClean="0"/>
                  <a:t>，那么它的三角函数形式的傅里叶级数可以用公式</a:t>
                </a:r>
                <a:r>
                  <a:rPr lang="en-US" altLang="zh-CN" dirty="0" smtClean="0"/>
                  <a:t>(1)</a:t>
                </a:r>
                <a:r>
                  <a:rPr lang="zh-CN" altLang="en-US" dirty="0" smtClean="0"/>
                  <a:t>来表示。数学上来看，就是用一个常数，加上无穷多个</a:t>
                </a:r>
                <a:r>
                  <a:rPr lang="zh-CN" altLang="en-US" sz="1200" b="1" dirty="0" smtClean="0">
                    <a:latin typeface="黑体" panose="02010609060101010101" pitchFamily="49" charset="-122"/>
                    <a:ea typeface="黑体" panose="02010609060101010101" pitchFamily="49" charset="-122"/>
                  </a:rPr>
                  <a:t>频率为</a:t>
                </a:r>
                <a:r>
                  <a:rPr lang="en-US" altLang="zh-CN" sz="1200" b="1" i="0" smtClean="0">
                    <a:solidFill>
                      <a:srgbClr val="0000FF"/>
                    </a:solidFill>
                    <a:latin typeface="Cambria Math" panose="02040503050406030204" pitchFamily="18" charset="0"/>
                    <a:ea typeface="Cambria Math"/>
                  </a:rPr>
                  <a:t>𝒏</a:t>
                </a:r>
                <a:r>
                  <a:rPr lang="zh-CN" altLang="en-US" sz="1200" b="1" i="0">
                    <a:solidFill>
                      <a:srgbClr val="0000FF"/>
                    </a:solidFill>
                    <a:latin typeface="Cambria Math" panose="02040503050406030204" pitchFamily="18" charset="0"/>
                    <a:ea typeface="Cambria Math"/>
                  </a:rPr>
                  <a:t>𝝎</a:t>
                </a:r>
                <a:r>
                  <a:rPr lang="en-US" altLang="zh-CN" sz="1200" b="1" i="0">
                    <a:solidFill>
                      <a:srgbClr val="0000FF"/>
                    </a:solidFill>
                    <a:latin typeface="Cambria Math" panose="02040503050406030204" pitchFamily="18" charset="0"/>
                    <a:ea typeface="Cambria Math"/>
                  </a:rPr>
                  <a:t>_𝟏</a:t>
                </a:r>
                <a:r>
                  <a:rPr lang="zh-CN" altLang="en-US" sz="1200" b="1" dirty="0" smtClean="0">
                    <a:latin typeface="黑体" panose="02010609060101010101" pitchFamily="49" charset="-122"/>
                    <a:ea typeface="黑体" panose="02010609060101010101" pitchFamily="49" charset="-122"/>
                  </a:rPr>
                  <a:t>振幅为 </a:t>
                </a:r>
                <a:r>
                  <a:rPr lang="en-US" altLang="zh-CN" sz="1200" b="1" i="0" smtClean="0">
                    <a:solidFill>
                      <a:srgbClr val="0000FF"/>
                    </a:solidFill>
                    <a:latin typeface="Cambria Math" panose="02040503050406030204" pitchFamily="18" charset="0"/>
                    <a:ea typeface="黑体" panose="02010609060101010101" pitchFamily="49" charset="-122"/>
                  </a:rPr>
                  <a:t>𝒄_𝒏</a:t>
                </a:r>
                <a:r>
                  <a:rPr lang="zh-CN" altLang="en-US" sz="1200" b="1" dirty="0" smtClean="0">
                    <a:latin typeface="黑体" panose="02010609060101010101" pitchFamily="49" charset="-122"/>
                    <a:ea typeface="黑体" panose="02010609060101010101" pitchFamily="49" charset="-122"/>
                  </a:rPr>
                  <a:t>、相位为 </a:t>
                </a:r>
                <a:r>
                  <a:rPr lang="zh-CN" altLang="en-US" sz="1200" b="1" i="0">
                    <a:solidFill>
                      <a:srgbClr val="0000FF"/>
                    </a:solidFill>
                    <a:latin typeface="Cambria Math" panose="02040503050406030204" pitchFamily="18" charset="0"/>
                    <a:ea typeface="Cambria Math"/>
                  </a:rPr>
                  <a:t>𝝋</a:t>
                </a:r>
                <a:r>
                  <a:rPr lang="en-US" altLang="zh-CN" sz="1200" b="1" i="0" smtClean="0">
                    <a:solidFill>
                      <a:srgbClr val="0000FF"/>
                    </a:solidFill>
                    <a:latin typeface="Cambria Math" panose="02040503050406030204" pitchFamily="18" charset="0"/>
                    <a:ea typeface="Cambria Math"/>
                  </a:rPr>
                  <a:t>_</a:t>
                </a:r>
                <a:r>
                  <a:rPr lang="en-US" altLang="zh-CN" sz="1200" b="1" i="0">
                    <a:solidFill>
                      <a:srgbClr val="0000FF"/>
                    </a:solidFill>
                    <a:latin typeface="Cambria Math" panose="02040503050406030204" pitchFamily="18" charset="0"/>
                    <a:ea typeface="Cambria Math"/>
                  </a:rPr>
                  <a:t>𝒏</a:t>
                </a:r>
                <a:r>
                  <a:rPr lang="zh-CN" altLang="en-US" dirty="0" smtClean="0"/>
                  <a:t> 的余弦信号叠加而成。结合物理含义，我们给这些分量起个特定的名字：其中常数项 </a:t>
                </a:r>
                <a:r>
                  <a:rPr lang="en-US" altLang="zh-CN" sz="1200" b="1" i="0" smtClean="0">
                    <a:latin typeface="Cambria Math" panose="02040503050406030204" pitchFamily="18" charset="0"/>
                  </a:rPr>
                  <a:t>𝒄_𝟎</a:t>
                </a:r>
                <a:r>
                  <a:rPr lang="zh-CN" altLang="en-US" dirty="0" smtClean="0"/>
                  <a:t> 对应直流分量；</a:t>
                </a:r>
                <a:r>
                  <a:rPr lang="zh-CN" altLang="en-US" sz="1200" b="1" baseline="0" dirty="0" smtClean="0">
                    <a:latin typeface="楷体" pitchFamily="49" charset="-122"/>
                    <a:ea typeface="楷体" pitchFamily="49" charset="-122"/>
                  </a:rPr>
                  <a:t>频率等于原信号频率</a:t>
                </a:r>
                <a:r>
                  <a:rPr lang="zh-CN" altLang="en-US" sz="1200" b="1" i="0" smtClean="0">
                    <a:solidFill>
                      <a:srgbClr val="FF0000"/>
                    </a:solidFill>
                    <a:latin typeface="Cambria Math"/>
                  </a:rPr>
                  <a:t>𝝎</a:t>
                </a:r>
                <a:r>
                  <a:rPr lang="en-US" altLang="zh-CN" sz="1200" b="1" i="0" smtClean="0">
                    <a:solidFill>
                      <a:srgbClr val="FF0000"/>
                    </a:solidFill>
                    <a:latin typeface="Cambria Math" panose="02040503050406030204" pitchFamily="18" charset="0"/>
                  </a:rPr>
                  <a:t>_</a:t>
                </a:r>
                <a:r>
                  <a:rPr lang="en-US" altLang="zh-CN" sz="1200" b="1" i="0" smtClean="0">
                    <a:solidFill>
                      <a:srgbClr val="FF0000"/>
                    </a:solidFill>
                    <a:latin typeface="Cambria Math"/>
                  </a:rPr>
                  <a:t>𝟏</a:t>
                </a:r>
                <a:r>
                  <a:rPr lang="zh-CN" altLang="en-US" sz="1200" b="0" i="0" dirty="0" smtClean="0">
                    <a:latin typeface="Cambria Math"/>
                  </a:rPr>
                  <a:t>的余弦分量成为基波分量，其他频率是</a:t>
                </a:r>
                <a:r>
                  <a:rPr lang="en-US" altLang="zh-CN" sz="1200" b="0" i="0" dirty="0" smtClean="0">
                    <a:latin typeface="Cambria Math"/>
                  </a:rPr>
                  <a:t>n</a:t>
                </a:r>
                <a:r>
                  <a:rPr lang="zh-CN" altLang="en-US" sz="1200" b="0" i="0" dirty="0" smtClean="0">
                    <a:latin typeface="Cambria Math"/>
                  </a:rPr>
                  <a:t>倍</a:t>
                </a:r>
                <a:r>
                  <a:rPr lang="zh-CN" altLang="en-US" sz="1200" b="1" i="0" smtClean="0">
                    <a:solidFill>
                      <a:srgbClr val="FF0000"/>
                    </a:solidFill>
                    <a:latin typeface="Cambria Math"/>
                  </a:rPr>
                  <a:t>𝝎</a:t>
                </a:r>
                <a:r>
                  <a:rPr lang="en-US" altLang="zh-CN" sz="1200" b="1" i="0" smtClean="0">
                    <a:solidFill>
                      <a:srgbClr val="FF0000"/>
                    </a:solidFill>
                    <a:latin typeface="Cambria Math" panose="02040503050406030204" pitchFamily="18" charset="0"/>
                  </a:rPr>
                  <a:t>_</a:t>
                </a:r>
                <a:r>
                  <a:rPr lang="en-US" altLang="zh-CN" sz="1200" b="1" i="0" smtClean="0">
                    <a:solidFill>
                      <a:srgbClr val="FF0000"/>
                    </a:solidFill>
                    <a:latin typeface="Cambria Math"/>
                  </a:rPr>
                  <a:t>𝟏</a:t>
                </a:r>
                <a:r>
                  <a:rPr lang="zh-CN" altLang="en-US" sz="1200" b="0" i="0" dirty="0" smtClean="0">
                    <a:latin typeface="Cambria Math"/>
                  </a:rPr>
                  <a:t>的余弦分量称为</a:t>
                </a:r>
                <a:r>
                  <a:rPr lang="en-US" altLang="zh-CN" sz="1200" b="0" i="0" dirty="0" smtClean="0">
                    <a:latin typeface="Cambria Math"/>
                  </a:rPr>
                  <a:t>n</a:t>
                </a:r>
                <a:r>
                  <a:rPr lang="zh-CN" altLang="en-US" sz="1200" b="0" i="0" dirty="0" smtClean="0">
                    <a:latin typeface="Cambria Math"/>
                  </a:rPr>
                  <a:t>次谐波。</a:t>
                </a:r>
                <a:endParaRPr lang="en-US" altLang="zh-CN" sz="1200" b="0" i="0" dirty="0" smtClean="0">
                  <a:latin typeface="Cambria Math"/>
                </a:endParaRPr>
              </a:p>
              <a:p>
                <a:pPr algn="l">
                  <a:lnSpc>
                    <a:spcPct val="120000"/>
                  </a:lnSpc>
                  <a:spcBef>
                    <a:spcPts val="600"/>
                  </a:spcBef>
                </a:pPr>
                <a:endParaRPr lang="zh-CN" altLang="en-US" dirty="0"/>
              </a:p>
            </p:txBody>
          </p:sp>
        </mc:Fallback>
      </mc:AlternateContent>
      <p:sp>
        <p:nvSpPr>
          <p:cNvPr id="4" name="灯片编号占位符 3"/>
          <p:cNvSpPr>
            <a:spLocks noGrp="1"/>
          </p:cNvSpPr>
          <p:nvPr>
            <p:ph type="sldNum" sz="quarter" idx="10"/>
          </p:nvPr>
        </p:nvSpPr>
        <p:spPr/>
        <p:txBody>
          <a:bodyPr/>
          <a:lstStyle/>
          <a:p>
            <a:fld id="{E3A8DD4A-337D-4C2F-B904-96F14BA2A0EF}" type="slidenum">
              <a:rPr lang="zh-CN" altLang="en-US" smtClean="0"/>
              <a:t>11</a:t>
            </a:fld>
            <a:endParaRPr lang="zh-CN" altLang="en-US"/>
          </a:p>
        </p:txBody>
      </p:sp>
    </p:spTree>
    <p:extLst>
      <p:ext uri="{BB962C8B-B14F-4D97-AF65-F5344CB8AC3E}">
        <p14:creationId xmlns:p14="http://schemas.microsoft.com/office/powerpoint/2010/main" val="1090408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896"/>
            <a:ext cx="8229600" cy="576064"/>
          </a:xfrm>
        </p:spPr>
        <p:txBody>
          <a:bodyPr>
            <a:noAutofit/>
          </a:bodyPr>
          <a:lstStyle>
            <a:lvl1pPr algn="l">
              <a:defRPr sz="3800" b="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6" name="灯片编号占位符 5">
            <a:extLst>
              <a:ext uri="{FF2B5EF4-FFF2-40B4-BE49-F238E27FC236}">
                <a16:creationId xmlns:a16="http://schemas.microsoft.com/office/drawing/2014/main" id="{42C17804-F450-122B-432A-4CE42A3DCC1A}"/>
              </a:ext>
            </a:extLst>
          </p:cNvPr>
          <p:cNvSpPr txBox="1">
            <a:spLocks/>
          </p:cNvSpPr>
          <p:nvPr userDrawn="1"/>
        </p:nvSpPr>
        <p:spPr>
          <a:xfrm>
            <a:off x="7010400" y="6655795"/>
            <a:ext cx="2133600" cy="19685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BAB7588-B0F6-448D-83B8-0CC8C8321478}" type="slidenum">
              <a:rPr lang="en-US" altLang="zh-CN" sz="1000" smtClean="0"/>
              <a:pPr>
                <a:defRPr/>
              </a:pPr>
              <a:t>‹#›</a:t>
            </a:fld>
            <a:endParaRPr lang="en-US" altLang="zh-CN" dirty="0"/>
          </a:p>
        </p:txBody>
      </p:sp>
      <p:sp>
        <p:nvSpPr>
          <p:cNvPr id="7" name="文本框 6">
            <a:extLst>
              <a:ext uri="{FF2B5EF4-FFF2-40B4-BE49-F238E27FC236}">
                <a16:creationId xmlns:a16="http://schemas.microsoft.com/office/drawing/2014/main" id="{D347FE3D-A88C-2AC0-7E6B-DC1F5B6889A0}"/>
              </a:ext>
            </a:extLst>
          </p:cNvPr>
          <p:cNvSpPr txBox="1"/>
          <p:nvPr userDrawn="1"/>
        </p:nvSpPr>
        <p:spPr>
          <a:xfrm>
            <a:off x="-34290" y="6623415"/>
            <a:ext cx="4627720" cy="261610"/>
          </a:xfrm>
          <a:prstGeom prst="rect">
            <a:avLst/>
          </a:prstGeom>
          <a:noFill/>
        </p:spPr>
        <p:txBody>
          <a:bodyPr wrap="square">
            <a:spAutoFit/>
          </a:bodyPr>
          <a:lstStyle/>
          <a:p>
            <a:pPr>
              <a:defRPr/>
            </a:pPr>
            <a:r>
              <a:rPr lang="zh-CN" altLang="en-US" sz="1050" b="1" dirty="0">
                <a:solidFill>
                  <a:schemeClr val="tx1">
                    <a:lumMod val="50000"/>
                    <a:lumOff val="50000"/>
                  </a:schemeClr>
                </a:solidFill>
                <a:latin typeface="楷体" panose="02010609060101010101" pitchFamily="49" charset="-122"/>
                <a:ea typeface="楷体" panose="02010609060101010101" pitchFamily="49" charset="-122"/>
              </a:rPr>
              <a:t>中国地质大学（武汉）计算机学院</a:t>
            </a:r>
            <a:endParaRPr lang="en-US" altLang="zh-CN" sz="105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8" name="文本框 7">
            <a:extLst>
              <a:ext uri="{FF2B5EF4-FFF2-40B4-BE49-F238E27FC236}">
                <a16:creationId xmlns:a16="http://schemas.microsoft.com/office/drawing/2014/main" id="{D347FE3D-A88C-2AC0-7E6B-DC1F5B6889A0}"/>
              </a:ext>
            </a:extLst>
          </p:cNvPr>
          <p:cNvSpPr txBox="1"/>
          <p:nvPr userDrawn="1"/>
        </p:nvSpPr>
        <p:spPr>
          <a:xfrm>
            <a:off x="3488055" y="6623415"/>
            <a:ext cx="4627720" cy="276999"/>
          </a:xfrm>
          <a:prstGeom prst="rect">
            <a:avLst/>
          </a:prstGeom>
          <a:noFill/>
        </p:spPr>
        <p:txBody>
          <a:bodyPr wrap="square">
            <a:spAutoFit/>
          </a:bodyPr>
          <a:lstStyle/>
          <a:p>
            <a:pPr>
              <a:defRPr/>
            </a:pPr>
            <a:r>
              <a:rPr lang="en-US" altLang="zh-CN" sz="1200" b="1" dirty="0">
                <a:solidFill>
                  <a:schemeClr val="tx1">
                    <a:lumMod val="50000"/>
                    <a:lumOff val="50000"/>
                  </a:schemeClr>
                </a:solidFill>
                <a:latin typeface="华文新魏" panose="02010800040101010101" pitchFamily="2" charset="-122"/>
                <a:ea typeface="华文新魏" panose="02010800040101010101" pitchFamily="2" charset="-122"/>
              </a:rPr>
              <a:t>gaoxj@cug.edu.cn</a:t>
            </a:r>
          </a:p>
        </p:txBody>
      </p:sp>
    </p:spTree>
    <p:extLst>
      <p:ext uri="{BB962C8B-B14F-4D97-AF65-F5344CB8AC3E}">
        <p14:creationId xmlns:p14="http://schemas.microsoft.com/office/powerpoint/2010/main" val="2916708632"/>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896"/>
            <a:ext cx="8229600" cy="576064"/>
          </a:xfrm>
        </p:spPr>
        <p:txBody>
          <a:bodyPr>
            <a:normAutofit/>
          </a:bodyPr>
          <a:lstStyle>
            <a:lvl1pPr algn="l">
              <a:defRPr sz="3800" b="1">
                <a:latin typeface="+mj-lt"/>
                <a:ea typeface="黑体" pitchFamily="49" charset="-122"/>
              </a:defRPr>
            </a:lvl1pPr>
          </a:lstStyle>
          <a:p>
            <a:r>
              <a:rPr lang="zh-CN" altLang="en-US" dirty="0"/>
              <a:t>单击此处编辑母版标题样式</a:t>
            </a:r>
          </a:p>
        </p:txBody>
      </p:sp>
      <p:pic>
        <p:nvPicPr>
          <p:cNvPr id="7"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764040"/>
            <a:ext cx="9144000" cy="5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67735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80019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958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079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96072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425555"/>
            <a:ext cx="2133600" cy="226714"/>
          </a:xfrm>
          <a:prstGeom prst="rect">
            <a:avLst/>
          </a:prstGeom>
        </p:spPr>
        <p:txBody>
          <a:bodyPr/>
          <a:lstStyle/>
          <a:p>
            <a:r>
              <a:rPr lang="zh-CN" altLang="en-US"/>
              <a:t>中国地质大学高孝婧</a:t>
            </a:r>
            <a:endParaRPr lang="zh-CN" altLang="en-US" dirty="0"/>
          </a:p>
        </p:txBody>
      </p:sp>
      <p:sp>
        <p:nvSpPr>
          <p:cNvPr id="3" name="页脚占位符 2"/>
          <p:cNvSpPr>
            <a:spLocks noGrp="1"/>
          </p:cNvSpPr>
          <p:nvPr>
            <p:ph type="ftr" sz="quarter" idx="11"/>
          </p:nvPr>
        </p:nvSpPr>
        <p:spPr>
          <a:xfrm>
            <a:off x="3124200" y="6425555"/>
            <a:ext cx="2895600" cy="22671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425555"/>
            <a:ext cx="2133600" cy="226714"/>
          </a:xfrm>
          <a:prstGeom prst="rect">
            <a:avLst/>
          </a:prstGeom>
        </p:spPr>
        <p:txBody>
          <a:bodyPr/>
          <a:lstStyle/>
          <a:p>
            <a:fld id="{DEB57C70-C74A-4ED5-A27E-80507F288919}" type="slidenum">
              <a:rPr lang="zh-CN" altLang="en-US" smtClean="0"/>
              <a:t>‹#›</a:t>
            </a:fld>
            <a:endParaRPr lang="zh-CN" altLang="en-US"/>
          </a:p>
        </p:txBody>
      </p:sp>
    </p:spTree>
    <p:extLst>
      <p:ext uri="{BB962C8B-B14F-4D97-AF65-F5344CB8AC3E}">
        <p14:creationId xmlns:p14="http://schemas.microsoft.com/office/powerpoint/2010/main" val="252182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2"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25555"/>
            <a:ext cx="2133600" cy="226714"/>
          </a:xfrm>
          <a:prstGeom prst="rect">
            <a:avLst/>
          </a:prstGeom>
        </p:spPr>
        <p:txBody>
          <a:bodyPr/>
          <a:lstStyle/>
          <a:p>
            <a:r>
              <a:rPr lang="zh-CN" altLang="en-US"/>
              <a:t>中国地质大学高孝婧</a:t>
            </a:r>
            <a:endParaRPr lang="zh-CN" altLang="en-US" dirty="0"/>
          </a:p>
        </p:txBody>
      </p:sp>
      <p:sp>
        <p:nvSpPr>
          <p:cNvPr id="6" name="页脚占位符 5"/>
          <p:cNvSpPr>
            <a:spLocks noGrp="1"/>
          </p:cNvSpPr>
          <p:nvPr>
            <p:ph type="ftr" sz="quarter" idx="11"/>
          </p:nvPr>
        </p:nvSpPr>
        <p:spPr>
          <a:xfrm>
            <a:off x="3124200" y="6425555"/>
            <a:ext cx="2895600" cy="22671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425555"/>
            <a:ext cx="2133600" cy="226714"/>
          </a:xfrm>
          <a:prstGeom prst="rect">
            <a:avLst/>
          </a:prstGeom>
        </p:spPr>
        <p:txBody>
          <a:bodyPr/>
          <a:lstStyle/>
          <a:p>
            <a:fld id="{DEB57C70-C74A-4ED5-A27E-80507F288919}" type="slidenum">
              <a:rPr lang="zh-CN" altLang="en-US" smtClean="0"/>
              <a:t>‹#›</a:t>
            </a:fld>
            <a:endParaRPr lang="zh-CN" altLang="en-US"/>
          </a:p>
        </p:txBody>
      </p:sp>
    </p:spTree>
    <p:extLst>
      <p:ext uri="{BB962C8B-B14F-4D97-AF65-F5344CB8AC3E}">
        <p14:creationId xmlns:p14="http://schemas.microsoft.com/office/powerpoint/2010/main" val="100595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425555"/>
            <a:ext cx="2133600" cy="226714"/>
          </a:xfrm>
          <a:prstGeom prst="rect">
            <a:avLst/>
          </a:prstGeom>
        </p:spPr>
        <p:txBody>
          <a:bodyPr/>
          <a:lstStyle/>
          <a:p>
            <a:r>
              <a:rPr lang="zh-CN" altLang="en-US"/>
              <a:t>中国地质大学高孝婧</a:t>
            </a:r>
            <a:endParaRPr lang="zh-CN" altLang="en-US" dirty="0"/>
          </a:p>
        </p:txBody>
      </p:sp>
      <p:sp>
        <p:nvSpPr>
          <p:cNvPr id="6" name="页脚占位符 5"/>
          <p:cNvSpPr>
            <a:spLocks noGrp="1"/>
          </p:cNvSpPr>
          <p:nvPr>
            <p:ph type="ftr" sz="quarter" idx="11"/>
          </p:nvPr>
        </p:nvSpPr>
        <p:spPr>
          <a:xfrm>
            <a:off x="3124200" y="6425555"/>
            <a:ext cx="2895600" cy="22671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425555"/>
            <a:ext cx="2133600" cy="226714"/>
          </a:xfrm>
          <a:prstGeom prst="rect">
            <a:avLst/>
          </a:prstGeom>
        </p:spPr>
        <p:txBody>
          <a:bodyPr/>
          <a:lstStyle/>
          <a:p>
            <a:fld id="{DEB57C70-C74A-4ED5-A27E-80507F288919}" type="slidenum">
              <a:rPr lang="zh-CN" altLang="en-US" smtClean="0"/>
              <a:t>‹#›</a:t>
            </a:fld>
            <a:endParaRPr lang="zh-CN" altLang="en-US"/>
          </a:p>
        </p:txBody>
      </p:sp>
    </p:spTree>
    <p:extLst>
      <p:ext uri="{BB962C8B-B14F-4D97-AF65-F5344CB8AC3E}">
        <p14:creationId xmlns:p14="http://schemas.microsoft.com/office/powerpoint/2010/main" val="94817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25555"/>
            <a:ext cx="2133600" cy="226714"/>
          </a:xfrm>
          <a:prstGeom prst="rect">
            <a:avLst/>
          </a:prstGeom>
        </p:spPr>
        <p:txBody>
          <a:bodyPr/>
          <a:lstStyle/>
          <a:p>
            <a:r>
              <a:rPr lang="zh-CN" altLang="en-US"/>
              <a:t>中国地质大学高孝婧</a:t>
            </a:r>
            <a:endParaRPr lang="zh-CN" altLang="en-US" dirty="0"/>
          </a:p>
        </p:txBody>
      </p:sp>
      <p:sp>
        <p:nvSpPr>
          <p:cNvPr id="5" name="页脚占位符 4"/>
          <p:cNvSpPr>
            <a:spLocks noGrp="1"/>
          </p:cNvSpPr>
          <p:nvPr>
            <p:ph type="ftr" sz="quarter" idx="11"/>
          </p:nvPr>
        </p:nvSpPr>
        <p:spPr>
          <a:xfrm>
            <a:off x="3124200" y="6425555"/>
            <a:ext cx="2895600" cy="22671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425555"/>
            <a:ext cx="2133600" cy="226714"/>
          </a:xfrm>
          <a:prstGeom prst="rect">
            <a:avLst/>
          </a:prstGeom>
        </p:spPr>
        <p:txBody>
          <a:bodyPr/>
          <a:lstStyle/>
          <a:p>
            <a:fld id="{DEB57C70-C74A-4ED5-A27E-80507F288919}" type="slidenum">
              <a:rPr lang="zh-CN" altLang="en-US" smtClean="0"/>
              <a:t>‹#›</a:t>
            </a:fld>
            <a:endParaRPr lang="zh-CN" altLang="en-US"/>
          </a:p>
        </p:txBody>
      </p:sp>
    </p:spTree>
    <p:extLst>
      <p:ext uri="{BB962C8B-B14F-4D97-AF65-F5344CB8AC3E}">
        <p14:creationId xmlns:p14="http://schemas.microsoft.com/office/powerpoint/2010/main" val="320350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4"/>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4"/>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425555"/>
            <a:ext cx="2133600" cy="226714"/>
          </a:xfrm>
          <a:prstGeom prst="rect">
            <a:avLst/>
          </a:prstGeom>
        </p:spPr>
        <p:txBody>
          <a:bodyPr/>
          <a:lstStyle/>
          <a:p>
            <a:r>
              <a:rPr lang="zh-CN" altLang="en-US"/>
              <a:t>中国地质大学高孝婧</a:t>
            </a:r>
            <a:endParaRPr lang="zh-CN" altLang="en-US" dirty="0"/>
          </a:p>
        </p:txBody>
      </p:sp>
      <p:sp>
        <p:nvSpPr>
          <p:cNvPr id="5" name="页脚占位符 4"/>
          <p:cNvSpPr>
            <a:spLocks noGrp="1"/>
          </p:cNvSpPr>
          <p:nvPr>
            <p:ph type="ftr" sz="quarter" idx="11"/>
          </p:nvPr>
        </p:nvSpPr>
        <p:spPr>
          <a:xfrm>
            <a:off x="3124200" y="6425555"/>
            <a:ext cx="2895600" cy="22671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425555"/>
            <a:ext cx="2133600" cy="226714"/>
          </a:xfrm>
          <a:prstGeom prst="rect">
            <a:avLst/>
          </a:prstGeom>
        </p:spPr>
        <p:txBody>
          <a:bodyPr/>
          <a:lstStyle/>
          <a:p>
            <a:fld id="{DEB57C70-C74A-4ED5-A27E-80507F288919}" type="slidenum">
              <a:rPr lang="zh-CN" altLang="en-US" smtClean="0"/>
              <a:t>‹#›</a:t>
            </a:fld>
            <a:endParaRPr lang="zh-CN" altLang="en-US"/>
          </a:p>
        </p:txBody>
      </p:sp>
    </p:spTree>
    <p:extLst>
      <p:ext uri="{BB962C8B-B14F-4D97-AF65-F5344CB8AC3E}">
        <p14:creationId xmlns:p14="http://schemas.microsoft.com/office/powerpoint/2010/main" val="300046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p:nvSpPr>
        <p:spPr>
          <a:xfrm>
            <a:off x="0" y="0"/>
            <a:ext cx="9144000" cy="723900"/>
          </a:xfrm>
          <a:prstGeom prst="rect">
            <a:avLst/>
          </a:prstGeom>
          <a:solidFill>
            <a:srgbClr val="005BA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latin typeface="Arial" panose="020B0604020202020204" pitchFamily="34" charset="0"/>
              <a:ea typeface="黑体" panose="02010609060101010101" pitchFamily="49" charset="-122"/>
            </a:endParaRPr>
          </a:p>
        </p:txBody>
      </p:sp>
      <p:sp>
        <p:nvSpPr>
          <p:cNvPr id="2" name="Title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8" name="矩形 7"/>
          <p:cNvSpPr/>
          <p:nvPr/>
        </p:nvSpPr>
        <p:spPr>
          <a:xfrm>
            <a:off x="-108520" y="764704"/>
            <a:ext cx="9361040" cy="184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27346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0. Course Introduction</a:t>
            </a:r>
            <a:endParaRPr lang="zh-CN" altLang="en-US"/>
          </a:p>
        </p:txBody>
      </p:sp>
      <p:sp>
        <p:nvSpPr>
          <p:cNvPr id="4" name="灯片编号占位符 3"/>
          <p:cNvSpPr>
            <a:spLocks noGrp="1"/>
          </p:cNvSpPr>
          <p:nvPr>
            <p:ph type="sldNum" sz="quarter" idx="12"/>
          </p:nvPr>
        </p:nvSpPr>
        <p:spPr/>
        <p:txBody>
          <a:bodyPr/>
          <a:lstStyle/>
          <a:p>
            <a:fld id="{DEB57C70-C74A-4ED5-A27E-80507F288919}" type="slidenum">
              <a:rPr lang="zh-CN" altLang="en-US" smtClean="0"/>
              <a:t>‹#›</a:t>
            </a:fld>
            <a:endParaRPr lang="zh-CN" altLang="en-US"/>
          </a:p>
        </p:txBody>
      </p:sp>
      <p:sp>
        <p:nvSpPr>
          <p:cNvPr id="5" name="日期占位符 3"/>
          <p:cNvSpPr>
            <a:spLocks noGrp="1"/>
          </p:cNvSpPr>
          <p:nvPr>
            <p:ph type="dt" sz="half" idx="13"/>
          </p:nvPr>
        </p:nvSpPr>
        <p:spPr>
          <a:xfrm>
            <a:off x="457200" y="6425555"/>
            <a:ext cx="2133600" cy="226714"/>
          </a:xfrm>
          <a:prstGeom prst="rect">
            <a:avLst/>
          </a:prstGeom>
        </p:spPr>
        <p:txBody>
          <a:bodyPr vert="horz" lIns="91440" tIns="45720" rIns="91440" bIns="45720" rtlCol="0" anchor="ctr"/>
          <a:lstStyle>
            <a:lvl1pPr algn="l">
              <a:defRPr sz="1000">
                <a:solidFill>
                  <a:schemeClr val="tx1"/>
                </a:solidFill>
                <a:effectLst/>
              </a:defRPr>
            </a:lvl1pPr>
          </a:lstStyle>
          <a:p>
            <a:r>
              <a:rPr lang="zh-CN" altLang="en-US"/>
              <a:t>华中科技大学光学与电子信息学院</a:t>
            </a:r>
            <a:endParaRPr lang="zh-CN" altLang="en-US" dirty="0"/>
          </a:p>
        </p:txBody>
      </p:sp>
      <p:pic>
        <p:nvPicPr>
          <p:cNvPr id="6" name="图片 5" descr="文本&#10;&#10;描述已自动生成">
            <a:extLst>
              <a:ext uri="{FF2B5EF4-FFF2-40B4-BE49-F238E27FC236}">
                <a16:creationId xmlns:a16="http://schemas.microsoft.com/office/drawing/2014/main" id="{74C6927D-7A4C-44D4-A633-53E086DF334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5343" y="73761"/>
            <a:ext cx="1458657" cy="408134"/>
          </a:xfrm>
          <a:prstGeom prst="rect">
            <a:avLst/>
          </a:prstGeom>
        </p:spPr>
      </p:pic>
    </p:spTree>
    <p:extLst>
      <p:ext uri="{BB962C8B-B14F-4D97-AF65-F5344CB8AC3E}">
        <p14:creationId xmlns:p14="http://schemas.microsoft.com/office/powerpoint/2010/main" val="2410304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页脚占位符 3"/>
          <p:cNvSpPr>
            <a:spLocks noGrp="1"/>
          </p:cNvSpPr>
          <p:nvPr>
            <p:ph type="ftr" sz="quarter" idx="11"/>
          </p:nvPr>
        </p:nvSpPr>
        <p:spPr/>
        <p:txBody>
          <a:bodyPr/>
          <a:lstStyle/>
          <a:p>
            <a:r>
              <a:rPr lang="en-US" altLang="zh-CN"/>
              <a:t>0. Course Introduction</a:t>
            </a:r>
            <a:endParaRPr lang="zh-CN" altLang="en-US"/>
          </a:p>
        </p:txBody>
      </p:sp>
      <p:sp>
        <p:nvSpPr>
          <p:cNvPr id="5" name="灯片编号占位符 4"/>
          <p:cNvSpPr>
            <a:spLocks noGrp="1"/>
          </p:cNvSpPr>
          <p:nvPr>
            <p:ph type="sldNum" sz="quarter" idx="12"/>
          </p:nvPr>
        </p:nvSpPr>
        <p:spPr/>
        <p:txBody>
          <a:bodyPr/>
          <a:lstStyle/>
          <a:p>
            <a:fld id="{DEB57C70-C74A-4ED5-A27E-80507F288919}" type="slidenum">
              <a:rPr lang="zh-CN" altLang="en-US" smtClean="0"/>
              <a:t>‹#›</a:t>
            </a:fld>
            <a:endParaRPr lang="zh-CN" altLang="en-US"/>
          </a:p>
        </p:txBody>
      </p:sp>
      <p:sp>
        <p:nvSpPr>
          <p:cNvPr id="7" name="日期占位符 3"/>
          <p:cNvSpPr>
            <a:spLocks noGrp="1"/>
          </p:cNvSpPr>
          <p:nvPr>
            <p:ph type="dt" sz="half" idx="13"/>
          </p:nvPr>
        </p:nvSpPr>
        <p:spPr>
          <a:xfrm>
            <a:off x="457200" y="6425555"/>
            <a:ext cx="2133600" cy="226714"/>
          </a:xfrm>
          <a:prstGeom prst="rect">
            <a:avLst/>
          </a:prstGeom>
        </p:spPr>
        <p:txBody>
          <a:bodyPr vert="horz" lIns="91440" tIns="45720" rIns="91440" bIns="45720" rtlCol="0" anchor="ctr"/>
          <a:lstStyle>
            <a:lvl1pPr algn="l">
              <a:defRPr sz="1000">
                <a:solidFill>
                  <a:schemeClr val="tx1"/>
                </a:solidFill>
                <a:effectLst/>
              </a:defRPr>
            </a:lvl1pPr>
          </a:lstStyle>
          <a:p>
            <a:r>
              <a:rPr lang="zh-CN" altLang="en-US"/>
              <a:t>华中科技大学光学与电子信息学院</a:t>
            </a:r>
            <a:endParaRPr lang="zh-CN" altLang="en-US" dirty="0"/>
          </a:p>
        </p:txBody>
      </p:sp>
    </p:spTree>
    <p:extLst>
      <p:ext uri="{BB962C8B-B14F-4D97-AF65-F5344CB8AC3E}">
        <p14:creationId xmlns:p14="http://schemas.microsoft.com/office/powerpoint/2010/main" val="4264338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6"/>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233908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1081510"/>
      </p:ext>
    </p:extLst>
  </p:cSld>
  <p:clrMapOvr>
    <a:masterClrMapping/>
  </p:clrMapOvr>
  <p:transition spd="med">
    <p:fade/>
  </p:transition>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987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7504" y="100896"/>
            <a:ext cx="8229600" cy="576064"/>
          </a:xfrm>
        </p:spPr>
        <p:txBody>
          <a:bodyPr>
            <a:normAutofit/>
          </a:bodyPr>
          <a:lstStyle>
            <a:lvl1pPr algn="l">
              <a:defRPr sz="3800" b="1">
                <a:latin typeface="+mj-lt"/>
                <a:ea typeface="黑体" pitchFamily="49" charset="-122"/>
              </a:defRPr>
            </a:lvl1pPr>
          </a:lstStyle>
          <a:p>
            <a:r>
              <a:rPr lang="zh-CN" altLang="en-US" dirty="0"/>
              <a:t>单击此处编辑母版标题样式</a:t>
            </a:r>
          </a:p>
        </p:txBody>
      </p:sp>
      <p:sp>
        <p:nvSpPr>
          <p:cNvPr id="6" name="灯片编号占位符 5">
            <a:extLst>
              <a:ext uri="{FF2B5EF4-FFF2-40B4-BE49-F238E27FC236}">
                <a16:creationId xmlns:a16="http://schemas.microsoft.com/office/drawing/2014/main" id="{42C17804-F450-122B-432A-4CE42A3DCC1A}"/>
              </a:ext>
            </a:extLst>
          </p:cNvPr>
          <p:cNvSpPr txBox="1">
            <a:spLocks/>
          </p:cNvSpPr>
          <p:nvPr userDrawn="1"/>
        </p:nvSpPr>
        <p:spPr>
          <a:xfrm>
            <a:off x="7010400" y="6655795"/>
            <a:ext cx="2133600" cy="19685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BAB7588-B0F6-448D-83B8-0CC8C8321478}" type="slidenum">
              <a:rPr lang="en-US" altLang="zh-CN" sz="1000" smtClean="0"/>
              <a:pPr>
                <a:defRPr/>
              </a:pPr>
              <a:t>‹#›</a:t>
            </a:fld>
            <a:endParaRPr lang="en-US" altLang="zh-CN" dirty="0"/>
          </a:p>
        </p:txBody>
      </p:sp>
    </p:spTree>
    <p:extLst>
      <p:ext uri="{BB962C8B-B14F-4D97-AF65-F5344CB8AC3E}">
        <p14:creationId xmlns:p14="http://schemas.microsoft.com/office/powerpoint/2010/main" val="3543983140"/>
      </p:ext>
    </p:extLst>
  </p:cSld>
  <p:clrMapOvr>
    <a:masterClrMapping/>
  </p:clrMapOvr>
  <p:transition spd="med">
    <p:fade/>
  </p:transition>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TextBox 6"/>
          <p:cNvSpPr txBox="1"/>
          <p:nvPr userDrawn="1"/>
        </p:nvSpPr>
        <p:spPr>
          <a:xfrm>
            <a:off x="0" y="548680"/>
            <a:ext cx="9144000" cy="553998"/>
          </a:xfrm>
          <a:prstGeom prst="rect">
            <a:avLst/>
          </a:prstGeom>
          <a:noFill/>
        </p:spPr>
        <p:txBody>
          <a:bodyPr wrap="square" rtlCol="0">
            <a:spAutoFit/>
          </a:bodyPr>
          <a:lstStyle/>
          <a:p>
            <a:pPr algn="ctr"/>
            <a:fld id="{A2471407-79F9-4A51-B817-0A2A368D5C63}" type="datetimeyyyy">
              <a:rPr lang="en-US" altLang="zh-CN" sz="3000" smtClean="0">
                <a:solidFill>
                  <a:srgbClr val="0070C0"/>
                </a:solidFill>
              </a:rPr>
              <a:t>2023</a:t>
            </a:fld>
            <a:endParaRPr lang="zh-CN" altLang="en-US" sz="3000" dirty="0">
              <a:solidFill>
                <a:srgbClr val="0070C0"/>
              </a:solidFill>
            </a:endParaRPr>
          </a:p>
        </p:txBody>
      </p:sp>
      <p:sp>
        <p:nvSpPr>
          <p:cNvPr id="9" name="TextBox 8"/>
          <p:cNvSpPr txBox="1"/>
          <p:nvPr userDrawn="1"/>
        </p:nvSpPr>
        <p:spPr>
          <a:xfrm>
            <a:off x="0" y="1169463"/>
            <a:ext cx="9144000" cy="1323439"/>
          </a:xfrm>
          <a:prstGeom prst="rect">
            <a:avLst/>
          </a:prstGeom>
          <a:noFill/>
        </p:spPr>
        <p:txBody>
          <a:bodyPr wrap="square" rtlCol="0">
            <a:spAutoFit/>
          </a:bodyPr>
          <a:lstStyle/>
          <a:p>
            <a:pPr algn="ctr"/>
            <a:r>
              <a:rPr lang="zh-CN" altLang="en-US" sz="4000" kern="1200" dirty="0">
                <a:solidFill>
                  <a:schemeClr val="tx1"/>
                </a:solidFill>
                <a:latin typeface="+mj-lt"/>
                <a:ea typeface="黑体" pitchFamily="49" charset="-122"/>
                <a:cs typeface="+mj-cs"/>
              </a:rPr>
              <a:t>信号与系统</a:t>
            </a:r>
            <a:br>
              <a:rPr lang="en-US" altLang="zh-CN" sz="4000" kern="1200" dirty="0">
                <a:solidFill>
                  <a:schemeClr val="tx1"/>
                </a:solidFill>
                <a:latin typeface="+mj-lt"/>
                <a:ea typeface="黑体" pitchFamily="49" charset="-122"/>
                <a:cs typeface="+mj-cs"/>
              </a:rPr>
            </a:br>
            <a:r>
              <a:rPr lang="en-US" altLang="zh-CN" sz="4000" kern="1200" dirty="0">
                <a:solidFill>
                  <a:schemeClr val="tx1"/>
                </a:solidFill>
                <a:latin typeface="+mj-lt"/>
                <a:ea typeface="黑体" pitchFamily="49" charset="-122"/>
                <a:cs typeface="+mj-cs"/>
              </a:rPr>
              <a:t>Signals and Systems</a:t>
            </a:r>
            <a:endParaRPr lang="zh-CN" altLang="en-US" sz="4000" kern="1200" dirty="0">
              <a:solidFill>
                <a:schemeClr val="tx1"/>
              </a:solidFill>
              <a:latin typeface="+mj-lt"/>
              <a:ea typeface="黑体" pitchFamily="49" charset="-122"/>
              <a:cs typeface="+mj-cs"/>
            </a:endParaRPr>
          </a:p>
        </p:txBody>
      </p:sp>
    </p:spTree>
    <p:extLst>
      <p:ext uri="{BB962C8B-B14F-4D97-AF65-F5344CB8AC3E}">
        <p14:creationId xmlns:p14="http://schemas.microsoft.com/office/powerpoint/2010/main" val="294713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3.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3124200" y="6467475"/>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endParaRPr lang="zh-CN" altLang="en-US"/>
          </a:p>
        </p:txBody>
      </p:sp>
      <p:sp>
        <p:nvSpPr>
          <p:cNvPr id="7" name="标题 1"/>
          <p:cNvSpPr txBox="1">
            <a:spLocks/>
          </p:cNvSpPr>
          <p:nvPr/>
        </p:nvSpPr>
        <p:spPr>
          <a:xfrm>
            <a:off x="250825" y="198438"/>
            <a:ext cx="8642350" cy="566737"/>
          </a:xfrm>
          <a:prstGeom prst="rect">
            <a:avLst/>
          </a:prstGeom>
        </p:spPr>
        <p:txBody>
          <a:bodyPr/>
          <a:lstStyle>
            <a:lvl1pPr algn="l" defTabSz="914400" rtl="0" eaLnBrk="1" latinLnBrk="0" hangingPunct="1">
              <a:spcBef>
                <a:spcPct val="0"/>
              </a:spcBef>
              <a:buNone/>
              <a:defRPr sz="3200" b="1" kern="1200">
                <a:solidFill>
                  <a:srgbClr val="17375E"/>
                </a:solidFill>
                <a:latin typeface="微软雅黑" pitchFamily="34" charset="-122"/>
                <a:ea typeface="微软雅黑" pitchFamily="34" charset="-122"/>
                <a:cs typeface="+mj-cs"/>
              </a:defRPr>
            </a:lvl1pPr>
          </a:lstStyle>
          <a:p>
            <a:pPr fontAlgn="auto">
              <a:spcAft>
                <a:spcPts val="0"/>
              </a:spcAft>
              <a:defRPr/>
            </a:pPr>
            <a:endParaRPr lang="zh-CN" altLang="en-US" dirty="0"/>
          </a:p>
        </p:txBody>
      </p:sp>
      <p:sp>
        <p:nvSpPr>
          <p:cNvPr id="2" name="矩形 1">
            <a:extLst>
              <a:ext uri="{FF2B5EF4-FFF2-40B4-BE49-F238E27FC236}">
                <a16:creationId xmlns:a16="http://schemas.microsoft.com/office/drawing/2014/main" id="{4F5D04B8-0CF8-421A-9B18-BBDBF94BF8D5}"/>
              </a:ext>
            </a:extLst>
          </p:cNvPr>
          <p:cNvSpPr/>
          <p:nvPr userDrawn="1"/>
        </p:nvSpPr>
        <p:spPr>
          <a:xfrm>
            <a:off x="1" y="782638"/>
            <a:ext cx="9144000" cy="4571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360740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713" r:id="rId3"/>
    <p:sldLayoutId id="2147483714" r:id="rId4"/>
    <p:sldLayoutId id="2147483715" r:id="rId5"/>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灯片编号占位符 5">
            <a:extLst>
              <a:ext uri="{FF2B5EF4-FFF2-40B4-BE49-F238E27FC236}">
                <a16:creationId xmlns:a16="http://schemas.microsoft.com/office/drawing/2014/main" id="{42C17804-F450-122B-432A-4CE42A3DCC1A}"/>
              </a:ext>
            </a:extLst>
          </p:cNvPr>
          <p:cNvSpPr txBox="1">
            <a:spLocks/>
          </p:cNvSpPr>
          <p:nvPr userDrawn="1"/>
        </p:nvSpPr>
        <p:spPr>
          <a:xfrm>
            <a:off x="7010400" y="6655795"/>
            <a:ext cx="2133600" cy="19685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BAB7588-B0F6-448D-83B8-0CC8C8321478}" type="slidenum">
              <a:rPr lang="en-US" altLang="zh-CN" sz="1000" smtClean="0"/>
              <a:pPr>
                <a:defRPr/>
              </a:pPr>
              <a:t>‹#›</a:t>
            </a:fld>
            <a:endParaRPr lang="en-US" altLang="zh-CN" dirty="0"/>
          </a:p>
        </p:txBody>
      </p:sp>
      <p:sp>
        <p:nvSpPr>
          <p:cNvPr id="10" name="文本框 9">
            <a:extLst>
              <a:ext uri="{FF2B5EF4-FFF2-40B4-BE49-F238E27FC236}">
                <a16:creationId xmlns:a16="http://schemas.microsoft.com/office/drawing/2014/main" id="{D347FE3D-A88C-2AC0-7E6B-DC1F5B6889A0}"/>
              </a:ext>
            </a:extLst>
          </p:cNvPr>
          <p:cNvSpPr txBox="1"/>
          <p:nvPr userDrawn="1"/>
        </p:nvSpPr>
        <p:spPr>
          <a:xfrm>
            <a:off x="-34290" y="6623415"/>
            <a:ext cx="4627720" cy="261610"/>
          </a:xfrm>
          <a:prstGeom prst="rect">
            <a:avLst/>
          </a:prstGeom>
          <a:noFill/>
        </p:spPr>
        <p:txBody>
          <a:bodyPr wrap="square">
            <a:spAutoFit/>
          </a:bodyPr>
          <a:lstStyle/>
          <a:p>
            <a:pPr>
              <a:defRPr/>
            </a:pPr>
            <a:r>
              <a:rPr lang="zh-CN" altLang="en-US" sz="1050" b="1" dirty="0">
                <a:solidFill>
                  <a:schemeClr val="tx1">
                    <a:lumMod val="50000"/>
                    <a:lumOff val="50000"/>
                  </a:schemeClr>
                </a:solidFill>
                <a:latin typeface="楷体" panose="02010609060101010101" pitchFamily="49" charset="-122"/>
                <a:ea typeface="楷体" panose="02010609060101010101" pitchFamily="49" charset="-122"/>
              </a:rPr>
              <a:t>中国地质大学（武汉）计算机学院</a:t>
            </a:r>
            <a:endParaRPr lang="en-US" altLang="zh-CN" sz="105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id="{D347FE3D-A88C-2AC0-7E6B-DC1F5B6889A0}"/>
              </a:ext>
            </a:extLst>
          </p:cNvPr>
          <p:cNvSpPr txBox="1"/>
          <p:nvPr userDrawn="1"/>
        </p:nvSpPr>
        <p:spPr>
          <a:xfrm>
            <a:off x="3488055" y="6623415"/>
            <a:ext cx="4627720" cy="276999"/>
          </a:xfrm>
          <a:prstGeom prst="rect">
            <a:avLst/>
          </a:prstGeom>
          <a:noFill/>
        </p:spPr>
        <p:txBody>
          <a:bodyPr wrap="square">
            <a:spAutoFit/>
          </a:bodyPr>
          <a:lstStyle/>
          <a:p>
            <a:pPr>
              <a:defRPr/>
            </a:pPr>
            <a:r>
              <a:rPr lang="en-US" altLang="zh-CN" sz="1200" b="1" dirty="0">
                <a:solidFill>
                  <a:schemeClr val="tx1">
                    <a:lumMod val="50000"/>
                    <a:lumOff val="50000"/>
                  </a:schemeClr>
                </a:solidFill>
                <a:latin typeface="华文新魏" panose="02010800040101010101" pitchFamily="2" charset="-122"/>
                <a:ea typeface="华文新魏" panose="02010800040101010101" pitchFamily="2" charset="-122"/>
              </a:rPr>
              <a:t>gaoxj@cug.edu.cn</a:t>
            </a:r>
          </a:p>
        </p:txBody>
      </p:sp>
    </p:spTree>
    <p:extLst>
      <p:ext uri="{BB962C8B-B14F-4D97-AF65-F5344CB8AC3E}">
        <p14:creationId xmlns:p14="http://schemas.microsoft.com/office/powerpoint/2010/main" val="3845816357"/>
      </p:ext>
    </p:extLst>
  </p:cSld>
  <p:clrMap bg1="lt1" tx1="dk1" bg2="lt2" tx2="dk2" accent1="accent1" accent2="accent2" accent3="accent3" accent4="accent4" accent5="accent5" accent6="accent6" hlink="hlink" folHlink="folHlink"/>
  <p:sldLayoutIdLst>
    <p:sldLayoutId id="2147483696" r:id="rId1"/>
    <p:sldLayoutId id="2147483690" r:id="rId2"/>
    <p:sldLayoutId id="2147483697"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5">
            <a:extLst>
              <a:ext uri="{FF2B5EF4-FFF2-40B4-BE49-F238E27FC236}">
                <a16:creationId xmlns:a16="http://schemas.microsoft.com/office/drawing/2014/main" id="{42C17804-F450-122B-432A-4CE42A3DCC1A}"/>
              </a:ext>
            </a:extLst>
          </p:cNvPr>
          <p:cNvSpPr txBox="1">
            <a:spLocks/>
          </p:cNvSpPr>
          <p:nvPr userDrawn="1"/>
        </p:nvSpPr>
        <p:spPr>
          <a:xfrm>
            <a:off x="7010400" y="6655795"/>
            <a:ext cx="2133600" cy="19685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7BAB7588-B0F6-448D-83B8-0CC8C8321478}" type="slidenum">
              <a:rPr lang="en-US" altLang="zh-CN" sz="1000" smtClean="0"/>
              <a:pPr>
                <a:defRPr/>
              </a:pPr>
              <a:t>‹#›</a:t>
            </a:fld>
            <a:endParaRPr lang="en-US" altLang="zh-CN" dirty="0"/>
          </a:p>
        </p:txBody>
      </p:sp>
      <p:sp>
        <p:nvSpPr>
          <p:cNvPr id="8" name="文本框 7">
            <a:extLst>
              <a:ext uri="{FF2B5EF4-FFF2-40B4-BE49-F238E27FC236}">
                <a16:creationId xmlns:a16="http://schemas.microsoft.com/office/drawing/2014/main" id="{D347FE3D-A88C-2AC0-7E6B-DC1F5B6889A0}"/>
              </a:ext>
            </a:extLst>
          </p:cNvPr>
          <p:cNvSpPr txBox="1"/>
          <p:nvPr userDrawn="1"/>
        </p:nvSpPr>
        <p:spPr>
          <a:xfrm>
            <a:off x="-34290" y="6623415"/>
            <a:ext cx="4627720" cy="261610"/>
          </a:xfrm>
          <a:prstGeom prst="rect">
            <a:avLst/>
          </a:prstGeom>
          <a:noFill/>
        </p:spPr>
        <p:txBody>
          <a:bodyPr wrap="square">
            <a:spAutoFit/>
          </a:bodyPr>
          <a:lstStyle/>
          <a:p>
            <a:pPr>
              <a:defRPr/>
            </a:pPr>
            <a:r>
              <a:rPr lang="zh-CN" altLang="en-US" sz="1050" b="1" dirty="0">
                <a:solidFill>
                  <a:schemeClr val="tx1">
                    <a:lumMod val="50000"/>
                    <a:lumOff val="50000"/>
                  </a:schemeClr>
                </a:solidFill>
                <a:latin typeface="楷体" panose="02010609060101010101" pitchFamily="49" charset="-122"/>
                <a:ea typeface="楷体" panose="02010609060101010101" pitchFamily="49" charset="-122"/>
              </a:rPr>
              <a:t>中国地质大学（武汉）计算机学院</a:t>
            </a:r>
            <a:endParaRPr lang="en-US" altLang="zh-CN" sz="1050" b="1" dirty="0">
              <a:solidFill>
                <a:schemeClr val="tx1">
                  <a:lumMod val="50000"/>
                  <a:lumOff val="50000"/>
                </a:schemeClr>
              </a:solidFill>
              <a:latin typeface="楷体" panose="02010609060101010101" pitchFamily="49" charset="-122"/>
              <a:ea typeface="楷体" panose="02010609060101010101" pitchFamily="49" charset="-122"/>
            </a:endParaRPr>
          </a:p>
        </p:txBody>
      </p:sp>
      <p:sp>
        <p:nvSpPr>
          <p:cNvPr id="9" name="文本框 8">
            <a:extLst>
              <a:ext uri="{FF2B5EF4-FFF2-40B4-BE49-F238E27FC236}">
                <a16:creationId xmlns:a16="http://schemas.microsoft.com/office/drawing/2014/main" id="{D347FE3D-A88C-2AC0-7E6B-DC1F5B6889A0}"/>
              </a:ext>
            </a:extLst>
          </p:cNvPr>
          <p:cNvSpPr txBox="1"/>
          <p:nvPr userDrawn="1"/>
        </p:nvSpPr>
        <p:spPr>
          <a:xfrm>
            <a:off x="3488055" y="6623415"/>
            <a:ext cx="4627720" cy="276999"/>
          </a:xfrm>
          <a:prstGeom prst="rect">
            <a:avLst/>
          </a:prstGeom>
          <a:noFill/>
        </p:spPr>
        <p:txBody>
          <a:bodyPr wrap="square">
            <a:spAutoFit/>
          </a:bodyPr>
          <a:lstStyle/>
          <a:p>
            <a:pPr>
              <a:defRPr/>
            </a:pPr>
            <a:r>
              <a:rPr lang="en-US" altLang="zh-CN" sz="1200" b="1" dirty="0">
                <a:solidFill>
                  <a:schemeClr val="tx1">
                    <a:lumMod val="50000"/>
                    <a:lumOff val="50000"/>
                  </a:schemeClr>
                </a:solidFill>
                <a:latin typeface="华文新魏" panose="02010800040101010101" pitchFamily="2" charset="-122"/>
                <a:ea typeface="华文新魏" panose="02010800040101010101" pitchFamily="2" charset="-122"/>
              </a:rPr>
              <a:t>gaoxj@cug.edu.cn</a:t>
            </a:r>
          </a:p>
        </p:txBody>
      </p:sp>
    </p:spTree>
    <p:extLst>
      <p:ext uri="{BB962C8B-B14F-4D97-AF65-F5344CB8AC3E}">
        <p14:creationId xmlns:p14="http://schemas.microsoft.com/office/powerpoint/2010/main" val="58944302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9.png"/><Relationship Id="rId21" Type="http://schemas.openxmlformats.org/officeDocument/2006/relationships/image" Target="../media/image12.png"/><Relationship Id="rId2" Type="http://schemas.openxmlformats.org/officeDocument/2006/relationships/notesSlide" Target="../notesSlides/notesSlide9.xml"/><Relationship Id="rId20" Type="http://schemas.openxmlformats.org/officeDocument/2006/relationships/image" Target="../media/image102.png"/><Relationship Id="rId1" Type="http://schemas.openxmlformats.org/officeDocument/2006/relationships/slideLayout" Target="../slideLayouts/slideLayout1.xml"/><Relationship Id="rId24" Type="http://schemas.openxmlformats.org/officeDocument/2006/relationships/image" Target="../media/image105.png"/><Relationship Id="rId23" Type="http://schemas.openxmlformats.org/officeDocument/2006/relationships/image" Target="../media/image104.png"/><Relationship Id="rId19" Type="http://schemas.openxmlformats.org/officeDocument/2006/relationships/image" Target="../media/image101.png"/><Relationship Id="rId4" Type="http://schemas.openxmlformats.org/officeDocument/2006/relationships/image" Target="../media/image11.png"/><Relationship Id="rId22" Type="http://schemas.openxmlformats.org/officeDocument/2006/relationships/image" Target="../media/image1030.png"/></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531.png"/></Relationships>
</file>

<file path=ppt/slides/_rels/slide13.xml.rels><?xml version="1.0" encoding="UTF-8" standalone="yes"?>
<Relationships xmlns="http://schemas.openxmlformats.org/package/2006/relationships"><Relationship Id="rId3" Type="http://schemas.openxmlformats.org/officeDocument/2006/relationships/image" Target="../media/image1120.png"/><Relationship Id="rId7" Type="http://schemas.openxmlformats.org/officeDocument/2006/relationships/image" Target="../media/image116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150.png"/><Relationship Id="rId5" Type="http://schemas.openxmlformats.org/officeDocument/2006/relationships/image" Target="../media/image1140.png"/><Relationship Id="rId4" Type="http://schemas.openxmlformats.org/officeDocument/2006/relationships/image" Target="../media/image11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5.png"/><Relationship Id="rId5" Type="http://schemas.openxmlformats.org/officeDocument/2006/relationships/image" Target="../media/image15.png"/><Relationship Id="rId10" Type="http://schemas.openxmlformats.org/officeDocument/2006/relationships/image" Target="../media/image137.png"/><Relationship Id="rId4" Type="http://schemas.openxmlformats.org/officeDocument/2006/relationships/image" Target="../media/image1301.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1360.png"/><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350.png"/><Relationship Id="rId5" Type="http://schemas.openxmlformats.org/officeDocument/2006/relationships/image" Target="../media/image15.png"/><Relationship Id="rId10" Type="http://schemas.openxmlformats.org/officeDocument/2006/relationships/image" Target="../media/image1370.png"/><Relationship Id="rId4" Type="http://schemas.openxmlformats.org/officeDocument/2006/relationships/image" Target="../media/image13010.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8.png"/><Relationship Id="rId7" Type="http://schemas.openxmlformats.org/officeDocument/2006/relationships/image" Target="../media/image14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8.png"/><Relationship Id="rId9" Type="http://schemas.openxmlformats.org/officeDocument/2006/relationships/image" Target="../media/image14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5.png"/><Relationship Id="rId10" Type="http://schemas.openxmlformats.org/officeDocument/2006/relationships/image" Target="../media/image57.png"/><Relationship Id="rId4" Type="http://schemas.openxmlformats.org/officeDocument/2006/relationships/image" Target="../media/image4.png"/><Relationship Id="rId9"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microsoft.com/office/2007/relationships/hdphoto" Target="../media/hdphoto2.wdp"/><Relationship Id="rId5" Type="http://schemas.openxmlformats.org/officeDocument/2006/relationships/image" Target="../media/image7.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81.png"/></Relationships>
</file>

<file path=ppt/slides/_rels/slide8.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70.png"/></Relationships>
</file>

<file path=ppt/slides/_rels/slide9.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00.png"/><Relationship Id="rId4" Type="http://schemas.openxmlformats.org/officeDocument/2006/relationships/image" Target="../media/image49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CBADEEA-C873-8CC6-ED31-D8BF6218FF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70" r="1230"/>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9B9F9BE-BE35-9491-8274-4408B740D9BA}"/>
              </a:ext>
            </a:extLst>
          </p:cNvPr>
          <p:cNvSpPr/>
          <p:nvPr/>
        </p:nvSpPr>
        <p:spPr>
          <a:xfrm>
            <a:off x="0" y="5141229"/>
            <a:ext cx="9144000" cy="1102125"/>
          </a:xfrm>
          <a:prstGeom prst="rect">
            <a:avLst/>
          </a:prstGeom>
          <a:solidFill>
            <a:schemeClr val="bg1">
              <a:alpha val="8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3FF6DFE9-27C6-39A3-89DB-4CD355833286}"/>
              </a:ext>
            </a:extLst>
          </p:cNvPr>
          <p:cNvSpPr>
            <a:spLocks noGrp="1"/>
          </p:cNvSpPr>
          <p:nvPr>
            <p:ph type="title"/>
          </p:nvPr>
        </p:nvSpPr>
        <p:spPr>
          <a:xfrm>
            <a:off x="392906" y="5258422"/>
            <a:ext cx="8408194" cy="744836"/>
          </a:xfrm>
        </p:spPr>
        <p:txBody>
          <a:bodyPr vert="horz" lIns="91440" tIns="45720" rIns="91440" bIns="45720" rtlCol="0" anchor="ctr">
            <a:noAutofit/>
          </a:bodyPr>
          <a:lstStyle/>
          <a:p>
            <a:pPr algn="ctr">
              <a:lnSpc>
                <a:spcPct val="90000"/>
              </a:lnSpc>
            </a:pPr>
            <a:r>
              <a:rPr lang="zh-CN" altLang="en-US" sz="2800" dirty="0">
                <a:solidFill>
                  <a:schemeClr val="tx1">
                    <a:lumMod val="85000"/>
                    <a:lumOff val="15000"/>
                  </a:schemeClr>
                </a:solidFill>
                <a:latin typeface="+mj-lt"/>
                <a:ea typeface="+mj-ea"/>
              </a:rPr>
              <a:t>信号 </a:t>
            </a:r>
            <a:r>
              <a:rPr lang="zh-CN" altLang="en-US" sz="4800" i="0" dirty="0">
                <a:solidFill>
                  <a:schemeClr val="tx1">
                    <a:lumMod val="85000"/>
                    <a:lumOff val="15000"/>
                  </a:schemeClr>
                </a:solidFill>
                <a:latin typeface="+mj-lt"/>
              </a:rPr>
              <a:t>∙</a:t>
            </a:r>
            <a:r>
              <a:rPr lang="zh-CN" altLang="en-US" sz="2800" dirty="0">
                <a:solidFill>
                  <a:schemeClr val="tx1">
                    <a:lumMod val="85000"/>
                    <a:lumOff val="15000"/>
                  </a:schemeClr>
                </a:solidFill>
                <a:latin typeface="+mj-lt"/>
                <a:ea typeface="+mj-ea"/>
              </a:rPr>
              <a:t> 一个承载了某些信息的时变的电压（或其他量）</a:t>
            </a:r>
          </a:p>
        </p:txBody>
      </p:sp>
      <p:cxnSp>
        <p:nvCxnSpPr>
          <p:cNvPr id="5" name="直接连接符 4">
            <a:extLst>
              <a:ext uri="{FF2B5EF4-FFF2-40B4-BE49-F238E27FC236}">
                <a16:creationId xmlns:a16="http://schemas.microsoft.com/office/drawing/2014/main" id="{5091EC9D-8DBC-870D-403B-DFDF80AEAFE0}"/>
              </a:ext>
            </a:extLst>
          </p:cNvPr>
          <p:cNvCxnSpPr/>
          <p:nvPr/>
        </p:nvCxnSpPr>
        <p:spPr>
          <a:xfrm>
            <a:off x="0" y="5026174"/>
            <a:ext cx="9144000" cy="0"/>
          </a:xfrm>
          <a:prstGeom prst="line">
            <a:avLst/>
          </a:prstGeom>
          <a:ln w="76200">
            <a:solidFill>
              <a:schemeClr val="bg1">
                <a:alpha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C346C62-8CF0-8DFB-431C-93F0CFE79B69}"/>
              </a:ext>
            </a:extLst>
          </p:cNvPr>
          <p:cNvCxnSpPr/>
          <p:nvPr/>
        </p:nvCxnSpPr>
        <p:spPr>
          <a:xfrm>
            <a:off x="0" y="6353367"/>
            <a:ext cx="9144000" cy="0"/>
          </a:xfrm>
          <a:prstGeom prst="line">
            <a:avLst/>
          </a:prstGeom>
          <a:ln w="76200">
            <a:solidFill>
              <a:schemeClr val="bg1">
                <a:alpha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47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000" dirty="0">
                <a:latin typeface="黑体" panose="02010609060101010101" pitchFamily="49" charset="-122"/>
                <a:ea typeface="黑体" panose="02010609060101010101" pitchFamily="49" charset="-122"/>
              </a:rPr>
              <a:t>阐述分解方法和物理含义</a:t>
            </a:r>
            <a:endParaRPr lang="zh-CN" altLang="en-US" dirty="0">
              <a:solidFill>
                <a:srgbClr val="FF0000"/>
              </a:solidFill>
            </a:endParaRPr>
          </a:p>
        </p:txBody>
      </p:sp>
      <p:sp>
        <p:nvSpPr>
          <p:cNvPr id="7" name="灯片编号占位符 6">
            <a:extLst>
              <a:ext uri="{FF2B5EF4-FFF2-40B4-BE49-F238E27FC236}">
                <a16:creationId xmlns:a16="http://schemas.microsoft.com/office/drawing/2014/main" id="{332ACF2D-CAB4-44CF-81FE-B9498249C159}"/>
              </a:ext>
            </a:extLst>
          </p:cNvPr>
          <p:cNvSpPr>
            <a:spLocks noGrp="1"/>
          </p:cNvSpPr>
          <p:nvPr>
            <p:ph type="sldNum" sz="quarter" idx="4294967295"/>
          </p:nvPr>
        </p:nvSpPr>
        <p:spPr>
          <a:xfrm>
            <a:off x="7010400" y="6519863"/>
            <a:ext cx="2133600" cy="365125"/>
          </a:xfrm>
          <a:prstGeom prst="rect">
            <a:avLst/>
          </a:prstGeom>
        </p:spPr>
        <p:txBody>
          <a:bodyPr vert="horz" lIns="91440" tIns="45720" rIns="91440" bIns="45720" rtlCol="0" anchor="ctr"/>
          <a:lstStyle>
            <a:defPPr>
              <a:defRPr lang="zh-CN"/>
            </a:defPPr>
            <a:lvl1pPr algn="r" rtl="0" fontAlgn="base">
              <a:spcBef>
                <a:spcPct val="0"/>
              </a:spcBef>
              <a:spcAft>
                <a:spcPct val="0"/>
              </a:spcAft>
              <a:defRPr sz="1200" kern="1200">
                <a:solidFill>
                  <a:schemeClr val="tx1">
                    <a:tint val="75000"/>
                  </a:schemeClr>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10</a:t>
            </a:fld>
            <a:endParaRPr lang="zh-CN" altLang="en-US"/>
          </a:p>
        </p:txBody>
      </p:sp>
      <p:sp>
        <p:nvSpPr>
          <p:cNvPr id="3" name="文本框 2"/>
          <p:cNvSpPr txBox="1"/>
          <p:nvPr/>
        </p:nvSpPr>
        <p:spPr>
          <a:xfrm>
            <a:off x="161764" y="1124744"/>
            <a:ext cx="8820472" cy="2448272"/>
          </a:xfrm>
          <a:prstGeom prst="rect">
            <a:avLst/>
          </a:prstGeom>
          <a:ln w="31750"/>
        </p:spPr>
        <p:style>
          <a:lnRef idx="2">
            <a:schemeClr val="accent6"/>
          </a:lnRef>
          <a:fillRef idx="1">
            <a:schemeClr val="lt1"/>
          </a:fillRef>
          <a:effectRef idx="0">
            <a:schemeClr val="accent6"/>
          </a:effectRef>
          <a:fontRef idx="minor">
            <a:schemeClr val="dk1"/>
          </a:fontRef>
        </p:style>
        <p:txBody>
          <a:bodyPr wrap="square" rtlCol="0" anchor="ctr" anchorCtr="0">
            <a:noAutofit/>
          </a:bodyPr>
          <a:lstStyle/>
          <a:p>
            <a:pPr marL="363538">
              <a:lnSpc>
                <a:spcPct val="120000"/>
              </a:lnSpc>
            </a:pPr>
            <a:r>
              <a:rPr lang="zh-CN" altLang="en-US" sz="2800" dirty="0">
                <a:latin typeface="黑体" panose="02010609060101010101" pitchFamily="49" charset="-122"/>
                <a:ea typeface="黑体" panose="02010609060101010101" pitchFamily="49" charset="-122"/>
              </a:rPr>
              <a:t>围绕信号分解，阐述分解方法和物理含义：</a:t>
            </a:r>
            <a:endParaRPr lang="en-US" altLang="zh-CN" sz="2800" dirty="0">
              <a:latin typeface="黑体" panose="02010609060101010101" pitchFamily="49" charset="-122"/>
              <a:ea typeface="黑体" panose="02010609060101010101" pitchFamily="49" charset="-122"/>
            </a:endParaRPr>
          </a:p>
          <a:p>
            <a:pPr marL="820737" indent="-457200">
              <a:lnSpc>
                <a:spcPct val="120000"/>
              </a:lnSpc>
              <a:spcBef>
                <a:spcPts val="1200"/>
              </a:spcBef>
              <a:buClr>
                <a:schemeClr val="tx1"/>
              </a:buClr>
              <a:buSzPct val="90000"/>
              <a:buFont typeface="Arial" panose="020B0604020202020204" pitchFamily="34" charset="0"/>
              <a:buChar char="•"/>
              <a:tabLst>
                <a:tab pos="803275" algn="l"/>
              </a:tabLst>
            </a:pPr>
            <a:r>
              <a:rPr lang="zh-CN" altLang="en-US" sz="2800" dirty="0">
                <a:latin typeface="黑体" panose="02010609060101010101" pitchFamily="49" charset="-122"/>
                <a:ea typeface="黑体" panose="02010609060101010101" pitchFamily="49" charset="-122"/>
              </a:rPr>
              <a:t>数学形式：</a:t>
            </a:r>
            <a:r>
              <a:rPr lang="zh-CN" altLang="en-US" sz="2800" b="1" dirty="0">
                <a:solidFill>
                  <a:srgbClr val="0000FF"/>
                </a:solidFill>
                <a:latin typeface="黑体" panose="02010609060101010101" pitchFamily="49" charset="-122"/>
                <a:ea typeface="黑体" panose="02010609060101010101" pitchFamily="49" charset="-122"/>
              </a:rPr>
              <a:t>傅里叶级数</a:t>
            </a:r>
            <a:endParaRPr lang="en-US" altLang="zh-CN" sz="2800" b="1" dirty="0">
              <a:solidFill>
                <a:srgbClr val="0000FF"/>
              </a:solidFill>
              <a:latin typeface="黑体" panose="02010609060101010101" pitchFamily="49" charset="-122"/>
              <a:ea typeface="黑体" panose="02010609060101010101" pitchFamily="49" charset="-122"/>
            </a:endParaRPr>
          </a:p>
          <a:p>
            <a:pPr marL="820737" indent="-457200">
              <a:lnSpc>
                <a:spcPct val="120000"/>
              </a:lnSpc>
              <a:spcBef>
                <a:spcPts val="600"/>
              </a:spcBef>
              <a:buClr>
                <a:schemeClr val="tx1"/>
              </a:buClr>
              <a:buSzPct val="90000"/>
              <a:buFont typeface="Arial" panose="020B0604020202020204" pitchFamily="34" charset="0"/>
              <a:buChar char="•"/>
              <a:tabLst>
                <a:tab pos="803275" algn="l"/>
              </a:tabLst>
            </a:pPr>
            <a:r>
              <a:rPr lang="zh-CN" altLang="en-US" sz="2800" dirty="0">
                <a:latin typeface="黑体" panose="02010609060101010101" pitchFamily="49" charset="-122"/>
                <a:ea typeface="黑体" panose="02010609060101010101" pitchFamily="49" charset="-122"/>
              </a:rPr>
              <a:t>物理含义：</a:t>
            </a:r>
            <a:r>
              <a:rPr lang="zh-CN" altLang="en-US" sz="2800" b="1" dirty="0">
                <a:solidFill>
                  <a:srgbClr val="0000FF"/>
                </a:solidFill>
                <a:latin typeface="黑体" panose="02010609060101010101" pitchFamily="49" charset="-122"/>
                <a:ea typeface="黑体" panose="02010609060101010101" pitchFamily="49" charset="-122"/>
              </a:rPr>
              <a:t>频谱</a:t>
            </a:r>
            <a:r>
              <a:rPr lang="zh-CN" altLang="en-US" sz="2800" dirty="0">
                <a:latin typeface="黑体" panose="02010609060101010101" pitchFamily="49" charset="-122"/>
                <a:ea typeface="黑体" panose="02010609060101010101" pitchFamily="49" charset="-122"/>
              </a:rPr>
              <a:t>（用另外的坐标系刻画信号特征）</a:t>
            </a:r>
          </a:p>
        </p:txBody>
      </p:sp>
      <p:sp>
        <p:nvSpPr>
          <p:cNvPr id="6" name="矩形 5">
            <a:extLst>
              <a:ext uri="{FF2B5EF4-FFF2-40B4-BE49-F238E27FC236}">
                <a16:creationId xmlns:a16="http://schemas.microsoft.com/office/drawing/2014/main" id="{F06082F2-6D36-4FE5-82A8-70A52D4EB854}"/>
              </a:ext>
            </a:extLst>
          </p:cNvPr>
          <p:cNvSpPr/>
          <p:nvPr/>
        </p:nvSpPr>
        <p:spPr>
          <a:xfrm>
            <a:off x="161764" y="3789040"/>
            <a:ext cx="7074533" cy="1246495"/>
          </a:xfrm>
          <a:prstGeom prst="rect">
            <a:avLst/>
          </a:prstGeom>
        </p:spPr>
        <p:txBody>
          <a:bodyPr wrap="square">
            <a:spAutoFit/>
          </a:bodyPr>
          <a:lstStyle/>
          <a:p>
            <a:pPr marL="457200" indent="-457200">
              <a:spcBef>
                <a:spcPts val="1800"/>
              </a:spcBef>
              <a:buClr>
                <a:schemeClr val="tx1"/>
              </a:buClr>
              <a:buFont typeface="Wingdings" panose="05000000000000000000" pitchFamily="2" charset="2"/>
              <a:buChar char="p"/>
            </a:pPr>
            <a:r>
              <a:rPr lang="en-US" altLang="zh-CN" sz="3000" dirty="0">
                <a:solidFill>
                  <a:srgbClr val="FF0000"/>
                </a:solidFill>
                <a:latin typeface="+mj-lt"/>
                <a:ea typeface="黑体" panose="02010609060101010101" pitchFamily="49" charset="-122"/>
              </a:rPr>
              <a:t> </a:t>
            </a:r>
            <a:r>
              <a:rPr lang="zh-CN" altLang="en-US" sz="3000" dirty="0">
                <a:latin typeface="+mj-lt"/>
                <a:ea typeface="黑体" panose="02010609060101010101" pitchFamily="49" charset="-122"/>
              </a:rPr>
              <a:t>连续时间周期信号的傅里叶级数表示</a:t>
            </a:r>
            <a:endParaRPr lang="en-US" altLang="zh-CN" sz="3000" dirty="0">
              <a:latin typeface="+mj-lt"/>
              <a:ea typeface="黑体" panose="02010609060101010101" pitchFamily="49" charset="-122"/>
            </a:endParaRPr>
          </a:p>
          <a:p>
            <a:pPr marL="457200" indent="-457200">
              <a:spcBef>
                <a:spcPts val="1800"/>
              </a:spcBef>
              <a:buClr>
                <a:srgbClr val="FF0000"/>
              </a:buClr>
              <a:buFont typeface="Wingdings" panose="05000000000000000000" pitchFamily="2" charset="2"/>
              <a:buChar char="p"/>
            </a:pPr>
            <a:r>
              <a:rPr lang="en-US" altLang="zh-CN" sz="3000" dirty="0">
                <a:latin typeface="+mj-lt"/>
                <a:ea typeface="黑体" panose="02010609060101010101" pitchFamily="49" charset="-122"/>
              </a:rPr>
              <a:t> </a:t>
            </a:r>
            <a:r>
              <a:rPr lang="zh-CN" altLang="en-US" sz="3000" b="1" dirty="0">
                <a:solidFill>
                  <a:srgbClr val="FF0000"/>
                </a:solidFill>
                <a:latin typeface="+mj-lt"/>
                <a:ea typeface="黑体" panose="02010609060101010101" pitchFamily="49" charset="-122"/>
              </a:rPr>
              <a:t>连续时间周期信号的频谱</a:t>
            </a:r>
            <a:endParaRPr lang="en-US" altLang="zh-CN" sz="3000" b="1" dirty="0">
              <a:solidFill>
                <a:srgbClr val="FF0000"/>
              </a:solidFill>
              <a:latin typeface="+mj-lt"/>
              <a:ea typeface="黑体" panose="02010609060101010101" pitchFamily="49" charset="-122"/>
            </a:endParaRPr>
          </a:p>
        </p:txBody>
      </p:sp>
      <p:sp>
        <p:nvSpPr>
          <p:cNvPr id="8" name="TextBox 5">
            <a:extLst>
              <a:ext uri="{FF2B5EF4-FFF2-40B4-BE49-F238E27FC236}">
                <a16:creationId xmlns:a16="http://schemas.microsoft.com/office/drawing/2014/main" id="{726BAA6C-D88C-43D7-B9FE-26C7E96D160F}"/>
              </a:ext>
            </a:extLst>
          </p:cNvPr>
          <p:cNvSpPr txBox="1"/>
          <p:nvPr/>
        </p:nvSpPr>
        <p:spPr>
          <a:xfrm>
            <a:off x="7326052" y="3770820"/>
            <a:ext cx="1656184" cy="576064"/>
          </a:xfrm>
          <a:prstGeom prst="rect">
            <a:avLst/>
          </a:prstGeom>
          <a:solidFill>
            <a:srgbClr val="FFFFCC"/>
          </a:solidFill>
          <a:ln/>
        </p:spPr>
        <p:style>
          <a:lnRef idx="2">
            <a:schemeClr val="accent6"/>
          </a:lnRef>
          <a:fillRef idx="1">
            <a:schemeClr val="lt1"/>
          </a:fillRef>
          <a:effectRef idx="0">
            <a:schemeClr val="accent6"/>
          </a:effectRef>
          <a:fontRef idx="minor">
            <a:schemeClr val="dk1"/>
          </a:fontRef>
        </p:style>
        <p:txBody>
          <a:bodyPr wrap="none" lIns="36000" tIns="0" rIns="36000" bIns="36000" rtlCol="0" anchor="ctr" anchorCtr="1">
            <a:noAutofit/>
          </a:bodyPr>
          <a:lstStyle/>
          <a:p>
            <a:r>
              <a:rPr lang="zh-CN" altLang="en-US" sz="2800" b="1" dirty="0">
                <a:solidFill>
                  <a:schemeClr val="accent6">
                    <a:lumMod val="75000"/>
                  </a:schemeClr>
                </a:solidFill>
                <a:latin typeface="黑体" panose="02010609060101010101" pitchFamily="49" charset="-122"/>
                <a:ea typeface="黑体" panose="02010609060101010101" pitchFamily="49" charset="-122"/>
              </a:rPr>
              <a:t>数学形式</a:t>
            </a:r>
          </a:p>
        </p:txBody>
      </p:sp>
      <p:sp>
        <p:nvSpPr>
          <p:cNvPr id="9" name="TextBox 5">
            <a:extLst>
              <a:ext uri="{FF2B5EF4-FFF2-40B4-BE49-F238E27FC236}">
                <a16:creationId xmlns:a16="http://schemas.microsoft.com/office/drawing/2014/main" id="{C90B61FE-2007-41D5-8698-E928044A4B1B}"/>
              </a:ext>
            </a:extLst>
          </p:cNvPr>
          <p:cNvSpPr txBox="1"/>
          <p:nvPr/>
        </p:nvSpPr>
        <p:spPr>
          <a:xfrm>
            <a:off x="7326052" y="4437112"/>
            <a:ext cx="1656184" cy="576064"/>
          </a:xfrm>
          <a:prstGeom prst="rect">
            <a:avLst/>
          </a:prstGeom>
          <a:solidFill>
            <a:srgbClr val="FFFFCC"/>
          </a:solidFill>
          <a:ln/>
        </p:spPr>
        <p:style>
          <a:lnRef idx="2">
            <a:schemeClr val="accent6"/>
          </a:lnRef>
          <a:fillRef idx="1">
            <a:schemeClr val="lt1"/>
          </a:fillRef>
          <a:effectRef idx="0">
            <a:schemeClr val="accent6"/>
          </a:effectRef>
          <a:fontRef idx="minor">
            <a:schemeClr val="dk1"/>
          </a:fontRef>
        </p:style>
        <p:txBody>
          <a:bodyPr wrap="none" lIns="36000" tIns="0" rIns="36000" bIns="36000" rtlCol="0" anchor="ctr" anchorCtr="1">
            <a:noAutofit/>
          </a:bodyPr>
          <a:lstStyle/>
          <a:p>
            <a:r>
              <a:rPr lang="zh-CN" altLang="en-US" sz="2800" b="1" dirty="0">
                <a:solidFill>
                  <a:schemeClr val="accent6">
                    <a:lumMod val="75000"/>
                  </a:schemeClr>
                </a:solidFill>
                <a:latin typeface="黑体" panose="02010609060101010101" pitchFamily="49" charset="-122"/>
                <a:ea typeface="黑体" panose="02010609060101010101" pitchFamily="49" charset="-122"/>
              </a:rPr>
              <a:t>信号特征</a:t>
            </a:r>
          </a:p>
        </p:txBody>
      </p:sp>
    </p:spTree>
    <p:extLst>
      <p:ext uri="{BB962C8B-B14F-4D97-AF65-F5344CB8AC3E}">
        <p14:creationId xmlns:p14="http://schemas.microsoft.com/office/powerpoint/2010/main" val="24700424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傅里叶级数物理含义：谐波频率分量叠加</a:t>
            </a:r>
            <a:endParaRPr lang="zh-CN" altLang="en-US" dirty="0">
              <a:solidFill>
                <a:srgbClr val="FF0000"/>
              </a:solidFill>
              <a:latin typeface="黑体" pitchFamily="49" charset="-122"/>
            </a:endParaRPr>
          </a:p>
        </p:txBody>
      </p:sp>
      <p:sp>
        <p:nvSpPr>
          <p:cNvPr id="7" name="灯片编号占位符 6">
            <a:extLst>
              <a:ext uri="{FF2B5EF4-FFF2-40B4-BE49-F238E27FC236}">
                <a16:creationId xmlns:a16="http://schemas.microsoft.com/office/drawing/2014/main" id="{04BE49D3-A11D-47AD-973C-5278DF38B9E2}"/>
              </a:ext>
            </a:extLst>
          </p:cNvPr>
          <p:cNvSpPr>
            <a:spLocks noGrp="1"/>
          </p:cNvSpPr>
          <p:nvPr>
            <p:ph type="sldNum" sz="quarter" idx="4294967295"/>
          </p:nvPr>
        </p:nvSpPr>
        <p:spPr>
          <a:xfrm>
            <a:off x="7010400" y="6519863"/>
            <a:ext cx="2133600" cy="365125"/>
          </a:xfrm>
          <a:prstGeom prst="rect">
            <a:avLst/>
          </a:prstGeom>
        </p:spPr>
        <p:txBody>
          <a:bodyPr vert="horz" lIns="91440" tIns="45720" rIns="91440" bIns="45720" rtlCol="0" anchor="ctr"/>
          <a:lstStyle>
            <a:defPPr>
              <a:defRPr lang="zh-CN"/>
            </a:defPPr>
            <a:lvl1pPr algn="r" rtl="0" fontAlgn="base">
              <a:spcBef>
                <a:spcPct val="0"/>
              </a:spcBef>
              <a:spcAft>
                <a:spcPct val="0"/>
              </a:spcAft>
              <a:defRPr sz="1200" kern="1200">
                <a:solidFill>
                  <a:schemeClr val="tx1">
                    <a:tint val="75000"/>
                  </a:schemeClr>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11</a:t>
            </a:fld>
            <a:endParaRPr lang="zh-CN" altLang="en-US"/>
          </a:p>
        </p:txBody>
      </p:sp>
      <mc:AlternateContent xmlns:mc="http://schemas.openxmlformats.org/markup-compatibility/2006" xmlns:a14="http://schemas.microsoft.com/office/drawing/2010/main">
        <mc:Choice Requires="a14">
          <p:sp>
            <p:nvSpPr>
              <p:cNvPr id="17" name="TextBox 16"/>
              <p:cNvSpPr txBox="1"/>
              <p:nvPr/>
            </p:nvSpPr>
            <p:spPr>
              <a:xfrm>
                <a:off x="632619" y="908720"/>
                <a:ext cx="7827813" cy="1490735"/>
              </a:xfrm>
              <a:prstGeom prst="rect">
                <a:avLst/>
              </a:prstGeom>
              <a:noFill/>
            </p:spPr>
            <p:txBody>
              <a:bodyPr wrap="square" rtlCol="0">
                <a:noAutofit/>
              </a:bodyPr>
              <a:lstStyle/>
              <a:p>
                <a:pPr>
                  <a:spcBef>
                    <a:spcPts val="0"/>
                  </a:spcBef>
                </a:pPr>
                <a14:m>
                  <m:oMathPara xmlns:m="http://schemas.openxmlformats.org/officeDocument/2006/math">
                    <m:oMathParaPr>
                      <m:jc m:val="centerGroup"/>
                    </m:oMathParaPr>
                    <m:oMath xmlns:m="http://schemas.openxmlformats.org/officeDocument/2006/math">
                      <m:r>
                        <a:rPr lang="en-US" altLang="zh-CN" sz="2800" b="1" i="1" smtClean="0">
                          <a:solidFill>
                            <a:schemeClr val="tx1"/>
                          </a:solidFill>
                          <a:latin typeface="Cambria Math" panose="02040503050406030204" pitchFamily="18" charset="0"/>
                        </a:rPr>
                        <m:t>𝒙</m:t>
                      </m:r>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𝒕</m:t>
                          </m:r>
                        </m:e>
                      </m:d>
                      <m:r>
                        <a:rPr lang="en-US" altLang="zh-CN" sz="2800" b="1" i="1" smtClean="0">
                          <a:solidFill>
                            <a:schemeClr val="tx1"/>
                          </a:solidFill>
                          <a:latin typeface="Cambria Math"/>
                        </a:rPr>
                        <m:t>=</m:t>
                      </m:r>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𝒄</m:t>
                          </m:r>
                        </m:e>
                        <m:sub>
                          <m:r>
                            <a:rPr lang="en-US" altLang="zh-CN" sz="2800" b="1" i="1" smtClean="0">
                              <a:solidFill>
                                <a:srgbClr val="0000FF"/>
                              </a:solidFill>
                              <a:latin typeface="Cambria Math" panose="02040503050406030204" pitchFamily="18" charset="0"/>
                            </a:rPr>
                            <m:t>𝟎</m:t>
                          </m:r>
                        </m:sub>
                      </m:sSub>
                      <m:r>
                        <a:rPr lang="en-US" altLang="zh-CN" sz="2800" b="1" i="1" smtClean="0">
                          <a:solidFill>
                            <a:schemeClr val="tx1"/>
                          </a:solidFill>
                          <a:latin typeface="Cambria Math" panose="02040503050406030204" pitchFamily="18" charset="0"/>
                        </a:rPr>
                        <m:t>+</m:t>
                      </m:r>
                      <m:nary>
                        <m:naryPr>
                          <m:chr m:val="∑"/>
                          <m:ctrlPr>
                            <a:rPr lang="en-US" altLang="zh-CN" sz="2800" b="1" i="1" smtClean="0">
                              <a:solidFill>
                                <a:schemeClr val="tx1"/>
                              </a:solidFill>
                              <a:latin typeface="Cambria Math" panose="02040503050406030204" pitchFamily="18" charset="0"/>
                            </a:rPr>
                          </m:ctrlPr>
                        </m:naryPr>
                        <m:sub>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a:rPr>
                            <m:t>=</m:t>
                          </m:r>
                          <m:r>
                            <a:rPr lang="en-US" altLang="zh-CN" sz="2800" b="1" i="1" smtClean="0">
                              <a:solidFill>
                                <a:schemeClr val="tx1"/>
                              </a:solidFill>
                              <a:latin typeface="Cambria Math" panose="02040503050406030204" pitchFamily="18" charset="0"/>
                            </a:rPr>
                            <m:t>𝟏</m:t>
                          </m:r>
                        </m:sub>
                        <m:sup>
                          <m:r>
                            <a:rPr lang="en-US" altLang="zh-CN" sz="2800" b="1" i="1" smtClean="0">
                              <a:solidFill>
                                <a:schemeClr val="tx1"/>
                              </a:solidFill>
                              <a:latin typeface="Cambria Math"/>
                              <a:ea typeface="Cambria Math"/>
                            </a:rPr>
                            <m:t>∞</m:t>
                          </m:r>
                        </m:sup>
                        <m:e>
                          <m:sSub>
                            <m:sSubPr>
                              <m:ctrlPr>
                                <a:rPr lang="en-US" altLang="zh-CN" sz="2800" b="1" i="1">
                                  <a:solidFill>
                                    <a:srgbClr val="0000FF"/>
                                  </a:solidFill>
                                  <a:latin typeface="Cambria Math" panose="02040503050406030204" pitchFamily="18" charset="0"/>
                                  <a:ea typeface="Cambria Math"/>
                                </a:rPr>
                              </m:ctrlPr>
                            </m:sSubPr>
                            <m:e>
                              <m:r>
                                <a:rPr lang="en-US" altLang="zh-CN" sz="2800" b="1" i="1" smtClean="0">
                                  <a:solidFill>
                                    <a:srgbClr val="0000FF"/>
                                  </a:solidFill>
                                  <a:latin typeface="Cambria Math" panose="02040503050406030204" pitchFamily="18" charset="0"/>
                                  <a:ea typeface="Cambria Math"/>
                                </a:rPr>
                                <m:t>𝒄</m:t>
                              </m:r>
                            </m:e>
                            <m:sub>
                              <m:r>
                                <a:rPr lang="en-US" altLang="zh-CN" sz="2800" b="1" i="1">
                                  <a:solidFill>
                                    <a:srgbClr val="0000FF"/>
                                  </a:solidFill>
                                  <a:latin typeface="Cambria Math" panose="02040503050406030204" pitchFamily="18" charset="0"/>
                                  <a:ea typeface="Cambria Math"/>
                                </a:rPr>
                                <m:t>𝒏</m:t>
                              </m:r>
                            </m:sub>
                          </m:sSub>
                          <m:func>
                            <m:funcPr>
                              <m:ctrlPr>
                                <a:rPr lang="en-US" altLang="zh-CN" sz="2800" b="1" i="1">
                                  <a:latin typeface="Cambria Math" panose="02040503050406030204" pitchFamily="18" charset="0"/>
                                  <a:ea typeface="Cambria Math"/>
                                </a:rPr>
                              </m:ctrlPr>
                            </m:funcPr>
                            <m:fName>
                              <m:r>
                                <a:rPr lang="en-US" altLang="zh-CN" sz="2800" b="1" i="0" smtClean="0">
                                  <a:solidFill>
                                    <a:schemeClr val="tx1"/>
                                  </a:solidFill>
                                  <a:latin typeface="Cambria Math" panose="02040503050406030204" pitchFamily="18" charset="0"/>
                                  <a:ea typeface="Cambria Math"/>
                                </a:rPr>
                                <m:t>𝐜𝐨𝐬</m:t>
                              </m:r>
                            </m:fName>
                            <m:e>
                              <m:d>
                                <m:dPr>
                                  <m:ctrlPr>
                                    <a:rPr lang="en-US" altLang="zh-CN" sz="2800" b="1" i="1">
                                      <a:latin typeface="Cambria Math" panose="02040503050406030204" pitchFamily="18" charset="0"/>
                                      <a:ea typeface="Cambria Math"/>
                                    </a:rPr>
                                  </m:ctrlPr>
                                </m:dPr>
                                <m:e>
                                  <m:r>
                                    <a:rPr lang="en-US" altLang="zh-CN" sz="2800" b="1" i="1" smtClean="0">
                                      <a:solidFill>
                                        <a:srgbClr val="FF0000"/>
                                      </a:solidFill>
                                      <a:latin typeface="Cambria Math" panose="02040503050406030204" pitchFamily="18" charset="0"/>
                                      <a:ea typeface="Cambria Math"/>
                                    </a:rPr>
                                    <m:t>𝒏</m:t>
                                  </m:r>
                                  <m:sSub>
                                    <m:sSubPr>
                                      <m:ctrlPr>
                                        <a:rPr lang="en-US" altLang="zh-CN" sz="2800" b="1" i="1" smtClean="0">
                                          <a:solidFill>
                                            <a:srgbClr val="FF0000"/>
                                          </a:solidFill>
                                          <a:latin typeface="Cambria Math" panose="02040503050406030204" pitchFamily="18" charset="0"/>
                                          <a:ea typeface="Cambria Math"/>
                                        </a:rPr>
                                      </m:ctrlPr>
                                    </m:sSubPr>
                                    <m:e>
                                      <m:r>
                                        <a:rPr lang="zh-CN" altLang="en-US" sz="2800" b="1" i="1">
                                          <a:solidFill>
                                            <a:srgbClr val="FF0000"/>
                                          </a:solidFill>
                                          <a:latin typeface="Cambria Math" panose="02040503050406030204" pitchFamily="18" charset="0"/>
                                          <a:ea typeface="Cambria Math"/>
                                        </a:rPr>
                                        <m:t>𝝎</m:t>
                                      </m:r>
                                    </m:e>
                                    <m:sub>
                                      <m:r>
                                        <a:rPr lang="en-US" altLang="zh-CN" sz="2800" b="1" i="1">
                                          <a:solidFill>
                                            <a:srgbClr val="FF0000"/>
                                          </a:solidFill>
                                          <a:latin typeface="Cambria Math" panose="02040503050406030204" pitchFamily="18" charset="0"/>
                                          <a:ea typeface="Cambria Math"/>
                                        </a:rPr>
                                        <m:t>𝟏</m:t>
                                      </m:r>
                                    </m:sub>
                                  </m:sSub>
                                  <m:r>
                                    <a:rPr lang="en-US" altLang="zh-CN" sz="2800" b="1" i="1">
                                      <a:latin typeface="Cambria Math" panose="02040503050406030204" pitchFamily="18" charset="0"/>
                                      <a:ea typeface="Cambria Math"/>
                                    </a:rPr>
                                    <m:t>𝒕</m:t>
                                  </m:r>
                                  <m:r>
                                    <a:rPr lang="en-US" altLang="zh-CN" sz="2800" b="1" i="1" smtClean="0">
                                      <a:latin typeface="Cambria Math" panose="02040503050406030204" pitchFamily="18" charset="0"/>
                                      <a:ea typeface="Cambria Math"/>
                                    </a:rPr>
                                    <m:t>+</m:t>
                                  </m:r>
                                  <m:sSub>
                                    <m:sSubPr>
                                      <m:ctrlPr>
                                        <a:rPr lang="en-US" altLang="zh-CN" sz="2800" b="1" i="1" smtClean="0">
                                          <a:solidFill>
                                            <a:srgbClr val="0000FF"/>
                                          </a:solidFill>
                                          <a:latin typeface="Cambria Math" panose="02040503050406030204" pitchFamily="18" charset="0"/>
                                          <a:ea typeface="Cambria Math"/>
                                        </a:rPr>
                                      </m:ctrlPr>
                                    </m:sSubPr>
                                    <m:e>
                                      <m:r>
                                        <a:rPr lang="zh-CN" altLang="en-US" sz="2800" b="1" i="1" smtClean="0">
                                          <a:solidFill>
                                            <a:srgbClr val="0000FF"/>
                                          </a:solidFill>
                                          <a:latin typeface="Cambria Math" panose="02040503050406030204" pitchFamily="18" charset="0"/>
                                          <a:ea typeface="Cambria Math"/>
                                        </a:rPr>
                                        <m:t>𝝋</m:t>
                                      </m:r>
                                    </m:e>
                                    <m:sub>
                                      <m:r>
                                        <a:rPr lang="en-US" altLang="zh-CN" sz="2800" b="1" i="1" smtClean="0">
                                          <a:solidFill>
                                            <a:srgbClr val="0000FF"/>
                                          </a:solidFill>
                                          <a:latin typeface="Cambria Math" panose="02040503050406030204" pitchFamily="18" charset="0"/>
                                          <a:ea typeface="Cambria Math"/>
                                        </a:rPr>
                                        <m:t>𝒏</m:t>
                                      </m:r>
                                    </m:sub>
                                  </m:sSub>
                                </m:e>
                              </m:d>
                            </m:e>
                          </m:func>
                        </m:e>
                      </m:nary>
                    </m:oMath>
                  </m:oMathPara>
                </a14:m>
                <a:endParaRPr lang="en-US" altLang="zh-CN" sz="2800" b="1" i="1" dirty="0">
                  <a:solidFill>
                    <a:schemeClr val="tx1"/>
                  </a:solidFill>
                  <a:latin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2619" y="908720"/>
                <a:ext cx="7827813" cy="1490735"/>
              </a:xfrm>
              <a:prstGeom prst="rect">
                <a:avLst/>
              </a:prstGeom>
              <a:blipFill rotWithShape="0">
                <a:blip r:embed="rId3"/>
                <a:stretch>
                  <a:fillRect/>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8E859532-FD55-4983-9A25-64F14B2701FB}"/>
              </a:ext>
            </a:extLst>
          </p:cNvPr>
          <p:cNvGrpSpPr/>
          <p:nvPr/>
        </p:nvGrpSpPr>
        <p:grpSpPr>
          <a:xfrm>
            <a:off x="368438" y="3335610"/>
            <a:ext cx="3915530" cy="2232248"/>
            <a:chOff x="440446" y="4365104"/>
            <a:chExt cx="3915530" cy="2232248"/>
          </a:xfrm>
        </p:grpSpPr>
        <p:pic>
          <p:nvPicPr>
            <p:cNvPr id="21" name="Picture 70">
              <a:extLst>
                <a:ext uri="{FF2B5EF4-FFF2-40B4-BE49-F238E27FC236}">
                  <a16:creationId xmlns:a16="http://schemas.microsoft.com/office/drawing/2014/main" id="{2989D4A8-B637-4467-B0D7-598ADD01CA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827" y="4652201"/>
              <a:ext cx="3432149" cy="1617676"/>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2" name="组合 21">
              <a:extLst>
                <a:ext uri="{FF2B5EF4-FFF2-40B4-BE49-F238E27FC236}">
                  <a16:creationId xmlns:a16="http://schemas.microsoft.com/office/drawing/2014/main" id="{F80DAF86-CEC9-42E0-A118-495F4CCDD27F}"/>
                </a:ext>
              </a:extLst>
            </p:cNvPr>
            <p:cNvGrpSpPr/>
            <p:nvPr/>
          </p:nvGrpSpPr>
          <p:grpSpPr>
            <a:xfrm>
              <a:off x="440446" y="4365104"/>
              <a:ext cx="3915530" cy="2232248"/>
              <a:chOff x="440446" y="4365104"/>
              <a:chExt cx="3915530" cy="2232248"/>
            </a:xfrm>
          </p:grpSpPr>
          <mc:AlternateContent xmlns:mc="http://schemas.openxmlformats.org/markup-compatibility/2006" xmlns:a14="http://schemas.microsoft.com/office/drawing/2010/main">
            <mc:Choice Requires="a14">
              <p:sp>
                <p:nvSpPr>
                  <p:cNvPr id="23" name="TextBox 47">
                    <a:extLst>
                      <a:ext uri="{FF2B5EF4-FFF2-40B4-BE49-F238E27FC236}">
                        <a16:creationId xmlns:a16="http://schemas.microsoft.com/office/drawing/2014/main" id="{DD814D41-3937-4843-A2FE-37B8FA89EC24}"/>
                      </a:ext>
                    </a:extLst>
                  </p:cNvPr>
                  <p:cNvSpPr txBox="1"/>
                  <p:nvPr/>
                </p:nvSpPr>
                <p:spPr>
                  <a:xfrm>
                    <a:off x="440446" y="4365104"/>
                    <a:ext cx="459146" cy="36004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spcBef>
                        <a:spcPts val="0"/>
                      </a:spcBef>
                    </a:pPr>
                    <a14:m>
                      <m:oMathPara xmlns:m="http://schemas.openxmlformats.org/officeDocument/2006/math">
                        <m:oMathParaPr>
                          <m:jc m:val="right"/>
                        </m:oMathParaPr>
                        <m:oMath xmlns:m="http://schemas.openxmlformats.org/officeDocument/2006/math">
                          <m:sSub>
                            <m:sSubPr>
                              <m:ctrlPr>
                                <a:rPr lang="en-US" altLang="zh-CN" sz="3200" b="1" i="1" smtClean="0">
                                  <a:solidFill>
                                    <a:srgbClr val="0000FF"/>
                                  </a:solidFill>
                                  <a:latin typeface="Cambria Math" panose="02040503050406030204" pitchFamily="18" charset="0"/>
                                </a:rPr>
                              </m:ctrlPr>
                            </m:sSubPr>
                            <m:e>
                              <m:r>
                                <a:rPr lang="en-US" altLang="zh-CN" sz="3200" b="1" i="1" smtClean="0">
                                  <a:solidFill>
                                    <a:srgbClr val="0000FF"/>
                                  </a:solidFill>
                                  <a:latin typeface="Cambria Math" panose="02040503050406030204" pitchFamily="18" charset="0"/>
                                </a:rPr>
                                <m:t>𝒄</m:t>
                              </m:r>
                            </m:e>
                            <m:sub>
                              <m:r>
                                <a:rPr lang="en-US" altLang="zh-CN" sz="3200" b="1" i="1" smtClean="0">
                                  <a:solidFill>
                                    <a:srgbClr val="0000FF"/>
                                  </a:solidFill>
                                  <a:latin typeface="Cambria Math" panose="02040503050406030204" pitchFamily="18" charset="0"/>
                                </a:rPr>
                                <m:t>𝒏</m:t>
                              </m:r>
                            </m:sub>
                          </m:sSub>
                        </m:oMath>
                      </m:oMathPara>
                    </a14:m>
                    <a:endParaRPr lang="en-US" altLang="zh-CN" sz="3200" b="1" i="1" dirty="0">
                      <a:solidFill>
                        <a:srgbClr val="0000FF"/>
                      </a:solidFill>
                      <a:latin typeface="Cambria Math"/>
                    </a:endParaRPr>
                  </a:p>
                </p:txBody>
              </p:sp>
            </mc:Choice>
            <mc:Fallback xmlns="">
              <p:sp>
                <p:nvSpPr>
                  <p:cNvPr id="52" name="TextBox 47"/>
                  <p:cNvSpPr txBox="1">
                    <a:spLocks noRot="1" noChangeAspect="1" noMove="1" noResize="1" noEditPoints="1" noAdjustHandles="1" noChangeArrowheads="1" noChangeShapeType="1" noTextEdit="1"/>
                  </p:cNvSpPr>
                  <p:nvPr/>
                </p:nvSpPr>
                <p:spPr>
                  <a:xfrm>
                    <a:off x="440446" y="4365104"/>
                    <a:ext cx="459146" cy="360040"/>
                  </a:xfrm>
                  <a:prstGeom prst="rect">
                    <a:avLst/>
                  </a:prstGeom>
                  <a:blipFill rotWithShape="0">
                    <a:blip r:embed="rId19"/>
                    <a:stretch>
                      <a:fillRect b="-1694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47">
                    <a:extLst>
                      <a:ext uri="{FF2B5EF4-FFF2-40B4-BE49-F238E27FC236}">
                        <a16:creationId xmlns:a16="http://schemas.microsoft.com/office/drawing/2014/main" id="{5F551BA6-420E-4B26-8D9A-1376A8CC418C}"/>
                      </a:ext>
                    </a:extLst>
                  </p:cNvPr>
                  <p:cNvSpPr txBox="1"/>
                  <p:nvPr/>
                </p:nvSpPr>
                <p:spPr>
                  <a:xfrm>
                    <a:off x="3896830" y="6237312"/>
                    <a:ext cx="459146" cy="36004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spcBef>
                        <a:spcPts val="0"/>
                      </a:spcBef>
                    </a:pPr>
                    <a14:m>
                      <m:oMathPara xmlns:m="http://schemas.openxmlformats.org/officeDocument/2006/math">
                        <m:oMathParaPr>
                          <m:jc m:val="right"/>
                        </m:oMathParaPr>
                        <m:oMath xmlns:m="http://schemas.openxmlformats.org/officeDocument/2006/math">
                          <m:r>
                            <a:rPr lang="en-US" altLang="zh-CN" sz="2800" b="1" i="1" smtClean="0">
                              <a:solidFill>
                                <a:schemeClr val="tx1"/>
                              </a:solidFill>
                              <a:latin typeface="Cambria Math" panose="02040503050406030204" pitchFamily="18" charset="0"/>
                            </a:rPr>
                            <m:t>𝒏</m:t>
                          </m:r>
                          <m:sSub>
                            <m:sSubPr>
                              <m:ctrlPr>
                                <a:rPr lang="en-US" altLang="zh-CN" sz="2800" b="1" i="1" smtClean="0">
                                  <a:solidFill>
                                    <a:schemeClr val="tx1"/>
                                  </a:solidFill>
                                  <a:latin typeface="Cambria Math" panose="02040503050406030204" pitchFamily="18" charset="0"/>
                                </a:rPr>
                              </m:ctrlPr>
                            </m:sSubPr>
                            <m:e>
                              <m:r>
                                <a:rPr lang="zh-CN" altLang="en-US" sz="2800" b="1" i="1" smtClean="0">
                                  <a:solidFill>
                                    <a:schemeClr val="tx1"/>
                                  </a:solidFill>
                                  <a:latin typeface="Cambria Math" panose="02040503050406030204" pitchFamily="18" charset="0"/>
                                </a:rPr>
                                <m:t>𝝎</m:t>
                              </m:r>
                            </m:e>
                            <m:sub>
                              <m:r>
                                <a:rPr lang="en-US" altLang="zh-CN" sz="2800" b="1" i="1" smtClean="0">
                                  <a:solidFill>
                                    <a:schemeClr val="tx1"/>
                                  </a:solidFill>
                                  <a:latin typeface="Cambria Math" panose="02040503050406030204" pitchFamily="18" charset="0"/>
                                </a:rPr>
                                <m:t>𝟏</m:t>
                              </m:r>
                            </m:sub>
                          </m:sSub>
                        </m:oMath>
                      </m:oMathPara>
                    </a14:m>
                    <a:endParaRPr lang="en-US" altLang="zh-CN" sz="2800" b="1" i="1" dirty="0">
                      <a:solidFill>
                        <a:schemeClr val="tx1"/>
                      </a:solidFill>
                      <a:latin typeface="Cambria Math"/>
                    </a:endParaRPr>
                  </a:p>
                </p:txBody>
              </p:sp>
            </mc:Choice>
            <mc:Fallback xmlns="">
              <p:sp>
                <p:nvSpPr>
                  <p:cNvPr id="54" name="TextBox 47"/>
                  <p:cNvSpPr txBox="1">
                    <a:spLocks noRot="1" noChangeAspect="1" noMove="1" noResize="1" noEditPoints="1" noAdjustHandles="1" noChangeArrowheads="1" noChangeShapeType="1" noTextEdit="1"/>
                  </p:cNvSpPr>
                  <p:nvPr/>
                </p:nvSpPr>
                <p:spPr>
                  <a:xfrm>
                    <a:off x="3896830" y="6237312"/>
                    <a:ext cx="459146" cy="360040"/>
                  </a:xfrm>
                  <a:prstGeom prst="rect">
                    <a:avLst/>
                  </a:prstGeom>
                  <a:blipFill rotWithShape="0">
                    <a:blip r:embed="rId20"/>
                    <a:stretch>
                      <a:fillRect r="-40789" b="-8475"/>
                    </a:stretch>
                  </a:blipFill>
                  <a:ln>
                    <a:noFill/>
                  </a:ln>
                </p:spPr>
                <p:txBody>
                  <a:bodyPr/>
                  <a:lstStyle/>
                  <a:p>
                    <a:r>
                      <a:rPr lang="zh-CN" altLang="en-US">
                        <a:noFill/>
                      </a:rPr>
                      <a:t> </a:t>
                    </a:r>
                  </a:p>
                </p:txBody>
              </p:sp>
            </mc:Fallback>
          </mc:AlternateContent>
        </p:grpSp>
      </p:grpSp>
      <p:grpSp>
        <p:nvGrpSpPr>
          <p:cNvPr id="25" name="组合 24">
            <a:extLst>
              <a:ext uri="{FF2B5EF4-FFF2-40B4-BE49-F238E27FC236}">
                <a16:creationId xmlns:a16="http://schemas.microsoft.com/office/drawing/2014/main" id="{98DF19B2-6CEE-4CE7-BDE7-02137A65F744}"/>
              </a:ext>
            </a:extLst>
          </p:cNvPr>
          <p:cNvGrpSpPr/>
          <p:nvPr/>
        </p:nvGrpSpPr>
        <p:grpSpPr>
          <a:xfrm>
            <a:off x="4644008" y="3356992"/>
            <a:ext cx="4032448" cy="2210866"/>
            <a:chOff x="4716016" y="4386486"/>
            <a:chExt cx="4032448" cy="2210866"/>
          </a:xfrm>
        </p:grpSpPr>
        <p:pic>
          <p:nvPicPr>
            <p:cNvPr id="26" name="Picture 106">
              <a:extLst>
                <a:ext uri="{FF2B5EF4-FFF2-40B4-BE49-F238E27FC236}">
                  <a16:creationId xmlns:a16="http://schemas.microsoft.com/office/drawing/2014/main" id="{852E9911-2472-4B61-8A6D-8FFC429DC59B}"/>
                </a:ext>
              </a:extLst>
            </p:cNvPr>
            <p:cNvPicPr>
              <a:picLocks noChangeAspect="1" noChangeArrowheads="1"/>
            </p:cNvPicPr>
            <p:nvPr/>
          </p:nvPicPr>
          <p:blipFill>
            <a:blip r:embed="rId21">
              <a:lum bright="-6000" contrast="12000"/>
              <a:extLst>
                <a:ext uri="{28A0092B-C50C-407E-A947-70E740481C1C}">
                  <a14:useLocalDpi xmlns:a14="http://schemas.microsoft.com/office/drawing/2010/main" val="0"/>
                </a:ext>
              </a:extLst>
            </a:blip>
            <a:srcRect/>
            <a:stretch>
              <a:fillRect/>
            </a:stretch>
          </p:blipFill>
          <p:spPr bwMode="auto">
            <a:xfrm>
              <a:off x="5148064" y="4640245"/>
              <a:ext cx="3487252" cy="165572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7" name="组合 26">
              <a:extLst>
                <a:ext uri="{FF2B5EF4-FFF2-40B4-BE49-F238E27FC236}">
                  <a16:creationId xmlns:a16="http://schemas.microsoft.com/office/drawing/2014/main" id="{AE8342B3-F56F-457B-8E9F-2EE87C53BAA6}"/>
                </a:ext>
              </a:extLst>
            </p:cNvPr>
            <p:cNvGrpSpPr/>
            <p:nvPr/>
          </p:nvGrpSpPr>
          <p:grpSpPr>
            <a:xfrm>
              <a:off x="4716016" y="4386486"/>
              <a:ext cx="4032448" cy="2210866"/>
              <a:chOff x="4716016" y="4386486"/>
              <a:chExt cx="4032448" cy="2210866"/>
            </a:xfrm>
          </p:grpSpPr>
          <mc:AlternateContent xmlns:mc="http://schemas.openxmlformats.org/markup-compatibility/2006" xmlns:a14="http://schemas.microsoft.com/office/drawing/2010/main">
            <mc:Choice Requires="a14">
              <p:sp>
                <p:nvSpPr>
                  <p:cNvPr id="28" name="TextBox 47">
                    <a:extLst>
                      <a:ext uri="{FF2B5EF4-FFF2-40B4-BE49-F238E27FC236}">
                        <a16:creationId xmlns:a16="http://schemas.microsoft.com/office/drawing/2014/main" id="{D55EA50D-685F-40C9-8C96-994388E0466C}"/>
                      </a:ext>
                    </a:extLst>
                  </p:cNvPr>
                  <p:cNvSpPr txBox="1"/>
                  <p:nvPr/>
                </p:nvSpPr>
                <p:spPr>
                  <a:xfrm>
                    <a:off x="4716016" y="4386486"/>
                    <a:ext cx="459146" cy="360040"/>
                  </a:xfrm>
                  <a:prstGeom prst="rect">
                    <a:avLst/>
                  </a:prstGeom>
                  <a:solidFill>
                    <a:schemeClr val="bg1"/>
                  </a:solidFill>
                  <a:ln>
                    <a:noFill/>
                  </a:ln>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spcBef>
                        <a:spcPts val="0"/>
                      </a:spcBef>
                    </a:pPr>
                    <a14:m>
                      <m:oMathPara xmlns:m="http://schemas.openxmlformats.org/officeDocument/2006/math">
                        <m:oMathParaPr>
                          <m:jc m:val="right"/>
                        </m:oMathParaPr>
                        <m:oMath xmlns:m="http://schemas.openxmlformats.org/officeDocument/2006/math">
                          <m:sSub>
                            <m:sSubPr>
                              <m:ctrlPr>
                                <a:rPr lang="en-US" altLang="zh-CN" sz="3200" b="1" i="1" smtClean="0">
                                  <a:solidFill>
                                    <a:srgbClr val="FF0000"/>
                                  </a:solidFill>
                                  <a:latin typeface="Cambria Math" panose="02040503050406030204" pitchFamily="18" charset="0"/>
                                </a:rPr>
                              </m:ctrlPr>
                            </m:sSubPr>
                            <m:e>
                              <m:r>
                                <a:rPr lang="zh-CN" altLang="en-US" sz="3200" b="1" i="1" smtClean="0">
                                  <a:solidFill>
                                    <a:srgbClr val="FF0000"/>
                                  </a:solidFill>
                                  <a:latin typeface="Cambria Math" panose="02040503050406030204" pitchFamily="18" charset="0"/>
                                </a:rPr>
                                <m:t>𝝋</m:t>
                              </m:r>
                            </m:e>
                            <m:sub>
                              <m:r>
                                <a:rPr lang="en-US" altLang="zh-CN" sz="3200" b="1" i="1" smtClean="0">
                                  <a:solidFill>
                                    <a:srgbClr val="FF0000"/>
                                  </a:solidFill>
                                  <a:latin typeface="Cambria Math" panose="02040503050406030204" pitchFamily="18" charset="0"/>
                                </a:rPr>
                                <m:t>𝒏</m:t>
                              </m:r>
                            </m:sub>
                          </m:sSub>
                        </m:oMath>
                      </m:oMathPara>
                    </a14:m>
                    <a:endParaRPr lang="en-US" altLang="zh-CN" sz="3200" b="1" i="1" dirty="0">
                      <a:solidFill>
                        <a:srgbClr val="FF0000"/>
                      </a:solidFill>
                      <a:latin typeface="Cambria Math"/>
                    </a:endParaRPr>
                  </a:p>
                </p:txBody>
              </p:sp>
            </mc:Choice>
            <mc:Fallback xmlns="">
              <p:sp>
                <p:nvSpPr>
                  <p:cNvPr id="53" name="TextBox 47"/>
                  <p:cNvSpPr txBox="1">
                    <a:spLocks noRot="1" noChangeAspect="1" noMove="1" noResize="1" noEditPoints="1" noAdjustHandles="1" noChangeArrowheads="1" noChangeShapeType="1" noTextEdit="1"/>
                  </p:cNvSpPr>
                  <p:nvPr/>
                </p:nvSpPr>
                <p:spPr>
                  <a:xfrm>
                    <a:off x="4716016" y="4386486"/>
                    <a:ext cx="459146" cy="360040"/>
                  </a:xfrm>
                  <a:prstGeom prst="rect">
                    <a:avLst/>
                  </a:prstGeom>
                  <a:blipFill rotWithShape="0">
                    <a:blip r:embed="rId22"/>
                    <a:stretch>
                      <a:fillRect r="-9333" b="-1694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47">
                    <a:extLst>
                      <a:ext uri="{FF2B5EF4-FFF2-40B4-BE49-F238E27FC236}">
                        <a16:creationId xmlns:a16="http://schemas.microsoft.com/office/drawing/2014/main" id="{B60EC9D5-D5BC-4434-9571-2D7C5AD2B3AE}"/>
                      </a:ext>
                    </a:extLst>
                  </p:cNvPr>
                  <p:cNvSpPr txBox="1"/>
                  <p:nvPr/>
                </p:nvSpPr>
                <p:spPr>
                  <a:xfrm>
                    <a:off x="8289318" y="6237312"/>
                    <a:ext cx="459146" cy="36004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spcBef>
                        <a:spcPts val="0"/>
                      </a:spcBef>
                    </a:pPr>
                    <a14:m>
                      <m:oMathPara xmlns:m="http://schemas.openxmlformats.org/officeDocument/2006/math">
                        <m:oMathParaPr>
                          <m:jc m:val="right"/>
                        </m:oMathParaPr>
                        <m:oMath xmlns:m="http://schemas.openxmlformats.org/officeDocument/2006/math">
                          <m:r>
                            <a:rPr lang="en-US" altLang="zh-CN" sz="2800" b="1" i="1" smtClean="0">
                              <a:solidFill>
                                <a:schemeClr val="tx1"/>
                              </a:solidFill>
                              <a:latin typeface="Cambria Math" panose="02040503050406030204" pitchFamily="18" charset="0"/>
                            </a:rPr>
                            <m:t>𝒏</m:t>
                          </m:r>
                          <m:sSub>
                            <m:sSubPr>
                              <m:ctrlPr>
                                <a:rPr lang="en-US" altLang="zh-CN" sz="2800" b="1" i="1" smtClean="0">
                                  <a:solidFill>
                                    <a:schemeClr val="tx1"/>
                                  </a:solidFill>
                                  <a:latin typeface="Cambria Math" panose="02040503050406030204" pitchFamily="18" charset="0"/>
                                </a:rPr>
                              </m:ctrlPr>
                            </m:sSubPr>
                            <m:e>
                              <m:r>
                                <a:rPr lang="zh-CN" altLang="en-US" sz="2800" b="1" i="1" smtClean="0">
                                  <a:solidFill>
                                    <a:schemeClr val="tx1"/>
                                  </a:solidFill>
                                  <a:latin typeface="Cambria Math" panose="02040503050406030204" pitchFamily="18" charset="0"/>
                                </a:rPr>
                                <m:t>𝝎</m:t>
                              </m:r>
                            </m:e>
                            <m:sub>
                              <m:r>
                                <a:rPr lang="en-US" altLang="zh-CN" sz="2800" b="1" i="1" smtClean="0">
                                  <a:solidFill>
                                    <a:schemeClr val="tx1"/>
                                  </a:solidFill>
                                  <a:latin typeface="Cambria Math" panose="02040503050406030204" pitchFamily="18" charset="0"/>
                                </a:rPr>
                                <m:t>𝟏</m:t>
                              </m:r>
                            </m:sub>
                          </m:sSub>
                        </m:oMath>
                      </m:oMathPara>
                    </a14:m>
                    <a:endParaRPr lang="en-US" altLang="zh-CN" sz="2800" b="1" i="1" dirty="0">
                      <a:solidFill>
                        <a:schemeClr val="tx1"/>
                      </a:solidFill>
                      <a:latin typeface="Cambria Math"/>
                    </a:endParaRPr>
                  </a:p>
                </p:txBody>
              </p:sp>
            </mc:Choice>
            <mc:Fallback xmlns="">
              <p:sp>
                <p:nvSpPr>
                  <p:cNvPr id="55" name="TextBox 47"/>
                  <p:cNvSpPr txBox="1">
                    <a:spLocks noRot="1" noChangeAspect="1" noMove="1" noResize="1" noEditPoints="1" noAdjustHandles="1" noChangeArrowheads="1" noChangeShapeType="1" noTextEdit="1"/>
                  </p:cNvSpPr>
                  <p:nvPr/>
                </p:nvSpPr>
                <p:spPr>
                  <a:xfrm>
                    <a:off x="8289318" y="6237312"/>
                    <a:ext cx="459146" cy="360040"/>
                  </a:xfrm>
                  <a:prstGeom prst="rect">
                    <a:avLst/>
                  </a:prstGeom>
                  <a:blipFill rotWithShape="0">
                    <a:blip r:embed="rId23"/>
                    <a:stretch>
                      <a:fillRect r="-42667" b="-8475"/>
                    </a:stretch>
                  </a:blipFill>
                  <a:ln>
                    <a:noFill/>
                  </a:ln>
                </p:spPr>
                <p:txBody>
                  <a:bodyPr/>
                  <a:lstStyle/>
                  <a:p>
                    <a:r>
                      <a:rPr lang="zh-CN" altLang="en-US">
                        <a:noFill/>
                      </a:rPr>
                      <a:t> </a:t>
                    </a:r>
                  </a:p>
                </p:txBody>
              </p:sp>
            </mc:Fallback>
          </mc:AlternateContent>
        </p:grpSp>
      </p:grpSp>
      <p:sp>
        <p:nvSpPr>
          <p:cNvPr id="30" name="文本框 29">
            <a:extLst>
              <a:ext uri="{FF2B5EF4-FFF2-40B4-BE49-F238E27FC236}">
                <a16:creationId xmlns:a16="http://schemas.microsoft.com/office/drawing/2014/main" id="{A2F0ABA0-DCF2-496A-A6B8-643F2BFD2913}"/>
              </a:ext>
            </a:extLst>
          </p:cNvPr>
          <p:cNvSpPr txBox="1"/>
          <p:nvPr/>
        </p:nvSpPr>
        <p:spPr>
          <a:xfrm>
            <a:off x="1560920" y="5446714"/>
            <a:ext cx="162736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幅度频谱</a:t>
            </a:r>
          </a:p>
        </p:txBody>
      </p:sp>
      <p:sp>
        <p:nvSpPr>
          <p:cNvPr id="31" name="文本框 30">
            <a:extLst>
              <a:ext uri="{FF2B5EF4-FFF2-40B4-BE49-F238E27FC236}">
                <a16:creationId xmlns:a16="http://schemas.microsoft.com/office/drawing/2014/main" id="{EEEB3B64-AF58-44CA-B09C-1EAADBBDB4D8}"/>
              </a:ext>
            </a:extLst>
          </p:cNvPr>
          <p:cNvSpPr txBox="1"/>
          <p:nvPr/>
        </p:nvSpPr>
        <p:spPr>
          <a:xfrm>
            <a:off x="5982223" y="5446714"/>
            <a:ext cx="1627369" cy="523220"/>
          </a:xfrm>
          <a:prstGeom prst="rect">
            <a:avLst/>
          </a:prstGeom>
          <a:solidFill>
            <a:schemeClr val="bg1"/>
          </a:solidFill>
        </p:spPr>
        <p:txBody>
          <a:bodyPr wrap="none" rtlCol="0">
            <a:spAutoFit/>
          </a:bodyPr>
          <a:lstStyle/>
          <a:p>
            <a:r>
              <a:rPr lang="zh-CN" altLang="en-US" sz="2800" b="1" dirty="0">
                <a:latin typeface="黑体" panose="02010609060101010101" pitchFamily="49" charset="-122"/>
                <a:ea typeface="黑体" panose="02010609060101010101" pitchFamily="49" charset="-122"/>
              </a:rPr>
              <a:t>相位频谱</a:t>
            </a:r>
          </a:p>
        </p:txBody>
      </p:sp>
      <mc:AlternateContent xmlns:mc="http://schemas.openxmlformats.org/markup-compatibility/2006" xmlns:a14="http://schemas.microsoft.com/office/drawing/2010/main">
        <mc:Choice Requires="a14">
          <p:sp>
            <p:nvSpPr>
              <p:cNvPr id="18" name="文本框 17"/>
              <p:cNvSpPr txBox="1"/>
              <p:nvPr/>
            </p:nvSpPr>
            <p:spPr>
              <a:xfrm>
                <a:off x="2881590" y="2396027"/>
                <a:ext cx="5688032"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rPr>
                  <a:t>一对</a:t>
                </a:r>
                <a14:m>
                  <m:oMath xmlns:m="http://schemas.openxmlformats.org/officeDocument/2006/math">
                    <m:r>
                      <a:rPr lang="en-US" altLang="zh-CN" sz="2800" b="1" i="1" dirty="0" smtClean="0">
                        <a:latin typeface="Cambria Math" panose="02040503050406030204" pitchFamily="18" charset="0"/>
                        <a:ea typeface="黑体" panose="02010609060101010101" pitchFamily="49" charset="-122"/>
                      </a:rPr>
                      <m:t>[</m:t>
                    </m:r>
                    <m:sSub>
                      <m:sSubPr>
                        <m:ctrlPr>
                          <a:rPr lang="en-US" altLang="zh-CN" sz="2800" b="1" i="1" dirty="0" smtClean="0">
                            <a:latin typeface="Cambria Math" panose="02040503050406030204" pitchFamily="18" charset="0"/>
                            <a:ea typeface="黑体" panose="02010609060101010101" pitchFamily="49" charset="-122"/>
                          </a:rPr>
                        </m:ctrlPr>
                      </m:sSubPr>
                      <m:e>
                        <m:r>
                          <a:rPr lang="en-US" altLang="zh-CN" sz="2800" b="1" i="1" dirty="0" smtClean="0">
                            <a:latin typeface="Cambria Math" panose="02040503050406030204" pitchFamily="18" charset="0"/>
                            <a:ea typeface="黑体" panose="02010609060101010101" pitchFamily="49" charset="-122"/>
                          </a:rPr>
                          <m:t>𝒄</m:t>
                        </m:r>
                      </m:e>
                      <m:sub>
                        <m:r>
                          <a:rPr lang="en-US" altLang="zh-CN" sz="2800" b="1" i="1" dirty="0" smtClean="0">
                            <a:latin typeface="Cambria Math" panose="02040503050406030204" pitchFamily="18" charset="0"/>
                            <a:ea typeface="黑体" panose="02010609060101010101" pitchFamily="49" charset="-122"/>
                          </a:rPr>
                          <m:t>𝒏</m:t>
                        </m:r>
                      </m:sub>
                    </m:sSub>
                    <m:r>
                      <a:rPr lang="en-US" altLang="zh-CN" sz="2800" b="1" i="1" dirty="0" smtClean="0">
                        <a:latin typeface="Cambria Math" panose="02040503050406030204" pitchFamily="18" charset="0"/>
                        <a:ea typeface="黑体" panose="02010609060101010101" pitchFamily="49" charset="-122"/>
                      </a:rPr>
                      <m:t>,</m:t>
                    </m:r>
                    <m:sSub>
                      <m:sSubPr>
                        <m:ctrlPr>
                          <a:rPr lang="en-US" altLang="zh-CN" sz="2800" b="1" i="1" dirty="0" smtClean="0">
                            <a:latin typeface="Cambria Math" panose="02040503050406030204" pitchFamily="18" charset="0"/>
                            <a:ea typeface="黑体" panose="02010609060101010101" pitchFamily="49" charset="-122"/>
                          </a:rPr>
                        </m:ctrlPr>
                      </m:sSubPr>
                      <m:e>
                        <m:r>
                          <a:rPr lang="zh-CN" altLang="en-US" sz="2800" b="1" i="1" dirty="0" smtClean="0">
                            <a:latin typeface="Cambria Math" panose="02040503050406030204" pitchFamily="18" charset="0"/>
                            <a:ea typeface="黑体" panose="02010609060101010101" pitchFamily="49" charset="-122"/>
                          </a:rPr>
                          <m:t>𝝋</m:t>
                        </m:r>
                      </m:e>
                      <m:sub>
                        <m:r>
                          <a:rPr lang="en-US" altLang="zh-CN" sz="2800" b="1" i="1" dirty="0" smtClean="0">
                            <a:latin typeface="Cambria Math" panose="02040503050406030204" pitchFamily="18" charset="0"/>
                            <a:ea typeface="黑体" panose="02010609060101010101" pitchFamily="49" charset="-122"/>
                          </a:rPr>
                          <m:t>𝒏</m:t>
                        </m:r>
                      </m:sub>
                    </m:sSub>
                    <m:r>
                      <a:rPr lang="en-US" altLang="zh-CN" sz="2800" b="1" i="1" dirty="0" smtClean="0">
                        <a:latin typeface="Cambria Math" panose="02040503050406030204" pitchFamily="18" charset="0"/>
                        <a:ea typeface="黑体" panose="02010609060101010101" pitchFamily="49" charset="-122"/>
                      </a:rPr>
                      <m:t>]</m:t>
                    </m:r>
                  </m:oMath>
                </a14:m>
                <a:r>
                  <a:rPr lang="zh-CN" altLang="en-US" sz="2800" b="1" dirty="0">
                    <a:latin typeface="黑体" panose="02010609060101010101" pitchFamily="49" charset="-122"/>
                    <a:ea typeface="黑体" panose="02010609060101010101" pitchFamily="49" charset="-122"/>
                  </a:rPr>
                  <a:t>对应</a:t>
                </a:r>
                <a14:m>
                  <m:oMath xmlns:m="http://schemas.openxmlformats.org/officeDocument/2006/math">
                    <m:r>
                      <a:rPr lang="en-US" altLang="zh-CN" sz="2800" b="1" i="1" dirty="0" smtClean="0">
                        <a:latin typeface="Cambria Math" panose="02040503050406030204" pitchFamily="18" charset="0"/>
                        <a:ea typeface="黑体" panose="02010609060101010101" pitchFamily="49" charset="-122"/>
                      </a:rPr>
                      <m:t>𝒏</m:t>
                    </m:r>
                    <m:sSub>
                      <m:sSubPr>
                        <m:ctrlPr>
                          <a:rPr lang="en-US" altLang="zh-CN" sz="2800" b="1" i="1" dirty="0" smtClean="0">
                            <a:latin typeface="Cambria Math" panose="02040503050406030204" pitchFamily="18" charset="0"/>
                            <a:ea typeface="黑体" panose="02010609060101010101" pitchFamily="49" charset="-122"/>
                          </a:rPr>
                        </m:ctrlPr>
                      </m:sSubPr>
                      <m:e>
                        <m:r>
                          <a:rPr lang="zh-CN" altLang="en-US" sz="2800" b="1" i="1" dirty="0" smtClean="0">
                            <a:latin typeface="Cambria Math" panose="02040503050406030204" pitchFamily="18" charset="0"/>
                            <a:ea typeface="黑体" panose="02010609060101010101" pitchFamily="49" charset="-122"/>
                          </a:rPr>
                          <m:t>𝝎</m:t>
                        </m:r>
                      </m:e>
                      <m:sub>
                        <m:r>
                          <a:rPr lang="en-US" altLang="zh-CN" sz="2800" b="1" i="1" dirty="0" smtClean="0">
                            <a:latin typeface="Cambria Math" panose="02040503050406030204" pitchFamily="18" charset="0"/>
                            <a:ea typeface="黑体" panose="02010609060101010101" pitchFamily="49" charset="-122"/>
                          </a:rPr>
                          <m:t>𝟏</m:t>
                        </m:r>
                      </m:sub>
                    </m:sSub>
                  </m:oMath>
                </a14:m>
                <a:r>
                  <a:rPr lang="zh-CN" altLang="en-US" sz="2800" b="1" dirty="0">
                    <a:latin typeface="黑体" panose="02010609060101010101" pitchFamily="49" charset="-122"/>
                    <a:ea typeface="黑体" panose="02010609060101010101" pitchFamily="49" charset="-122"/>
                  </a:rPr>
                  <a:t>这个余弦分量</a:t>
                </a:r>
              </a:p>
            </p:txBody>
          </p:sp>
        </mc:Choice>
        <mc:Fallback xmlns="">
          <p:sp>
            <p:nvSpPr>
              <p:cNvPr id="18" name="文本框 17"/>
              <p:cNvSpPr txBox="1">
                <a:spLocks noRot="1" noChangeAspect="1" noMove="1" noResize="1" noEditPoints="1" noAdjustHandles="1" noChangeArrowheads="1" noChangeShapeType="1" noTextEdit="1"/>
              </p:cNvSpPr>
              <p:nvPr/>
            </p:nvSpPr>
            <p:spPr>
              <a:xfrm>
                <a:off x="2881590" y="2396027"/>
                <a:ext cx="5688032" cy="523220"/>
              </a:xfrm>
              <a:prstGeom prst="rect">
                <a:avLst/>
              </a:prstGeom>
              <a:blipFill rotWithShape="0">
                <a:blip r:embed="rId24"/>
                <a:stretch>
                  <a:fillRect l="-2251" t="-13953" r="-1179" b="-29070"/>
                </a:stretch>
              </a:blipFill>
            </p:spPr>
            <p:txBody>
              <a:bodyPr/>
              <a:lstStyle/>
              <a:p>
                <a:r>
                  <a:rPr lang="zh-CN" altLang="en-US">
                    <a:noFill/>
                  </a:rPr>
                  <a:t> </a:t>
                </a:r>
              </a:p>
            </p:txBody>
          </p:sp>
        </mc:Fallback>
      </mc:AlternateContent>
      <p:sp>
        <p:nvSpPr>
          <p:cNvPr id="19" name="右箭头 18"/>
          <p:cNvSpPr/>
          <p:nvPr/>
        </p:nvSpPr>
        <p:spPr>
          <a:xfrm rot="7366616">
            <a:off x="3372333" y="3185553"/>
            <a:ext cx="697655" cy="350315"/>
          </a:xfrm>
          <a:prstGeom prst="rightArrow">
            <a:avLst>
              <a:gd name="adj1" fmla="val 50000"/>
              <a:gd name="adj2" fmla="val 74802"/>
            </a:avLst>
          </a:prstGeom>
          <a:solidFill>
            <a:srgbClr val="66FFFF"/>
          </a:solidFill>
          <a:ln>
            <a:solidFill>
              <a:srgbClr val="00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2" name="右箭头 31"/>
          <p:cNvSpPr/>
          <p:nvPr/>
        </p:nvSpPr>
        <p:spPr>
          <a:xfrm rot="14233384" flipH="1">
            <a:off x="5297281" y="3177997"/>
            <a:ext cx="697655" cy="350315"/>
          </a:xfrm>
          <a:prstGeom prst="rightArrow">
            <a:avLst>
              <a:gd name="adj1" fmla="val 50000"/>
              <a:gd name="adj2" fmla="val 74802"/>
            </a:avLst>
          </a:prstGeom>
          <a:solidFill>
            <a:srgbClr val="66FFFF"/>
          </a:solidFill>
          <a:ln>
            <a:solidFill>
              <a:srgbClr val="0000F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6655522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3300" dirty="0">
                <a:solidFill>
                  <a:schemeClr val="tx1"/>
                </a:solidFill>
              </a:rPr>
              <a:t>时域 </a:t>
            </a:r>
            <a:r>
              <a:rPr lang="en-US" altLang="zh-CN" sz="3300" dirty="0">
                <a:solidFill>
                  <a:schemeClr val="tx1"/>
                </a:solidFill>
              </a:rPr>
              <a:t>vs. </a:t>
            </a:r>
            <a:r>
              <a:rPr lang="zh-CN" altLang="en-US" sz="3300" dirty="0">
                <a:solidFill>
                  <a:schemeClr val="tx1"/>
                </a:solidFill>
              </a:rPr>
              <a:t>频域中的周期信号表征方法对比</a:t>
            </a:r>
          </a:p>
        </p:txBody>
      </p:sp>
      <p:sp>
        <p:nvSpPr>
          <p:cNvPr id="7" name="灯片编号占位符 6">
            <a:extLst>
              <a:ext uri="{FF2B5EF4-FFF2-40B4-BE49-F238E27FC236}">
                <a16:creationId xmlns:a16="http://schemas.microsoft.com/office/drawing/2014/main" id="{52CBFE55-1578-46C6-BF4F-CABE60C301B5}"/>
              </a:ext>
            </a:extLst>
          </p:cNvPr>
          <p:cNvSpPr>
            <a:spLocks noGrp="1"/>
          </p:cNvSpPr>
          <p:nvPr>
            <p:ph type="sldNum" sz="quarter" idx="4294967295"/>
          </p:nvPr>
        </p:nvSpPr>
        <p:spPr>
          <a:xfrm>
            <a:off x="7010400" y="6426200"/>
            <a:ext cx="2133600" cy="225425"/>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effectLst/>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12</a:t>
            </a:fld>
            <a:endParaRPr lang="zh-CN" altLang="en-US"/>
          </a:p>
        </p:txBody>
      </p:sp>
      <p:sp>
        <p:nvSpPr>
          <p:cNvPr id="4" name="矩形 3"/>
          <p:cNvSpPr/>
          <p:nvPr/>
        </p:nvSpPr>
        <p:spPr>
          <a:xfrm>
            <a:off x="107504" y="980728"/>
            <a:ext cx="3913566" cy="504056"/>
          </a:xfrm>
          <a:prstGeom prst="rect">
            <a:avLst/>
          </a:prstGeom>
        </p:spPr>
        <p:txBody>
          <a:bodyPr wrap="square">
            <a:noAutofit/>
          </a:bodyPr>
          <a:lstStyle/>
          <a:p>
            <a:pPr algn="ctr"/>
            <a:r>
              <a:rPr lang="zh-CN" altLang="en-US" sz="3200" b="1" dirty="0">
                <a:latin typeface="黑体" panose="02010609060101010101" pitchFamily="49" charset="-122"/>
                <a:ea typeface="黑体" panose="02010609060101010101" pitchFamily="49" charset="-122"/>
              </a:rPr>
              <a:t>时域</a:t>
            </a:r>
          </a:p>
        </p:txBody>
      </p:sp>
      <p:sp>
        <p:nvSpPr>
          <p:cNvPr id="11" name="矩形 10"/>
          <p:cNvSpPr/>
          <p:nvPr/>
        </p:nvSpPr>
        <p:spPr>
          <a:xfrm>
            <a:off x="4690882" y="980728"/>
            <a:ext cx="3913566" cy="504056"/>
          </a:xfrm>
          <a:prstGeom prst="rect">
            <a:avLst/>
          </a:prstGeom>
        </p:spPr>
        <p:txBody>
          <a:bodyPr wrap="square">
            <a:noAutofit/>
          </a:bodyPr>
          <a:lstStyle/>
          <a:p>
            <a:pPr algn="ctr"/>
            <a:r>
              <a:rPr lang="zh-CN" altLang="en-US" sz="3200" b="1" dirty="0">
                <a:latin typeface="黑体" panose="02010609060101010101" pitchFamily="49" charset="-122"/>
                <a:ea typeface="黑体" panose="02010609060101010101" pitchFamily="49" charset="-122"/>
              </a:rPr>
              <a:t>频域</a:t>
            </a:r>
          </a:p>
        </p:txBody>
      </p:sp>
      <p:pic>
        <p:nvPicPr>
          <p:cNvPr id="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42" y="2002573"/>
            <a:ext cx="3525386" cy="81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矩形 29"/>
          <p:cNvSpPr/>
          <p:nvPr/>
        </p:nvSpPr>
        <p:spPr>
          <a:xfrm>
            <a:off x="-36512" y="3261570"/>
            <a:ext cx="4291904" cy="1313757"/>
          </a:xfrm>
          <a:prstGeom prst="rect">
            <a:avLst/>
          </a:prstGeom>
        </p:spPr>
        <p:txBody>
          <a:bodyPr wrap="square">
            <a:noAutofit/>
          </a:bodyPr>
          <a:lstStyle/>
          <a:p>
            <a:pPr algn="ctr"/>
            <a:r>
              <a:rPr lang="zh-CN" altLang="en-US" sz="2800" b="1" dirty="0">
                <a:latin typeface="楷体" panose="02010609060101010101" pitchFamily="49" charset="-122"/>
                <a:ea typeface="楷体" panose="02010609060101010101" pitchFamily="49" charset="-122"/>
              </a:rPr>
              <a:t>信号表征方法</a:t>
            </a:r>
            <a:endParaRPr lang="en-US" altLang="zh-CN" sz="2800" b="1" dirty="0">
              <a:latin typeface="楷体" panose="02010609060101010101" pitchFamily="49" charset="-122"/>
              <a:ea typeface="楷体" panose="02010609060101010101" pitchFamily="49" charset="-122"/>
            </a:endParaRPr>
          </a:p>
          <a:p>
            <a:pPr algn="ctr">
              <a:spcBef>
                <a:spcPts val="1200"/>
              </a:spcBef>
            </a:pPr>
            <a:r>
              <a:rPr lang="zh-CN" altLang="en-US" sz="2800" b="1" dirty="0">
                <a:latin typeface="黑体" panose="02010609060101010101" pitchFamily="49" charset="-122"/>
                <a:ea typeface="黑体" panose="02010609060101010101" pitchFamily="49" charset="-122"/>
              </a:rPr>
              <a:t>不同时刻的幅度</a:t>
            </a:r>
          </a:p>
        </p:txBody>
      </p:sp>
      <p:sp>
        <p:nvSpPr>
          <p:cNvPr id="31" name="矩形 30"/>
          <p:cNvSpPr/>
          <p:nvPr/>
        </p:nvSpPr>
        <p:spPr>
          <a:xfrm>
            <a:off x="4427984" y="3261570"/>
            <a:ext cx="4572000" cy="1313757"/>
          </a:xfrm>
          <a:prstGeom prst="rect">
            <a:avLst/>
          </a:prstGeom>
        </p:spPr>
        <p:txBody>
          <a:bodyPr wrap="square">
            <a:noAutofit/>
          </a:bodyPr>
          <a:lstStyle/>
          <a:p>
            <a:pPr algn="ctr"/>
            <a:r>
              <a:rPr lang="zh-CN" altLang="en-US" sz="2800" b="1" dirty="0">
                <a:latin typeface="楷体" panose="02010609060101010101" pitchFamily="49" charset="-122"/>
                <a:ea typeface="楷体" panose="02010609060101010101" pitchFamily="49" charset="-122"/>
              </a:rPr>
              <a:t>信号表征方法</a:t>
            </a:r>
            <a:endParaRPr lang="en-US" altLang="zh-CN" sz="2800" b="1" dirty="0">
              <a:latin typeface="楷体" panose="02010609060101010101" pitchFamily="49" charset="-122"/>
              <a:ea typeface="楷体" panose="02010609060101010101" pitchFamily="49" charset="-122"/>
            </a:endParaRPr>
          </a:p>
          <a:p>
            <a:pPr algn="ctr">
              <a:spcBef>
                <a:spcPts val="1200"/>
              </a:spcBef>
            </a:pPr>
            <a:r>
              <a:rPr lang="zh-CN" altLang="en-US" sz="2800" b="1" dirty="0">
                <a:latin typeface="黑体" panose="02010609060101010101" pitchFamily="49" charset="-122"/>
                <a:ea typeface="黑体" panose="02010609060101010101" pitchFamily="49" charset="-122"/>
              </a:rPr>
              <a:t>不同频率分量的幅度和相位</a:t>
            </a:r>
          </a:p>
        </p:txBody>
      </p:sp>
      <p:sp>
        <p:nvSpPr>
          <p:cNvPr id="32" name="圆角矩形 31"/>
          <p:cNvSpPr/>
          <p:nvPr/>
        </p:nvSpPr>
        <p:spPr>
          <a:xfrm>
            <a:off x="4788024" y="4775998"/>
            <a:ext cx="3960440" cy="1605330"/>
          </a:xfrm>
          <a:prstGeom prst="roundRect">
            <a:avLst>
              <a:gd name="adj" fmla="val 10376"/>
            </a:avLst>
          </a:prstGeom>
          <a:solidFill>
            <a:srgbClr val="FFFFCC"/>
          </a:solidFill>
          <a:ln w="50800" cmpd="dbl">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Rectangle 12"/>
          <p:cNvSpPr>
            <a:spLocks noChangeArrowheads="1"/>
          </p:cNvSpPr>
          <p:nvPr/>
        </p:nvSpPr>
        <p:spPr bwMode="auto">
          <a:xfrm>
            <a:off x="5043749" y="502767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800" b="1" dirty="0">
                <a:latin typeface="+mj-lt"/>
                <a:ea typeface="黑体" pitchFamily="49" charset="-122"/>
              </a:rPr>
              <a:t>幅度频谱</a:t>
            </a:r>
          </a:p>
        </p:txBody>
      </p:sp>
      <p:sp>
        <p:nvSpPr>
          <p:cNvPr id="34" name="Rectangle 13"/>
          <p:cNvSpPr>
            <a:spLocks noChangeArrowheads="1"/>
          </p:cNvSpPr>
          <p:nvPr/>
        </p:nvSpPr>
        <p:spPr bwMode="auto">
          <a:xfrm>
            <a:off x="5043749" y="5622516"/>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800" b="1" dirty="0">
                <a:latin typeface="+mj-lt"/>
                <a:ea typeface="黑体" pitchFamily="49" charset="-122"/>
              </a:rPr>
              <a:t>相位频谱</a:t>
            </a:r>
          </a:p>
        </p:txBody>
      </p:sp>
      <mc:AlternateContent xmlns:mc="http://schemas.openxmlformats.org/markup-compatibility/2006" xmlns:a14="http://schemas.microsoft.com/office/drawing/2010/main">
        <mc:Choice Requires="a14">
          <p:sp>
            <p:nvSpPr>
              <p:cNvPr id="37" name="TextBox 18"/>
              <p:cNvSpPr txBox="1"/>
              <p:nvPr/>
            </p:nvSpPr>
            <p:spPr>
              <a:xfrm>
                <a:off x="6766723" y="5589858"/>
                <a:ext cx="1827039" cy="52322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r>
                            <a:rPr lang="zh-CN" altLang="en-US" sz="2800" b="1" i="1" smtClean="0">
                              <a:solidFill>
                                <a:srgbClr val="FF0000"/>
                              </a:solidFill>
                              <a:latin typeface="Cambria Math"/>
                            </a:rPr>
                            <m:t>𝝋</m:t>
                          </m:r>
                        </m:e>
                        <m:sub>
                          <m:r>
                            <a:rPr lang="en-US" altLang="zh-CN" sz="2800" b="1" i="1" smtClean="0">
                              <a:solidFill>
                                <a:srgbClr val="FF0000"/>
                              </a:solidFill>
                              <a:latin typeface="Cambria Math" panose="02040503050406030204" pitchFamily="18" charset="0"/>
                            </a:rPr>
                            <m:t>𝒏</m:t>
                          </m:r>
                        </m:sub>
                      </m:sSub>
                      <m:r>
                        <a:rPr lang="en-US" altLang="zh-CN" sz="2800" b="1" i="1" smtClean="0">
                          <a:solidFill>
                            <a:srgbClr val="FF0000"/>
                          </a:solidFill>
                          <a:latin typeface="Cambria Math"/>
                        </a:rPr>
                        <m:t> </m:t>
                      </m:r>
                      <m:r>
                        <a:rPr lang="en-US" altLang="zh-CN" sz="2800" b="1" i="1" smtClean="0">
                          <a:solidFill>
                            <a:srgbClr val="FF0000"/>
                          </a:solidFill>
                          <a:latin typeface="Cambria Math"/>
                          <a:ea typeface="Cambria Math"/>
                        </a:rPr>
                        <m:t>~ </m:t>
                      </m:r>
                      <m:r>
                        <a:rPr lang="en-US" altLang="zh-CN" sz="2800" b="1" i="1" smtClean="0">
                          <a:solidFill>
                            <a:srgbClr val="FF0000"/>
                          </a:solidFill>
                          <a:latin typeface="Cambria Math" panose="02040503050406030204" pitchFamily="18" charset="0"/>
                          <a:ea typeface="Cambria Math"/>
                        </a:rPr>
                        <m:t>𝒏</m:t>
                      </m:r>
                      <m:sSub>
                        <m:sSubPr>
                          <m:ctrlPr>
                            <a:rPr lang="en-US" altLang="zh-CN" sz="2800" b="1" i="1" smtClean="0">
                              <a:solidFill>
                                <a:srgbClr val="FF0000"/>
                              </a:solidFill>
                              <a:latin typeface="Cambria Math" panose="02040503050406030204" pitchFamily="18" charset="0"/>
                              <a:ea typeface="Cambria Math"/>
                            </a:rPr>
                          </m:ctrlPr>
                        </m:sSubPr>
                        <m:e>
                          <m:r>
                            <a:rPr lang="zh-CN" altLang="en-US" sz="2800" b="1" i="1" smtClean="0">
                              <a:solidFill>
                                <a:srgbClr val="FF0000"/>
                              </a:solidFill>
                              <a:latin typeface="Cambria Math"/>
                              <a:ea typeface="Cambria Math"/>
                            </a:rPr>
                            <m:t>𝝎</m:t>
                          </m:r>
                        </m:e>
                        <m:sub>
                          <m:r>
                            <a:rPr lang="en-US" altLang="zh-CN" sz="2800" b="1" i="1" smtClean="0">
                              <a:solidFill>
                                <a:srgbClr val="FF0000"/>
                              </a:solidFill>
                              <a:latin typeface="Cambria Math"/>
                              <a:ea typeface="Cambria Math"/>
                            </a:rPr>
                            <m:t>𝟏</m:t>
                          </m:r>
                        </m:sub>
                      </m:sSub>
                    </m:oMath>
                  </m:oMathPara>
                </a14:m>
                <a:endParaRPr lang="zh-CN" altLang="en-US" sz="2800" b="1" dirty="0">
                  <a:solidFill>
                    <a:srgbClr val="FF0000"/>
                  </a:solidFill>
                </a:endParaRPr>
              </a:p>
            </p:txBody>
          </p:sp>
        </mc:Choice>
        <mc:Fallback xmlns="">
          <p:sp>
            <p:nvSpPr>
              <p:cNvPr id="37" name="TextBox 18"/>
              <p:cNvSpPr txBox="1">
                <a:spLocks noRot="1" noChangeAspect="1" noMove="1" noResize="1" noEditPoints="1" noAdjustHandles="1" noChangeArrowheads="1" noChangeShapeType="1" noTextEdit="1"/>
              </p:cNvSpPr>
              <p:nvPr/>
            </p:nvSpPr>
            <p:spPr>
              <a:xfrm>
                <a:off x="6766723" y="5589858"/>
                <a:ext cx="1827039" cy="523220"/>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TextBox 21"/>
              <p:cNvSpPr txBox="1"/>
              <p:nvPr/>
            </p:nvSpPr>
            <p:spPr>
              <a:xfrm>
                <a:off x="6766723" y="4995021"/>
                <a:ext cx="1737270" cy="52322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a:rPr>
                            <m:t>𝒄</m:t>
                          </m:r>
                        </m:e>
                        <m:sub>
                          <m:r>
                            <a:rPr lang="en-US" altLang="zh-CN" sz="2800" b="1" i="1" smtClean="0">
                              <a:solidFill>
                                <a:srgbClr val="0000FF"/>
                              </a:solidFill>
                              <a:latin typeface="Cambria Math" panose="02040503050406030204" pitchFamily="18" charset="0"/>
                            </a:rPr>
                            <m:t>𝒏</m:t>
                          </m:r>
                        </m:sub>
                      </m:sSub>
                      <m:r>
                        <a:rPr lang="en-US" altLang="zh-CN" sz="2800" b="1" i="1" smtClean="0">
                          <a:solidFill>
                            <a:srgbClr val="0000FF"/>
                          </a:solidFill>
                          <a:latin typeface="Cambria Math"/>
                        </a:rPr>
                        <m:t> </m:t>
                      </m:r>
                      <m:r>
                        <a:rPr lang="en-US" altLang="zh-CN" sz="2800" b="1" i="1" smtClean="0">
                          <a:solidFill>
                            <a:srgbClr val="0000FF"/>
                          </a:solidFill>
                          <a:latin typeface="Cambria Math"/>
                          <a:ea typeface="Cambria Math"/>
                        </a:rPr>
                        <m:t>~ </m:t>
                      </m:r>
                      <m:r>
                        <a:rPr lang="en-US" altLang="zh-CN" sz="2800" b="1" i="1" smtClean="0">
                          <a:solidFill>
                            <a:srgbClr val="0000FF"/>
                          </a:solidFill>
                          <a:latin typeface="Cambria Math" panose="02040503050406030204" pitchFamily="18" charset="0"/>
                          <a:ea typeface="Cambria Math"/>
                        </a:rPr>
                        <m:t>𝒏</m:t>
                      </m:r>
                      <m:sSub>
                        <m:sSubPr>
                          <m:ctrlPr>
                            <a:rPr lang="en-US" altLang="zh-CN" sz="2800" b="1" i="1" smtClean="0">
                              <a:solidFill>
                                <a:srgbClr val="0000FF"/>
                              </a:solidFill>
                              <a:latin typeface="Cambria Math" panose="02040503050406030204" pitchFamily="18" charset="0"/>
                              <a:ea typeface="Cambria Math"/>
                            </a:rPr>
                          </m:ctrlPr>
                        </m:sSubPr>
                        <m:e>
                          <m:r>
                            <a:rPr lang="zh-CN" altLang="en-US" sz="2800" b="1" i="1" smtClean="0">
                              <a:solidFill>
                                <a:srgbClr val="0000FF"/>
                              </a:solidFill>
                              <a:latin typeface="Cambria Math"/>
                              <a:ea typeface="Cambria Math"/>
                            </a:rPr>
                            <m:t>𝝎</m:t>
                          </m:r>
                        </m:e>
                        <m:sub>
                          <m:r>
                            <a:rPr lang="en-US" altLang="zh-CN" sz="2800" b="1" i="1" smtClean="0">
                              <a:solidFill>
                                <a:srgbClr val="0000FF"/>
                              </a:solidFill>
                              <a:latin typeface="Cambria Math"/>
                              <a:ea typeface="Cambria Math"/>
                            </a:rPr>
                            <m:t>𝟏</m:t>
                          </m:r>
                        </m:sub>
                      </m:sSub>
                    </m:oMath>
                  </m:oMathPara>
                </a14:m>
                <a:endParaRPr lang="zh-CN" altLang="en-US" sz="2800" b="1" dirty="0">
                  <a:solidFill>
                    <a:srgbClr val="FF0000"/>
                  </a:solidFill>
                </a:endParaRPr>
              </a:p>
            </p:txBody>
          </p:sp>
        </mc:Choice>
        <mc:Fallback xmlns="">
          <p:sp>
            <p:nvSpPr>
              <p:cNvPr id="39" name="TextBox 21"/>
              <p:cNvSpPr txBox="1">
                <a:spLocks noRot="1" noChangeAspect="1" noMove="1" noResize="1" noEditPoints="1" noAdjustHandles="1" noChangeArrowheads="1" noChangeShapeType="1" noTextEdit="1"/>
              </p:cNvSpPr>
              <p:nvPr/>
            </p:nvSpPr>
            <p:spPr>
              <a:xfrm>
                <a:off x="6766723" y="4995021"/>
                <a:ext cx="1737270" cy="523220"/>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TextBox 14"/>
              <p:cNvSpPr txBox="1"/>
              <p:nvPr/>
            </p:nvSpPr>
            <p:spPr>
              <a:xfrm>
                <a:off x="395536" y="5039802"/>
                <a:ext cx="3669402" cy="984821"/>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lang="en-US" altLang="zh-CN" sz="2600" b="1" i="1" smtClean="0">
                          <a:solidFill>
                            <a:schemeClr val="tx1"/>
                          </a:solidFill>
                          <a:latin typeface="Cambria Math"/>
                        </a:rPr>
                        <m:t>𝒙</m:t>
                      </m:r>
                      <m:d>
                        <m:dPr>
                          <m:ctrlPr>
                            <a:rPr lang="en-US" altLang="zh-CN" sz="2600" b="1" i="1" smtClean="0">
                              <a:solidFill>
                                <a:schemeClr val="tx1"/>
                              </a:solidFill>
                              <a:latin typeface="Cambria Math" panose="02040503050406030204" pitchFamily="18" charset="0"/>
                            </a:rPr>
                          </m:ctrlPr>
                        </m:dPr>
                        <m:e>
                          <m:r>
                            <a:rPr lang="en-US" altLang="zh-CN" sz="2600" b="1" i="1" smtClean="0">
                              <a:solidFill>
                                <a:schemeClr val="tx1"/>
                              </a:solidFill>
                              <a:latin typeface="Cambria Math"/>
                            </a:rPr>
                            <m:t>𝒕</m:t>
                          </m:r>
                        </m:e>
                      </m:d>
                      <m:r>
                        <a:rPr lang="en-US" altLang="zh-CN" sz="2600" b="1" i="1" smtClean="0">
                          <a:solidFill>
                            <a:schemeClr val="tx1"/>
                          </a:solidFill>
                          <a:latin typeface="Cambria Math"/>
                        </a:rPr>
                        <m:t>=</m:t>
                      </m:r>
                      <m:d>
                        <m:dPr>
                          <m:begChr m:val="{"/>
                          <m:endChr m:val=""/>
                          <m:ctrlPr>
                            <a:rPr lang="en-US" altLang="zh-CN" sz="2600" b="1" i="1" smtClean="0">
                              <a:solidFill>
                                <a:schemeClr val="tx1"/>
                              </a:solidFill>
                              <a:latin typeface="Cambria Math" panose="02040503050406030204" pitchFamily="18" charset="0"/>
                            </a:rPr>
                          </m:ctrlPr>
                        </m:dPr>
                        <m:e>
                          <m:m>
                            <m:mPr>
                              <m:mcs>
                                <m:mc>
                                  <m:mcPr>
                                    <m:count m:val="1"/>
                                    <m:mcJc m:val="center"/>
                                  </m:mcPr>
                                </m:mc>
                              </m:mcs>
                              <m:ctrlPr>
                                <a:rPr lang="en-US" altLang="zh-CN" sz="2600" b="1" i="1" smtClean="0">
                                  <a:solidFill>
                                    <a:schemeClr val="tx1"/>
                                  </a:solidFill>
                                  <a:latin typeface="Cambria Math" panose="02040503050406030204" pitchFamily="18" charset="0"/>
                                </a:rPr>
                              </m:ctrlPr>
                            </m:mPr>
                            <m:mr>
                              <m:e>
                                <m:r>
                                  <m:rPr>
                                    <m:brk m:alnAt="7"/>
                                  </m:rPr>
                                  <a:rPr lang="en-US" altLang="zh-CN" sz="2600" b="1" i="1" smtClean="0">
                                    <a:solidFill>
                                      <a:schemeClr val="tx1"/>
                                    </a:solidFill>
                                    <a:latin typeface="Cambria Math"/>
                                  </a:rPr>
                                  <m:t>𝑬</m:t>
                                </m:r>
                                <m:r>
                                  <a:rPr lang="en-US" altLang="zh-CN" sz="2600" b="1" i="1" smtClean="0">
                                    <a:solidFill>
                                      <a:schemeClr val="tx1"/>
                                    </a:solidFill>
                                    <a:latin typeface="Cambria Math"/>
                                  </a:rPr>
                                  <m:t>,</m:t>
                                </m:r>
                              </m:e>
                            </m:mr>
                            <m:mr>
                              <m:e>
                                <m:r>
                                  <a:rPr lang="en-US" altLang="zh-CN" sz="2600" b="1" i="1" smtClean="0">
                                    <a:solidFill>
                                      <a:schemeClr val="tx1"/>
                                    </a:solidFill>
                                    <a:latin typeface="Cambria Math"/>
                                  </a:rPr>
                                  <m:t>𝟎</m:t>
                                </m:r>
                                <m:r>
                                  <a:rPr lang="en-US" altLang="zh-CN" sz="2600" b="1" i="1" smtClean="0">
                                    <a:solidFill>
                                      <a:schemeClr val="tx1"/>
                                    </a:solidFill>
                                    <a:latin typeface="Cambria Math"/>
                                  </a:rPr>
                                  <m:t>,</m:t>
                                </m:r>
                              </m:e>
                            </m:mr>
                          </m:m>
                          <m:r>
                            <a:rPr lang="en-US" altLang="zh-CN" sz="2600" b="1" i="1" smtClean="0">
                              <a:solidFill>
                                <a:schemeClr val="tx1"/>
                              </a:solidFill>
                              <a:latin typeface="Cambria Math"/>
                            </a:rPr>
                            <m:t>  </m:t>
                          </m:r>
                          <m:eqArr>
                            <m:eqArrPr>
                              <m:ctrlPr>
                                <a:rPr lang="en-US" altLang="zh-CN" sz="2600" b="1" i="1" smtClean="0">
                                  <a:solidFill>
                                    <a:schemeClr val="tx1"/>
                                  </a:solidFill>
                                  <a:latin typeface="Cambria Math" panose="02040503050406030204" pitchFamily="18" charset="0"/>
                                </a:rPr>
                              </m:ctrlPr>
                            </m:eqArrPr>
                            <m:e>
                              <m:d>
                                <m:dPr>
                                  <m:begChr m:val="|"/>
                                  <m:endChr m:val="|"/>
                                  <m:ctrlPr>
                                    <a:rPr lang="en-US" altLang="zh-CN" sz="2600" b="1" i="1" smtClean="0">
                                      <a:solidFill>
                                        <a:schemeClr val="tx1"/>
                                      </a:solidFill>
                                      <a:latin typeface="Cambria Math" panose="02040503050406030204" pitchFamily="18" charset="0"/>
                                    </a:rPr>
                                  </m:ctrlPr>
                                </m:dPr>
                                <m:e>
                                  <m:r>
                                    <a:rPr lang="en-US" altLang="zh-CN" sz="2600" b="1" i="1" smtClean="0">
                                      <a:solidFill>
                                        <a:schemeClr val="tx1"/>
                                      </a:solidFill>
                                      <a:latin typeface="Cambria Math"/>
                                    </a:rPr>
                                    <m:t>𝒕</m:t>
                                  </m:r>
                                </m:e>
                              </m:d>
                              <m:r>
                                <a:rPr lang="en-US" altLang="zh-CN" sz="2600" b="1" i="1" smtClean="0">
                                  <a:solidFill>
                                    <a:schemeClr val="tx1"/>
                                  </a:solidFill>
                                  <a:latin typeface="Cambria Math"/>
                                </a:rPr>
                                <m:t>&lt;</m:t>
                              </m:r>
                              <m:r>
                                <a:rPr lang="zh-CN" altLang="en-US" sz="2600" b="1" i="1" smtClean="0">
                                  <a:solidFill>
                                    <a:schemeClr val="tx1"/>
                                  </a:solidFill>
                                  <a:latin typeface="Cambria Math"/>
                                </a:rPr>
                                <m:t>𝝉</m:t>
                              </m:r>
                              <m:r>
                                <a:rPr lang="en-US" altLang="zh-CN" sz="2600" b="1" i="1" smtClean="0">
                                  <a:solidFill>
                                    <a:schemeClr val="tx1"/>
                                  </a:solidFill>
                                  <a:latin typeface="Cambria Math"/>
                                </a:rPr>
                                <m:t>           </m:t>
                              </m:r>
                            </m:e>
                            <m:e>
                              <m:r>
                                <a:rPr lang="zh-CN" altLang="en-US" sz="2600" b="1" i="1">
                                  <a:solidFill>
                                    <a:schemeClr val="tx1"/>
                                  </a:solidFill>
                                  <a:latin typeface="Cambria Math"/>
                                </a:rPr>
                                <m:t>𝝉</m:t>
                              </m:r>
                              <m:r>
                                <a:rPr lang="en-US" altLang="zh-CN" sz="2600" b="1" i="1" smtClean="0">
                                  <a:solidFill>
                                    <a:schemeClr val="tx1"/>
                                  </a:solidFill>
                                  <a:latin typeface="Cambria Math"/>
                                </a:rPr>
                                <m:t>&lt;</m:t>
                              </m:r>
                              <m:d>
                                <m:dPr>
                                  <m:begChr m:val="|"/>
                                  <m:endChr m:val="|"/>
                                  <m:ctrlPr>
                                    <a:rPr lang="en-US" altLang="zh-CN" sz="2600" b="1" i="1">
                                      <a:solidFill>
                                        <a:schemeClr val="tx1"/>
                                      </a:solidFill>
                                      <a:latin typeface="Cambria Math" panose="02040503050406030204" pitchFamily="18" charset="0"/>
                                    </a:rPr>
                                  </m:ctrlPr>
                                </m:dPr>
                                <m:e>
                                  <m:r>
                                    <a:rPr lang="en-US" altLang="zh-CN" sz="2600" b="1" i="1">
                                      <a:solidFill>
                                        <a:schemeClr val="tx1"/>
                                      </a:solidFill>
                                      <a:latin typeface="Cambria Math"/>
                                    </a:rPr>
                                    <m:t>𝒕</m:t>
                                  </m:r>
                                </m:e>
                              </m:d>
                              <m:r>
                                <a:rPr lang="en-US" altLang="zh-CN" sz="2600" b="1" i="1">
                                  <a:solidFill>
                                    <a:schemeClr val="tx1"/>
                                  </a:solidFill>
                                  <a:latin typeface="Cambria Math"/>
                                </a:rPr>
                                <m:t>&lt;</m:t>
                              </m:r>
                              <m:r>
                                <a:rPr lang="en-US" altLang="zh-CN" sz="2600" b="1" i="1" smtClean="0">
                                  <a:solidFill>
                                    <a:schemeClr val="tx1"/>
                                  </a:solidFill>
                                  <a:latin typeface="Cambria Math"/>
                                </a:rPr>
                                <m:t>𝑻</m:t>
                              </m:r>
                            </m:e>
                          </m:eqArr>
                        </m:e>
                      </m:d>
                    </m:oMath>
                  </m:oMathPara>
                </a14:m>
                <a:endParaRPr lang="zh-CN" altLang="en-US" sz="2600" b="1" dirty="0">
                  <a:solidFill>
                    <a:schemeClr val="tx1"/>
                  </a:solidFill>
                </a:endParaRPr>
              </a:p>
            </p:txBody>
          </p:sp>
        </mc:Choice>
        <mc:Fallback xmlns="">
          <p:sp>
            <p:nvSpPr>
              <p:cNvPr id="41" name="TextBox 14"/>
              <p:cNvSpPr txBox="1">
                <a:spLocks noRot="1" noChangeAspect="1" noMove="1" noResize="1" noEditPoints="1" noAdjustHandles="1" noChangeArrowheads="1" noChangeShapeType="1" noTextEdit="1"/>
              </p:cNvSpPr>
              <p:nvPr/>
            </p:nvSpPr>
            <p:spPr>
              <a:xfrm>
                <a:off x="395536" y="5039802"/>
                <a:ext cx="3669402" cy="984821"/>
              </a:xfrm>
              <a:prstGeom prst="rect">
                <a:avLst/>
              </a:prstGeom>
              <a:blipFill rotWithShape="0">
                <a:blip r:embed="rId6"/>
                <a:stretch>
                  <a:fillRect/>
                </a:stretch>
              </a:blipFill>
            </p:spPr>
            <p:txBody>
              <a:bodyPr/>
              <a:lstStyle/>
              <a:p>
                <a:r>
                  <a:rPr lang="zh-CN" altLang="en-US">
                    <a:noFill/>
                  </a:rPr>
                  <a:t> </a:t>
                </a:r>
              </a:p>
            </p:txBody>
          </p:sp>
        </mc:Fallback>
      </mc:AlternateContent>
      <p:pic>
        <p:nvPicPr>
          <p:cNvPr id="17" name="Picture 7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29137" y="1928645"/>
            <a:ext cx="2076740" cy="97930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06"/>
          <p:cNvPicPr>
            <a:picLocks noChangeAspect="1" noChangeArrowheads="1"/>
          </p:cNvPicPr>
          <p:nvPr/>
        </p:nvPicPr>
        <p:blipFill>
          <a:blip r:embed="rId8" cstate="print">
            <a:lum bright="-6000" contrast="12000"/>
            <a:extLst>
              <a:ext uri="{28A0092B-C50C-407E-A947-70E740481C1C}">
                <a14:useLocalDpi xmlns:a14="http://schemas.microsoft.com/office/drawing/2010/main" val="0"/>
              </a:ext>
            </a:extLst>
          </a:blip>
          <a:srcRect/>
          <a:stretch>
            <a:fillRect/>
          </a:stretch>
        </p:blipFill>
        <p:spPr bwMode="auto">
          <a:xfrm>
            <a:off x="6754976" y="1916832"/>
            <a:ext cx="2110476" cy="100217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lgn="ctr">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963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00245" y="3210325"/>
            <a:ext cx="8592235" cy="1514819"/>
            <a:chOff x="300245" y="5078800"/>
            <a:chExt cx="8592235" cy="1514819"/>
          </a:xfrm>
        </p:grpSpPr>
        <p:sp>
          <p:nvSpPr>
            <p:cNvPr id="26" name="圆角矩形 25"/>
            <p:cNvSpPr/>
            <p:nvPr/>
          </p:nvSpPr>
          <p:spPr>
            <a:xfrm>
              <a:off x="300245" y="5078800"/>
              <a:ext cx="8592235" cy="1514819"/>
            </a:xfrm>
            <a:prstGeom prst="roundRect">
              <a:avLst>
                <a:gd name="adj" fmla="val 11331"/>
              </a:avLst>
            </a:prstGeom>
            <a:solidFill>
              <a:schemeClr val="bg1">
                <a:lumMod val="95000"/>
              </a:schemeClr>
            </a:solidFill>
            <a:ln w="730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023785" y="5301208"/>
              <a:ext cx="1008609" cy="1077218"/>
            </a:xfrm>
            <a:prstGeom prst="rect">
              <a:avLst/>
            </a:prstGeom>
          </p:spPr>
          <p:txBody>
            <a:bodyPr wrap="none">
              <a:spAutoFit/>
            </a:bodyPr>
            <a:lstStyle/>
            <a:p>
              <a:pPr algn="ctr"/>
              <a:r>
                <a:rPr lang="zh-CN" altLang="en-US" sz="3200" b="1" dirty="0">
                  <a:solidFill>
                    <a:srgbClr val="C00000"/>
                  </a:solidFill>
                  <a:latin typeface="+mj-lt"/>
                  <a:ea typeface="黑体" panose="02010609060101010101" pitchFamily="49" charset="-122"/>
                </a:rPr>
                <a:t>系数</a:t>
              </a:r>
              <a:endParaRPr lang="en-US" altLang="zh-CN" sz="3200" b="1" dirty="0">
                <a:solidFill>
                  <a:srgbClr val="C00000"/>
                </a:solidFill>
                <a:latin typeface="+mj-lt"/>
                <a:ea typeface="黑体" panose="02010609060101010101" pitchFamily="49" charset="-122"/>
              </a:endParaRPr>
            </a:p>
            <a:p>
              <a:pPr algn="ctr"/>
              <a:r>
                <a:rPr lang="zh-CN" altLang="en-US" sz="3200" b="1" dirty="0">
                  <a:solidFill>
                    <a:srgbClr val="C00000"/>
                  </a:solidFill>
                  <a:latin typeface="+mj-lt"/>
                  <a:ea typeface="黑体" panose="02010609060101010101" pitchFamily="49" charset="-122"/>
                </a:rPr>
                <a:t>计算</a:t>
              </a:r>
              <a:endParaRPr lang="en-US" altLang="zh-CN" sz="3200" b="1" dirty="0">
                <a:solidFill>
                  <a:srgbClr val="C00000"/>
                </a:solidFill>
                <a:latin typeface="+mj-lt"/>
                <a:ea typeface="黑体" panose="02010609060101010101" pitchFamily="49" charset="-122"/>
              </a:endParaRPr>
            </a:p>
          </p:txBody>
        </p:sp>
        <p:grpSp>
          <p:nvGrpSpPr>
            <p:cNvPr id="28" name="组合 27"/>
            <p:cNvGrpSpPr/>
            <p:nvPr/>
          </p:nvGrpSpPr>
          <p:grpSpPr>
            <a:xfrm>
              <a:off x="2771774" y="5200682"/>
              <a:ext cx="5760666" cy="1140113"/>
              <a:chOff x="2771774" y="5200682"/>
              <a:chExt cx="5760666" cy="1140113"/>
            </a:xfrm>
          </p:grpSpPr>
          <mc:AlternateContent xmlns:mc="http://schemas.openxmlformats.org/markup-compatibility/2006" xmlns:a14="http://schemas.microsoft.com/office/drawing/2010/main">
            <mc:Choice Requires="a14">
              <p:sp>
                <p:nvSpPr>
                  <p:cNvPr id="29" name="TextBox 16"/>
                  <p:cNvSpPr txBox="1"/>
                  <p:nvPr/>
                </p:nvSpPr>
                <p:spPr>
                  <a:xfrm>
                    <a:off x="3544305" y="5200682"/>
                    <a:ext cx="4052031" cy="717123"/>
                  </a:xfrm>
                  <a:prstGeom prst="rect">
                    <a:avLst/>
                  </a:prstGeom>
                  <a:noFill/>
                </p:spPr>
                <p:txBody>
                  <a:bodyPr wrap="square" rtlCol="0">
                    <a:noAutofit/>
                  </a:bodyPr>
                  <a:lstStyle/>
                  <a:p>
                    <a:pPr>
                      <a:spcBef>
                        <a:spcPts val="0"/>
                      </a:spcBef>
                    </a:pPr>
                    <a14:m>
                      <m:oMathPara xmlns:m="http://schemas.openxmlformats.org/officeDocument/2006/math">
                        <m:oMathParaPr>
                          <m:jc m:val="center"/>
                        </m:oMathParaPr>
                        <m:oMath xmlns:m="http://schemas.openxmlformats.org/officeDocument/2006/math">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𝒂</m:t>
                              </m:r>
                            </m:e>
                            <m:sub>
                              <m:r>
                                <a:rPr lang="en-US" altLang="zh-CN" sz="2800" b="1" i="1">
                                  <a:solidFill>
                                    <a:srgbClr val="0000FF"/>
                                  </a:solidFill>
                                  <a:latin typeface="Cambria Math" panose="02040503050406030204" pitchFamily="18" charset="0"/>
                                </a:rPr>
                                <m:t>𝟎</m:t>
                              </m:r>
                            </m:sub>
                          </m:sSub>
                          <m:r>
                            <a:rPr lang="en-US" altLang="zh-CN" sz="2800" b="1" i="1" smtClean="0">
                              <a:solidFill>
                                <a:srgbClr val="0000FF"/>
                              </a:solidFill>
                              <a:latin typeface="Cambria Math" panose="02040503050406030204" pitchFamily="18" charset="0"/>
                            </a:rPr>
                            <m:t>,</m:t>
                          </m:r>
                          <m:r>
                            <m:rPr>
                              <m:nor/>
                            </m:rPr>
                            <a:rPr lang="en-US" altLang="zh-CN" sz="2800" b="1" i="0" smtClean="0">
                              <a:solidFill>
                                <a:srgbClr val="0000FF"/>
                              </a:solidFill>
                              <a:latin typeface="Cambria Math" panose="02040503050406030204" pitchFamily="18" charset="0"/>
                            </a:rPr>
                            <m:t> </m:t>
                          </m:r>
                          <m:sSub>
                            <m:sSubPr>
                              <m:ctrlPr>
                                <a:rPr lang="en-US" altLang="zh-CN" sz="2800" b="1" i="1">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𝒂</m:t>
                              </m:r>
                            </m:e>
                            <m:sub>
                              <m:r>
                                <a:rPr lang="en-US" altLang="zh-CN" sz="2800" b="1" i="1" smtClean="0">
                                  <a:solidFill>
                                    <a:srgbClr val="0000FF"/>
                                  </a:solidFill>
                                  <a:latin typeface="Cambria Math" panose="02040503050406030204" pitchFamily="18" charset="0"/>
                                </a:rPr>
                                <m:t>𝒏</m:t>
                              </m:r>
                            </m:sub>
                          </m:sSub>
                          <m:r>
                            <a:rPr lang="en-US" altLang="zh-CN" sz="2800" b="1" i="1" smtClean="0">
                              <a:solidFill>
                                <a:srgbClr val="0000FF"/>
                              </a:solidFill>
                              <a:latin typeface="Cambria Math" panose="02040503050406030204" pitchFamily="18" charset="0"/>
                            </a:rPr>
                            <m:t>,</m:t>
                          </m:r>
                          <m:r>
                            <m:rPr>
                              <m:nor/>
                            </m:rPr>
                            <a:rPr lang="en-US" altLang="zh-CN" sz="2800" b="1" i="0" smtClean="0">
                              <a:solidFill>
                                <a:srgbClr val="0000FF"/>
                              </a:solidFill>
                              <a:latin typeface="Cambria Math" panose="02040503050406030204" pitchFamily="18" charset="0"/>
                            </a:rPr>
                            <m:t> </m:t>
                          </m:r>
                          <m:sSub>
                            <m:sSubPr>
                              <m:ctrlPr>
                                <a:rPr lang="en-US" altLang="zh-CN" sz="2800" b="1" i="1">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𝒃</m:t>
                              </m:r>
                            </m:e>
                            <m:sub>
                              <m:r>
                                <a:rPr lang="en-US" altLang="zh-CN" sz="2800" b="1" i="1" smtClean="0">
                                  <a:solidFill>
                                    <a:srgbClr val="0000FF"/>
                                  </a:solidFill>
                                  <a:latin typeface="Cambria Math" panose="02040503050406030204" pitchFamily="18" charset="0"/>
                                </a:rPr>
                                <m:t>𝒏</m:t>
                              </m:r>
                            </m:sub>
                          </m:sSub>
                          <m:r>
                            <a:rPr lang="en-US" altLang="zh-CN" sz="2800" b="1" i="1" smtClean="0">
                              <a:solidFill>
                                <a:srgbClr val="0000FF"/>
                              </a:solidFill>
                              <a:latin typeface="Cambria Math" panose="02040503050406030204" pitchFamily="18" charset="0"/>
                            </a:rPr>
                            <m:t>,</m:t>
                          </m:r>
                          <m:r>
                            <m:rPr>
                              <m:nor/>
                            </m:rPr>
                            <a:rPr lang="en-US" altLang="zh-CN" sz="2800" b="1" i="0" smtClean="0">
                              <a:solidFill>
                                <a:srgbClr val="0000FF"/>
                              </a:solidFill>
                              <a:latin typeface="Cambria Math" panose="02040503050406030204" pitchFamily="18" charset="0"/>
                            </a:rPr>
                            <m:t> </m:t>
                          </m:r>
                          <m:sSub>
                            <m:sSubPr>
                              <m:ctrlPr>
                                <a:rPr lang="en-US" altLang="zh-CN" sz="2800" b="1"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𝒄</m:t>
                              </m:r>
                            </m:e>
                            <m:sub>
                              <m:r>
                                <a:rPr lang="en-US" altLang="zh-CN" sz="2800" b="1" i="1">
                                  <a:solidFill>
                                    <a:srgbClr val="0000FF"/>
                                  </a:solidFill>
                                  <a:latin typeface="Cambria Math" panose="02040503050406030204" pitchFamily="18" charset="0"/>
                                </a:rPr>
                                <m:t>𝟎</m:t>
                              </m:r>
                            </m:sub>
                          </m:sSub>
                          <m:r>
                            <a:rPr lang="en-US" altLang="zh-CN" sz="2800" b="1" i="1" smtClean="0">
                              <a:solidFill>
                                <a:srgbClr val="0000FF"/>
                              </a:solidFill>
                              <a:latin typeface="Cambria Math" panose="02040503050406030204" pitchFamily="18" charset="0"/>
                            </a:rPr>
                            <m:t>,</m:t>
                          </m:r>
                          <m:r>
                            <m:rPr>
                              <m:nor/>
                            </m:rPr>
                            <a:rPr lang="en-US" altLang="zh-CN" sz="2800" b="1" i="0" smtClean="0">
                              <a:solidFill>
                                <a:srgbClr val="0000FF"/>
                              </a:solidFill>
                              <a:latin typeface="Cambria Math" panose="02040503050406030204" pitchFamily="18" charset="0"/>
                            </a:rPr>
                            <m:t> </m:t>
                          </m:r>
                          <m:sSub>
                            <m:sSubPr>
                              <m:ctrlPr>
                                <a:rPr lang="en-US" altLang="zh-CN" sz="2800" b="1"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𝒄</m:t>
                              </m:r>
                            </m:e>
                            <m:sub>
                              <m:r>
                                <a:rPr lang="en-US" altLang="zh-CN" sz="2800" b="1" i="1" smtClean="0">
                                  <a:solidFill>
                                    <a:srgbClr val="0000FF"/>
                                  </a:solidFill>
                                  <a:latin typeface="Cambria Math" panose="02040503050406030204" pitchFamily="18" charset="0"/>
                                </a:rPr>
                                <m:t>𝒏</m:t>
                              </m:r>
                            </m:sub>
                          </m:sSub>
                          <m:r>
                            <a:rPr lang="en-US" altLang="zh-CN" sz="2800" b="1" i="1" smtClean="0">
                              <a:solidFill>
                                <a:srgbClr val="0000FF"/>
                              </a:solidFill>
                              <a:latin typeface="Cambria Math" panose="02040503050406030204" pitchFamily="18" charset="0"/>
                            </a:rPr>
                            <m:t>,</m:t>
                          </m:r>
                          <m:r>
                            <m:rPr>
                              <m:nor/>
                            </m:rPr>
                            <a:rPr lang="en-US" altLang="zh-CN" sz="2800" b="1" i="0" smtClean="0">
                              <a:solidFill>
                                <a:srgbClr val="0000FF"/>
                              </a:solidFill>
                              <a:latin typeface="Cambria Math" panose="02040503050406030204" pitchFamily="18" charset="0"/>
                            </a:rPr>
                            <m:t> </m:t>
                          </m:r>
                          <m:sSub>
                            <m:sSubPr>
                              <m:ctrlPr>
                                <a:rPr lang="en-US" altLang="zh-CN" sz="2800" b="1" i="1" smtClean="0">
                                  <a:solidFill>
                                    <a:srgbClr val="0000FF"/>
                                  </a:solidFill>
                                  <a:latin typeface="Cambria Math" panose="02040503050406030204" pitchFamily="18" charset="0"/>
                                </a:rPr>
                              </m:ctrlPr>
                            </m:sSubPr>
                            <m:e>
                              <m:r>
                                <a:rPr lang="zh-CN" altLang="en-US" sz="2800" b="1" i="1" smtClean="0">
                                  <a:solidFill>
                                    <a:srgbClr val="0000FF"/>
                                  </a:solidFill>
                                  <a:latin typeface="Cambria Math" panose="02040503050406030204" pitchFamily="18" charset="0"/>
                                </a:rPr>
                                <m:t>𝝋</m:t>
                              </m:r>
                            </m:e>
                            <m:sub>
                              <m:r>
                                <a:rPr lang="en-US" altLang="zh-CN" sz="2800" b="1" i="1" smtClean="0">
                                  <a:solidFill>
                                    <a:srgbClr val="0000FF"/>
                                  </a:solidFill>
                                  <a:latin typeface="Cambria Math" panose="02040503050406030204" pitchFamily="18" charset="0"/>
                                </a:rPr>
                                <m:t>𝒏</m:t>
                              </m:r>
                            </m:sub>
                          </m:sSub>
                        </m:oMath>
                      </m:oMathPara>
                    </a14:m>
                    <a:endParaRPr lang="en-US" altLang="zh-CN" sz="2800" b="1" i="1" dirty="0">
                      <a:solidFill>
                        <a:srgbClr val="0000FF"/>
                      </a:solidFill>
                      <a:latin typeface="Cambria Math"/>
                    </a:endParaRPr>
                  </a:p>
                </p:txBody>
              </p:sp>
            </mc:Choice>
            <mc:Fallback xmlns="">
              <p:sp>
                <p:nvSpPr>
                  <p:cNvPr id="29" name="TextBox 16"/>
                  <p:cNvSpPr txBox="1">
                    <a:spLocks noRot="1" noChangeAspect="1" noMove="1" noResize="1" noEditPoints="1" noAdjustHandles="1" noChangeArrowheads="1" noChangeShapeType="1" noTextEdit="1"/>
                  </p:cNvSpPr>
                  <p:nvPr/>
                </p:nvSpPr>
                <p:spPr>
                  <a:xfrm>
                    <a:off x="3544305" y="5200682"/>
                    <a:ext cx="4052031" cy="717123"/>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29"/>
                  <p:cNvSpPr/>
                  <p:nvPr/>
                </p:nvSpPr>
                <p:spPr>
                  <a:xfrm>
                    <a:off x="2771774" y="5805264"/>
                    <a:ext cx="5760666" cy="535531"/>
                  </a:xfrm>
                  <a:prstGeom prst="rect">
                    <a:avLst/>
                  </a:prstGeom>
                </p:spPr>
                <p:txBody>
                  <a:bodyPr wrap="square">
                    <a:spAutoFit/>
                  </a:bodyPr>
                  <a:lstStyle/>
                  <a:p>
                    <a:pPr marL="342900" indent="-342900">
                      <a:lnSpc>
                        <a:spcPct val="120000"/>
                      </a:lnSpc>
                      <a:buClr>
                        <a:schemeClr val="accent6"/>
                      </a:buClr>
                      <a:buFont typeface="Wingdings" panose="05000000000000000000" pitchFamily="2" charset="2"/>
                      <a:buChar char="l"/>
                    </a:pPr>
                    <a:r>
                      <a:rPr lang="zh-CN" altLang="en-US" sz="2400" b="1" dirty="0">
                        <a:solidFill>
                          <a:schemeClr val="tx1"/>
                        </a:solidFill>
                        <a:ea typeface="黑体" panose="02010609060101010101" pitchFamily="49" charset="-122"/>
                      </a:rPr>
                      <a:t>基于</a:t>
                    </a:r>
                    <a14:m>
                      <m:oMath xmlns:m="http://schemas.openxmlformats.org/officeDocument/2006/math">
                        <m:d>
                          <m:dPr>
                            <m:begChr m:val="{"/>
                            <m:endChr m:val="}"/>
                            <m:ctrlPr>
                              <a:rPr lang="en-US" altLang="zh-CN" sz="2400" b="1" i="1" smtClean="0">
                                <a:solidFill>
                                  <a:schemeClr val="tx1"/>
                                </a:solidFill>
                                <a:latin typeface="Cambria Math" panose="02040503050406030204" pitchFamily="18" charset="0"/>
                                <a:ea typeface="黑体" panose="02010609060101010101" pitchFamily="49" charset="-122"/>
                              </a:rPr>
                            </m:ctrlPr>
                          </m:dPr>
                          <m:e>
                            <m:func>
                              <m:funcPr>
                                <m:ctrlPr>
                                  <a:rPr lang="en-US" altLang="zh-CN" sz="2400" b="1" i="1">
                                    <a:solidFill>
                                      <a:schemeClr val="tx1"/>
                                    </a:solidFill>
                                    <a:latin typeface="Cambria Math" panose="02040503050406030204" pitchFamily="18" charset="0"/>
                                    <a:ea typeface="Cambria Math"/>
                                  </a:rPr>
                                </m:ctrlPr>
                              </m:funcPr>
                              <m:fName>
                                <m:r>
                                  <a:rPr lang="en-US" altLang="zh-CN" sz="2400" b="1" i="0">
                                    <a:solidFill>
                                      <a:schemeClr val="tx1"/>
                                    </a:solidFill>
                                    <a:latin typeface="Cambria Math" panose="02040503050406030204" pitchFamily="18" charset="0"/>
                                    <a:ea typeface="Cambria Math"/>
                                  </a:rPr>
                                  <m:t>𝐜𝐨𝐬</m:t>
                                </m:r>
                              </m:fName>
                              <m:e>
                                <m:d>
                                  <m:dPr>
                                    <m:ctrlPr>
                                      <a:rPr lang="en-US" altLang="zh-CN" sz="2400" b="1" i="1">
                                        <a:solidFill>
                                          <a:schemeClr val="tx1"/>
                                        </a:solidFill>
                                        <a:latin typeface="Cambria Math" panose="02040503050406030204" pitchFamily="18" charset="0"/>
                                        <a:ea typeface="Cambria Math"/>
                                      </a:rPr>
                                    </m:ctrlPr>
                                  </m:dPr>
                                  <m:e>
                                    <m:r>
                                      <a:rPr lang="en-US" altLang="zh-CN" sz="2400" b="1" i="1">
                                        <a:solidFill>
                                          <a:schemeClr val="tx1"/>
                                        </a:solidFill>
                                        <a:latin typeface="Cambria Math" panose="02040503050406030204" pitchFamily="18" charset="0"/>
                                        <a:ea typeface="Cambria Math"/>
                                      </a:rPr>
                                      <m:t>𝒏</m:t>
                                    </m:r>
                                    <m:sSub>
                                      <m:sSubPr>
                                        <m:ctrlPr>
                                          <a:rPr lang="en-US" altLang="zh-CN" sz="2400" b="1" i="1">
                                            <a:solidFill>
                                              <a:schemeClr val="tx1"/>
                                            </a:solidFill>
                                            <a:latin typeface="Cambria Math" panose="02040503050406030204" pitchFamily="18" charset="0"/>
                                            <a:ea typeface="Cambria Math"/>
                                          </a:rPr>
                                        </m:ctrlPr>
                                      </m:sSubPr>
                                      <m:e>
                                        <m:r>
                                          <a:rPr lang="zh-CN" altLang="en-US" sz="2400" b="1" i="1">
                                            <a:solidFill>
                                              <a:schemeClr val="tx1"/>
                                            </a:solidFill>
                                            <a:latin typeface="Cambria Math" panose="02040503050406030204" pitchFamily="18" charset="0"/>
                                            <a:ea typeface="Cambria Math"/>
                                          </a:rPr>
                                          <m:t>𝝎</m:t>
                                        </m:r>
                                      </m:e>
                                      <m:sub>
                                        <m:r>
                                          <a:rPr lang="en-US" altLang="zh-CN" sz="2400" b="1" i="1">
                                            <a:solidFill>
                                              <a:schemeClr val="tx1"/>
                                            </a:solidFill>
                                            <a:latin typeface="Cambria Math" panose="02040503050406030204" pitchFamily="18" charset="0"/>
                                            <a:ea typeface="Cambria Math"/>
                                          </a:rPr>
                                          <m:t>𝟏</m:t>
                                        </m:r>
                                      </m:sub>
                                    </m:sSub>
                                    <m:r>
                                      <a:rPr lang="en-US" altLang="zh-CN" sz="2400" b="1" i="1">
                                        <a:solidFill>
                                          <a:schemeClr val="tx1"/>
                                        </a:solidFill>
                                        <a:latin typeface="Cambria Math" panose="02040503050406030204" pitchFamily="18" charset="0"/>
                                        <a:ea typeface="Cambria Math"/>
                                      </a:rPr>
                                      <m:t>𝒕</m:t>
                                    </m:r>
                                  </m:e>
                                </m:d>
                              </m:e>
                            </m:func>
                            <m:r>
                              <a:rPr lang="en-US" altLang="zh-CN" sz="2400" b="1" i="1" smtClean="0">
                                <a:solidFill>
                                  <a:schemeClr val="tx1"/>
                                </a:solidFill>
                                <a:latin typeface="Cambria Math" panose="02040503050406030204" pitchFamily="18" charset="0"/>
                                <a:ea typeface="Cambria Math"/>
                              </a:rPr>
                              <m:t>,</m:t>
                            </m:r>
                            <m:func>
                              <m:funcPr>
                                <m:ctrlPr>
                                  <a:rPr lang="en-US" altLang="zh-CN" sz="2400" i="1">
                                    <a:solidFill>
                                      <a:schemeClr val="tx1"/>
                                    </a:solidFill>
                                    <a:latin typeface="Cambria Math" panose="02040503050406030204" pitchFamily="18" charset="0"/>
                                    <a:ea typeface="Cambria Math"/>
                                  </a:rPr>
                                </m:ctrlPr>
                              </m:funcPr>
                              <m:fName>
                                <m:r>
                                  <a:rPr lang="en-US" altLang="zh-CN" sz="2400" b="1" i="1">
                                    <a:solidFill>
                                      <a:schemeClr val="tx1"/>
                                    </a:solidFill>
                                    <a:latin typeface="Cambria Math" panose="02040503050406030204" pitchFamily="18" charset="0"/>
                                    <a:ea typeface="Cambria Math"/>
                                  </a:rPr>
                                  <m:t>𝐬</m:t>
                                </m:r>
                                <m:r>
                                  <a:rPr lang="en-US" altLang="zh-CN" sz="2400" b="1">
                                    <a:solidFill>
                                      <a:schemeClr val="tx1"/>
                                    </a:solidFill>
                                    <a:latin typeface="Cambria Math" panose="02040503050406030204" pitchFamily="18" charset="0"/>
                                    <a:ea typeface="Cambria Math"/>
                                  </a:rPr>
                                  <m:t>𝐢𝐧</m:t>
                                </m:r>
                              </m:fName>
                              <m:e>
                                <m:d>
                                  <m:dPr>
                                    <m:ctrlPr>
                                      <a:rPr lang="en-US" altLang="zh-CN" sz="2400" i="1">
                                        <a:solidFill>
                                          <a:schemeClr val="tx1"/>
                                        </a:solidFill>
                                        <a:latin typeface="Cambria Math" panose="02040503050406030204" pitchFamily="18" charset="0"/>
                                        <a:ea typeface="Cambria Math"/>
                                      </a:rPr>
                                    </m:ctrlPr>
                                  </m:dPr>
                                  <m:e>
                                    <m:r>
                                      <a:rPr lang="en-US" altLang="zh-CN" sz="2400" b="1" i="1">
                                        <a:solidFill>
                                          <a:schemeClr val="tx1"/>
                                        </a:solidFill>
                                        <a:latin typeface="Cambria Math" panose="02040503050406030204" pitchFamily="18" charset="0"/>
                                        <a:ea typeface="Cambria Math"/>
                                      </a:rPr>
                                      <m:t>𝒏</m:t>
                                    </m:r>
                                    <m:sSub>
                                      <m:sSubPr>
                                        <m:ctrlPr>
                                          <a:rPr lang="en-US" altLang="zh-CN" sz="2400" b="1" i="1">
                                            <a:solidFill>
                                              <a:schemeClr val="tx1"/>
                                            </a:solidFill>
                                            <a:latin typeface="Cambria Math" panose="02040503050406030204" pitchFamily="18" charset="0"/>
                                            <a:ea typeface="Cambria Math"/>
                                          </a:rPr>
                                        </m:ctrlPr>
                                      </m:sSubPr>
                                      <m:e>
                                        <m:r>
                                          <a:rPr lang="zh-CN" altLang="en-US" sz="2400" b="1" i="1">
                                            <a:solidFill>
                                              <a:schemeClr val="tx1"/>
                                            </a:solidFill>
                                            <a:latin typeface="Cambria Math" panose="02040503050406030204" pitchFamily="18" charset="0"/>
                                            <a:ea typeface="Cambria Math"/>
                                          </a:rPr>
                                          <m:t>𝝎</m:t>
                                        </m:r>
                                      </m:e>
                                      <m:sub>
                                        <m:r>
                                          <a:rPr lang="en-US" altLang="zh-CN" sz="2400" b="1" i="1">
                                            <a:solidFill>
                                              <a:schemeClr val="tx1"/>
                                            </a:solidFill>
                                            <a:latin typeface="Cambria Math" panose="02040503050406030204" pitchFamily="18" charset="0"/>
                                            <a:ea typeface="Cambria Math"/>
                                          </a:rPr>
                                          <m:t>𝟏</m:t>
                                        </m:r>
                                      </m:sub>
                                    </m:sSub>
                                    <m:r>
                                      <a:rPr lang="en-US" altLang="zh-CN" sz="2400" b="1" i="1">
                                        <a:solidFill>
                                          <a:schemeClr val="tx1"/>
                                        </a:solidFill>
                                        <a:latin typeface="Cambria Math" panose="02040503050406030204" pitchFamily="18" charset="0"/>
                                        <a:ea typeface="Cambria Math"/>
                                      </a:rPr>
                                      <m:t>𝒕</m:t>
                                    </m:r>
                                  </m:e>
                                </m:d>
                              </m:e>
                            </m:func>
                          </m:e>
                        </m:d>
                        <m:r>
                          <a:rPr lang="en-US" altLang="zh-CN" sz="2400" b="1" i="1" smtClean="0">
                            <a:solidFill>
                              <a:schemeClr val="tx1"/>
                            </a:solidFill>
                            <a:latin typeface="Cambria Math" panose="02040503050406030204" pitchFamily="18" charset="0"/>
                            <a:ea typeface="黑体" panose="02010609060101010101" pitchFamily="49" charset="-122"/>
                          </a:rPr>
                          <m:t> </m:t>
                        </m:r>
                      </m:oMath>
                    </a14:m>
                    <a:r>
                      <a:rPr lang="zh-CN" altLang="en-US" sz="2400" b="1" dirty="0">
                        <a:solidFill>
                          <a:schemeClr val="tx1"/>
                        </a:solidFill>
                        <a:latin typeface="黑体" panose="02010609060101010101" pitchFamily="49" charset="-122"/>
                        <a:ea typeface="黑体" panose="02010609060101010101" pitchFamily="49" charset="-122"/>
                      </a:rPr>
                      <a:t>的正交性</a:t>
                    </a:r>
                  </a:p>
                </p:txBody>
              </p:sp>
            </mc:Choice>
            <mc:Fallback xmlns="">
              <p:sp>
                <p:nvSpPr>
                  <p:cNvPr id="30" name="矩形 29"/>
                  <p:cNvSpPr>
                    <a:spLocks noRot="1" noChangeAspect="1" noMove="1" noResize="1" noEditPoints="1" noAdjustHandles="1" noChangeArrowheads="1" noChangeShapeType="1" noTextEdit="1"/>
                  </p:cNvSpPr>
                  <p:nvPr/>
                </p:nvSpPr>
                <p:spPr>
                  <a:xfrm>
                    <a:off x="2771774" y="5805264"/>
                    <a:ext cx="5760666" cy="535531"/>
                  </a:xfrm>
                  <a:prstGeom prst="rect">
                    <a:avLst/>
                  </a:prstGeom>
                  <a:blipFill rotWithShape="0">
                    <a:blip r:embed="rId4"/>
                    <a:stretch>
                      <a:fillRect l="-1481" t="-6818" r="-106" b="-14773"/>
                    </a:stretch>
                  </a:blipFill>
                </p:spPr>
                <p:txBody>
                  <a:bodyPr/>
                  <a:lstStyle/>
                  <a:p>
                    <a:r>
                      <a:rPr lang="zh-CN" altLang="en-US">
                        <a:noFill/>
                      </a:rPr>
                      <a:t> </a:t>
                    </a:r>
                  </a:p>
                </p:txBody>
              </p:sp>
            </mc:Fallback>
          </mc:AlternateContent>
        </p:grpSp>
      </p:grpSp>
      <p:sp>
        <p:nvSpPr>
          <p:cNvPr id="20" name="圆角矩形 19"/>
          <p:cNvSpPr/>
          <p:nvPr/>
        </p:nvSpPr>
        <p:spPr>
          <a:xfrm>
            <a:off x="300245" y="5082533"/>
            <a:ext cx="8592235" cy="1514819"/>
          </a:xfrm>
          <a:prstGeom prst="roundRect">
            <a:avLst>
              <a:gd name="adj" fmla="val 11331"/>
            </a:avLst>
          </a:prstGeom>
          <a:solidFill>
            <a:schemeClr val="bg1">
              <a:lumMod val="95000"/>
            </a:schemeClr>
          </a:solidFill>
          <a:ln w="730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圆角矩形 20"/>
          <p:cNvSpPr/>
          <p:nvPr/>
        </p:nvSpPr>
        <p:spPr>
          <a:xfrm>
            <a:off x="300245" y="1145841"/>
            <a:ext cx="8592235" cy="1713480"/>
          </a:xfrm>
          <a:prstGeom prst="roundRect">
            <a:avLst>
              <a:gd name="adj" fmla="val 11331"/>
            </a:avLst>
          </a:prstGeom>
          <a:solidFill>
            <a:schemeClr val="bg1">
              <a:lumMod val="95000"/>
            </a:schemeClr>
          </a:solidFill>
          <a:ln w="73025" cmpd="db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80528" y="620688"/>
            <a:ext cx="9433048" cy="288032"/>
          </a:xfrm>
          <a:prstGeom prst="rect">
            <a:avLst/>
          </a:prstGeom>
          <a:solidFill>
            <a:schemeClr val="bg1"/>
          </a:solidFill>
          <a:ln>
            <a:solidFill>
              <a:schemeClr val="bg1">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Autofit/>
          </a:bodyPr>
          <a:lstStyle/>
          <a:p>
            <a:pPr algn="ctr"/>
            <a:r>
              <a:rPr lang="zh-CN" altLang="en-US" sz="4000" dirty="0">
                <a:latin typeface="黑体" panose="02010609060101010101" pitchFamily="49" charset="-122"/>
              </a:rPr>
              <a:t>小结</a:t>
            </a:r>
          </a:p>
        </p:txBody>
      </p:sp>
      <p:sp>
        <p:nvSpPr>
          <p:cNvPr id="14" name="灯片编号占位符 13">
            <a:extLst>
              <a:ext uri="{FF2B5EF4-FFF2-40B4-BE49-F238E27FC236}">
                <a16:creationId xmlns:a16="http://schemas.microsoft.com/office/drawing/2014/main" id="{77657B3E-8C48-468F-B621-5E3A61B3C32D}"/>
              </a:ext>
            </a:extLst>
          </p:cNvPr>
          <p:cNvSpPr>
            <a:spLocks noGrp="1"/>
          </p:cNvSpPr>
          <p:nvPr>
            <p:ph type="sldNum" sz="quarter" idx="4294967295"/>
          </p:nvPr>
        </p:nvSpPr>
        <p:spPr>
          <a:xfrm>
            <a:off x="7010400" y="6426200"/>
            <a:ext cx="2133600" cy="225425"/>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effectLst/>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13</a:t>
            </a:fld>
            <a:endParaRPr lang="zh-CN" altLang="en-US"/>
          </a:p>
        </p:txBody>
      </p:sp>
      <p:grpSp>
        <p:nvGrpSpPr>
          <p:cNvPr id="19" name="组合 18"/>
          <p:cNvGrpSpPr/>
          <p:nvPr/>
        </p:nvGrpSpPr>
        <p:grpSpPr>
          <a:xfrm>
            <a:off x="2771800" y="1294315"/>
            <a:ext cx="6048672" cy="1453514"/>
            <a:chOff x="2771800" y="1294315"/>
            <a:chExt cx="6048672" cy="1453514"/>
          </a:xfrm>
        </p:grpSpPr>
        <mc:AlternateContent xmlns:mc="http://schemas.openxmlformats.org/markup-compatibility/2006" xmlns:a14="http://schemas.microsoft.com/office/drawing/2010/main">
          <mc:Choice Requires="a14">
            <p:sp>
              <p:nvSpPr>
                <p:cNvPr id="6" name="TextBox 16"/>
                <p:cNvSpPr txBox="1"/>
                <p:nvPr/>
              </p:nvSpPr>
              <p:spPr>
                <a:xfrm>
                  <a:off x="2771800" y="1294315"/>
                  <a:ext cx="6048672" cy="622517"/>
                </a:xfrm>
                <a:prstGeom prst="rect">
                  <a:avLst/>
                </a:prstGeom>
                <a:noFill/>
              </p:spPr>
              <p:txBody>
                <a:bodyPr wrap="square" rtlCol="0">
                  <a:noAutofit/>
                </a:bodyPr>
                <a:lstStyle/>
                <a:p>
                  <a:pPr>
                    <a:spcBef>
                      <a:spcPts val="0"/>
                    </a:spcBef>
                  </a:pPr>
                  <a14:m>
                    <m:oMath xmlns:m="http://schemas.openxmlformats.org/officeDocument/2006/math">
                      <m:r>
                        <a:rPr lang="en-US" altLang="zh-CN" sz="2800" b="1" i="1" smtClean="0">
                          <a:solidFill>
                            <a:srgbClr val="0000FF"/>
                          </a:solidFill>
                          <a:latin typeface="Cambria Math" panose="02040503050406030204" pitchFamily="18" charset="0"/>
                        </a:rPr>
                        <m:t>𝒙</m:t>
                      </m:r>
                      <m:d>
                        <m:dPr>
                          <m:ctrlPr>
                            <a:rPr lang="en-US" altLang="zh-CN" sz="2800" b="1" i="1" smtClean="0">
                              <a:solidFill>
                                <a:srgbClr val="0000FF"/>
                              </a:solidFill>
                              <a:latin typeface="Cambria Math" panose="02040503050406030204" pitchFamily="18" charset="0"/>
                            </a:rPr>
                          </m:ctrlPr>
                        </m:dPr>
                        <m:e>
                          <m:r>
                            <a:rPr lang="en-US" altLang="zh-CN" sz="2800" b="1" i="1" smtClean="0">
                              <a:solidFill>
                                <a:srgbClr val="0000FF"/>
                              </a:solidFill>
                              <a:latin typeface="Cambria Math" panose="02040503050406030204" pitchFamily="18" charset="0"/>
                            </a:rPr>
                            <m:t>𝒕</m:t>
                          </m:r>
                        </m:e>
                      </m:d>
                      <m:r>
                        <a:rPr lang="en-US" altLang="zh-CN" sz="2800" b="1" i="1" smtClean="0">
                          <a:solidFill>
                            <a:srgbClr val="0000FF"/>
                          </a:solidFill>
                          <a:latin typeface="Cambria Math"/>
                        </a:rPr>
                        <m:t>=</m:t>
                      </m:r>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𝒄</m:t>
                          </m:r>
                        </m:e>
                        <m:sub>
                          <m:r>
                            <a:rPr lang="en-US" altLang="zh-CN" sz="2800" b="1" i="1" smtClean="0">
                              <a:solidFill>
                                <a:srgbClr val="0000FF"/>
                              </a:solidFill>
                              <a:latin typeface="Cambria Math" panose="02040503050406030204" pitchFamily="18" charset="0"/>
                            </a:rPr>
                            <m:t>𝟎</m:t>
                          </m:r>
                        </m:sub>
                      </m:sSub>
                      <m:r>
                        <a:rPr lang="en-US" altLang="zh-CN" sz="2800" b="1" i="1" smtClean="0">
                          <a:solidFill>
                            <a:srgbClr val="0000FF"/>
                          </a:solidFill>
                          <a:latin typeface="Cambria Math" panose="02040503050406030204" pitchFamily="18" charset="0"/>
                        </a:rPr>
                        <m:t>+</m:t>
                      </m:r>
                      <m:nary>
                        <m:naryPr>
                          <m:chr m:val="∑"/>
                          <m:ctrlPr>
                            <a:rPr lang="en-US" altLang="zh-CN" sz="2800" b="1" i="1" smtClean="0">
                              <a:solidFill>
                                <a:srgbClr val="0000FF"/>
                              </a:solidFill>
                              <a:latin typeface="Cambria Math" panose="02040503050406030204" pitchFamily="18" charset="0"/>
                            </a:rPr>
                          </m:ctrlPr>
                        </m:naryPr>
                        <m:sub>
                          <m:r>
                            <a:rPr lang="en-US" altLang="zh-CN" sz="2800" b="1" i="1" smtClean="0">
                              <a:solidFill>
                                <a:srgbClr val="0000FF"/>
                              </a:solidFill>
                              <a:latin typeface="Cambria Math" panose="02040503050406030204" pitchFamily="18" charset="0"/>
                            </a:rPr>
                            <m:t>𝒏</m:t>
                          </m:r>
                          <m:r>
                            <a:rPr lang="en-US" altLang="zh-CN" sz="2800" b="1" i="1" smtClean="0">
                              <a:solidFill>
                                <a:srgbClr val="0000FF"/>
                              </a:solidFill>
                              <a:latin typeface="Cambria Math"/>
                            </a:rPr>
                            <m:t>=</m:t>
                          </m:r>
                          <m:r>
                            <a:rPr lang="en-US" altLang="zh-CN" sz="2800" b="1" i="1" smtClean="0">
                              <a:solidFill>
                                <a:srgbClr val="0000FF"/>
                              </a:solidFill>
                              <a:latin typeface="Cambria Math" panose="02040503050406030204" pitchFamily="18" charset="0"/>
                            </a:rPr>
                            <m:t>𝟏</m:t>
                          </m:r>
                        </m:sub>
                        <m:sup>
                          <m:r>
                            <a:rPr lang="en-US" altLang="zh-CN" sz="2800" b="1" i="1" smtClean="0">
                              <a:solidFill>
                                <a:srgbClr val="0000FF"/>
                              </a:solidFill>
                              <a:latin typeface="Cambria Math"/>
                              <a:ea typeface="Cambria Math"/>
                            </a:rPr>
                            <m:t>∞</m:t>
                          </m:r>
                        </m:sup>
                        <m:e>
                          <m:sSub>
                            <m:sSubPr>
                              <m:ctrlPr>
                                <a:rPr lang="en-US" altLang="zh-CN" sz="2800" b="1" i="1">
                                  <a:solidFill>
                                    <a:srgbClr val="0000FF"/>
                                  </a:solidFill>
                                  <a:latin typeface="Cambria Math" panose="02040503050406030204" pitchFamily="18" charset="0"/>
                                  <a:ea typeface="Cambria Math"/>
                                </a:rPr>
                              </m:ctrlPr>
                            </m:sSubPr>
                            <m:e>
                              <m:r>
                                <a:rPr lang="en-US" altLang="zh-CN" sz="2800" b="1" i="1" smtClean="0">
                                  <a:solidFill>
                                    <a:srgbClr val="0000FF"/>
                                  </a:solidFill>
                                  <a:latin typeface="Cambria Math" panose="02040503050406030204" pitchFamily="18" charset="0"/>
                                  <a:ea typeface="Cambria Math"/>
                                </a:rPr>
                                <m:t>𝒄</m:t>
                              </m:r>
                            </m:e>
                            <m:sub>
                              <m:r>
                                <a:rPr lang="en-US" altLang="zh-CN" sz="2800" b="1" i="1">
                                  <a:solidFill>
                                    <a:srgbClr val="0000FF"/>
                                  </a:solidFill>
                                  <a:latin typeface="Cambria Math" panose="02040503050406030204" pitchFamily="18" charset="0"/>
                                  <a:ea typeface="Cambria Math"/>
                                </a:rPr>
                                <m:t>𝒏</m:t>
                              </m:r>
                            </m:sub>
                          </m:sSub>
                          <m:func>
                            <m:funcPr>
                              <m:ctrlPr>
                                <a:rPr lang="en-US" altLang="zh-CN" sz="2800" b="1" i="1">
                                  <a:solidFill>
                                    <a:srgbClr val="0000FF"/>
                                  </a:solidFill>
                                  <a:latin typeface="Cambria Math" panose="02040503050406030204" pitchFamily="18" charset="0"/>
                                  <a:ea typeface="Cambria Math"/>
                                </a:rPr>
                              </m:ctrlPr>
                            </m:funcPr>
                            <m:fName>
                              <m:r>
                                <a:rPr lang="en-US" altLang="zh-CN" sz="2800" b="1" i="0" smtClean="0">
                                  <a:solidFill>
                                    <a:srgbClr val="0000FF"/>
                                  </a:solidFill>
                                  <a:latin typeface="Cambria Math" panose="02040503050406030204" pitchFamily="18" charset="0"/>
                                  <a:ea typeface="Cambria Math"/>
                                </a:rPr>
                                <m:t>𝐜𝐨𝐬</m:t>
                              </m:r>
                            </m:fName>
                            <m:e>
                              <m:d>
                                <m:dPr>
                                  <m:ctrlPr>
                                    <a:rPr lang="en-US" altLang="zh-CN" sz="2800" b="1" i="1">
                                      <a:solidFill>
                                        <a:srgbClr val="0000FF"/>
                                      </a:solidFill>
                                      <a:latin typeface="Cambria Math" panose="02040503050406030204" pitchFamily="18" charset="0"/>
                                      <a:ea typeface="Cambria Math"/>
                                    </a:rPr>
                                  </m:ctrlPr>
                                </m:dPr>
                                <m:e>
                                  <m:r>
                                    <a:rPr lang="en-US" altLang="zh-CN" sz="2800" b="1" i="1">
                                      <a:solidFill>
                                        <a:srgbClr val="0000FF"/>
                                      </a:solidFill>
                                      <a:latin typeface="Cambria Math" panose="02040503050406030204" pitchFamily="18" charset="0"/>
                                      <a:ea typeface="Cambria Math"/>
                                    </a:rPr>
                                    <m:t>𝒏</m:t>
                                  </m:r>
                                  <m:sSub>
                                    <m:sSubPr>
                                      <m:ctrlPr>
                                        <a:rPr lang="en-US" altLang="zh-CN" sz="2800" b="1" i="1">
                                          <a:solidFill>
                                            <a:srgbClr val="0000FF"/>
                                          </a:solidFill>
                                          <a:latin typeface="Cambria Math" panose="02040503050406030204" pitchFamily="18" charset="0"/>
                                          <a:ea typeface="Cambria Math"/>
                                        </a:rPr>
                                      </m:ctrlPr>
                                    </m:sSubPr>
                                    <m:e>
                                      <m:r>
                                        <a:rPr lang="zh-CN" altLang="en-US" sz="2800" b="1" i="1">
                                          <a:solidFill>
                                            <a:srgbClr val="0000FF"/>
                                          </a:solidFill>
                                          <a:latin typeface="Cambria Math" panose="02040503050406030204" pitchFamily="18" charset="0"/>
                                          <a:ea typeface="Cambria Math"/>
                                        </a:rPr>
                                        <m:t>𝝎</m:t>
                                      </m:r>
                                    </m:e>
                                    <m:sub>
                                      <m:r>
                                        <a:rPr lang="en-US" altLang="zh-CN" sz="2800" b="1" i="1">
                                          <a:solidFill>
                                            <a:srgbClr val="0000FF"/>
                                          </a:solidFill>
                                          <a:latin typeface="Cambria Math" panose="02040503050406030204" pitchFamily="18" charset="0"/>
                                          <a:ea typeface="Cambria Math"/>
                                        </a:rPr>
                                        <m:t>𝟏</m:t>
                                      </m:r>
                                    </m:sub>
                                  </m:sSub>
                                  <m:r>
                                    <a:rPr lang="en-US" altLang="zh-CN" sz="2800" b="1" i="1">
                                      <a:solidFill>
                                        <a:srgbClr val="0000FF"/>
                                      </a:solidFill>
                                      <a:latin typeface="Cambria Math" panose="02040503050406030204" pitchFamily="18" charset="0"/>
                                      <a:ea typeface="Cambria Math"/>
                                    </a:rPr>
                                    <m:t>𝒕</m:t>
                                  </m:r>
                                  <m:r>
                                    <a:rPr lang="en-US" altLang="zh-CN" sz="2800" b="1" i="1" smtClean="0">
                                      <a:solidFill>
                                        <a:srgbClr val="0000FF"/>
                                      </a:solidFill>
                                      <a:latin typeface="Cambria Math" panose="02040503050406030204" pitchFamily="18" charset="0"/>
                                      <a:ea typeface="Cambria Math"/>
                                    </a:rPr>
                                    <m:t>+</m:t>
                                  </m:r>
                                  <m:sSub>
                                    <m:sSubPr>
                                      <m:ctrlPr>
                                        <a:rPr lang="en-US" altLang="zh-CN" sz="2800" b="1" i="1" smtClean="0">
                                          <a:solidFill>
                                            <a:srgbClr val="0000FF"/>
                                          </a:solidFill>
                                          <a:latin typeface="Cambria Math" panose="02040503050406030204" pitchFamily="18" charset="0"/>
                                          <a:ea typeface="Cambria Math"/>
                                        </a:rPr>
                                      </m:ctrlPr>
                                    </m:sSubPr>
                                    <m:e>
                                      <m:r>
                                        <a:rPr lang="zh-CN" altLang="en-US" sz="2800" b="1" i="1" smtClean="0">
                                          <a:solidFill>
                                            <a:srgbClr val="0000FF"/>
                                          </a:solidFill>
                                          <a:latin typeface="Cambria Math" panose="02040503050406030204" pitchFamily="18" charset="0"/>
                                          <a:ea typeface="Cambria Math"/>
                                        </a:rPr>
                                        <m:t>𝝋</m:t>
                                      </m:r>
                                    </m:e>
                                    <m:sub>
                                      <m:r>
                                        <a:rPr lang="en-US" altLang="zh-CN" sz="2800" b="1" i="1" smtClean="0">
                                          <a:solidFill>
                                            <a:srgbClr val="0000FF"/>
                                          </a:solidFill>
                                          <a:latin typeface="Cambria Math" panose="02040503050406030204" pitchFamily="18" charset="0"/>
                                          <a:ea typeface="Cambria Math"/>
                                        </a:rPr>
                                        <m:t>𝒏</m:t>
                                      </m:r>
                                    </m:sub>
                                  </m:sSub>
                                </m:e>
                              </m:d>
                            </m:e>
                          </m:func>
                        </m:e>
                      </m:nary>
                    </m:oMath>
                  </a14:m>
                  <a:r>
                    <a:rPr lang="en-US" altLang="zh-CN" sz="2800" b="1" i="1" dirty="0">
                      <a:solidFill>
                        <a:srgbClr val="0000FF"/>
                      </a:solidFill>
                      <a:latin typeface="Cambria Math"/>
                    </a:rPr>
                    <a:t> </a:t>
                  </a:r>
                </a:p>
              </p:txBody>
            </p:sp>
          </mc:Choice>
          <mc:Fallback xmlns="">
            <p:sp>
              <p:nvSpPr>
                <p:cNvPr id="6" name="TextBox 16"/>
                <p:cNvSpPr txBox="1">
                  <a:spLocks noRot="1" noChangeAspect="1" noMove="1" noResize="1" noEditPoints="1" noAdjustHandles="1" noChangeArrowheads="1" noChangeShapeType="1" noTextEdit="1"/>
                </p:cNvSpPr>
                <p:nvPr/>
              </p:nvSpPr>
              <p:spPr>
                <a:xfrm>
                  <a:off x="2771800" y="1294315"/>
                  <a:ext cx="6048672" cy="622517"/>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文本框 6"/>
            <p:cNvSpPr txBox="1"/>
            <p:nvPr/>
          </p:nvSpPr>
          <p:spPr>
            <a:xfrm>
              <a:off x="2771800" y="1916832"/>
              <a:ext cx="5540129" cy="830997"/>
            </a:xfrm>
            <a:prstGeom prst="rect">
              <a:avLst/>
            </a:prstGeom>
            <a:noFill/>
          </p:spPr>
          <p:txBody>
            <a:bodyPr wrap="square" rtlCol="0">
              <a:spAutoFit/>
            </a:bodyPr>
            <a:lstStyle/>
            <a:p>
              <a:pPr marL="342900" indent="-342900">
                <a:spcBef>
                  <a:spcPts val="600"/>
                </a:spcBef>
                <a:buClr>
                  <a:schemeClr val="accent6"/>
                </a:buClr>
                <a:buFont typeface="Wingdings" panose="05000000000000000000" pitchFamily="2" charset="2"/>
                <a:buChar char="l"/>
              </a:pPr>
              <a:r>
                <a:rPr lang="zh-CN" altLang="en-US" sz="2400" b="1" dirty="0">
                  <a:ea typeface="黑体" panose="02010609060101010101" pitchFamily="49" charset="-122"/>
                </a:rPr>
                <a:t>把周期信号分解成无穷多呈谐波关系的余弦分量</a:t>
              </a:r>
              <a:endParaRPr lang="en-US" altLang="zh-CN" sz="2400" b="1" dirty="0">
                <a:ea typeface="黑体" panose="02010609060101010101" pitchFamily="49" charset="-122"/>
              </a:endParaRPr>
            </a:p>
          </p:txBody>
        </p:sp>
      </p:grpSp>
      <p:sp>
        <p:nvSpPr>
          <p:cNvPr id="4" name="矩形 3"/>
          <p:cNvSpPr/>
          <p:nvPr/>
        </p:nvSpPr>
        <p:spPr>
          <a:xfrm>
            <a:off x="817799" y="1487686"/>
            <a:ext cx="1420582" cy="1077218"/>
          </a:xfrm>
          <a:prstGeom prst="rect">
            <a:avLst/>
          </a:prstGeom>
        </p:spPr>
        <p:txBody>
          <a:bodyPr wrap="none">
            <a:spAutoFit/>
          </a:bodyPr>
          <a:lstStyle/>
          <a:p>
            <a:pPr algn="ctr"/>
            <a:r>
              <a:rPr lang="zh-CN" altLang="en-US" sz="3200" b="1" dirty="0">
                <a:solidFill>
                  <a:srgbClr val="C00000"/>
                </a:solidFill>
                <a:latin typeface="黑体" panose="02010609060101010101" pitchFamily="49" charset="-122"/>
                <a:ea typeface="黑体" panose="02010609060101010101" pitchFamily="49" charset="-122"/>
              </a:rPr>
              <a:t>傅里叶</a:t>
            </a:r>
            <a:endParaRPr lang="en-US" altLang="zh-CN" sz="3200" b="1" dirty="0">
              <a:solidFill>
                <a:srgbClr val="C00000"/>
              </a:solidFill>
              <a:latin typeface="黑体" panose="02010609060101010101" pitchFamily="49" charset="-122"/>
              <a:ea typeface="黑体" panose="02010609060101010101" pitchFamily="49" charset="-122"/>
            </a:endParaRPr>
          </a:p>
          <a:p>
            <a:pPr algn="ctr"/>
            <a:r>
              <a:rPr lang="zh-CN" altLang="en-US" sz="3200" b="1" dirty="0">
                <a:solidFill>
                  <a:srgbClr val="C00000"/>
                </a:solidFill>
                <a:latin typeface="黑体" panose="02010609060101010101" pitchFamily="49" charset="-122"/>
                <a:ea typeface="黑体" panose="02010609060101010101" pitchFamily="49" charset="-122"/>
              </a:rPr>
              <a:t>级数</a:t>
            </a:r>
            <a:endParaRPr lang="en-US" altLang="zh-CN" sz="3200" b="1" dirty="0">
              <a:solidFill>
                <a:srgbClr val="C00000"/>
              </a:solidFill>
              <a:latin typeface="黑体" panose="02010609060101010101" pitchFamily="49" charset="-122"/>
              <a:ea typeface="黑体" panose="02010609060101010101" pitchFamily="49" charset="-122"/>
            </a:endParaRPr>
          </a:p>
        </p:txBody>
      </p:sp>
      <p:sp>
        <p:nvSpPr>
          <p:cNvPr id="11" name="矩形 10"/>
          <p:cNvSpPr/>
          <p:nvPr/>
        </p:nvSpPr>
        <p:spPr>
          <a:xfrm>
            <a:off x="1023786" y="5510848"/>
            <a:ext cx="1008609" cy="584775"/>
          </a:xfrm>
          <a:prstGeom prst="rect">
            <a:avLst/>
          </a:prstGeom>
        </p:spPr>
        <p:txBody>
          <a:bodyPr wrap="none">
            <a:spAutoFit/>
          </a:bodyPr>
          <a:lstStyle/>
          <a:p>
            <a:r>
              <a:rPr lang="zh-CN" altLang="en-US" sz="3200" b="1" dirty="0">
                <a:solidFill>
                  <a:srgbClr val="C00000"/>
                </a:solidFill>
                <a:latin typeface="黑体" panose="02010609060101010101" pitchFamily="49" charset="-122"/>
                <a:ea typeface="黑体" panose="02010609060101010101" pitchFamily="49" charset="-122"/>
              </a:rPr>
              <a:t>频谱</a:t>
            </a:r>
            <a:endParaRPr lang="en-US" altLang="zh-CN" sz="3200" b="1" dirty="0">
              <a:solidFill>
                <a:srgbClr val="C00000"/>
              </a:solidFill>
              <a:latin typeface="黑体" panose="02010609060101010101" pitchFamily="49" charset="-122"/>
              <a:ea typeface="黑体" panose="02010609060101010101" pitchFamily="49" charset="-122"/>
            </a:endParaRPr>
          </a:p>
        </p:txBody>
      </p:sp>
      <p:grpSp>
        <p:nvGrpSpPr>
          <p:cNvPr id="8" name="组合 7"/>
          <p:cNvGrpSpPr/>
          <p:nvPr/>
        </p:nvGrpSpPr>
        <p:grpSpPr>
          <a:xfrm>
            <a:off x="2771800" y="5283734"/>
            <a:ext cx="5763565" cy="1048819"/>
            <a:chOff x="2771800" y="3561926"/>
            <a:chExt cx="5763565" cy="1048819"/>
          </a:xfrm>
        </p:grpSpPr>
        <mc:AlternateContent xmlns:mc="http://schemas.openxmlformats.org/markup-compatibility/2006" xmlns:a14="http://schemas.microsoft.com/office/drawing/2010/main">
          <mc:Choice Requires="a14">
            <p:sp>
              <p:nvSpPr>
                <p:cNvPr id="9" name="TextBox 16"/>
                <p:cNvSpPr txBox="1"/>
                <p:nvPr/>
              </p:nvSpPr>
              <p:spPr>
                <a:xfrm>
                  <a:off x="2771800" y="3561926"/>
                  <a:ext cx="5688632" cy="659162"/>
                </a:xfrm>
                <a:prstGeom prst="rect">
                  <a:avLst/>
                </a:prstGeom>
                <a:noFill/>
              </p:spPr>
              <p:txBody>
                <a:bodyPr wrap="square" rtlCol="0">
                  <a:noAutofit/>
                </a:bodyPr>
                <a:lstStyle/>
                <a:p>
                  <a:pPr>
                    <a:spcBef>
                      <a:spcPts val="1200"/>
                    </a:spcBef>
                    <a:buClr>
                      <a:srgbClr val="FFC000"/>
                    </a:buClr>
                    <a:buSzPct val="90000"/>
                  </a:pPr>
                  <a:r>
                    <a:rPr lang="zh-CN" altLang="en-US" sz="2800" b="1" dirty="0">
                      <a:solidFill>
                        <a:srgbClr val="0000FF"/>
                      </a:solidFill>
                      <a:latin typeface="黑体" panose="02010609060101010101" pitchFamily="49" charset="-122"/>
                      <a:ea typeface="黑体" panose="02010609060101010101" pitchFamily="49" charset="-122"/>
                    </a:rPr>
                    <a:t>幅度谱</a:t>
                  </a:r>
                  <a14:m>
                    <m:oMath xmlns:m="http://schemas.openxmlformats.org/officeDocument/2006/math">
                      <m:r>
                        <a:rPr lang="en-US" altLang="zh-CN" sz="2800" b="1" i="0" smtClean="0">
                          <a:solidFill>
                            <a:srgbClr val="0000FF"/>
                          </a:solidFill>
                          <a:latin typeface="Cambria Math" panose="02040503050406030204" pitchFamily="18" charset="0"/>
                          <a:ea typeface="Cambria Math"/>
                        </a:rPr>
                        <m:t> </m:t>
                      </m:r>
                      <m:sSub>
                        <m:sSubPr>
                          <m:ctrlPr>
                            <a:rPr lang="en-US" altLang="zh-CN" sz="2800" b="1" i="1" smtClean="0">
                              <a:solidFill>
                                <a:srgbClr val="0000FF"/>
                              </a:solidFill>
                              <a:latin typeface="Cambria Math" panose="02040503050406030204" pitchFamily="18" charset="0"/>
                              <a:ea typeface="Cambria Math"/>
                            </a:rPr>
                          </m:ctrlPr>
                        </m:sSubPr>
                        <m:e>
                          <m:r>
                            <a:rPr lang="en-US" altLang="zh-CN" sz="2800" b="1" i="1">
                              <a:solidFill>
                                <a:srgbClr val="0000FF"/>
                              </a:solidFill>
                              <a:latin typeface="Cambria Math" panose="02040503050406030204" pitchFamily="18" charset="0"/>
                              <a:ea typeface="Cambria Math"/>
                            </a:rPr>
                            <m:t>𝒄</m:t>
                          </m:r>
                        </m:e>
                        <m:sub>
                          <m:r>
                            <a:rPr lang="en-US" altLang="zh-CN" sz="2800" b="1" i="1">
                              <a:solidFill>
                                <a:srgbClr val="0000FF"/>
                              </a:solidFill>
                              <a:latin typeface="Cambria Math" panose="02040503050406030204" pitchFamily="18" charset="0"/>
                              <a:ea typeface="Cambria Math"/>
                            </a:rPr>
                            <m:t>𝒏</m:t>
                          </m:r>
                        </m:sub>
                      </m:sSub>
                      <m:d>
                        <m:dPr>
                          <m:ctrlPr>
                            <a:rPr lang="en-US" altLang="zh-CN" sz="2800" b="1" i="1" smtClean="0">
                              <a:solidFill>
                                <a:srgbClr val="0000FF"/>
                              </a:solidFill>
                              <a:latin typeface="Cambria Math" panose="02040503050406030204" pitchFamily="18" charset="0"/>
                              <a:ea typeface="Cambria Math"/>
                            </a:rPr>
                          </m:ctrlPr>
                        </m:dPr>
                        <m:e>
                          <m:r>
                            <a:rPr lang="en-US" altLang="zh-CN" sz="2800" b="1" i="1">
                              <a:solidFill>
                                <a:srgbClr val="0000FF"/>
                              </a:solidFill>
                              <a:latin typeface="Cambria Math" panose="02040503050406030204" pitchFamily="18" charset="0"/>
                              <a:ea typeface="Cambria Math"/>
                            </a:rPr>
                            <m:t>𝒏</m:t>
                          </m:r>
                          <m:sSub>
                            <m:sSubPr>
                              <m:ctrlPr>
                                <a:rPr lang="en-US" altLang="zh-CN" sz="2800" b="1" i="1">
                                  <a:solidFill>
                                    <a:srgbClr val="0000FF"/>
                                  </a:solidFill>
                                  <a:latin typeface="Cambria Math" panose="02040503050406030204" pitchFamily="18" charset="0"/>
                                  <a:ea typeface="Cambria Math"/>
                                </a:rPr>
                              </m:ctrlPr>
                            </m:sSubPr>
                            <m:e>
                              <m:r>
                                <a:rPr lang="zh-CN" altLang="en-US" sz="2800" b="1" i="1">
                                  <a:solidFill>
                                    <a:srgbClr val="0000FF"/>
                                  </a:solidFill>
                                  <a:latin typeface="Cambria Math" panose="02040503050406030204" pitchFamily="18" charset="0"/>
                                  <a:ea typeface="Cambria Math"/>
                                </a:rPr>
                                <m:t>𝝎</m:t>
                              </m:r>
                            </m:e>
                            <m:sub>
                              <m:r>
                                <a:rPr lang="en-US" altLang="zh-CN" sz="2800" b="1" i="1">
                                  <a:solidFill>
                                    <a:srgbClr val="0000FF"/>
                                  </a:solidFill>
                                  <a:latin typeface="Cambria Math" panose="02040503050406030204" pitchFamily="18" charset="0"/>
                                  <a:ea typeface="Cambria Math"/>
                                </a:rPr>
                                <m:t>𝟏</m:t>
                              </m:r>
                            </m:sub>
                          </m:sSub>
                        </m:e>
                      </m:d>
                    </m:oMath>
                  </a14:m>
                  <a:r>
                    <a:rPr lang="zh-CN" altLang="en-US" sz="2800" b="1" dirty="0">
                      <a:solidFill>
                        <a:srgbClr val="0000FF"/>
                      </a:solidFill>
                      <a:latin typeface="黑体" panose="02010609060101010101" pitchFamily="49" charset="-122"/>
                      <a:ea typeface="黑体" panose="02010609060101010101" pitchFamily="49" charset="-122"/>
                    </a:rPr>
                    <a:t>；相位谱</a:t>
                  </a:r>
                  <a14:m>
                    <m:oMath xmlns:m="http://schemas.openxmlformats.org/officeDocument/2006/math">
                      <m:r>
                        <a:rPr lang="en-US" altLang="zh-CN" sz="2800" b="1" i="0" smtClean="0">
                          <a:solidFill>
                            <a:srgbClr val="0000FF"/>
                          </a:solidFill>
                          <a:latin typeface="Cambria Math" panose="02040503050406030204" pitchFamily="18" charset="0"/>
                          <a:ea typeface="Cambria Math"/>
                        </a:rPr>
                        <m:t> </m:t>
                      </m:r>
                      <m:sSub>
                        <m:sSubPr>
                          <m:ctrlPr>
                            <a:rPr lang="en-US" altLang="zh-CN" sz="2800" b="1" i="1">
                              <a:solidFill>
                                <a:srgbClr val="0000FF"/>
                              </a:solidFill>
                              <a:latin typeface="Cambria Math" panose="02040503050406030204" pitchFamily="18" charset="0"/>
                              <a:ea typeface="Cambria Math"/>
                            </a:rPr>
                          </m:ctrlPr>
                        </m:sSubPr>
                        <m:e>
                          <m:r>
                            <a:rPr lang="zh-CN" altLang="en-US" sz="2800" b="1" i="1">
                              <a:solidFill>
                                <a:srgbClr val="0000FF"/>
                              </a:solidFill>
                              <a:latin typeface="Cambria Math" panose="02040503050406030204" pitchFamily="18" charset="0"/>
                              <a:ea typeface="Cambria Math"/>
                            </a:rPr>
                            <m:t>𝝋</m:t>
                          </m:r>
                        </m:e>
                        <m:sub>
                          <m:r>
                            <a:rPr lang="en-US" altLang="zh-CN" sz="2800" b="1" i="1">
                              <a:solidFill>
                                <a:srgbClr val="0000FF"/>
                              </a:solidFill>
                              <a:latin typeface="Cambria Math" panose="02040503050406030204" pitchFamily="18" charset="0"/>
                              <a:ea typeface="Cambria Math"/>
                            </a:rPr>
                            <m:t>𝒏</m:t>
                          </m:r>
                        </m:sub>
                      </m:sSub>
                      <m:r>
                        <a:rPr lang="en-US" altLang="zh-CN" sz="2800" b="1" i="1">
                          <a:solidFill>
                            <a:srgbClr val="0000FF"/>
                          </a:solidFill>
                          <a:latin typeface="Cambria Math" panose="02040503050406030204" pitchFamily="18" charset="0"/>
                          <a:ea typeface="Cambria Math"/>
                        </a:rPr>
                        <m:t>(</m:t>
                      </m:r>
                      <m:r>
                        <a:rPr lang="en-US" altLang="zh-CN" sz="2800" b="1" i="1">
                          <a:solidFill>
                            <a:srgbClr val="0000FF"/>
                          </a:solidFill>
                          <a:latin typeface="Cambria Math" panose="02040503050406030204" pitchFamily="18" charset="0"/>
                          <a:ea typeface="Cambria Math"/>
                        </a:rPr>
                        <m:t>𝒏</m:t>
                      </m:r>
                      <m:sSub>
                        <m:sSubPr>
                          <m:ctrlPr>
                            <a:rPr lang="en-US" altLang="zh-CN" sz="2800" b="1" i="1">
                              <a:solidFill>
                                <a:srgbClr val="0000FF"/>
                              </a:solidFill>
                              <a:latin typeface="Cambria Math" panose="02040503050406030204" pitchFamily="18" charset="0"/>
                              <a:ea typeface="Cambria Math"/>
                            </a:rPr>
                          </m:ctrlPr>
                        </m:sSubPr>
                        <m:e>
                          <m:r>
                            <a:rPr lang="zh-CN" altLang="en-US" sz="2800" b="1" i="1">
                              <a:solidFill>
                                <a:srgbClr val="0000FF"/>
                              </a:solidFill>
                              <a:latin typeface="Cambria Math" panose="02040503050406030204" pitchFamily="18" charset="0"/>
                              <a:ea typeface="Cambria Math"/>
                            </a:rPr>
                            <m:t>𝝎</m:t>
                          </m:r>
                        </m:e>
                        <m:sub>
                          <m:r>
                            <a:rPr lang="en-US" altLang="zh-CN" sz="2800" b="1" i="1">
                              <a:solidFill>
                                <a:srgbClr val="0000FF"/>
                              </a:solidFill>
                              <a:latin typeface="Cambria Math" panose="02040503050406030204" pitchFamily="18" charset="0"/>
                              <a:ea typeface="Cambria Math"/>
                            </a:rPr>
                            <m:t>𝟏</m:t>
                          </m:r>
                        </m:sub>
                      </m:sSub>
                      <m:r>
                        <a:rPr lang="en-US" altLang="zh-CN" sz="2800" b="1" i="1">
                          <a:solidFill>
                            <a:srgbClr val="0000FF"/>
                          </a:solidFill>
                          <a:latin typeface="Cambria Math" panose="02040503050406030204" pitchFamily="18" charset="0"/>
                          <a:ea typeface="Cambria Math"/>
                        </a:rPr>
                        <m:t>)</m:t>
                      </m:r>
                    </m:oMath>
                  </a14:m>
                  <a:endParaRPr lang="en-US" altLang="zh-CN" sz="2800" b="1" i="1" dirty="0">
                    <a:solidFill>
                      <a:srgbClr val="0000FF"/>
                    </a:solidFill>
                    <a:latin typeface="黑体" panose="02010609060101010101" pitchFamily="49" charset="-122"/>
                    <a:ea typeface="黑体" panose="02010609060101010101" pitchFamily="49" charset="-122"/>
                  </a:endParaRPr>
                </a:p>
              </p:txBody>
            </p:sp>
          </mc:Choice>
          <mc:Fallback xmlns="">
            <p:sp>
              <p:nvSpPr>
                <p:cNvPr id="9" name="TextBox 16"/>
                <p:cNvSpPr txBox="1">
                  <a:spLocks noRot="1" noChangeAspect="1" noMove="1" noResize="1" noEditPoints="1" noAdjustHandles="1" noChangeArrowheads="1" noChangeShapeType="1" noTextEdit="1"/>
                </p:cNvSpPr>
                <p:nvPr/>
              </p:nvSpPr>
              <p:spPr>
                <a:xfrm>
                  <a:off x="2771800" y="3561926"/>
                  <a:ext cx="5688632" cy="659162"/>
                </a:xfrm>
                <a:prstGeom prst="rect">
                  <a:avLst/>
                </a:prstGeom>
                <a:blipFill rotWithShape="0">
                  <a:blip r:embed="rId6"/>
                  <a:stretch>
                    <a:fillRect l="-2251" t="-12037" b="-2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2771800" y="4149080"/>
                  <a:ext cx="5763565" cy="461665"/>
                </a:xfrm>
                <a:prstGeom prst="rect">
                  <a:avLst/>
                </a:prstGeom>
                <a:noFill/>
              </p:spPr>
              <p:txBody>
                <a:bodyPr wrap="none" rtlCol="0">
                  <a:spAutoFit/>
                </a:bodyPr>
                <a:lstStyle/>
                <a:p>
                  <a:pPr marL="342900" indent="-342900">
                    <a:spcBef>
                      <a:spcPts val="600"/>
                    </a:spcBef>
                    <a:buClr>
                      <a:schemeClr val="accent6"/>
                    </a:buClr>
                    <a:buSzPct val="100000"/>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rPr>
                    <a:t>一对</a:t>
                  </a:r>
                  <a14:m>
                    <m:oMath xmlns:m="http://schemas.openxmlformats.org/officeDocument/2006/math">
                      <m:r>
                        <a:rPr lang="en-US" altLang="zh-CN" sz="2400" b="1" i="0" dirty="0" smtClean="0">
                          <a:latin typeface="Cambria Math" panose="02040503050406030204" pitchFamily="18" charset="0"/>
                          <a:ea typeface="黑体" panose="02010609060101010101" pitchFamily="49" charset="-122"/>
                        </a:rPr>
                        <m:t> </m:t>
                      </m:r>
                      <m:d>
                        <m:dPr>
                          <m:begChr m:val="["/>
                          <m:endChr m:val="]"/>
                          <m:ctrlPr>
                            <a:rPr lang="en-US" altLang="zh-CN" sz="2400" b="1" i="1" dirty="0" smtClean="0">
                              <a:latin typeface="Cambria Math" panose="02040503050406030204" pitchFamily="18" charset="0"/>
                              <a:ea typeface="黑体" panose="02010609060101010101" pitchFamily="49" charset="-122"/>
                            </a:rPr>
                          </m:ctrlPr>
                        </m:dPr>
                        <m:e>
                          <m:sSub>
                            <m:sSubPr>
                              <m:ctrlPr>
                                <a:rPr lang="en-US" altLang="zh-CN" sz="2400" b="1" i="1" dirty="0" smtClean="0">
                                  <a:latin typeface="Cambria Math" panose="02040503050406030204" pitchFamily="18" charset="0"/>
                                  <a:ea typeface="黑体" panose="02010609060101010101" pitchFamily="49" charset="-122"/>
                                </a:rPr>
                              </m:ctrlPr>
                            </m:sSubPr>
                            <m:e>
                              <m:r>
                                <a:rPr lang="en-US" altLang="zh-CN" sz="2400" b="1" i="1" dirty="0" smtClean="0">
                                  <a:latin typeface="Cambria Math" panose="02040503050406030204" pitchFamily="18" charset="0"/>
                                  <a:ea typeface="黑体" panose="02010609060101010101" pitchFamily="49" charset="-122"/>
                                </a:rPr>
                                <m:t>𝒄</m:t>
                              </m:r>
                            </m:e>
                            <m:sub>
                              <m:r>
                                <a:rPr lang="en-US" altLang="zh-CN" sz="2400" b="1" i="1" dirty="0" smtClean="0">
                                  <a:latin typeface="Cambria Math" panose="02040503050406030204" pitchFamily="18" charset="0"/>
                                  <a:ea typeface="黑体" panose="02010609060101010101" pitchFamily="49" charset="-122"/>
                                </a:rPr>
                                <m:t>𝒏</m:t>
                              </m:r>
                            </m:sub>
                          </m:sSub>
                          <m:r>
                            <a:rPr lang="en-US" altLang="zh-CN" sz="2400" b="1" i="1" dirty="0" smtClean="0">
                              <a:latin typeface="Cambria Math" panose="02040503050406030204" pitchFamily="18" charset="0"/>
                              <a:ea typeface="黑体" panose="02010609060101010101" pitchFamily="49" charset="-122"/>
                            </a:rPr>
                            <m:t>,</m:t>
                          </m:r>
                          <m:sSub>
                            <m:sSubPr>
                              <m:ctrlPr>
                                <a:rPr lang="en-US" altLang="zh-CN" sz="2400" b="1" i="1" dirty="0" smtClean="0">
                                  <a:latin typeface="Cambria Math" panose="02040503050406030204" pitchFamily="18" charset="0"/>
                                  <a:ea typeface="黑体" panose="02010609060101010101" pitchFamily="49" charset="-122"/>
                                </a:rPr>
                              </m:ctrlPr>
                            </m:sSubPr>
                            <m:e>
                              <m:r>
                                <a:rPr lang="zh-CN" altLang="en-US" sz="2400" b="1" i="1" dirty="0" smtClean="0">
                                  <a:latin typeface="Cambria Math" panose="02040503050406030204" pitchFamily="18" charset="0"/>
                                  <a:ea typeface="黑体" panose="02010609060101010101" pitchFamily="49" charset="-122"/>
                                </a:rPr>
                                <m:t>𝝋</m:t>
                              </m:r>
                            </m:e>
                            <m:sub>
                              <m:r>
                                <a:rPr lang="en-US" altLang="zh-CN" sz="2400" b="1" i="1" dirty="0" smtClean="0">
                                  <a:latin typeface="Cambria Math" panose="02040503050406030204" pitchFamily="18" charset="0"/>
                                  <a:ea typeface="黑体" panose="02010609060101010101" pitchFamily="49" charset="-122"/>
                                </a:rPr>
                                <m:t>𝒏</m:t>
                              </m:r>
                            </m:sub>
                          </m:sSub>
                        </m:e>
                      </m:d>
                      <m:r>
                        <a:rPr lang="en-US" altLang="zh-CN" sz="2400" b="1" i="1" dirty="0" smtClean="0">
                          <a:latin typeface="Cambria Math" panose="02040503050406030204" pitchFamily="18" charset="0"/>
                          <a:ea typeface="黑体" panose="02010609060101010101" pitchFamily="49" charset="-122"/>
                        </a:rPr>
                        <m:t> </m:t>
                      </m:r>
                    </m:oMath>
                  </a14:m>
                  <a:r>
                    <a:rPr lang="zh-CN" altLang="en-US" sz="2400" b="1" dirty="0">
                      <a:latin typeface="黑体" panose="02010609060101010101" pitchFamily="49" charset="-122"/>
                      <a:ea typeface="黑体" panose="02010609060101010101" pitchFamily="49" charset="-122"/>
                    </a:rPr>
                    <a:t>对应</a:t>
                  </a:r>
                  <a14:m>
                    <m:oMath xmlns:m="http://schemas.openxmlformats.org/officeDocument/2006/math">
                      <m:r>
                        <a:rPr lang="en-US" altLang="zh-CN" sz="2400" b="1" i="0" dirty="0" smtClean="0">
                          <a:latin typeface="Cambria Math" panose="02040503050406030204" pitchFamily="18" charset="0"/>
                          <a:ea typeface="黑体" panose="02010609060101010101" pitchFamily="49" charset="-122"/>
                        </a:rPr>
                        <m:t> </m:t>
                      </m:r>
                      <m:r>
                        <a:rPr lang="en-US" altLang="zh-CN" sz="2400" b="1" i="1" dirty="0" smtClean="0">
                          <a:latin typeface="Cambria Math" panose="02040503050406030204" pitchFamily="18" charset="0"/>
                          <a:ea typeface="黑体" panose="02010609060101010101" pitchFamily="49" charset="-122"/>
                        </a:rPr>
                        <m:t>𝒏</m:t>
                      </m:r>
                      <m:sSub>
                        <m:sSubPr>
                          <m:ctrlPr>
                            <a:rPr lang="en-US" altLang="zh-CN" sz="2400" b="1" i="1" dirty="0" smtClean="0">
                              <a:latin typeface="Cambria Math" panose="02040503050406030204" pitchFamily="18" charset="0"/>
                              <a:ea typeface="黑体" panose="02010609060101010101" pitchFamily="49" charset="-122"/>
                            </a:rPr>
                          </m:ctrlPr>
                        </m:sSubPr>
                        <m:e>
                          <m:r>
                            <a:rPr lang="zh-CN" altLang="en-US" sz="2400" b="1" i="1" dirty="0" smtClean="0">
                              <a:latin typeface="Cambria Math" panose="02040503050406030204" pitchFamily="18" charset="0"/>
                              <a:ea typeface="黑体" panose="02010609060101010101" pitchFamily="49" charset="-122"/>
                            </a:rPr>
                            <m:t>𝝎</m:t>
                          </m:r>
                        </m:e>
                        <m:sub>
                          <m:r>
                            <a:rPr lang="en-US" altLang="zh-CN" sz="2400" b="1" i="1" dirty="0" smtClean="0">
                              <a:latin typeface="Cambria Math" panose="02040503050406030204" pitchFamily="18" charset="0"/>
                              <a:ea typeface="黑体" panose="02010609060101010101" pitchFamily="49" charset="-122"/>
                            </a:rPr>
                            <m:t>𝟏</m:t>
                          </m:r>
                        </m:sub>
                      </m:sSub>
                    </m:oMath>
                  </a14:m>
                  <a:r>
                    <a:rPr lang="zh-CN" altLang="en-US" sz="2400" b="1" dirty="0">
                      <a:latin typeface="黑体" panose="02010609060101010101" pitchFamily="49" charset="-122"/>
                      <a:ea typeface="黑体" panose="02010609060101010101" pitchFamily="49" charset="-122"/>
                    </a:rPr>
                    <a:t>频率的余弦分量</a:t>
                  </a:r>
                </a:p>
              </p:txBody>
            </p:sp>
          </mc:Choice>
          <mc:Fallback xmlns="">
            <p:sp>
              <p:nvSpPr>
                <p:cNvPr id="13" name="文本框 12"/>
                <p:cNvSpPr txBox="1">
                  <a:spLocks noRot="1" noChangeAspect="1" noMove="1" noResize="1" noEditPoints="1" noAdjustHandles="1" noChangeArrowheads="1" noChangeShapeType="1" noTextEdit="1"/>
                </p:cNvSpPr>
                <p:nvPr/>
              </p:nvSpPr>
              <p:spPr>
                <a:xfrm>
                  <a:off x="2771800" y="4149080"/>
                  <a:ext cx="5763565" cy="461665"/>
                </a:xfrm>
                <a:prstGeom prst="rect">
                  <a:avLst/>
                </a:prstGeom>
                <a:blipFill rotWithShape="0">
                  <a:blip r:embed="rId7"/>
                  <a:stretch>
                    <a:fillRect l="-1481" t="-14474" r="-635" b="-26316"/>
                  </a:stretch>
                </a:blipFill>
              </p:spPr>
              <p:txBody>
                <a:bodyPr/>
                <a:lstStyle/>
                <a:p>
                  <a:r>
                    <a:rPr lang="zh-CN" altLang="en-US">
                      <a:noFill/>
                    </a:rPr>
                    <a:t> </a:t>
                  </a:r>
                </a:p>
              </p:txBody>
            </p:sp>
          </mc:Fallback>
        </mc:AlternateContent>
      </p:grpSp>
      <p:sp>
        <p:nvSpPr>
          <p:cNvPr id="23" name="右箭头 22"/>
          <p:cNvSpPr/>
          <p:nvPr/>
        </p:nvSpPr>
        <p:spPr>
          <a:xfrm rot="5400000">
            <a:off x="1144379" y="2859253"/>
            <a:ext cx="767421" cy="423882"/>
          </a:xfrm>
          <a:prstGeom prst="rightArrow">
            <a:avLst>
              <a:gd name="adj1" fmla="val 50000"/>
              <a:gd name="adj2" fmla="val 74802"/>
            </a:avLst>
          </a:prstGeom>
          <a:solidFill>
            <a:srgbClr val="66FFFF"/>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右箭头 23"/>
          <p:cNvSpPr/>
          <p:nvPr/>
        </p:nvSpPr>
        <p:spPr>
          <a:xfrm rot="5400000">
            <a:off x="1149738" y="4638499"/>
            <a:ext cx="767421" cy="423882"/>
          </a:xfrm>
          <a:prstGeom prst="rightArrow">
            <a:avLst>
              <a:gd name="adj1" fmla="val 50000"/>
              <a:gd name="adj2" fmla="val 74802"/>
            </a:avLst>
          </a:prstGeom>
          <a:solidFill>
            <a:srgbClr val="66FFFF"/>
          </a:solid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8181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1758084B-09B9-24BB-521A-D0DA2517061D}"/>
              </a:ext>
            </a:extLst>
          </p:cNvPr>
          <p:cNvSpPr>
            <a:spLocks noGrp="1"/>
          </p:cNvSpPr>
          <p:nvPr>
            <p:ph type="body" idx="4294967295"/>
          </p:nvPr>
        </p:nvSpPr>
        <p:spPr>
          <a:xfrm>
            <a:off x="0" y="1992313"/>
            <a:ext cx="9144000" cy="1482725"/>
          </a:xfrm>
        </p:spPr>
        <p:txBody>
          <a:bodyPr>
            <a:normAutofit/>
          </a:bodyPr>
          <a:lstStyle/>
          <a:p>
            <a:pPr marL="0" indent="0" algn="ctr">
              <a:buNone/>
            </a:pPr>
            <a:r>
              <a:rPr lang="zh-CN" altLang="en-US" sz="5400" b="1" dirty="0">
                <a:solidFill>
                  <a:srgbClr val="C00000"/>
                </a:solidFill>
                <a:latin typeface="Adobe Hebrew" panose="02040503050201020203" pitchFamily="18" charset="-79"/>
                <a:ea typeface="黑体" panose="02010609060101010101" pitchFamily="49" charset="-122"/>
                <a:sym typeface="Adobe Hebrew" panose="02040503050201020203" pitchFamily="18" charset="-79"/>
              </a:rPr>
              <a:t>信号  </a:t>
            </a:r>
            <a:r>
              <a:rPr lang="zh-CN" altLang="en-US" sz="7200" b="1" i="0" dirty="0">
                <a:solidFill>
                  <a:srgbClr val="C00000"/>
                </a:solidFill>
                <a:latin typeface="+mj-lt"/>
                <a:ea typeface="黑体" panose="02010609060101010101" pitchFamily="49" charset="-122"/>
                <a:sym typeface="Adobe Hebrew" panose="02040503050201020203" pitchFamily="18" charset="-79"/>
              </a:rPr>
              <a:t>∙  </a:t>
            </a:r>
            <a:r>
              <a:rPr lang="zh-CN" altLang="en-US" sz="5400" b="1" dirty="0">
                <a:solidFill>
                  <a:srgbClr val="C00000"/>
                </a:solidFill>
                <a:latin typeface="Adobe Hebrew" panose="02040503050201020203" pitchFamily="18" charset="-79"/>
                <a:ea typeface="黑体" panose="02010609060101010101" pitchFamily="49" charset="-122"/>
                <a:sym typeface="Adobe Hebrew" panose="02040503050201020203" pitchFamily="18" charset="-79"/>
              </a:rPr>
              <a:t>带宽</a:t>
            </a:r>
            <a:endParaRPr lang="zh-CN" altLang="en-US" sz="5400" dirty="0">
              <a:solidFill>
                <a:srgbClr val="C00000"/>
              </a:solidFill>
              <a:latin typeface="Adobe Hebrew" panose="02040503050201020203" pitchFamily="18" charset="-79"/>
              <a:ea typeface="黑体" panose="02010609060101010101" pitchFamily="49" charset="-122"/>
              <a:sym typeface="Adobe Hebrew" panose="02040503050201020203" pitchFamily="18" charset="-79"/>
            </a:endParaRPr>
          </a:p>
        </p:txBody>
      </p:sp>
    </p:spTree>
    <p:extLst>
      <p:ext uri="{BB962C8B-B14F-4D97-AF65-F5344CB8AC3E}">
        <p14:creationId xmlns:p14="http://schemas.microsoft.com/office/powerpoint/2010/main" val="3585085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197FF9D0-D6C7-4F47-B5D2-8336FF7432AD}"/>
              </a:ext>
            </a:extLst>
          </p:cNvPr>
          <p:cNvSpPr>
            <a:spLocks noGrp="1"/>
          </p:cNvSpPr>
          <p:nvPr>
            <p:ph type="title"/>
          </p:nvPr>
        </p:nvSpPr>
        <p:spPr/>
        <p:txBody>
          <a:bodyPr>
            <a:normAutofit fontScale="90000"/>
          </a:bodyPr>
          <a:lstStyle/>
          <a:p>
            <a:r>
              <a:rPr lang="zh-CN" altLang="en-US" dirty="0"/>
              <a:t>傅里叶有限级数下分量频率的影响</a:t>
            </a:r>
          </a:p>
        </p:txBody>
      </p:sp>
      <p:sp>
        <p:nvSpPr>
          <p:cNvPr id="5" name="灯片编号占位符 4"/>
          <p:cNvSpPr>
            <a:spLocks noGrp="1"/>
          </p:cNvSpPr>
          <p:nvPr>
            <p:ph type="sldNum" sz="quarter" idx="4294967295"/>
          </p:nvPr>
        </p:nvSpPr>
        <p:spPr>
          <a:xfrm>
            <a:off x="7010400" y="6524625"/>
            <a:ext cx="2133600" cy="196850"/>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effectLst/>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049A1B49-9708-4AD5-97BE-FD42013E1C6C}" type="slidenum">
              <a:rPr lang="zh-CN" altLang="en-US" smtClean="0"/>
              <a:pPr/>
              <a:t>15</a:t>
            </a:fld>
            <a:endParaRPr lang="zh-CN" altLang="en-US" dirty="0"/>
          </a:p>
        </p:txBody>
      </p:sp>
      <p:grpSp>
        <p:nvGrpSpPr>
          <p:cNvPr id="2" name="组合 1">
            <a:extLst>
              <a:ext uri="{FF2B5EF4-FFF2-40B4-BE49-F238E27FC236}">
                <a16:creationId xmlns:a16="http://schemas.microsoft.com/office/drawing/2014/main" id="{11F79B10-E675-4286-A335-B03FE61120FC}"/>
              </a:ext>
            </a:extLst>
          </p:cNvPr>
          <p:cNvGrpSpPr/>
          <p:nvPr/>
        </p:nvGrpSpPr>
        <p:grpSpPr>
          <a:xfrm>
            <a:off x="0" y="920457"/>
            <a:ext cx="9144000" cy="780271"/>
            <a:chOff x="0" y="920457"/>
            <a:chExt cx="9144000" cy="780271"/>
          </a:xfrm>
        </p:grpSpPr>
        <p:sp>
          <p:nvSpPr>
            <p:cNvPr id="18" name="矩形 17">
              <a:extLst>
                <a:ext uri="{FF2B5EF4-FFF2-40B4-BE49-F238E27FC236}">
                  <a16:creationId xmlns:a16="http://schemas.microsoft.com/office/drawing/2014/main" id="{E146BD29-7C4D-4B8A-9F18-1D4034140B84}"/>
                </a:ext>
              </a:extLst>
            </p:cNvPr>
            <p:cNvSpPr>
              <a:spLocks noChangeArrowheads="1"/>
            </p:cNvSpPr>
            <p:nvPr/>
          </p:nvSpPr>
          <p:spPr bwMode="auto">
            <a:xfrm>
              <a:off x="0" y="920457"/>
              <a:ext cx="9144000" cy="780271"/>
            </a:xfrm>
            <a:prstGeom prst="rect">
              <a:avLst/>
            </a:prstGeom>
            <a:solidFill>
              <a:srgbClr val="F5F9FD">
                <a:alpha val="87451"/>
              </a:srgbClr>
            </a:solidFill>
            <a:ln>
              <a:noFill/>
            </a:ln>
            <a:effectLst>
              <a:outerShdw blurRad="50800" dist="38100" dir="5400000" algn="t" rotWithShape="0">
                <a:prstClr val="black">
                  <a:alpha val="40000"/>
                </a:prstClr>
              </a:outerShdw>
            </a:effectLst>
          </p:spPr>
          <p:txBody>
            <a:bodyPr anchor="ctr"/>
            <a:lstStyle>
              <a:lvl1pPr defTabSz="457200">
                <a:defRPr>
                  <a:solidFill>
                    <a:schemeClr val="tx1"/>
                  </a:solidFill>
                  <a:latin typeface="Calibri" panose="020F0502020204030204" pitchFamily="34" charset="0"/>
                  <a:ea typeface="宋体" panose="02010600030101010101" pitchFamily="2" charset="-122"/>
                </a:defRPr>
              </a:lvl1pPr>
              <a:lvl2pPr marL="742950" indent="-285750" defTabSz="457200">
                <a:defRPr>
                  <a:solidFill>
                    <a:schemeClr val="tx1"/>
                  </a:solidFill>
                  <a:latin typeface="Calibri" panose="020F0502020204030204" pitchFamily="34" charset="0"/>
                  <a:ea typeface="宋体" panose="02010600030101010101" pitchFamily="2" charset="-122"/>
                </a:defRPr>
              </a:lvl2pPr>
              <a:lvl3pPr marL="1143000" indent="-228600" defTabSz="457200">
                <a:defRPr>
                  <a:solidFill>
                    <a:schemeClr val="tx1"/>
                  </a:solidFill>
                  <a:latin typeface="Calibri" panose="020F0502020204030204" pitchFamily="34" charset="0"/>
                  <a:ea typeface="宋体" panose="02010600030101010101" pitchFamily="2" charset="-122"/>
                </a:defRPr>
              </a:lvl3pPr>
              <a:lvl4pPr marL="1600200" indent="-228600" defTabSz="457200">
                <a:defRPr>
                  <a:solidFill>
                    <a:schemeClr val="tx1"/>
                  </a:solidFill>
                  <a:latin typeface="Calibri" panose="020F0502020204030204" pitchFamily="34" charset="0"/>
                  <a:ea typeface="宋体" panose="02010600030101010101" pitchFamily="2" charset="-122"/>
                </a:defRPr>
              </a:lvl4pPr>
              <a:lvl5pPr marL="2057400" indent="-228600" defTabSz="457200">
                <a:defRPr>
                  <a:solidFill>
                    <a:schemeClr val="tx1"/>
                  </a:solidFill>
                  <a:latin typeface="Calibri" panose="020F0502020204030204" pitchFamily="34" charset="0"/>
                  <a:ea typeface="宋体" panose="02010600030101010101" pitchFamily="2" charset="-122"/>
                </a:defRPr>
              </a:lvl5pPr>
              <a:lvl6pPr marL="25146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defTabSz="4572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dirty="0">
                <a:solidFill>
                  <a:schemeClr val="accent1">
                    <a:lumMod val="20000"/>
                    <a:lumOff val="80000"/>
                  </a:schemeClr>
                </a:solidFill>
                <a:latin typeface="黑体" panose="02010609060101010101" pitchFamily="49" charset="-122"/>
                <a:ea typeface="黑体" panose="02010609060101010101" pitchFamily="49" charset="-122"/>
                <a:cs typeface="Arial" panose="020B0604020202020204" pitchFamily="34" charset="0"/>
              </a:endParaRPr>
            </a:p>
          </p:txBody>
        </p:sp>
        <p:sp>
          <p:nvSpPr>
            <p:cNvPr id="3" name="矩形 2"/>
            <p:cNvSpPr/>
            <p:nvPr/>
          </p:nvSpPr>
          <p:spPr>
            <a:xfrm>
              <a:off x="395536" y="1052736"/>
              <a:ext cx="8352928" cy="492443"/>
            </a:xfrm>
            <a:prstGeom prst="rect">
              <a:avLst/>
            </a:prstGeom>
          </p:spPr>
          <p:txBody>
            <a:bodyPr wrap="square">
              <a:spAutoFit/>
            </a:bodyPr>
            <a:lstStyle/>
            <a:p>
              <a:r>
                <a:rPr lang="zh-CN" altLang="en-US" sz="2600" b="1" dirty="0">
                  <a:latin typeface="黑体" panose="02010609060101010101" pitchFamily="49" charset="-122"/>
                  <a:ea typeface="黑体" panose="02010609060101010101" pitchFamily="49" charset="-122"/>
                </a:rPr>
                <a:t>由频谱可以看出：信号的主要能量通常集中于低频分量。</a:t>
              </a:r>
              <a:endParaRPr lang="en-US" altLang="zh-CN" sz="2600" b="1" dirty="0">
                <a:latin typeface="黑体" panose="02010609060101010101" pitchFamily="49" charset="-122"/>
                <a:ea typeface="黑体" panose="02010609060101010101" pitchFamily="49" charset="-122"/>
              </a:endParaRPr>
            </a:p>
          </p:txBody>
        </p:sp>
      </p:grpSp>
      <p:grpSp>
        <p:nvGrpSpPr>
          <p:cNvPr id="33" name="组合 32"/>
          <p:cNvGrpSpPr/>
          <p:nvPr/>
        </p:nvGrpSpPr>
        <p:grpSpPr>
          <a:xfrm>
            <a:off x="4716016" y="1772816"/>
            <a:ext cx="2592288" cy="1296143"/>
            <a:chOff x="5940152" y="3978535"/>
            <a:chExt cx="3168352" cy="1773670"/>
          </a:xfrm>
        </p:grpSpPr>
        <p:pic>
          <p:nvPicPr>
            <p:cNvPr id="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978535"/>
              <a:ext cx="3168352" cy="1773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5" name="TextBox 34"/>
                <p:cNvSpPr txBox="1"/>
                <p:nvPr/>
              </p:nvSpPr>
              <p:spPr>
                <a:xfrm>
                  <a:off x="8676456" y="5176141"/>
                  <a:ext cx="432048" cy="576064"/>
                </a:xfrm>
                <a:prstGeom prst="rect">
                  <a:avLst/>
                </a:prstGeom>
                <a:noFill/>
              </p:spPr>
              <p:txBody>
                <a:bodyPr wrap="square" rtlCol="0">
                  <a:noAutofit/>
                </a:bodyPr>
                <a:lstStyle/>
                <a:p>
                  <a:pPr>
                    <a:spcBef>
                      <a:spcPts val="0"/>
                    </a:spcBef>
                  </a:pPr>
                  <a14:m>
                    <m:oMathPara xmlns:m="http://schemas.openxmlformats.org/officeDocument/2006/math">
                      <m:oMathParaPr>
                        <m:jc m:val="left"/>
                      </m:oMathParaPr>
                      <m:oMath xmlns:m="http://schemas.openxmlformats.org/officeDocument/2006/math">
                        <m:r>
                          <a:rPr lang="zh-CN" altLang="en-US" sz="2400" b="1" i="1" smtClean="0">
                            <a:solidFill>
                              <a:schemeClr val="tx1"/>
                            </a:solidFill>
                            <a:latin typeface="Cambria Math"/>
                          </a:rPr>
                          <m:t>𝝎</m:t>
                        </m:r>
                      </m:oMath>
                    </m:oMathPara>
                  </a14:m>
                  <a:endParaRPr lang="en-US" altLang="zh-CN" sz="2400" b="1" i="1" dirty="0">
                    <a:solidFill>
                      <a:schemeClr val="tx1"/>
                    </a:solidFill>
                    <a:latin typeface="Cambria Math"/>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676456" y="5176141"/>
                  <a:ext cx="432048" cy="576064"/>
                </a:xfrm>
                <a:prstGeom prst="rect">
                  <a:avLst/>
                </a:prstGeom>
                <a:blipFill rotWithShape="1">
                  <a:blip r:embed="rId4"/>
                  <a:stretch>
                    <a:fillRect r="-17241"/>
                  </a:stretch>
                </a:blipFill>
              </p:spPr>
              <p:txBody>
                <a:bodyPr/>
                <a:lstStyle/>
                <a:p>
                  <a:r>
                    <a:rPr lang="zh-CN" altLang="en-US">
                      <a:noFill/>
                    </a:rPr>
                    <a:t> </a:t>
                  </a:r>
                </a:p>
              </p:txBody>
            </p:sp>
          </mc:Fallback>
        </mc:AlternateContent>
      </p:grpSp>
      <p:grpSp>
        <p:nvGrpSpPr>
          <p:cNvPr id="4" name="组合 3"/>
          <p:cNvGrpSpPr/>
          <p:nvPr/>
        </p:nvGrpSpPr>
        <p:grpSpPr>
          <a:xfrm>
            <a:off x="1231056" y="1916832"/>
            <a:ext cx="2376264" cy="1296144"/>
            <a:chOff x="1043608" y="3645024"/>
            <a:chExt cx="3024336" cy="1656184"/>
          </a:xfrm>
        </p:grpSpPr>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645024"/>
              <a:ext cx="2887774"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7" name="TextBox 36"/>
                <p:cNvSpPr txBox="1"/>
                <p:nvPr/>
              </p:nvSpPr>
              <p:spPr>
                <a:xfrm>
                  <a:off x="3635896" y="4541123"/>
                  <a:ext cx="432048" cy="576064"/>
                </a:xfrm>
                <a:prstGeom prst="rect">
                  <a:avLst/>
                </a:prstGeom>
                <a:noFill/>
              </p:spPr>
              <p:txBody>
                <a:bodyPr wrap="square" rtlCol="0">
                  <a:noAutofit/>
                </a:bodyPr>
                <a:lstStyle/>
                <a:p>
                  <a:pPr>
                    <a:spcBef>
                      <a:spcPts val="0"/>
                    </a:spcBef>
                  </a:pPr>
                  <a14:m>
                    <m:oMathPara xmlns:m="http://schemas.openxmlformats.org/officeDocument/2006/math">
                      <m:oMathParaPr>
                        <m:jc m:val="left"/>
                      </m:oMathParaPr>
                      <m:oMath xmlns:m="http://schemas.openxmlformats.org/officeDocument/2006/math">
                        <m:r>
                          <a:rPr lang="en-US" altLang="zh-CN" sz="2400" b="1" i="1" smtClean="0">
                            <a:solidFill>
                              <a:schemeClr val="tx1"/>
                            </a:solidFill>
                            <a:latin typeface="Cambria Math"/>
                          </a:rPr>
                          <m:t>𝒕</m:t>
                        </m:r>
                      </m:oMath>
                    </m:oMathPara>
                  </a14:m>
                  <a:endParaRPr lang="en-US" altLang="zh-CN" sz="2400" b="1" i="1" dirty="0">
                    <a:solidFill>
                      <a:schemeClr val="tx1"/>
                    </a:solidFill>
                    <a:latin typeface="Cambria Math"/>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635896" y="4541123"/>
                  <a:ext cx="432048" cy="576064"/>
                </a:xfrm>
                <a:prstGeom prst="rect">
                  <a:avLst/>
                </a:prstGeom>
                <a:blipFill rotWithShape="1">
                  <a:blip r:embed="rId6"/>
                  <a:stretch>
                    <a:fillRect/>
                  </a:stretch>
                </a:blipFill>
              </p:spPr>
              <p:txBody>
                <a:bodyPr/>
                <a:lstStyle/>
                <a:p>
                  <a:r>
                    <a:rPr lang="zh-CN" altLang="en-US">
                      <a:noFill/>
                    </a:rPr>
                    <a:t> </a:t>
                  </a:r>
                </a:p>
              </p:txBody>
            </p:sp>
          </mc:Fallback>
        </mc:AlternateContent>
      </p:grpSp>
      <p:grpSp>
        <p:nvGrpSpPr>
          <p:cNvPr id="39" name="组合 38"/>
          <p:cNvGrpSpPr/>
          <p:nvPr/>
        </p:nvGrpSpPr>
        <p:grpSpPr>
          <a:xfrm>
            <a:off x="1547664" y="3414712"/>
            <a:ext cx="2012349" cy="1082795"/>
            <a:chOff x="6516216" y="1257426"/>
            <a:chExt cx="2012349" cy="1082795"/>
          </a:xfrm>
        </p:grpSpPr>
        <p:pic>
          <p:nvPicPr>
            <p:cNvPr id="4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16" y="1257426"/>
              <a:ext cx="1656184" cy="909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2" name="TextBox 41"/>
                <p:cNvSpPr txBox="1"/>
                <p:nvPr/>
              </p:nvSpPr>
              <p:spPr>
                <a:xfrm>
                  <a:off x="8128968" y="1847778"/>
                  <a:ext cx="399597" cy="4924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600" b="1" i="1" dirty="0" smtClean="0">
                            <a:latin typeface="Cambria Math"/>
                          </a:rPr>
                          <m:t>𝒕</m:t>
                        </m:r>
                      </m:oMath>
                    </m:oMathPara>
                  </a14:m>
                  <a:endParaRPr lang="zh-CN" altLang="en-US" sz="2600" b="1" dirty="0"/>
                </a:p>
              </p:txBody>
            </p:sp>
          </mc:Choice>
          <mc:Fallback xmlns="">
            <p:sp>
              <p:nvSpPr>
                <p:cNvPr id="42" name="TextBox 41"/>
                <p:cNvSpPr txBox="1">
                  <a:spLocks noRot="1" noChangeAspect="1" noMove="1" noResize="1" noEditPoints="1" noAdjustHandles="1" noChangeArrowheads="1" noChangeShapeType="1" noTextEdit="1"/>
                </p:cNvSpPr>
                <p:nvPr/>
              </p:nvSpPr>
              <p:spPr>
                <a:xfrm>
                  <a:off x="8128968" y="1847778"/>
                  <a:ext cx="399597" cy="492443"/>
                </a:xfrm>
                <a:prstGeom prst="rect">
                  <a:avLst/>
                </a:prstGeom>
                <a:blipFill rotWithShape="1">
                  <a:blip r:embed="rId8"/>
                  <a:stretch>
                    <a:fillRect/>
                  </a:stretch>
                </a:blipFill>
              </p:spPr>
              <p:txBody>
                <a:bodyPr/>
                <a:lstStyle/>
                <a:p>
                  <a:r>
                    <a:rPr lang="zh-CN" altLang="en-US">
                      <a:noFill/>
                    </a:rPr>
                    <a:t> </a:t>
                  </a:r>
                </a:p>
              </p:txBody>
            </p:sp>
          </mc:Fallback>
        </mc:AlternateContent>
      </p:grpSp>
      <p:grpSp>
        <p:nvGrpSpPr>
          <p:cNvPr id="7" name="组合 6"/>
          <p:cNvGrpSpPr/>
          <p:nvPr/>
        </p:nvGrpSpPr>
        <p:grpSpPr>
          <a:xfrm>
            <a:off x="4630992" y="3212937"/>
            <a:ext cx="2952328" cy="1340427"/>
            <a:chOff x="4788024" y="5040900"/>
            <a:chExt cx="2952328" cy="1340427"/>
          </a:xfrm>
        </p:grpSpPr>
        <p:pic>
          <p:nvPicPr>
            <p:cNvPr id="5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8024" y="5040900"/>
              <a:ext cx="2844511" cy="134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7" name="TextBox 66"/>
                <p:cNvSpPr txBox="1"/>
                <p:nvPr/>
              </p:nvSpPr>
              <p:spPr>
                <a:xfrm>
                  <a:off x="7308304" y="5661248"/>
                  <a:ext cx="432048" cy="576064"/>
                </a:xfrm>
                <a:prstGeom prst="rect">
                  <a:avLst/>
                </a:prstGeom>
                <a:noFill/>
              </p:spPr>
              <p:txBody>
                <a:bodyPr wrap="square" rtlCol="0">
                  <a:noAutofit/>
                </a:bodyPr>
                <a:lstStyle/>
                <a:p>
                  <a:pPr>
                    <a:spcBef>
                      <a:spcPts val="0"/>
                    </a:spcBef>
                  </a:pPr>
                  <a14:m>
                    <m:oMathPara xmlns:m="http://schemas.openxmlformats.org/officeDocument/2006/math">
                      <m:oMathParaPr>
                        <m:jc m:val="left"/>
                      </m:oMathParaPr>
                      <m:oMath xmlns:m="http://schemas.openxmlformats.org/officeDocument/2006/math">
                        <m:r>
                          <a:rPr lang="zh-CN" altLang="en-US" sz="2400" b="1" i="1" smtClean="0">
                            <a:solidFill>
                              <a:schemeClr val="tx1"/>
                            </a:solidFill>
                            <a:latin typeface="Cambria Math"/>
                          </a:rPr>
                          <m:t>𝝎</m:t>
                        </m:r>
                      </m:oMath>
                    </m:oMathPara>
                  </a14:m>
                  <a:endParaRPr lang="en-US" altLang="zh-CN" sz="2400" b="1" i="1" dirty="0">
                    <a:solidFill>
                      <a:schemeClr val="tx1"/>
                    </a:solidFill>
                    <a:latin typeface="Cambria Math"/>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7308304" y="5661248"/>
                  <a:ext cx="432048" cy="576064"/>
                </a:xfrm>
                <a:prstGeom prst="rect">
                  <a:avLst/>
                </a:prstGeom>
                <a:blipFill rotWithShape="1">
                  <a:blip r:embed="rId10"/>
                  <a:stretch>
                    <a:fillRect/>
                  </a:stretch>
                </a:blipFill>
              </p:spPr>
              <p:txBody>
                <a:bodyPr/>
                <a:lstStyle/>
                <a:p>
                  <a:r>
                    <a:rPr lang="zh-CN" altLang="en-US">
                      <a:noFill/>
                    </a:rPr>
                    <a:t> </a:t>
                  </a:r>
                </a:p>
              </p:txBody>
            </p:sp>
          </mc:Fallback>
        </mc:AlternateContent>
      </p:grpSp>
      <p:sp>
        <p:nvSpPr>
          <p:cNvPr id="6" name="矩形 5"/>
          <p:cNvSpPr/>
          <p:nvPr/>
        </p:nvSpPr>
        <p:spPr>
          <a:xfrm>
            <a:off x="395536" y="4869160"/>
            <a:ext cx="8352928" cy="918778"/>
          </a:xfrm>
          <a:prstGeom prst="rect">
            <a:avLst/>
          </a:prstGeom>
        </p:spPr>
        <p:txBody>
          <a:bodyPr wrap="square">
            <a:spAutoFit/>
          </a:bodyPr>
          <a:lstStyle/>
          <a:p>
            <a:pPr algn="just">
              <a:lnSpc>
                <a:spcPct val="110000"/>
              </a:lnSpc>
            </a:pPr>
            <a:r>
              <a:rPr lang="zh-CN" altLang="en-US" sz="2600" b="1" dirty="0">
                <a:latin typeface="黑体" panose="02010609060101010101" pitchFamily="49" charset="-122"/>
                <a:ea typeface="黑体" panose="02010609060101010101" pitchFamily="49" charset="-122"/>
              </a:rPr>
              <a:t>工程应用中，没有必要传输信号的所有频率分量，只要保证将</a:t>
            </a:r>
            <a:r>
              <a:rPr lang="zh-CN" altLang="en-US" sz="2600" b="1" dirty="0">
                <a:solidFill>
                  <a:srgbClr val="0000FF"/>
                </a:solidFill>
                <a:latin typeface="黑体" panose="02010609060101010101" pitchFamily="49" charset="-122"/>
                <a:ea typeface="黑体" panose="02010609060101010101" pitchFamily="49" charset="-122"/>
              </a:rPr>
              <a:t>占据信号能量主要部分的频率分量</a:t>
            </a:r>
            <a:r>
              <a:rPr lang="zh-CN" altLang="en-US" sz="2600" b="1" dirty="0">
                <a:latin typeface="黑体" panose="02010609060101010101" pitchFamily="49" charset="-122"/>
                <a:ea typeface="黑体" panose="02010609060101010101" pitchFamily="49" charset="-122"/>
              </a:rPr>
              <a:t>有效传输即可。</a:t>
            </a:r>
          </a:p>
        </p:txBody>
      </p:sp>
    </p:spTree>
    <p:extLst>
      <p:ext uri="{BB962C8B-B14F-4D97-AF65-F5344CB8AC3E}">
        <p14:creationId xmlns:p14="http://schemas.microsoft.com/office/powerpoint/2010/main" val="177547045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1"/>
          <p:cNvSpPr>
            <a:spLocks noGrp="1"/>
          </p:cNvSpPr>
          <p:nvPr>
            <p:ph type="title"/>
          </p:nvPr>
        </p:nvSpPr>
        <p:spPr/>
        <p:txBody>
          <a:bodyPr>
            <a:noAutofit/>
          </a:bodyPr>
          <a:lstStyle/>
          <a:p>
            <a:r>
              <a:rPr lang="zh-CN" altLang="en-US" sz="3400" dirty="0"/>
              <a:t>信号的带宽</a:t>
            </a:r>
            <a:endParaRPr lang="zh-CN" altLang="en-US" sz="3400" dirty="0">
              <a:solidFill>
                <a:srgbClr val="FF0000"/>
              </a:solidFill>
            </a:endParaRPr>
          </a:p>
        </p:txBody>
      </p:sp>
      <p:sp>
        <p:nvSpPr>
          <p:cNvPr id="5" name="灯片编号占位符 4"/>
          <p:cNvSpPr>
            <a:spLocks noGrp="1"/>
          </p:cNvSpPr>
          <p:nvPr>
            <p:ph type="sldNum" sz="quarter" idx="4294967295"/>
          </p:nvPr>
        </p:nvSpPr>
        <p:spPr>
          <a:xfrm>
            <a:off x="7010400" y="6524625"/>
            <a:ext cx="2133600" cy="196850"/>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49A1B49-9708-4AD5-97BE-FD42013E1C6C}" type="slidenum">
              <a:rPr lang="zh-CN" altLang="en-US" smtClean="0"/>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000" b="0" i="0" u="none" strike="noStrike" kern="1200" cap="none" spc="0" normalizeH="0" baseline="0" noProof="0" dirty="0">
              <a:ln>
                <a:noFill/>
              </a:ln>
              <a:solidFill>
                <a:prstClr val="black"/>
              </a:solidFill>
              <a:effectLst/>
              <a:uLnTx/>
              <a:uFillTx/>
              <a:latin typeface="Calibri" pitchFamily="34" charset="0"/>
              <a:ea typeface="宋体" charset="-122"/>
              <a:cs typeface="+mn-cs"/>
            </a:endParaRPr>
          </a:p>
        </p:txBody>
      </p:sp>
      <p:sp>
        <p:nvSpPr>
          <p:cNvPr id="3" name="矩形 2"/>
          <p:cNvSpPr/>
          <p:nvPr/>
        </p:nvSpPr>
        <p:spPr>
          <a:xfrm>
            <a:off x="395536" y="1052736"/>
            <a:ext cx="8352928" cy="4924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由频谱可以看出：信号的主要能量通常集中于低频分量。</a:t>
            </a:r>
            <a:endParaRPr kumimoji="0" lang="en-US" altLang="zh-CN"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grpSp>
        <p:nvGrpSpPr>
          <p:cNvPr id="33" name="组合 32"/>
          <p:cNvGrpSpPr/>
          <p:nvPr/>
        </p:nvGrpSpPr>
        <p:grpSpPr>
          <a:xfrm>
            <a:off x="4716016" y="1700808"/>
            <a:ext cx="2592288" cy="1296143"/>
            <a:chOff x="5940152" y="3978535"/>
            <a:chExt cx="3168352" cy="1773670"/>
          </a:xfrm>
        </p:grpSpPr>
        <p:pic>
          <p:nvPicPr>
            <p:cNvPr id="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3978535"/>
              <a:ext cx="3168352" cy="1773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5" name="TextBox 34"/>
                <p:cNvSpPr txBox="1"/>
                <p:nvPr/>
              </p:nvSpPr>
              <p:spPr>
                <a:xfrm>
                  <a:off x="8676456" y="5176141"/>
                  <a:ext cx="432048" cy="576064"/>
                </a:xfrm>
                <a:prstGeom prst="rect">
                  <a:avLst/>
                </a:prstGeom>
                <a:noFill/>
              </p:spPr>
              <p:txBody>
                <a:bodyPr wrap="square" rtlCol="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0" lang="zh-CN" altLang="en-US" sz="2400" b="1" i="1" u="none" strike="noStrike" kern="1200" cap="none" spc="0" normalizeH="0" baseline="0" noProof="0" smtClean="0">
                            <a:ln>
                              <a:noFill/>
                            </a:ln>
                            <a:solidFill>
                              <a:prstClr val="black"/>
                            </a:solidFill>
                            <a:effectLst/>
                            <a:uLnTx/>
                            <a:uFillTx/>
                            <a:latin typeface="Cambria Math"/>
                            <a:cs typeface="+mn-cs"/>
                          </a:rPr>
                          <m:t>𝝎</m:t>
                        </m:r>
                      </m:oMath>
                    </m:oMathPara>
                  </a14:m>
                  <a:endParaRPr kumimoji="0" lang="en-US" altLang="zh-CN" sz="2400" b="1" i="1" u="none" strike="noStrike" kern="1200" cap="none" spc="0" normalizeH="0" baseline="0" noProof="0" dirty="0">
                    <a:ln>
                      <a:noFill/>
                    </a:ln>
                    <a:solidFill>
                      <a:prstClr val="black"/>
                    </a:solidFill>
                    <a:effectLst/>
                    <a:uLnTx/>
                    <a:uFillTx/>
                    <a:latin typeface="Cambria Math"/>
                    <a:ea typeface="宋体" charset="-122"/>
                    <a:cs typeface="+mn-cs"/>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8676456" y="5176141"/>
                  <a:ext cx="432048" cy="576064"/>
                </a:xfrm>
                <a:prstGeom prst="rect">
                  <a:avLst/>
                </a:prstGeom>
                <a:blipFill rotWithShape="1">
                  <a:blip r:embed="rId4"/>
                  <a:stretch>
                    <a:fillRect r="-17241"/>
                  </a:stretch>
                </a:blipFill>
              </p:spPr>
              <p:txBody>
                <a:bodyPr/>
                <a:lstStyle/>
                <a:p>
                  <a:r>
                    <a:rPr lang="zh-CN" altLang="en-US">
                      <a:noFill/>
                    </a:rPr>
                    <a:t> </a:t>
                  </a:r>
                </a:p>
              </p:txBody>
            </p:sp>
          </mc:Fallback>
        </mc:AlternateContent>
      </p:grpSp>
      <p:grpSp>
        <p:nvGrpSpPr>
          <p:cNvPr id="4" name="组合 3"/>
          <p:cNvGrpSpPr/>
          <p:nvPr/>
        </p:nvGrpSpPr>
        <p:grpSpPr>
          <a:xfrm>
            <a:off x="1231056" y="1801392"/>
            <a:ext cx="2376264" cy="1296144"/>
            <a:chOff x="1043608" y="3645024"/>
            <a:chExt cx="3024336" cy="1656184"/>
          </a:xfrm>
        </p:grpSpPr>
        <p:pic>
          <p:nvPicPr>
            <p:cNvPr id="3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3645024"/>
              <a:ext cx="2887774" cy="1656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7" name="TextBox 36"/>
                <p:cNvSpPr txBox="1"/>
                <p:nvPr/>
              </p:nvSpPr>
              <p:spPr>
                <a:xfrm>
                  <a:off x="3635896" y="4541123"/>
                  <a:ext cx="432048" cy="576064"/>
                </a:xfrm>
                <a:prstGeom prst="rect">
                  <a:avLst/>
                </a:prstGeom>
                <a:noFill/>
              </p:spPr>
              <p:txBody>
                <a:bodyPr wrap="square" rtlCol="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0" lang="en-US" altLang="zh-CN" sz="2400" b="1" i="1" u="none" strike="noStrike" kern="1200" cap="none" spc="0" normalizeH="0" baseline="0" noProof="0" smtClean="0">
                            <a:ln>
                              <a:noFill/>
                            </a:ln>
                            <a:solidFill>
                              <a:prstClr val="black"/>
                            </a:solidFill>
                            <a:effectLst/>
                            <a:uLnTx/>
                            <a:uFillTx/>
                            <a:latin typeface="Cambria Math"/>
                            <a:cs typeface="+mn-cs"/>
                          </a:rPr>
                          <m:t>𝒕</m:t>
                        </m:r>
                      </m:oMath>
                    </m:oMathPara>
                  </a14:m>
                  <a:endParaRPr kumimoji="0" lang="en-US" altLang="zh-CN" sz="2400" b="1" i="1" u="none" strike="noStrike" kern="1200" cap="none" spc="0" normalizeH="0" baseline="0" noProof="0" dirty="0">
                    <a:ln>
                      <a:noFill/>
                    </a:ln>
                    <a:solidFill>
                      <a:prstClr val="black"/>
                    </a:solidFill>
                    <a:effectLst/>
                    <a:uLnTx/>
                    <a:uFillTx/>
                    <a:latin typeface="Cambria Math"/>
                    <a:ea typeface="宋体" charset="-122"/>
                    <a:cs typeface="+mn-cs"/>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3635896" y="4541123"/>
                  <a:ext cx="432048" cy="576064"/>
                </a:xfrm>
                <a:prstGeom prst="rect">
                  <a:avLst/>
                </a:prstGeom>
                <a:blipFill rotWithShape="1">
                  <a:blip r:embed="rId6"/>
                  <a:stretch>
                    <a:fillRect/>
                  </a:stretch>
                </a:blipFill>
              </p:spPr>
              <p:txBody>
                <a:bodyPr/>
                <a:lstStyle/>
                <a:p>
                  <a:r>
                    <a:rPr lang="zh-CN" altLang="en-US">
                      <a:noFill/>
                    </a:rPr>
                    <a:t> </a:t>
                  </a:r>
                </a:p>
              </p:txBody>
            </p:sp>
          </mc:Fallback>
        </mc:AlternateContent>
      </p:grpSp>
      <p:grpSp>
        <p:nvGrpSpPr>
          <p:cNvPr id="39" name="组合 38"/>
          <p:cNvGrpSpPr/>
          <p:nvPr/>
        </p:nvGrpSpPr>
        <p:grpSpPr>
          <a:xfrm>
            <a:off x="1547664" y="3414712"/>
            <a:ext cx="2012349" cy="1082795"/>
            <a:chOff x="6516216" y="1257426"/>
            <a:chExt cx="2012349" cy="1082795"/>
          </a:xfrm>
        </p:grpSpPr>
        <p:pic>
          <p:nvPicPr>
            <p:cNvPr id="4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6216" y="1257426"/>
              <a:ext cx="1656184" cy="909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2" name="TextBox 41"/>
                <p:cNvSpPr txBox="1"/>
                <p:nvPr/>
              </p:nvSpPr>
              <p:spPr>
                <a:xfrm>
                  <a:off x="8128968" y="1847778"/>
                  <a:ext cx="399597" cy="492443"/>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600" b="1" i="1" u="none" strike="noStrike" kern="1200" cap="none" spc="0" normalizeH="0" baseline="0" noProof="0" dirty="0" smtClean="0">
                            <a:ln>
                              <a:noFill/>
                            </a:ln>
                            <a:solidFill>
                              <a:prstClr val="black"/>
                            </a:solidFill>
                            <a:effectLst/>
                            <a:uLnTx/>
                            <a:uFillTx/>
                            <a:latin typeface="Cambria Math"/>
                            <a:cs typeface="+mn-cs"/>
                          </a:rPr>
                          <m:t>𝒕</m:t>
                        </m:r>
                      </m:oMath>
                    </m:oMathPara>
                  </a14:m>
                  <a:endParaRPr kumimoji="0" lang="zh-CN" altLang="en-US" sz="2600" b="1" i="0" u="none" strike="noStrike" kern="1200" cap="none" spc="0" normalizeH="0" baseline="0" noProof="0" dirty="0">
                    <a:ln>
                      <a:noFill/>
                    </a:ln>
                    <a:solidFill>
                      <a:prstClr val="black"/>
                    </a:solidFill>
                    <a:effectLst/>
                    <a:uLnTx/>
                    <a:uFillTx/>
                    <a:latin typeface="Calibri" pitchFamily="34" charset="0"/>
                    <a:ea typeface="宋体" charset="-122"/>
                    <a:cs typeface="+mn-cs"/>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8128968" y="1847778"/>
                  <a:ext cx="399597" cy="492443"/>
                </a:xfrm>
                <a:prstGeom prst="rect">
                  <a:avLst/>
                </a:prstGeom>
                <a:blipFill rotWithShape="1">
                  <a:blip r:embed="rId8"/>
                  <a:stretch>
                    <a:fillRect/>
                  </a:stretch>
                </a:blipFill>
              </p:spPr>
              <p:txBody>
                <a:bodyPr/>
                <a:lstStyle/>
                <a:p>
                  <a:r>
                    <a:rPr lang="zh-CN" altLang="en-US">
                      <a:noFill/>
                    </a:rPr>
                    <a:t> </a:t>
                  </a:r>
                </a:p>
              </p:txBody>
            </p:sp>
          </mc:Fallback>
        </mc:AlternateContent>
      </p:grpSp>
      <p:grpSp>
        <p:nvGrpSpPr>
          <p:cNvPr id="7" name="组合 6"/>
          <p:cNvGrpSpPr/>
          <p:nvPr/>
        </p:nvGrpSpPr>
        <p:grpSpPr>
          <a:xfrm>
            <a:off x="4630992" y="3212937"/>
            <a:ext cx="2952328" cy="1340427"/>
            <a:chOff x="4788024" y="5040900"/>
            <a:chExt cx="2952328" cy="1340427"/>
          </a:xfrm>
        </p:grpSpPr>
        <p:pic>
          <p:nvPicPr>
            <p:cNvPr id="53"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88024" y="5040900"/>
              <a:ext cx="2844511" cy="1340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7" name="TextBox 66"/>
                <p:cNvSpPr txBox="1"/>
                <p:nvPr/>
              </p:nvSpPr>
              <p:spPr>
                <a:xfrm>
                  <a:off x="7308304" y="5661248"/>
                  <a:ext cx="432048" cy="576064"/>
                </a:xfrm>
                <a:prstGeom prst="rect">
                  <a:avLst/>
                </a:prstGeom>
                <a:noFill/>
              </p:spPr>
              <p:txBody>
                <a:bodyPr wrap="square" rtlCol="0">
                  <a:no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0" lang="zh-CN" altLang="en-US" sz="2400" b="1" i="1" u="none" strike="noStrike" kern="1200" cap="none" spc="0" normalizeH="0" baseline="0" noProof="0" smtClean="0">
                            <a:ln>
                              <a:noFill/>
                            </a:ln>
                            <a:solidFill>
                              <a:prstClr val="black"/>
                            </a:solidFill>
                            <a:effectLst/>
                            <a:uLnTx/>
                            <a:uFillTx/>
                            <a:latin typeface="Cambria Math"/>
                            <a:cs typeface="+mn-cs"/>
                          </a:rPr>
                          <m:t>𝝎</m:t>
                        </m:r>
                      </m:oMath>
                    </m:oMathPara>
                  </a14:m>
                  <a:endParaRPr kumimoji="0" lang="en-US" altLang="zh-CN" sz="2400" b="1" i="1" u="none" strike="noStrike" kern="1200" cap="none" spc="0" normalizeH="0" baseline="0" noProof="0" dirty="0">
                    <a:ln>
                      <a:noFill/>
                    </a:ln>
                    <a:solidFill>
                      <a:prstClr val="black"/>
                    </a:solidFill>
                    <a:effectLst/>
                    <a:uLnTx/>
                    <a:uFillTx/>
                    <a:latin typeface="Cambria Math"/>
                    <a:ea typeface="宋体" charset="-122"/>
                    <a:cs typeface="+mn-cs"/>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7308304" y="5661248"/>
                  <a:ext cx="432048" cy="576064"/>
                </a:xfrm>
                <a:prstGeom prst="rect">
                  <a:avLst/>
                </a:prstGeom>
                <a:blipFill rotWithShape="1">
                  <a:blip r:embed="rId10"/>
                  <a:stretch>
                    <a:fillRect/>
                  </a:stretch>
                </a:blipFill>
              </p:spPr>
              <p:txBody>
                <a:bodyPr/>
                <a:lstStyle/>
                <a:p>
                  <a:r>
                    <a:rPr lang="zh-CN" altLang="en-US">
                      <a:noFill/>
                    </a:rPr>
                    <a:t> </a:t>
                  </a:r>
                </a:p>
              </p:txBody>
            </p:sp>
          </mc:Fallback>
        </mc:AlternateContent>
      </p:grpSp>
      <p:sp>
        <p:nvSpPr>
          <p:cNvPr id="6" name="矩形 5"/>
          <p:cNvSpPr/>
          <p:nvPr/>
        </p:nvSpPr>
        <p:spPr>
          <a:xfrm>
            <a:off x="395536" y="4869160"/>
            <a:ext cx="8352928" cy="1412694"/>
          </a:xfrm>
          <a:prstGeom prst="rect">
            <a:avLst/>
          </a:prstGeom>
        </p:spPr>
        <p:txBody>
          <a:bodyPr wrap="square">
            <a:spAutoFit/>
          </a:body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工程应用中，没有必要传输信号的所有频率分量，只要保证将</a:t>
            </a:r>
            <a:r>
              <a:rPr kumimoji="0" lang="zh-CN" altLang="en-US" sz="2600" b="1" i="0" u="none" strike="noStrike" kern="1200" cap="none" spc="0" normalizeH="0" baseline="0" noProof="0" dirty="0">
                <a:ln>
                  <a:noFill/>
                </a:ln>
                <a:solidFill>
                  <a:srgbClr val="0000FF"/>
                </a:solidFill>
                <a:effectLst/>
                <a:uLnTx/>
                <a:uFillTx/>
                <a:latin typeface="黑体" panose="02010609060101010101" pitchFamily="49" charset="-122"/>
                <a:ea typeface="黑体" panose="02010609060101010101" pitchFamily="49" charset="-122"/>
                <a:cs typeface="+mn-cs"/>
              </a:rPr>
              <a:t>占据信号能量主要部分的频率分量</a:t>
            </a:r>
            <a:r>
              <a:rPr kumimoji="0" lang="zh-CN" altLang="en-US"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有效传输即可。</a:t>
            </a:r>
            <a:endParaRPr kumimoji="0" lang="en-US" altLang="zh-CN"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0" lang="zh-CN" altLang="en-US"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为此，需要对信号定义“</a:t>
            </a:r>
            <a:r>
              <a:rPr kumimoji="0" lang="zh-CN" altLang="en-US" sz="26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带宽 </a:t>
            </a:r>
            <a:r>
              <a:rPr kumimoji="0" lang="en-US" altLang="zh-CN" sz="26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en-US" altLang="zh-CN" sz="2600" b="1" i="0" u="none" strike="noStrike" kern="1200" cap="none" spc="0" normalizeH="0" baseline="0" noProof="0" dirty="0">
                <a:ln>
                  <a:noFill/>
                </a:ln>
                <a:solidFill>
                  <a:srgbClr val="FF0000"/>
                </a:solidFill>
                <a:effectLst/>
                <a:uLnTx/>
                <a:uFillTx/>
                <a:latin typeface="Calibri"/>
                <a:ea typeface="黑体" panose="02010609060101010101" pitchFamily="49" charset="-122"/>
                <a:cs typeface="+mn-cs"/>
              </a:rPr>
              <a:t>bandwidth</a:t>
            </a:r>
            <a:r>
              <a:rPr kumimoji="0" lang="en-US" altLang="zh-CN" sz="2600" b="1"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a:t>
            </a:r>
            <a:r>
              <a:rPr kumimoji="0" lang="zh-CN" altLang="en-US" sz="26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a:t>
            </a:r>
          </a:p>
        </p:txBody>
      </p:sp>
    </p:spTree>
    <p:extLst>
      <p:ext uri="{BB962C8B-B14F-4D97-AF65-F5344CB8AC3E}">
        <p14:creationId xmlns:p14="http://schemas.microsoft.com/office/powerpoint/2010/main" val="3339933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a:spLocks noGrp="1"/>
          </p:cNvSpPr>
          <p:nvPr>
            <p:ph type="title"/>
          </p:nvPr>
        </p:nvSpPr>
        <p:spPr/>
        <p:txBody>
          <a:bodyPr>
            <a:noAutofit/>
          </a:bodyPr>
          <a:lstStyle/>
          <a:p>
            <a:r>
              <a:rPr lang="zh-CN" altLang="en-US" sz="3400" dirty="0"/>
              <a:t>信号的带宽</a:t>
            </a:r>
            <a:endParaRPr lang="zh-CN" altLang="en-US" sz="3400" dirty="0">
              <a:solidFill>
                <a:srgbClr val="FF0000"/>
              </a:solidFill>
            </a:endParaRPr>
          </a:p>
        </p:txBody>
      </p:sp>
      <p:sp>
        <p:nvSpPr>
          <p:cNvPr id="5" name="灯片编号占位符 4"/>
          <p:cNvSpPr>
            <a:spLocks noGrp="1"/>
          </p:cNvSpPr>
          <p:nvPr>
            <p:ph type="sldNum" sz="quarter" idx="4294967295"/>
          </p:nvPr>
        </p:nvSpPr>
        <p:spPr>
          <a:xfrm>
            <a:off x="7010400" y="6524625"/>
            <a:ext cx="2133600" cy="196850"/>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049A1B49-9708-4AD5-97BE-FD42013E1C6C}" type="slidenum">
              <a:rPr lang="zh-CN" altLang="en-US" smtClean="0"/>
              <a:pPr/>
              <a:t>17</a:t>
            </a:fld>
            <a:endParaRPr lang="zh-CN" altLang="en-US" dirty="0"/>
          </a:p>
        </p:txBody>
      </p:sp>
      <p:sp>
        <p:nvSpPr>
          <p:cNvPr id="3" name="矩形 2"/>
          <p:cNvSpPr/>
          <p:nvPr/>
        </p:nvSpPr>
        <p:spPr>
          <a:xfrm>
            <a:off x="251520" y="1146810"/>
            <a:ext cx="8352928" cy="553998"/>
          </a:xfrm>
          <a:prstGeom prst="rect">
            <a:avLst/>
          </a:prstGeom>
        </p:spPr>
        <p:txBody>
          <a:bodyPr wrap="square">
            <a:spAutoFit/>
          </a:bodyPr>
          <a:lstStyle/>
          <a:p>
            <a:r>
              <a:rPr lang="en-US" altLang="zh-CN" sz="2600" b="1" dirty="0">
                <a:latin typeface="+mj-lt"/>
                <a:ea typeface="黑体" panose="02010609060101010101" pitchFamily="49" charset="-122"/>
              </a:rPr>
              <a:t>(1)  </a:t>
            </a:r>
            <a:r>
              <a:rPr lang="en-US" altLang="zh-CN" sz="3000" b="1" dirty="0">
                <a:solidFill>
                  <a:srgbClr val="FF0000"/>
                </a:solidFill>
                <a:latin typeface="+mj-lt"/>
                <a:ea typeface="黑体" panose="02010609060101010101" pitchFamily="49" charset="-122"/>
              </a:rPr>
              <a:t>FWHM</a:t>
            </a:r>
            <a:r>
              <a:rPr lang="en-US" altLang="zh-CN" sz="2600" b="1" dirty="0">
                <a:latin typeface="+mj-lt"/>
                <a:ea typeface="黑体" panose="02010609060101010101" pitchFamily="49" charset="-122"/>
              </a:rPr>
              <a:t>: </a:t>
            </a:r>
            <a:r>
              <a:rPr lang="en-US" altLang="zh-CN" sz="2600" b="1" i="1" dirty="0">
                <a:latin typeface="+mj-lt"/>
                <a:ea typeface="黑体" panose="02010609060101010101" pitchFamily="49" charset="-122"/>
              </a:rPr>
              <a:t>Full Width at Half Maxim </a:t>
            </a:r>
            <a:r>
              <a:rPr lang="zh-CN" altLang="en-US" sz="2600" b="1" dirty="0">
                <a:solidFill>
                  <a:srgbClr val="FF0000"/>
                </a:solidFill>
                <a:latin typeface="+mj-lt"/>
                <a:ea typeface="黑体" panose="02010609060101010101" pitchFamily="49" charset="-122"/>
              </a:rPr>
              <a:t>半峰全宽</a:t>
            </a:r>
            <a:r>
              <a:rPr lang="en-US" altLang="zh-CN" sz="2600" b="1" dirty="0">
                <a:solidFill>
                  <a:srgbClr val="FF0000"/>
                </a:solidFill>
                <a:latin typeface="+mj-lt"/>
                <a:ea typeface="黑体" panose="02010609060101010101" pitchFamily="49" charset="-122"/>
              </a:rPr>
              <a:t>/</a:t>
            </a:r>
            <a:r>
              <a:rPr lang="zh-CN" altLang="en-US" sz="2600" b="1" dirty="0">
                <a:solidFill>
                  <a:srgbClr val="FF0000"/>
                </a:solidFill>
                <a:latin typeface="+mj-lt"/>
                <a:ea typeface="黑体" panose="02010609060101010101" pitchFamily="49" charset="-122"/>
              </a:rPr>
              <a:t>半高宽</a:t>
            </a:r>
            <a:endParaRPr lang="en-US" altLang="zh-CN" sz="2600" b="1" dirty="0">
              <a:solidFill>
                <a:srgbClr val="FF0000"/>
              </a:solidFill>
              <a:latin typeface="+mj-lt"/>
              <a:ea typeface="黑体" panose="02010609060101010101" pitchFamily="49" charset="-122"/>
            </a:endParaRPr>
          </a:p>
        </p:txBody>
      </p:sp>
      <mc:AlternateContent xmlns:mc="http://schemas.openxmlformats.org/markup-compatibility/2006" xmlns:a14="http://schemas.microsoft.com/office/drawing/2010/main">
        <mc:Choice Requires="a14">
          <p:sp>
            <p:nvSpPr>
              <p:cNvPr id="6" name="矩形 5"/>
              <p:cNvSpPr/>
              <p:nvPr/>
            </p:nvSpPr>
            <p:spPr>
              <a:xfrm>
                <a:off x="755576" y="1945171"/>
                <a:ext cx="8352928" cy="542393"/>
              </a:xfrm>
              <a:prstGeom prst="rect">
                <a:avLst/>
              </a:prstGeom>
            </p:spPr>
            <p:txBody>
              <a:bodyPr wrap="square">
                <a:spAutoFit/>
              </a:bodyPr>
              <a:lstStyle/>
              <a:p>
                <a:pPr>
                  <a:lnSpc>
                    <a:spcPct val="110000"/>
                  </a:lnSpc>
                </a:pPr>
                <a:r>
                  <a:rPr lang="zh-CN" altLang="en-US" sz="2600" b="1" dirty="0">
                    <a:latin typeface="黑体" panose="02010609060101010101" pitchFamily="49" charset="-122"/>
                    <a:ea typeface="黑体" panose="02010609060101010101" pitchFamily="49" charset="-122"/>
                  </a:rPr>
                  <a:t>功率</a:t>
                </a:r>
                <a:r>
                  <a:rPr lang="en-US" altLang="zh-CN" sz="2600" b="1" dirty="0">
                    <a:latin typeface="黑体" panose="02010609060101010101" pitchFamily="49" charset="-122"/>
                    <a:ea typeface="黑体" panose="02010609060101010101" pitchFamily="49" charset="-122"/>
                  </a:rPr>
                  <a:t>(</a:t>
                </a:r>
                <a14:m>
                  <m:oMath xmlns:m="http://schemas.openxmlformats.org/officeDocument/2006/math">
                    <m:sSup>
                      <m:sSupPr>
                        <m:ctrlPr>
                          <a:rPr lang="en-US" altLang="zh-CN" sz="2600" b="1" i="1" smtClean="0">
                            <a:solidFill>
                              <a:srgbClr val="0000FF"/>
                            </a:solidFill>
                            <a:latin typeface="Cambria Math" panose="02040503050406030204" pitchFamily="18" charset="0"/>
                            <a:ea typeface="黑体" panose="02010609060101010101" pitchFamily="49" charset="-122"/>
                          </a:rPr>
                        </m:ctrlPr>
                      </m:sSupPr>
                      <m:e>
                        <m:r>
                          <a:rPr lang="en-US" altLang="zh-CN" sz="2600" b="1" i="1" smtClean="0">
                            <a:solidFill>
                              <a:srgbClr val="0000FF"/>
                            </a:solidFill>
                            <a:latin typeface="Cambria Math"/>
                            <a:ea typeface="黑体" panose="02010609060101010101" pitchFamily="49" charset="-122"/>
                          </a:rPr>
                          <m:t> </m:t>
                        </m:r>
                        <m:d>
                          <m:dPr>
                            <m:begChr m:val="|"/>
                            <m:endChr m:val="|"/>
                            <m:ctrlPr>
                              <a:rPr lang="en-US" altLang="zh-CN" sz="2600" b="1" i="1" smtClean="0">
                                <a:solidFill>
                                  <a:srgbClr val="0000FF"/>
                                </a:solidFill>
                                <a:latin typeface="Cambria Math" panose="02040503050406030204" pitchFamily="18" charset="0"/>
                                <a:ea typeface="黑体" panose="02010609060101010101" pitchFamily="49" charset="-122"/>
                              </a:rPr>
                            </m:ctrlPr>
                          </m:dPr>
                          <m:e>
                            <m:r>
                              <a:rPr lang="en-US" altLang="zh-CN" sz="2600" b="1" i="1" smtClean="0">
                                <a:solidFill>
                                  <a:srgbClr val="0000FF"/>
                                </a:solidFill>
                                <a:latin typeface="Cambria Math"/>
                                <a:ea typeface="黑体" panose="02010609060101010101" pitchFamily="49" charset="-122"/>
                              </a:rPr>
                              <m:t>𝑿</m:t>
                            </m:r>
                            <m:r>
                              <a:rPr lang="en-US" altLang="zh-CN" sz="2600" b="1" i="1" smtClean="0">
                                <a:solidFill>
                                  <a:srgbClr val="0000FF"/>
                                </a:solidFill>
                                <a:latin typeface="Cambria Math"/>
                                <a:ea typeface="黑体" panose="02010609060101010101" pitchFamily="49" charset="-122"/>
                              </a:rPr>
                              <m:t>(</m:t>
                            </m:r>
                            <m:r>
                              <a:rPr lang="en-US" altLang="zh-CN" sz="2600" b="1" i="1" smtClean="0">
                                <a:solidFill>
                                  <a:srgbClr val="0000FF"/>
                                </a:solidFill>
                                <a:latin typeface="Cambria Math"/>
                                <a:ea typeface="黑体" panose="02010609060101010101" pitchFamily="49" charset="-122"/>
                              </a:rPr>
                              <m:t>𝒋</m:t>
                            </m:r>
                            <m:r>
                              <a:rPr lang="zh-CN" altLang="en-US" sz="2600" b="1" i="1" smtClean="0">
                                <a:solidFill>
                                  <a:srgbClr val="0000FF"/>
                                </a:solidFill>
                                <a:latin typeface="Cambria Math"/>
                                <a:ea typeface="黑体" panose="02010609060101010101" pitchFamily="49" charset="-122"/>
                              </a:rPr>
                              <m:t>𝝎</m:t>
                            </m:r>
                            <m:r>
                              <a:rPr lang="en-US" altLang="zh-CN" sz="2600" b="1" i="1" smtClean="0">
                                <a:solidFill>
                                  <a:srgbClr val="0000FF"/>
                                </a:solidFill>
                                <a:latin typeface="Cambria Math"/>
                                <a:ea typeface="黑体" panose="02010609060101010101" pitchFamily="49" charset="-122"/>
                              </a:rPr>
                              <m:t>)</m:t>
                            </m:r>
                          </m:e>
                        </m:d>
                      </m:e>
                      <m:sup>
                        <m:r>
                          <a:rPr lang="en-US" altLang="zh-CN" sz="2600" b="1" i="1" smtClean="0">
                            <a:solidFill>
                              <a:srgbClr val="0000FF"/>
                            </a:solidFill>
                            <a:latin typeface="Cambria Math"/>
                            <a:ea typeface="黑体" panose="02010609060101010101" pitchFamily="49" charset="-122"/>
                          </a:rPr>
                          <m:t>𝟐</m:t>
                        </m:r>
                      </m:sup>
                    </m:sSup>
                    <m:r>
                      <a:rPr lang="en-US" altLang="zh-CN" sz="2600" b="1" i="1" smtClean="0">
                        <a:latin typeface="Cambria Math"/>
                        <a:ea typeface="黑体" panose="02010609060101010101" pitchFamily="49" charset="-122"/>
                      </a:rPr>
                      <m:t> </m:t>
                    </m:r>
                  </m:oMath>
                </a14:m>
                <a:r>
                  <a:rPr lang="en-US" altLang="zh-CN" sz="2600" b="1" dirty="0">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下降到峰值</a:t>
                </a:r>
                <a:r>
                  <a:rPr lang="zh-CN" altLang="en-US" sz="2600" b="1" dirty="0">
                    <a:solidFill>
                      <a:srgbClr val="0000FF"/>
                    </a:solidFill>
                    <a:latin typeface="黑体" panose="02010609060101010101" pitchFamily="49" charset="-122"/>
                    <a:ea typeface="黑体" panose="02010609060101010101" pitchFamily="49" charset="-122"/>
                  </a:rPr>
                  <a:t>一半</a:t>
                </a:r>
                <a:r>
                  <a:rPr lang="en-US" altLang="zh-CN" sz="2600" b="1" dirty="0">
                    <a:solidFill>
                      <a:srgbClr val="0000FF"/>
                    </a:solidFill>
                    <a:latin typeface="黑体" panose="02010609060101010101" pitchFamily="49" charset="-122"/>
                    <a:ea typeface="黑体" panose="02010609060101010101" pitchFamily="49" charset="-122"/>
                  </a:rPr>
                  <a:t>(</a:t>
                </a:r>
                <a:r>
                  <a:rPr lang="en-US" altLang="zh-CN" sz="2600" b="1" dirty="0">
                    <a:solidFill>
                      <a:srgbClr val="0000FF"/>
                    </a:solidFill>
                    <a:latin typeface="+mj-lt"/>
                    <a:ea typeface="黑体" panose="02010609060101010101" pitchFamily="49" charset="-122"/>
                  </a:rPr>
                  <a:t>-3 dB</a:t>
                </a:r>
                <a:r>
                  <a:rPr lang="en-US" altLang="zh-CN" sz="2600" b="1" dirty="0">
                    <a:solidFill>
                      <a:srgbClr val="0000FF"/>
                    </a:solidFill>
                    <a:latin typeface="黑体" panose="02010609060101010101" pitchFamily="49" charset="-122"/>
                    <a:ea typeface="黑体" panose="02010609060101010101" pitchFamily="49" charset="-122"/>
                  </a:rPr>
                  <a:t>)</a:t>
                </a:r>
                <a:r>
                  <a:rPr lang="zh-CN" altLang="en-US" sz="2600" b="1" dirty="0">
                    <a:latin typeface="黑体" panose="02010609060101010101" pitchFamily="49" charset="-122"/>
                    <a:ea typeface="黑体" panose="02010609060101010101" pitchFamily="49" charset="-122"/>
                  </a:rPr>
                  <a:t>时的频谱宽度。</a:t>
                </a:r>
              </a:p>
            </p:txBody>
          </p:sp>
        </mc:Choice>
        <mc:Fallback xmlns="">
          <p:sp>
            <p:nvSpPr>
              <p:cNvPr id="6" name="矩形 5"/>
              <p:cNvSpPr>
                <a:spLocks noRot="1" noChangeAspect="1" noMove="1" noResize="1" noEditPoints="1" noAdjustHandles="1" noChangeArrowheads="1" noChangeShapeType="1" noTextEdit="1"/>
              </p:cNvSpPr>
              <p:nvPr/>
            </p:nvSpPr>
            <p:spPr>
              <a:xfrm>
                <a:off x="755576" y="1945171"/>
                <a:ext cx="8352928" cy="542393"/>
              </a:xfrm>
              <a:prstGeom prst="rect">
                <a:avLst/>
              </a:prstGeom>
              <a:blipFill rotWithShape="1">
                <a:blip r:embed="rId3"/>
                <a:stretch>
                  <a:fillRect l="-1314" t="-10112" r="-584" b="-23596"/>
                </a:stretch>
              </a:blipFill>
            </p:spPr>
            <p:txBody>
              <a:bodyPr/>
              <a:lstStyle/>
              <a:p>
                <a:r>
                  <a:rPr lang="zh-CN" altLang="en-US">
                    <a:noFill/>
                  </a:rPr>
                  <a:t> </a:t>
                </a:r>
              </a:p>
            </p:txBody>
          </p:sp>
        </mc:Fallback>
      </mc:AlternateContent>
      <p:grpSp>
        <p:nvGrpSpPr>
          <p:cNvPr id="4" name="组合 3"/>
          <p:cNvGrpSpPr/>
          <p:nvPr/>
        </p:nvGrpSpPr>
        <p:grpSpPr>
          <a:xfrm>
            <a:off x="1331640" y="3340335"/>
            <a:ext cx="5715637" cy="2896977"/>
            <a:chOff x="1331640" y="3052303"/>
            <a:chExt cx="5715637" cy="2896977"/>
          </a:xfrm>
        </p:grpSpPr>
        <p:pic>
          <p:nvPicPr>
            <p:cNvPr id="1026" name="Picture 2" descr="http://upload.wikimedia.org/wikipedia/commons/thumb/c/cb/FWHM.svg/500px-FWHM.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4777" y="3052303"/>
              <a:ext cx="4762500" cy="2781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矩形 7"/>
                <p:cNvSpPr/>
                <p:nvPr/>
              </p:nvSpPr>
              <p:spPr>
                <a:xfrm>
                  <a:off x="2165021" y="3232023"/>
                  <a:ext cx="1285160" cy="461665"/>
                </a:xfrm>
                <a:prstGeom prst="rect">
                  <a:avLst/>
                </a:prstGeom>
                <a:solidFill>
                  <a:schemeClr val="bg1"/>
                </a:solidFill>
              </p:spPr>
              <p:txBody>
                <a:bodyPr wrap="none">
                  <a:spAutoFit/>
                </a:bodyPr>
                <a:lstStyle/>
                <a:p>
                  <a:pPr/>
                  <a14:m>
                    <m:oMathPara xmlns:m="http://schemas.openxmlformats.org/officeDocument/2006/math">
                      <m:oMathParaPr>
                        <m:jc m:val="right"/>
                      </m:oMathParaPr>
                      <m:oMath xmlns:m="http://schemas.openxmlformats.org/officeDocument/2006/math">
                        <m:d>
                          <m:dPr>
                            <m:begChr m:val="|"/>
                            <m:endChr m:val="|"/>
                            <m:ctrlPr>
                              <a:rPr lang="en-US" altLang="zh-CN" sz="2400" b="1" i="1" smtClean="0">
                                <a:solidFill>
                                  <a:schemeClr val="tx1"/>
                                </a:solidFill>
                                <a:latin typeface="Cambria Math" panose="02040503050406030204" pitchFamily="18" charset="0"/>
                                <a:ea typeface="黑体" panose="02010609060101010101" pitchFamily="49" charset="-122"/>
                              </a:rPr>
                            </m:ctrlPr>
                          </m:dPr>
                          <m:e>
                            <m:r>
                              <a:rPr lang="en-US" altLang="zh-CN" sz="2400" b="1" i="1">
                                <a:solidFill>
                                  <a:schemeClr val="tx1"/>
                                </a:solidFill>
                                <a:latin typeface="Cambria Math"/>
                                <a:ea typeface="黑体" panose="02010609060101010101" pitchFamily="49" charset="-122"/>
                              </a:rPr>
                              <m:t>𝑿</m:t>
                            </m:r>
                            <m:r>
                              <a:rPr lang="en-US" altLang="zh-CN" sz="2400" b="1" i="1">
                                <a:solidFill>
                                  <a:schemeClr val="tx1"/>
                                </a:solidFill>
                                <a:latin typeface="Cambria Math"/>
                                <a:ea typeface="黑体" panose="02010609060101010101" pitchFamily="49" charset="-122"/>
                              </a:rPr>
                              <m:t>(</m:t>
                            </m:r>
                            <m:r>
                              <a:rPr lang="en-US" altLang="zh-CN" sz="2400" b="1" i="1">
                                <a:solidFill>
                                  <a:schemeClr val="tx1"/>
                                </a:solidFill>
                                <a:latin typeface="Cambria Math"/>
                                <a:ea typeface="黑体" panose="02010609060101010101" pitchFamily="49" charset="-122"/>
                              </a:rPr>
                              <m:t>𝒋</m:t>
                            </m:r>
                            <m:r>
                              <a:rPr lang="zh-CN" altLang="en-US" sz="2400" b="1" i="1">
                                <a:solidFill>
                                  <a:schemeClr val="tx1"/>
                                </a:solidFill>
                                <a:latin typeface="Cambria Math"/>
                                <a:ea typeface="黑体" panose="02010609060101010101" pitchFamily="49" charset="-122"/>
                              </a:rPr>
                              <m:t>𝝎</m:t>
                            </m:r>
                            <m:r>
                              <a:rPr lang="en-US" altLang="zh-CN" sz="2400" b="1" i="1">
                                <a:solidFill>
                                  <a:schemeClr val="tx1"/>
                                </a:solidFill>
                                <a:latin typeface="Cambria Math"/>
                                <a:ea typeface="黑体" panose="02010609060101010101" pitchFamily="49" charset="-122"/>
                              </a:rPr>
                              <m:t>)</m:t>
                            </m:r>
                          </m:e>
                        </m:d>
                      </m:oMath>
                    </m:oMathPara>
                  </a14:m>
                  <a:endParaRPr lang="zh-CN" altLang="en-US" sz="2400" dirty="0">
                    <a:solidFill>
                      <a:schemeClr val="tx1"/>
                    </a:solidFill>
                  </a:endParaRPr>
                </a:p>
              </p:txBody>
            </p:sp>
          </mc:Choice>
          <mc:Fallback xmlns="">
            <p:sp>
              <p:nvSpPr>
                <p:cNvPr id="8" name="矩形 7"/>
                <p:cNvSpPr>
                  <a:spLocks noRot="1" noChangeAspect="1" noMove="1" noResize="1" noEditPoints="1" noAdjustHandles="1" noChangeArrowheads="1" noChangeShapeType="1" noTextEdit="1"/>
                </p:cNvSpPr>
                <p:nvPr/>
              </p:nvSpPr>
              <p:spPr>
                <a:xfrm>
                  <a:off x="2165021" y="3232023"/>
                  <a:ext cx="1285160" cy="461665"/>
                </a:xfrm>
                <a:prstGeom prst="rect">
                  <a:avLst/>
                </a:prstGeom>
                <a:blipFill rotWithShape="1">
                  <a:blip r:embed="rId5"/>
                  <a:stretch>
                    <a:fillRect b="-171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p:cNvSpPr/>
                <p:nvPr/>
              </p:nvSpPr>
              <p:spPr>
                <a:xfrm>
                  <a:off x="1331640" y="4494595"/>
                  <a:ext cx="2086661" cy="642163"/>
                </a:xfrm>
                <a:prstGeom prst="rect">
                  <a:avLst/>
                </a:prstGeom>
                <a:solidFill>
                  <a:schemeClr val="bg1"/>
                </a:solidFill>
              </p:spPr>
              <p:txBody>
                <a:bodyPr wrap="none" rIns="0">
                  <a:noAutofit/>
                </a:bodyPr>
                <a:lstStyle/>
                <a:p>
                  <a:pPr algn="r"/>
                  <a14:m>
                    <m:oMath xmlns:m="http://schemas.openxmlformats.org/officeDocument/2006/math">
                      <m:f>
                        <m:fPr>
                          <m:ctrlPr>
                            <a:rPr lang="en-US" altLang="zh-CN" sz="2400" b="1" i="1" smtClean="0">
                              <a:solidFill>
                                <a:srgbClr val="0000FF"/>
                              </a:solidFill>
                              <a:latin typeface="Cambria Math" panose="02040503050406030204" pitchFamily="18" charset="0"/>
                              <a:ea typeface="黑体" panose="02010609060101010101" pitchFamily="49" charset="-122"/>
                            </a:rPr>
                          </m:ctrlPr>
                        </m:fPr>
                        <m:num>
                          <m:r>
                            <a:rPr lang="en-US" altLang="zh-CN" sz="2400" b="1" i="1" smtClean="0">
                              <a:solidFill>
                                <a:srgbClr val="0000FF"/>
                              </a:solidFill>
                              <a:latin typeface="Cambria Math"/>
                              <a:ea typeface="黑体" panose="02010609060101010101" pitchFamily="49" charset="-122"/>
                            </a:rPr>
                            <m:t>𝟏</m:t>
                          </m:r>
                        </m:num>
                        <m:den>
                          <m:rad>
                            <m:radPr>
                              <m:degHide m:val="on"/>
                              <m:ctrlPr>
                                <a:rPr lang="en-US" altLang="zh-CN" sz="2400" b="1" i="1" smtClean="0">
                                  <a:solidFill>
                                    <a:srgbClr val="0000FF"/>
                                  </a:solidFill>
                                  <a:latin typeface="Cambria Math" panose="02040503050406030204" pitchFamily="18" charset="0"/>
                                  <a:ea typeface="黑体" panose="02010609060101010101" pitchFamily="49" charset="-122"/>
                                </a:rPr>
                              </m:ctrlPr>
                            </m:radPr>
                            <m:deg/>
                            <m:e>
                              <m:r>
                                <a:rPr lang="en-US" altLang="zh-CN" sz="2400" b="1" i="1" smtClean="0">
                                  <a:solidFill>
                                    <a:srgbClr val="0000FF"/>
                                  </a:solidFill>
                                  <a:latin typeface="Cambria Math"/>
                                  <a:ea typeface="黑体" panose="02010609060101010101" pitchFamily="49" charset="-122"/>
                                </a:rPr>
                                <m:t>𝟐</m:t>
                              </m:r>
                            </m:e>
                          </m:rad>
                        </m:den>
                      </m:f>
                      <m:sSub>
                        <m:sSubPr>
                          <m:ctrlPr>
                            <a:rPr lang="en-US" altLang="zh-CN" sz="2400" b="1" i="1" smtClean="0">
                              <a:solidFill>
                                <a:srgbClr val="0000FF"/>
                              </a:solidFill>
                              <a:latin typeface="Cambria Math" panose="02040503050406030204" pitchFamily="18" charset="0"/>
                              <a:ea typeface="黑体" panose="02010609060101010101" pitchFamily="49" charset="-122"/>
                            </a:rPr>
                          </m:ctrlPr>
                        </m:sSubPr>
                        <m:e>
                          <m:d>
                            <m:dPr>
                              <m:begChr m:val="|"/>
                              <m:endChr m:val="|"/>
                              <m:ctrlPr>
                                <a:rPr lang="en-US" altLang="zh-CN" sz="2400" b="1" i="1">
                                  <a:solidFill>
                                    <a:srgbClr val="0000FF"/>
                                  </a:solidFill>
                                  <a:latin typeface="Cambria Math" panose="02040503050406030204" pitchFamily="18" charset="0"/>
                                  <a:ea typeface="黑体" panose="02010609060101010101" pitchFamily="49" charset="-122"/>
                                </a:rPr>
                              </m:ctrlPr>
                            </m:dPr>
                            <m:e>
                              <m:r>
                                <a:rPr lang="en-US" altLang="zh-CN" sz="2400" b="1" i="1">
                                  <a:solidFill>
                                    <a:srgbClr val="0000FF"/>
                                  </a:solidFill>
                                  <a:latin typeface="Cambria Math"/>
                                  <a:ea typeface="黑体" panose="02010609060101010101" pitchFamily="49" charset="-122"/>
                                </a:rPr>
                                <m:t>𝑿</m:t>
                              </m:r>
                              <m:r>
                                <a:rPr lang="en-US" altLang="zh-CN" sz="2400" b="1" i="1">
                                  <a:solidFill>
                                    <a:srgbClr val="0000FF"/>
                                  </a:solidFill>
                                  <a:latin typeface="Cambria Math"/>
                                  <a:ea typeface="黑体" panose="02010609060101010101" pitchFamily="49" charset="-122"/>
                                </a:rPr>
                                <m:t>(</m:t>
                              </m:r>
                              <m:r>
                                <a:rPr lang="en-US" altLang="zh-CN" sz="2400" b="1" i="1">
                                  <a:solidFill>
                                    <a:srgbClr val="0000FF"/>
                                  </a:solidFill>
                                  <a:latin typeface="Cambria Math"/>
                                  <a:ea typeface="黑体" panose="02010609060101010101" pitchFamily="49" charset="-122"/>
                                </a:rPr>
                                <m:t>𝒋</m:t>
                              </m:r>
                              <m:r>
                                <a:rPr lang="zh-CN" altLang="en-US" sz="2400" b="1" i="1">
                                  <a:solidFill>
                                    <a:srgbClr val="0000FF"/>
                                  </a:solidFill>
                                  <a:latin typeface="Cambria Math"/>
                                  <a:ea typeface="黑体" panose="02010609060101010101" pitchFamily="49" charset="-122"/>
                                </a:rPr>
                                <m:t>𝝎</m:t>
                              </m:r>
                              <m:r>
                                <a:rPr lang="en-US" altLang="zh-CN" sz="2400" b="1" i="1">
                                  <a:solidFill>
                                    <a:srgbClr val="0000FF"/>
                                  </a:solidFill>
                                  <a:latin typeface="Cambria Math"/>
                                  <a:ea typeface="黑体" panose="02010609060101010101" pitchFamily="49" charset="-122"/>
                                </a:rPr>
                                <m:t>)</m:t>
                              </m:r>
                            </m:e>
                          </m:d>
                        </m:e>
                        <m:sub>
                          <m:r>
                            <m:rPr>
                              <m:sty m:val="p"/>
                            </m:rPr>
                            <a:rPr lang="en-US" altLang="zh-CN" sz="2400" b="1" i="1">
                              <a:solidFill>
                                <a:srgbClr val="0000FF"/>
                              </a:solidFill>
                              <a:latin typeface="Cambria Math"/>
                              <a:ea typeface="黑体" panose="02010609060101010101" pitchFamily="49" charset="-122"/>
                            </a:rPr>
                            <m:t>max</m:t>
                          </m:r>
                        </m:sub>
                      </m:sSub>
                    </m:oMath>
                  </a14:m>
                  <a:r>
                    <a:rPr lang="zh-CN" altLang="en-US" sz="2400" dirty="0"/>
                    <a:t> </a:t>
                  </a:r>
                </a:p>
              </p:txBody>
            </p:sp>
          </mc:Choice>
          <mc:Fallback xmlns="">
            <p:sp>
              <p:nvSpPr>
                <p:cNvPr id="25" name="矩形 24"/>
                <p:cNvSpPr>
                  <a:spLocks noRot="1" noChangeAspect="1" noMove="1" noResize="1" noEditPoints="1" noAdjustHandles="1" noChangeArrowheads="1" noChangeShapeType="1" noTextEdit="1"/>
                </p:cNvSpPr>
                <p:nvPr/>
              </p:nvSpPr>
              <p:spPr>
                <a:xfrm>
                  <a:off x="1331640" y="4494595"/>
                  <a:ext cx="2086661" cy="642163"/>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p:cNvSpPr/>
                <p:nvPr/>
              </p:nvSpPr>
              <p:spPr>
                <a:xfrm>
                  <a:off x="1693705" y="4105411"/>
                  <a:ext cx="1753172" cy="461665"/>
                </a:xfrm>
                <a:prstGeom prst="rect">
                  <a:avLst/>
                </a:prstGeom>
                <a:solidFill>
                  <a:schemeClr val="bg1"/>
                </a:solidFill>
              </p:spPr>
              <p:txBody>
                <a:bodyPr wrap="none">
                  <a:spAutoFit/>
                </a:bodyPr>
                <a:lstStyle/>
                <a:p>
                  <a:pPr/>
                  <a14:m>
                    <m:oMathPara xmlns:m="http://schemas.openxmlformats.org/officeDocument/2006/math">
                      <m:oMathParaPr>
                        <m:jc m:val="right"/>
                      </m:oMathParaPr>
                      <m:oMath xmlns:m="http://schemas.openxmlformats.org/officeDocument/2006/math">
                        <m:sSub>
                          <m:sSubPr>
                            <m:ctrlPr>
                              <a:rPr lang="en-US" altLang="zh-CN" sz="2400" b="1" i="1" smtClean="0">
                                <a:solidFill>
                                  <a:srgbClr val="0000FF"/>
                                </a:solidFill>
                                <a:latin typeface="Cambria Math" panose="02040503050406030204" pitchFamily="18" charset="0"/>
                                <a:ea typeface="黑体" panose="02010609060101010101" pitchFamily="49" charset="-122"/>
                              </a:rPr>
                            </m:ctrlPr>
                          </m:sSubPr>
                          <m:e>
                            <m:d>
                              <m:dPr>
                                <m:begChr m:val="|"/>
                                <m:endChr m:val="|"/>
                                <m:ctrlPr>
                                  <a:rPr lang="en-US" altLang="zh-CN" sz="2400" b="1" i="1">
                                    <a:solidFill>
                                      <a:srgbClr val="0000FF"/>
                                    </a:solidFill>
                                    <a:latin typeface="Cambria Math" panose="02040503050406030204" pitchFamily="18" charset="0"/>
                                    <a:ea typeface="黑体" panose="02010609060101010101" pitchFamily="49" charset="-122"/>
                                  </a:rPr>
                                </m:ctrlPr>
                              </m:dPr>
                              <m:e>
                                <m:r>
                                  <a:rPr lang="en-US" altLang="zh-CN" sz="2400" b="1" i="1">
                                    <a:solidFill>
                                      <a:srgbClr val="0000FF"/>
                                    </a:solidFill>
                                    <a:latin typeface="Cambria Math"/>
                                    <a:ea typeface="黑体" panose="02010609060101010101" pitchFamily="49" charset="-122"/>
                                  </a:rPr>
                                  <m:t>𝑿</m:t>
                                </m:r>
                                <m:r>
                                  <a:rPr lang="en-US" altLang="zh-CN" sz="2400" b="1" i="1">
                                    <a:solidFill>
                                      <a:srgbClr val="0000FF"/>
                                    </a:solidFill>
                                    <a:latin typeface="Cambria Math"/>
                                    <a:ea typeface="黑体" panose="02010609060101010101" pitchFamily="49" charset="-122"/>
                                  </a:rPr>
                                  <m:t>(</m:t>
                                </m:r>
                                <m:r>
                                  <a:rPr lang="en-US" altLang="zh-CN" sz="2400" b="1" i="1">
                                    <a:solidFill>
                                      <a:srgbClr val="0000FF"/>
                                    </a:solidFill>
                                    <a:latin typeface="Cambria Math"/>
                                    <a:ea typeface="黑体" panose="02010609060101010101" pitchFamily="49" charset="-122"/>
                                  </a:rPr>
                                  <m:t>𝒋</m:t>
                                </m:r>
                                <m:r>
                                  <a:rPr lang="zh-CN" altLang="en-US" sz="2400" b="1" i="1">
                                    <a:solidFill>
                                      <a:srgbClr val="0000FF"/>
                                    </a:solidFill>
                                    <a:latin typeface="Cambria Math"/>
                                    <a:ea typeface="黑体" panose="02010609060101010101" pitchFamily="49" charset="-122"/>
                                  </a:rPr>
                                  <m:t>𝝎</m:t>
                                </m:r>
                                <m:r>
                                  <a:rPr lang="en-US" altLang="zh-CN" sz="2400" b="1" i="1">
                                    <a:solidFill>
                                      <a:srgbClr val="0000FF"/>
                                    </a:solidFill>
                                    <a:latin typeface="Cambria Math"/>
                                    <a:ea typeface="黑体" panose="02010609060101010101" pitchFamily="49" charset="-122"/>
                                  </a:rPr>
                                  <m:t>)</m:t>
                                </m:r>
                              </m:e>
                            </m:d>
                          </m:e>
                          <m:sub>
                            <m:r>
                              <m:rPr>
                                <m:sty m:val="p"/>
                              </m:rPr>
                              <a:rPr lang="en-US" altLang="zh-CN" sz="2400" b="1" i="1">
                                <a:solidFill>
                                  <a:srgbClr val="0000FF"/>
                                </a:solidFill>
                                <a:latin typeface="Cambria Math"/>
                                <a:ea typeface="黑体" panose="02010609060101010101" pitchFamily="49" charset="-122"/>
                              </a:rPr>
                              <m:t>max</m:t>
                            </m:r>
                          </m:sub>
                        </m:sSub>
                      </m:oMath>
                    </m:oMathPara>
                  </a14:m>
                  <a:endParaRPr lang="zh-CN" altLang="en-US" sz="2400" dirty="0"/>
                </a:p>
              </p:txBody>
            </p:sp>
          </mc:Choice>
          <mc:Fallback xmlns="">
            <p:sp>
              <p:nvSpPr>
                <p:cNvPr id="24" name="矩形 23"/>
                <p:cNvSpPr>
                  <a:spLocks noRot="1" noChangeAspect="1" noMove="1" noResize="1" noEditPoints="1" noAdjustHandles="1" noChangeArrowheads="1" noChangeShapeType="1" noTextEdit="1"/>
                </p:cNvSpPr>
                <p:nvPr/>
              </p:nvSpPr>
              <p:spPr>
                <a:xfrm>
                  <a:off x="1693705" y="4105411"/>
                  <a:ext cx="1753172" cy="461665"/>
                </a:xfrm>
                <a:prstGeom prst="rect">
                  <a:avLst/>
                </a:prstGeom>
                <a:blipFill rotWithShape="1">
                  <a:blip r:embed="rId7"/>
                  <a:stretch>
                    <a:fillRect b="-18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p:cNvSpPr/>
                <p:nvPr/>
              </p:nvSpPr>
              <p:spPr>
                <a:xfrm>
                  <a:off x="4158412" y="5487615"/>
                  <a:ext cx="1043402" cy="461665"/>
                </a:xfrm>
                <a:prstGeom prst="rect">
                  <a:avLst/>
                </a:prstGeom>
                <a:solidFill>
                  <a:schemeClr val="bg1"/>
                </a:solidFill>
              </p:spPr>
              <p:txBody>
                <a:bodyPr wrap="none" tIns="0">
                  <a:noAutofit/>
                </a:bodyPr>
                <a:lstStyle/>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0000"/>
                                </a:solidFill>
                                <a:latin typeface="Cambria Math" panose="02040503050406030204" pitchFamily="18" charset="0"/>
                                <a:ea typeface="黑体" panose="02010609060101010101" pitchFamily="49" charset="-122"/>
                              </a:rPr>
                            </m:ctrlPr>
                          </m:sSubPr>
                          <m:e>
                            <m:r>
                              <a:rPr lang="zh-CN" altLang="en-US" sz="2400" b="1" i="1" smtClean="0">
                                <a:solidFill>
                                  <a:srgbClr val="FF0000"/>
                                </a:solidFill>
                                <a:latin typeface="Cambria Math"/>
                                <a:ea typeface="黑体" panose="02010609060101010101" pitchFamily="49" charset="-122"/>
                              </a:rPr>
                              <m:t>𝝎</m:t>
                            </m:r>
                          </m:e>
                          <m:sub>
                            <m:r>
                              <a:rPr lang="en-US" altLang="zh-CN" sz="2400" b="1" i="1" smtClean="0">
                                <a:solidFill>
                                  <a:srgbClr val="FF0000"/>
                                </a:solidFill>
                                <a:latin typeface="Cambria Math"/>
                                <a:ea typeface="黑体" panose="02010609060101010101" pitchFamily="49" charset="-122"/>
                              </a:rPr>
                              <m:t>𝟏</m:t>
                            </m:r>
                          </m:sub>
                        </m:sSub>
                      </m:oMath>
                    </m:oMathPara>
                  </a14:m>
                  <a:endParaRPr lang="zh-CN" altLang="en-US" sz="2400" dirty="0">
                    <a:solidFill>
                      <a:srgbClr val="FF0000"/>
                    </a:solidFill>
                  </a:endParaRPr>
                </a:p>
              </p:txBody>
            </p:sp>
          </mc:Choice>
          <mc:Fallback xmlns="">
            <p:sp>
              <p:nvSpPr>
                <p:cNvPr id="26" name="矩形 25"/>
                <p:cNvSpPr>
                  <a:spLocks noRot="1" noChangeAspect="1" noMove="1" noResize="1" noEditPoints="1" noAdjustHandles="1" noChangeArrowheads="1" noChangeShapeType="1" noTextEdit="1"/>
                </p:cNvSpPr>
                <p:nvPr/>
              </p:nvSpPr>
              <p:spPr>
                <a:xfrm>
                  <a:off x="4158412" y="5487615"/>
                  <a:ext cx="1043402" cy="461665"/>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5116296" y="5487615"/>
                  <a:ext cx="927431" cy="461665"/>
                </a:xfrm>
                <a:prstGeom prst="rect">
                  <a:avLst/>
                </a:prstGeom>
                <a:solidFill>
                  <a:schemeClr val="bg1"/>
                </a:solidFill>
              </p:spPr>
              <p:txBody>
                <a:bodyPr wrap="none" tIns="0">
                  <a:noAutofit/>
                </a:bodyPr>
                <a:lstStyle/>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0000"/>
                                </a:solidFill>
                                <a:latin typeface="Cambria Math" panose="02040503050406030204" pitchFamily="18" charset="0"/>
                                <a:ea typeface="黑体" panose="02010609060101010101" pitchFamily="49" charset="-122"/>
                              </a:rPr>
                            </m:ctrlPr>
                          </m:sSubPr>
                          <m:e>
                            <m:r>
                              <a:rPr lang="zh-CN" altLang="en-US" sz="2400" b="1" i="1" smtClean="0">
                                <a:solidFill>
                                  <a:srgbClr val="FF0000"/>
                                </a:solidFill>
                                <a:latin typeface="Cambria Math"/>
                                <a:ea typeface="黑体" panose="02010609060101010101" pitchFamily="49" charset="-122"/>
                              </a:rPr>
                              <m:t>𝝎</m:t>
                            </m:r>
                          </m:e>
                          <m:sub>
                            <m:r>
                              <a:rPr lang="en-US" altLang="zh-CN" sz="2400" b="1" i="1" smtClean="0">
                                <a:solidFill>
                                  <a:srgbClr val="FF0000"/>
                                </a:solidFill>
                                <a:latin typeface="Cambria Math"/>
                                <a:ea typeface="黑体" panose="02010609060101010101" pitchFamily="49" charset="-122"/>
                              </a:rPr>
                              <m:t>𝟐</m:t>
                            </m:r>
                          </m:sub>
                        </m:sSub>
                      </m:oMath>
                    </m:oMathPara>
                  </a14:m>
                  <a:endParaRPr lang="zh-CN" altLang="en-US" sz="2400" dirty="0">
                    <a:solidFill>
                      <a:srgbClr val="FF0000"/>
                    </a:solidFill>
                  </a:endParaRPr>
                </a:p>
              </p:txBody>
            </p:sp>
          </mc:Choice>
          <mc:Fallback xmlns="">
            <p:sp>
              <p:nvSpPr>
                <p:cNvPr id="27" name="矩形 26"/>
                <p:cNvSpPr>
                  <a:spLocks noRot="1" noChangeAspect="1" noMove="1" noResize="1" noEditPoints="1" noAdjustHandles="1" noChangeArrowheads="1" noChangeShapeType="1" noTextEdit="1"/>
                </p:cNvSpPr>
                <p:nvPr/>
              </p:nvSpPr>
              <p:spPr>
                <a:xfrm>
                  <a:off x="5116296" y="5487615"/>
                  <a:ext cx="927431" cy="461665"/>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p:cNvSpPr/>
                <p:nvPr/>
              </p:nvSpPr>
              <p:spPr>
                <a:xfrm>
                  <a:off x="6228184" y="5487615"/>
                  <a:ext cx="647870" cy="461665"/>
                </a:xfrm>
                <a:prstGeom prst="rect">
                  <a:avLst/>
                </a:prstGeom>
                <a:solidFill>
                  <a:schemeClr val="bg1"/>
                </a:solidFill>
              </p:spPr>
              <p:txBody>
                <a:bodyPr wrap="none" tIns="0">
                  <a:noAutofit/>
                </a:bodyPr>
                <a:lstStyle/>
                <a:p>
                  <a:pPr/>
                  <a14:m>
                    <m:oMathPara xmlns:m="http://schemas.openxmlformats.org/officeDocument/2006/math">
                      <m:oMathParaPr>
                        <m:jc m:val="right"/>
                      </m:oMathParaPr>
                      <m:oMath xmlns:m="http://schemas.openxmlformats.org/officeDocument/2006/math">
                        <m:r>
                          <a:rPr lang="zh-CN" altLang="en-US" sz="2400" b="1" i="1" smtClean="0">
                            <a:solidFill>
                              <a:schemeClr val="tx1"/>
                            </a:solidFill>
                            <a:latin typeface="Cambria Math"/>
                            <a:ea typeface="黑体" panose="02010609060101010101" pitchFamily="49" charset="-122"/>
                          </a:rPr>
                          <m:t>𝝎</m:t>
                        </m:r>
                      </m:oMath>
                    </m:oMathPara>
                  </a14:m>
                  <a:endParaRPr lang="zh-CN" altLang="en-US" sz="2400" dirty="0">
                    <a:solidFill>
                      <a:schemeClr val="tx1"/>
                    </a:solidFill>
                  </a:endParaRPr>
                </a:p>
              </p:txBody>
            </p:sp>
          </mc:Choice>
          <mc:Fallback xmlns="">
            <p:sp>
              <p:nvSpPr>
                <p:cNvPr id="28" name="矩形 27"/>
                <p:cNvSpPr>
                  <a:spLocks noRot="1" noChangeAspect="1" noMove="1" noResize="1" noEditPoints="1" noAdjustHandles="1" noChangeArrowheads="1" noChangeShapeType="1" noTextEdit="1"/>
                </p:cNvSpPr>
                <p:nvPr/>
              </p:nvSpPr>
              <p:spPr>
                <a:xfrm>
                  <a:off x="6228184" y="5487615"/>
                  <a:ext cx="647870" cy="461665"/>
                </a:xfrm>
                <a:prstGeom prst="rect">
                  <a:avLst/>
                </a:prstGeom>
                <a:blipFill rotWithShape="1">
                  <a:blip r:embed="rId10"/>
                  <a:stretch>
                    <a:fillRect/>
                  </a:stretch>
                </a:blipFill>
              </p:spPr>
              <p:txBody>
                <a:bodyPr/>
                <a:lstStyle/>
                <a:p>
                  <a:r>
                    <a:rPr lang="zh-CN" altLang="en-US">
                      <a:noFill/>
                    </a:rPr>
                    <a:t> </a:t>
                  </a:r>
                </a:p>
              </p:txBody>
            </p:sp>
          </mc:Fallback>
        </mc:AlternateContent>
      </p:grpSp>
      <p:sp>
        <p:nvSpPr>
          <p:cNvPr id="15" name="矩形 14"/>
          <p:cNvSpPr/>
          <p:nvPr/>
        </p:nvSpPr>
        <p:spPr>
          <a:xfrm>
            <a:off x="755576" y="2526567"/>
            <a:ext cx="8352928" cy="532453"/>
          </a:xfrm>
          <a:prstGeom prst="rect">
            <a:avLst/>
          </a:prstGeom>
        </p:spPr>
        <p:txBody>
          <a:bodyPr wrap="square">
            <a:spAutoFit/>
          </a:bodyPr>
          <a:lstStyle/>
          <a:p>
            <a:pPr>
              <a:lnSpc>
                <a:spcPct val="110000"/>
              </a:lnSpc>
            </a:pPr>
            <a:r>
              <a:rPr lang="zh-CN" altLang="en-US" sz="2600" b="1" dirty="0">
                <a:latin typeface="+mj-lt"/>
                <a:ea typeface="黑体" panose="02010609060101010101" pitchFamily="49" charset="-122"/>
              </a:rPr>
              <a:t>也称为： </a:t>
            </a:r>
            <a:r>
              <a:rPr lang="en-US" altLang="zh-CN" sz="2600" b="1" dirty="0">
                <a:solidFill>
                  <a:srgbClr val="0000FF"/>
                </a:solidFill>
                <a:latin typeface="+mj-lt"/>
                <a:ea typeface="黑体" panose="02010609060101010101" pitchFamily="49" charset="-122"/>
              </a:rPr>
              <a:t>-3 dB </a:t>
            </a:r>
            <a:r>
              <a:rPr lang="zh-CN" altLang="en-US" sz="2600" b="1" dirty="0">
                <a:solidFill>
                  <a:srgbClr val="0000FF"/>
                </a:solidFill>
                <a:latin typeface="+mj-lt"/>
                <a:ea typeface="黑体" panose="02010609060101010101" pitchFamily="49" charset="-122"/>
              </a:rPr>
              <a:t>带宽</a:t>
            </a:r>
            <a:r>
              <a:rPr lang="zh-CN" altLang="en-US" sz="2600" b="1" dirty="0">
                <a:latin typeface="+mj-lt"/>
                <a:ea typeface="黑体" panose="02010609060101010101" pitchFamily="49" charset="-122"/>
              </a:rPr>
              <a:t>。</a:t>
            </a:r>
          </a:p>
        </p:txBody>
      </p:sp>
    </p:spTree>
    <p:extLst>
      <p:ext uri="{BB962C8B-B14F-4D97-AF65-F5344CB8AC3E}">
        <p14:creationId xmlns:p14="http://schemas.microsoft.com/office/powerpoint/2010/main" val="267551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p:txBody>
          <a:bodyPr>
            <a:noAutofit/>
          </a:bodyPr>
          <a:lstStyle/>
          <a:p>
            <a:r>
              <a:rPr lang="zh-CN" altLang="en-US" sz="3400" dirty="0"/>
              <a:t>信号的带宽</a:t>
            </a:r>
            <a:endParaRPr lang="zh-CN" altLang="en-US" sz="3400" dirty="0">
              <a:solidFill>
                <a:srgbClr val="FF0000"/>
              </a:solidFill>
            </a:endParaRPr>
          </a:p>
        </p:txBody>
      </p:sp>
      <p:sp>
        <p:nvSpPr>
          <p:cNvPr id="5" name="灯片编号占位符 4"/>
          <p:cNvSpPr>
            <a:spLocks noGrp="1"/>
          </p:cNvSpPr>
          <p:nvPr>
            <p:ph type="sldNum" sz="quarter" idx="4294967295"/>
          </p:nvPr>
        </p:nvSpPr>
        <p:spPr>
          <a:xfrm>
            <a:off x="7010400" y="6524625"/>
            <a:ext cx="2133600" cy="196850"/>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049A1B49-9708-4AD5-97BE-FD42013E1C6C}" type="slidenum">
              <a:rPr lang="zh-CN" altLang="en-US" smtClean="0"/>
              <a:pPr/>
              <a:t>18</a:t>
            </a:fld>
            <a:endParaRPr lang="zh-CN" altLang="en-US" dirty="0"/>
          </a:p>
        </p:txBody>
      </p:sp>
      <p:sp>
        <p:nvSpPr>
          <p:cNvPr id="3" name="矩形 2"/>
          <p:cNvSpPr/>
          <p:nvPr/>
        </p:nvSpPr>
        <p:spPr>
          <a:xfrm>
            <a:off x="251520" y="1146810"/>
            <a:ext cx="8352928" cy="553998"/>
          </a:xfrm>
          <a:prstGeom prst="rect">
            <a:avLst/>
          </a:prstGeom>
        </p:spPr>
        <p:txBody>
          <a:bodyPr wrap="square">
            <a:spAutoFit/>
          </a:bodyPr>
          <a:lstStyle/>
          <a:p>
            <a:r>
              <a:rPr lang="en-US" altLang="zh-CN" sz="2600" b="1" dirty="0">
                <a:latin typeface="+mj-lt"/>
                <a:ea typeface="黑体" panose="02010609060101010101" pitchFamily="49" charset="-122"/>
              </a:rPr>
              <a:t>(2)  </a:t>
            </a:r>
            <a:r>
              <a:rPr lang="en-US" altLang="zh-CN" sz="3000" b="1" dirty="0">
                <a:solidFill>
                  <a:srgbClr val="FF0000"/>
                </a:solidFill>
                <a:latin typeface="+mj-lt"/>
                <a:ea typeface="黑体" panose="02010609060101010101" pitchFamily="49" charset="-122"/>
              </a:rPr>
              <a:t>First Zero-crossing Bandwidth  </a:t>
            </a:r>
            <a:r>
              <a:rPr lang="zh-CN" altLang="en-US" sz="2600" b="1" dirty="0">
                <a:solidFill>
                  <a:srgbClr val="FF0000"/>
                </a:solidFill>
                <a:latin typeface="+mj-lt"/>
                <a:ea typeface="黑体" panose="02010609060101010101" pitchFamily="49" charset="-122"/>
              </a:rPr>
              <a:t>第一过零点带宽</a:t>
            </a:r>
            <a:endParaRPr lang="en-US" altLang="zh-CN" sz="2600" b="1" dirty="0">
              <a:solidFill>
                <a:srgbClr val="FF0000"/>
              </a:solidFill>
              <a:latin typeface="+mj-lt"/>
              <a:ea typeface="黑体" panose="02010609060101010101" pitchFamily="49" charset="-122"/>
            </a:endParaRPr>
          </a:p>
        </p:txBody>
      </p:sp>
      <p:sp>
        <p:nvSpPr>
          <p:cNvPr id="6" name="矩形 5"/>
          <p:cNvSpPr/>
          <p:nvPr/>
        </p:nvSpPr>
        <p:spPr>
          <a:xfrm>
            <a:off x="755576" y="1945171"/>
            <a:ext cx="8352928" cy="542393"/>
          </a:xfrm>
          <a:prstGeom prst="rect">
            <a:avLst/>
          </a:prstGeom>
        </p:spPr>
        <p:txBody>
          <a:bodyPr wrap="square">
            <a:spAutoFit/>
          </a:bodyPr>
          <a:lstStyle/>
          <a:p>
            <a:pPr>
              <a:lnSpc>
                <a:spcPct val="110000"/>
              </a:lnSpc>
            </a:pPr>
            <a:r>
              <a:rPr lang="zh-CN" altLang="en-US" sz="2600" b="1" dirty="0">
                <a:latin typeface="黑体" panose="02010609060101010101" pitchFamily="49" charset="-122"/>
                <a:ea typeface="黑体" panose="02010609060101010101" pitchFamily="49" charset="-122"/>
              </a:rPr>
              <a:t>频谱第一个零点（主瓣）对应的频谱宽度。</a:t>
            </a:r>
          </a:p>
        </p:txBody>
      </p:sp>
      <p:pic>
        <p:nvPicPr>
          <p:cNvPr id="17"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942828"/>
            <a:ext cx="5657346" cy="20703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8" name="TextBox 17"/>
              <p:cNvSpPr txBox="1"/>
              <p:nvPr/>
            </p:nvSpPr>
            <p:spPr>
              <a:xfrm>
                <a:off x="3967360" y="5301208"/>
                <a:ext cx="864096" cy="576064"/>
              </a:xfrm>
              <a:prstGeom prst="rect">
                <a:avLst/>
              </a:prstGeom>
              <a:noFill/>
            </p:spPr>
            <p:txBody>
              <a:bodyPr wrap="square" rtlCol="0">
                <a:noAutofit/>
              </a:bodyPr>
              <a:lstStyle/>
              <a:p>
                <a:pPr>
                  <a:spcBef>
                    <a:spcPts val="0"/>
                  </a:spcBef>
                </a:pPr>
                <a14:m>
                  <m:oMathPara xmlns:m="http://schemas.openxmlformats.org/officeDocument/2006/math">
                    <m:oMathParaPr>
                      <m:jc m:val="left"/>
                    </m:oMathParaPr>
                    <m:oMath xmlns:m="http://schemas.openxmlformats.org/officeDocument/2006/math">
                      <m:sSub>
                        <m:sSubPr>
                          <m:ctrlPr>
                            <a:rPr lang="en-US" altLang="zh-CN" sz="3000" b="1" i="1" smtClean="0">
                              <a:solidFill>
                                <a:srgbClr val="0000FF"/>
                              </a:solidFill>
                              <a:latin typeface="Cambria Math" panose="02040503050406030204" pitchFamily="18" charset="0"/>
                            </a:rPr>
                          </m:ctrlPr>
                        </m:sSubPr>
                        <m:e>
                          <m:r>
                            <a:rPr lang="en-US" altLang="zh-CN" sz="3000" b="1" i="1" smtClean="0">
                              <a:solidFill>
                                <a:srgbClr val="0000FF"/>
                              </a:solidFill>
                              <a:latin typeface="Cambria Math"/>
                            </a:rPr>
                            <m:t>𝑩</m:t>
                          </m:r>
                        </m:e>
                        <m:sub>
                          <m:r>
                            <a:rPr lang="zh-CN" altLang="en-US" sz="3000" b="1" i="1" smtClean="0">
                              <a:solidFill>
                                <a:srgbClr val="0000FF"/>
                              </a:solidFill>
                              <a:latin typeface="Cambria Math"/>
                            </a:rPr>
                            <m:t>𝝎</m:t>
                          </m:r>
                        </m:sub>
                      </m:sSub>
                    </m:oMath>
                  </m:oMathPara>
                </a14:m>
                <a:endParaRPr lang="en-US" altLang="zh-CN" sz="3000" b="1" i="1" dirty="0">
                  <a:solidFill>
                    <a:srgbClr val="0000FF"/>
                  </a:solidFill>
                  <a:latin typeface="Cambria Math"/>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967360" y="5301208"/>
                <a:ext cx="864096" cy="576064"/>
              </a:xfrm>
              <a:prstGeom prst="rect">
                <a:avLst/>
              </a:prstGeom>
              <a:blipFill rotWithShape="1">
                <a:blip r:embed="rId4"/>
                <a:stretch>
                  <a:fillRect/>
                </a:stretch>
              </a:blipFill>
            </p:spPr>
            <p:txBody>
              <a:bodyPr/>
              <a:lstStyle/>
              <a:p>
                <a:r>
                  <a:rPr lang="zh-CN" altLang="en-US">
                    <a:noFill/>
                  </a:rPr>
                  <a:t> </a:t>
                </a:r>
              </a:p>
            </p:txBody>
          </p:sp>
        </mc:Fallback>
      </mc:AlternateContent>
      <p:cxnSp>
        <p:nvCxnSpPr>
          <p:cNvPr id="9" name="直接连接符 8"/>
          <p:cNvCxnSpPr/>
          <p:nvPr/>
        </p:nvCxnSpPr>
        <p:spPr>
          <a:xfrm>
            <a:off x="3851920" y="4537696"/>
            <a:ext cx="0" cy="129614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730304" y="4537696"/>
            <a:ext cx="0" cy="1296144"/>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843808" y="5589240"/>
            <a:ext cx="1008112" cy="0"/>
          </a:xfrm>
          <a:prstGeom prst="straightConnector1">
            <a:avLst/>
          </a:prstGeom>
          <a:ln w="2222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730304" y="5589240"/>
            <a:ext cx="1008112" cy="0"/>
          </a:xfrm>
          <a:prstGeom prst="straightConnector1">
            <a:avLst/>
          </a:prstGeom>
          <a:ln w="2222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51520" y="6021288"/>
            <a:ext cx="8640960" cy="369332"/>
          </a:xfrm>
          <a:prstGeom prst="rect">
            <a:avLst/>
          </a:prstGeom>
        </p:spPr>
        <p:txBody>
          <a:bodyPr wrap="square">
            <a:spAutoFit/>
          </a:bodyPr>
          <a:lstStyle/>
          <a:p>
            <a:r>
              <a:rPr lang="en-US" altLang="zh-CN" b="1" dirty="0"/>
              <a:t>Further reading</a:t>
            </a:r>
            <a:r>
              <a:rPr lang="en-US" altLang="zh-CN" dirty="0"/>
              <a:t>:  </a:t>
            </a:r>
            <a:r>
              <a:rPr lang="en-US" altLang="zh-CN" u="sng" dirty="0">
                <a:solidFill>
                  <a:srgbClr val="0000FF"/>
                </a:solidFill>
              </a:rPr>
              <a:t>http://www.ece.villanova.edu/~mobasser/ece4790_s99/bandwidth.pdf</a:t>
            </a:r>
            <a:endParaRPr lang="zh-CN" altLang="en-US" u="sng" dirty="0">
              <a:solidFill>
                <a:srgbClr val="0000FF"/>
              </a:solidFill>
            </a:endParaRPr>
          </a:p>
        </p:txBody>
      </p:sp>
    </p:spTree>
    <p:extLst>
      <p:ext uri="{BB962C8B-B14F-4D97-AF65-F5344CB8AC3E}">
        <p14:creationId xmlns:p14="http://schemas.microsoft.com/office/powerpoint/2010/main" val="322271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Adobe Hebrew" panose="02040503050201020203" pitchFamily="18" charset="-79"/>
                <a:sym typeface="Adobe Hebrew" panose="02040503050201020203" pitchFamily="18" charset="-79"/>
              </a:rPr>
              <a:t>信号的图形表示</a:t>
            </a:r>
          </a:p>
        </p:txBody>
      </p:sp>
      <mc:AlternateContent xmlns:mc="http://schemas.openxmlformats.org/markup-compatibility/2006" xmlns:a14="http://schemas.microsoft.com/office/drawing/2010/main">
        <mc:Choice Requires="a14">
          <p:sp>
            <p:nvSpPr>
              <p:cNvPr id="6" name="矩形 5"/>
              <p:cNvSpPr/>
              <p:nvPr/>
            </p:nvSpPr>
            <p:spPr>
              <a:xfrm>
                <a:off x="323528" y="973177"/>
                <a:ext cx="8712968" cy="553998"/>
              </a:xfrm>
              <a:prstGeom prst="rect">
                <a:avLst/>
              </a:prstGeom>
            </p:spPr>
            <p:txBody>
              <a:bodyPr wrap="square">
                <a:spAutoFit/>
              </a:bodyPr>
              <a:lstStyle/>
              <a:p>
                <a:pPr marL="457189" indent="-457189">
                  <a:buClr>
                    <a:srgbClr val="C00000"/>
                  </a:buClr>
                  <a:buSzPct val="80000"/>
                  <a:buFont typeface="Wingdings" pitchFamily="2" charset="2"/>
                  <a:buChar char="n"/>
                </a:pPr>
                <a:r>
                  <a:rPr lang="zh-CN" altLang="en-US" sz="3000" b="1" dirty="0">
                    <a:latin typeface="Adobe Hebrew" panose="02040503050201020203" pitchFamily="18" charset="-79"/>
                    <a:ea typeface="黑体" panose="02010609060101010101" pitchFamily="49" charset="-122"/>
                    <a:sym typeface="Adobe Hebrew" panose="02040503050201020203" pitchFamily="18" charset="-79"/>
                  </a:rPr>
                  <a:t>连续时间信号：</a:t>
                </a:r>
                <a14:m>
                  <m:oMath xmlns:m="http://schemas.openxmlformats.org/officeDocument/2006/math">
                    <m:r>
                      <a:rPr lang="en-US" altLang="zh-CN" sz="3000" b="1" i="1">
                        <a:solidFill>
                          <a:srgbClr val="FF0000"/>
                        </a:solidFill>
                        <a:latin typeface="Cambria Math"/>
                        <a:sym typeface="Adobe Hebrew" panose="02040503050201020203" pitchFamily="18" charset="-79"/>
                      </a:rPr>
                      <m:t>𝒙</m:t>
                    </m:r>
                    <m:r>
                      <a:rPr lang="en-US" altLang="zh-CN" sz="3000" b="1" i="1">
                        <a:solidFill>
                          <a:srgbClr val="FF0000"/>
                        </a:solidFill>
                        <a:latin typeface="Cambria Math"/>
                        <a:sym typeface="Adobe Hebrew" panose="02040503050201020203" pitchFamily="18" charset="-79"/>
                      </a:rPr>
                      <m:t>(</m:t>
                    </m:r>
                    <m:r>
                      <a:rPr lang="en-US" altLang="zh-CN" sz="3000" b="1" i="1">
                        <a:solidFill>
                          <a:srgbClr val="FF0000"/>
                        </a:solidFill>
                        <a:latin typeface="Cambria Math"/>
                        <a:sym typeface="Adobe Hebrew" panose="02040503050201020203" pitchFamily="18" charset="-79"/>
                      </a:rPr>
                      <m:t>𝒕</m:t>
                    </m:r>
                    <m:r>
                      <a:rPr lang="en-US" altLang="zh-CN" sz="3000" b="1" i="1">
                        <a:solidFill>
                          <a:srgbClr val="FF0000"/>
                        </a:solidFill>
                        <a:latin typeface="Cambria Math"/>
                        <a:sym typeface="Adobe Hebrew" panose="02040503050201020203" pitchFamily="18" charset="-79"/>
                      </a:rPr>
                      <m:t>)</m:t>
                    </m:r>
                  </m:oMath>
                </a14:m>
                <a:endParaRPr lang="en-US" altLang="zh-CN" sz="30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endParaRPr>
              </a:p>
            </p:txBody>
          </p:sp>
        </mc:Choice>
        <mc:Fallback xmlns="">
          <p:sp>
            <p:nvSpPr>
              <p:cNvPr id="6" name="矩形 5"/>
              <p:cNvSpPr>
                <a:spLocks noRot="1" noChangeAspect="1" noMove="1" noResize="1" noEditPoints="1" noAdjustHandles="1" noChangeArrowheads="1" noChangeShapeType="1" noTextEdit="1"/>
              </p:cNvSpPr>
              <p:nvPr/>
            </p:nvSpPr>
            <p:spPr>
              <a:xfrm>
                <a:off x="323528" y="973177"/>
                <a:ext cx="8712968" cy="553998"/>
              </a:xfrm>
              <a:prstGeom prst="rect">
                <a:avLst/>
              </a:prstGeom>
              <a:blipFill>
                <a:blip r:embed="rId3"/>
                <a:stretch>
                  <a:fillRect l="-910" t="-21978" b="-25275"/>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1526018"/>
            <a:ext cx="4038600" cy="1962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768" y="4437114"/>
            <a:ext cx="403860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9" name="矩形 18"/>
              <p:cNvSpPr/>
              <p:nvPr/>
            </p:nvSpPr>
            <p:spPr>
              <a:xfrm>
                <a:off x="323528" y="3811105"/>
                <a:ext cx="8712968" cy="553998"/>
              </a:xfrm>
              <a:prstGeom prst="rect">
                <a:avLst/>
              </a:prstGeom>
            </p:spPr>
            <p:txBody>
              <a:bodyPr wrap="square">
                <a:spAutoFit/>
              </a:bodyPr>
              <a:lstStyle/>
              <a:p>
                <a:pPr marL="457189" indent="-457189">
                  <a:buClr>
                    <a:srgbClr val="C00000"/>
                  </a:buClr>
                  <a:buSzPct val="80000"/>
                  <a:buFont typeface="Wingdings" pitchFamily="2" charset="2"/>
                  <a:buChar char="n"/>
                </a:pPr>
                <a:r>
                  <a:rPr lang="zh-CN" altLang="en-US" sz="3000" b="1" dirty="0">
                    <a:latin typeface="Adobe Hebrew" panose="02040503050201020203" pitchFamily="18" charset="-79"/>
                    <a:ea typeface="黑体" panose="02010609060101010101" pitchFamily="49" charset="-122"/>
                    <a:sym typeface="Adobe Hebrew" panose="02040503050201020203" pitchFamily="18" charset="-79"/>
                  </a:rPr>
                  <a:t>离散时间信号：</a:t>
                </a:r>
                <a14:m>
                  <m:oMath xmlns:m="http://schemas.openxmlformats.org/officeDocument/2006/math">
                    <m:r>
                      <a:rPr lang="en-US" altLang="zh-CN" sz="3000" b="1" i="1">
                        <a:solidFill>
                          <a:srgbClr val="0000FF"/>
                        </a:solidFill>
                        <a:latin typeface="Cambria Math"/>
                        <a:sym typeface="Adobe Hebrew" panose="02040503050201020203" pitchFamily="18" charset="-79"/>
                      </a:rPr>
                      <m:t>𝒙</m:t>
                    </m:r>
                    <m:r>
                      <a:rPr lang="en-US" altLang="zh-CN" sz="3000" b="1" i="1">
                        <a:solidFill>
                          <a:srgbClr val="0000FF"/>
                        </a:solidFill>
                        <a:latin typeface="Cambria Math"/>
                        <a:sym typeface="Adobe Hebrew" panose="02040503050201020203" pitchFamily="18" charset="-79"/>
                      </a:rPr>
                      <m:t>[</m:t>
                    </m:r>
                    <m:r>
                      <a:rPr lang="en-US" altLang="zh-CN" sz="3000" b="1" i="1">
                        <a:solidFill>
                          <a:srgbClr val="0000FF"/>
                        </a:solidFill>
                        <a:latin typeface="Cambria Math"/>
                        <a:sym typeface="Adobe Hebrew" panose="02040503050201020203" pitchFamily="18" charset="-79"/>
                      </a:rPr>
                      <m:t>𝒏</m:t>
                    </m:r>
                    <m:r>
                      <a:rPr lang="en-US" altLang="zh-CN" sz="3000" b="1" i="1">
                        <a:solidFill>
                          <a:srgbClr val="0000FF"/>
                        </a:solidFill>
                        <a:latin typeface="Cambria Math"/>
                        <a:sym typeface="Adobe Hebrew" panose="02040503050201020203" pitchFamily="18" charset="-79"/>
                      </a:rPr>
                      <m:t>]</m:t>
                    </m:r>
                  </m:oMath>
                </a14:m>
                <a:endParaRPr lang="en-US" altLang="zh-CN" sz="3000" b="1" dirty="0">
                  <a:solidFill>
                    <a:srgbClr val="0000FF"/>
                  </a:solidFill>
                  <a:latin typeface="Adobe Hebrew" panose="02040503050201020203" pitchFamily="18" charset="-79"/>
                  <a:ea typeface="黑体" panose="02010609060101010101" pitchFamily="49" charset="-122"/>
                  <a:sym typeface="Adobe Hebrew" panose="02040503050201020203" pitchFamily="18" charset="-79"/>
                </a:endParaRPr>
              </a:p>
            </p:txBody>
          </p:sp>
        </mc:Choice>
        <mc:Fallback xmlns="">
          <p:sp>
            <p:nvSpPr>
              <p:cNvPr id="19" name="矩形 18"/>
              <p:cNvSpPr>
                <a:spLocks noRot="1" noChangeAspect="1" noMove="1" noResize="1" noEditPoints="1" noAdjustHandles="1" noChangeArrowheads="1" noChangeShapeType="1" noTextEdit="1"/>
              </p:cNvSpPr>
              <p:nvPr/>
            </p:nvSpPr>
            <p:spPr>
              <a:xfrm>
                <a:off x="323528" y="3811105"/>
                <a:ext cx="8712968" cy="553998"/>
              </a:xfrm>
              <a:prstGeom prst="rect">
                <a:avLst/>
              </a:prstGeom>
              <a:blipFill>
                <a:blip r:embed="rId6"/>
                <a:stretch>
                  <a:fillRect l="-910" t="-21978" b="-25275"/>
                </a:stretch>
              </a:blipFill>
            </p:spPr>
            <p:txBody>
              <a:bodyPr/>
              <a:lstStyle/>
              <a:p>
                <a:r>
                  <a:rPr lang="zh-CN" altLang="en-US">
                    <a:noFill/>
                  </a:rPr>
                  <a:t> </a:t>
                </a:r>
              </a:p>
            </p:txBody>
          </p:sp>
        </mc:Fallback>
      </mc:AlternateContent>
      <p:sp>
        <p:nvSpPr>
          <p:cNvPr id="8" name="TextBox 7"/>
          <p:cNvSpPr txBox="1"/>
          <p:nvPr/>
        </p:nvSpPr>
        <p:spPr>
          <a:xfrm>
            <a:off x="4499992" y="2524835"/>
            <a:ext cx="301686" cy="369332"/>
          </a:xfrm>
          <a:prstGeom prst="rect">
            <a:avLst/>
          </a:prstGeom>
          <a:noFill/>
        </p:spPr>
        <p:txBody>
          <a:bodyPr wrap="none" rtlCol="0">
            <a:spAutoFit/>
          </a:bodyPr>
          <a:lstStyle/>
          <a:p>
            <a:r>
              <a:rPr lang="en-US" altLang="zh-CN" dirty="0">
                <a:latin typeface="Adobe Hebrew" panose="02040503050201020203" pitchFamily="18" charset="-79"/>
                <a:ea typeface="黑体" panose="02010609060101010101" pitchFamily="49" charset="-122"/>
                <a:sym typeface="Adobe Hebrew" panose="02040503050201020203" pitchFamily="18" charset="-79"/>
              </a:rPr>
              <a:t>0</a:t>
            </a:r>
            <a:endParaRPr lang="zh-CN" altLang="en-US" dirty="0">
              <a:latin typeface="Adobe Hebrew" panose="02040503050201020203" pitchFamily="18" charset="-79"/>
              <a:ea typeface="黑体" panose="02010609060101010101" pitchFamily="49" charset="-122"/>
              <a:sym typeface="Adobe Hebrew" panose="02040503050201020203" pitchFamily="18" charset="-79"/>
            </a:endParaRPr>
          </a:p>
        </p:txBody>
      </p:sp>
      <mc:AlternateContent xmlns:mc="http://schemas.openxmlformats.org/markup-compatibility/2006" xmlns:a14="http://schemas.microsoft.com/office/drawing/2010/main">
        <mc:Choice Requires="a14">
          <p:sp>
            <p:nvSpPr>
              <p:cNvPr id="21" name="TextBox 20"/>
              <p:cNvSpPr txBox="1"/>
              <p:nvPr/>
            </p:nvSpPr>
            <p:spPr>
              <a:xfrm>
                <a:off x="6372201" y="2462119"/>
                <a:ext cx="333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dirty="0">
                          <a:latin typeface="Cambria Math"/>
                          <a:sym typeface="Adobe Hebrew" panose="02040503050201020203" pitchFamily="18" charset="-79"/>
                        </a:rPr>
                        <m:t>𝒕</m:t>
                      </m:r>
                    </m:oMath>
                  </m:oMathPara>
                </a14:m>
                <a:endParaRPr lang="zh-CN" altLang="en-US" b="1" dirty="0">
                  <a:latin typeface="Adobe Hebrew" panose="02040503050201020203" pitchFamily="18" charset="-79"/>
                  <a:ea typeface="黑体" panose="02010609060101010101" pitchFamily="49" charset="-122"/>
                  <a:sym typeface="Adobe Hebrew" panose="02040503050201020203" pitchFamily="18" charset="-79"/>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6372201" y="2462119"/>
                <a:ext cx="333746"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4474230" y="1412782"/>
                <a:ext cx="76335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1" i="1" dirty="0">
                          <a:latin typeface="Cambria Math"/>
                          <a:sym typeface="Adobe Hebrew" panose="02040503050201020203" pitchFamily="18" charset="-79"/>
                        </a:rPr>
                        <m:t>𝒙</m:t>
                      </m:r>
                      <m:r>
                        <a:rPr lang="en-US" altLang="zh-CN" sz="2200" b="1" i="1" dirty="0">
                          <a:latin typeface="Cambria Math"/>
                          <a:sym typeface="Adobe Hebrew" panose="02040503050201020203" pitchFamily="18" charset="-79"/>
                        </a:rPr>
                        <m:t>(</m:t>
                      </m:r>
                      <m:r>
                        <a:rPr lang="en-US" altLang="zh-CN" sz="2200" b="1" i="1" dirty="0">
                          <a:latin typeface="Cambria Math"/>
                          <a:sym typeface="Adobe Hebrew" panose="02040503050201020203" pitchFamily="18" charset="-79"/>
                        </a:rPr>
                        <m:t>𝒕</m:t>
                      </m:r>
                      <m:r>
                        <a:rPr lang="en-US" altLang="zh-CN" sz="2200" b="1" i="1" dirty="0">
                          <a:latin typeface="Cambria Math"/>
                          <a:sym typeface="Adobe Hebrew" panose="02040503050201020203" pitchFamily="18" charset="-79"/>
                        </a:rPr>
                        <m:t>)</m:t>
                      </m:r>
                    </m:oMath>
                  </m:oMathPara>
                </a14:m>
                <a:endParaRPr lang="zh-CN" altLang="en-US" sz="2200" b="1" dirty="0">
                  <a:latin typeface="Adobe Hebrew" panose="02040503050201020203" pitchFamily="18" charset="-79"/>
                  <a:ea typeface="黑体" panose="02010609060101010101" pitchFamily="49" charset="-122"/>
                  <a:sym typeface="Adobe Hebrew" panose="02040503050201020203" pitchFamily="18" charset="-79"/>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4474230" y="1412782"/>
                <a:ext cx="763351" cy="430887"/>
              </a:xfrm>
              <a:prstGeom prst="rect">
                <a:avLst/>
              </a:prstGeom>
              <a:blipFill>
                <a:blip r:embed="rId8"/>
                <a:stretch>
                  <a:fillRect r="-800"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423891" y="5373217"/>
                <a:ext cx="3866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b="1" i="1" dirty="0">
                          <a:latin typeface="Cambria Math"/>
                          <a:sym typeface="Adobe Hebrew" panose="02040503050201020203" pitchFamily="18" charset="-79"/>
                        </a:rPr>
                        <m:t>𝒏</m:t>
                      </m:r>
                    </m:oMath>
                  </m:oMathPara>
                </a14:m>
                <a:endParaRPr lang="zh-CN" altLang="en-US" b="1" dirty="0">
                  <a:latin typeface="Adobe Hebrew" panose="02040503050201020203" pitchFamily="18" charset="-79"/>
                  <a:ea typeface="黑体" panose="02010609060101010101" pitchFamily="49" charset="-122"/>
                  <a:sym typeface="Adobe Hebrew" panose="02040503050201020203" pitchFamily="18" charset="-79"/>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6423891" y="5373217"/>
                <a:ext cx="386644"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4480488" y="4294263"/>
                <a:ext cx="792204"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CN" sz="2200" b="1" i="1" dirty="0">
                          <a:latin typeface="Cambria Math"/>
                          <a:sym typeface="Adobe Hebrew" panose="02040503050201020203" pitchFamily="18" charset="-79"/>
                        </a:rPr>
                        <m:t>𝒙</m:t>
                      </m:r>
                      <m:r>
                        <a:rPr lang="en-US" altLang="zh-CN" sz="2200" b="1" i="1" dirty="0">
                          <a:latin typeface="Cambria Math"/>
                          <a:sym typeface="Adobe Hebrew" panose="02040503050201020203" pitchFamily="18" charset="-79"/>
                        </a:rPr>
                        <m:t>[</m:t>
                      </m:r>
                      <m:r>
                        <a:rPr lang="en-US" altLang="zh-CN" sz="2200" b="1" i="1" dirty="0">
                          <a:latin typeface="Cambria Math"/>
                          <a:sym typeface="Adobe Hebrew" panose="02040503050201020203" pitchFamily="18" charset="-79"/>
                        </a:rPr>
                        <m:t>𝒏</m:t>
                      </m:r>
                      <m:r>
                        <a:rPr lang="en-US" altLang="zh-CN" sz="2200" b="1" i="1" dirty="0">
                          <a:latin typeface="Cambria Math"/>
                          <a:sym typeface="Adobe Hebrew" panose="02040503050201020203" pitchFamily="18" charset="-79"/>
                        </a:rPr>
                        <m:t>]</m:t>
                      </m:r>
                    </m:oMath>
                  </m:oMathPara>
                </a14:m>
                <a:endParaRPr lang="zh-CN" altLang="en-US" sz="2200" b="1" dirty="0">
                  <a:latin typeface="Adobe Hebrew" panose="02040503050201020203" pitchFamily="18" charset="-79"/>
                  <a:ea typeface="黑体" panose="02010609060101010101" pitchFamily="49" charset="-122"/>
                  <a:sym typeface="Adobe Hebrew" panose="02040503050201020203" pitchFamily="18" charset="-79"/>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480488" y="4294263"/>
                <a:ext cx="792204" cy="430887"/>
              </a:xfrm>
              <a:prstGeom prst="rect">
                <a:avLst/>
              </a:prstGeom>
              <a:blipFill>
                <a:blip r:embed="rId10"/>
                <a:stretch>
                  <a:fillRect r="-1538" b="-14085"/>
                </a:stretch>
              </a:blipFill>
            </p:spPr>
            <p:txBody>
              <a:bodyPr/>
              <a:lstStyle/>
              <a:p>
                <a:r>
                  <a:rPr lang="zh-CN" altLang="en-US">
                    <a:noFill/>
                  </a:rPr>
                  <a:t> </a:t>
                </a:r>
              </a:p>
            </p:txBody>
          </p:sp>
        </mc:Fallback>
      </mc:AlternateContent>
      <p:sp>
        <p:nvSpPr>
          <p:cNvPr id="26" name="TextBox 25"/>
          <p:cNvSpPr txBox="1"/>
          <p:nvPr/>
        </p:nvSpPr>
        <p:spPr>
          <a:xfrm>
            <a:off x="3333008" y="5445227"/>
            <a:ext cx="1094976" cy="646331"/>
          </a:xfrm>
          <a:prstGeom prst="rect">
            <a:avLst/>
          </a:prstGeom>
          <a:noFill/>
        </p:spPr>
        <p:txBody>
          <a:bodyPr wrap="square" rtlCol="0">
            <a:spAutoFit/>
          </a:bodyPr>
          <a:lstStyle/>
          <a:p>
            <a:r>
              <a:rPr lang="en-US" altLang="zh-CN" dirty="0">
                <a:latin typeface="Adobe Hebrew" panose="02040503050201020203" pitchFamily="18" charset="-79"/>
                <a:ea typeface="黑体" panose="02010609060101010101" pitchFamily="49" charset="-122"/>
                <a:sym typeface="Adobe Hebrew" panose="02040503050201020203" pitchFamily="18" charset="-79"/>
              </a:rPr>
              <a:t>-4 -3 -2 -1 </a:t>
            </a:r>
            <a:endParaRPr lang="zh-CN" altLang="en-US" dirty="0">
              <a:latin typeface="Adobe Hebrew" panose="02040503050201020203" pitchFamily="18" charset="-79"/>
              <a:ea typeface="黑体" panose="02010609060101010101" pitchFamily="49" charset="-122"/>
              <a:sym typeface="Adobe Hebrew" panose="02040503050201020203" pitchFamily="18" charset="-79"/>
            </a:endParaRPr>
          </a:p>
        </p:txBody>
      </p:sp>
      <p:sp>
        <p:nvSpPr>
          <p:cNvPr id="27" name="TextBox 26"/>
          <p:cNvSpPr txBox="1"/>
          <p:nvPr/>
        </p:nvSpPr>
        <p:spPr>
          <a:xfrm>
            <a:off x="4442272" y="5435935"/>
            <a:ext cx="2073944" cy="369332"/>
          </a:xfrm>
          <a:prstGeom prst="rect">
            <a:avLst/>
          </a:prstGeom>
          <a:noFill/>
        </p:spPr>
        <p:txBody>
          <a:bodyPr wrap="square" rtlCol="0">
            <a:spAutoFit/>
          </a:bodyPr>
          <a:lstStyle/>
          <a:p>
            <a:r>
              <a:rPr lang="en-US" altLang="zh-CN" dirty="0">
                <a:latin typeface="Adobe Hebrew" panose="02040503050201020203" pitchFamily="18" charset="-79"/>
                <a:ea typeface="黑体" panose="02010609060101010101" pitchFamily="49" charset="-122"/>
                <a:sym typeface="Adobe Hebrew" panose="02040503050201020203" pitchFamily="18" charset="-79"/>
              </a:rPr>
              <a:t>0 1   2   3   4  5   6   7</a:t>
            </a:r>
            <a:endParaRPr lang="zh-CN" altLang="en-US" dirty="0">
              <a:latin typeface="Adobe Hebrew" panose="02040503050201020203" pitchFamily="18" charset="-79"/>
              <a:ea typeface="黑体" panose="02010609060101010101" pitchFamily="49" charset="-122"/>
              <a:sym typeface="Adobe Hebrew" panose="02040503050201020203" pitchFamily="18" charset="-79"/>
            </a:endParaRPr>
          </a:p>
        </p:txBody>
      </p:sp>
      <p:sp>
        <p:nvSpPr>
          <p:cNvPr id="28" name="TextBox 27"/>
          <p:cNvSpPr txBox="1"/>
          <p:nvPr/>
        </p:nvSpPr>
        <p:spPr>
          <a:xfrm>
            <a:off x="2555776" y="5075895"/>
            <a:ext cx="864096" cy="646331"/>
          </a:xfrm>
          <a:prstGeom prst="rect">
            <a:avLst/>
          </a:prstGeom>
          <a:noFill/>
        </p:spPr>
        <p:txBody>
          <a:bodyPr wrap="square" rtlCol="0">
            <a:spAutoFit/>
          </a:bodyPr>
          <a:lstStyle/>
          <a:p>
            <a:r>
              <a:rPr lang="en-US" altLang="zh-CN" dirty="0">
                <a:latin typeface="Adobe Hebrew" panose="02040503050201020203" pitchFamily="18" charset="-79"/>
                <a:ea typeface="黑体" panose="02010609060101010101" pitchFamily="49" charset="-122"/>
                <a:sym typeface="Adobe Hebrew" panose="02040503050201020203" pitchFamily="18" charset="-79"/>
              </a:rPr>
              <a:t>-7 -6 -5 </a:t>
            </a:r>
            <a:endParaRPr lang="zh-CN" altLang="en-US" dirty="0">
              <a:latin typeface="Adobe Hebrew" panose="02040503050201020203" pitchFamily="18" charset="-79"/>
              <a:ea typeface="黑体" panose="02010609060101010101" pitchFamily="49" charset="-122"/>
              <a:sym typeface="Adobe Hebrew" panose="02040503050201020203" pitchFamily="18" charset="-79"/>
            </a:endParaRPr>
          </a:p>
        </p:txBody>
      </p:sp>
    </p:spTree>
    <p:extLst>
      <p:ext uri="{BB962C8B-B14F-4D97-AF65-F5344CB8AC3E}">
        <p14:creationId xmlns:p14="http://schemas.microsoft.com/office/powerpoint/2010/main" val="453582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连接符 42"/>
          <p:cNvCxnSpPr/>
          <p:nvPr/>
        </p:nvCxnSpPr>
        <p:spPr>
          <a:xfrm>
            <a:off x="6990624" y="2729964"/>
            <a:ext cx="0" cy="33011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4949292" y="2729964"/>
            <a:ext cx="0" cy="33011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2699792" y="2729964"/>
            <a:ext cx="0" cy="330119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fontScale="90000"/>
          </a:bodyPr>
          <a:lstStyle/>
          <a:p>
            <a:r>
              <a:rPr lang="en-US" altLang="zh-CN" dirty="0">
                <a:latin typeface="Adobe Hebrew" panose="02040503050201020203" pitchFamily="18" charset="-79"/>
                <a:sym typeface="Adobe Hebrew" panose="02040503050201020203" pitchFamily="18" charset="-79"/>
              </a:rPr>
              <a:t>C-T </a:t>
            </a:r>
            <a:r>
              <a:rPr lang="zh-CN" altLang="en-US" dirty="0">
                <a:latin typeface="Adobe Hebrew" panose="02040503050201020203" pitchFamily="18" charset="-79"/>
                <a:sym typeface="Adobe Hebrew" panose="02040503050201020203" pitchFamily="18" charset="-79"/>
              </a:rPr>
              <a:t>和 </a:t>
            </a:r>
            <a:r>
              <a:rPr lang="en-US" altLang="zh-CN" dirty="0">
                <a:latin typeface="Adobe Hebrew" panose="02040503050201020203" pitchFamily="18" charset="-79"/>
                <a:sym typeface="Adobe Hebrew" panose="02040503050201020203" pitchFamily="18" charset="-79"/>
              </a:rPr>
              <a:t>D-T </a:t>
            </a:r>
            <a:r>
              <a:rPr lang="zh-CN" altLang="en-US" dirty="0">
                <a:latin typeface="Adobe Hebrew" panose="02040503050201020203" pitchFamily="18" charset="-79"/>
                <a:sym typeface="Adobe Hebrew" panose="02040503050201020203" pitchFamily="18" charset="-79"/>
              </a:rPr>
              <a:t>信号通常会出现在哪里</a:t>
            </a:r>
            <a:r>
              <a:rPr lang="en-US" altLang="zh-CN" dirty="0">
                <a:latin typeface="Adobe Hebrew" panose="02040503050201020203" pitchFamily="18" charset="-79"/>
                <a:sym typeface="Adobe Hebrew" panose="02040503050201020203" pitchFamily="18" charset="-79"/>
              </a:rPr>
              <a:t> ?</a:t>
            </a:r>
            <a:endParaRPr lang="zh-CN" altLang="en-US" dirty="0">
              <a:solidFill>
                <a:srgbClr val="FF0000"/>
              </a:solidFill>
              <a:latin typeface="Adobe Hebrew" panose="02040503050201020203" pitchFamily="18" charset="-79"/>
              <a:sym typeface="Adobe Hebrew" panose="02040503050201020203" pitchFamily="18" charset="-79"/>
            </a:endParaRPr>
          </a:p>
        </p:txBody>
      </p:sp>
      <p:sp>
        <p:nvSpPr>
          <p:cNvPr id="3" name="矩形 2"/>
          <p:cNvSpPr/>
          <p:nvPr/>
        </p:nvSpPr>
        <p:spPr>
          <a:xfrm>
            <a:off x="395536" y="980729"/>
            <a:ext cx="6264696" cy="523220"/>
          </a:xfrm>
          <a:prstGeom prst="rect">
            <a:avLst/>
          </a:prstGeom>
        </p:spPr>
        <p:txBody>
          <a:bodyPr wrap="square">
            <a:spAutoFit/>
          </a:bodyPr>
          <a:lstStyle/>
          <a:p>
            <a:r>
              <a:rPr lang="zh-CN" altLang="en-US" sz="2800" b="1" dirty="0">
                <a:latin typeface="Adobe Hebrew" panose="02040503050201020203" pitchFamily="18" charset="-79"/>
                <a:ea typeface="黑体" panose="02010609060101010101" pitchFamily="49" charset="-122"/>
                <a:sym typeface="Adobe Hebrew" panose="02040503050201020203" pitchFamily="18" charset="-79"/>
              </a:rPr>
              <a:t>现代的电系统看上去通常是这样的</a:t>
            </a:r>
            <a:r>
              <a:rPr lang="en-US" altLang="zh-CN" sz="2800" b="1" dirty="0">
                <a:latin typeface="Adobe Hebrew" panose="02040503050201020203" pitchFamily="18" charset="-79"/>
                <a:ea typeface="黑体" panose="02010609060101010101" pitchFamily="49" charset="-122"/>
                <a:sym typeface="Adobe Hebrew" panose="02040503050201020203" pitchFamily="18" charset="-79"/>
              </a:rPr>
              <a:t>…</a:t>
            </a:r>
          </a:p>
        </p:txBody>
      </p:sp>
      <p:sp>
        <p:nvSpPr>
          <p:cNvPr id="29" name="TextBox 28"/>
          <p:cNvSpPr txBox="1"/>
          <p:nvPr/>
        </p:nvSpPr>
        <p:spPr>
          <a:xfrm>
            <a:off x="3059832" y="2924944"/>
            <a:ext cx="1584176" cy="773640"/>
          </a:xfrm>
          <a:prstGeom prst="rect">
            <a:avLst/>
          </a:prstGeom>
          <a:solidFill>
            <a:srgbClr val="FF0000"/>
          </a:solidFill>
          <a:ln w="28575">
            <a:noFill/>
          </a:ln>
        </p:spPr>
        <p:txBody>
          <a:bodyPr wrap="none" rtlCol="0" anchor="ctr" anchorCtr="1">
            <a:noAutofit/>
          </a:bodyPr>
          <a:lstStyle/>
          <a:p>
            <a:pPr algn="ctr">
              <a:lnSpc>
                <a:spcPct val="90000"/>
              </a:lnSpc>
            </a:pPr>
            <a:r>
              <a:rPr lang="en-US" altLang="zh-CN" sz="26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Analog</a:t>
            </a:r>
          </a:p>
          <a:p>
            <a:pPr algn="ctr">
              <a:lnSpc>
                <a:spcPct val="90000"/>
              </a:lnSpc>
            </a:pPr>
            <a:r>
              <a:rPr lang="en-US" altLang="zh-CN" sz="26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electrics</a:t>
            </a:r>
            <a:endParaRPr lang="zh-CN" altLang="en-US" sz="26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endParaRPr>
          </a:p>
        </p:txBody>
      </p:sp>
      <p:sp>
        <p:nvSpPr>
          <p:cNvPr id="30" name="TextBox 29"/>
          <p:cNvSpPr txBox="1"/>
          <p:nvPr/>
        </p:nvSpPr>
        <p:spPr>
          <a:xfrm>
            <a:off x="5272447" y="2924944"/>
            <a:ext cx="1243775" cy="773640"/>
          </a:xfrm>
          <a:prstGeom prst="rect">
            <a:avLst/>
          </a:prstGeom>
          <a:gradFill flip="none" rotWithShape="1">
            <a:gsLst>
              <a:gs pos="0">
                <a:srgbClr val="0000FF"/>
              </a:gs>
              <a:gs pos="100000">
                <a:srgbClr val="FF0000"/>
              </a:gs>
            </a:gsLst>
            <a:lin ang="10800000" scaled="0"/>
            <a:tileRect/>
          </a:gradFill>
          <a:ln w="28575">
            <a:noFill/>
          </a:ln>
        </p:spPr>
        <p:txBody>
          <a:bodyPr wrap="none" rtlCol="0" anchor="ctr" anchorCtr="1">
            <a:noAutofit/>
          </a:bodyPr>
          <a:lstStyle/>
          <a:p>
            <a:pPr>
              <a:lnSpc>
                <a:spcPct val="90000"/>
              </a:lnSpc>
            </a:pPr>
            <a:r>
              <a:rPr lang="en-US" altLang="zh-CN" sz="30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ADC</a:t>
            </a:r>
            <a:endParaRPr lang="zh-CN" altLang="en-US" sz="30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endParaRPr>
          </a:p>
        </p:txBody>
      </p:sp>
      <p:sp>
        <p:nvSpPr>
          <p:cNvPr id="32" name="TextBox 31"/>
          <p:cNvSpPr txBox="1"/>
          <p:nvPr/>
        </p:nvSpPr>
        <p:spPr>
          <a:xfrm flipH="1">
            <a:off x="5272447" y="5243488"/>
            <a:ext cx="1243775" cy="773640"/>
          </a:xfrm>
          <a:prstGeom prst="rect">
            <a:avLst/>
          </a:prstGeom>
          <a:gradFill flip="none" rotWithShape="1">
            <a:gsLst>
              <a:gs pos="0">
                <a:srgbClr val="0000FF"/>
              </a:gs>
              <a:gs pos="100000">
                <a:srgbClr val="FF0000"/>
              </a:gs>
            </a:gsLst>
            <a:lin ang="0" scaled="1"/>
            <a:tileRect/>
          </a:gradFill>
          <a:ln w="28575">
            <a:noFill/>
          </a:ln>
        </p:spPr>
        <p:txBody>
          <a:bodyPr wrap="none" rtlCol="0" anchor="ctr" anchorCtr="1">
            <a:noAutofit/>
          </a:bodyPr>
          <a:lstStyle/>
          <a:p>
            <a:pPr>
              <a:lnSpc>
                <a:spcPct val="90000"/>
              </a:lnSpc>
            </a:pPr>
            <a:r>
              <a:rPr lang="en-US" altLang="zh-CN" sz="30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DAC</a:t>
            </a:r>
            <a:endParaRPr lang="zh-CN" altLang="en-US" sz="30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endParaRPr>
          </a:p>
        </p:txBody>
      </p:sp>
      <p:cxnSp>
        <p:nvCxnSpPr>
          <p:cNvPr id="33" name="直接箭头连接符 32"/>
          <p:cNvCxnSpPr>
            <a:stCxn id="29" idx="3"/>
            <a:endCxn id="30" idx="1"/>
          </p:cNvCxnSpPr>
          <p:nvPr/>
        </p:nvCxnSpPr>
        <p:spPr>
          <a:xfrm>
            <a:off x="4644014" y="3311764"/>
            <a:ext cx="628433"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32" idx="3"/>
            <a:endCxn id="48" idx="3"/>
          </p:cNvCxnSpPr>
          <p:nvPr/>
        </p:nvCxnSpPr>
        <p:spPr>
          <a:xfrm flipH="1">
            <a:off x="4635072" y="5630308"/>
            <a:ext cx="63737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2397472" y="3311764"/>
            <a:ext cx="648072"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195736" y="4041072"/>
            <a:ext cx="1008112" cy="812530"/>
          </a:xfrm>
          <a:prstGeom prst="rect">
            <a:avLst/>
          </a:prstGeom>
          <a:solidFill>
            <a:schemeClr val="bg1"/>
          </a:solidFill>
        </p:spPr>
        <p:txBody>
          <a:bodyPr wrap="square">
            <a:spAutoFit/>
          </a:bodyPr>
          <a:lstStyle/>
          <a:p>
            <a:pPr algn="ctr">
              <a:lnSpc>
                <a:spcPct val="90000"/>
              </a:lnSpc>
            </a:pPr>
            <a:r>
              <a:rPr lang="en-US" altLang="zh-CN"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C-T </a:t>
            </a:r>
            <a:r>
              <a:rPr lang="zh-CN" altLang="en-US"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信号</a:t>
            </a:r>
            <a:endParaRPr lang="zh-CN" altLang="en-US" sz="2600" b="1" dirty="0">
              <a:latin typeface="Adobe Hebrew" panose="02040503050201020203" pitchFamily="18" charset="-79"/>
              <a:ea typeface="黑体" panose="02010609060101010101" pitchFamily="49" charset="-122"/>
              <a:sym typeface="Adobe Hebrew" panose="02040503050201020203" pitchFamily="18" charset="-79"/>
            </a:endParaRPr>
          </a:p>
        </p:txBody>
      </p:sp>
      <p:sp>
        <p:nvSpPr>
          <p:cNvPr id="39" name="矩形 38"/>
          <p:cNvSpPr/>
          <p:nvPr/>
        </p:nvSpPr>
        <p:spPr>
          <a:xfrm>
            <a:off x="3203848" y="4041071"/>
            <a:ext cx="1224136" cy="812530"/>
          </a:xfrm>
          <a:prstGeom prst="rect">
            <a:avLst/>
          </a:prstGeom>
          <a:solidFill>
            <a:schemeClr val="bg1"/>
          </a:solidFill>
        </p:spPr>
        <p:txBody>
          <a:bodyPr wrap="square">
            <a:spAutoFit/>
          </a:bodyPr>
          <a:lstStyle/>
          <a:p>
            <a:pPr algn="ctr">
              <a:lnSpc>
                <a:spcPct val="90000"/>
              </a:lnSpc>
            </a:pPr>
            <a:r>
              <a:rPr lang="en-US" altLang="zh-CN"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C-T </a:t>
            </a:r>
          </a:p>
          <a:p>
            <a:pPr algn="ctr">
              <a:lnSpc>
                <a:spcPct val="90000"/>
              </a:lnSpc>
            </a:pPr>
            <a:r>
              <a:rPr lang="zh-CN" altLang="en-US"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系统</a:t>
            </a:r>
          </a:p>
        </p:txBody>
      </p:sp>
      <p:sp>
        <p:nvSpPr>
          <p:cNvPr id="40" name="矩形 39"/>
          <p:cNvSpPr/>
          <p:nvPr/>
        </p:nvSpPr>
        <p:spPr>
          <a:xfrm>
            <a:off x="4427984" y="4041072"/>
            <a:ext cx="1008112" cy="812530"/>
          </a:xfrm>
          <a:prstGeom prst="rect">
            <a:avLst/>
          </a:prstGeom>
          <a:solidFill>
            <a:schemeClr val="bg1"/>
          </a:solidFill>
        </p:spPr>
        <p:txBody>
          <a:bodyPr wrap="square">
            <a:spAutoFit/>
          </a:bodyPr>
          <a:lstStyle/>
          <a:p>
            <a:pPr algn="ctr">
              <a:lnSpc>
                <a:spcPct val="90000"/>
              </a:lnSpc>
            </a:pPr>
            <a:r>
              <a:rPr lang="en-US" altLang="zh-CN"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C-T </a:t>
            </a:r>
            <a:r>
              <a:rPr lang="zh-CN" altLang="en-US"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信号</a:t>
            </a:r>
            <a:r>
              <a:rPr lang="en-US" altLang="zh-CN" sz="2600" b="1" dirty="0">
                <a:latin typeface="Adobe Hebrew" panose="02040503050201020203" pitchFamily="18" charset="-79"/>
                <a:ea typeface="黑体" panose="02010609060101010101" pitchFamily="49" charset="-122"/>
                <a:sym typeface="Adobe Hebrew" panose="02040503050201020203" pitchFamily="18" charset="-79"/>
              </a:rPr>
              <a:t> </a:t>
            </a:r>
            <a:endParaRPr lang="zh-CN" altLang="en-US" sz="2600" b="1" dirty="0">
              <a:latin typeface="Adobe Hebrew" panose="02040503050201020203" pitchFamily="18" charset="-79"/>
              <a:ea typeface="黑体" panose="02010609060101010101" pitchFamily="49" charset="-122"/>
              <a:sym typeface="Adobe Hebrew" panose="02040503050201020203" pitchFamily="18" charset="-79"/>
            </a:endParaRPr>
          </a:p>
        </p:txBody>
      </p:sp>
      <p:sp>
        <p:nvSpPr>
          <p:cNvPr id="41" name="矩形 40"/>
          <p:cNvSpPr/>
          <p:nvPr/>
        </p:nvSpPr>
        <p:spPr>
          <a:xfrm>
            <a:off x="6300192" y="4041071"/>
            <a:ext cx="1368152" cy="812530"/>
          </a:xfrm>
          <a:prstGeom prst="rect">
            <a:avLst/>
          </a:prstGeom>
          <a:solidFill>
            <a:schemeClr val="bg1"/>
          </a:solidFill>
        </p:spPr>
        <p:txBody>
          <a:bodyPr wrap="square">
            <a:spAutoFit/>
          </a:bodyPr>
          <a:lstStyle/>
          <a:p>
            <a:pPr algn="ctr">
              <a:lnSpc>
                <a:spcPct val="90000"/>
              </a:lnSpc>
            </a:pPr>
            <a:r>
              <a:rPr lang="en-US" altLang="zh-CN" sz="2600" b="1" dirty="0">
                <a:solidFill>
                  <a:srgbClr val="0000FF"/>
                </a:solidFill>
                <a:latin typeface="Adobe Hebrew" panose="02040503050201020203" pitchFamily="18" charset="-79"/>
                <a:ea typeface="黑体" panose="02010609060101010101" pitchFamily="49" charset="-122"/>
                <a:sym typeface="Adobe Hebrew" panose="02040503050201020203" pitchFamily="18" charset="-79"/>
              </a:rPr>
              <a:t>D-T </a:t>
            </a:r>
          </a:p>
          <a:p>
            <a:pPr algn="ctr">
              <a:lnSpc>
                <a:spcPct val="90000"/>
              </a:lnSpc>
            </a:pPr>
            <a:r>
              <a:rPr lang="zh-CN" altLang="en-US" sz="2600" b="1" dirty="0">
                <a:solidFill>
                  <a:srgbClr val="0000FF"/>
                </a:solidFill>
                <a:latin typeface="Adobe Hebrew" panose="02040503050201020203" pitchFamily="18" charset="-79"/>
                <a:ea typeface="黑体" panose="02010609060101010101" pitchFamily="49" charset="-122"/>
                <a:sym typeface="Adobe Hebrew" panose="02040503050201020203" pitchFamily="18" charset="-79"/>
              </a:rPr>
              <a:t>信号</a:t>
            </a:r>
          </a:p>
        </p:txBody>
      </p:sp>
      <p:sp>
        <p:nvSpPr>
          <p:cNvPr id="42" name="矩形 41"/>
          <p:cNvSpPr/>
          <p:nvPr/>
        </p:nvSpPr>
        <p:spPr>
          <a:xfrm>
            <a:off x="7920375" y="5136812"/>
            <a:ext cx="900100" cy="812530"/>
          </a:xfrm>
          <a:prstGeom prst="rect">
            <a:avLst/>
          </a:prstGeom>
        </p:spPr>
        <p:txBody>
          <a:bodyPr wrap="square">
            <a:spAutoFit/>
          </a:bodyPr>
          <a:lstStyle/>
          <a:p>
            <a:pPr algn="ctr">
              <a:lnSpc>
                <a:spcPct val="90000"/>
              </a:lnSpc>
            </a:pPr>
            <a:r>
              <a:rPr lang="en-US" altLang="zh-CN" sz="2600" b="1" dirty="0">
                <a:solidFill>
                  <a:srgbClr val="0000FF"/>
                </a:solidFill>
                <a:latin typeface="Adobe Hebrew" panose="02040503050201020203" pitchFamily="18" charset="-79"/>
                <a:ea typeface="黑体" panose="02010609060101010101" pitchFamily="49" charset="-122"/>
                <a:sym typeface="Adobe Hebrew" panose="02040503050201020203" pitchFamily="18" charset="-79"/>
              </a:rPr>
              <a:t>D-T </a:t>
            </a:r>
          </a:p>
          <a:p>
            <a:pPr algn="ctr">
              <a:lnSpc>
                <a:spcPct val="90000"/>
              </a:lnSpc>
            </a:pPr>
            <a:r>
              <a:rPr lang="zh-CN" altLang="en-US" sz="2600" b="1" dirty="0">
                <a:solidFill>
                  <a:srgbClr val="0000FF"/>
                </a:solidFill>
                <a:latin typeface="Adobe Hebrew" panose="02040503050201020203" pitchFamily="18" charset="-79"/>
                <a:ea typeface="黑体" panose="02010609060101010101" pitchFamily="49" charset="-122"/>
                <a:sym typeface="Adobe Hebrew" panose="02040503050201020203" pitchFamily="18" charset="-79"/>
              </a:rPr>
              <a:t>系统</a:t>
            </a:r>
          </a:p>
        </p:txBody>
      </p:sp>
      <p:sp>
        <p:nvSpPr>
          <p:cNvPr id="4" name="等腰三角形 3"/>
          <p:cNvSpPr/>
          <p:nvPr/>
        </p:nvSpPr>
        <p:spPr>
          <a:xfrm rot="5400000">
            <a:off x="1664613" y="2946660"/>
            <a:ext cx="792088" cy="72008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brew" panose="02040503050201020203" pitchFamily="18" charset="-79"/>
              <a:ea typeface="黑体" panose="02010609060101010101" pitchFamily="49" charset="-122"/>
              <a:sym typeface="Adobe Hebrew" panose="02040503050201020203" pitchFamily="18" charset="-79"/>
            </a:endParaRPr>
          </a:p>
        </p:txBody>
      </p:sp>
      <p:sp>
        <p:nvSpPr>
          <p:cNvPr id="12" name="闪电形 11"/>
          <p:cNvSpPr/>
          <p:nvPr/>
        </p:nvSpPr>
        <p:spPr>
          <a:xfrm>
            <a:off x="755576" y="2996952"/>
            <a:ext cx="792088" cy="360040"/>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brew" panose="02040503050201020203" pitchFamily="18" charset="-79"/>
              <a:ea typeface="黑体" panose="02010609060101010101" pitchFamily="49" charset="-122"/>
              <a:sym typeface="Adobe Hebrew" panose="02040503050201020203" pitchFamily="18" charset="-79"/>
            </a:endParaRPr>
          </a:p>
        </p:txBody>
      </p:sp>
      <p:sp>
        <p:nvSpPr>
          <p:cNvPr id="45" name="矩形 44"/>
          <p:cNvSpPr/>
          <p:nvPr/>
        </p:nvSpPr>
        <p:spPr>
          <a:xfrm>
            <a:off x="467544" y="4041072"/>
            <a:ext cx="1296144" cy="1177310"/>
          </a:xfrm>
          <a:prstGeom prst="rect">
            <a:avLst/>
          </a:prstGeom>
        </p:spPr>
        <p:txBody>
          <a:bodyPr wrap="square">
            <a:spAutoFit/>
          </a:bodyPr>
          <a:lstStyle/>
          <a:p>
            <a:pPr algn="ctr">
              <a:lnSpc>
                <a:spcPct val="90000"/>
              </a:lnSpc>
            </a:pPr>
            <a:r>
              <a:rPr lang="zh-CN" altLang="en-US"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物理</a:t>
            </a:r>
            <a:endParaRPr lang="en-US" altLang="zh-CN"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endParaRPr>
          </a:p>
          <a:p>
            <a:pPr algn="ctr">
              <a:lnSpc>
                <a:spcPct val="90000"/>
              </a:lnSpc>
            </a:pPr>
            <a:r>
              <a:rPr lang="en-US" altLang="zh-CN"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C-T</a:t>
            </a:r>
            <a:r>
              <a:rPr lang="zh-CN" altLang="en-US"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信号</a:t>
            </a:r>
            <a:r>
              <a:rPr lang="en-US" altLang="zh-CN"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rPr>
              <a:t> </a:t>
            </a:r>
            <a:endParaRPr lang="zh-CN" altLang="en-US" sz="2600" b="1" dirty="0">
              <a:solidFill>
                <a:srgbClr val="FF0000"/>
              </a:solidFill>
              <a:latin typeface="Adobe Hebrew" panose="02040503050201020203" pitchFamily="18" charset="-79"/>
              <a:ea typeface="黑体" panose="02010609060101010101" pitchFamily="49" charset="-122"/>
              <a:sym typeface="Adobe Hebrew" panose="02040503050201020203" pitchFamily="18" charset="-79"/>
            </a:endParaRPr>
          </a:p>
        </p:txBody>
      </p:sp>
      <p:sp>
        <p:nvSpPr>
          <p:cNvPr id="46" name="矩形 45"/>
          <p:cNvSpPr/>
          <p:nvPr/>
        </p:nvSpPr>
        <p:spPr>
          <a:xfrm>
            <a:off x="1340577" y="3652340"/>
            <a:ext cx="1368152" cy="341632"/>
          </a:xfrm>
          <a:prstGeom prst="rect">
            <a:avLst/>
          </a:prstGeom>
        </p:spPr>
        <p:txBody>
          <a:bodyPr wrap="square">
            <a:spAutoFit/>
          </a:bodyPr>
          <a:lstStyle/>
          <a:p>
            <a:pPr algn="ctr">
              <a:lnSpc>
                <a:spcPct val="90000"/>
              </a:lnSpc>
            </a:pPr>
            <a:r>
              <a:rPr lang="zh-CN" altLang="en-US" b="1" dirty="0">
                <a:latin typeface="Adobe Hebrew" panose="02040503050201020203" pitchFamily="18" charset="-79"/>
                <a:ea typeface="黑体" panose="02010609060101010101" pitchFamily="49" charset="-122"/>
                <a:sym typeface="Adobe Hebrew" panose="02040503050201020203" pitchFamily="18" charset="-79"/>
              </a:rPr>
              <a:t>传感器</a:t>
            </a:r>
            <a:r>
              <a:rPr lang="en-US" altLang="zh-CN" b="1" dirty="0">
                <a:latin typeface="Adobe Hebrew" panose="02040503050201020203" pitchFamily="18" charset="-79"/>
                <a:ea typeface="黑体" panose="02010609060101010101" pitchFamily="49" charset="-122"/>
                <a:sym typeface="Adobe Hebrew" panose="02040503050201020203" pitchFamily="18" charset="-79"/>
              </a:rPr>
              <a:t> </a:t>
            </a:r>
            <a:endParaRPr lang="zh-CN" altLang="en-US" b="1" dirty="0">
              <a:latin typeface="Adobe Hebrew" panose="02040503050201020203" pitchFamily="18" charset="-79"/>
              <a:ea typeface="黑体" panose="02010609060101010101" pitchFamily="49" charset="-122"/>
              <a:sym typeface="Adobe Hebrew" panose="02040503050201020203" pitchFamily="18" charset="-79"/>
            </a:endParaRPr>
          </a:p>
        </p:txBody>
      </p:sp>
      <p:sp>
        <p:nvSpPr>
          <p:cNvPr id="47" name="TextBox 46"/>
          <p:cNvSpPr txBox="1"/>
          <p:nvPr/>
        </p:nvSpPr>
        <p:spPr>
          <a:xfrm>
            <a:off x="7431936" y="3933056"/>
            <a:ext cx="936104" cy="1133680"/>
          </a:xfrm>
          <a:prstGeom prst="rect">
            <a:avLst/>
          </a:prstGeom>
          <a:solidFill>
            <a:srgbClr val="0000FF"/>
          </a:solidFill>
          <a:ln w="28575">
            <a:noFill/>
          </a:ln>
        </p:spPr>
        <p:txBody>
          <a:bodyPr wrap="none" rtlCol="0" anchor="ctr" anchorCtr="1">
            <a:noAutofit/>
          </a:bodyPr>
          <a:lstStyle/>
          <a:p>
            <a:pPr>
              <a:lnSpc>
                <a:spcPct val="90000"/>
              </a:lnSpc>
            </a:pPr>
            <a:r>
              <a:rPr lang="en-US" altLang="zh-CN" sz="30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DSP</a:t>
            </a:r>
            <a:endParaRPr lang="zh-CN" altLang="en-US" sz="30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endParaRPr>
          </a:p>
        </p:txBody>
      </p:sp>
      <p:sp>
        <p:nvSpPr>
          <p:cNvPr id="48" name="TextBox 47"/>
          <p:cNvSpPr txBox="1"/>
          <p:nvPr/>
        </p:nvSpPr>
        <p:spPr>
          <a:xfrm>
            <a:off x="3050895" y="5243488"/>
            <a:ext cx="1584176" cy="773640"/>
          </a:xfrm>
          <a:prstGeom prst="rect">
            <a:avLst/>
          </a:prstGeom>
          <a:solidFill>
            <a:srgbClr val="FF0000"/>
          </a:solidFill>
          <a:ln w="28575">
            <a:noFill/>
          </a:ln>
        </p:spPr>
        <p:txBody>
          <a:bodyPr wrap="none" rtlCol="0" anchor="ctr" anchorCtr="1">
            <a:noAutofit/>
          </a:bodyPr>
          <a:lstStyle/>
          <a:p>
            <a:pPr algn="ctr">
              <a:lnSpc>
                <a:spcPct val="90000"/>
              </a:lnSpc>
            </a:pPr>
            <a:r>
              <a:rPr lang="en-US" altLang="zh-CN" sz="26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Analog</a:t>
            </a:r>
          </a:p>
          <a:p>
            <a:pPr algn="ctr">
              <a:lnSpc>
                <a:spcPct val="90000"/>
              </a:lnSpc>
            </a:pPr>
            <a:r>
              <a:rPr lang="en-US" altLang="zh-CN" sz="26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rPr>
              <a:t>electrics</a:t>
            </a:r>
            <a:endParaRPr lang="zh-CN" altLang="en-US" sz="2600" b="1" dirty="0">
              <a:solidFill>
                <a:schemeClr val="bg1"/>
              </a:solidFill>
              <a:latin typeface="Adobe Hebrew" panose="02040503050201020203" pitchFamily="18" charset="-79"/>
              <a:ea typeface="黑体" panose="02010609060101010101" pitchFamily="49" charset="-122"/>
              <a:sym typeface="Adobe Hebrew" panose="02040503050201020203" pitchFamily="18" charset="-79"/>
            </a:endParaRPr>
          </a:p>
        </p:txBody>
      </p:sp>
      <p:cxnSp>
        <p:nvCxnSpPr>
          <p:cNvPr id="49" name="直接箭头连接符 48"/>
          <p:cNvCxnSpPr>
            <a:stCxn id="48" idx="1"/>
            <a:endCxn id="50" idx="3"/>
          </p:cNvCxnSpPr>
          <p:nvPr/>
        </p:nvCxnSpPr>
        <p:spPr>
          <a:xfrm flipH="1" flipV="1">
            <a:off x="2397478" y="5625244"/>
            <a:ext cx="653423"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等腰三角形 49"/>
          <p:cNvSpPr/>
          <p:nvPr/>
        </p:nvSpPr>
        <p:spPr>
          <a:xfrm rot="16200000" flipH="1">
            <a:off x="1641388" y="5265204"/>
            <a:ext cx="792088" cy="72008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brew" panose="02040503050201020203" pitchFamily="18" charset="-79"/>
              <a:ea typeface="黑体" panose="02010609060101010101" pitchFamily="49" charset="-122"/>
              <a:sym typeface="Adobe Hebrew" panose="02040503050201020203" pitchFamily="18" charset="-79"/>
            </a:endParaRPr>
          </a:p>
        </p:txBody>
      </p:sp>
      <p:sp>
        <p:nvSpPr>
          <p:cNvPr id="51" name="闪电形 50"/>
          <p:cNvSpPr/>
          <p:nvPr/>
        </p:nvSpPr>
        <p:spPr>
          <a:xfrm flipH="1">
            <a:off x="755576" y="5589240"/>
            <a:ext cx="792088" cy="360040"/>
          </a:xfrm>
          <a:prstGeom prst="lightningBol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brew" panose="02040503050201020203" pitchFamily="18" charset="-79"/>
              <a:ea typeface="黑体" panose="02010609060101010101" pitchFamily="49" charset="-122"/>
              <a:sym typeface="Adobe Hebrew" panose="02040503050201020203" pitchFamily="18" charset="-79"/>
            </a:endParaRPr>
          </a:p>
        </p:txBody>
      </p:sp>
      <p:cxnSp>
        <p:nvCxnSpPr>
          <p:cNvPr id="14" name="肘形连接符 13"/>
          <p:cNvCxnSpPr>
            <a:stCxn id="30" idx="3"/>
            <a:endCxn id="47" idx="0"/>
          </p:cNvCxnSpPr>
          <p:nvPr/>
        </p:nvCxnSpPr>
        <p:spPr>
          <a:xfrm>
            <a:off x="6516219" y="3311767"/>
            <a:ext cx="1383772" cy="621292"/>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47" idx="2"/>
            <a:endCxn id="32" idx="1"/>
          </p:cNvCxnSpPr>
          <p:nvPr/>
        </p:nvCxnSpPr>
        <p:spPr>
          <a:xfrm rot="5400000">
            <a:off x="6926319" y="4656639"/>
            <a:ext cx="563572" cy="1383772"/>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43608" y="6021288"/>
            <a:ext cx="2016224" cy="341632"/>
          </a:xfrm>
          <a:prstGeom prst="rect">
            <a:avLst/>
          </a:prstGeom>
        </p:spPr>
        <p:txBody>
          <a:bodyPr wrap="square">
            <a:spAutoFit/>
          </a:bodyPr>
          <a:lstStyle/>
          <a:p>
            <a:pPr algn="ctr">
              <a:lnSpc>
                <a:spcPct val="90000"/>
              </a:lnSpc>
            </a:pPr>
            <a:r>
              <a:rPr lang="zh-CN" altLang="en-US" b="1" dirty="0">
                <a:latin typeface="Adobe Hebrew" panose="02040503050201020203" pitchFamily="18" charset="-79"/>
                <a:ea typeface="黑体" panose="02010609060101010101" pitchFamily="49" charset="-122"/>
                <a:sym typeface="Adobe Hebrew" panose="02040503050201020203" pitchFamily="18" charset="-79"/>
              </a:rPr>
              <a:t>发射器</a:t>
            </a:r>
          </a:p>
        </p:txBody>
      </p:sp>
      <p:pic>
        <p:nvPicPr>
          <p:cNvPr id="5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975684" y="1682138"/>
            <a:ext cx="1944216" cy="944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3"/>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594158" y="1690630"/>
            <a:ext cx="1938287" cy="94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矩形 33"/>
          <p:cNvSpPr/>
          <p:nvPr/>
        </p:nvSpPr>
        <p:spPr>
          <a:xfrm>
            <a:off x="5292080" y="4056634"/>
            <a:ext cx="1224136" cy="812530"/>
          </a:xfrm>
          <a:prstGeom prst="rect">
            <a:avLst/>
          </a:prstGeom>
          <a:solidFill>
            <a:schemeClr val="bg1"/>
          </a:solidFill>
        </p:spPr>
        <p:txBody>
          <a:bodyPr wrap="square">
            <a:spAutoFit/>
          </a:bodyPr>
          <a:lstStyle/>
          <a:p>
            <a:pPr algn="ctr">
              <a:lnSpc>
                <a:spcPct val="90000"/>
              </a:lnSpc>
            </a:pPr>
            <a:r>
              <a:rPr lang="zh-CN" altLang="en-US" sz="2600" b="1" dirty="0">
                <a:latin typeface="Adobe Hebrew" panose="02040503050201020203" pitchFamily="18" charset="-79"/>
                <a:ea typeface="黑体" panose="02010609060101010101" pitchFamily="49" charset="-122"/>
                <a:sym typeface="Adobe Hebrew" panose="02040503050201020203" pitchFamily="18" charset="-79"/>
              </a:rPr>
              <a:t>混合</a:t>
            </a:r>
            <a:r>
              <a:rPr lang="en-US" altLang="zh-CN" sz="2600" b="1" dirty="0">
                <a:latin typeface="Adobe Hebrew" panose="02040503050201020203" pitchFamily="18" charset="-79"/>
                <a:ea typeface="黑体" panose="02010609060101010101" pitchFamily="49" charset="-122"/>
                <a:sym typeface="Adobe Hebrew" panose="02040503050201020203" pitchFamily="18" charset="-79"/>
              </a:rPr>
              <a:t> </a:t>
            </a:r>
          </a:p>
          <a:p>
            <a:pPr algn="ctr">
              <a:lnSpc>
                <a:spcPct val="90000"/>
              </a:lnSpc>
            </a:pPr>
            <a:r>
              <a:rPr lang="zh-CN" altLang="en-US" sz="2600" b="1" dirty="0">
                <a:latin typeface="Adobe Hebrew" panose="02040503050201020203" pitchFamily="18" charset="-79"/>
                <a:ea typeface="黑体" panose="02010609060101010101" pitchFamily="49" charset="-122"/>
                <a:sym typeface="Adobe Hebrew" panose="02040503050201020203" pitchFamily="18" charset="-79"/>
              </a:rPr>
              <a:t>系统</a:t>
            </a:r>
          </a:p>
        </p:txBody>
      </p:sp>
      <p:grpSp>
        <p:nvGrpSpPr>
          <p:cNvPr id="15" name="组合 14"/>
          <p:cNvGrpSpPr/>
          <p:nvPr/>
        </p:nvGrpSpPr>
        <p:grpSpPr>
          <a:xfrm>
            <a:off x="1730084" y="1682003"/>
            <a:ext cx="1944216" cy="944596"/>
            <a:chOff x="1720558" y="1844824"/>
            <a:chExt cx="1944216" cy="944596"/>
          </a:xfrm>
        </p:grpSpPr>
        <p:sp>
          <p:nvSpPr>
            <p:cNvPr id="8" name="任意多边形 7"/>
            <p:cNvSpPr/>
            <p:nvPr/>
          </p:nvSpPr>
          <p:spPr>
            <a:xfrm>
              <a:off x="1836146" y="1873752"/>
              <a:ext cx="1701047" cy="878074"/>
            </a:xfrm>
            <a:custGeom>
              <a:avLst/>
              <a:gdLst>
                <a:gd name="connsiteX0" fmla="*/ 9907 w 1701047"/>
                <a:gd name="connsiteY0" fmla="*/ 878074 h 878074"/>
                <a:gd name="connsiteX1" fmla="*/ 9907 w 1701047"/>
                <a:gd name="connsiteY1" fmla="*/ 765931 h 878074"/>
                <a:gd name="connsiteX2" fmla="*/ 35786 w 1701047"/>
                <a:gd name="connsiteY2" fmla="*/ 783184 h 878074"/>
                <a:gd name="connsiteX3" fmla="*/ 87545 w 1701047"/>
                <a:gd name="connsiteY3" fmla="*/ 757305 h 878074"/>
                <a:gd name="connsiteX4" fmla="*/ 104797 w 1701047"/>
                <a:gd name="connsiteY4" fmla="*/ 714173 h 878074"/>
                <a:gd name="connsiteX5" fmla="*/ 122050 w 1701047"/>
                <a:gd name="connsiteY5" fmla="*/ 688293 h 878074"/>
                <a:gd name="connsiteX6" fmla="*/ 130677 w 1701047"/>
                <a:gd name="connsiteY6" fmla="*/ 662414 h 878074"/>
                <a:gd name="connsiteX7" fmla="*/ 147929 w 1701047"/>
                <a:gd name="connsiteY7" fmla="*/ 627908 h 878074"/>
                <a:gd name="connsiteX8" fmla="*/ 139303 w 1701047"/>
                <a:gd name="connsiteY8" fmla="*/ 593403 h 878074"/>
                <a:gd name="connsiteX9" fmla="*/ 130677 w 1701047"/>
                <a:gd name="connsiteY9" fmla="*/ 619282 h 878074"/>
                <a:gd name="connsiteX10" fmla="*/ 96171 w 1701047"/>
                <a:gd name="connsiteY10" fmla="*/ 602029 h 878074"/>
                <a:gd name="connsiteX11" fmla="*/ 147929 w 1701047"/>
                <a:gd name="connsiteY11" fmla="*/ 541644 h 878074"/>
                <a:gd name="connsiteX12" fmla="*/ 225567 w 1701047"/>
                <a:gd name="connsiteY12" fmla="*/ 481259 h 878074"/>
                <a:gd name="connsiteX13" fmla="*/ 251446 w 1701047"/>
                <a:gd name="connsiteY13" fmla="*/ 507139 h 878074"/>
                <a:gd name="connsiteX14" fmla="*/ 260073 w 1701047"/>
                <a:gd name="connsiteY14" fmla="*/ 464006 h 878074"/>
                <a:gd name="connsiteX15" fmla="*/ 277326 w 1701047"/>
                <a:gd name="connsiteY15" fmla="*/ 515765 h 878074"/>
                <a:gd name="connsiteX16" fmla="*/ 294579 w 1701047"/>
                <a:gd name="connsiteY16" fmla="*/ 481259 h 878074"/>
                <a:gd name="connsiteX17" fmla="*/ 311831 w 1701047"/>
                <a:gd name="connsiteY17" fmla="*/ 412248 h 878074"/>
                <a:gd name="connsiteX18" fmla="*/ 329084 w 1701047"/>
                <a:gd name="connsiteY18" fmla="*/ 438127 h 878074"/>
                <a:gd name="connsiteX19" fmla="*/ 337711 w 1701047"/>
                <a:gd name="connsiteY19" fmla="*/ 403622 h 878074"/>
                <a:gd name="connsiteX20" fmla="*/ 363590 w 1701047"/>
                <a:gd name="connsiteY20" fmla="*/ 351863 h 878074"/>
                <a:gd name="connsiteX21" fmla="*/ 372216 w 1701047"/>
                <a:gd name="connsiteY21" fmla="*/ 325984 h 878074"/>
                <a:gd name="connsiteX22" fmla="*/ 398096 w 1701047"/>
                <a:gd name="connsiteY22" fmla="*/ 308731 h 878074"/>
                <a:gd name="connsiteX23" fmla="*/ 423975 w 1701047"/>
                <a:gd name="connsiteY23" fmla="*/ 377742 h 878074"/>
                <a:gd name="connsiteX24" fmla="*/ 449854 w 1701047"/>
                <a:gd name="connsiteY24" fmla="*/ 325984 h 878074"/>
                <a:gd name="connsiteX25" fmla="*/ 475733 w 1701047"/>
                <a:gd name="connsiteY25" fmla="*/ 334610 h 878074"/>
                <a:gd name="connsiteX26" fmla="*/ 510239 w 1701047"/>
                <a:gd name="connsiteY26" fmla="*/ 282852 h 878074"/>
                <a:gd name="connsiteX27" fmla="*/ 536118 w 1701047"/>
                <a:gd name="connsiteY27" fmla="*/ 274225 h 878074"/>
                <a:gd name="connsiteX28" fmla="*/ 553371 w 1701047"/>
                <a:gd name="connsiteY28" fmla="*/ 325984 h 878074"/>
                <a:gd name="connsiteX29" fmla="*/ 613756 w 1701047"/>
                <a:gd name="connsiteY29" fmla="*/ 360490 h 878074"/>
                <a:gd name="connsiteX30" fmla="*/ 648262 w 1701047"/>
                <a:gd name="connsiteY30" fmla="*/ 334610 h 878074"/>
                <a:gd name="connsiteX31" fmla="*/ 674141 w 1701047"/>
                <a:gd name="connsiteY31" fmla="*/ 343237 h 878074"/>
                <a:gd name="connsiteX32" fmla="*/ 708646 w 1701047"/>
                <a:gd name="connsiteY32" fmla="*/ 369116 h 878074"/>
                <a:gd name="connsiteX33" fmla="*/ 743152 w 1701047"/>
                <a:gd name="connsiteY33" fmla="*/ 377742 h 878074"/>
                <a:gd name="connsiteX34" fmla="*/ 769031 w 1701047"/>
                <a:gd name="connsiteY34" fmla="*/ 351863 h 878074"/>
                <a:gd name="connsiteX35" fmla="*/ 794911 w 1701047"/>
                <a:gd name="connsiteY35" fmla="*/ 343237 h 878074"/>
                <a:gd name="connsiteX36" fmla="*/ 812163 w 1701047"/>
                <a:gd name="connsiteY36" fmla="*/ 369116 h 878074"/>
                <a:gd name="connsiteX37" fmla="*/ 829416 w 1701047"/>
                <a:gd name="connsiteY37" fmla="*/ 343237 h 878074"/>
                <a:gd name="connsiteX38" fmla="*/ 846669 w 1701047"/>
                <a:gd name="connsiteY38" fmla="*/ 308731 h 878074"/>
                <a:gd name="connsiteX39" fmla="*/ 872548 w 1701047"/>
                <a:gd name="connsiteY39" fmla="*/ 351863 h 878074"/>
                <a:gd name="connsiteX40" fmla="*/ 924307 w 1701047"/>
                <a:gd name="connsiteY40" fmla="*/ 308731 h 878074"/>
                <a:gd name="connsiteX41" fmla="*/ 958812 w 1701047"/>
                <a:gd name="connsiteY41" fmla="*/ 317357 h 878074"/>
                <a:gd name="connsiteX42" fmla="*/ 976065 w 1701047"/>
                <a:gd name="connsiteY42" fmla="*/ 369116 h 878074"/>
                <a:gd name="connsiteX43" fmla="*/ 1001945 w 1701047"/>
                <a:gd name="connsiteY43" fmla="*/ 343237 h 878074"/>
                <a:gd name="connsiteX44" fmla="*/ 1036450 w 1701047"/>
                <a:gd name="connsiteY44" fmla="*/ 386369 h 878074"/>
                <a:gd name="connsiteX45" fmla="*/ 1062329 w 1701047"/>
                <a:gd name="connsiteY45" fmla="*/ 394995 h 878074"/>
                <a:gd name="connsiteX46" fmla="*/ 1088209 w 1701047"/>
                <a:gd name="connsiteY46" fmla="*/ 377742 h 878074"/>
                <a:gd name="connsiteX47" fmla="*/ 1105462 w 1701047"/>
                <a:gd name="connsiteY47" fmla="*/ 403622 h 878074"/>
                <a:gd name="connsiteX48" fmla="*/ 1148594 w 1701047"/>
                <a:gd name="connsiteY48" fmla="*/ 351863 h 878074"/>
                <a:gd name="connsiteX49" fmla="*/ 1174473 w 1701047"/>
                <a:gd name="connsiteY49" fmla="*/ 334610 h 878074"/>
                <a:gd name="connsiteX50" fmla="*/ 1217605 w 1701047"/>
                <a:gd name="connsiteY50" fmla="*/ 377742 h 878074"/>
                <a:gd name="connsiteX51" fmla="*/ 1243484 w 1701047"/>
                <a:gd name="connsiteY51" fmla="*/ 369116 h 878074"/>
                <a:gd name="connsiteX52" fmla="*/ 1260737 w 1701047"/>
                <a:gd name="connsiteY52" fmla="*/ 394995 h 878074"/>
                <a:gd name="connsiteX53" fmla="*/ 1295243 w 1701047"/>
                <a:gd name="connsiteY53" fmla="*/ 351863 h 878074"/>
                <a:gd name="connsiteX54" fmla="*/ 1329748 w 1701047"/>
                <a:gd name="connsiteY54" fmla="*/ 360490 h 878074"/>
                <a:gd name="connsiteX55" fmla="*/ 1381507 w 1701047"/>
                <a:gd name="connsiteY55" fmla="*/ 325984 h 878074"/>
                <a:gd name="connsiteX56" fmla="*/ 1416012 w 1701047"/>
                <a:gd name="connsiteY56" fmla="*/ 343237 h 878074"/>
                <a:gd name="connsiteX57" fmla="*/ 1424639 w 1701047"/>
                <a:gd name="connsiteY57" fmla="*/ 317357 h 878074"/>
                <a:gd name="connsiteX58" fmla="*/ 1450518 w 1701047"/>
                <a:gd name="connsiteY58" fmla="*/ 300105 h 878074"/>
                <a:gd name="connsiteX59" fmla="*/ 1502277 w 1701047"/>
                <a:gd name="connsiteY59" fmla="*/ 265599 h 878074"/>
                <a:gd name="connsiteX60" fmla="*/ 1554035 w 1701047"/>
                <a:gd name="connsiteY60" fmla="*/ 231093 h 878074"/>
                <a:gd name="connsiteX61" fmla="*/ 1571288 w 1701047"/>
                <a:gd name="connsiteY61" fmla="*/ 256973 h 878074"/>
                <a:gd name="connsiteX62" fmla="*/ 1597167 w 1701047"/>
                <a:gd name="connsiteY62" fmla="*/ 205214 h 878074"/>
                <a:gd name="connsiteX63" fmla="*/ 1614420 w 1701047"/>
                <a:gd name="connsiteY63" fmla="*/ 179335 h 878074"/>
                <a:gd name="connsiteX64" fmla="*/ 1640299 w 1701047"/>
                <a:gd name="connsiteY64" fmla="*/ 58565 h 878074"/>
                <a:gd name="connsiteX65" fmla="*/ 1666179 w 1701047"/>
                <a:gd name="connsiteY65" fmla="*/ 41312 h 878074"/>
                <a:gd name="connsiteX66" fmla="*/ 1674805 w 1701047"/>
                <a:gd name="connsiteY66" fmla="*/ 6806 h 878074"/>
                <a:gd name="connsiteX67" fmla="*/ 1700684 w 1701047"/>
                <a:gd name="connsiteY67" fmla="*/ 32686 h 878074"/>
                <a:gd name="connsiteX0" fmla="*/ 9907 w 1701047"/>
                <a:gd name="connsiteY0" fmla="*/ 878074 h 878074"/>
                <a:gd name="connsiteX1" fmla="*/ 9907 w 1701047"/>
                <a:gd name="connsiteY1" fmla="*/ 765931 h 878074"/>
                <a:gd name="connsiteX2" fmla="*/ 35786 w 1701047"/>
                <a:gd name="connsiteY2" fmla="*/ 783184 h 878074"/>
                <a:gd name="connsiteX3" fmla="*/ 87545 w 1701047"/>
                <a:gd name="connsiteY3" fmla="*/ 757305 h 878074"/>
                <a:gd name="connsiteX4" fmla="*/ 104797 w 1701047"/>
                <a:gd name="connsiteY4" fmla="*/ 714173 h 878074"/>
                <a:gd name="connsiteX5" fmla="*/ 122050 w 1701047"/>
                <a:gd name="connsiteY5" fmla="*/ 688293 h 878074"/>
                <a:gd name="connsiteX6" fmla="*/ 130677 w 1701047"/>
                <a:gd name="connsiteY6" fmla="*/ 662414 h 878074"/>
                <a:gd name="connsiteX7" fmla="*/ 147929 w 1701047"/>
                <a:gd name="connsiteY7" fmla="*/ 627908 h 878074"/>
                <a:gd name="connsiteX8" fmla="*/ 139303 w 1701047"/>
                <a:gd name="connsiteY8" fmla="*/ 593403 h 878074"/>
                <a:gd name="connsiteX9" fmla="*/ 130677 w 1701047"/>
                <a:gd name="connsiteY9" fmla="*/ 619282 h 878074"/>
                <a:gd name="connsiteX10" fmla="*/ 147929 w 1701047"/>
                <a:gd name="connsiteY10" fmla="*/ 541644 h 878074"/>
                <a:gd name="connsiteX11" fmla="*/ 225567 w 1701047"/>
                <a:gd name="connsiteY11" fmla="*/ 481259 h 878074"/>
                <a:gd name="connsiteX12" fmla="*/ 251446 w 1701047"/>
                <a:gd name="connsiteY12" fmla="*/ 507139 h 878074"/>
                <a:gd name="connsiteX13" fmla="*/ 260073 w 1701047"/>
                <a:gd name="connsiteY13" fmla="*/ 464006 h 878074"/>
                <a:gd name="connsiteX14" fmla="*/ 277326 w 1701047"/>
                <a:gd name="connsiteY14" fmla="*/ 515765 h 878074"/>
                <a:gd name="connsiteX15" fmla="*/ 294579 w 1701047"/>
                <a:gd name="connsiteY15" fmla="*/ 481259 h 878074"/>
                <a:gd name="connsiteX16" fmla="*/ 311831 w 1701047"/>
                <a:gd name="connsiteY16" fmla="*/ 412248 h 878074"/>
                <a:gd name="connsiteX17" fmla="*/ 329084 w 1701047"/>
                <a:gd name="connsiteY17" fmla="*/ 438127 h 878074"/>
                <a:gd name="connsiteX18" fmla="*/ 337711 w 1701047"/>
                <a:gd name="connsiteY18" fmla="*/ 403622 h 878074"/>
                <a:gd name="connsiteX19" fmla="*/ 363590 w 1701047"/>
                <a:gd name="connsiteY19" fmla="*/ 351863 h 878074"/>
                <a:gd name="connsiteX20" fmla="*/ 372216 w 1701047"/>
                <a:gd name="connsiteY20" fmla="*/ 325984 h 878074"/>
                <a:gd name="connsiteX21" fmla="*/ 398096 w 1701047"/>
                <a:gd name="connsiteY21" fmla="*/ 308731 h 878074"/>
                <a:gd name="connsiteX22" fmla="*/ 423975 w 1701047"/>
                <a:gd name="connsiteY22" fmla="*/ 377742 h 878074"/>
                <a:gd name="connsiteX23" fmla="*/ 449854 w 1701047"/>
                <a:gd name="connsiteY23" fmla="*/ 325984 h 878074"/>
                <a:gd name="connsiteX24" fmla="*/ 475733 w 1701047"/>
                <a:gd name="connsiteY24" fmla="*/ 334610 h 878074"/>
                <a:gd name="connsiteX25" fmla="*/ 510239 w 1701047"/>
                <a:gd name="connsiteY25" fmla="*/ 282852 h 878074"/>
                <a:gd name="connsiteX26" fmla="*/ 536118 w 1701047"/>
                <a:gd name="connsiteY26" fmla="*/ 274225 h 878074"/>
                <a:gd name="connsiteX27" fmla="*/ 553371 w 1701047"/>
                <a:gd name="connsiteY27" fmla="*/ 325984 h 878074"/>
                <a:gd name="connsiteX28" fmla="*/ 613756 w 1701047"/>
                <a:gd name="connsiteY28" fmla="*/ 360490 h 878074"/>
                <a:gd name="connsiteX29" fmla="*/ 648262 w 1701047"/>
                <a:gd name="connsiteY29" fmla="*/ 334610 h 878074"/>
                <a:gd name="connsiteX30" fmla="*/ 674141 w 1701047"/>
                <a:gd name="connsiteY30" fmla="*/ 343237 h 878074"/>
                <a:gd name="connsiteX31" fmla="*/ 708646 w 1701047"/>
                <a:gd name="connsiteY31" fmla="*/ 369116 h 878074"/>
                <a:gd name="connsiteX32" fmla="*/ 743152 w 1701047"/>
                <a:gd name="connsiteY32" fmla="*/ 377742 h 878074"/>
                <a:gd name="connsiteX33" fmla="*/ 769031 w 1701047"/>
                <a:gd name="connsiteY33" fmla="*/ 351863 h 878074"/>
                <a:gd name="connsiteX34" fmla="*/ 794911 w 1701047"/>
                <a:gd name="connsiteY34" fmla="*/ 343237 h 878074"/>
                <a:gd name="connsiteX35" fmla="*/ 812163 w 1701047"/>
                <a:gd name="connsiteY35" fmla="*/ 369116 h 878074"/>
                <a:gd name="connsiteX36" fmla="*/ 829416 w 1701047"/>
                <a:gd name="connsiteY36" fmla="*/ 343237 h 878074"/>
                <a:gd name="connsiteX37" fmla="*/ 846669 w 1701047"/>
                <a:gd name="connsiteY37" fmla="*/ 308731 h 878074"/>
                <a:gd name="connsiteX38" fmla="*/ 872548 w 1701047"/>
                <a:gd name="connsiteY38" fmla="*/ 351863 h 878074"/>
                <a:gd name="connsiteX39" fmla="*/ 924307 w 1701047"/>
                <a:gd name="connsiteY39" fmla="*/ 308731 h 878074"/>
                <a:gd name="connsiteX40" fmla="*/ 958812 w 1701047"/>
                <a:gd name="connsiteY40" fmla="*/ 317357 h 878074"/>
                <a:gd name="connsiteX41" fmla="*/ 976065 w 1701047"/>
                <a:gd name="connsiteY41" fmla="*/ 369116 h 878074"/>
                <a:gd name="connsiteX42" fmla="*/ 1001945 w 1701047"/>
                <a:gd name="connsiteY42" fmla="*/ 343237 h 878074"/>
                <a:gd name="connsiteX43" fmla="*/ 1036450 w 1701047"/>
                <a:gd name="connsiteY43" fmla="*/ 386369 h 878074"/>
                <a:gd name="connsiteX44" fmla="*/ 1062329 w 1701047"/>
                <a:gd name="connsiteY44" fmla="*/ 394995 h 878074"/>
                <a:gd name="connsiteX45" fmla="*/ 1088209 w 1701047"/>
                <a:gd name="connsiteY45" fmla="*/ 377742 h 878074"/>
                <a:gd name="connsiteX46" fmla="*/ 1105462 w 1701047"/>
                <a:gd name="connsiteY46" fmla="*/ 403622 h 878074"/>
                <a:gd name="connsiteX47" fmla="*/ 1148594 w 1701047"/>
                <a:gd name="connsiteY47" fmla="*/ 351863 h 878074"/>
                <a:gd name="connsiteX48" fmla="*/ 1174473 w 1701047"/>
                <a:gd name="connsiteY48" fmla="*/ 334610 h 878074"/>
                <a:gd name="connsiteX49" fmla="*/ 1217605 w 1701047"/>
                <a:gd name="connsiteY49" fmla="*/ 377742 h 878074"/>
                <a:gd name="connsiteX50" fmla="*/ 1243484 w 1701047"/>
                <a:gd name="connsiteY50" fmla="*/ 369116 h 878074"/>
                <a:gd name="connsiteX51" fmla="*/ 1260737 w 1701047"/>
                <a:gd name="connsiteY51" fmla="*/ 394995 h 878074"/>
                <a:gd name="connsiteX52" fmla="*/ 1295243 w 1701047"/>
                <a:gd name="connsiteY52" fmla="*/ 351863 h 878074"/>
                <a:gd name="connsiteX53" fmla="*/ 1329748 w 1701047"/>
                <a:gd name="connsiteY53" fmla="*/ 360490 h 878074"/>
                <a:gd name="connsiteX54" fmla="*/ 1381507 w 1701047"/>
                <a:gd name="connsiteY54" fmla="*/ 325984 h 878074"/>
                <a:gd name="connsiteX55" fmla="*/ 1416012 w 1701047"/>
                <a:gd name="connsiteY55" fmla="*/ 343237 h 878074"/>
                <a:gd name="connsiteX56" fmla="*/ 1424639 w 1701047"/>
                <a:gd name="connsiteY56" fmla="*/ 317357 h 878074"/>
                <a:gd name="connsiteX57" fmla="*/ 1450518 w 1701047"/>
                <a:gd name="connsiteY57" fmla="*/ 300105 h 878074"/>
                <a:gd name="connsiteX58" fmla="*/ 1502277 w 1701047"/>
                <a:gd name="connsiteY58" fmla="*/ 265599 h 878074"/>
                <a:gd name="connsiteX59" fmla="*/ 1554035 w 1701047"/>
                <a:gd name="connsiteY59" fmla="*/ 231093 h 878074"/>
                <a:gd name="connsiteX60" fmla="*/ 1571288 w 1701047"/>
                <a:gd name="connsiteY60" fmla="*/ 256973 h 878074"/>
                <a:gd name="connsiteX61" fmla="*/ 1597167 w 1701047"/>
                <a:gd name="connsiteY61" fmla="*/ 205214 h 878074"/>
                <a:gd name="connsiteX62" fmla="*/ 1614420 w 1701047"/>
                <a:gd name="connsiteY62" fmla="*/ 179335 h 878074"/>
                <a:gd name="connsiteX63" fmla="*/ 1640299 w 1701047"/>
                <a:gd name="connsiteY63" fmla="*/ 58565 h 878074"/>
                <a:gd name="connsiteX64" fmla="*/ 1666179 w 1701047"/>
                <a:gd name="connsiteY64" fmla="*/ 41312 h 878074"/>
                <a:gd name="connsiteX65" fmla="*/ 1674805 w 1701047"/>
                <a:gd name="connsiteY65" fmla="*/ 6806 h 878074"/>
                <a:gd name="connsiteX66" fmla="*/ 1700684 w 1701047"/>
                <a:gd name="connsiteY66" fmla="*/ 32686 h 878074"/>
                <a:gd name="connsiteX0" fmla="*/ 9907 w 1701047"/>
                <a:gd name="connsiteY0" fmla="*/ 878074 h 878074"/>
                <a:gd name="connsiteX1" fmla="*/ 9907 w 1701047"/>
                <a:gd name="connsiteY1" fmla="*/ 765931 h 878074"/>
                <a:gd name="connsiteX2" fmla="*/ 35786 w 1701047"/>
                <a:gd name="connsiteY2" fmla="*/ 783184 h 878074"/>
                <a:gd name="connsiteX3" fmla="*/ 87545 w 1701047"/>
                <a:gd name="connsiteY3" fmla="*/ 757305 h 878074"/>
                <a:gd name="connsiteX4" fmla="*/ 104797 w 1701047"/>
                <a:gd name="connsiteY4" fmla="*/ 714173 h 878074"/>
                <a:gd name="connsiteX5" fmla="*/ 122050 w 1701047"/>
                <a:gd name="connsiteY5" fmla="*/ 688293 h 878074"/>
                <a:gd name="connsiteX6" fmla="*/ 130677 w 1701047"/>
                <a:gd name="connsiteY6" fmla="*/ 662414 h 878074"/>
                <a:gd name="connsiteX7" fmla="*/ 147929 w 1701047"/>
                <a:gd name="connsiteY7" fmla="*/ 627908 h 878074"/>
                <a:gd name="connsiteX8" fmla="*/ 139303 w 1701047"/>
                <a:gd name="connsiteY8" fmla="*/ 593403 h 878074"/>
                <a:gd name="connsiteX9" fmla="*/ 130677 w 1701047"/>
                <a:gd name="connsiteY9" fmla="*/ 619282 h 878074"/>
                <a:gd name="connsiteX10" fmla="*/ 147929 w 1701047"/>
                <a:gd name="connsiteY10" fmla="*/ 541644 h 878074"/>
                <a:gd name="connsiteX11" fmla="*/ 197442 w 1701047"/>
                <a:gd name="connsiteY11" fmla="*/ 559886 h 878074"/>
                <a:gd name="connsiteX12" fmla="*/ 225567 w 1701047"/>
                <a:gd name="connsiteY12" fmla="*/ 481259 h 878074"/>
                <a:gd name="connsiteX13" fmla="*/ 251446 w 1701047"/>
                <a:gd name="connsiteY13" fmla="*/ 507139 h 878074"/>
                <a:gd name="connsiteX14" fmla="*/ 260073 w 1701047"/>
                <a:gd name="connsiteY14" fmla="*/ 464006 h 878074"/>
                <a:gd name="connsiteX15" fmla="*/ 277326 w 1701047"/>
                <a:gd name="connsiteY15" fmla="*/ 515765 h 878074"/>
                <a:gd name="connsiteX16" fmla="*/ 294579 w 1701047"/>
                <a:gd name="connsiteY16" fmla="*/ 481259 h 878074"/>
                <a:gd name="connsiteX17" fmla="*/ 311831 w 1701047"/>
                <a:gd name="connsiteY17" fmla="*/ 412248 h 878074"/>
                <a:gd name="connsiteX18" fmla="*/ 329084 w 1701047"/>
                <a:gd name="connsiteY18" fmla="*/ 438127 h 878074"/>
                <a:gd name="connsiteX19" fmla="*/ 337711 w 1701047"/>
                <a:gd name="connsiteY19" fmla="*/ 403622 h 878074"/>
                <a:gd name="connsiteX20" fmla="*/ 363590 w 1701047"/>
                <a:gd name="connsiteY20" fmla="*/ 351863 h 878074"/>
                <a:gd name="connsiteX21" fmla="*/ 372216 w 1701047"/>
                <a:gd name="connsiteY21" fmla="*/ 325984 h 878074"/>
                <a:gd name="connsiteX22" fmla="*/ 398096 w 1701047"/>
                <a:gd name="connsiteY22" fmla="*/ 308731 h 878074"/>
                <a:gd name="connsiteX23" fmla="*/ 423975 w 1701047"/>
                <a:gd name="connsiteY23" fmla="*/ 377742 h 878074"/>
                <a:gd name="connsiteX24" fmla="*/ 449854 w 1701047"/>
                <a:gd name="connsiteY24" fmla="*/ 325984 h 878074"/>
                <a:gd name="connsiteX25" fmla="*/ 475733 w 1701047"/>
                <a:gd name="connsiteY25" fmla="*/ 334610 h 878074"/>
                <a:gd name="connsiteX26" fmla="*/ 510239 w 1701047"/>
                <a:gd name="connsiteY26" fmla="*/ 282852 h 878074"/>
                <a:gd name="connsiteX27" fmla="*/ 536118 w 1701047"/>
                <a:gd name="connsiteY27" fmla="*/ 274225 h 878074"/>
                <a:gd name="connsiteX28" fmla="*/ 553371 w 1701047"/>
                <a:gd name="connsiteY28" fmla="*/ 325984 h 878074"/>
                <a:gd name="connsiteX29" fmla="*/ 613756 w 1701047"/>
                <a:gd name="connsiteY29" fmla="*/ 360490 h 878074"/>
                <a:gd name="connsiteX30" fmla="*/ 648262 w 1701047"/>
                <a:gd name="connsiteY30" fmla="*/ 334610 h 878074"/>
                <a:gd name="connsiteX31" fmla="*/ 674141 w 1701047"/>
                <a:gd name="connsiteY31" fmla="*/ 343237 h 878074"/>
                <a:gd name="connsiteX32" fmla="*/ 708646 w 1701047"/>
                <a:gd name="connsiteY32" fmla="*/ 369116 h 878074"/>
                <a:gd name="connsiteX33" fmla="*/ 743152 w 1701047"/>
                <a:gd name="connsiteY33" fmla="*/ 377742 h 878074"/>
                <a:gd name="connsiteX34" fmla="*/ 769031 w 1701047"/>
                <a:gd name="connsiteY34" fmla="*/ 351863 h 878074"/>
                <a:gd name="connsiteX35" fmla="*/ 794911 w 1701047"/>
                <a:gd name="connsiteY35" fmla="*/ 343237 h 878074"/>
                <a:gd name="connsiteX36" fmla="*/ 812163 w 1701047"/>
                <a:gd name="connsiteY36" fmla="*/ 369116 h 878074"/>
                <a:gd name="connsiteX37" fmla="*/ 829416 w 1701047"/>
                <a:gd name="connsiteY37" fmla="*/ 343237 h 878074"/>
                <a:gd name="connsiteX38" fmla="*/ 846669 w 1701047"/>
                <a:gd name="connsiteY38" fmla="*/ 308731 h 878074"/>
                <a:gd name="connsiteX39" fmla="*/ 872548 w 1701047"/>
                <a:gd name="connsiteY39" fmla="*/ 351863 h 878074"/>
                <a:gd name="connsiteX40" fmla="*/ 924307 w 1701047"/>
                <a:gd name="connsiteY40" fmla="*/ 308731 h 878074"/>
                <a:gd name="connsiteX41" fmla="*/ 958812 w 1701047"/>
                <a:gd name="connsiteY41" fmla="*/ 317357 h 878074"/>
                <a:gd name="connsiteX42" fmla="*/ 976065 w 1701047"/>
                <a:gd name="connsiteY42" fmla="*/ 369116 h 878074"/>
                <a:gd name="connsiteX43" fmla="*/ 1001945 w 1701047"/>
                <a:gd name="connsiteY43" fmla="*/ 343237 h 878074"/>
                <a:gd name="connsiteX44" fmla="*/ 1036450 w 1701047"/>
                <a:gd name="connsiteY44" fmla="*/ 386369 h 878074"/>
                <a:gd name="connsiteX45" fmla="*/ 1062329 w 1701047"/>
                <a:gd name="connsiteY45" fmla="*/ 394995 h 878074"/>
                <a:gd name="connsiteX46" fmla="*/ 1088209 w 1701047"/>
                <a:gd name="connsiteY46" fmla="*/ 377742 h 878074"/>
                <a:gd name="connsiteX47" fmla="*/ 1105462 w 1701047"/>
                <a:gd name="connsiteY47" fmla="*/ 403622 h 878074"/>
                <a:gd name="connsiteX48" fmla="*/ 1148594 w 1701047"/>
                <a:gd name="connsiteY48" fmla="*/ 351863 h 878074"/>
                <a:gd name="connsiteX49" fmla="*/ 1174473 w 1701047"/>
                <a:gd name="connsiteY49" fmla="*/ 334610 h 878074"/>
                <a:gd name="connsiteX50" fmla="*/ 1217605 w 1701047"/>
                <a:gd name="connsiteY50" fmla="*/ 377742 h 878074"/>
                <a:gd name="connsiteX51" fmla="*/ 1243484 w 1701047"/>
                <a:gd name="connsiteY51" fmla="*/ 369116 h 878074"/>
                <a:gd name="connsiteX52" fmla="*/ 1260737 w 1701047"/>
                <a:gd name="connsiteY52" fmla="*/ 394995 h 878074"/>
                <a:gd name="connsiteX53" fmla="*/ 1295243 w 1701047"/>
                <a:gd name="connsiteY53" fmla="*/ 351863 h 878074"/>
                <a:gd name="connsiteX54" fmla="*/ 1329748 w 1701047"/>
                <a:gd name="connsiteY54" fmla="*/ 360490 h 878074"/>
                <a:gd name="connsiteX55" fmla="*/ 1381507 w 1701047"/>
                <a:gd name="connsiteY55" fmla="*/ 325984 h 878074"/>
                <a:gd name="connsiteX56" fmla="*/ 1416012 w 1701047"/>
                <a:gd name="connsiteY56" fmla="*/ 343237 h 878074"/>
                <a:gd name="connsiteX57" fmla="*/ 1424639 w 1701047"/>
                <a:gd name="connsiteY57" fmla="*/ 317357 h 878074"/>
                <a:gd name="connsiteX58" fmla="*/ 1450518 w 1701047"/>
                <a:gd name="connsiteY58" fmla="*/ 300105 h 878074"/>
                <a:gd name="connsiteX59" fmla="*/ 1502277 w 1701047"/>
                <a:gd name="connsiteY59" fmla="*/ 265599 h 878074"/>
                <a:gd name="connsiteX60" fmla="*/ 1554035 w 1701047"/>
                <a:gd name="connsiteY60" fmla="*/ 231093 h 878074"/>
                <a:gd name="connsiteX61" fmla="*/ 1571288 w 1701047"/>
                <a:gd name="connsiteY61" fmla="*/ 256973 h 878074"/>
                <a:gd name="connsiteX62" fmla="*/ 1597167 w 1701047"/>
                <a:gd name="connsiteY62" fmla="*/ 205214 h 878074"/>
                <a:gd name="connsiteX63" fmla="*/ 1614420 w 1701047"/>
                <a:gd name="connsiteY63" fmla="*/ 179335 h 878074"/>
                <a:gd name="connsiteX64" fmla="*/ 1640299 w 1701047"/>
                <a:gd name="connsiteY64" fmla="*/ 58565 h 878074"/>
                <a:gd name="connsiteX65" fmla="*/ 1666179 w 1701047"/>
                <a:gd name="connsiteY65" fmla="*/ 41312 h 878074"/>
                <a:gd name="connsiteX66" fmla="*/ 1674805 w 1701047"/>
                <a:gd name="connsiteY66" fmla="*/ 6806 h 878074"/>
                <a:gd name="connsiteX67" fmla="*/ 1700684 w 1701047"/>
                <a:gd name="connsiteY67" fmla="*/ 32686 h 87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1701047" h="878074">
                  <a:moveTo>
                    <a:pt x="9907" y="878074"/>
                  </a:moveTo>
                  <a:cubicBezTo>
                    <a:pt x="5510" y="851696"/>
                    <a:pt x="-9998" y="790811"/>
                    <a:pt x="9907" y="765931"/>
                  </a:cubicBezTo>
                  <a:cubicBezTo>
                    <a:pt x="16384" y="757835"/>
                    <a:pt x="27160" y="777433"/>
                    <a:pt x="35786" y="783184"/>
                  </a:cubicBezTo>
                  <a:cubicBezTo>
                    <a:pt x="51332" y="778002"/>
                    <a:pt x="77095" y="771935"/>
                    <a:pt x="87545" y="757305"/>
                  </a:cubicBezTo>
                  <a:cubicBezTo>
                    <a:pt x="96545" y="744705"/>
                    <a:pt x="97872" y="728023"/>
                    <a:pt x="104797" y="714173"/>
                  </a:cubicBezTo>
                  <a:cubicBezTo>
                    <a:pt x="109434" y="704900"/>
                    <a:pt x="117413" y="697566"/>
                    <a:pt x="122050" y="688293"/>
                  </a:cubicBezTo>
                  <a:cubicBezTo>
                    <a:pt x="126117" y="680160"/>
                    <a:pt x="127095" y="670772"/>
                    <a:pt x="130677" y="662414"/>
                  </a:cubicBezTo>
                  <a:cubicBezTo>
                    <a:pt x="135743" y="650594"/>
                    <a:pt x="142178" y="639410"/>
                    <a:pt x="147929" y="627908"/>
                  </a:cubicBezTo>
                  <a:cubicBezTo>
                    <a:pt x="145054" y="616406"/>
                    <a:pt x="149907" y="598705"/>
                    <a:pt x="139303" y="593403"/>
                  </a:cubicBezTo>
                  <a:cubicBezTo>
                    <a:pt x="131170" y="589337"/>
                    <a:pt x="129239" y="627908"/>
                    <a:pt x="130677" y="619282"/>
                  </a:cubicBezTo>
                  <a:cubicBezTo>
                    <a:pt x="132115" y="610656"/>
                    <a:pt x="136802" y="551543"/>
                    <a:pt x="147929" y="541644"/>
                  </a:cubicBezTo>
                  <a:cubicBezTo>
                    <a:pt x="159056" y="531745"/>
                    <a:pt x="184502" y="569950"/>
                    <a:pt x="197442" y="559886"/>
                  </a:cubicBezTo>
                  <a:cubicBezTo>
                    <a:pt x="210382" y="549822"/>
                    <a:pt x="212598" y="482113"/>
                    <a:pt x="225567" y="481259"/>
                  </a:cubicBezTo>
                  <a:cubicBezTo>
                    <a:pt x="234193" y="489886"/>
                    <a:pt x="240534" y="512595"/>
                    <a:pt x="251446" y="507139"/>
                  </a:cubicBezTo>
                  <a:cubicBezTo>
                    <a:pt x="264560" y="500582"/>
                    <a:pt x="246163" y="459370"/>
                    <a:pt x="260073" y="464006"/>
                  </a:cubicBezTo>
                  <a:cubicBezTo>
                    <a:pt x="277326" y="469757"/>
                    <a:pt x="271575" y="498512"/>
                    <a:pt x="277326" y="515765"/>
                  </a:cubicBezTo>
                  <a:cubicBezTo>
                    <a:pt x="283077" y="504263"/>
                    <a:pt x="289513" y="493079"/>
                    <a:pt x="294579" y="481259"/>
                  </a:cubicBezTo>
                  <a:cubicBezTo>
                    <a:pt x="304526" y="458050"/>
                    <a:pt x="306768" y="437562"/>
                    <a:pt x="311831" y="412248"/>
                  </a:cubicBezTo>
                  <a:cubicBezTo>
                    <a:pt x="317582" y="420874"/>
                    <a:pt x="319248" y="441405"/>
                    <a:pt x="329084" y="438127"/>
                  </a:cubicBezTo>
                  <a:cubicBezTo>
                    <a:pt x="340331" y="434378"/>
                    <a:pt x="334454" y="415022"/>
                    <a:pt x="337711" y="403622"/>
                  </a:cubicBezTo>
                  <a:cubicBezTo>
                    <a:pt x="346641" y="372368"/>
                    <a:pt x="344684" y="380221"/>
                    <a:pt x="363590" y="351863"/>
                  </a:cubicBezTo>
                  <a:cubicBezTo>
                    <a:pt x="366465" y="343237"/>
                    <a:pt x="366536" y="333084"/>
                    <a:pt x="372216" y="325984"/>
                  </a:cubicBezTo>
                  <a:cubicBezTo>
                    <a:pt x="378693" y="317888"/>
                    <a:pt x="388470" y="304880"/>
                    <a:pt x="398096" y="308731"/>
                  </a:cubicBezTo>
                  <a:cubicBezTo>
                    <a:pt x="410624" y="313742"/>
                    <a:pt x="421472" y="367730"/>
                    <a:pt x="423975" y="377742"/>
                  </a:cubicBezTo>
                  <a:cubicBezTo>
                    <a:pt x="427607" y="366847"/>
                    <a:pt x="436990" y="331130"/>
                    <a:pt x="449854" y="325984"/>
                  </a:cubicBezTo>
                  <a:cubicBezTo>
                    <a:pt x="458297" y="322607"/>
                    <a:pt x="467107" y="331735"/>
                    <a:pt x="475733" y="334610"/>
                  </a:cubicBezTo>
                  <a:cubicBezTo>
                    <a:pt x="487235" y="317357"/>
                    <a:pt x="495577" y="297514"/>
                    <a:pt x="510239" y="282852"/>
                  </a:cubicBezTo>
                  <a:cubicBezTo>
                    <a:pt x="516669" y="276422"/>
                    <a:pt x="529688" y="267795"/>
                    <a:pt x="536118" y="274225"/>
                  </a:cubicBezTo>
                  <a:cubicBezTo>
                    <a:pt x="548978" y="287085"/>
                    <a:pt x="547620" y="308731"/>
                    <a:pt x="553371" y="325984"/>
                  </a:cubicBezTo>
                  <a:cubicBezTo>
                    <a:pt x="618241" y="282736"/>
                    <a:pt x="530022" y="329090"/>
                    <a:pt x="613756" y="360490"/>
                  </a:cubicBezTo>
                  <a:cubicBezTo>
                    <a:pt x="627218" y="365538"/>
                    <a:pt x="636760" y="343237"/>
                    <a:pt x="648262" y="334610"/>
                  </a:cubicBezTo>
                  <a:cubicBezTo>
                    <a:pt x="656888" y="337486"/>
                    <a:pt x="668461" y="336136"/>
                    <a:pt x="674141" y="343237"/>
                  </a:cubicBezTo>
                  <a:cubicBezTo>
                    <a:pt x="703785" y="380293"/>
                    <a:pt x="657091" y="386300"/>
                    <a:pt x="708646" y="369116"/>
                  </a:cubicBezTo>
                  <a:cubicBezTo>
                    <a:pt x="729122" y="307694"/>
                    <a:pt x="700272" y="370596"/>
                    <a:pt x="743152" y="377742"/>
                  </a:cubicBezTo>
                  <a:cubicBezTo>
                    <a:pt x="755186" y="379748"/>
                    <a:pt x="758880" y="358630"/>
                    <a:pt x="769031" y="351863"/>
                  </a:cubicBezTo>
                  <a:cubicBezTo>
                    <a:pt x="776597" y="346819"/>
                    <a:pt x="786284" y="346112"/>
                    <a:pt x="794911" y="343237"/>
                  </a:cubicBezTo>
                  <a:cubicBezTo>
                    <a:pt x="800662" y="351863"/>
                    <a:pt x="801796" y="369116"/>
                    <a:pt x="812163" y="369116"/>
                  </a:cubicBezTo>
                  <a:cubicBezTo>
                    <a:pt x="822531" y="369116"/>
                    <a:pt x="824272" y="352239"/>
                    <a:pt x="829416" y="343237"/>
                  </a:cubicBezTo>
                  <a:cubicBezTo>
                    <a:pt x="835796" y="332072"/>
                    <a:pt x="840918" y="320233"/>
                    <a:pt x="846669" y="308731"/>
                  </a:cubicBezTo>
                  <a:cubicBezTo>
                    <a:pt x="855295" y="323108"/>
                    <a:pt x="857137" y="345258"/>
                    <a:pt x="872548" y="351863"/>
                  </a:cubicBezTo>
                  <a:cubicBezTo>
                    <a:pt x="895248" y="361591"/>
                    <a:pt x="916915" y="319819"/>
                    <a:pt x="924307" y="308731"/>
                  </a:cubicBezTo>
                  <a:cubicBezTo>
                    <a:pt x="935809" y="311606"/>
                    <a:pt x="951097" y="308355"/>
                    <a:pt x="958812" y="317357"/>
                  </a:cubicBezTo>
                  <a:cubicBezTo>
                    <a:pt x="970647" y="331165"/>
                    <a:pt x="976065" y="369116"/>
                    <a:pt x="976065" y="369116"/>
                  </a:cubicBezTo>
                  <a:cubicBezTo>
                    <a:pt x="984692" y="360490"/>
                    <a:pt x="989911" y="345243"/>
                    <a:pt x="1001945" y="343237"/>
                  </a:cubicBezTo>
                  <a:cubicBezTo>
                    <a:pt x="1034770" y="337766"/>
                    <a:pt x="1025089" y="375008"/>
                    <a:pt x="1036450" y="386369"/>
                  </a:cubicBezTo>
                  <a:cubicBezTo>
                    <a:pt x="1042880" y="392799"/>
                    <a:pt x="1053703" y="392120"/>
                    <a:pt x="1062329" y="394995"/>
                  </a:cubicBezTo>
                  <a:cubicBezTo>
                    <a:pt x="1070956" y="389244"/>
                    <a:pt x="1078042" y="375709"/>
                    <a:pt x="1088209" y="377742"/>
                  </a:cubicBezTo>
                  <a:cubicBezTo>
                    <a:pt x="1098376" y="379775"/>
                    <a:pt x="1095932" y="407706"/>
                    <a:pt x="1105462" y="403622"/>
                  </a:cubicBezTo>
                  <a:cubicBezTo>
                    <a:pt x="1126104" y="394775"/>
                    <a:pt x="1132714" y="367744"/>
                    <a:pt x="1148594" y="351863"/>
                  </a:cubicBezTo>
                  <a:cubicBezTo>
                    <a:pt x="1155925" y="344532"/>
                    <a:pt x="1165847" y="340361"/>
                    <a:pt x="1174473" y="334610"/>
                  </a:cubicBezTo>
                  <a:cubicBezTo>
                    <a:pt x="1186817" y="359299"/>
                    <a:pt x="1185872" y="377742"/>
                    <a:pt x="1217605" y="377742"/>
                  </a:cubicBezTo>
                  <a:cubicBezTo>
                    <a:pt x="1226698" y="377742"/>
                    <a:pt x="1234858" y="371991"/>
                    <a:pt x="1243484" y="369116"/>
                  </a:cubicBezTo>
                  <a:cubicBezTo>
                    <a:pt x="1249235" y="377742"/>
                    <a:pt x="1251111" y="391145"/>
                    <a:pt x="1260737" y="394995"/>
                  </a:cubicBezTo>
                  <a:cubicBezTo>
                    <a:pt x="1291676" y="407371"/>
                    <a:pt x="1292479" y="362919"/>
                    <a:pt x="1295243" y="351863"/>
                  </a:cubicBezTo>
                  <a:cubicBezTo>
                    <a:pt x="1306745" y="354739"/>
                    <a:pt x="1318392" y="363897"/>
                    <a:pt x="1329748" y="360490"/>
                  </a:cubicBezTo>
                  <a:cubicBezTo>
                    <a:pt x="1349609" y="354532"/>
                    <a:pt x="1381507" y="325984"/>
                    <a:pt x="1381507" y="325984"/>
                  </a:cubicBezTo>
                  <a:cubicBezTo>
                    <a:pt x="1393009" y="331735"/>
                    <a:pt x="1403402" y="345759"/>
                    <a:pt x="1416012" y="343237"/>
                  </a:cubicBezTo>
                  <a:cubicBezTo>
                    <a:pt x="1424929" y="341454"/>
                    <a:pt x="1418958" y="324458"/>
                    <a:pt x="1424639" y="317357"/>
                  </a:cubicBezTo>
                  <a:cubicBezTo>
                    <a:pt x="1431116" y="309261"/>
                    <a:pt x="1442554" y="306742"/>
                    <a:pt x="1450518" y="300105"/>
                  </a:cubicBezTo>
                  <a:cubicBezTo>
                    <a:pt x="1493598" y="264205"/>
                    <a:pt x="1456795" y="280759"/>
                    <a:pt x="1502277" y="265599"/>
                  </a:cubicBezTo>
                  <a:cubicBezTo>
                    <a:pt x="1508265" y="259611"/>
                    <a:pt x="1536201" y="223959"/>
                    <a:pt x="1554035" y="231093"/>
                  </a:cubicBezTo>
                  <a:cubicBezTo>
                    <a:pt x="1563661" y="234944"/>
                    <a:pt x="1565537" y="248346"/>
                    <a:pt x="1571288" y="256973"/>
                  </a:cubicBezTo>
                  <a:cubicBezTo>
                    <a:pt x="1579914" y="239720"/>
                    <a:pt x="1587799" y="222076"/>
                    <a:pt x="1597167" y="205214"/>
                  </a:cubicBezTo>
                  <a:cubicBezTo>
                    <a:pt x="1602202" y="196151"/>
                    <a:pt x="1612248" y="189472"/>
                    <a:pt x="1614420" y="179335"/>
                  </a:cubicBezTo>
                  <a:cubicBezTo>
                    <a:pt x="1625940" y="125576"/>
                    <a:pt x="1604790" y="94073"/>
                    <a:pt x="1640299" y="58565"/>
                  </a:cubicBezTo>
                  <a:cubicBezTo>
                    <a:pt x="1647630" y="51234"/>
                    <a:pt x="1657552" y="47063"/>
                    <a:pt x="1666179" y="41312"/>
                  </a:cubicBezTo>
                  <a:cubicBezTo>
                    <a:pt x="1669054" y="29810"/>
                    <a:pt x="1665320" y="13920"/>
                    <a:pt x="1674805" y="6806"/>
                  </a:cubicBezTo>
                  <a:cubicBezTo>
                    <a:pt x="1706140" y="-16695"/>
                    <a:pt x="1700684" y="27810"/>
                    <a:pt x="1700684" y="32686"/>
                  </a:cubicBezTo>
                </a:path>
              </a:pathLst>
            </a:cu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dobe Hebrew" panose="02040503050201020203" pitchFamily="18" charset="-79"/>
                <a:ea typeface="黑体" panose="02010609060101010101" pitchFamily="49" charset="-122"/>
                <a:sym typeface="Adobe Hebrew" panose="02040503050201020203" pitchFamily="18" charset="-79"/>
              </a:endParaRPr>
            </a:p>
          </p:txBody>
        </p:sp>
        <p:cxnSp>
          <p:nvCxnSpPr>
            <p:cNvPr id="10" name="直接连接符 9"/>
            <p:cNvCxnSpPr/>
            <p:nvPr/>
          </p:nvCxnSpPr>
          <p:spPr>
            <a:xfrm>
              <a:off x="1720558" y="2317122"/>
              <a:ext cx="194421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692666" y="1844824"/>
              <a:ext cx="0" cy="94459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7015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4140527" y="2766463"/>
            <a:ext cx="4600000" cy="3542857"/>
          </a:xfrm>
          <a:prstGeom prst="rect">
            <a:avLst/>
          </a:prstGeom>
        </p:spPr>
      </p:pic>
      <p:sp>
        <p:nvSpPr>
          <p:cNvPr id="3" name="椭圆 2"/>
          <p:cNvSpPr/>
          <p:nvPr/>
        </p:nvSpPr>
        <p:spPr>
          <a:xfrm>
            <a:off x="6289306" y="2766020"/>
            <a:ext cx="360040" cy="1311052"/>
          </a:xfrm>
          <a:prstGeom prst="ellipse">
            <a:avLst/>
          </a:prstGeom>
          <a:noFill/>
          <a:ln w="38100">
            <a:solidFill>
              <a:srgbClr val="FF0000"/>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9" name="直接箭头连接符 8"/>
          <p:cNvCxnSpPr/>
          <p:nvPr/>
        </p:nvCxnSpPr>
        <p:spPr>
          <a:xfrm flipV="1">
            <a:off x="3419872" y="3207267"/>
            <a:ext cx="2869434" cy="479309"/>
          </a:xfrm>
          <a:prstGeom prst="straightConnector1">
            <a:avLst/>
          </a:prstGeom>
          <a:ln w="38100">
            <a:solidFill>
              <a:srgbClr val="FF0000"/>
            </a:solidFill>
            <a:tailEnd type="arrow" w="lg" len="lg"/>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4716016" y="4797152"/>
            <a:ext cx="3610135" cy="1245844"/>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nchor="ctr" anchorCtr="1">
            <a:noAutofit/>
          </a:bodyPr>
          <a:lstStyle/>
          <a:p>
            <a:pPr algn="ctr"/>
            <a:r>
              <a:rPr lang="zh-CN" altLang="en-US" sz="3200" b="1" dirty="0">
                <a:latin typeface="+mj-lt"/>
                <a:ea typeface="黑体" panose="02010609060101010101" pitchFamily="49" charset="-122"/>
              </a:rPr>
              <a:t>说明玉兔号正在</a:t>
            </a:r>
            <a:endParaRPr lang="en-US" altLang="zh-CN" sz="3200" b="1" dirty="0">
              <a:latin typeface="+mj-lt"/>
              <a:ea typeface="黑体" panose="02010609060101010101" pitchFamily="49" charset="-122"/>
            </a:endParaRPr>
          </a:p>
          <a:p>
            <a:pPr algn="ctr"/>
            <a:r>
              <a:rPr lang="zh-CN" altLang="en-US" sz="3200" b="1" dirty="0">
                <a:latin typeface="+mj-lt"/>
                <a:ea typeface="黑体" panose="02010609060101010101" pitchFamily="49" charset="-122"/>
              </a:rPr>
              <a:t>向地球发射信号</a:t>
            </a:r>
            <a:endParaRPr lang="en-US" altLang="zh-CN" sz="3200" b="1" dirty="0">
              <a:latin typeface="+mj-lt"/>
              <a:ea typeface="黑体" panose="02010609060101010101" pitchFamily="49" charset="-122"/>
            </a:endParaRPr>
          </a:p>
        </p:txBody>
      </p:sp>
      <p:cxnSp>
        <p:nvCxnSpPr>
          <p:cNvPr id="18" name="直接连接符 17"/>
          <p:cNvCxnSpPr/>
          <p:nvPr/>
        </p:nvCxnSpPr>
        <p:spPr>
          <a:xfrm>
            <a:off x="5580112" y="4462512"/>
            <a:ext cx="78811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95537" y="2996952"/>
            <a:ext cx="3384950" cy="3139321"/>
          </a:xfrm>
          <a:prstGeom prst="rect">
            <a:avLst/>
          </a:prstGeom>
          <a:noFill/>
        </p:spPr>
        <p:txBody>
          <a:bodyPr wrap="square" rtlCol="0">
            <a:spAutoFit/>
          </a:bodyPr>
          <a:lstStyle/>
          <a:p>
            <a:r>
              <a:rPr lang="zh-CN" altLang="en-US" sz="2400" b="1" dirty="0">
                <a:latin typeface="黑体" panose="02010609060101010101" pitchFamily="49" charset="-122"/>
                <a:ea typeface="黑体" panose="02010609060101010101" pitchFamily="49" charset="-122"/>
              </a:rPr>
              <a:t>接收信号的</a:t>
            </a:r>
            <a:r>
              <a:rPr lang="zh-CN" altLang="en-US" sz="2400" b="1" dirty="0">
                <a:solidFill>
                  <a:srgbClr val="0000FF"/>
                </a:solidFill>
                <a:latin typeface="黑体" panose="02010609060101010101" pitchFamily="49" charset="-122"/>
                <a:ea typeface="黑体" panose="02010609060101010101" pitchFamily="49" charset="-122"/>
              </a:rPr>
              <a:t>频域波形</a:t>
            </a:r>
            <a:r>
              <a:rPr lang="en-US" altLang="zh-CN" sz="2400" b="1" dirty="0">
                <a:solidFill>
                  <a:srgbClr val="0000FF"/>
                </a:solidFill>
                <a:latin typeface="黑体" panose="02010609060101010101" pitchFamily="49" charset="-122"/>
                <a:ea typeface="黑体" panose="02010609060101010101" pitchFamily="49" charset="-122"/>
              </a:rPr>
              <a:t>(</a:t>
            </a:r>
            <a:r>
              <a:rPr lang="zh-CN" altLang="en-US" sz="2400" b="1" dirty="0">
                <a:solidFill>
                  <a:srgbClr val="0000FF"/>
                </a:solidFill>
                <a:latin typeface="黑体" panose="02010609060101010101" pitchFamily="49" charset="-122"/>
                <a:ea typeface="黑体" panose="02010609060101010101" pitchFamily="49" charset="-122"/>
              </a:rPr>
              <a:t>频谱仪</a:t>
            </a:r>
            <a:r>
              <a:rPr lang="en-US" altLang="zh-CN" sz="2400" b="1" dirty="0">
                <a:solidFill>
                  <a:srgbClr val="0000FF"/>
                </a:solidFill>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342900" indent="-342900">
              <a:spcBef>
                <a:spcPts val="1200"/>
              </a:spcBef>
              <a:buFont typeface="Wingdings" panose="05000000000000000000" pitchFamily="2" charset="2"/>
              <a:buChar char="ü"/>
            </a:pPr>
            <a:r>
              <a:rPr lang="en-US" altLang="zh-CN" sz="2400" b="1" dirty="0">
                <a:ea typeface="黑体" panose="02010609060101010101" pitchFamily="49" charset="-122"/>
              </a:rPr>
              <a:t>8.462 GHz</a:t>
            </a:r>
            <a:r>
              <a:rPr lang="zh-CN" altLang="en-US" sz="2400" b="1" dirty="0">
                <a:ea typeface="黑体" panose="02010609060101010101" pitchFamily="49" charset="-122"/>
              </a:rPr>
              <a:t>处有明显 的频率分量</a:t>
            </a:r>
            <a:endParaRPr lang="en-US" altLang="zh-CN" sz="2400" b="1" dirty="0">
              <a:ea typeface="黑体" panose="02010609060101010101" pitchFamily="49" charset="-122"/>
            </a:endParaRPr>
          </a:p>
          <a:p>
            <a:pPr marL="342900" indent="-342900">
              <a:spcBef>
                <a:spcPts val="1200"/>
              </a:spcBef>
              <a:buFont typeface="Wingdings" panose="05000000000000000000" pitchFamily="2" charset="2"/>
              <a:buChar char="ü"/>
            </a:pPr>
            <a:r>
              <a:rPr lang="zh-CN" altLang="en-US" sz="2400" b="1" dirty="0">
                <a:ea typeface="黑体" panose="02010609060101010101" pitchFamily="49" charset="-122"/>
              </a:rPr>
              <a:t>玉兔号下行信号中心频率约为 </a:t>
            </a:r>
            <a:r>
              <a:rPr lang="en-US" altLang="zh-CN" sz="2400" b="1" dirty="0">
                <a:ea typeface="黑体" panose="02010609060101010101" pitchFamily="49" charset="-122"/>
              </a:rPr>
              <a:t>8.462 GHz</a:t>
            </a:r>
          </a:p>
          <a:p>
            <a:pPr marL="342900" indent="-342900">
              <a:spcBef>
                <a:spcPts val="1200"/>
              </a:spcBef>
              <a:buFont typeface="Wingdings" panose="05000000000000000000" pitchFamily="2" charset="2"/>
              <a:buChar char="ü"/>
            </a:pPr>
            <a:r>
              <a:rPr lang="zh-CN" altLang="en-US" sz="2400" b="1" dirty="0">
                <a:solidFill>
                  <a:srgbClr val="FF0000"/>
                </a:solidFill>
                <a:ea typeface="黑体" panose="02010609060101010101" pitchFamily="49" charset="-122"/>
              </a:rPr>
              <a:t>清晰的信号特征</a:t>
            </a:r>
            <a:endParaRPr lang="en-US" altLang="zh-CN" sz="2400" b="1" dirty="0">
              <a:solidFill>
                <a:srgbClr val="FF0000"/>
              </a:solidFill>
              <a:ea typeface="黑体" panose="02010609060101010101" pitchFamily="49" charset="-122"/>
            </a:endParaRPr>
          </a:p>
        </p:txBody>
      </p:sp>
      <p:sp>
        <p:nvSpPr>
          <p:cNvPr id="25" name="文本框 24"/>
          <p:cNvSpPr txBox="1"/>
          <p:nvPr/>
        </p:nvSpPr>
        <p:spPr>
          <a:xfrm>
            <a:off x="395536" y="1196752"/>
            <a:ext cx="3278462" cy="98488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rPr>
              <a:t>接收信号的</a:t>
            </a:r>
            <a:r>
              <a:rPr lang="zh-CN" altLang="en-US" sz="2400" b="1" dirty="0">
                <a:solidFill>
                  <a:srgbClr val="0000FF"/>
                </a:solidFill>
                <a:latin typeface="黑体" panose="02010609060101010101" pitchFamily="49" charset="-122"/>
                <a:ea typeface="黑体" panose="02010609060101010101" pitchFamily="49" charset="-122"/>
              </a:rPr>
              <a:t>时域波形</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342900" indent="-342900">
              <a:spcBef>
                <a:spcPts val="1200"/>
              </a:spcBef>
              <a:buFont typeface="Wingdings" panose="05000000000000000000" pitchFamily="2" charset="2"/>
              <a:buChar char=""/>
            </a:pPr>
            <a:r>
              <a:rPr lang="zh-CN" altLang="en-US" sz="2400" b="1" dirty="0">
                <a:solidFill>
                  <a:srgbClr val="FF0000"/>
                </a:solidFill>
                <a:latin typeface="黑体" panose="02010609060101010101" pitchFamily="49" charset="-122"/>
                <a:ea typeface="黑体" panose="02010609060101010101" pitchFamily="49" charset="-122"/>
              </a:rPr>
              <a:t>杂乱无章，无特征</a:t>
            </a:r>
          </a:p>
        </p:txBody>
      </p:sp>
      <p:pic>
        <p:nvPicPr>
          <p:cNvPr id="20" name="图片 19"/>
          <p:cNvPicPr>
            <a:picLocks noChangeAspect="1"/>
          </p:cNvPicPr>
          <p:nvPr/>
        </p:nvPicPr>
        <p:blipFill>
          <a:blip r:embed="rId5"/>
          <a:stretch>
            <a:fillRect/>
          </a:stretch>
        </p:blipFill>
        <p:spPr>
          <a:xfrm>
            <a:off x="4211960" y="1124744"/>
            <a:ext cx="4392454" cy="1177944"/>
          </a:xfrm>
          <a:prstGeom prst="rect">
            <a:avLst/>
          </a:prstGeom>
        </p:spPr>
      </p:pic>
      <p:sp>
        <p:nvSpPr>
          <p:cNvPr id="15" name="标题 1"/>
          <p:cNvSpPr>
            <a:spLocks noGrp="1"/>
          </p:cNvSpPr>
          <p:nvPr>
            <p:ph type="title"/>
          </p:nvPr>
        </p:nvSpPr>
        <p:spPr/>
        <p:txBody>
          <a:bodyPr>
            <a:normAutofit fontScale="90000"/>
          </a:bodyPr>
          <a:lstStyle/>
          <a:p>
            <a:r>
              <a:rPr lang="zh-CN" altLang="en-US" dirty="0"/>
              <a:t>捕捉和判断“玉兔号”无线电信号的特征</a:t>
            </a:r>
          </a:p>
        </p:txBody>
      </p:sp>
      <p:sp>
        <p:nvSpPr>
          <p:cNvPr id="7" name="灯片编号占位符 6">
            <a:extLst>
              <a:ext uri="{FF2B5EF4-FFF2-40B4-BE49-F238E27FC236}">
                <a16:creationId xmlns:a16="http://schemas.microsoft.com/office/drawing/2014/main" id="{9B49B93D-92DB-48A4-B68E-1E09471AA82F}"/>
              </a:ext>
            </a:extLst>
          </p:cNvPr>
          <p:cNvSpPr>
            <a:spLocks noGrp="1"/>
          </p:cNvSpPr>
          <p:nvPr>
            <p:ph type="sldNum" sz="quarter" idx="4294967295"/>
          </p:nvPr>
        </p:nvSpPr>
        <p:spPr>
          <a:xfrm>
            <a:off x="7010400" y="6519863"/>
            <a:ext cx="2133600" cy="365125"/>
          </a:xfrm>
          <a:prstGeom prst="rect">
            <a:avLst/>
          </a:prstGeom>
        </p:spPr>
        <p:txBody>
          <a:bodyPr vert="horz" lIns="91440" tIns="45720" rIns="91440" bIns="45720" rtlCol="0" anchor="ctr"/>
          <a:lstStyle>
            <a:defPPr>
              <a:defRPr lang="zh-CN"/>
            </a:defPPr>
            <a:lvl1pPr algn="r" rtl="0" fontAlgn="base">
              <a:spcBef>
                <a:spcPct val="0"/>
              </a:spcBef>
              <a:spcAft>
                <a:spcPct val="0"/>
              </a:spcAft>
              <a:defRPr sz="1200" kern="1200">
                <a:solidFill>
                  <a:schemeClr val="tx1">
                    <a:tint val="75000"/>
                  </a:schemeClr>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4</a:t>
            </a:fld>
            <a:endParaRPr lang="zh-CN" altLang="en-US"/>
          </a:p>
        </p:txBody>
      </p:sp>
      <p:sp>
        <p:nvSpPr>
          <p:cNvPr id="13" name="弧形 12">
            <a:extLst>
              <a:ext uri="{FF2B5EF4-FFF2-40B4-BE49-F238E27FC236}">
                <a16:creationId xmlns:a16="http://schemas.microsoft.com/office/drawing/2014/main" id="{F2056E2D-98DB-488F-9C25-430BA77AC406}"/>
              </a:ext>
            </a:extLst>
          </p:cNvPr>
          <p:cNvSpPr/>
          <p:nvPr/>
        </p:nvSpPr>
        <p:spPr>
          <a:xfrm>
            <a:off x="2854695" y="1473885"/>
            <a:ext cx="853210" cy="1811100"/>
          </a:xfrm>
          <a:prstGeom prst="arc">
            <a:avLst>
              <a:gd name="adj1" fmla="val 16083684"/>
              <a:gd name="adj2" fmla="val 5480988"/>
            </a:avLst>
          </a:prstGeom>
          <a:ln w="28575">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
        <p:nvSpPr>
          <p:cNvPr id="14" name="弧形 13">
            <a:extLst>
              <a:ext uri="{FF2B5EF4-FFF2-40B4-BE49-F238E27FC236}">
                <a16:creationId xmlns:a16="http://schemas.microsoft.com/office/drawing/2014/main" id="{7ABC1992-D580-4849-8EFB-546F67FA8C74}"/>
              </a:ext>
            </a:extLst>
          </p:cNvPr>
          <p:cNvSpPr/>
          <p:nvPr/>
        </p:nvSpPr>
        <p:spPr>
          <a:xfrm>
            <a:off x="2794721" y="3284985"/>
            <a:ext cx="1140668" cy="2664295"/>
          </a:xfrm>
          <a:prstGeom prst="arc">
            <a:avLst>
              <a:gd name="adj1" fmla="val 16083684"/>
              <a:gd name="adj2" fmla="val 5480988"/>
            </a:avLst>
          </a:prstGeom>
          <a:ln w="28575">
            <a:solidFill>
              <a:srgbClr val="FF0000"/>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FF0000"/>
              </a:solidFill>
            </a:endParaRPr>
          </a:p>
        </p:txBody>
      </p:sp>
    </p:spTree>
    <p:extLst>
      <p:ext uri="{BB962C8B-B14F-4D97-AF65-F5344CB8AC3E}">
        <p14:creationId xmlns:p14="http://schemas.microsoft.com/office/powerpoint/2010/main" val="424385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傅里叶的两个主要观点</a:t>
            </a:r>
            <a:endParaRPr lang="zh-CN" altLang="en-US" dirty="0">
              <a:solidFill>
                <a:srgbClr val="FF0000"/>
              </a:solidFill>
            </a:endParaRPr>
          </a:p>
        </p:txBody>
      </p:sp>
      <p:sp>
        <p:nvSpPr>
          <p:cNvPr id="7" name="灯片编号占位符 6">
            <a:extLst>
              <a:ext uri="{FF2B5EF4-FFF2-40B4-BE49-F238E27FC236}">
                <a16:creationId xmlns:a16="http://schemas.microsoft.com/office/drawing/2014/main" id="{332ACF2D-CAB4-44CF-81FE-B9498249C159}"/>
              </a:ext>
            </a:extLst>
          </p:cNvPr>
          <p:cNvSpPr>
            <a:spLocks noGrp="1"/>
          </p:cNvSpPr>
          <p:nvPr>
            <p:ph type="sldNum" sz="quarter" idx="4294967295"/>
          </p:nvPr>
        </p:nvSpPr>
        <p:spPr>
          <a:xfrm>
            <a:off x="7010400" y="6519863"/>
            <a:ext cx="2133600" cy="365125"/>
          </a:xfrm>
          <a:prstGeom prst="rect">
            <a:avLst/>
          </a:prstGeom>
        </p:spPr>
        <p:txBody>
          <a:bodyPr vert="horz" lIns="91440" tIns="45720" rIns="91440" bIns="45720" rtlCol="0" anchor="ctr"/>
          <a:lstStyle>
            <a:defPPr>
              <a:defRPr lang="zh-CN"/>
            </a:defPPr>
            <a:lvl1pPr algn="r" rtl="0" fontAlgn="base">
              <a:spcBef>
                <a:spcPct val="0"/>
              </a:spcBef>
              <a:spcAft>
                <a:spcPct val="0"/>
              </a:spcAft>
              <a:defRPr sz="1200" kern="1200">
                <a:solidFill>
                  <a:schemeClr val="tx1">
                    <a:tint val="75000"/>
                  </a:schemeClr>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5</a:t>
            </a:fld>
            <a:endParaRPr lang="zh-CN" altLang="en-US"/>
          </a:p>
        </p:txBody>
      </p:sp>
      <p:sp>
        <p:nvSpPr>
          <p:cNvPr id="13" name="矩形 12"/>
          <p:cNvSpPr/>
          <p:nvPr/>
        </p:nvSpPr>
        <p:spPr>
          <a:xfrm>
            <a:off x="107504" y="1340768"/>
            <a:ext cx="8712968" cy="609398"/>
          </a:xfrm>
          <a:prstGeom prst="rect">
            <a:avLst/>
          </a:prstGeom>
        </p:spPr>
        <p:txBody>
          <a:bodyPr wrap="square">
            <a:spAutoFit/>
          </a:bodyPr>
          <a:lstStyle/>
          <a:p>
            <a:pPr>
              <a:lnSpc>
                <a:spcPct val="120000"/>
              </a:lnSpc>
              <a:spcAft>
                <a:spcPts val="1200"/>
              </a:spcAft>
              <a:buClr>
                <a:srgbClr val="C00000"/>
              </a:buClr>
              <a:buSzPct val="80000"/>
            </a:pPr>
            <a:r>
              <a:rPr lang="en-US" altLang="zh-CN" sz="2800" b="1" dirty="0">
                <a:latin typeface="黑体" pitchFamily="49" charset="-122"/>
                <a:ea typeface="黑体" pitchFamily="49" charset="-122"/>
              </a:rPr>
              <a:t>(1) </a:t>
            </a:r>
            <a:r>
              <a:rPr lang="zh-CN" altLang="en-US" sz="2800" b="1" dirty="0">
                <a:solidFill>
                  <a:srgbClr val="FF0000"/>
                </a:solidFill>
                <a:latin typeface="黑体" pitchFamily="49" charset="-122"/>
                <a:ea typeface="黑体" pitchFamily="49" charset="-122"/>
              </a:rPr>
              <a:t>周期信号</a:t>
            </a:r>
            <a:r>
              <a:rPr lang="zh-CN" altLang="en-US" sz="2800" b="1" dirty="0">
                <a:latin typeface="黑体" pitchFamily="49" charset="-122"/>
                <a:ea typeface="黑体" pitchFamily="49" charset="-122"/>
              </a:rPr>
              <a:t>可表示为</a:t>
            </a:r>
            <a:r>
              <a:rPr lang="zh-CN" altLang="en-US" sz="2800" b="1" dirty="0">
                <a:solidFill>
                  <a:srgbClr val="0000FF"/>
                </a:solidFill>
                <a:latin typeface="黑体" pitchFamily="49" charset="-122"/>
                <a:ea typeface="黑体" pitchFamily="49" charset="-122"/>
              </a:rPr>
              <a:t>呈谐波关系余弦信号</a:t>
            </a:r>
            <a:r>
              <a:rPr lang="zh-CN" altLang="en-US" sz="2800" b="1" dirty="0">
                <a:latin typeface="黑体" pitchFamily="49" charset="-122"/>
                <a:ea typeface="黑体" pitchFamily="49" charset="-122"/>
              </a:rPr>
              <a:t>的加权</a:t>
            </a:r>
            <a:r>
              <a:rPr lang="zh-CN" altLang="en-US" sz="2800" b="1" dirty="0">
                <a:solidFill>
                  <a:srgbClr val="0000FF"/>
                </a:solidFill>
                <a:latin typeface="黑体" pitchFamily="49" charset="-122"/>
                <a:ea typeface="黑体" pitchFamily="49" charset="-122"/>
              </a:rPr>
              <a:t>和</a:t>
            </a:r>
            <a:endParaRPr lang="en-US" altLang="zh-CN" sz="2800" b="1" dirty="0">
              <a:solidFill>
                <a:srgbClr val="0000FF"/>
              </a:solidFill>
              <a:latin typeface="黑体" pitchFamily="49" charset="-122"/>
              <a:ea typeface="黑体" pitchFamily="49" charset="-122"/>
            </a:endParaRPr>
          </a:p>
        </p:txBody>
      </p:sp>
      <p:sp>
        <p:nvSpPr>
          <p:cNvPr id="14" name="矩形 13"/>
          <p:cNvSpPr/>
          <p:nvPr/>
        </p:nvSpPr>
        <p:spPr>
          <a:xfrm>
            <a:off x="107504" y="1988840"/>
            <a:ext cx="8964488" cy="609398"/>
          </a:xfrm>
          <a:prstGeom prst="rect">
            <a:avLst/>
          </a:prstGeom>
        </p:spPr>
        <p:txBody>
          <a:bodyPr wrap="square">
            <a:spAutoFit/>
          </a:bodyPr>
          <a:lstStyle/>
          <a:p>
            <a:pPr>
              <a:lnSpc>
                <a:spcPct val="120000"/>
              </a:lnSpc>
              <a:spcAft>
                <a:spcPts val="1200"/>
              </a:spcAft>
              <a:buClr>
                <a:srgbClr val="C00000"/>
              </a:buClr>
              <a:buSzPct val="80000"/>
            </a:pPr>
            <a:r>
              <a:rPr lang="en-US" altLang="zh-CN" sz="2800" b="1" dirty="0">
                <a:latin typeface="黑体" pitchFamily="49" charset="-122"/>
                <a:ea typeface="黑体" pitchFamily="49" charset="-122"/>
              </a:rPr>
              <a:t>(2) </a:t>
            </a:r>
            <a:r>
              <a:rPr lang="zh-CN" altLang="en-US" sz="2800" b="1" dirty="0">
                <a:solidFill>
                  <a:srgbClr val="FF0000"/>
                </a:solidFill>
                <a:latin typeface="黑体" pitchFamily="49" charset="-122"/>
                <a:ea typeface="黑体" pitchFamily="49" charset="-122"/>
              </a:rPr>
              <a:t>非周期信号</a:t>
            </a:r>
            <a:r>
              <a:rPr lang="zh-CN" altLang="en-US" sz="2800" b="1" dirty="0">
                <a:latin typeface="黑体" pitchFamily="49" charset="-122"/>
                <a:ea typeface="黑体" pitchFamily="49" charset="-122"/>
              </a:rPr>
              <a:t>可表示为</a:t>
            </a:r>
            <a:r>
              <a:rPr lang="zh-CN" altLang="en-US" sz="2800" b="1" dirty="0">
                <a:solidFill>
                  <a:srgbClr val="0000FF"/>
                </a:solidFill>
                <a:latin typeface="黑体" pitchFamily="49" charset="-122"/>
                <a:ea typeface="黑体" pitchFamily="49" charset="-122"/>
              </a:rPr>
              <a:t>连续频率余弦信号</a:t>
            </a:r>
            <a:r>
              <a:rPr lang="zh-CN" altLang="en-US" sz="2800" b="1" dirty="0">
                <a:latin typeface="黑体" pitchFamily="49" charset="-122"/>
                <a:ea typeface="黑体" pitchFamily="49" charset="-122"/>
              </a:rPr>
              <a:t>的加权</a:t>
            </a:r>
            <a:r>
              <a:rPr lang="zh-CN" altLang="en-US" sz="2800" b="1" dirty="0">
                <a:solidFill>
                  <a:srgbClr val="0000FF"/>
                </a:solidFill>
                <a:latin typeface="黑体" pitchFamily="49" charset="-122"/>
                <a:ea typeface="黑体" pitchFamily="49" charset="-122"/>
              </a:rPr>
              <a:t>积分</a:t>
            </a:r>
            <a:endParaRPr lang="en-US" altLang="zh-CN" sz="2800" b="1" dirty="0">
              <a:solidFill>
                <a:srgbClr val="0000FF"/>
              </a:solidFill>
              <a:latin typeface="黑体" pitchFamily="49" charset="-122"/>
              <a:ea typeface="黑体" pitchFamily="49" charset="-122"/>
            </a:endParaRPr>
          </a:p>
        </p:txBody>
      </p:sp>
    </p:spTree>
    <p:extLst>
      <p:ext uri="{BB962C8B-B14F-4D97-AF65-F5344CB8AC3E}">
        <p14:creationId xmlns:p14="http://schemas.microsoft.com/office/powerpoint/2010/main" val="422677636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319548F-0075-45A0-AB58-FECDA59232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034326"/>
            <a:ext cx="8077200" cy="3333750"/>
          </a:xfrm>
          <a:prstGeom prst="rect">
            <a:avLst/>
          </a:prstGeom>
        </p:spPr>
      </p:pic>
      <p:sp>
        <p:nvSpPr>
          <p:cNvPr id="2" name="灯片编号占位符 1">
            <a:extLst>
              <a:ext uri="{FF2B5EF4-FFF2-40B4-BE49-F238E27FC236}">
                <a16:creationId xmlns:a16="http://schemas.microsoft.com/office/drawing/2014/main" id="{01D51668-EB85-437F-8317-9F4384F1EE90}"/>
              </a:ext>
            </a:extLst>
          </p:cNvPr>
          <p:cNvSpPr>
            <a:spLocks noGrp="1"/>
          </p:cNvSpPr>
          <p:nvPr>
            <p:ph type="sldNum" sz="quarter" idx="4294967295"/>
          </p:nvPr>
        </p:nvSpPr>
        <p:spPr>
          <a:xfrm>
            <a:off x="0" y="0"/>
            <a:ext cx="0" cy="0"/>
          </a:xfrm>
        </p:spPr>
        <p:txBody>
          <a:bodyPr/>
          <a:lstStyle/>
          <a:p>
            <a:pPr>
              <a:defRPr/>
            </a:pPr>
            <a:endParaRPr lang="en-US" altLang="zh-CN" dirty="0"/>
          </a:p>
        </p:txBody>
      </p:sp>
    </p:spTree>
    <p:extLst>
      <p:ext uri="{BB962C8B-B14F-4D97-AF65-F5344CB8AC3E}">
        <p14:creationId xmlns:p14="http://schemas.microsoft.com/office/powerpoint/2010/main" val="13612309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0" y="2675586"/>
            <a:ext cx="9144000" cy="720164"/>
          </a:xfrm>
          <a:prstGeom prst="roundRect">
            <a:avLst>
              <a:gd name="adj" fmla="val 12420"/>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normAutofit fontScale="90000"/>
          </a:bodyPr>
          <a:lstStyle/>
          <a:p>
            <a:r>
              <a:rPr lang="zh-CN" altLang="en-US" dirty="0"/>
              <a:t>连续时间周期信号的傅里叶级数表示</a:t>
            </a:r>
            <a:endParaRPr lang="zh-CN" altLang="en-US" dirty="0">
              <a:solidFill>
                <a:srgbClr val="FF0000"/>
              </a:solidFill>
              <a:latin typeface="黑体" pitchFamily="49" charset="-122"/>
            </a:endParaRPr>
          </a:p>
        </p:txBody>
      </p:sp>
      <p:sp>
        <p:nvSpPr>
          <p:cNvPr id="14" name="灯片编号占位符 13">
            <a:extLst>
              <a:ext uri="{FF2B5EF4-FFF2-40B4-BE49-F238E27FC236}">
                <a16:creationId xmlns:a16="http://schemas.microsoft.com/office/drawing/2014/main" id="{FC821F2C-8302-45C3-9EB0-0C7539E1A7F0}"/>
              </a:ext>
            </a:extLst>
          </p:cNvPr>
          <p:cNvSpPr>
            <a:spLocks noGrp="1"/>
          </p:cNvSpPr>
          <p:nvPr>
            <p:ph type="sldNum" sz="quarter" idx="4294967295"/>
          </p:nvPr>
        </p:nvSpPr>
        <p:spPr>
          <a:xfrm>
            <a:off x="7010400" y="6519863"/>
            <a:ext cx="2133600" cy="365125"/>
          </a:xfrm>
          <a:prstGeom prst="rect">
            <a:avLst/>
          </a:prstGeom>
        </p:spPr>
        <p:txBody>
          <a:bodyPr vert="horz" lIns="91440" tIns="45720" rIns="91440" bIns="45720" rtlCol="0" anchor="ctr"/>
          <a:lstStyle>
            <a:defPPr>
              <a:defRPr lang="zh-CN"/>
            </a:defPPr>
            <a:lvl1pPr algn="r" rtl="0" fontAlgn="base">
              <a:spcBef>
                <a:spcPct val="0"/>
              </a:spcBef>
              <a:spcAft>
                <a:spcPct val="0"/>
              </a:spcAft>
              <a:defRPr sz="1200" kern="1200">
                <a:solidFill>
                  <a:schemeClr val="tx1">
                    <a:tint val="75000"/>
                  </a:schemeClr>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7</a:t>
            </a:fld>
            <a:endParaRPr lang="zh-CN" altLang="en-US"/>
          </a:p>
        </p:txBody>
      </p:sp>
      <mc:AlternateContent xmlns:mc="http://schemas.openxmlformats.org/markup-compatibility/2006" xmlns:a14="http://schemas.microsoft.com/office/drawing/2010/main">
        <mc:Choice Requires="a14">
          <p:sp>
            <p:nvSpPr>
              <p:cNvPr id="3" name="矩形 2"/>
              <p:cNvSpPr/>
              <p:nvPr/>
            </p:nvSpPr>
            <p:spPr>
              <a:xfrm>
                <a:off x="251520" y="1001122"/>
                <a:ext cx="8712968" cy="556499"/>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en-US" sz="2800" b="1" dirty="0">
                    <a:solidFill>
                      <a:schemeClr val="tx1"/>
                    </a:solidFill>
                    <a:latin typeface="黑体" panose="02010609060101010101" pitchFamily="49" charset="-122"/>
                    <a:ea typeface="黑体" panose="02010609060101010101" pitchFamily="49" charset="-122"/>
                  </a:rPr>
                  <a:t>周期信号</a:t>
                </a:r>
                <a14:m>
                  <m:oMath xmlns:m="http://schemas.openxmlformats.org/officeDocument/2006/math">
                    <m:r>
                      <a:rPr lang="en-US" altLang="zh-CN" sz="2800" b="1" i="0" smtClean="0">
                        <a:solidFill>
                          <a:schemeClr val="tx1"/>
                        </a:solidFill>
                        <a:latin typeface="Cambria Math" panose="02040503050406030204" pitchFamily="18" charset="0"/>
                        <a:ea typeface="黑体" panose="02010609060101010101" pitchFamily="49" charset="-122"/>
                      </a:rPr>
                      <m:t> </m:t>
                    </m:r>
                    <m:r>
                      <a:rPr lang="en-US" altLang="zh-CN" sz="2800" b="1" i="1" smtClean="0">
                        <a:solidFill>
                          <a:schemeClr val="tx1"/>
                        </a:solidFill>
                        <a:latin typeface="Cambria Math" panose="02040503050406030204" pitchFamily="18" charset="0"/>
                        <a:ea typeface="黑体" panose="02010609060101010101" pitchFamily="49" charset="-122"/>
                      </a:rPr>
                      <m:t>𝒙</m:t>
                    </m:r>
                    <m:r>
                      <a:rPr lang="en-US" altLang="zh-CN" sz="2800" b="1" i="1" smtClean="0">
                        <a:solidFill>
                          <a:schemeClr val="tx1"/>
                        </a:solidFill>
                        <a:latin typeface="Cambria Math" panose="02040503050406030204" pitchFamily="18" charset="0"/>
                        <a:ea typeface="黑体" panose="02010609060101010101" pitchFamily="49" charset="-122"/>
                      </a:rPr>
                      <m:t>(</m:t>
                    </m:r>
                    <m:r>
                      <a:rPr lang="en-US" altLang="zh-CN" sz="2800" b="1" i="1" smtClean="0">
                        <a:solidFill>
                          <a:schemeClr val="tx1"/>
                        </a:solidFill>
                        <a:latin typeface="Cambria Math" panose="02040503050406030204" pitchFamily="18" charset="0"/>
                        <a:ea typeface="黑体" panose="02010609060101010101" pitchFamily="49" charset="-122"/>
                      </a:rPr>
                      <m:t>𝒕</m:t>
                    </m:r>
                    <m:r>
                      <a:rPr lang="en-US" altLang="zh-CN" sz="2800" b="1" i="1" smtClean="0">
                        <a:solidFill>
                          <a:schemeClr val="tx1"/>
                        </a:solidFill>
                        <a:latin typeface="Cambria Math" panose="02040503050406030204" pitchFamily="18" charset="0"/>
                        <a:ea typeface="黑体" panose="02010609060101010101" pitchFamily="49" charset="-122"/>
                      </a:rPr>
                      <m:t>)</m:t>
                    </m:r>
                  </m:oMath>
                </a14:m>
                <a:r>
                  <a:rPr lang="zh-CN" altLang="en-US" sz="2800" b="1" dirty="0">
                    <a:solidFill>
                      <a:schemeClr val="tx1"/>
                    </a:solidFill>
                    <a:latin typeface="黑体" panose="02010609060101010101" pitchFamily="49" charset="-122"/>
                    <a:ea typeface="黑体" panose="02010609060101010101" pitchFamily="49" charset="-122"/>
                  </a:rPr>
                  <a:t>： 周期</a:t>
                </a:r>
                <a14:m>
                  <m:oMath xmlns:m="http://schemas.openxmlformats.org/officeDocument/2006/math">
                    <m:r>
                      <a:rPr lang="en-US" altLang="zh-CN" sz="2800" b="1" i="0" smtClean="0">
                        <a:solidFill>
                          <a:schemeClr val="tx1"/>
                        </a:solidFill>
                        <a:latin typeface="Cambria Math" panose="02040503050406030204" pitchFamily="18" charset="0"/>
                        <a:ea typeface="黑体" panose="02010609060101010101" pitchFamily="49" charset="-122"/>
                      </a:rPr>
                      <m:t> </m:t>
                    </m:r>
                    <m:r>
                      <a:rPr lang="en-US" altLang="zh-CN" sz="2800" b="1" i="1" smtClean="0">
                        <a:solidFill>
                          <a:schemeClr val="tx1"/>
                        </a:solidFill>
                        <a:latin typeface="Cambria Math" panose="02040503050406030204" pitchFamily="18" charset="0"/>
                        <a:ea typeface="黑体" panose="02010609060101010101" pitchFamily="49" charset="-122"/>
                      </a:rPr>
                      <m:t>=</m:t>
                    </m:r>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en-US" altLang="zh-CN" sz="2800" b="1" i="1" smtClean="0">
                            <a:solidFill>
                              <a:schemeClr val="tx1"/>
                            </a:solidFill>
                            <a:latin typeface="Cambria Math" panose="02040503050406030204" pitchFamily="18" charset="0"/>
                            <a:ea typeface="黑体" panose="02010609060101010101" pitchFamily="49" charset="-122"/>
                          </a:rPr>
                          <m:t>𝑻</m:t>
                        </m:r>
                      </m:e>
                      <m:sub>
                        <m:r>
                          <a:rPr lang="en-US" altLang="zh-CN" sz="2800" b="1" i="1" smtClean="0">
                            <a:solidFill>
                              <a:schemeClr val="tx1"/>
                            </a:solidFill>
                            <a:latin typeface="Cambria Math" panose="02040503050406030204" pitchFamily="18" charset="0"/>
                            <a:ea typeface="黑体" panose="02010609060101010101" pitchFamily="49" charset="-122"/>
                          </a:rPr>
                          <m:t>𝟏</m:t>
                        </m:r>
                      </m:sub>
                    </m:sSub>
                  </m:oMath>
                </a14:m>
                <a:r>
                  <a:rPr lang="zh-CN" altLang="en-US" sz="2800" b="1" dirty="0">
                    <a:solidFill>
                      <a:schemeClr val="tx1"/>
                    </a:solidFill>
                    <a:latin typeface="黑体" panose="02010609060101010101" pitchFamily="49" charset="-122"/>
                    <a:ea typeface="黑体" panose="02010609060101010101" pitchFamily="49" charset="-122"/>
                  </a:rPr>
                  <a:t>，角频率</a:t>
                </a:r>
                <a14:m>
                  <m:oMath xmlns:m="http://schemas.openxmlformats.org/officeDocument/2006/math">
                    <m:r>
                      <a:rPr lang="en-US" altLang="zh-CN" sz="2800" b="1" i="0" smtClean="0">
                        <a:solidFill>
                          <a:schemeClr val="tx1"/>
                        </a:solidFill>
                        <a:latin typeface="Cambria Math" panose="02040503050406030204" pitchFamily="18" charset="0"/>
                        <a:ea typeface="黑体" panose="02010609060101010101" pitchFamily="49" charset="-122"/>
                      </a:rPr>
                      <m:t> </m:t>
                    </m:r>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zh-CN" altLang="en-US" sz="2800" b="1" i="1" smtClean="0">
                            <a:solidFill>
                              <a:schemeClr val="tx1"/>
                            </a:solidFill>
                            <a:latin typeface="Cambria Math" panose="02040503050406030204" pitchFamily="18" charset="0"/>
                            <a:ea typeface="黑体" panose="02010609060101010101" pitchFamily="49" charset="-122"/>
                          </a:rPr>
                          <m:t>𝝎</m:t>
                        </m:r>
                      </m:e>
                      <m:sub>
                        <m:r>
                          <a:rPr lang="en-US" altLang="zh-CN" sz="2800" b="1" i="1" smtClean="0">
                            <a:solidFill>
                              <a:schemeClr val="tx1"/>
                            </a:solidFill>
                            <a:latin typeface="Cambria Math" panose="02040503050406030204" pitchFamily="18" charset="0"/>
                            <a:ea typeface="黑体" panose="02010609060101010101" pitchFamily="49" charset="-122"/>
                          </a:rPr>
                          <m:t>𝟏</m:t>
                        </m:r>
                      </m:sub>
                    </m:sSub>
                    <m:r>
                      <a:rPr lang="en-US" altLang="zh-CN" sz="2800" b="1" i="1" smtClean="0">
                        <a:solidFill>
                          <a:schemeClr val="tx1"/>
                        </a:solidFill>
                        <a:latin typeface="Cambria Math" panose="02040503050406030204" pitchFamily="18" charset="0"/>
                        <a:ea typeface="黑体" panose="02010609060101010101" pitchFamily="49" charset="-122"/>
                      </a:rPr>
                      <m:t>=</m:t>
                    </m:r>
                    <m:r>
                      <a:rPr lang="en-US" altLang="zh-CN" sz="2800" b="1" i="1" smtClean="0">
                        <a:solidFill>
                          <a:schemeClr val="tx1"/>
                        </a:solidFill>
                        <a:latin typeface="Cambria Math" panose="02040503050406030204" pitchFamily="18" charset="0"/>
                        <a:ea typeface="黑体" panose="02010609060101010101" pitchFamily="49" charset="-122"/>
                      </a:rPr>
                      <m:t>𝟐</m:t>
                    </m:r>
                    <m:r>
                      <a:rPr lang="zh-CN" altLang="en-US" sz="2800" b="1" i="1" smtClean="0">
                        <a:solidFill>
                          <a:schemeClr val="tx1"/>
                        </a:solidFill>
                        <a:latin typeface="Cambria Math" panose="02040503050406030204" pitchFamily="18" charset="0"/>
                        <a:ea typeface="黑体" panose="02010609060101010101" pitchFamily="49" charset="-122"/>
                      </a:rPr>
                      <m:t>𝝅</m:t>
                    </m:r>
                    <m:r>
                      <a:rPr lang="en-US" altLang="zh-CN" sz="2800" b="1" i="1" smtClean="0">
                        <a:solidFill>
                          <a:schemeClr val="tx1"/>
                        </a:solidFill>
                        <a:latin typeface="Cambria Math" panose="02040503050406030204" pitchFamily="18" charset="0"/>
                        <a:ea typeface="黑体" panose="02010609060101010101" pitchFamily="49" charset="-122"/>
                      </a:rPr>
                      <m:t>/</m:t>
                    </m:r>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en-US" altLang="zh-CN" sz="2800" b="1" i="1" smtClean="0">
                            <a:solidFill>
                              <a:schemeClr val="tx1"/>
                            </a:solidFill>
                            <a:latin typeface="Cambria Math" panose="02040503050406030204" pitchFamily="18" charset="0"/>
                            <a:ea typeface="黑体" panose="02010609060101010101" pitchFamily="49" charset="-122"/>
                          </a:rPr>
                          <m:t>𝑻</m:t>
                        </m:r>
                      </m:e>
                      <m:sub>
                        <m:r>
                          <a:rPr lang="en-US" altLang="zh-CN" sz="2800" b="1" i="1" smtClean="0">
                            <a:solidFill>
                              <a:schemeClr val="tx1"/>
                            </a:solidFill>
                            <a:latin typeface="Cambria Math" panose="02040503050406030204" pitchFamily="18" charset="0"/>
                            <a:ea typeface="黑体" panose="02010609060101010101" pitchFamily="49" charset="-122"/>
                          </a:rPr>
                          <m:t>𝟏</m:t>
                        </m:r>
                      </m:sub>
                    </m:sSub>
                  </m:oMath>
                </a14:m>
                <a:endParaRPr lang="zh-CN" altLang="en-US" sz="2800" b="1" dirty="0">
                  <a:solidFill>
                    <a:schemeClr val="tx1"/>
                  </a:solidFill>
                  <a:latin typeface="黑体" panose="02010609060101010101" pitchFamily="49" charset="-122"/>
                  <a:ea typeface="黑体" panose="02010609060101010101" pitchFamily="49"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251520" y="1001122"/>
                <a:ext cx="8712968" cy="556499"/>
              </a:xfrm>
              <a:prstGeom prst="rect">
                <a:avLst/>
              </a:prstGeom>
              <a:blipFill>
                <a:blip r:embed="rId3"/>
                <a:stretch>
                  <a:fillRect l="-1259" t="-7609"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16"/>
              <p:cNvSpPr txBox="1"/>
              <p:nvPr/>
            </p:nvSpPr>
            <p:spPr>
              <a:xfrm>
                <a:off x="776635" y="2747678"/>
                <a:ext cx="7827813" cy="648072"/>
              </a:xfrm>
              <a:prstGeom prst="rect">
                <a:avLst/>
              </a:prstGeom>
              <a:noFill/>
            </p:spPr>
            <p:txBody>
              <a:bodyPr wrap="square" rtlCol="0">
                <a:noAutofit/>
              </a:bodyPr>
              <a:lstStyle/>
              <a:p>
                <a:pPr>
                  <a:spcBef>
                    <a:spcPts val="0"/>
                  </a:spcBef>
                </a:pPr>
                <a14:m>
                  <m:oMath xmlns:m="http://schemas.openxmlformats.org/officeDocument/2006/math">
                    <m:r>
                      <a:rPr lang="en-US" altLang="zh-CN" sz="2800" b="1" i="1" smtClean="0">
                        <a:solidFill>
                          <a:schemeClr val="tx1"/>
                        </a:solidFill>
                        <a:latin typeface="Cambria Math" panose="02040503050406030204" pitchFamily="18" charset="0"/>
                      </a:rPr>
                      <m:t>𝒙</m:t>
                    </m:r>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𝒕</m:t>
                        </m:r>
                      </m:e>
                    </m:d>
                    <m:r>
                      <a:rPr lang="en-US" altLang="zh-CN" sz="2800" b="1" i="1" smtClean="0">
                        <a:solidFill>
                          <a:schemeClr val="tx1"/>
                        </a:solidFill>
                        <a:latin typeface="Cambria Math"/>
                      </a:rPr>
                      <m:t>=</m:t>
                    </m:r>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𝒂</m:t>
                        </m:r>
                      </m:e>
                      <m:sub>
                        <m:r>
                          <a:rPr lang="en-US" altLang="zh-CN" sz="2800" b="1" i="1" smtClean="0">
                            <a:solidFill>
                              <a:srgbClr val="0000FF"/>
                            </a:solidFill>
                            <a:latin typeface="Cambria Math" panose="02040503050406030204" pitchFamily="18" charset="0"/>
                          </a:rPr>
                          <m:t>𝟎</m:t>
                        </m:r>
                      </m:sub>
                    </m:sSub>
                    <m:r>
                      <a:rPr lang="en-US" altLang="zh-CN" sz="2800" b="1" i="1" smtClean="0">
                        <a:solidFill>
                          <a:schemeClr val="tx1"/>
                        </a:solidFill>
                        <a:latin typeface="Cambria Math" panose="02040503050406030204" pitchFamily="18" charset="0"/>
                      </a:rPr>
                      <m:t>+</m:t>
                    </m:r>
                    <m:nary>
                      <m:naryPr>
                        <m:chr m:val="∑"/>
                        <m:ctrlPr>
                          <a:rPr lang="en-US" altLang="zh-CN" sz="2800" b="1" i="1" smtClean="0">
                            <a:solidFill>
                              <a:schemeClr val="tx1"/>
                            </a:solidFill>
                            <a:latin typeface="Cambria Math" panose="02040503050406030204" pitchFamily="18" charset="0"/>
                          </a:rPr>
                        </m:ctrlPr>
                      </m:naryPr>
                      <m:sub>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a:rPr>
                          <m:t>=</m:t>
                        </m:r>
                        <m:r>
                          <a:rPr lang="en-US" altLang="zh-CN" sz="2800" b="1" i="1" smtClean="0">
                            <a:solidFill>
                              <a:schemeClr val="tx1"/>
                            </a:solidFill>
                            <a:latin typeface="Cambria Math" panose="02040503050406030204" pitchFamily="18" charset="0"/>
                          </a:rPr>
                          <m:t>𝟏</m:t>
                        </m:r>
                      </m:sub>
                      <m:sup>
                        <m:r>
                          <a:rPr lang="en-US" altLang="zh-CN" sz="2800" b="1" i="1" smtClean="0">
                            <a:solidFill>
                              <a:schemeClr val="tx1"/>
                            </a:solidFill>
                            <a:latin typeface="Cambria Math"/>
                            <a:ea typeface="Cambria Math"/>
                          </a:rPr>
                          <m:t>∞</m:t>
                        </m:r>
                      </m:sup>
                      <m:e>
                        <m:d>
                          <m:dPr>
                            <m:begChr m:val="["/>
                            <m:endChr m:val="]"/>
                            <m:ctrlPr>
                              <a:rPr lang="en-US" altLang="zh-CN" sz="2800" b="1" i="1" smtClean="0">
                                <a:solidFill>
                                  <a:schemeClr val="tx1"/>
                                </a:solidFill>
                                <a:latin typeface="Cambria Math" panose="02040503050406030204" pitchFamily="18" charset="0"/>
                                <a:ea typeface="Cambria Math"/>
                              </a:rPr>
                            </m:ctrlPr>
                          </m:dPr>
                          <m:e>
                            <m:sSub>
                              <m:sSubPr>
                                <m:ctrlPr>
                                  <a:rPr lang="en-US" altLang="zh-CN" sz="2800" b="1" i="1">
                                    <a:solidFill>
                                      <a:srgbClr val="0000FF"/>
                                    </a:solidFill>
                                    <a:latin typeface="Cambria Math" panose="02040503050406030204" pitchFamily="18" charset="0"/>
                                    <a:ea typeface="Cambria Math"/>
                                  </a:rPr>
                                </m:ctrlPr>
                              </m:sSubPr>
                              <m:e>
                                <m:r>
                                  <a:rPr lang="en-US" altLang="zh-CN" sz="2800" b="1" i="1">
                                    <a:solidFill>
                                      <a:srgbClr val="0000FF"/>
                                    </a:solidFill>
                                    <a:latin typeface="Cambria Math" panose="02040503050406030204" pitchFamily="18" charset="0"/>
                                    <a:ea typeface="Cambria Math"/>
                                  </a:rPr>
                                  <m:t>𝒂</m:t>
                                </m:r>
                              </m:e>
                              <m:sub>
                                <m:r>
                                  <a:rPr lang="en-US" altLang="zh-CN" sz="2800" b="1" i="1" smtClean="0">
                                    <a:solidFill>
                                      <a:srgbClr val="0000FF"/>
                                    </a:solidFill>
                                    <a:latin typeface="Cambria Math" panose="02040503050406030204" pitchFamily="18" charset="0"/>
                                    <a:ea typeface="Cambria Math"/>
                                  </a:rPr>
                                  <m:t>𝒏</m:t>
                                </m:r>
                              </m:sub>
                            </m:sSub>
                            <m:func>
                              <m:funcPr>
                                <m:ctrlPr>
                                  <a:rPr lang="en-US" altLang="zh-CN" sz="2800" b="1" i="1">
                                    <a:latin typeface="Cambria Math" panose="02040503050406030204" pitchFamily="18" charset="0"/>
                                    <a:ea typeface="Cambria Math"/>
                                  </a:rPr>
                                </m:ctrlPr>
                              </m:funcPr>
                              <m:fName>
                                <m:r>
                                  <a:rPr lang="en-US" altLang="zh-CN" sz="2800" b="1" smtClean="0">
                                    <a:solidFill>
                                      <a:srgbClr val="FF0000"/>
                                    </a:solidFill>
                                    <a:latin typeface="Cambria Math" panose="02040503050406030204" pitchFamily="18" charset="0"/>
                                    <a:ea typeface="Cambria Math"/>
                                  </a:rPr>
                                  <m:t>𝐜𝐨𝐬</m:t>
                                </m:r>
                              </m:fName>
                              <m:e>
                                <m:d>
                                  <m:dPr>
                                    <m:ctrlPr>
                                      <a:rPr lang="en-US" altLang="zh-CN" sz="2800" b="1" i="1">
                                        <a:latin typeface="Cambria Math" panose="02040503050406030204" pitchFamily="18" charset="0"/>
                                        <a:ea typeface="Cambria Math"/>
                                      </a:rPr>
                                    </m:ctrlPr>
                                  </m:dPr>
                                  <m:e>
                                    <m:r>
                                      <a:rPr lang="en-US" altLang="zh-CN" sz="2800" b="1" i="1" smtClean="0">
                                        <a:latin typeface="Cambria Math" panose="02040503050406030204" pitchFamily="18" charset="0"/>
                                        <a:ea typeface="Cambria Math"/>
                                      </a:rPr>
                                      <m:t>𝒏</m:t>
                                    </m:r>
                                    <m:sSub>
                                      <m:sSubPr>
                                        <m:ctrlPr>
                                          <a:rPr lang="en-US" altLang="zh-CN" sz="2800" b="1" i="1">
                                            <a:latin typeface="Cambria Math" panose="02040503050406030204" pitchFamily="18" charset="0"/>
                                            <a:ea typeface="Cambria Math"/>
                                          </a:rPr>
                                        </m:ctrlPr>
                                      </m:sSubPr>
                                      <m:e>
                                        <m:r>
                                          <a:rPr lang="zh-CN" altLang="en-US" sz="2800" b="1" i="1">
                                            <a:latin typeface="Cambria Math" panose="02040503050406030204" pitchFamily="18" charset="0"/>
                                            <a:ea typeface="Cambria Math"/>
                                          </a:rPr>
                                          <m:t>𝝎</m:t>
                                        </m:r>
                                      </m:e>
                                      <m:sub>
                                        <m:r>
                                          <a:rPr lang="en-US" altLang="zh-CN" sz="2800" b="1" i="1">
                                            <a:latin typeface="Cambria Math" panose="02040503050406030204" pitchFamily="18" charset="0"/>
                                            <a:ea typeface="Cambria Math"/>
                                          </a:rPr>
                                          <m:t>𝟏</m:t>
                                        </m:r>
                                      </m:sub>
                                    </m:sSub>
                                    <m:r>
                                      <a:rPr lang="en-US" altLang="zh-CN" sz="2800" b="1" i="1">
                                        <a:latin typeface="Cambria Math" panose="02040503050406030204" pitchFamily="18" charset="0"/>
                                        <a:ea typeface="Cambria Math"/>
                                      </a:rPr>
                                      <m:t>𝒕</m:t>
                                    </m:r>
                                  </m:e>
                                </m:d>
                              </m:e>
                            </m:func>
                            <m:r>
                              <a:rPr lang="en-US" altLang="zh-CN" sz="2800" b="1" i="1">
                                <a:latin typeface="Cambria Math" panose="02040503050406030204" pitchFamily="18" charset="0"/>
                                <a:ea typeface="Cambria Math"/>
                              </a:rPr>
                              <m:t>+</m:t>
                            </m:r>
                            <m:sSub>
                              <m:sSubPr>
                                <m:ctrlPr>
                                  <a:rPr lang="en-US" altLang="zh-CN" sz="2800" b="1" i="1">
                                    <a:solidFill>
                                      <a:srgbClr val="0000FF"/>
                                    </a:solidFill>
                                    <a:latin typeface="Cambria Math" panose="02040503050406030204" pitchFamily="18" charset="0"/>
                                    <a:ea typeface="Cambria Math"/>
                                  </a:rPr>
                                </m:ctrlPr>
                              </m:sSubPr>
                              <m:e>
                                <m:r>
                                  <a:rPr lang="en-US" altLang="zh-CN" sz="2800" b="1" i="1">
                                    <a:solidFill>
                                      <a:srgbClr val="0000FF"/>
                                    </a:solidFill>
                                    <a:latin typeface="Cambria Math" panose="02040503050406030204" pitchFamily="18" charset="0"/>
                                    <a:ea typeface="Cambria Math"/>
                                  </a:rPr>
                                  <m:t>𝒃</m:t>
                                </m:r>
                              </m:e>
                              <m:sub>
                                <m:r>
                                  <a:rPr lang="en-US" altLang="zh-CN" sz="2800" b="1" i="1" smtClean="0">
                                    <a:solidFill>
                                      <a:srgbClr val="0000FF"/>
                                    </a:solidFill>
                                    <a:latin typeface="Cambria Math" panose="02040503050406030204" pitchFamily="18" charset="0"/>
                                    <a:ea typeface="Cambria Math"/>
                                  </a:rPr>
                                  <m:t>𝒏</m:t>
                                </m:r>
                              </m:sub>
                            </m:sSub>
                            <m:func>
                              <m:funcPr>
                                <m:ctrlPr>
                                  <a:rPr lang="en-US" altLang="zh-CN" sz="2800" b="1" i="1">
                                    <a:latin typeface="Cambria Math" panose="02040503050406030204" pitchFamily="18" charset="0"/>
                                    <a:ea typeface="Cambria Math"/>
                                  </a:rPr>
                                </m:ctrlPr>
                              </m:funcPr>
                              <m:fName>
                                <m:r>
                                  <a:rPr lang="en-US" altLang="zh-CN" sz="2800" b="1" smtClean="0">
                                    <a:solidFill>
                                      <a:srgbClr val="FF0000"/>
                                    </a:solidFill>
                                    <a:latin typeface="Cambria Math" panose="02040503050406030204" pitchFamily="18" charset="0"/>
                                    <a:ea typeface="Cambria Math"/>
                                  </a:rPr>
                                  <m:t>𝐬𝐢𝐧</m:t>
                                </m:r>
                              </m:fName>
                              <m:e>
                                <m:d>
                                  <m:dPr>
                                    <m:ctrlPr>
                                      <a:rPr lang="en-US" altLang="zh-CN" sz="2800" b="1" i="1">
                                        <a:latin typeface="Cambria Math" panose="02040503050406030204" pitchFamily="18" charset="0"/>
                                        <a:ea typeface="Cambria Math"/>
                                      </a:rPr>
                                    </m:ctrlPr>
                                  </m:dPr>
                                  <m:e>
                                    <m:r>
                                      <a:rPr lang="en-US" altLang="zh-CN" sz="2800" b="1" i="1" smtClean="0">
                                        <a:latin typeface="Cambria Math" panose="02040503050406030204" pitchFamily="18" charset="0"/>
                                        <a:ea typeface="Cambria Math"/>
                                      </a:rPr>
                                      <m:t>𝒏</m:t>
                                    </m:r>
                                    <m:sSub>
                                      <m:sSubPr>
                                        <m:ctrlPr>
                                          <a:rPr lang="en-US" altLang="zh-CN" sz="2800" b="1" i="1">
                                            <a:latin typeface="Cambria Math" panose="02040503050406030204" pitchFamily="18" charset="0"/>
                                            <a:ea typeface="Cambria Math"/>
                                          </a:rPr>
                                        </m:ctrlPr>
                                      </m:sSubPr>
                                      <m:e>
                                        <m:r>
                                          <a:rPr lang="zh-CN" altLang="en-US" sz="2800" b="1" i="1">
                                            <a:latin typeface="Cambria Math" panose="02040503050406030204" pitchFamily="18" charset="0"/>
                                            <a:ea typeface="Cambria Math"/>
                                          </a:rPr>
                                          <m:t>𝝎</m:t>
                                        </m:r>
                                      </m:e>
                                      <m:sub>
                                        <m:r>
                                          <a:rPr lang="en-US" altLang="zh-CN" sz="2800" b="1" i="1">
                                            <a:latin typeface="Cambria Math" panose="02040503050406030204" pitchFamily="18" charset="0"/>
                                            <a:ea typeface="Cambria Math"/>
                                          </a:rPr>
                                          <m:t>𝟏</m:t>
                                        </m:r>
                                      </m:sub>
                                    </m:sSub>
                                    <m:r>
                                      <a:rPr lang="en-US" altLang="zh-CN" sz="2800" b="1" i="1">
                                        <a:latin typeface="Cambria Math" panose="02040503050406030204" pitchFamily="18" charset="0"/>
                                        <a:ea typeface="Cambria Math"/>
                                      </a:rPr>
                                      <m:t>𝒕</m:t>
                                    </m:r>
                                  </m:e>
                                </m:d>
                              </m:e>
                            </m:func>
                          </m:e>
                        </m:d>
                      </m:e>
                    </m:nary>
                  </m:oMath>
                </a14:m>
                <a:r>
                  <a:rPr lang="en-US" altLang="zh-CN" sz="2800" b="1" i="1" dirty="0">
                    <a:solidFill>
                      <a:schemeClr val="tx1"/>
                    </a:solidFill>
                    <a:latin typeface="Cambria Math"/>
                  </a:rPr>
                  <a:t> </a:t>
                </a:r>
              </a:p>
            </p:txBody>
          </p:sp>
        </mc:Choice>
        <mc:Fallback xmlns="">
          <p:sp>
            <p:nvSpPr>
              <p:cNvPr id="8" name="TextBox 16"/>
              <p:cNvSpPr txBox="1">
                <a:spLocks noRot="1" noChangeAspect="1" noMove="1" noResize="1" noEditPoints="1" noAdjustHandles="1" noChangeArrowheads="1" noChangeShapeType="1" noTextEdit="1"/>
              </p:cNvSpPr>
              <p:nvPr/>
            </p:nvSpPr>
            <p:spPr>
              <a:xfrm>
                <a:off x="776635" y="2747678"/>
                <a:ext cx="7827813" cy="648072"/>
              </a:xfrm>
              <a:prstGeom prst="rect">
                <a:avLst/>
              </a:prstGeom>
              <a:blipFill rotWithShape="0">
                <a:blip r:embed="rId5"/>
                <a:stretch>
                  <a:fillRect/>
                </a:stretch>
              </a:blipFill>
            </p:spPr>
            <p:txBody>
              <a:bodyPr/>
              <a:lstStyle/>
              <a:p>
                <a:r>
                  <a:rPr lang="zh-CN" altLang="en-US">
                    <a:noFill/>
                  </a:rPr>
                  <a:t> </a:t>
                </a:r>
              </a:p>
            </p:txBody>
          </p:sp>
        </mc:Fallback>
      </mc:AlternateContent>
      <p:sp>
        <p:nvSpPr>
          <p:cNvPr id="6" name="矩形 5"/>
          <p:cNvSpPr/>
          <p:nvPr/>
        </p:nvSpPr>
        <p:spPr>
          <a:xfrm>
            <a:off x="251520" y="1772816"/>
            <a:ext cx="8920980" cy="540725"/>
          </a:xfrm>
          <a:prstGeom prst="rect">
            <a:avLst/>
          </a:prstGeom>
        </p:spPr>
        <p:txBody>
          <a:bodyPr wrap="square">
            <a:spAutoFit/>
          </a:bodyPr>
          <a:lstStyle/>
          <a:p>
            <a:pPr marL="514350" indent="-514350">
              <a:lnSpc>
                <a:spcPct val="120000"/>
              </a:lnSpc>
              <a:buClr>
                <a:schemeClr val="accent6">
                  <a:lumMod val="75000"/>
                </a:schemeClr>
              </a:buClr>
              <a:buFont typeface="Arial" panose="020B0604020202020204" pitchFamily="34" charset="0"/>
              <a:buChar char="•"/>
            </a:pPr>
            <a:r>
              <a:rPr lang="zh-CN" altLang="en-US" sz="2800" b="1" dirty="0">
                <a:latin typeface="黑体" panose="02010609060101010101" pitchFamily="49" charset="-122"/>
                <a:ea typeface="黑体" panose="02010609060101010101" pitchFamily="49" charset="-122"/>
              </a:rPr>
              <a:t>三角函数形式的傅里叶级数：</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838361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连续时间周期信号的傅里叶级数表示</a:t>
            </a:r>
            <a:endParaRPr lang="zh-CN" altLang="en-US" dirty="0">
              <a:solidFill>
                <a:srgbClr val="FF0000"/>
              </a:solidFill>
              <a:latin typeface="黑体" pitchFamily="49" charset="-122"/>
            </a:endParaRPr>
          </a:p>
        </p:txBody>
      </p:sp>
      <p:sp>
        <p:nvSpPr>
          <p:cNvPr id="14" name="灯片编号占位符 13">
            <a:extLst>
              <a:ext uri="{FF2B5EF4-FFF2-40B4-BE49-F238E27FC236}">
                <a16:creationId xmlns:a16="http://schemas.microsoft.com/office/drawing/2014/main" id="{FC821F2C-8302-45C3-9EB0-0C7539E1A7F0}"/>
              </a:ext>
            </a:extLst>
          </p:cNvPr>
          <p:cNvSpPr>
            <a:spLocks noGrp="1"/>
          </p:cNvSpPr>
          <p:nvPr>
            <p:ph type="sldNum" sz="quarter" idx="4294967295"/>
          </p:nvPr>
        </p:nvSpPr>
        <p:spPr>
          <a:xfrm>
            <a:off x="7010400" y="6519863"/>
            <a:ext cx="2133600" cy="365125"/>
          </a:xfrm>
          <a:prstGeom prst="rect">
            <a:avLst/>
          </a:prstGeom>
        </p:spPr>
        <p:txBody>
          <a:bodyPr vert="horz" lIns="91440" tIns="45720" rIns="91440" bIns="45720" rtlCol="0" anchor="ctr"/>
          <a:lstStyle>
            <a:defPPr>
              <a:defRPr lang="zh-CN"/>
            </a:defPPr>
            <a:lvl1pPr algn="r" rtl="0" fontAlgn="base">
              <a:spcBef>
                <a:spcPct val="0"/>
              </a:spcBef>
              <a:spcAft>
                <a:spcPct val="0"/>
              </a:spcAft>
              <a:defRPr sz="1200" kern="1200">
                <a:solidFill>
                  <a:schemeClr val="tx1">
                    <a:tint val="75000"/>
                  </a:schemeClr>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8</a:t>
            </a:fld>
            <a:endParaRPr lang="zh-CN" altLang="en-US"/>
          </a:p>
        </p:txBody>
      </p:sp>
      <mc:AlternateContent xmlns:mc="http://schemas.openxmlformats.org/markup-compatibility/2006" xmlns:a14="http://schemas.microsoft.com/office/drawing/2010/main">
        <mc:Choice Requires="a14">
          <p:sp>
            <p:nvSpPr>
              <p:cNvPr id="3" name="矩形 2"/>
              <p:cNvSpPr/>
              <p:nvPr/>
            </p:nvSpPr>
            <p:spPr>
              <a:xfrm>
                <a:off x="251520" y="1001122"/>
                <a:ext cx="8712968" cy="556499"/>
              </a:xfrm>
              <a:prstGeom prst="rect">
                <a:avLst/>
              </a:prstGeom>
            </p:spPr>
            <p:txBody>
              <a:bodyPr wrap="square">
                <a:spAutoFit/>
              </a:bodyPr>
              <a:lstStyle/>
              <a:p>
                <a:pPr marL="457200" indent="-457200">
                  <a:lnSpc>
                    <a:spcPct val="120000"/>
                  </a:lnSpc>
                  <a:buFont typeface="Arial" panose="020B0604020202020204" pitchFamily="34" charset="0"/>
                  <a:buChar char="•"/>
                </a:pPr>
                <a:r>
                  <a:rPr lang="zh-CN" altLang="en-US" sz="2800" b="1" dirty="0">
                    <a:solidFill>
                      <a:schemeClr val="tx1"/>
                    </a:solidFill>
                    <a:latin typeface="黑体" panose="02010609060101010101" pitchFamily="49" charset="-122"/>
                    <a:ea typeface="黑体" panose="02010609060101010101" pitchFamily="49" charset="-122"/>
                  </a:rPr>
                  <a:t>周期信号</a:t>
                </a:r>
                <a14:m>
                  <m:oMath xmlns:m="http://schemas.openxmlformats.org/officeDocument/2006/math">
                    <m:r>
                      <a:rPr lang="en-US" altLang="zh-CN" sz="2800" b="1" i="0" smtClean="0">
                        <a:solidFill>
                          <a:schemeClr val="tx1"/>
                        </a:solidFill>
                        <a:latin typeface="Cambria Math" panose="02040503050406030204" pitchFamily="18" charset="0"/>
                        <a:ea typeface="黑体" panose="02010609060101010101" pitchFamily="49" charset="-122"/>
                      </a:rPr>
                      <m:t> </m:t>
                    </m:r>
                    <m:r>
                      <a:rPr lang="en-US" altLang="zh-CN" sz="2800" b="1" i="1" smtClean="0">
                        <a:solidFill>
                          <a:schemeClr val="tx1"/>
                        </a:solidFill>
                        <a:latin typeface="Cambria Math" panose="02040503050406030204" pitchFamily="18" charset="0"/>
                        <a:ea typeface="黑体" panose="02010609060101010101" pitchFamily="49" charset="-122"/>
                      </a:rPr>
                      <m:t>𝒙</m:t>
                    </m:r>
                    <m:r>
                      <a:rPr lang="en-US" altLang="zh-CN" sz="2800" b="1" i="1" smtClean="0">
                        <a:solidFill>
                          <a:schemeClr val="tx1"/>
                        </a:solidFill>
                        <a:latin typeface="Cambria Math" panose="02040503050406030204" pitchFamily="18" charset="0"/>
                        <a:ea typeface="黑体" panose="02010609060101010101" pitchFamily="49" charset="-122"/>
                      </a:rPr>
                      <m:t>(</m:t>
                    </m:r>
                    <m:r>
                      <a:rPr lang="en-US" altLang="zh-CN" sz="2800" b="1" i="1" smtClean="0">
                        <a:solidFill>
                          <a:schemeClr val="tx1"/>
                        </a:solidFill>
                        <a:latin typeface="Cambria Math" panose="02040503050406030204" pitchFamily="18" charset="0"/>
                        <a:ea typeface="黑体" panose="02010609060101010101" pitchFamily="49" charset="-122"/>
                      </a:rPr>
                      <m:t>𝒕</m:t>
                    </m:r>
                    <m:r>
                      <a:rPr lang="en-US" altLang="zh-CN" sz="2800" b="1" i="1" smtClean="0">
                        <a:solidFill>
                          <a:schemeClr val="tx1"/>
                        </a:solidFill>
                        <a:latin typeface="Cambria Math" panose="02040503050406030204" pitchFamily="18" charset="0"/>
                        <a:ea typeface="黑体" panose="02010609060101010101" pitchFamily="49" charset="-122"/>
                      </a:rPr>
                      <m:t>)</m:t>
                    </m:r>
                  </m:oMath>
                </a14:m>
                <a:r>
                  <a:rPr lang="zh-CN" altLang="en-US" sz="2800" b="1" dirty="0">
                    <a:solidFill>
                      <a:schemeClr val="tx1"/>
                    </a:solidFill>
                    <a:latin typeface="黑体" panose="02010609060101010101" pitchFamily="49" charset="-122"/>
                    <a:ea typeface="黑体" panose="02010609060101010101" pitchFamily="49" charset="-122"/>
                  </a:rPr>
                  <a:t>： 周期</a:t>
                </a:r>
                <a14:m>
                  <m:oMath xmlns:m="http://schemas.openxmlformats.org/officeDocument/2006/math">
                    <m:r>
                      <a:rPr lang="en-US" altLang="zh-CN" sz="2800" b="1" i="0" smtClean="0">
                        <a:solidFill>
                          <a:schemeClr val="tx1"/>
                        </a:solidFill>
                        <a:latin typeface="Cambria Math" panose="02040503050406030204" pitchFamily="18" charset="0"/>
                        <a:ea typeface="黑体" panose="02010609060101010101" pitchFamily="49" charset="-122"/>
                      </a:rPr>
                      <m:t> </m:t>
                    </m:r>
                    <m:r>
                      <a:rPr lang="en-US" altLang="zh-CN" sz="2800" b="1" i="1" smtClean="0">
                        <a:solidFill>
                          <a:schemeClr val="tx1"/>
                        </a:solidFill>
                        <a:latin typeface="Cambria Math" panose="02040503050406030204" pitchFamily="18" charset="0"/>
                        <a:ea typeface="黑体" panose="02010609060101010101" pitchFamily="49" charset="-122"/>
                      </a:rPr>
                      <m:t>=</m:t>
                    </m:r>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en-US" altLang="zh-CN" sz="2800" b="1" i="1" smtClean="0">
                            <a:solidFill>
                              <a:schemeClr val="tx1"/>
                            </a:solidFill>
                            <a:latin typeface="Cambria Math" panose="02040503050406030204" pitchFamily="18" charset="0"/>
                            <a:ea typeface="黑体" panose="02010609060101010101" pitchFamily="49" charset="-122"/>
                          </a:rPr>
                          <m:t>𝑻</m:t>
                        </m:r>
                      </m:e>
                      <m:sub>
                        <m:r>
                          <a:rPr lang="en-US" altLang="zh-CN" sz="2800" b="1" i="1" smtClean="0">
                            <a:solidFill>
                              <a:schemeClr val="tx1"/>
                            </a:solidFill>
                            <a:latin typeface="Cambria Math" panose="02040503050406030204" pitchFamily="18" charset="0"/>
                            <a:ea typeface="黑体" panose="02010609060101010101" pitchFamily="49" charset="-122"/>
                          </a:rPr>
                          <m:t>𝟏</m:t>
                        </m:r>
                      </m:sub>
                    </m:sSub>
                  </m:oMath>
                </a14:m>
                <a:r>
                  <a:rPr lang="zh-CN" altLang="en-US" sz="2800" b="1" dirty="0">
                    <a:solidFill>
                      <a:schemeClr val="tx1"/>
                    </a:solidFill>
                    <a:latin typeface="黑体" panose="02010609060101010101" pitchFamily="49" charset="-122"/>
                    <a:ea typeface="黑体" panose="02010609060101010101" pitchFamily="49" charset="-122"/>
                  </a:rPr>
                  <a:t>，角频率</a:t>
                </a:r>
                <a14:m>
                  <m:oMath xmlns:m="http://schemas.openxmlformats.org/officeDocument/2006/math">
                    <m:r>
                      <a:rPr lang="en-US" altLang="zh-CN" sz="2800" b="1" i="0" smtClean="0">
                        <a:solidFill>
                          <a:schemeClr val="tx1"/>
                        </a:solidFill>
                        <a:latin typeface="Cambria Math" panose="02040503050406030204" pitchFamily="18" charset="0"/>
                        <a:ea typeface="黑体" panose="02010609060101010101" pitchFamily="49" charset="-122"/>
                      </a:rPr>
                      <m:t> </m:t>
                    </m:r>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zh-CN" altLang="en-US" sz="2800" b="1" i="1" smtClean="0">
                            <a:solidFill>
                              <a:schemeClr val="tx1"/>
                            </a:solidFill>
                            <a:latin typeface="Cambria Math" panose="02040503050406030204" pitchFamily="18" charset="0"/>
                            <a:ea typeface="黑体" panose="02010609060101010101" pitchFamily="49" charset="-122"/>
                          </a:rPr>
                          <m:t>𝝎</m:t>
                        </m:r>
                      </m:e>
                      <m:sub>
                        <m:r>
                          <a:rPr lang="en-US" altLang="zh-CN" sz="2800" b="1" i="1" smtClean="0">
                            <a:solidFill>
                              <a:schemeClr val="tx1"/>
                            </a:solidFill>
                            <a:latin typeface="Cambria Math" panose="02040503050406030204" pitchFamily="18" charset="0"/>
                            <a:ea typeface="黑体" panose="02010609060101010101" pitchFamily="49" charset="-122"/>
                          </a:rPr>
                          <m:t>𝟏</m:t>
                        </m:r>
                      </m:sub>
                    </m:sSub>
                    <m:r>
                      <a:rPr lang="en-US" altLang="zh-CN" sz="2800" b="1" i="1" smtClean="0">
                        <a:solidFill>
                          <a:schemeClr val="tx1"/>
                        </a:solidFill>
                        <a:latin typeface="Cambria Math" panose="02040503050406030204" pitchFamily="18" charset="0"/>
                        <a:ea typeface="黑体" panose="02010609060101010101" pitchFamily="49" charset="-122"/>
                      </a:rPr>
                      <m:t>=</m:t>
                    </m:r>
                    <m:r>
                      <a:rPr lang="en-US" altLang="zh-CN" sz="2800" b="1" i="1" smtClean="0">
                        <a:solidFill>
                          <a:schemeClr val="tx1"/>
                        </a:solidFill>
                        <a:latin typeface="Cambria Math" panose="02040503050406030204" pitchFamily="18" charset="0"/>
                        <a:ea typeface="黑体" panose="02010609060101010101" pitchFamily="49" charset="-122"/>
                      </a:rPr>
                      <m:t>𝟐</m:t>
                    </m:r>
                    <m:r>
                      <a:rPr lang="zh-CN" altLang="en-US" sz="2800" b="1" i="1" smtClean="0">
                        <a:solidFill>
                          <a:schemeClr val="tx1"/>
                        </a:solidFill>
                        <a:latin typeface="Cambria Math" panose="02040503050406030204" pitchFamily="18" charset="0"/>
                        <a:ea typeface="黑体" panose="02010609060101010101" pitchFamily="49" charset="-122"/>
                      </a:rPr>
                      <m:t>𝝅</m:t>
                    </m:r>
                    <m:r>
                      <a:rPr lang="en-US" altLang="zh-CN" sz="2800" b="1" i="1" smtClean="0">
                        <a:solidFill>
                          <a:schemeClr val="tx1"/>
                        </a:solidFill>
                        <a:latin typeface="Cambria Math" panose="02040503050406030204" pitchFamily="18" charset="0"/>
                        <a:ea typeface="黑体" panose="02010609060101010101" pitchFamily="49" charset="-122"/>
                      </a:rPr>
                      <m:t>/</m:t>
                    </m:r>
                    <m:sSub>
                      <m:sSubPr>
                        <m:ctrlPr>
                          <a:rPr lang="en-US" altLang="zh-CN" sz="2800" b="1" i="1" smtClean="0">
                            <a:solidFill>
                              <a:schemeClr val="tx1"/>
                            </a:solidFill>
                            <a:latin typeface="Cambria Math" panose="02040503050406030204" pitchFamily="18" charset="0"/>
                            <a:ea typeface="黑体" panose="02010609060101010101" pitchFamily="49" charset="-122"/>
                          </a:rPr>
                        </m:ctrlPr>
                      </m:sSubPr>
                      <m:e>
                        <m:r>
                          <a:rPr lang="en-US" altLang="zh-CN" sz="2800" b="1" i="1" smtClean="0">
                            <a:solidFill>
                              <a:schemeClr val="tx1"/>
                            </a:solidFill>
                            <a:latin typeface="Cambria Math" panose="02040503050406030204" pitchFamily="18" charset="0"/>
                            <a:ea typeface="黑体" panose="02010609060101010101" pitchFamily="49" charset="-122"/>
                          </a:rPr>
                          <m:t>𝑻</m:t>
                        </m:r>
                      </m:e>
                      <m:sub>
                        <m:r>
                          <a:rPr lang="en-US" altLang="zh-CN" sz="2800" b="1" i="1" smtClean="0">
                            <a:solidFill>
                              <a:schemeClr val="tx1"/>
                            </a:solidFill>
                            <a:latin typeface="Cambria Math" panose="02040503050406030204" pitchFamily="18" charset="0"/>
                            <a:ea typeface="黑体" panose="02010609060101010101" pitchFamily="49" charset="-122"/>
                          </a:rPr>
                          <m:t>𝟏</m:t>
                        </m:r>
                      </m:sub>
                    </m:sSub>
                  </m:oMath>
                </a14:m>
                <a:endParaRPr lang="zh-CN" altLang="en-US" sz="2800" b="1" dirty="0">
                  <a:solidFill>
                    <a:schemeClr val="tx1"/>
                  </a:solidFill>
                  <a:latin typeface="黑体" panose="02010609060101010101" pitchFamily="49" charset="-122"/>
                  <a:ea typeface="黑体" panose="02010609060101010101" pitchFamily="49"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251520" y="1001122"/>
                <a:ext cx="8712968" cy="556499"/>
              </a:xfrm>
              <a:prstGeom prst="rect">
                <a:avLst/>
              </a:prstGeom>
              <a:blipFill>
                <a:blip r:embed="rId3"/>
                <a:stretch>
                  <a:fillRect l="-1259" t="-7609" b="-26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16"/>
              <p:cNvSpPr txBox="1"/>
              <p:nvPr/>
            </p:nvSpPr>
            <p:spPr>
              <a:xfrm>
                <a:off x="776635" y="2643440"/>
                <a:ext cx="7827813" cy="648072"/>
              </a:xfrm>
              <a:prstGeom prst="rect">
                <a:avLst/>
              </a:prstGeom>
              <a:noFill/>
            </p:spPr>
            <p:txBody>
              <a:bodyPr wrap="square" rtlCol="0">
                <a:noAutofit/>
              </a:bodyPr>
              <a:lstStyle/>
              <a:p>
                <a:pPr>
                  <a:spcBef>
                    <a:spcPts val="0"/>
                  </a:spcBef>
                </a:pPr>
                <a14:m>
                  <m:oMath xmlns:m="http://schemas.openxmlformats.org/officeDocument/2006/math">
                    <m:r>
                      <a:rPr lang="en-US" altLang="zh-CN" sz="2800" b="1" i="1" smtClean="0">
                        <a:solidFill>
                          <a:schemeClr val="tx1"/>
                        </a:solidFill>
                        <a:latin typeface="Cambria Math" panose="02040503050406030204" pitchFamily="18" charset="0"/>
                      </a:rPr>
                      <m:t>𝒙</m:t>
                    </m:r>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𝒕</m:t>
                        </m:r>
                      </m:e>
                    </m:d>
                    <m:r>
                      <a:rPr lang="en-US" altLang="zh-CN" sz="2800" b="1" i="1" smtClean="0">
                        <a:solidFill>
                          <a:schemeClr val="tx1"/>
                        </a:solidFill>
                        <a:latin typeface="Cambria Math"/>
                      </a:rPr>
                      <m:t>=</m:t>
                    </m:r>
                    <m:sSub>
                      <m:sSubPr>
                        <m:ctrlPr>
                          <a:rPr lang="en-US" altLang="zh-CN" sz="2800" b="1" i="1" smtClean="0">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pitchFamily="18" charset="0"/>
                          </a:rPr>
                          <m:t>𝒂</m:t>
                        </m:r>
                      </m:e>
                      <m:sub>
                        <m:r>
                          <a:rPr lang="en-US" altLang="zh-CN" sz="2800" b="1" i="1" smtClean="0">
                            <a:solidFill>
                              <a:srgbClr val="0000FF"/>
                            </a:solidFill>
                            <a:latin typeface="Cambria Math" panose="02040503050406030204" pitchFamily="18" charset="0"/>
                          </a:rPr>
                          <m:t>𝟎</m:t>
                        </m:r>
                      </m:sub>
                    </m:sSub>
                    <m:r>
                      <a:rPr lang="en-US" altLang="zh-CN" sz="2800" b="1" i="1" smtClean="0">
                        <a:solidFill>
                          <a:schemeClr val="tx1"/>
                        </a:solidFill>
                        <a:latin typeface="Cambria Math" panose="02040503050406030204" pitchFamily="18" charset="0"/>
                      </a:rPr>
                      <m:t>+</m:t>
                    </m:r>
                    <m:nary>
                      <m:naryPr>
                        <m:chr m:val="∑"/>
                        <m:ctrlPr>
                          <a:rPr lang="en-US" altLang="zh-CN" sz="2800" b="1" i="1" smtClean="0">
                            <a:solidFill>
                              <a:schemeClr val="tx1"/>
                            </a:solidFill>
                            <a:latin typeface="Cambria Math" panose="02040503050406030204" pitchFamily="18" charset="0"/>
                          </a:rPr>
                        </m:ctrlPr>
                      </m:naryPr>
                      <m:sub>
                        <m:r>
                          <a:rPr lang="en-US" altLang="zh-CN" sz="2800" b="1" i="1" smtClean="0">
                            <a:solidFill>
                              <a:schemeClr val="tx1"/>
                            </a:solidFill>
                            <a:latin typeface="Cambria Math" panose="02040503050406030204" pitchFamily="18" charset="0"/>
                          </a:rPr>
                          <m:t>𝒏</m:t>
                        </m:r>
                        <m:r>
                          <a:rPr lang="en-US" altLang="zh-CN" sz="2800" b="1" i="1" smtClean="0">
                            <a:solidFill>
                              <a:schemeClr val="tx1"/>
                            </a:solidFill>
                            <a:latin typeface="Cambria Math"/>
                          </a:rPr>
                          <m:t>=</m:t>
                        </m:r>
                        <m:r>
                          <a:rPr lang="en-US" altLang="zh-CN" sz="2800" b="1" i="1" smtClean="0">
                            <a:solidFill>
                              <a:schemeClr val="tx1"/>
                            </a:solidFill>
                            <a:latin typeface="Cambria Math" panose="02040503050406030204" pitchFamily="18" charset="0"/>
                          </a:rPr>
                          <m:t>𝟏</m:t>
                        </m:r>
                      </m:sub>
                      <m:sup>
                        <m:r>
                          <a:rPr lang="en-US" altLang="zh-CN" sz="2800" b="1" i="1" smtClean="0">
                            <a:solidFill>
                              <a:schemeClr val="tx1"/>
                            </a:solidFill>
                            <a:latin typeface="Cambria Math"/>
                            <a:ea typeface="Cambria Math"/>
                          </a:rPr>
                          <m:t>∞</m:t>
                        </m:r>
                      </m:sup>
                      <m:e>
                        <m:d>
                          <m:dPr>
                            <m:begChr m:val="["/>
                            <m:endChr m:val="]"/>
                            <m:ctrlPr>
                              <a:rPr lang="en-US" altLang="zh-CN" sz="2800" b="1" i="1" smtClean="0">
                                <a:solidFill>
                                  <a:schemeClr val="tx1"/>
                                </a:solidFill>
                                <a:latin typeface="Cambria Math" panose="02040503050406030204" pitchFamily="18" charset="0"/>
                                <a:ea typeface="Cambria Math"/>
                              </a:rPr>
                            </m:ctrlPr>
                          </m:dPr>
                          <m:e>
                            <m:sSub>
                              <m:sSubPr>
                                <m:ctrlPr>
                                  <a:rPr lang="en-US" altLang="zh-CN" sz="2800" b="1" i="1">
                                    <a:solidFill>
                                      <a:srgbClr val="0000FF"/>
                                    </a:solidFill>
                                    <a:latin typeface="Cambria Math" panose="02040503050406030204" pitchFamily="18" charset="0"/>
                                    <a:ea typeface="Cambria Math"/>
                                  </a:rPr>
                                </m:ctrlPr>
                              </m:sSubPr>
                              <m:e>
                                <m:r>
                                  <a:rPr lang="en-US" altLang="zh-CN" sz="2800" b="1" i="1">
                                    <a:solidFill>
                                      <a:srgbClr val="0000FF"/>
                                    </a:solidFill>
                                    <a:latin typeface="Cambria Math" panose="02040503050406030204" pitchFamily="18" charset="0"/>
                                    <a:ea typeface="Cambria Math"/>
                                  </a:rPr>
                                  <m:t>𝒂</m:t>
                                </m:r>
                              </m:e>
                              <m:sub>
                                <m:r>
                                  <a:rPr lang="en-US" altLang="zh-CN" sz="2800" b="1" i="1" smtClean="0">
                                    <a:solidFill>
                                      <a:srgbClr val="0000FF"/>
                                    </a:solidFill>
                                    <a:latin typeface="Cambria Math" panose="02040503050406030204" pitchFamily="18" charset="0"/>
                                    <a:ea typeface="Cambria Math"/>
                                  </a:rPr>
                                  <m:t>𝒏</m:t>
                                </m:r>
                              </m:sub>
                            </m:sSub>
                            <m:func>
                              <m:funcPr>
                                <m:ctrlPr>
                                  <a:rPr lang="en-US" altLang="zh-CN" sz="2800" b="1" i="1">
                                    <a:latin typeface="Cambria Math" panose="02040503050406030204" pitchFamily="18" charset="0"/>
                                    <a:ea typeface="Cambria Math"/>
                                  </a:rPr>
                                </m:ctrlPr>
                              </m:funcPr>
                              <m:fName>
                                <m:r>
                                  <a:rPr lang="en-US" altLang="zh-CN" sz="2800" b="1" smtClean="0">
                                    <a:solidFill>
                                      <a:srgbClr val="FF0000"/>
                                    </a:solidFill>
                                    <a:latin typeface="Cambria Math" panose="02040503050406030204" pitchFamily="18" charset="0"/>
                                    <a:ea typeface="Cambria Math"/>
                                  </a:rPr>
                                  <m:t>𝐜𝐨𝐬</m:t>
                                </m:r>
                              </m:fName>
                              <m:e>
                                <m:d>
                                  <m:dPr>
                                    <m:ctrlPr>
                                      <a:rPr lang="en-US" altLang="zh-CN" sz="2800" b="1" i="1">
                                        <a:latin typeface="Cambria Math" panose="02040503050406030204" pitchFamily="18" charset="0"/>
                                        <a:ea typeface="Cambria Math"/>
                                      </a:rPr>
                                    </m:ctrlPr>
                                  </m:dPr>
                                  <m:e>
                                    <m:r>
                                      <a:rPr lang="en-US" altLang="zh-CN" sz="2800" b="1" i="1" smtClean="0">
                                        <a:latin typeface="Cambria Math" panose="02040503050406030204" pitchFamily="18" charset="0"/>
                                        <a:ea typeface="Cambria Math"/>
                                      </a:rPr>
                                      <m:t>𝒏</m:t>
                                    </m:r>
                                    <m:sSub>
                                      <m:sSubPr>
                                        <m:ctrlPr>
                                          <a:rPr lang="en-US" altLang="zh-CN" sz="2800" b="1" i="1">
                                            <a:latin typeface="Cambria Math" panose="02040503050406030204" pitchFamily="18" charset="0"/>
                                            <a:ea typeface="Cambria Math"/>
                                          </a:rPr>
                                        </m:ctrlPr>
                                      </m:sSubPr>
                                      <m:e>
                                        <m:r>
                                          <a:rPr lang="zh-CN" altLang="en-US" sz="2800" b="1" i="1">
                                            <a:latin typeface="Cambria Math" panose="02040503050406030204" pitchFamily="18" charset="0"/>
                                            <a:ea typeface="Cambria Math"/>
                                          </a:rPr>
                                          <m:t>𝝎</m:t>
                                        </m:r>
                                      </m:e>
                                      <m:sub>
                                        <m:r>
                                          <a:rPr lang="en-US" altLang="zh-CN" sz="2800" b="1" i="1">
                                            <a:latin typeface="Cambria Math" panose="02040503050406030204" pitchFamily="18" charset="0"/>
                                            <a:ea typeface="Cambria Math"/>
                                          </a:rPr>
                                          <m:t>𝟏</m:t>
                                        </m:r>
                                      </m:sub>
                                    </m:sSub>
                                    <m:r>
                                      <a:rPr lang="en-US" altLang="zh-CN" sz="2800" b="1" i="1">
                                        <a:latin typeface="Cambria Math" panose="02040503050406030204" pitchFamily="18" charset="0"/>
                                        <a:ea typeface="Cambria Math"/>
                                      </a:rPr>
                                      <m:t>𝒕</m:t>
                                    </m:r>
                                  </m:e>
                                </m:d>
                              </m:e>
                            </m:func>
                            <m:r>
                              <a:rPr lang="en-US" altLang="zh-CN" sz="2800" b="1" i="1">
                                <a:latin typeface="Cambria Math" panose="02040503050406030204" pitchFamily="18" charset="0"/>
                                <a:ea typeface="Cambria Math"/>
                              </a:rPr>
                              <m:t>+</m:t>
                            </m:r>
                            <m:sSub>
                              <m:sSubPr>
                                <m:ctrlPr>
                                  <a:rPr lang="en-US" altLang="zh-CN" sz="2800" b="1" i="1">
                                    <a:solidFill>
                                      <a:srgbClr val="0000FF"/>
                                    </a:solidFill>
                                    <a:latin typeface="Cambria Math" panose="02040503050406030204" pitchFamily="18" charset="0"/>
                                    <a:ea typeface="Cambria Math"/>
                                  </a:rPr>
                                </m:ctrlPr>
                              </m:sSubPr>
                              <m:e>
                                <m:r>
                                  <a:rPr lang="en-US" altLang="zh-CN" sz="2800" b="1" i="1">
                                    <a:solidFill>
                                      <a:srgbClr val="0000FF"/>
                                    </a:solidFill>
                                    <a:latin typeface="Cambria Math" panose="02040503050406030204" pitchFamily="18" charset="0"/>
                                    <a:ea typeface="Cambria Math"/>
                                  </a:rPr>
                                  <m:t>𝒃</m:t>
                                </m:r>
                              </m:e>
                              <m:sub>
                                <m:r>
                                  <a:rPr lang="en-US" altLang="zh-CN" sz="2800" b="1" i="1" smtClean="0">
                                    <a:solidFill>
                                      <a:srgbClr val="0000FF"/>
                                    </a:solidFill>
                                    <a:latin typeface="Cambria Math" panose="02040503050406030204" pitchFamily="18" charset="0"/>
                                    <a:ea typeface="Cambria Math"/>
                                  </a:rPr>
                                  <m:t>𝒏</m:t>
                                </m:r>
                              </m:sub>
                            </m:sSub>
                            <m:func>
                              <m:funcPr>
                                <m:ctrlPr>
                                  <a:rPr lang="en-US" altLang="zh-CN" sz="2800" b="1" i="1">
                                    <a:latin typeface="Cambria Math" panose="02040503050406030204" pitchFamily="18" charset="0"/>
                                    <a:ea typeface="Cambria Math"/>
                                  </a:rPr>
                                </m:ctrlPr>
                              </m:funcPr>
                              <m:fName>
                                <m:r>
                                  <a:rPr lang="en-US" altLang="zh-CN" sz="2800" b="1" smtClean="0">
                                    <a:solidFill>
                                      <a:srgbClr val="FF0000"/>
                                    </a:solidFill>
                                    <a:latin typeface="Cambria Math" panose="02040503050406030204" pitchFamily="18" charset="0"/>
                                    <a:ea typeface="Cambria Math"/>
                                  </a:rPr>
                                  <m:t>𝐬𝐢𝐧</m:t>
                                </m:r>
                              </m:fName>
                              <m:e>
                                <m:d>
                                  <m:dPr>
                                    <m:ctrlPr>
                                      <a:rPr lang="en-US" altLang="zh-CN" sz="2800" b="1" i="1">
                                        <a:latin typeface="Cambria Math" panose="02040503050406030204" pitchFamily="18" charset="0"/>
                                        <a:ea typeface="Cambria Math"/>
                                      </a:rPr>
                                    </m:ctrlPr>
                                  </m:dPr>
                                  <m:e>
                                    <m:r>
                                      <a:rPr lang="en-US" altLang="zh-CN" sz="2800" b="1" i="1" smtClean="0">
                                        <a:latin typeface="Cambria Math" panose="02040503050406030204" pitchFamily="18" charset="0"/>
                                        <a:ea typeface="Cambria Math"/>
                                      </a:rPr>
                                      <m:t>𝒏</m:t>
                                    </m:r>
                                    <m:sSub>
                                      <m:sSubPr>
                                        <m:ctrlPr>
                                          <a:rPr lang="en-US" altLang="zh-CN" sz="2800" b="1" i="1">
                                            <a:latin typeface="Cambria Math" panose="02040503050406030204" pitchFamily="18" charset="0"/>
                                            <a:ea typeface="Cambria Math"/>
                                          </a:rPr>
                                        </m:ctrlPr>
                                      </m:sSubPr>
                                      <m:e>
                                        <m:r>
                                          <a:rPr lang="zh-CN" altLang="en-US" sz="2800" b="1" i="1">
                                            <a:latin typeface="Cambria Math" panose="02040503050406030204" pitchFamily="18" charset="0"/>
                                            <a:ea typeface="Cambria Math"/>
                                          </a:rPr>
                                          <m:t>𝝎</m:t>
                                        </m:r>
                                      </m:e>
                                      <m:sub>
                                        <m:r>
                                          <a:rPr lang="en-US" altLang="zh-CN" sz="2800" b="1" i="1">
                                            <a:latin typeface="Cambria Math" panose="02040503050406030204" pitchFamily="18" charset="0"/>
                                            <a:ea typeface="Cambria Math"/>
                                          </a:rPr>
                                          <m:t>𝟏</m:t>
                                        </m:r>
                                      </m:sub>
                                    </m:sSub>
                                    <m:r>
                                      <a:rPr lang="en-US" altLang="zh-CN" sz="2800" b="1" i="1">
                                        <a:latin typeface="Cambria Math" panose="02040503050406030204" pitchFamily="18" charset="0"/>
                                        <a:ea typeface="Cambria Math"/>
                                      </a:rPr>
                                      <m:t>𝒕</m:t>
                                    </m:r>
                                  </m:e>
                                </m:d>
                              </m:e>
                            </m:func>
                          </m:e>
                        </m:d>
                      </m:e>
                    </m:nary>
                  </m:oMath>
                </a14:m>
                <a:r>
                  <a:rPr lang="en-US" altLang="zh-CN" sz="2800" b="1" i="1" dirty="0">
                    <a:solidFill>
                      <a:schemeClr val="tx1"/>
                    </a:solidFill>
                    <a:latin typeface="Cambria Math"/>
                  </a:rPr>
                  <a:t> </a:t>
                </a:r>
              </a:p>
            </p:txBody>
          </p:sp>
        </mc:Choice>
        <mc:Fallback xmlns="">
          <p:sp>
            <p:nvSpPr>
              <p:cNvPr id="8" name="TextBox 16"/>
              <p:cNvSpPr txBox="1">
                <a:spLocks noRot="1" noChangeAspect="1" noMove="1" noResize="1" noEditPoints="1" noAdjustHandles="1" noChangeArrowheads="1" noChangeShapeType="1" noTextEdit="1"/>
              </p:cNvSpPr>
              <p:nvPr/>
            </p:nvSpPr>
            <p:spPr>
              <a:xfrm>
                <a:off x="776635" y="2643440"/>
                <a:ext cx="7827813" cy="648072"/>
              </a:xfrm>
              <a:prstGeom prst="rect">
                <a:avLst/>
              </a:prstGeom>
              <a:blipFill>
                <a:blip r:embed="rId5"/>
                <a:stretch>
                  <a:fillRect/>
                </a:stretch>
              </a:blipFill>
            </p:spPr>
            <p:txBody>
              <a:bodyPr/>
              <a:lstStyle/>
              <a:p>
                <a:r>
                  <a:rPr lang="zh-CN" altLang="en-US">
                    <a:noFill/>
                  </a:rPr>
                  <a:t> </a:t>
                </a:r>
              </a:p>
            </p:txBody>
          </p:sp>
        </mc:Fallback>
      </mc:AlternateContent>
      <p:sp>
        <p:nvSpPr>
          <p:cNvPr id="6" name="矩形 5"/>
          <p:cNvSpPr/>
          <p:nvPr/>
        </p:nvSpPr>
        <p:spPr>
          <a:xfrm>
            <a:off x="251520" y="1772816"/>
            <a:ext cx="8920980" cy="540725"/>
          </a:xfrm>
          <a:prstGeom prst="rect">
            <a:avLst/>
          </a:prstGeom>
        </p:spPr>
        <p:txBody>
          <a:bodyPr wrap="square">
            <a:spAutoFit/>
          </a:bodyPr>
          <a:lstStyle/>
          <a:p>
            <a:pPr marL="514350" indent="-514350">
              <a:lnSpc>
                <a:spcPct val="120000"/>
              </a:lnSpc>
              <a:buClr>
                <a:schemeClr val="accent6">
                  <a:lumMod val="75000"/>
                </a:schemeClr>
              </a:buClr>
              <a:buFont typeface="Arial" panose="020B0604020202020204" pitchFamily="34" charset="0"/>
              <a:buChar char="•"/>
            </a:pPr>
            <a:r>
              <a:rPr lang="zh-CN" altLang="en-US" sz="2800" b="1" dirty="0">
                <a:latin typeface="黑体" panose="02010609060101010101" pitchFamily="49" charset="-122"/>
                <a:ea typeface="黑体" panose="02010609060101010101" pitchFamily="49" charset="-122"/>
              </a:rPr>
              <a:t>三角函数形式的傅里叶级数：</a:t>
            </a:r>
            <a:endParaRPr lang="zh-CN" altLang="en-US" sz="2800" dirty="0">
              <a:latin typeface="黑体" panose="02010609060101010101" pitchFamily="49" charset="-122"/>
              <a:ea typeface="黑体" panose="02010609060101010101" pitchFamily="49" charset="-122"/>
            </a:endParaRPr>
          </a:p>
        </p:txBody>
      </p:sp>
      <p:sp>
        <p:nvSpPr>
          <p:cNvPr id="10" name="圆角矩形 10">
            <a:extLst>
              <a:ext uri="{FF2B5EF4-FFF2-40B4-BE49-F238E27FC236}">
                <a16:creationId xmlns:a16="http://schemas.microsoft.com/office/drawing/2014/main" id="{E64EA9CB-BDC3-47C8-B5F9-23431E649A45}"/>
              </a:ext>
            </a:extLst>
          </p:cNvPr>
          <p:cNvSpPr/>
          <p:nvPr/>
        </p:nvSpPr>
        <p:spPr>
          <a:xfrm>
            <a:off x="11966" y="4366489"/>
            <a:ext cx="9132033" cy="862711"/>
          </a:xfrm>
          <a:prstGeom prst="roundRect">
            <a:avLst>
              <a:gd name="adj" fmla="val 12420"/>
            </a:avLst>
          </a:prstGeom>
          <a:solidFill>
            <a:srgbClr val="FFFFCC"/>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标题 1">
            <a:extLst>
              <a:ext uri="{FF2B5EF4-FFF2-40B4-BE49-F238E27FC236}">
                <a16:creationId xmlns:a16="http://schemas.microsoft.com/office/drawing/2014/main" id="{544258AB-9CD8-406F-B171-622603199B4A}"/>
              </a:ext>
            </a:extLst>
          </p:cNvPr>
          <p:cNvSpPr txBox="1">
            <a:spLocks/>
          </p:cNvSpPr>
          <p:nvPr/>
        </p:nvSpPr>
        <p:spPr>
          <a:xfrm>
            <a:off x="0" y="4516804"/>
            <a:ext cx="9144000" cy="576064"/>
          </a:xfrm>
          <a:prstGeom prst="rect">
            <a:avLst/>
          </a:prstGeom>
        </p:spPr>
        <p:txBody>
          <a:bodyPr vert="horz" lIns="91440" tIns="45720" rIns="91440" bIns="45720" rtlCol="0" anchor="ctr">
            <a:normAutofit fontScale="90000" lnSpcReduction="10000"/>
          </a:bodyPr>
          <a:lstStyle>
            <a:lvl1pPr algn="l" defTabSz="914400" rtl="0" eaLnBrk="1" latinLnBrk="0" hangingPunct="1">
              <a:spcBef>
                <a:spcPct val="0"/>
              </a:spcBef>
              <a:buNone/>
              <a:defRPr sz="3800" b="1" kern="1200">
                <a:solidFill>
                  <a:schemeClr val="tx1"/>
                </a:solidFill>
                <a:latin typeface="+mj-lt"/>
                <a:ea typeface="黑体" pitchFamily="49" charset="-122"/>
                <a:cs typeface="+mj-cs"/>
              </a:defRPr>
            </a:lvl1pPr>
          </a:lstStyle>
          <a:p>
            <a:pPr algn="ctr" fontAlgn="auto">
              <a:spcAft>
                <a:spcPts val="0"/>
              </a:spcAft>
            </a:pPr>
            <a:r>
              <a:rPr lang="zh-CN" altLang="en-US" dirty="0"/>
              <a:t>三角函数空间周期信号的</a:t>
            </a:r>
            <a:r>
              <a:rPr lang="zh-CN" altLang="en-US" dirty="0">
                <a:solidFill>
                  <a:srgbClr val="FF0000"/>
                </a:solidFill>
              </a:rPr>
              <a:t>正交</a:t>
            </a:r>
            <a:r>
              <a:rPr lang="zh-CN" altLang="en-US" dirty="0"/>
              <a:t>分解</a:t>
            </a:r>
          </a:p>
        </p:txBody>
      </p:sp>
    </p:spTree>
    <p:extLst>
      <p:ext uri="{BB962C8B-B14F-4D97-AF65-F5344CB8AC3E}">
        <p14:creationId xmlns:p14="http://schemas.microsoft.com/office/powerpoint/2010/main" val="4024188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标题 1"/>
          <p:cNvSpPr>
            <a:spLocks noGrp="1"/>
          </p:cNvSpPr>
          <p:nvPr>
            <p:ph type="title"/>
          </p:nvPr>
        </p:nvSpPr>
        <p:spPr/>
        <p:txBody>
          <a:bodyPr>
            <a:normAutofit fontScale="90000"/>
          </a:bodyPr>
          <a:lstStyle/>
          <a:p>
            <a:r>
              <a:rPr lang="zh-CN" altLang="en-US" dirty="0"/>
              <a:t>三角函数空间周期信号的正交分解</a:t>
            </a:r>
          </a:p>
        </p:txBody>
      </p:sp>
      <p:sp>
        <p:nvSpPr>
          <p:cNvPr id="4" name="灯片编号占位符 3">
            <a:extLst>
              <a:ext uri="{FF2B5EF4-FFF2-40B4-BE49-F238E27FC236}">
                <a16:creationId xmlns:a16="http://schemas.microsoft.com/office/drawing/2014/main" id="{2AFA676B-6A43-4B71-B239-8C79F90B2CF8}"/>
              </a:ext>
            </a:extLst>
          </p:cNvPr>
          <p:cNvSpPr>
            <a:spLocks noGrp="1"/>
          </p:cNvSpPr>
          <p:nvPr>
            <p:ph type="sldNum" sz="quarter" idx="4294967295"/>
          </p:nvPr>
        </p:nvSpPr>
        <p:spPr>
          <a:xfrm>
            <a:off x="7010400" y="6426200"/>
            <a:ext cx="2133600" cy="225425"/>
          </a:xfrm>
          <a:prstGeom prst="rect">
            <a:avLst/>
          </a:prstGeom>
        </p:spPr>
        <p:txBody>
          <a:bodyPr vert="horz" lIns="91440" tIns="45720" rIns="91440" bIns="45720" rtlCol="0" anchor="ctr"/>
          <a:lstStyle>
            <a:defPPr>
              <a:defRPr lang="zh-CN"/>
            </a:defPPr>
            <a:lvl1pPr algn="r" rtl="0" fontAlgn="base">
              <a:spcBef>
                <a:spcPct val="0"/>
              </a:spcBef>
              <a:spcAft>
                <a:spcPct val="0"/>
              </a:spcAft>
              <a:defRPr sz="1000" kern="1200">
                <a:solidFill>
                  <a:schemeClr val="tx1"/>
                </a:solidFill>
                <a:effectLst/>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fld id="{DEB57C70-C74A-4ED5-A27E-80507F288919}" type="slidenum">
              <a:rPr lang="zh-CN" altLang="en-US" smtClean="0"/>
              <a:pPr/>
              <a:t>9</a:t>
            </a:fld>
            <a:endParaRPr lang="zh-CN" altLang="en-US" dirty="0"/>
          </a:p>
        </p:txBody>
      </p:sp>
      <mc:AlternateContent xmlns:mc="http://schemas.openxmlformats.org/markup-compatibility/2006" xmlns:a14="http://schemas.microsoft.com/office/drawing/2010/main">
        <mc:Choice Requires="a14">
          <p:sp>
            <p:nvSpPr>
              <p:cNvPr id="40" name="矩形 39"/>
              <p:cNvSpPr/>
              <p:nvPr/>
            </p:nvSpPr>
            <p:spPr>
              <a:xfrm>
                <a:off x="178938" y="1124744"/>
                <a:ext cx="9361613" cy="567912"/>
              </a:xfrm>
              <a:prstGeom prst="rect">
                <a:avLst/>
              </a:prstGeom>
            </p:spPr>
            <p:txBody>
              <a:bodyPr wrap="square">
                <a:spAutoFit/>
              </a:bodyPr>
              <a:lstStyle/>
              <a:p>
                <a:pPr marL="457200" indent="-457200">
                  <a:lnSpc>
                    <a:spcPct val="120000"/>
                  </a:lnSpc>
                  <a:buClr>
                    <a:schemeClr val="accent6">
                      <a:lumMod val="75000"/>
                    </a:schemeClr>
                  </a:buClr>
                  <a:buFont typeface="Arial" panose="020B0604020202020204" pitchFamily="34" charset="0"/>
                  <a:buChar char="•"/>
                </a:pPr>
                <a:r>
                  <a:rPr lang="zh-CN" altLang="en-US" sz="2800" b="1" dirty="0">
                    <a:latin typeface="Cambria Math" panose="02040503050406030204" pitchFamily="18" charset="0"/>
                    <a:ea typeface="黑体" panose="02010609060101010101" pitchFamily="49" charset="-122"/>
                  </a:rPr>
                  <a:t>完备正交函数基：</a:t>
                </a:r>
                <a14:m>
                  <m:oMath xmlns:m="http://schemas.openxmlformats.org/officeDocument/2006/math">
                    <m:d>
                      <m:dPr>
                        <m:begChr m:val="{"/>
                        <m:endChr m:val="}"/>
                        <m:ctrlPr>
                          <a:rPr lang="en-US" altLang="zh-CN" sz="2800" b="1" i="1">
                            <a:solidFill>
                              <a:srgbClr val="FF0000"/>
                            </a:solidFill>
                            <a:latin typeface="Cambria Math" panose="02040503050406030204" pitchFamily="18" charset="0"/>
                            <a:ea typeface="黑体" panose="02010609060101010101" pitchFamily="49" charset="-122"/>
                          </a:rPr>
                        </m:ctrlPr>
                      </m:dPr>
                      <m:e>
                        <m:r>
                          <a:rPr lang="en-US" altLang="zh-CN" sz="2800" b="1">
                            <a:solidFill>
                              <a:srgbClr val="FF0000"/>
                            </a:solidFill>
                            <a:latin typeface="Cambria Math" panose="02040503050406030204" pitchFamily="18" charset="0"/>
                            <a:ea typeface="黑体" panose="02010609060101010101" pitchFamily="49" charset="-122"/>
                          </a:rPr>
                          <m:t>𝐜𝐨𝐬</m:t>
                        </m:r>
                        <m:d>
                          <m:dPr>
                            <m:ctrlPr>
                              <a:rPr lang="en-US" altLang="zh-CN" sz="2800" b="1" i="1">
                                <a:solidFill>
                                  <a:srgbClr val="FF0000"/>
                                </a:solidFill>
                                <a:latin typeface="Cambria Math" panose="02040503050406030204" pitchFamily="18" charset="0"/>
                                <a:ea typeface="黑体" panose="02010609060101010101" pitchFamily="49" charset="-122"/>
                              </a:rPr>
                            </m:ctrlPr>
                          </m:dPr>
                          <m:e>
                            <m:r>
                              <a:rPr lang="en-US" altLang="zh-CN" sz="2800" b="1" i="1" smtClean="0">
                                <a:solidFill>
                                  <a:srgbClr val="FF0000"/>
                                </a:solidFill>
                                <a:latin typeface="Cambria Math" panose="02040503050406030204" pitchFamily="18" charset="0"/>
                                <a:ea typeface="Cambria Math"/>
                              </a:rPr>
                              <m:t>𝒏</m:t>
                            </m:r>
                            <m:sSub>
                              <m:sSubPr>
                                <m:ctrlPr>
                                  <a:rPr lang="en-US" altLang="zh-CN" sz="2800" b="1" i="1">
                                    <a:solidFill>
                                      <a:srgbClr val="FF0000"/>
                                    </a:solidFill>
                                    <a:latin typeface="Cambria Math" panose="02040503050406030204" pitchFamily="18" charset="0"/>
                                    <a:ea typeface="Cambria Math"/>
                                  </a:rPr>
                                </m:ctrlPr>
                              </m:sSubPr>
                              <m:e>
                                <m:r>
                                  <a:rPr lang="zh-CN" altLang="en-US" sz="2800" b="1" i="1">
                                    <a:solidFill>
                                      <a:srgbClr val="FF0000"/>
                                    </a:solidFill>
                                    <a:latin typeface="Cambria Math" panose="02040503050406030204" pitchFamily="18" charset="0"/>
                                    <a:ea typeface="Cambria Math"/>
                                  </a:rPr>
                                  <m:t>𝝎</m:t>
                                </m:r>
                              </m:e>
                              <m:sub>
                                <m:r>
                                  <a:rPr lang="en-US" altLang="zh-CN" sz="2800" b="1" i="1">
                                    <a:solidFill>
                                      <a:srgbClr val="FF0000"/>
                                    </a:solidFill>
                                    <a:latin typeface="Cambria Math" panose="02040503050406030204" pitchFamily="18" charset="0"/>
                                    <a:ea typeface="Cambria Math"/>
                                  </a:rPr>
                                  <m:t>𝟏</m:t>
                                </m:r>
                              </m:sub>
                            </m:sSub>
                            <m:r>
                              <a:rPr lang="en-US" altLang="zh-CN" sz="2800" b="1" i="1">
                                <a:solidFill>
                                  <a:srgbClr val="FF0000"/>
                                </a:solidFill>
                                <a:latin typeface="Cambria Math" panose="02040503050406030204" pitchFamily="18" charset="0"/>
                                <a:ea typeface="Cambria Math"/>
                              </a:rPr>
                              <m:t>𝒕</m:t>
                            </m:r>
                          </m:e>
                        </m:d>
                        <m:r>
                          <a:rPr lang="en-US" altLang="zh-CN" sz="2800" b="1" i="1">
                            <a:solidFill>
                              <a:srgbClr val="FF0000"/>
                            </a:solidFill>
                            <a:latin typeface="Cambria Math" panose="02040503050406030204" pitchFamily="18" charset="0"/>
                            <a:ea typeface="黑体" panose="02010609060101010101" pitchFamily="49" charset="-122"/>
                          </a:rPr>
                          <m:t>,</m:t>
                        </m:r>
                        <m:r>
                          <a:rPr lang="en-US" altLang="zh-CN" sz="2800" b="1">
                            <a:solidFill>
                              <a:srgbClr val="FF0000"/>
                            </a:solidFill>
                            <a:latin typeface="Cambria Math" panose="02040503050406030204" pitchFamily="18" charset="0"/>
                            <a:ea typeface="黑体" panose="02010609060101010101" pitchFamily="49" charset="-122"/>
                          </a:rPr>
                          <m:t>𝐬𝐢𝐧</m:t>
                        </m:r>
                        <m:d>
                          <m:dPr>
                            <m:ctrlPr>
                              <a:rPr lang="en-US" altLang="zh-CN" sz="2800" b="1" i="1">
                                <a:solidFill>
                                  <a:srgbClr val="FF0000"/>
                                </a:solidFill>
                                <a:latin typeface="Cambria Math" panose="02040503050406030204" pitchFamily="18" charset="0"/>
                                <a:ea typeface="黑体" panose="02010609060101010101" pitchFamily="49" charset="-122"/>
                              </a:rPr>
                            </m:ctrlPr>
                          </m:dPr>
                          <m:e>
                            <m:r>
                              <a:rPr lang="en-US" altLang="zh-CN" sz="2800" b="1" i="1" smtClean="0">
                                <a:solidFill>
                                  <a:srgbClr val="FF0000"/>
                                </a:solidFill>
                                <a:latin typeface="Cambria Math" panose="02040503050406030204" pitchFamily="18" charset="0"/>
                                <a:ea typeface="Cambria Math"/>
                              </a:rPr>
                              <m:t>𝒏</m:t>
                            </m:r>
                            <m:sSub>
                              <m:sSubPr>
                                <m:ctrlPr>
                                  <a:rPr lang="en-US" altLang="zh-CN" sz="2800" b="1" i="1">
                                    <a:solidFill>
                                      <a:srgbClr val="FF0000"/>
                                    </a:solidFill>
                                    <a:latin typeface="Cambria Math" panose="02040503050406030204" pitchFamily="18" charset="0"/>
                                    <a:ea typeface="Cambria Math"/>
                                  </a:rPr>
                                </m:ctrlPr>
                              </m:sSubPr>
                              <m:e>
                                <m:r>
                                  <a:rPr lang="zh-CN" altLang="en-US" sz="2800" b="1" i="1">
                                    <a:solidFill>
                                      <a:srgbClr val="FF0000"/>
                                    </a:solidFill>
                                    <a:latin typeface="Cambria Math" panose="02040503050406030204" pitchFamily="18" charset="0"/>
                                    <a:ea typeface="Cambria Math"/>
                                  </a:rPr>
                                  <m:t>𝝎</m:t>
                                </m:r>
                              </m:e>
                              <m:sub>
                                <m:r>
                                  <a:rPr lang="en-US" altLang="zh-CN" sz="2800" b="1" i="1">
                                    <a:solidFill>
                                      <a:srgbClr val="FF0000"/>
                                    </a:solidFill>
                                    <a:latin typeface="Cambria Math" panose="02040503050406030204" pitchFamily="18" charset="0"/>
                                    <a:ea typeface="Cambria Math"/>
                                  </a:rPr>
                                  <m:t>𝟏</m:t>
                                </m:r>
                              </m:sub>
                            </m:sSub>
                            <m:r>
                              <a:rPr lang="en-US" altLang="zh-CN" sz="2800" b="1" i="1">
                                <a:solidFill>
                                  <a:srgbClr val="FF0000"/>
                                </a:solidFill>
                                <a:latin typeface="Cambria Math" panose="02040503050406030204" pitchFamily="18" charset="0"/>
                                <a:ea typeface="Cambria Math"/>
                              </a:rPr>
                              <m:t>𝒕</m:t>
                            </m:r>
                          </m:e>
                        </m:d>
                      </m:e>
                    </m:d>
                    <m:r>
                      <a:rPr lang="en-US" altLang="zh-CN" sz="2800" i="1">
                        <a:latin typeface="Cambria Math" panose="02040503050406030204" pitchFamily="18" charset="0"/>
                        <a:ea typeface="黑体" panose="02010609060101010101" pitchFamily="49" charset="-122"/>
                      </a:rPr>
                      <m:t>, </m:t>
                    </m:r>
                    <m:r>
                      <a:rPr lang="en-US" altLang="zh-CN" sz="2800" b="0" i="1" smtClean="0">
                        <a:latin typeface="Cambria Math" panose="02040503050406030204" pitchFamily="18" charset="0"/>
                        <a:ea typeface="黑体" panose="02010609060101010101" pitchFamily="49" charset="-122"/>
                      </a:rPr>
                      <m:t>𝑛</m:t>
                    </m:r>
                    <m:r>
                      <a:rPr lang="en-US" altLang="zh-CN" sz="2800" i="1">
                        <a:latin typeface="Cambria Math" panose="02040503050406030204" pitchFamily="18" charset="0"/>
                        <a:ea typeface="黑体" panose="02010609060101010101" pitchFamily="49" charset="-122"/>
                      </a:rPr>
                      <m:t>=0,1,…</m:t>
                    </m:r>
                  </m:oMath>
                </a14:m>
                <a:endParaRPr lang="zh-CN" altLang="en-US" sz="2800" b="1" dirty="0">
                  <a:solidFill>
                    <a:srgbClr val="FF0000"/>
                  </a:solidFill>
                </a:endParaRPr>
              </a:p>
            </p:txBody>
          </p:sp>
        </mc:Choice>
        <mc:Fallback xmlns="">
          <p:sp>
            <p:nvSpPr>
              <p:cNvPr id="40" name="矩形 39"/>
              <p:cNvSpPr>
                <a:spLocks noRot="1" noChangeAspect="1" noMove="1" noResize="1" noEditPoints="1" noAdjustHandles="1" noChangeArrowheads="1" noChangeShapeType="1" noTextEdit="1"/>
              </p:cNvSpPr>
              <p:nvPr/>
            </p:nvSpPr>
            <p:spPr>
              <a:xfrm>
                <a:off x="178938" y="1124744"/>
                <a:ext cx="9361613" cy="567912"/>
              </a:xfrm>
              <a:prstGeom prst="rect">
                <a:avLst/>
              </a:prstGeom>
              <a:blipFill rotWithShape="0">
                <a:blip r:embed="rId3"/>
                <a:stretch>
                  <a:fillRect l="-1172" t="-8602" b="-24731"/>
                </a:stretch>
              </a:blipFill>
            </p:spPr>
            <p:txBody>
              <a:bodyPr/>
              <a:lstStyle/>
              <a:p>
                <a:r>
                  <a:rPr lang="zh-CN" altLang="en-US">
                    <a:noFill/>
                  </a:rPr>
                  <a:t> </a:t>
                </a:r>
              </a:p>
            </p:txBody>
          </p:sp>
        </mc:Fallback>
      </mc:AlternateContent>
      <p:grpSp>
        <p:nvGrpSpPr>
          <p:cNvPr id="2" name="组合 1"/>
          <p:cNvGrpSpPr/>
          <p:nvPr/>
        </p:nvGrpSpPr>
        <p:grpSpPr>
          <a:xfrm>
            <a:off x="178938" y="1844824"/>
            <a:ext cx="8713542" cy="1243300"/>
            <a:chOff x="178938" y="1844824"/>
            <a:chExt cx="8713542" cy="1243300"/>
          </a:xfrm>
        </p:grpSpPr>
        <p:sp>
          <p:nvSpPr>
            <p:cNvPr id="41" name="矩形 40"/>
            <p:cNvSpPr/>
            <p:nvPr/>
          </p:nvSpPr>
          <p:spPr>
            <a:xfrm>
              <a:off x="178938" y="1844824"/>
              <a:ext cx="7046225" cy="567912"/>
            </a:xfrm>
            <a:prstGeom prst="rect">
              <a:avLst/>
            </a:prstGeom>
          </p:spPr>
          <p:txBody>
            <a:bodyPr wrap="square">
              <a:spAutoFit/>
            </a:bodyPr>
            <a:lstStyle/>
            <a:p>
              <a:pPr marL="457200" indent="-457200">
                <a:lnSpc>
                  <a:spcPct val="120000"/>
                </a:lnSpc>
                <a:buClr>
                  <a:schemeClr val="accent6">
                    <a:lumMod val="75000"/>
                  </a:schemeClr>
                </a:buClr>
                <a:buFont typeface="Arial" panose="020B0604020202020204" pitchFamily="34" charset="0"/>
                <a:buChar char="•"/>
              </a:pPr>
              <a:r>
                <a:rPr lang="zh-CN" altLang="en-US" sz="2800" b="1" dirty="0">
                  <a:latin typeface="Cambria Math" panose="02040503050406030204" pitchFamily="18" charset="0"/>
                  <a:ea typeface="黑体" panose="02010609060101010101" pitchFamily="49" charset="-122"/>
                </a:rPr>
                <a:t>周期信号的正交分解：傅里叶级数</a:t>
              </a:r>
              <a:endParaRPr lang="zh-CN" altLang="en-US" sz="2800" b="1" dirty="0">
                <a:solidFill>
                  <a:srgbClr val="0000FF"/>
                </a:solidFill>
              </a:endParaRPr>
            </a:p>
          </p:txBody>
        </p:sp>
        <mc:AlternateContent xmlns:mc="http://schemas.openxmlformats.org/markup-compatibility/2006" xmlns:a14="http://schemas.microsoft.com/office/drawing/2010/main">
          <mc:Choice Requires="a14">
            <p:sp>
              <p:nvSpPr>
                <p:cNvPr id="46" name="TextBox 16"/>
                <p:cNvSpPr txBox="1"/>
                <p:nvPr/>
              </p:nvSpPr>
              <p:spPr>
                <a:xfrm>
                  <a:off x="1064667" y="2564904"/>
                  <a:ext cx="7827813" cy="523220"/>
                </a:xfrm>
                <a:prstGeom prst="rect">
                  <a:avLst/>
                </a:prstGeom>
                <a:noFill/>
              </p:spPr>
              <p:txBody>
                <a:bodyPr wrap="square" rtlCol="0">
                  <a:spAutoFit/>
                </a:bodyPr>
                <a:lstStyle/>
                <a:p>
                  <a:pPr>
                    <a:spcBef>
                      <a:spcPts val="0"/>
                    </a:spcBef>
                  </a:pPr>
                  <a14:m>
                    <m:oMath xmlns:m="http://schemas.openxmlformats.org/officeDocument/2006/math">
                      <m:r>
                        <a:rPr lang="en-US" altLang="zh-CN" sz="2800" b="1" i="1" smtClean="0">
                          <a:solidFill>
                            <a:schemeClr val="tx1"/>
                          </a:solidFill>
                          <a:latin typeface="Cambria Math" panose="02040503050406030204" pitchFamily="18" charset="0"/>
                        </a:rPr>
                        <m:t>𝒙</m:t>
                      </m:r>
                      <m:d>
                        <m:dPr>
                          <m:ctrlPr>
                            <a:rPr lang="en-US" altLang="zh-CN" sz="2800" b="1" i="1" smtClean="0">
                              <a:solidFill>
                                <a:schemeClr val="tx1"/>
                              </a:solidFill>
                              <a:latin typeface="Cambria Math" panose="02040503050406030204" pitchFamily="18" charset="0"/>
                            </a:rPr>
                          </m:ctrlPr>
                        </m:dPr>
                        <m:e>
                          <m:r>
                            <a:rPr lang="en-US" altLang="zh-CN" sz="2800" b="1" i="1" smtClean="0">
                              <a:solidFill>
                                <a:schemeClr val="tx1"/>
                              </a:solidFill>
                              <a:latin typeface="Cambria Math" panose="02040503050406030204" pitchFamily="18" charset="0"/>
                            </a:rPr>
                            <m:t>𝒕</m:t>
                          </m:r>
                        </m:e>
                      </m:d>
                      <m:r>
                        <a:rPr lang="en-US" altLang="zh-CN" sz="2800" b="0" i="1" smtClean="0">
                          <a:solidFill>
                            <a:schemeClr val="tx1"/>
                          </a:solidFill>
                          <a:latin typeface="Cambria Math"/>
                        </a:rPr>
                        <m:t>=</m:t>
                      </m:r>
                      <m:sSub>
                        <m:sSubPr>
                          <m:ctrlPr>
                            <a:rPr lang="en-US" altLang="zh-CN" sz="2800" i="1" smtClean="0">
                              <a:solidFill>
                                <a:srgbClr val="0000FF"/>
                              </a:solidFill>
                              <a:latin typeface="Cambria Math" panose="02040503050406030204" pitchFamily="18" charset="0"/>
                            </a:rPr>
                          </m:ctrlPr>
                        </m:sSubPr>
                        <m:e>
                          <m:r>
                            <a:rPr lang="en-US" altLang="zh-CN" sz="2800" b="0" i="1" smtClean="0">
                              <a:solidFill>
                                <a:srgbClr val="0000FF"/>
                              </a:solidFill>
                              <a:latin typeface="Cambria Math" panose="02040503050406030204" pitchFamily="18" charset="0"/>
                            </a:rPr>
                            <m:t>𝑎</m:t>
                          </m:r>
                        </m:e>
                        <m:sub>
                          <m:r>
                            <a:rPr lang="en-US" altLang="zh-CN" sz="2800" b="0" i="1" smtClean="0">
                              <a:solidFill>
                                <a:srgbClr val="0000FF"/>
                              </a:solidFill>
                              <a:latin typeface="Cambria Math" panose="02040503050406030204" pitchFamily="18" charset="0"/>
                            </a:rPr>
                            <m:t>0</m:t>
                          </m:r>
                        </m:sub>
                      </m:sSub>
                      <m:r>
                        <a:rPr lang="en-US" altLang="zh-CN" sz="2800" b="0" i="1" smtClean="0">
                          <a:solidFill>
                            <a:schemeClr val="tx1"/>
                          </a:solidFill>
                          <a:latin typeface="Cambria Math" panose="02040503050406030204" pitchFamily="18" charset="0"/>
                        </a:rPr>
                        <m:t>+</m:t>
                      </m:r>
                      <m:nary>
                        <m:naryPr>
                          <m:chr m:val="∑"/>
                          <m:ctrlPr>
                            <a:rPr lang="en-US" altLang="zh-CN" sz="2800" i="1" smtClean="0">
                              <a:solidFill>
                                <a:schemeClr val="tx1"/>
                              </a:solidFill>
                              <a:latin typeface="Cambria Math" panose="02040503050406030204" pitchFamily="18" charset="0"/>
                            </a:rPr>
                          </m:ctrlPr>
                        </m:naryPr>
                        <m:sub>
                          <m:r>
                            <a:rPr lang="en-US" altLang="zh-CN" sz="2800" b="0" i="1" smtClean="0">
                              <a:solidFill>
                                <a:schemeClr val="tx1"/>
                              </a:solidFill>
                              <a:latin typeface="Cambria Math" panose="02040503050406030204" pitchFamily="18" charset="0"/>
                            </a:rPr>
                            <m:t>𝑛</m:t>
                          </m:r>
                          <m:r>
                            <a:rPr lang="en-US" altLang="zh-CN" sz="2800" b="0" i="1" smtClean="0">
                              <a:solidFill>
                                <a:schemeClr val="tx1"/>
                              </a:solidFill>
                              <a:latin typeface="Cambria Math"/>
                            </a:rPr>
                            <m:t>=</m:t>
                          </m:r>
                          <m:r>
                            <a:rPr lang="en-US" altLang="zh-CN" sz="2800" b="0" i="1" smtClean="0">
                              <a:solidFill>
                                <a:schemeClr val="tx1"/>
                              </a:solidFill>
                              <a:latin typeface="Cambria Math" panose="02040503050406030204" pitchFamily="18" charset="0"/>
                            </a:rPr>
                            <m:t>1</m:t>
                          </m:r>
                        </m:sub>
                        <m:sup>
                          <m:r>
                            <a:rPr lang="en-US" altLang="zh-CN" sz="2800" b="0" i="1" smtClean="0">
                              <a:solidFill>
                                <a:schemeClr val="tx1"/>
                              </a:solidFill>
                              <a:latin typeface="Cambria Math"/>
                              <a:ea typeface="Cambria Math"/>
                            </a:rPr>
                            <m:t>∞</m:t>
                          </m:r>
                        </m:sup>
                        <m:e>
                          <m:d>
                            <m:dPr>
                              <m:begChr m:val="["/>
                              <m:endChr m:val="]"/>
                              <m:ctrlPr>
                                <a:rPr lang="en-US" altLang="zh-CN" sz="2800" i="1" smtClean="0">
                                  <a:solidFill>
                                    <a:schemeClr val="tx1"/>
                                  </a:solidFill>
                                  <a:latin typeface="Cambria Math" panose="02040503050406030204" pitchFamily="18" charset="0"/>
                                  <a:ea typeface="Cambria Math"/>
                                </a:rPr>
                              </m:ctrlPr>
                            </m:dPr>
                            <m:e>
                              <m:sSub>
                                <m:sSubPr>
                                  <m:ctrlPr>
                                    <a:rPr lang="en-US" altLang="zh-CN" sz="2800" i="1">
                                      <a:solidFill>
                                        <a:srgbClr val="0000FF"/>
                                      </a:solidFill>
                                      <a:latin typeface="Cambria Math" panose="02040503050406030204" pitchFamily="18" charset="0"/>
                                      <a:ea typeface="Cambria Math"/>
                                    </a:rPr>
                                  </m:ctrlPr>
                                </m:sSubPr>
                                <m:e>
                                  <m:r>
                                    <a:rPr lang="en-US" altLang="zh-CN" sz="2800" b="0" i="1">
                                      <a:solidFill>
                                        <a:srgbClr val="0000FF"/>
                                      </a:solidFill>
                                      <a:latin typeface="Cambria Math" panose="02040503050406030204" pitchFamily="18" charset="0"/>
                                      <a:ea typeface="Cambria Math"/>
                                    </a:rPr>
                                    <m:t>𝑎</m:t>
                                  </m:r>
                                </m:e>
                                <m:sub>
                                  <m:r>
                                    <a:rPr lang="en-US" altLang="zh-CN" sz="2800" b="0" i="1" smtClean="0">
                                      <a:solidFill>
                                        <a:srgbClr val="0000FF"/>
                                      </a:solidFill>
                                      <a:latin typeface="Cambria Math" panose="02040503050406030204" pitchFamily="18" charset="0"/>
                                      <a:ea typeface="Cambria Math"/>
                                    </a:rPr>
                                    <m:t>𝑛</m:t>
                                  </m:r>
                                </m:sub>
                              </m:sSub>
                              <m:func>
                                <m:funcPr>
                                  <m:ctrlPr>
                                    <a:rPr lang="en-US" altLang="zh-CN" sz="2800" i="1">
                                      <a:latin typeface="Cambria Math" panose="02040503050406030204" pitchFamily="18" charset="0"/>
                                      <a:ea typeface="Cambria Math"/>
                                    </a:rPr>
                                  </m:ctrlPr>
                                </m:funcPr>
                                <m:fName>
                                  <m:r>
                                    <m:rPr>
                                      <m:sty m:val="p"/>
                                    </m:rPr>
                                    <a:rPr lang="en-US" altLang="zh-CN" sz="2800" b="0" i="1" smtClean="0">
                                      <a:solidFill>
                                        <a:srgbClr val="FF0000"/>
                                      </a:solidFill>
                                      <a:latin typeface="Cambria Math" panose="02040503050406030204" pitchFamily="18" charset="0"/>
                                      <a:ea typeface="Cambria Math"/>
                                    </a:rPr>
                                    <m:t>cos</m:t>
                                  </m:r>
                                </m:fName>
                                <m:e>
                                  <m:d>
                                    <m:dPr>
                                      <m:ctrlPr>
                                        <a:rPr lang="en-US" altLang="zh-CN" sz="2800" i="1">
                                          <a:latin typeface="Cambria Math" panose="02040503050406030204" pitchFamily="18" charset="0"/>
                                          <a:ea typeface="Cambria Math"/>
                                        </a:rPr>
                                      </m:ctrlPr>
                                    </m:dPr>
                                    <m:e>
                                      <m:r>
                                        <a:rPr lang="en-US" altLang="zh-CN" sz="2800" b="0" i="1" smtClean="0">
                                          <a:latin typeface="Cambria Math" panose="02040503050406030204" pitchFamily="18" charset="0"/>
                                          <a:ea typeface="Cambria Math"/>
                                        </a:rPr>
                                        <m:t>𝑛</m:t>
                                      </m:r>
                                      <m:sSub>
                                        <m:sSubPr>
                                          <m:ctrlPr>
                                            <a:rPr lang="en-US" altLang="zh-CN" sz="2800" i="1">
                                              <a:latin typeface="Cambria Math" panose="02040503050406030204" pitchFamily="18" charset="0"/>
                                              <a:ea typeface="Cambria Math"/>
                                            </a:rPr>
                                          </m:ctrlPr>
                                        </m:sSubPr>
                                        <m:e>
                                          <m:r>
                                            <a:rPr lang="zh-CN" altLang="en-US" sz="2800" b="0" i="1">
                                              <a:latin typeface="Cambria Math" panose="02040503050406030204" pitchFamily="18" charset="0"/>
                                              <a:ea typeface="Cambria Math"/>
                                            </a:rPr>
                                            <m:t>𝜔</m:t>
                                          </m:r>
                                        </m:e>
                                        <m:sub>
                                          <m:r>
                                            <a:rPr lang="en-US" altLang="zh-CN" sz="2800" b="0" i="1">
                                              <a:latin typeface="Cambria Math" panose="02040503050406030204" pitchFamily="18" charset="0"/>
                                              <a:ea typeface="Cambria Math"/>
                                            </a:rPr>
                                            <m:t>1</m:t>
                                          </m:r>
                                        </m:sub>
                                      </m:sSub>
                                      <m:r>
                                        <a:rPr lang="en-US" altLang="zh-CN" sz="2800" b="0" i="1">
                                          <a:latin typeface="Cambria Math" panose="02040503050406030204" pitchFamily="18" charset="0"/>
                                          <a:ea typeface="Cambria Math"/>
                                        </a:rPr>
                                        <m:t>𝑡</m:t>
                                      </m:r>
                                    </m:e>
                                  </m:d>
                                </m:e>
                              </m:func>
                              <m:r>
                                <a:rPr lang="en-US" altLang="zh-CN" sz="2800" b="0" i="1">
                                  <a:latin typeface="Cambria Math" panose="02040503050406030204" pitchFamily="18" charset="0"/>
                                  <a:ea typeface="Cambria Math"/>
                                </a:rPr>
                                <m:t>+</m:t>
                              </m:r>
                              <m:sSub>
                                <m:sSubPr>
                                  <m:ctrlPr>
                                    <a:rPr lang="en-US" altLang="zh-CN" sz="2800" i="1">
                                      <a:solidFill>
                                        <a:srgbClr val="0000FF"/>
                                      </a:solidFill>
                                      <a:latin typeface="Cambria Math" panose="02040503050406030204" pitchFamily="18" charset="0"/>
                                      <a:ea typeface="Cambria Math"/>
                                    </a:rPr>
                                  </m:ctrlPr>
                                </m:sSubPr>
                                <m:e>
                                  <m:r>
                                    <a:rPr lang="en-US" altLang="zh-CN" sz="2800" b="0" i="1">
                                      <a:solidFill>
                                        <a:srgbClr val="0000FF"/>
                                      </a:solidFill>
                                      <a:latin typeface="Cambria Math" panose="02040503050406030204" pitchFamily="18" charset="0"/>
                                      <a:ea typeface="Cambria Math"/>
                                    </a:rPr>
                                    <m:t>𝑏</m:t>
                                  </m:r>
                                </m:e>
                                <m:sub>
                                  <m:r>
                                    <a:rPr lang="en-US" altLang="zh-CN" sz="2800" b="0" i="1" smtClean="0">
                                      <a:solidFill>
                                        <a:srgbClr val="0000FF"/>
                                      </a:solidFill>
                                      <a:latin typeface="Cambria Math" panose="02040503050406030204" pitchFamily="18" charset="0"/>
                                      <a:ea typeface="Cambria Math"/>
                                    </a:rPr>
                                    <m:t>𝑛</m:t>
                                  </m:r>
                                </m:sub>
                              </m:sSub>
                              <m:func>
                                <m:funcPr>
                                  <m:ctrlPr>
                                    <a:rPr lang="en-US" altLang="zh-CN" sz="2800" i="1">
                                      <a:latin typeface="Cambria Math" panose="02040503050406030204" pitchFamily="18" charset="0"/>
                                      <a:ea typeface="Cambria Math"/>
                                    </a:rPr>
                                  </m:ctrlPr>
                                </m:funcPr>
                                <m:fName>
                                  <m:r>
                                    <m:rPr>
                                      <m:sty m:val="p"/>
                                    </m:rPr>
                                    <a:rPr lang="en-US" altLang="zh-CN" sz="2800" b="0" i="1" smtClean="0">
                                      <a:solidFill>
                                        <a:srgbClr val="FF0000"/>
                                      </a:solidFill>
                                      <a:latin typeface="Cambria Math" panose="02040503050406030204" pitchFamily="18" charset="0"/>
                                      <a:ea typeface="Cambria Math"/>
                                    </a:rPr>
                                    <m:t>sin</m:t>
                                  </m:r>
                                </m:fName>
                                <m:e>
                                  <m:d>
                                    <m:dPr>
                                      <m:ctrlPr>
                                        <a:rPr lang="en-US" altLang="zh-CN" sz="2800" i="1">
                                          <a:latin typeface="Cambria Math" panose="02040503050406030204" pitchFamily="18" charset="0"/>
                                          <a:ea typeface="Cambria Math"/>
                                        </a:rPr>
                                      </m:ctrlPr>
                                    </m:dPr>
                                    <m:e>
                                      <m:r>
                                        <a:rPr lang="en-US" altLang="zh-CN" sz="2800" b="0" i="1" smtClean="0">
                                          <a:latin typeface="Cambria Math" panose="02040503050406030204" pitchFamily="18" charset="0"/>
                                          <a:ea typeface="Cambria Math"/>
                                        </a:rPr>
                                        <m:t>𝑛</m:t>
                                      </m:r>
                                      <m:sSub>
                                        <m:sSubPr>
                                          <m:ctrlPr>
                                            <a:rPr lang="en-US" altLang="zh-CN" sz="2800" i="1">
                                              <a:latin typeface="Cambria Math" panose="02040503050406030204" pitchFamily="18" charset="0"/>
                                              <a:ea typeface="Cambria Math"/>
                                            </a:rPr>
                                          </m:ctrlPr>
                                        </m:sSubPr>
                                        <m:e>
                                          <m:r>
                                            <a:rPr lang="zh-CN" altLang="en-US" sz="2800" b="0" i="1">
                                              <a:latin typeface="Cambria Math" panose="02040503050406030204" pitchFamily="18" charset="0"/>
                                              <a:ea typeface="Cambria Math"/>
                                            </a:rPr>
                                            <m:t>𝜔</m:t>
                                          </m:r>
                                        </m:e>
                                        <m:sub>
                                          <m:r>
                                            <a:rPr lang="en-US" altLang="zh-CN" sz="2800" b="0" i="1">
                                              <a:latin typeface="Cambria Math" panose="02040503050406030204" pitchFamily="18" charset="0"/>
                                              <a:ea typeface="Cambria Math"/>
                                            </a:rPr>
                                            <m:t>1</m:t>
                                          </m:r>
                                        </m:sub>
                                      </m:sSub>
                                      <m:r>
                                        <a:rPr lang="en-US" altLang="zh-CN" sz="2800" b="0" i="1">
                                          <a:latin typeface="Cambria Math" panose="02040503050406030204" pitchFamily="18" charset="0"/>
                                          <a:ea typeface="Cambria Math"/>
                                        </a:rPr>
                                        <m:t>𝑡</m:t>
                                      </m:r>
                                    </m:e>
                                  </m:d>
                                </m:e>
                              </m:func>
                            </m:e>
                          </m:d>
                        </m:e>
                      </m:nary>
                    </m:oMath>
                  </a14:m>
                  <a:r>
                    <a:rPr lang="en-US" altLang="zh-CN" sz="2800" i="1" dirty="0">
                      <a:solidFill>
                        <a:schemeClr val="tx1"/>
                      </a:solidFill>
                      <a:latin typeface="Cambria Math"/>
                    </a:rPr>
                    <a:t> </a:t>
                  </a:r>
                </a:p>
              </p:txBody>
            </p:sp>
          </mc:Choice>
          <mc:Fallback xmlns="">
            <p:sp>
              <p:nvSpPr>
                <p:cNvPr id="46" name="TextBox 16"/>
                <p:cNvSpPr txBox="1">
                  <a:spLocks noRot="1" noChangeAspect="1" noMove="1" noResize="1" noEditPoints="1" noAdjustHandles="1" noChangeArrowheads="1" noChangeShapeType="1" noTextEdit="1"/>
                </p:cNvSpPr>
                <p:nvPr/>
              </p:nvSpPr>
              <p:spPr>
                <a:xfrm>
                  <a:off x="1064667" y="2564904"/>
                  <a:ext cx="7827813" cy="523220"/>
                </a:xfrm>
                <a:prstGeom prst="rect">
                  <a:avLst/>
                </a:prstGeom>
                <a:blipFill rotWithShape="0">
                  <a:blip r:embed="rId4"/>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2" name="矩形 11"/>
              <p:cNvSpPr/>
              <p:nvPr/>
            </p:nvSpPr>
            <p:spPr>
              <a:xfrm>
                <a:off x="3203848" y="3789040"/>
                <a:ext cx="2956691" cy="1148779"/>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wrap="square" lIns="0" tIns="0" rIns="0" bIns="0" anchor="ctr" anchorCtr="1">
                <a:noAutofit/>
              </a:bodyPr>
              <a:lstStyle/>
              <a:p>
                <a:pPr algn="ctr">
                  <a:spcBef>
                    <a:spcPts val="0"/>
                  </a:spcBef>
                </a:pPr>
                <a:r>
                  <a:rPr lang="zh-CN" altLang="en-US" sz="3000" b="1" dirty="0">
                    <a:solidFill>
                      <a:srgbClr val="C00000"/>
                    </a:solidFill>
                    <a:latin typeface="楷体" panose="02010609060101010101" pitchFamily="49" charset="-122"/>
                    <a:ea typeface="楷体" panose="02010609060101010101" pitchFamily="49" charset="-122"/>
                  </a:rPr>
                  <a:t>投影到</a:t>
                </a:r>
                <a:endParaRPr lang="en-US" altLang="zh-CN" sz="3000" b="1" dirty="0">
                  <a:solidFill>
                    <a:srgbClr val="C00000"/>
                  </a:solidFill>
                  <a:latin typeface="楷体" panose="02010609060101010101" pitchFamily="49" charset="-122"/>
                  <a:ea typeface="楷体" panose="02010609060101010101" pitchFamily="49" charset="-122"/>
                </a:endParaRPr>
              </a:p>
              <a:p>
                <a:pPr algn="ctr">
                  <a:spcBef>
                    <a:spcPts val="0"/>
                  </a:spcBef>
                </a:pPr>
                <a14:m>
                  <m:oMath xmlns:m="http://schemas.openxmlformats.org/officeDocument/2006/math">
                    <m:r>
                      <a:rPr lang="en-US" altLang="zh-CN" sz="3000" b="1" i="0" smtClean="0">
                        <a:solidFill>
                          <a:srgbClr val="C00000"/>
                        </a:solidFill>
                        <a:latin typeface="Cambria Math" panose="02040503050406030204" pitchFamily="18" charset="0"/>
                        <a:ea typeface="楷体" panose="02010609060101010101" pitchFamily="49" charset="-122"/>
                      </a:rPr>
                      <m:t>𝐜𝐨𝐬</m:t>
                    </m:r>
                    <m:r>
                      <a:rPr lang="en-US" altLang="zh-CN" sz="3000" b="1" i="1" smtClean="0">
                        <a:solidFill>
                          <a:srgbClr val="C00000"/>
                        </a:solidFill>
                        <a:latin typeface="Cambria Math" panose="02040503050406030204" pitchFamily="18" charset="0"/>
                        <a:ea typeface="楷体" panose="02010609060101010101" pitchFamily="49" charset="-122"/>
                      </a:rPr>
                      <m:t>(</m:t>
                    </m:r>
                    <m:r>
                      <a:rPr lang="en-US" altLang="zh-CN" sz="3000" b="1" i="1" smtClean="0">
                        <a:solidFill>
                          <a:srgbClr val="C00000"/>
                        </a:solidFill>
                        <a:latin typeface="Cambria Math" panose="02040503050406030204" pitchFamily="18" charset="0"/>
                        <a:ea typeface="楷体" panose="02010609060101010101" pitchFamily="49" charset="-122"/>
                      </a:rPr>
                      <m:t>𝒏</m:t>
                    </m:r>
                    <m:sSub>
                      <m:sSubPr>
                        <m:ctrlPr>
                          <a:rPr lang="en-US" altLang="zh-CN" sz="3000" b="1" i="1" smtClean="0">
                            <a:solidFill>
                              <a:srgbClr val="C00000"/>
                            </a:solidFill>
                            <a:latin typeface="Cambria Math" panose="02040503050406030204" pitchFamily="18" charset="0"/>
                            <a:ea typeface="楷体" panose="02010609060101010101" pitchFamily="49" charset="-122"/>
                          </a:rPr>
                        </m:ctrlPr>
                      </m:sSubPr>
                      <m:e>
                        <m:r>
                          <a:rPr lang="zh-CN" altLang="en-US" sz="3000" b="1" i="1" smtClean="0">
                            <a:solidFill>
                              <a:srgbClr val="C00000"/>
                            </a:solidFill>
                            <a:latin typeface="Cambria Math" panose="02040503050406030204" pitchFamily="18" charset="0"/>
                            <a:ea typeface="楷体" panose="02010609060101010101" pitchFamily="49" charset="-122"/>
                          </a:rPr>
                          <m:t>𝝎</m:t>
                        </m:r>
                      </m:e>
                      <m:sub>
                        <m:r>
                          <a:rPr lang="en-US" altLang="zh-CN" sz="3000" b="1" i="1" smtClean="0">
                            <a:solidFill>
                              <a:srgbClr val="C00000"/>
                            </a:solidFill>
                            <a:latin typeface="Cambria Math" panose="02040503050406030204" pitchFamily="18" charset="0"/>
                            <a:ea typeface="楷体" panose="02010609060101010101" pitchFamily="49" charset="-122"/>
                          </a:rPr>
                          <m:t>𝟏</m:t>
                        </m:r>
                      </m:sub>
                    </m:sSub>
                    <m:r>
                      <a:rPr lang="en-US" altLang="zh-CN" sz="3000" b="1" i="1" smtClean="0">
                        <a:solidFill>
                          <a:srgbClr val="C00000"/>
                        </a:solidFill>
                        <a:latin typeface="Cambria Math" panose="02040503050406030204" pitchFamily="18" charset="0"/>
                        <a:ea typeface="楷体" panose="02010609060101010101" pitchFamily="49" charset="-122"/>
                      </a:rPr>
                      <m:t>𝒕</m:t>
                    </m:r>
                    <m:r>
                      <a:rPr lang="en-US" altLang="zh-CN" sz="3000" b="1" i="1" smtClean="0">
                        <a:solidFill>
                          <a:srgbClr val="C00000"/>
                        </a:solidFill>
                        <a:latin typeface="Cambria Math" panose="02040503050406030204" pitchFamily="18" charset="0"/>
                        <a:ea typeface="楷体" panose="02010609060101010101" pitchFamily="49" charset="-122"/>
                      </a:rPr>
                      <m:t>)</m:t>
                    </m:r>
                  </m:oMath>
                </a14:m>
                <a:r>
                  <a:rPr lang="zh-CN" altLang="en-US" sz="3000" b="1" dirty="0">
                    <a:solidFill>
                      <a:srgbClr val="C00000"/>
                    </a:solidFill>
                    <a:latin typeface="楷体" panose="02010609060101010101" pitchFamily="49" charset="-122"/>
                    <a:ea typeface="楷体" panose="02010609060101010101" pitchFamily="49" charset="-122"/>
                  </a:rPr>
                  <a:t>维度</a:t>
                </a:r>
                <a:endParaRPr lang="en-US" altLang="zh-CN" sz="3000" b="1" dirty="0">
                  <a:solidFill>
                    <a:srgbClr val="C00000"/>
                  </a:solidFill>
                  <a:latin typeface="楷体" panose="02010609060101010101" pitchFamily="49" charset="-122"/>
                  <a:ea typeface="楷体" panose="02010609060101010101" pitchFamily="49" charset="-122"/>
                </a:endParaRPr>
              </a:p>
            </p:txBody>
          </p:sp>
        </mc:Choice>
        <mc:Fallback xmlns="">
          <p:sp>
            <p:nvSpPr>
              <p:cNvPr id="12" name="矩形 11"/>
              <p:cNvSpPr>
                <a:spLocks noRot="1" noChangeAspect="1" noMove="1" noResize="1" noEditPoints="1" noAdjustHandles="1" noChangeArrowheads="1" noChangeShapeType="1" noTextEdit="1"/>
              </p:cNvSpPr>
              <p:nvPr/>
            </p:nvSpPr>
            <p:spPr>
              <a:xfrm>
                <a:off x="3203848" y="3789040"/>
                <a:ext cx="2956691" cy="1148779"/>
              </a:xfrm>
              <a:prstGeom prst="rect">
                <a:avLst/>
              </a:prstGeom>
              <a:blipFill rotWithShape="0">
                <a:blip r:embed="rId5"/>
                <a:stretch>
                  <a:fillRect r="-818" b="-7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62612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2" grpId="0" animBg="1"/>
    </p:bldLst>
  </p:timing>
</p:sld>
</file>

<file path=ppt/theme/theme1.xml><?xml version="1.0" encoding="utf-8"?>
<a:theme xmlns:a="http://schemas.openxmlformats.org/drawingml/2006/main" name="Chap1 绪论(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qbo5htu">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1">
            <a:lumMod val="50000"/>
          </a:schemeClr>
        </a:solidFill>
      </a:spPr>
      <a:bodyPr wrap="square" rtlCol="0">
        <a:spAutoFit/>
      </a:bodyPr>
      <a:lstStyle>
        <a:defPPr algn="ctr">
          <a:spcBef>
            <a:spcPts val="1800"/>
          </a:spcBef>
          <a:defRPr sz="4000" b="1" dirty="0" smtClean="0">
            <a:solidFill>
              <a:prstClr val="white"/>
            </a:solidFill>
            <a:latin typeface="微软雅黑" pitchFamily="34" charset="-122"/>
            <a:ea typeface="微软雅黑" pitchFamily="34" charset="-122"/>
          </a:defRPr>
        </a:defPPr>
      </a:lstStyle>
    </a:txDef>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qbo5htu">
      <a:majorFont>
        <a:latin typeface="Times New Roman"/>
        <a:ea typeface="微软雅黑"/>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Chap1 绪论(4)</Template>
  <TotalTime>16561</TotalTime>
  <Words>1510</Words>
  <Application>Microsoft Office PowerPoint</Application>
  <PresentationFormat>全屏显示(4:3)</PresentationFormat>
  <Paragraphs>174</Paragraphs>
  <Slides>18</Slides>
  <Notes>15</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18</vt:i4>
      </vt:variant>
    </vt:vector>
  </HeadingPairs>
  <TitlesOfParts>
    <vt:vector size="32" baseType="lpstr">
      <vt:lpstr>等线</vt:lpstr>
      <vt:lpstr>黑体</vt:lpstr>
      <vt:lpstr>华文新魏</vt:lpstr>
      <vt:lpstr>楷体</vt:lpstr>
      <vt:lpstr>微软雅黑</vt:lpstr>
      <vt:lpstr>Adobe Hebrew</vt:lpstr>
      <vt:lpstr>Arial</vt:lpstr>
      <vt:lpstr>Calibri</vt:lpstr>
      <vt:lpstr>Cambria Math</vt:lpstr>
      <vt:lpstr>Times New Roman</vt:lpstr>
      <vt:lpstr>Wingdings</vt:lpstr>
      <vt:lpstr>Chap1 绪论(4)</vt:lpstr>
      <vt:lpstr>自定义设计方案</vt:lpstr>
      <vt:lpstr>1_自定义设计方案</vt:lpstr>
      <vt:lpstr>信号 ∙ 一个承载了某些信息的时变的电压（或其他量）</vt:lpstr>
      <vt:lpstr>信号的图形表示</vt:lpstr>
      <vt:lpstr>C-T 和 D-T 信号通常会出现在哪里 ?</vt:lpstr>
      <vt:lpstr>捕捉和判断“玉兔号”无线电信号的特征</vt:lpstr>
      <vt:lpstr>傅里叶的两个主要观点</vt:lpstr>
      <vt:lpstr>PowerPoint 演示文稿</vt:lpstr>
      <vt:lpstr>连续时间周期信号的傅里叶级数表示</vt:lpstr>
      <vt:lpstr>连续时间周期信号的傅里叶级数表示</vt:lpstr>
      <vt:lpstr>三角函数空间周期信号的正交分解</vt:lpstr>
      <vt:lpstr>阐述分解方法和物理含义</vt:lpstr>
      <vt:lpstr>傅里叶级数物理含义：谐波频率分量叠加</vt:lpstr>
      <vt:lpstr>时域 vs. 频域中的周期信号表征方法对比</vt:lpstr>
      <vt:lpstr>小结</vt:lpstr>
      <vt:lpstr>PowerPoint 演示文稿</vt:lpstr>
      <vt:lpstr>傅里叶有限级数下分量频率的影响</vt:lpstr>
      <vt:lpstr>信号的带宽</vt:lpstr>
      <vt:lpstr>信号的带宽</vt:lpstr>
      <vt:lpstr>信号的带宽</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Mengfan Cheng</dc:creator>
  <cp:lastModifiedBy>Xiaojing Gao</cp:lastModifiedBy>
  <cp:revision>250</cp:revision>
  <dcterms:created xsi:type="dcterms:W3CDTF">2017-09-01T01:37:01Z</dcterms:created>
  <dcterms:modified xsi:type="dcterms:W3CDTF">2023-10-22T12:11:59Z</dcterms:modified>
</cp:coreProperties>
</file>