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82" r:id="rId2"/>
  </p:sldMasterIdLst>
  <p:notesMasterIdLst>
    <p:notesMasterId r:id="rId78"/>
  </p:notesMasterIdLst>
  <p:handoutMasterIdLst>
    <p:handoutMasterId r:id="rId79"/>
  </p:handoutMasterIdLst>
  <p:sldIdLst>
    <p:sldId id="763" r:id="rId3"/>
    <p:sldId id="397" r:id="rId4"/>
    <p:sldId id="708" r:id="rId5"/>
    <p:sldId id="401" r:id="rId6"/>
    <p:sldId id="539" r:id="rId7"/>
    <p:sldId id="540" r:id="rId8"/>
    <p:sldId id="541" r:id="rId9"/>
    <p:sldId id="404" r:id="rId10"/>
    <p:sldId id="398" r:id="rId11"/>
    <p:sldId id="543" r:id="rId12"/>
    <p:sldId id="492" r:id="rId13"/>
    <p:sldId id="702" r:id="rId14"/>
    <p:sldId id="493" r:id="rId15"/>
    <p:sldId id="494" r:id="rId16"/>
    <p:sldId id="507" r:id="rId17"/>
    <p:sldId id="764" r:id="rId18"/>
    <p:sldId id="508" r:id="rId19"/>
    <p:sldId id="510" r:id="rId20"/>
    <p:sldId id="703" r:id="rId21"/>
    <p:sldId id="709" r:id="rId22"/>
    <p:sldId id="495" r:id="rId23"/>
    <p:sldId id="512" r:id="rId24"/>
    <p:sldId id="497" r:id="rId25"/>
    <p:sldId id="753" r:id="rId26"/>
    <p:sldId id="513" r:id="rId27"/>
    <p:sldId id="754" r:id="rId28"/>
    <p:sldId id="516" r:id="rId29"/>
    <p:sldId id="498" r:id="rId30"/>
    <p:sldId id="765" r:id="rId31"/>
    <p:sldId id="499" r:id="rId32"/>
    <p:sldId id="767" r:id="rId33"/>
    <p:sldId id="768" r:id="rId34"/>
    <p:sldId id="769" r:id="rId35"/>
    <p:sldId id="770" r:id="rId36"/>
    <p:sldId id="774" r:id="rId37"/>
    <p:sldId id="772" r:id="rId38"/>
    <p:sldId id="775" r:id="rId39"/>
    <p:sldId id="773" r:id="rId40"/>
    <p:sldId id="503" r:id="rId41"/>
    <p:sldId id="776" r:id="rId42"/>
    <p:sldId id="716" r:id="rId43"/>
    <p:sldId id="717" r:id="rId44"/>
    <p:sldId id="719" r:id="rId45"/>
    <p:sldId id="720" r:id="rId46"/>
    <p:sldId id="721" r:id="rId47"/>
    <p:sldId id="722" r:id="rId48"/>
    <p:sldId id="723" r:id="rId49"/>
    <p:sldId id="777" r:id="rId50"/>
    <p:sldId id="782" r:id="rId51"/>
    <p:sldId id="783" r:id="rId52"/>
    <p:sldId id="724" r:id="rId53"/>
    <p:sldId id="725" r:id="rId54"/>
    <p:sldId id="760" r:id="rId55"/>
    <p:sldId id="729" r:id="rId56"/>
    <p:sldId id="730" r:id="rId57"/>
    <p:sldId id="781" r:id="rId58"/>
    <p:sldId id="728" r:id="rId59"/>
    <p:sldId id="732" r:id="rId60"/>
    <p:sldId id="733" r:id="rId61"/>
    <p:sldId id="734" r:id="rId62"/>
    <p:sldId id="735" r:id="rId63"/>
    <p:sldId id="736" r:id="rId64"/>
    <p:sldId id="737" r:id="rId65"/>
    <p:sldId id="738" r:id="rId66"/>
    <p:sldId id="739" r:id="rId67"/>
    <p:sldId id="740" r:id="rId68"/>
    <p:sldId id="741" r:id="rId69"/>
    <p:sldId id="742" r:id="rId70"/>
    <p:sldId id="743" r:id="rId71"/>
    <p:sldId id="745" r:id="rId72"/>
    <p:sldId id="784" r:id="rId73"/>
    <p:sldId id="746" r:id="rId74"/>
    <p:sldId id="747" r:id="rId75"/>
    <p:sldId id="748" r:id="rId76"/>
    <p:sldId id="750" r:id="rId7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40FF"/>
    <a:srgbClr val="090A0B"/>
    <a:srgbClr val="0096FF"/>
    <a:srgbClr val="FF0000"/>
    <a:srgbClr val="FFCC00"/>
    <a:srgbClr val="990000"/>
    <a:srgbClr val="660066"/>
    <a:srgbClr val="02058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56" autoAdjust="0"/>
    <p:restoredTop sz="93257" autoAdjust="0"/>
  </p:normalViewPr>
  <p:slideViewPr>
    <p:cSldViewPr>
      <p:cViewPr varScale="1">
        <p:scale>
          <a:sx n="123" d="100"/>
          <a:sy n="123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8B8324-74B6-472E-9B2D-DAF2F9541692}" type="datetimeFigureOut">
              <a:rPr lang="zh-CN" altLang="en-US"/>
              <a:pPr>
                <a:defRPr/>
              </a:pPr>
              <a:t>2023/12/3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B95043-7C99-4038-B5DC-BD405067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F7394C-7A88-4663-9E2C-D3107622A224}" type="datetimeFigureOut">
              <a:rPr lang="zh-CN" altLang="en-US"/>
              <a:pPr>
                <a:defRPr/>
              </a:pPr>
              <a:t>2023/12/3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6D11E-7338-4CDA-8C9A-60AD196E8F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8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30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34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43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00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40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55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51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57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21AC20C-A433-4A41-BD67-ADD992A888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3B549C2-1EBD-4F49-857C-60DDC2384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71756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1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4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72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34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33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24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81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35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22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4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7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6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6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7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0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8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9E528-8105-4E29-B640-5FBB839C2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2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1375A-7CF1-43C0-B4C7-B782C6D7685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1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E3DFD-4A80-4105-AB7F-712AAEE959B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1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B13D-F7F8-41C2-86B7-FE77A285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4B4AD-23D3-47F5-9457-F43195D5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EA96-C951-497A-B5F9-1551731A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0641-35C4-4AD2-92B2-821DBCE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226F-1891-4F6B-8E24-89254B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E528-8105-4E29-B640-5FBB839C2FC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3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3721-8322-480F-9234-E1813D4F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C726-C1C3-40FD-8730-7FADD973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ED740-6D1A-4BCA-9468-A4C076C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F344-E121-49E8-8518-1B87E14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3ED28-A60B-4581-8BF8-217547D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3DCF-2C93-4580-871F-2CF3AD984C8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13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C741-3890-411B-97C4-DF16092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DC89E-3806-4EED-921A-F1354027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936A-117B-4989-B666-41A9F14D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06AC-1B6F-4E33-AEC9-38F29463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E1246-4E79-45D5-92A4-87DABB6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5916-8665-4B86-B4E4-279D0D2B4A6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13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159A-82EC-4250-A369-6D8DEAB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7EF6-7B48-43D6-8C3F-0240E69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6E701-6A66-43AC-89EB-737C2A25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61AA-D161-414A-BC2B-34B09CD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118E4-0AF0-411B-9A02-1A42CAF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C38DE-7978-4796-B677-985FD94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07B3-63AA-4B47-95E3-AE55904DD8E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20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E3A0-E3F4-490A-BCF0-9808387E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44E73-79F9-4A87-A5E5-8895D75C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DB71-AB12-4F81-9A66-4BBF05AA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529E5-4C7F-4453-BCBE-2754B68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B0D1C-1CE5-4AA8-9E95-9D755CC04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12E6F-C70D-451D-A00C-C9C385A9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162A4-0629-4FBE-989A-A8F0C67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29F01-BB0C-4720-ABB6-056ECA6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837-3C42-4163-B9FF-0F527101447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9300-E04A-42BA-AEA2-026D7307F2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72000" bIns="36000" anchor="t" anchorCtr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262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2D85AC-FAFC-48DD-82C0-E51D8285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059C9-1A85-4508-B1A0-2191A75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C2CC4A-FB9C-431B-9200-A4F8A8E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B4A-A96A-4D35-9195-14CEB66CEFA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20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8F40-240A-4654-A494-8DC0C8E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D83A3-87A9-4828-9502-7448164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1D5CC-A2E7-4C45-9B55-205041B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9227F-689C-4053-A376-57BA8E2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7D46-FC2B-43A9-8E72-3DDB703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3C36E-C7C6-40B7-97F9-8492521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9340-544A-4913-AA86-7D197D90BAA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1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3DCF-2C93-4580-871F-2CF3AD984C8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2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79F9-2F07-4C49-B426-D03D595A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04341-5045-4700-B83E-A681C36E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E80D1-9F19-4CF5-8024-B982317F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7B198-E7DE-4598-97AF-3AE0AA7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74BA-1BFA-4D51-8253-1E034C7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CE0F-B8CB-4DE6-ADAE-7B0D2DD4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C8B8-9D62-48F7-8E35-1339B3F6646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691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EBFB-BFEB-4A5A-AB12-15FF0DA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469F9-EA53-4854-ADFB-0CF7E4AD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674A2-50A6-4F12-BABF-275E40AF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56CF-5955-4CB9-B33E-7AF95C5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7421-2738-47AC-9839-850A5FD3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375A-7CF1-43C0-B4C7-B782C6D7685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92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6F64CC-2BB8-425E-A3A7-89490285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777D8-3D52-46AD-8349-D32BAF69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52D4-B07D-4A1E-AA6C-AEBDD34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00930-A6C4-4C87-A55B-A578194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5F9DA-779D-4B7C-90BA-42B6D904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5916-8665-4B86-B4E4-279D0D2B4A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6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A07B3-63AA-4B47-95E3-AE55904DD8E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2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11837-3C42-4163-B9FF-0F527101447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1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0A0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9D2EF960-DAB6-4688-A9F2-A643B11AB05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0DBDF-8B30-4034-80E7-4FB75501C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500" y="1484313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7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2B4A-A96A-4D35-9195-14CEB66CEFA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0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9340-544A-4913-AA86-7D197D90BAA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7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3C8B8-9D62-48F7-8E35-1339B3F6646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7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E7AFCD57-BADE-4B45-B9D6-2562B9FBD952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rgbClr val="02058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02058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2058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2058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6F2EE-C635-428D-BB17-27ECB2A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C6F9-925F-4029-8260-3E904758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3229-F86A-435B-957F-9A96486E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23F3-7AD8-468E-8B60-6B3993A63701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F9F5-8EF9-4DEE-A6DF-82F915C03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3643E-4A24-4B25-89A2-ADB9DDEB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8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nlin@cug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wmf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14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2.wmf"/><Relationship Id="rId20" Type="http://schemas.openxmlformats.org/officeDocument/2006/relationships/image" Target="../media/image48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6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8.wmf"/><Relationship Id="rId3" Type="http://schemas.openxmlformats.org/officeDocument/2006/relationships/audio" Target="../media/audio2.wav"/><Relationship Id="rId7" Type="http://schemas.openxmlformats.org/officeDocument/2006/relationships/image" Target="../media/image64.emf"/><Relationship Id="rId12" Type="http://schemas.openxmlformats.org/officeDocument/2006/relationships/oleObject" Target="../embeddings/oleObject15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7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6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3.png"/><Relationship Id="rId5" Type="http://schemas.openxmlformats.org/officeDocument/2006/relationships/image" Target="../media/image72.wmf"/><Relationship Id="rId4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68.jpe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5.png"/><Relationship Id="rId7" Type="http://schemas.openxmlformats.org/officeDocument/2006/relationships/image" Target="../media/image8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png"/><Relationship Id="rId11" Type="http://schemas.openxmlformats.org/officeDocument/2006/relationships/image" Target="../media/image90.png"/><Relationship Id="rId5" Type="http://schemas.openxmlformats.org/officeDocument/2006/relationships/image" Target="../media/image70.png"/><Relationship Id="rId10" Type="http://schemas.openxmlformats.org/officeDocument/2006/relationships/image" Target="../media/image89.png"/><Relationship Id="rId4" Type="http://schemas.openxmlformats.org/officeDocument/2006/relationships/image" Target="../media/image68.jpeg"/><Relationship Id="rId9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8.wmf"/><Relationship Id="rId11" Type="http://schemas.openxmlformats.org/officeDocument/2006/relationships/image" Target="../media/image93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92.png"/><Relationship Id="rId4" Type="http://schemas.openxmlformats.org/officeDocument/2006/relationships/image" Target="../media/image47.wmf"/><Relationship Id="rId9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4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.jpe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oleObject" Target="../embeddings/oleObject34.bin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image" Target="../media/image107.png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102.wmf"/><Relationship Id="rId14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111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39.bin"/><Relationship Id="rId2" Type="http://schemas.openxmlformats.org/officeDocument/2006/relationships/oleObject" Target="../embeddings/oleObject34.bin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image" Target="../media/image113.png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102.wmf"/><Relationship Id="rId14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oleObject" Target="../embeddings/oleObject40.bin"/><Relationship Id="rId7" Type="http://schemas.openxmlformats.org/officeDocument/2006/relationships/image" Target="../media/image11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68.jpeg"/><Relationship Id="rId10" Type="http://schemas.openxmlformats.org/officeDocument/2006/relationships/image" Target="../media/image119.png"/><Relationship Id="rId4" Type="http://schemas.openxmlformats.org/officeDocument/2006/relationships/image" Target="../media/image115.wmf"/><Relationship Id="rId9" Type="http://schemas.openxmlformats.org/officeDocument/2006/relationships/image" Target="../media/image1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1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38.wmf"/><Relationship Id="rId9" Type="http://schemas.openxmlformats.org/officeDocument/2006/relationships/image" Target="../media/image1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1.wmf"/><Relationship Id="rId12" Type="http://schemas.openxmlformats.org/officeDocument/2006/relationships/oleObject" Target="../embeddings/oleObject53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163.wmf"/><Relationship Id="rId5" Type="http://schemas.openxmlformats.org/officeDocument/2006/relationships/image" Target="../media/image160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16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8.wmf"/><Relationship Id="rId7" Type="http://schemas.openxmlformats.org/officeDocument/2006/relationships/image" Target="../media/image170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169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17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0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3.png"/><Relationship Id="rId4" Type="http://schemas.openxmlformats.org/officeDocument/2006/relationships/image" Target="../media/image182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image" Target="../media/image189.png"/><Relationship Id="rId26" Type="http://schemas.openxmlformats.org/officeDocument/2006/relationships/image" Target="../media/image197.png"/><Relationship Id="rId3" Type="http://schemas.openxmlformats.org/officeDocument/2006/relationships/tags" Target="../tags/tag8.xml"/><Relationship Id="rId21" Type="http://schemas.openxmlformats.org/officeDocument/2006/relationships/image" Target="../media/image192.png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188.png"/><Relationship Id="rId25" Type="http://schemas.openxmlformats.org/officeDocument/2006/relationships/image" Target="../media/image196.png"/><Relationship Id="rId2" Type="http://schemas.openxmlformats.org/officeDocument/2006/relationships/tags" Target="../tags/tag7.xml"/><Relationship Id="rId16" Type="http://schemas.openxmlformats.org/officeDocument/2006/relationships/image" Target="../media/image187.png"/><Relationship Id="rId20" Type="http://schemas.openxmlformats.org/officeDocument/2006/relationships/image" Target="../media/image191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image" Target="../media/image195.png"/><Relationship Id="rId5" Type="http://schemas.openxmlformats.org/officeDocument/2006/relationships/tags" Target="../tags/tag10.xml"/><Relationship Id="rId15" Type="http://schemas.openxmlformats.org/officeDocument/2006/relationships/image" Target="../media/image186.png"/><Relationship Id="rId23" Type="http://schemas.openxmlformats.org/officeDocument/2006/relationships/image" Target="../media/image194.png"/><Relationship Id="rId10" Type="http://schemas.openxmlformats.org/officeDocument/2006/relationships/tags" Target="../tags/tag15.xml"/><Relationship Id="rId19" Type="http://schemas.openxmlformats.org/officeDocument/2006/relationships/image" Target="../media/image190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Layout" Target="../slideLayouts/slideLayout13.xml"/><Relationship Id="rId22" Type="http://schemas.openxmlformats.org/officeDocument/2006/relationships/image" Target="../media/image19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tags" Target="../tags/tag21.xml"/><Relationship Id="rId7" Type="http://schemas.openxmlformats.org/officeDocument/2006/relationships/image" Target="../media/image19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98.png"/><Relationship Id="rId11" Type="http://schemas.openxmlformats.org/officeDocument/2006/relationships/image" Target="../media/image19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96.png"/><Relationship Id="rId4" Type="http://schemas.openxmlformats.org/officeDocument/2006/relationships/tags" Target="../tags/tag22.xml"/><Relationship Id="rId9" Type="http://schemas.openxmlformats.org/officeDocument/2006/relationships/image" Target="../media/image20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9128" y="2286112"/>
            <a:ext cx="5241855" cy="89571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ts val="5500"/>
              </a:lnSpc>
            </a:pP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Methods</a:t>
            </a: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554350-2279-4958-98AE-44BD69D730B3}"/>
              </a:ext>
            </a:extLst>
          </p:cNvPr>
          <p:cNvSpPr txBox="1"/>
          <p:nvPr/>
        </p:nvSpPr>
        <p:spPr>
          <a:xfrm>
            <a:off x="2411760" y="3284984"/>
            <a:ext cx="4320480" cy="231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授课人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万 林</a:t>
            </a:r>
            <a:b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wanlin@cug.edu.cn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Fall 2023 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18D146-1F49-D24C-9750-2E4FD5940C24}"/>
              </a:ext>
            </a:extLst>
          </p:cNvPr>
          <p:cNvSpPr/>
          <p:nvPr/>
        </p:nvSpPr>
        <p:spPr>
          <a:xfrm>
            <a:off x="1871998" y="1179001"/>
            <a:ext cx="5122316" cy="12349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3411A3-8F31-BD43-8E00-47D638D1D04A}"/>
              </a:ext>
            </a:extLst>
          </p:cNvPr>
          <p:cNvSpPr/>
          <p:nvPr/>
        </p:nvSpPr>
        <p:spPr>
          <a:xfrm>
            <a:off x="-8445" y="0"/>
            <a:ext cx="475989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A892C2-AC44-D444-A555-D9AEA9C26EB7}"/>
              </a:ext>
            </a:extLst>
          </p:cNvPr>
          <p:cNvSpPr txBox="1"/>
          <p:nvPr/>
        </p:nvSpPr>
        <p:spPr>
          <a:xfrm>
            <a:off x="1984453" y="1335461"/>
            <a:ext cx="489740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cs typeface="+mn-ea"/>
                <a:sym typeface="+mn-lt"/>
              </a:rPr>
              <a:t>计算方法</a:t>
            </a:r>
            <a:endParaRPr lang="zh-CN" altLang="en-US" sz="5400" b="1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F2D3FC-F8DE-4B48-9B45-78DC8942D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60" y="55673"/>
            <a:ext cx="2809875" cy="725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40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86024B-6228-67B7-3DC8-1B5723C2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02" y="4509120"/>
            <a:ext cx="4788197" cy="1665915"/>
          </a:xfrm>
          <a:prstGeom prst="rect">
            <a:avLst/>
          </a:prstGeom>
        </p:spPr>
      </p:pic>
      <p:grpSp>
        <p:nvGrpSpPr>
          <p:cNvPr id="5133" name="Group 13">
            <a:extLst>
              <a:ext uri="{FF2B5EF4-FFF2-40B4-BE49-F238E27FC236}">
                <a16:creationId xmlns:a16="http://schemas.microsoft.com/office/drawing/2014/main" id="{F4B0A74E-2C67-4068-A918-8861F9421B63}"/>
              </a:ext>
            </a:extLst>
          </p:cNvPr>
          <p:cNvGrpSpPr>
            <a:grpSpLocks/>
          </p:cNvGrpSpPr>
          <p:nvPr/>
        </p:nvGrpSpPr>
        <p:grpSpPr bwMode="auto">
          <a:xfrm>
            <a:off x="107504" y="404664"/>
            <a:ext cx="6774086" cy="3322378"/>
            <a:chOff x="1344" y="240"/>
            <a:chExt cx="3810" cy="1645"/>
          </a:xfrm>
        </p:grpSpPr>
        <p:grpSp>
          <p:nvGrpSpPr>
            <p:cNvPr id="5134" name="Group 14">
              <a:extLst>
                <a:ext uri="{FF2B5EF4-FFF2-40B4-BE49-F238E27FC236}">
                  <a16:creationId xmlns:a16="http://schemas.microsoft.com/office/drawing/2014/main" id="{FAF7A972-6FC1-4ADB-BA84-6787AAC0C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40"/>
              <a:ext cx="3600" cy="1536"/>
              <a:chOff x="1344" y="240"/>
              <a:chExt cx="3600" cy="1536"/>
            </a:xfrm>
          </p:grpSpPr>
          <p:sp>
            <p:nvSpPr>
              <p:cNvPr id="5135" name="Line 15">
                <a:extLst>
                  <a:ext uri="{FF2B5EF4-FFF2-40B4-BE49-F238E27FC236}">
                    <a16:creationId xmlns:a16="http://schemas.microsoft.com/office/drawing/2014/main" id="{663E2954-6796-4127-A600-3F601B86D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104"/>
                <a:ext cx="3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36" name="Line 16">
                <a:extLst>
                  <a:ext uri="{FF2B5EF4-FFF2-40B4-BE49-F238E27FC236}">
                    <a16:creationId xmlns:a16="http://schemas.microsoft.com/office/drawing/2014/main" id="{AA07AF8B-F898-4016-8789-02F5E3C72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240"/>
                <a:ext cx="0" cy="1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5137" name="Group 17">
                <a:extLst>
                  <a:ext uri="{FF2B5EF4-FFF2-40B4-BE49-F238E27FC236}">
                    <a16:creationId xmlns:a16="http://schemas.microsoft.com/office/drawing/2014/main" id="{2E7EB6AF-CD61-40AD-B354-5AC7F28318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592"/>
                <a:ext cx="2208" cy="944"/>
                <a:chOff x="1824" y="592"/>
                <a:chExt cx="2208" cy="944"/>
              </a:xfrm>
            </p:grpSpPr>
            <p:sp>
              <p:nvSpPr>
                <p:cNvPr id="5138" name="Freeform 18">
                  <a:extLst>
                    <a:ext uri="{FF2B5EF4-FFF2-40B4-BE49-F238E27FC236}">
                      <a16:creationId xmlns:a16="http://schemas.microsoft.com/office/drawing/2014/main" id="{5A541481-6BA0-4385-871D-01C70C70A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4" y="592"/>
                  <a:ext cx="2208" cy="944"/>
                </a:xfrm>
                <a:custGeom>
                  <a:avLst/>
                  <a:gdLst>
                    <a:gd name="T0" fmla="*/ 0 w 2448"/>
                    <a:gd name="T1" fmla="*/ 992 h 992"/>
                    <a:gd name="T2" fmla="*/ 816 w 2448"/>
                    <a:gd name="T3" fmla="*/ 752 h 992"/>
                    <a:gd name="T4" fmla="*/ 1344 w 2448"/>
                    <a:gd name="T5" fmla="*/ 272 h 992"/>
                    <a:gd name="T6" fmla="*/ 1824 w 2448"/>
                    <a:gd name="T7" fmla="*/ 32 h 992"/>
                    <a:gd name="T8" fmla="*/ 2208 w 2448"/>
                    <a:gd name="T9" fmla="*/ 80 h 992"/>
                    <a:gd name="T10" fmla="*/ 2448 w 2448"/>
                    <a:gd name="T11" fmla="*/ 224 h 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48" h="992">
                      <a:moveTo>
                        <a:pt x="0" y="992"/>
                      </a:moveTo>
                      <a:cubicBezTo>
                        <a:pt x="296" y="932"/>
                        <a:pt x="592" y="872"/>
                        <a:pt x="816" y="752"/>
                      </a:cubicBezTo>
                      <a:cubicBezTo>
                        <a:pt x="1040" y="632"/>
                        <a:pt x="1176" y="392"/>
                        <a:pt x="1344" y="272"/>
                      </a:cubicBezTo>
                      <a:cubicBezTo>
                        <a:pt x="1512" y="152"/>
                        <a:pt x="1680" y="64"/>
                        <a:pt x="1824" y="32"/>
                      </a:cubicBezTo>
                      <a:cubicBezTo>
                        <a:pt x="1968" y="0"/>
                        <a:pt x="2104" y="48"/>
                        <a:pt x="2208" y="80"/>
                      </a:cubicBezTo>
                      <a:cubicBezTo>
                        <a:pt x="2312" y="112"/>
                        <a:pt x="2380" y="168"/>
                        <a:pt x="2448" y="22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139" name="Line 19">
                  <a:extLst>
                    <a:ext uri="{FF2B5EF4-FFF2-40B4-BE49-F238E27FC236}">
                      <a16:creationId xmlns:a16="http://schemas.microsoft.com/office/drawing/2014/main" id="{D8A50692-D098-4940-A4E5-4C5B62AEF7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24" y="1104"/>
                  <a:ext cx="0" cy="432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140" name="Line 20">
                  <a:extLst>
                    <a:ext uri="{FF2B5EF4-FFF2-40B4-BE49-F238E27FC236}">
                      <a16:creationId xmlns:a16="http://schemas.microsoft.com/office/drawing/2014/main" id="{7F96AE31-3A00-405D-85A3-C8F6659EE0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816"/>
                  <a:ext cx="0" cy="288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141" name="Line 21">
                  <a:extLst>
                    <a:ext uri="{FF2B5EF4-FFF2-40B4-BE49-F238E27FC236}">
                      <a16:creationId xmlns:a16="http://schemas.microsoft.com/office/drawing/2014/main" id="{B294AD31-3BD0-48FC-B5A6-E18E595386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912"/>
                  <a:ext cx="0" cy="192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142" name="Line 22">
                  <a:extLst>
                    <a:ext uri="{FF2B5EF4-FFF2-40B4-BE49-F238E27FC236}">
                      <a16:creationId xmlns:a16="http://schemas.microsoft.com/office/drawing/2014/main" id="{04960E80-E171-4F10-904C-FBB4E1A56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1104"/>
                  <a:ext cx="0" cy="288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5143" name="Text Box 23">
              <a:extLst>
                <a:ext uri="{FF2B5EF4-FFF2-40B4-BE49-F238E27FC236}">
                  <a16:creationId xmlns:a16="http://schemas.microsoft.com/office/drawing/2014/main" id="{740C92AC-D802-405D-BDC5-DC3CD58A6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0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y=f(x)</a:t>
              </a:r>
            </a:p>
          </p:txBody>
        </p:sp>
        <p:sp>
          <p:nvSpPr>
            <p:cNvPr id="5144" name="Text Box 24">
              <a:extLst>
                <a:ext uri="{FF2B5EF4-FFF2-40B4-BE49-F238E27FC236}">
                  <a16:creationId xmlns:a16="http://schemas.microsoft.com/office/drawing/2014/main" id="{FBE9FF71-0A05-44F3-A3B8-1BF16CE3E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4" y="1157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</a:p>
          </p:txBody>
        </p:sp>
        <p:sp>
          <p:nvSpPr>
            <p:cNvPr id="5145" name="Text Box 25">
              <a:extLst>
                <a:ext uri="{FF2B5EF4-FFF2-40B4-BE49-F238E27FC236}">
                  <a16:creationId xmlns:a16="http://schemas.microsoft.com/office/drawing/2014/main" id="{626C4001-4605-4C77-839D-F53309F52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1104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46" name="Text Box 26">
              <a:extLst>
                <a:ext uri="{FF2B5EF4-FFF2-40B4-BE49-F238E27FC236}">
                  <a16:creationId xmlns:a16="http://schemas.microsoft.com/office/drawing/2014/main" id="{08D3F72D-8E5A-4139-A7C5-9B205F177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" y="1089"/>
              <a:ext cx="432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a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47" name="Text Box 27">
              <a:extLst>
                <a:ext uri="{FF2B5EF4-FFF2-40B4-BE49-F238E27FC236}">
                  <a16:creationId xmlns:a16="http://schemas.microsoft.com/office/drawing/2014/main" id="{E819561F-45F8-4409-BF78-B2B5B12C3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" y="1064"/>
              <a:ext cx="38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x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b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48" name="Text Box 28">
              <a:extLst>
                <a:ext uri="{FF2B5EF4-FFF2-40B4-BE49-F238E27FC236}">
                  <a16:creationId xmlns:a16="http://schemas.microsoft.com/office/drawing/2014/main" id="{802E8AC3-2AD4-44D6-BC2B-FB76451E9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5" y="1391"/>
              <a:ext cx="384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x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a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5150" name="Text Box 30">
            <a:extLst>
              <a:ext uri="{FF2B5EF4-FFF2-40B4-BE49-F238E27FC236}">
                <a16:creationId xmlns:a16="http://schemas.microsoft.com/office/drawing/2014/main" id="{EEEBF345-C19D-42AD-AA23-1B41F5F61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142" y="184532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3300"/>
                </a:solidFill>
              </a:rPr>
              <a:t>*</a:t>
            </a:r>
          </a:p>
        </p:txBody>
      </p:sp>
      <p:sp>
        <p:nvSpPr>
          <p:cNvPr id="5151" name="Text Box 31">
            <a:extLst>
              <a:ext uri="{FF2B5EF4-FFF2-40B4-BE49-F238E27FC236}">
                <a16:creationId xmlns:a16="http://schemas.microsoft.com/office/drawing/2014/main" id="{F5819C79-ADBE-4FC9-BCE3-34FD7C55A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952" y="18491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3300"/>
                </a:solidFill>
              </a:rPr>
              <a:t>*</a:t>
            </a:r>
          </a:p>
        </p:txBody>
      </p:sp>
      <p:sp>
        <p:nvSpPr>
          <p:cNvPr id="5152" name="Text Box 32">
            <a:extLst>
              <a:ext uri="{FF2B5EF4-FFF2-40B4-BE49-F238E27FC236}">
                <a16:creationId xmlns:a16="http://schemas.microsoft.com/office/drawing/2014/main" id="{8C8A9295-2D97-441D-B30D-29A03FDFA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175" y="184532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3300"/>
                </a:solidFill>
              </a:rPr>
              <a:t>*</a:t>
            </a:r>
          </a:p>
        </p:txBody>
      </p:sp>
      <p:sp>
        <p:nvSpPr>
          <p:cNvPr id="5153" name="Text Box 33">
            <a:extLst>
              <a:ext uri="{FF2B5EF4-FFF2-40B4-BE49-F238E27FC236}">
                <a16:creationId xmlns:a16="http://schemas.microsoft.com/office/drawing/2014/main" id="{43FA2F5D-9DB7-4E3A-9C6A-FE1D4C9E0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76" y="1831676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3300"/>
                </a:solidFill>
              </a:rPr>
              <a:t>*</a:t>
            </a:r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8FF48F9F-E3E3-47EB-A14F-3A760AED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2657649"/>
            <a:ext cx="3200400" cy="768564"/>
          </a:xfrm>
          <a:prstGeom prst="ellipse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zh-CN" altLang="en-US" sz="2800" b="1" dirty="0">
                <a:solidFill>
                  <a:schemeClr val="bg1"/>
                </a:solidFill>
                <a:ea typeface="楷体_GB2312" pitchFamily="49" charset="-122"/>
              </a:rPr>
              <a:t>何时终止</a:t>
            </a:r>
            <a:r>
              <a:rPr kumimoji="0" lang="en-US" altLang="zh-CN" sz="2800" b="1" dirty="0">
                <a:solidFill>
                  <a:schemeClr val="bg1"/>
                </a:solidFill>
              </a:rPr>
              <a:t>?</a:t>
            </a:r>
          </a:p>
        </p:txBody>
      </p:sp>
      <p:graphicFrame>
        <p:nvGraphicFramePr>
          <p:cNvPr id="38" name="Object 22">
            <a:extLst>
              <a:ext uri="{FF2B5EF4-FFF2-40B4-BE49-F238E27FC236}">
                <a16:creationId xmlns:a16="http://schemas.microsoft.com/office/drawing/2014/main" id="{8BBA16E8-E7F9-4A11-A480-B69B8EE13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275723"/>
              </p:ext>
            </p:extLst>
          </p:nvPr>
        </p:nvGraphicFramePr>
        <p:xfrm>
          <a:off x="3824712" y="3407191"/>
          <a:ext cx="15605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53800" progId="Equation.DSMT4">
                  <p:embed/>
                </p:oleObj>
              </mc:Choice>
              <mc:Fallback>
                <p:oleObj name="Equation" r:id="rId3" imgW="850680" imgH="253800" progId="Equation.DSMT4">
                  <p:embed/>
                  <p:pic>
                    <p:nvPicPr>
                      <p:cNvPr id="40" name="Object 22">
                        <a:extLst>
                          <a:ext uri="{FF2B5EF4-FFF2-40B4-BE49-F238E27FC236}">
                            <a16:creationId xmlns:a16="http://schemas.microsoft.com/office/drawing/2014/main" id="{A76D0FAA-A515-46AB-9662-2A3538FDBD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712" y="3407191"/>
                        <a:ext cx="15605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23">
            <a:extLst>
              <a:ext uri="{FF2B5EF4-FFF2-40B4-BE49-F238E27FC236}">
                <a16:creationId xmlns:a16="http://schemas.microsoft.com/office/drawing/2014/main" id="{A99903C2-086A-446C-8993-1223DAE5BA2D}"/>
              </a:ext>
            </a:extLst>
          </p:cNvPr>
          <p:cNvGrpSpPr>
            <a:grpSpLocks/>
          </p:cNvGrpSpPr>
          <p:nvPr/>
        </p:nvGrpSpPr>
        <p:grpSpPr bwMode="auto">
          <a:xfrm>
            <a:off x="5351543" y="3441031"/>
            <a:ext cx="1839913" cy="512762"/>
            <a:chOff x="4074" y="3249"/>
            <a:chExt cx="1159" cy="323"/>
          </a:xfrm>
        </p:grpSpPr>
        <p:graphicFrame>
          <p:nvGraphicFramePr>
            <p:cNvPr id="40" name="Object 24">
              <a:extLst>
                <a:ext uri="{FF2B5EF4-FFF2-40B4-BE49-F238E27FC236}">
                  <a16:creationId xmlns:a16="http://schemas.microsoft.com/office/drawing/2014/main" id="{4D99E574-35B0-420B-BA3F-61C56BCB85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2638897"/>
                </p:ext>
              </p:extLst>
            </p:nvPr>
          </p:nvGraphicFramePr>
          <p:xfrm>
            <a:off x="4391" y="3249"/>
            <a:ext cx="84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85800" imgH="253800" progId="Equation.DSMT4">
                    <p:embed/>
                  </p:oleObj>
                </mc:Choice>
                <mc:Fallback>
                  <p:oleObj name="Equation" r:id="rId5" imgW="685800" imgH="253800" progId="Equation.DSMT4">
                    <p:embed/>
                    <p:pic>
                      <p:nvPicPr>
                        <p:cNvPr id="42" name="Object 24">
                          <a:extLst>
                            <a:ext uri="{FF2B5EF4-FFF2-40B4-BE49-F238E27FC236}">
                              <a16:creationId xmlns:a16="http://schemas.microsoft.com/office/drawing/2014/main" id="{1D8C011C-5D1F-4571-B920-63D0DB3433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3249"/>
                          <a:ext cx="84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 Box 25">
              <a:extLst>
                <a:ext uri="{FF2B5EF4-FFF2-40B4-BE49-F238E27FC236}">
                  <a16:creationId xmlns:a16="http://schemas.microsoft.com/office/drawing/2014/main" id="{F408816C-7815-4774-BE98-ADC4EFD3A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4" y="3294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</a:rPr>
                <a:t>或</a:t>
              </a:r>
            </a:p>
          </p:txBody>
        </p:sp>
      </p:grpSp>
      <p:sp>
        <p:nvSpPr>
          <p:cNvPr id="42" name="AutoShape 26">
            <a:extLst>
              <a:ext uri="{FF2B5EF4-FFF2-40B4-BE49-F238E27FC236}">
                <a16:creationId xmlns:a16="http://schemas.microsoft.com/office/drawing/2014/main" id="{0D7109B8-96A4-418D-9489-4E002E83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864" y="4110109"/>
            <a:ext cx="3390893" cy="679450"/>
          </a:xfrm>
          <a:prstGeom prst="wedgeEllipseCallout">
            <a:avLst>
              <a:gd name="adj1" fmla="val -22125"/>
              <a:gd name="adj2" fmla="val -76735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0" lang="zh-CN" altLang="en-US" sz="2000" b="1" dirty="0">
                <a:solidFill>
                  <a:srgbClr val="FF0000"/>
                </a:solidFill>
                <a:ea typeface="楷体_GB2312" pitchFamily="49" charset="-122"/>
              </a:rPr>
              <a:t>不能保证</a:t>
            </a:r>
            <a:r>
              <a:rPr kumimoji="0"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0" lang="zh-CN" altLang="en-US" sz="2000" b="1" dirty="0">
                <a:solidFill>
                  <a:srgbClr val="FF0000"/>
                </a:solidFill>
                <a:ea typeface="楷体_GB2312" pitchFamily="49" charset="-122"/>
              </a:rPr>
              <a:t>的精度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E524575-6263-A05D-9BAC-ACE839E66DBA}"/>
              </a:ext>
            </a:extLst>
          </p:cNvPr>
          <p:cNvSpPr/>
          <p:nvPr/>
        </p:nvSpPr>
        <p:spPr bwMode="auto">
          <a:xfrm>
            <a:off x="4820025" y="1431270"/>
            <a:ext cx="122681" cy="156366"/>
          </a:xfrm>
          <a:prstGeom prst="ellips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8D3DEE-2B65-DD5F-C020-9A7512562010}"/>
              </a:ext>
            </a:extLst>
          </p:cNvPr>
          <p:cNvSpPr/>
          <p:nvPr/>
        </p:nvSpPr>
        <p:spPr bwMode="auto">
          <a:xfrm>
            <a:off x="899592" y="2933331"/>
            <a:ext cx="122681" cy="156366"/>
          </a:xfrm>
          <a:prstGeom prst="ellips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A48E10-74C3-30C1-7EDC-0F2D5423F1E5}"/>
              </a:ext>
            </a:extLst>
          </p:cNvPr>
          <p:cNvSpPr/>
          <p:nvPr/>
        </p:nvSpPr>
        <p:spPr bwMode="auto">
          <a:xfrm>
            <a:off x="2937151" y="1649537"/>
            <a:ext cx="122681" cy="156366"/>
          </a:xfrm>
          <a:prstGeom prst="ellips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10A2AA1-381E-7556-04CE-9B9F05F667D2}"/>
              </a:ext>
            </a:extLst>
          </p:cNvPr>
          <p:cNvSpPr/>
          <p:nvPr/>
        </p:nvSpPr>
        <p:spPr bwMode="auto">
          <a:xfrm>
            <a:off x="1857031" y="2657649"/>
            <a:ext cx="122681" cy="156366"/>
          </a:xfrm>
          <a:prstGeom prst="ellips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5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/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" grpId="0"/>
      <p:bldP spid="5151" grpId="0"/>
      <p:bldP spid="5152" grpId="0"/>
      <p:bldP spid="5153" grpId="0"/>
      <p:bldP spid="37" grpId="0" animBg="1" autoUpdateAnimBg="0"/>
      <p:bldP spid="42" grpId="0" animBg="1"/>
      <p:bldP spid="4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6F268E5-D9EC-4D0B-9D6B-4164D3624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092" y="262346"/>
            <a:ext cx="5410200" cy="535531"/>
          </a:xfrm>
          <a:noFill/>
          <a:ln/>
        </p:spPr>
        <p:txBody>
          <a:bodyPr anchor="b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算法思路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29C367DB-F573-4C52-991A-783EFA26A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9" y="2393821"/>
            <a:ext cx="813695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90A0B"/>
                </a:solidFill>
                <a:latin typeface="+mn-ea"/>
                <a:ea typeface="+mn-ea"/>
              </a:rPr>
              <a:t>给定有根区间                              和精度要求</a:t>
            </a:r>
            <a:r>
              <a:rPr lang="zh-CN" altLang="en-US" sz="2800" b="1" i="1" dirty="0">
                <a:solidFill>
                  <a:srgbClr val="090A0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或</a:t>
            </a:r>
            <a:r>
              <a:rPr lang="zh-CN" altLang="en-US" sz="2400" i="1" dirty="0">
                <a:solidFill>
                  <a:schemeClr val="tx1"/>
                </a:solidFill>
                <a:effectLst/>
                <a:latin typeface="Symbol" pitchFamily="2" charset="2"/>
              </a:rPr>
              <a:t></a:t>
            </a:r>
            <a:endParaRPr lang="zh-CN" altLang="en-US" sz="2800" i="1" dirty="0">
              <a:solidFill>
                <a:schemeClr val="tx1"/>
              </a:solidFill>
              <a:effectLst/>
              <a:latin typeface="Symbol" pitchFamily="2" charset="2"/>
            </a:endParaRPr>
          </a:p>
          <a:p>
            <a:pPr algn="l">
              <a:spcBef>
                <a:spcPct val="50000"/>
              </a:spcBef>
            </a:pPr>
            <a:endParaRPr lang="zh-CN" altLang="en-US" sz="2800" b="1" i="1" dirty="0">
              <a:solidFill>
                <a:srgbClr val="090A0B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D26792BB-6D38-4EEF-8EF1-07AF07D1E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98" y="2961982"/>
            <a:ext cx="2535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令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)/2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49719DC4-1997-4E10-8171-D0EB90CD6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79" y="3488149"/>
            <a:ext cx="79669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如果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&lt;= 2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or |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)|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i="1" dirty="0">
                <a:solidFill>
                  <a:schemeClr val="tx1"/>
                </a:solidFill>
                <a:effectLst/>
                <a:latin typeface="Symbol" pitchFamily="2" charset="2"/>
              </a:rPr>
              <a:t> </a:t>
            </a:r>
            <a:r>
              <a:rPr lang="zh-CN" altLang="en-US" sz="2000" i="1" dirty="0">
                <a:solidFill>
                  <a:schemeClr val="tx1"/>
                </a:solidFill>
                <a:effectLst/>
                <a:latin typeface="Symbol" pitchFamily="2" charset="2"/>
              </a:rPr>
              <a:t>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停止计算，输出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否则执行第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步</a:t>
            </a:r>
          </a:p>
        </p:txBody>
      </p:sp>
      <p:sp>
        <p:nvSpPr>
          <p:cNvPr id="98311" name="Text Box 7">
            <a:extLst>
              <a:ext uri="{FF2B5EF4-FFF2-40B4-BE49-F238E27FC236}">
                <a16:creationId xmlns:a16="http://schemas.microsoft.com/office/drawing/2014/main" id="{F3F790D4-062F-4022-BDB1-2637843FD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335487"/>
            <a:ext cx="7992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如果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&lt;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则令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= x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，否则令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= x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返回第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步</a:t>
            </a:r>
          </a:p>
        </p:txBody>
      </p:sp>
      <p:sp>
        <p:nvSpPr>
          <p:cNvPr id="98313" name="AutoShape 9" descr="再生纸">
            <a:extLst>
              <a:ext uri="{FF2B5EF4-FFF2-40B4-BE49-F238E27FC236}">
                <a16:creationId xmlns:a16="http://schemas.microsoft.com/office/drawing/2014/main" id="{090D38F6-7D7E-4DC1-A0EC-E4C716F3E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523421"/>
            <a:ext cx="8640960" cy="548661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500" b="1" dirty="0">
                <a:solidFill>
                  <a:srgbClr val="0000FF"/>
                </a:solidFill>
                <a:latin typeface="+mn-ea"/>
                <a:ea typeface="+mn-ea"/>
              </a:rPr>
              <a:t>用二分法求根，通常先给出</a:t>
            </a:r>
            <a:r>
              <a:rPr lang="en-US" altLang="zh-CN" sz="25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ea typeface="+mn-ea"/>
              </a:rPr>
              <a:t>草图以确定根的大概位置。</a:t>
            </a:r>
            <a:r>
              <a:rPr lang="zh-CN" altLang="en-US" sz="25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98314" name="Rectangle 10">
            <a:extLst>
              <a:ext uri="{FF2B5EF4-FFF2-40B4-BE49-F238E27FC236}">
                <a16:creationId xmlns:a16="http://schemas.microsoft.com/office/drawing/2014/main" id="{A73A94F3-976F-4A5F-A57C-75FBA151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70" y="2348880"/>
            <a:ext cx="8396260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B9ED40-A0E6-2A0B-4DB7-8E01D88CF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486" y="2478708"/>
            <a:ext cx="2747466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05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E9387A-21B1-415E-BF25-55EA41EA2487}"/>
              </a:ext>
            </a:extLst>
          </p:cNvPr>
          <p:cNvSpPr txBox="1"/>
          <p:nvPr/>
        </p:nvSpPr>
        <p:spPr>
          <a:xfrm>
            <a:off x="3995936" y="44624"/>
            <a:ext cx="5112568" cy="686341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function x = bisect(</a:t>
            </a:r>
            <a:r>
              <a:rPr lang="en-US" altLang="zh-CN" sz="2000" b="0" dirty="0" err="1">
                <a:solidFill>
                  <a:schemeClr val="tx1"/>
                </a:solidFill>
              </a:rPr>
              <a:t>fname</a:t>
            </a:r>
            <a:r>
              <a:rPr lang="en-US" altLang="zh-CN" sz="2000" b="0" dirty="0">
                <a:solidFill>
                  <a:schemeClr val="tx1"/>
                </a:solidFill>
              </a:rPr>
              <a:t>, a, b, e)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% f = @(x)  10.*sin(x) - exp(x);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% bisect(f, 0, 1, 0.01)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% </a:t>
            </a:r>
            <a:r>
              <a:rPr lang="zh-CN" altLang="en-US" sz="2000" b="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结果为</a:t>
            </a:r>
            <a:r>
              <a:rPr lang="en-US" altLang="zh-CN" sz="2000" b="0" dirty="0">
                <a:solidFill>
                  <a:schemeClr val="tx1"/>
                </a:solidFill>
              </a:rPr>
              <a:t>0.1172</a:t>
            </a:r>
            <a:r>
              <a:rPr lang="zh-CN" altLang="en-US" sz="2000" b="0" dirty="0">
                <a:solidFill>
                  <a:schemeClr val="tx1"/>
                </a:solidFill>
              </a:rPr>
              <a:t>，</a:t>
            </a:r>
            <a:r>
              <a:rPr lang="zh-CN" altLang="en-US" sz="2000" b="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默认精度结果为</a:t>
            </a:r>
            <a:r>
              <a:rPr lang="en-US" altLang="zh-CN" sz="2000" b="0" dirty="0">
                <a:solidFill>
                  <a:schemeClr val="tx1"/>
                </a:solidFill>
              </a:rPr>
              <a:t>0.1121</a:t>
            </a:r>
          </a:p>
          <a:p>
            <a:pPr algn="l"/>
            <a:endParaRPr lang="en-US" altLang="zh-CN" sz="20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if </a:t>
            </a:r>
            <a:r>
              <a:rPr lang="en-US" altLang="zh-CN" sz="2000" b="0" dirty="0" err="1">
                <a:solidFill>
                  <a:schemeClr val="tx1"/>
                </a:solidFill>
              </a:rPr>
              <a:t>nargin</a:t>
            </a:r>
            <a:r>
              <a:rPr lang="en-US" altLang="zh-CN" sz="2000" b="0" dirty="0">
                <a:solidFill>
                  <a:schemeClr val="tx1"/>
                </a:solidFill>
              </a:rPr>
              <a:t> &lt; 4   </a:t>
            </a:r>
            <a:r>
              <a:rPr lang="zh-CN" altLang="en-US" sz="2000" b="0" dirty="0">
                <a:solidFill>
                  <a:schemeClr val="tx1"/>
                </a:solidFill>
              </a:rPr>
              <a:t>  </a:t>
            </a:r>
            <a:r>
              <a:rPr lang="en-US" altLang="zh-CN" sz="2000" b="0" dirty="0">
                <a:solidFill>
                  <a:schemeClr val="tx1"/>
                </a:solidFill>
              </a:rPr>
              <a:t>%</a:t>
            </a:r>
            <a:r>
              <a:rPr lang="en-US" altLang="zh-CN" sz="2000" b="0" dirty="0" err="1">
                <a:solidFill>
                  <a:schemeClr val="tx1"/>
                </a:solidFill>
              </a:rPr>
              <a:t>nargin</a:t>
            </a:r>
            <a:r>
              <a:rPr lang="zh-CN" altLang="en-US" sz="2000" b="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返回输入变量个数</a:t>
            </a:r>
          </a:p>
          <a:p>
            <a:pPr algn="l"/>
            <a:r>
              <a:rPr lang="zh-CN" altLang="en-US" sz="2000" b="0" dirty="0">
                <a:solidFill>
                  <a:schemeClr val="tx1"/>
                </a:solidFill>
              </a:rPr>
              <a:t>    </a:t>
            </a:r>
            <a:r>
              <a:rPr lang="en-US" altLang="zh-CN" sz="2000" b="0" dirty="0">
                <a:solidFill>
                  <a:schemeClr val="tx1"/>
                </a:solidFill>
              </a:rPr>
              <a:t>e = 1e-4;  </a:t>
            </a:r>
            <a:r>
              <a:rPr lang="zh-CN" altLang="en-US" sz="2000" b="0" dirty="0">
                <a:solidFill>
                  <a:schemeClr val="tx1"/>
                </a:solidFill>
              </a:rPr>
              <a:t>    </a:t>
            </a:r>
            <a:r>
              <a:rPr lang="en-US" altLang="zh-CN" sz="2000" b="0" dirty="0">
                <a:solidFill>
                  <a:schemeClr val="tx1"/>
                </a:solidFill>
              </a:rPr>
              <a:t>%</a:t>
            </a:r>
            <a:r>
              <a:rPr lang="zh-CN" altLang="en-US" sz="2000" b="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默认的精度为</a:t>
            </a:r>
            <a:r>
              <a:rPr lang="en-US" altLang="zh-CN" sz="2000" b="0" dirty="0">
                <a:solidFill>
                  <a:schemeClr val="tx1"/>
                </a:solidFill>
              </a:rPr>
              <a:t>0.0001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end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fa = </a:t>
            </a:r>
            <a:r>
              <a:rPr lang="en-US" altLang="zh-CN" sz="2000" b="0" dirty="0" err="1">
                <a:solidFill>
                  <a:schemeClr val="tx1"/>
                </a:solidFill>
              </a:rPr>
              <a:t>feval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fname</a:t>
            </a:r>
            <a:r>
              <a:rPr lang="en-US" altLang="zh-CN" sz="2000" b="0" dirty="0">
                <a:solidFill>
                  <a:schemeClr val="tx1"/>
                </a:solidFill>
              </a:rPr>
              <a:t>, a)</a:t>
            </a:r>
            <a:r>
              <a:rPr lang="en-US" altLang="zh-CN" sz="2000" b="0" dirty="0">
                <a:solidFill>
                  <a:srgbClr val="0000FF"/>
                </a:solidFill>
              </a:rPr>
              <a:t>;</a:t>
            </a:r>
            <a:r>
              <a:rPr lang="en-US" altLang="zh-CN" sz="2000" b="0" dirty="0">
                <a:solidFill>
                  <a:schemeClr val="tx1"/>
                </a:solidFill>
              </a:rPr>
              <a:t> fb = </a:t>
            </a:r>
            <a:r>
              <a:rPr lang="en-US" altLang="zh-CN" sz="2000" b="0" dirty="0" err="1">
                <a:solidFill>
                  <a:schemeClr val="tx1"/>
                </a:solidFill>
              </a:rPr>
              <a:t>feval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fname</a:t>
            </a:r>
            <a:r>
              <a:rPr lang="en-US" altLang="zh-CN" sz="2000" b="0" dirty="0">
                <a:solidFill>
                  <a:schemeClr val="tx1"/>
                </a:solidFill>
              </a:rPr>
              <a:t>, b);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if fa * fb &gt; 0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    error('</a:t>
            </a:r>
            <a:r>
              <a:rPr lang="zh-CN" altLang="en-US" sz="2000" b="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两端点函数值必须异号</a:t>
            </a:r>
            <a:r>
              <a:rPr lang="en-US" altLang="zh-CN" sz="2000" b="0" dirty="0">
                <a:solidFill>
                  <a:schemeClr val="tx1"/>
                </a:solidFill>
              </a:rPr>
              <a:t>');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end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x = (</a:t>
            </a:r>
            <a:r>
              <a:rPr lang="en-US" altLang="zh-CN" sz="2000" b="0" dirty="0" err="1">
                <a:solidFill>
                  <a:schemeClr val="tx1"/>
                </a:solidFill>
              </a:rPr>
              <a:t>a+b</a:t>
            </a:r>
            <a:r>
              <a:rPr lang="en-US" altLang="zh-CN" sz="2000" b="0" dirty="0">
                <a:solidFill>
                  <a:schemeClr val="tx1"/>
                </a:solidFill>
              </a:rPr>
              <a:t>)/2;</a:t>
            </a:r>
            <a:r>
              <a:rPr lang="zh-CN" altLang="en-US" sz="2000" b="0" dirty="0">
                <a:solidFill>
                  <a:schemeClr val="tx1"/>
                </a:solidFill>
              </a:rPr>
              <a:t>                     </a:t>
            </a:r>
            <a:r>
              <a:rPr lang="en-US" altLang="zh-CN" sz="2000" b="0" dirty="0">
                <a:solidFill>
                  <a:schemeClr val="tx1"/>
                </a:solidFill>
              </a:rPr>
              <a:t>%</a:t>
            </a:r>
            <a:r>
              <a:rPr lang="zh-CN" altLang="en-US" sz="2000" b="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区间中点坐标</a:t>
            </a:r>
            <a:endParaRPr lang="en-US" altLang="zh-CN" sz="2000" b="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while (b-a) &gt; (2*e)</a:t>
            </a:r>
            <a:r>
              <a:rPr lang="zh-CN" altLang="en-US" sz="2000" b="0" dirty="0">
                <a:solidFill>
                  <a:schemeClr val="tx1"/>
                </a:solidFill>
              </a:rPr>
              <a:t>           </a:t>
            </a:r>
            <a:r>
              <a:rPr lang="en-US" altLang="zh-CN" sz="2000" b="0" dirty="0">
                <a:solidFill>
                  <a:schemeClr val="tx1"/>
                </a:solidFill>
              </a:rPr>
              <a:t>%</a:t>
            </a:r>
            <a:r>
              <a:rPr lang="zh-CN" altLang="en-US" sz="2000" b="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区间长度</a:t>
            </a:r>
            <a:endParaRPr lang="en-US" altLang="zh-CN" sz="2000" b="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    </a:t>
            </a:r>
            <a:r>
              <a:rPr lang="en-US" altLang="zh-CN" sz="2000" b="0" dirty="0" err="1">
                <a:solidFill>
                  <a:schemeClr val="tx1"/>
                </a:solidFill>
              </a:rPr>
              <a:t>fx</a:t>
            </a:r>
            <a:r>
              <a:rPr lang="en-US" altLang="zh-CN" sz="2000" b="0" dirty="0">
                <a:solidFill>
                  <a:schemeClr val="tx1"/>
                </a:solidFill>
              </a:rPr>
              <a:t> = </a:t>
            </a:r>
            <a:r>
              <a:rPr lang="en-US" altLang="zh-CN" sz="2000" b="0" dirty="0" err="1">
                <a:solidFill>
                  <a:schemeClr val="tx1"/>
                </a:solidFill>
              </a:rPr>
              <a:t>feval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fname</a:t>
            </a:r>
            <a:r>
              <a:rPr lang="en-US" altLang="zh-CN" sz="2000" b="0" dirty="0">
                <a:solidFill>
                  <a:schemeClr val="tx1"/>
                </a:solidFill>
              </a:rPr>
              <a:t>, x);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    if </a:t>
            </a:r>
            <a:r>
              <a:rPr lang="en-US" altLang="zh-CN" sz="2000" b="0" dirty="0">
                <a:solidFill>
                  <a:srgbClr val="0000FF"/>
                </a:solidFill>
              </a:rPr>
              <a:t>fa</a:t>
            </a:r>
            <a:r>
              <a:rPr lang="en-US" altLang="zh-CN" sz="2000" b="0" dirty="0">
                <a:solidFill>
                  <a:schemeClr val="tx1"/>
                </a:solidFill>
              </a:rPr>
              <a:t> * </a:t>
            </a:r>
            <a:r>
              <a:rPr lang="en-US" altLang="zh-CN" sz="2000" b="0" dirty="0" err="1">
                <a:solidFill>
                  <a:schemeClr val="tx1"/>
                </a:solidFill>
              </a:rPr>
              <a:t>fx</a:t>
            </a:r>
            <a:r>
              <a:rPr lang="en-US" altLang="zh-CN" sz="2000" b="0" dirty="0">
                <a:solidFill>
                  <a:schemeClr val="tx1"/>
                </a:solidFill>
              </a:rPr>
              <a:t> &lt;0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        b = x; 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    else 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        a = x; </a:t>
            </a:r>
            <a:r>
              <a:rPr lang="en-US" altLang="zh-CN" sz="2000" b="0" dirty="0">
                <a:solidFill>
                  <a:srgbClr val="0000FF"/>
                </a:solidFill>
              </a:rPr>
              <a:t>fa</a:t>
            </a:r>
            <a:r>
              <a:rPr lang="en-US" altLang="zh-CN" sz="2000" b="0" dirty="0">
                <a:solidFill>
                  <a:schemeClr val="tx1"/>
                </a:solidFill>
              </a:rPr>
              <a:t> = </a:t>
            </a:r>
            <a:r>
              <a:rPr lang="en-US" altLang="zh-CN" sz="2000" b="0" dirty="0" err="1">
                <a:solidFill>
                  <a:schemeClr val="tx1"/>
                </a:solidFill>
              </a:rPr>
              <a:t>fx</a:t>
            </a:r>
            <a:r>
              <a:rPr lang="en-US" altLang="zh-CN" sz="2000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    end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    x = (</a:t>
            </a:r>
            <a:r>
              <a:rPr lang="en-US" altLang="zh-CN" sz="2000" b="0" dirty="0" err="1">
                <a:solidFill>
                  <a:schemeClr val="tx1"/>
                </a:solidFill>
              </a:rPr>
              <a:t>a+b</a:t>
            </a:r>
            <a:r>
              <a:rPr lang="en-US" altLang="zh-CN" sz="2000" b="0" dirty="0">
                <a:solidFill>
                  <a:schemeClr val="tx1"/>
                </a:solidFill>
              </a:rPr>
              <a:t>)/2;</a:t>
            </a:r>
          </a:p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B11791-83BA-633C-689C-434D89AF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7" y="3284984"/>
            <a:ext cx="3798565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EC2689-1313-1F1C-A90F-AEA0E0FE9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149630"/>
            <a:ext cx="3632833" cy="1703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677E2DA6-E708-433F-E87C-22F3795CC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56" y="44624"/>
            <a:ext cx="30963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+mn-ea"/>
                <a:ea typeface="+mn-ea"/>
              </a:rPr>
              <a:t>MATLAB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源程序</a:t>
            </a:r>
            <a:endParaRPr lang="en-US" altLang="zh-CN" sz="3200" b="1" dirty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3200" dirty="0" err="1">
                <a:solidFill>
                  <a:srgbClr val="006600"/>
                </a:solidFill>
                <a:latin typeface="+mn-ea"/>
                <a:ea typeface="+mn-ea"/>
              </a:rPr>
              <a:t>bisect</a:t>
            </a:r>
            <a:r>
              <a:rPr lang="en-US" altLang="zh-CN" sz="3200" b="1" dirty="0" err="1">
                <a:solidFill>
                  <a:srgbClr val="006600"/>
                </a:solidFill>
                <a:latin typeface="+mn-ea"/>
                <a:ea typeface="+mn-ea"/>
              </a:rPr>
              <a:t>.m</a:t>
            </a:r>
            <a:endParaRPr lang="en-US" altLang="zh-CN" sz="3200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70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10082F5-06D0-4180-9F06-2C77E6462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069" y="205246"/>
            <a:ext cx="5410200" cy="480131"/>
          </a:xfrm>
          <a:noFill/>
          <a:ln/>
        </p:spPr>
        <p:txBody>
          <a:bodyPr anchor="b">
            <a:sp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误差分析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7F860686-6373-4856-ADAB-8B7D864B3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3" y="752590"/>
            <a:ext cx="68343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记 </a:t>
            </a:r>
            <a:r>
              <a:rPr lang="en-US" altLang="zh-CN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</a:t>
            </a:r>
            <a:r>
              <a:rPr lang="en-US" altLang="zh-CN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b,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第</a:t>
            </a:r>
            <a:r>
              <a:rPr lang="en-US" altLang="zh-CN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步的有根区间为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8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99332" name="Object 4">
            <a:extLst>
              <a:ext uri="{FF2B5EF4-FFF2-40B4-BE49-F238E27FC236}">
                <a16:creationId xmlns:a16="http://schemas.microsoft.com/office/drawing/2014/main" id="{66E0D2FF-A870-411D-9DAE-4040357EB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100592"/>
              </p:ext>
            </p:extLst>
          </p:nvPr>
        </p:nvGraphicFramePr>
        <p:xfrm>
          <a:off x="343848" y="1463674"/>
          <a:ext cx="6131123" cy="85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4840" imgH="444240" progId="Equation.DSMT4">
                  <p:embed/>
                </p:oleObj>
              </mc:Choice>
              <mc:Fallback>
                <p:oleObj name="Equation" r:id="rId2" imgW="3174840" imgH="444240" progId="Equation.DSMT4">
                  <p:embed/>
                  <p:pic>
                    <p:nvPicPr>
                      <p:cNvPr id="99332" name="Object 4">
                        <a:extLst>
                          <a:ext uri="{FF2B5EF4-FFF2-40B4-BE49-F238E27FC236}">
                            <a16:creationId xmlns:a16="http://schemas.microsoft.com/office/drawing/2014/main" id="{66E0D2FF-A870-411D-9DAE-4040357EB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48" y="1463674"/>
                        <a:ext cx="6131123" cy="858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240AEE1F-01F9-484B-AE12-CAF740E0A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684689"/>
              </p:ext>
            </p:extLst>
          </p:nvPr>
        </p:nvGraphicFramePr>
        <p:xfrm>
          <a:off x="3205670" y="2302145"/>
          <a:ext cx="1193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406080" progId="Equation.DSMT4">
                  <p:embed/>
                </p:oleObj>
              </mc:Choice>
              <mc:Fallback>
                <p:oleObj name="Equation" r:id="rId4" imgW="596880" imgH="406080" progId="Equation.DSMT4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240AEE1F-01F9-484B-AE12-CAF740E0AE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670" y="2302145"/>
                        <a:ext cx="1193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4" name="Text Box 6">
            <a:extLst>
              <a:ext uri="{FF2B5EF4-FFF2-40B4-BE49-F238E27FC236}">
                <a16:creationId xmlns:a16="http://schemas.microsoft.com/office/drawing/2014/main" id="{57B5E1D7-85D0-45BF-A3AA-9A8FC69B0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0" y="3241505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对于给定的精度</a:t>
            </a:r>
            <a:r>
              <a:rPr lang="zh-CN" alt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Symbol" panose="05050102010706020507" pitchFamily="18" charset="2"/>
              </a:rPr>
              <a:t>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可估计二分法所需的步数</a:t>
            </a:r>
            <a:r>
              <a:rPr lang="en-US" altLang="zh-CN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lang="zh-CN" altLang="en-US" sz="28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9335" name="Object 7">
            <a:extLst>
              <a:ext uri="{FF2B5EF4-FFF2-40B4-BE49-F238E27FC236}">
                <a16:creationId xmlns:a16="http://schemas.microsoft.com/office/drawing/2014/main" id="{BC65C775-894E-4A3F-A85D-F0D698929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808975"/>
              </p:ext>
            </p:extLst>
          </p:nvPr>
        </p:nvGraphicFramePr>
        <p:xfrm>
          <a:off x="2360629" y="4108245"/>
          <a:ext cx="1451893" cy="92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680" imgH="406080" progId="Equation.DSMT4">
                  <p:embed/>
                </p:oleObj>
              </mc:Choice>
              <mc:Fallback>
                <p:oleObj name="Equation" r:id="rId6" imgW="634680" imgH="406080" progId="Equation.DSMT4">
                  <p:embed/>
                  <p:pic>
                    <p:nvPicPr>
                      <p:cNvPr id="99335" name="Object 7">
                        <a:extLst>
                          <a:ext uri="{FF2B5EF4-FFF2-40B4-BE49-F238E27FC236}">
                            <a16:creationId xmlns:a16="http://schemas.microsoft.com/office/drawing/2014/main" id="{BC65C775-894E-4A3F-A85D-F0D698929B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29" y="4108245"/>
                        <a:ext cx="1451893" cy="92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>
            <a:extLst>
              <a:ext uri="{FF2B5EF4-FFF2-40B4-BE49-F238E27FC236}">
                <a16:creationId xmlns:a16="http://schemas.microsoft.com/office/drawing/2014/main" id="{E5A184D3-85AF-4B84-9924-D6F0B2BB10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310052"/>
              </p:ext>
            </p:extLst>
          </p:nvPr>
        </p:nvGraphicFramePr>
        <p:xfrm>
          <a:off x="3802570" y="4108245"/>
          <a:ext cx="3031743" cy="86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360" imgH="406080" progId="Equation.DSMT4">
                  <p:embed/>
                </p:oleObj>
              </mc:Choice>
              <mc:Fallback>
                <p:oleObj name="Equation" r:id="rId8" imgW="1422360" imgH="406080" progId="Equation.DSMT4">
                  <p:embed/>
                  <p:pic>
                    <p:nvPicPr>
                      <p:cNvPr id="99336" name="Object 8">
                        <a:extLst>
                          <a:ext uri="{FF2B5EF4-FFF2-40B4-BE49-F238E27FC236}">
                            <a16:creationId xmlns:a16="http://schemas.microsoft.com/office/drawing/2014/main" id="{E5A184D3-85AF-4B84-9924-D6F0B2BB1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570" y="4108245"/>
                        <a:ext cx="3031743" cy="866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80" name="Group 52">
            <a:extLst>
              <a:ext uri="{FF2B5EF4-FFF2-40B4-BE49-F238E27FC236}">
                <a16:creationId xmlns:a16="http://schemas.microsoft.com/office/drawing/2014/main" id="{A47236EC-35CF-4679-B317-41E65C74AE29}"/>
              </a:ext>
            </a:extLst>
          </p:cNvPr>
          <p:cNvGrpSpPr>
            <a:grpSpLocks/>
          </p:cNvGrpSpPr>
          <p:nvPr/>
        </p:nvGrpSpPr>
        <p:grpSpPr bwMode="auto">
          <a:xfrm>
            <a:off x="4395391" y="5160754"/>
            <a:ext cx="3022601" cy="890588"/>
            <a:chOff x="3346" y="2256"/>
            <a:chExt cx="1904" cy="561"/>
          </a:xfrm>
        </p:grpSpPr>
        <p:sp>
          <p:nvSpPr>
            <p:cNvPr id="99338" name="Rectangle 10">
              <a:extLst>
                <a:ext uri="{FF2B5EF4-FFF2-40B4-BE49-F238E27FC236}">
                  <a16:creationId xmlns:a16="http://schemas.microsoft.com/office/drawing/2014/main" id="{B7BC0E91-080D-47ED-912F-FB51EBCBC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2371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</a:rPr>
                <a:t>取</a:t>
              </a:r>
            </a:p>
          </p:txBody>
        </p:sp>
        <p:graphicFrame>
          <p:nvGraphicFramePr>
            <p:cNvPr id="99339" name="Object 11">
              <a:extLst>
                <a:ext uri="{FF2B5EF4-FFF2-40B4-BE49-F238E27FC236}">
                  <a16:creationId xmlns:a16="http://schemas.microsoft.com/office/drawing/2014/main" id="{0C820491-40CE-40CD-862F-5DCE92CA8E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6236231"/>
                </p:ext>
              </p:extLst>
            </p:nvPr>
          </p:nvGraphicFramePr>
          <p:xfrm>
            <a:off x="3696" y="2256"/>
            <a:ext cx="1554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31560" imgH="444240" progId="Equation.DSMT4">
                    <p:embed/>
                  </p:oleObj>
                </mc:Choice>
                <mc:Fallback>
                  <p:oleObj name="Equation" r:id="rId10" imgW="1231560" imgH="444240" progId="Equation.DSMT4">
                    <p:embed/>
                    <p:pic>
                      <p:nvPicPr>
                        <p:cNvPr id="99339" name="Object 11">
                          <a:extLst>
                            <a:ext uri="{FF2B5EF4-FFF2-40B4-BE49-F238E27FC236}">
                              <a16:creationId xmlns:a16="http://schemas.microsoft.com/office/drawing/2014/main" id="{0C820491-40CE-40CD-862F-5DCE92CA8E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56"/>
                          <a:ext cx="1554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379" name="Object 51">
            <a:extLst>
              <a:ext uri="{FF2B5EF4-FFF2-40B4-BE49-F238E27FC236}">
                <a16:creationId xmlns:a16="http://schemas.microsoft.com/office/drawing/2014/main" id="{1C706EB4-5B3F-4F2C-A2B3-1734951CE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757541"/>
              </p:ext>
            </p:extLst>
          </p:nvPr>
        </p:nvGraphicFramePr>
        <p:xfrm>
          <a:off x="4399470" y="2302145"/>
          <a:ext cx="990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406080" progId="Equation.DSMT4">
                  <p:embed/>
                </p:oleObj>
              </mc:Choice>
              <mc:Fallback>
                <p:oleObj name="Equation" r:id="rId12" imgW="495000" imgH="406080" progId="Equation.DSMT4">
                  <p:embed/>
                  <p:pic>
                    <p:nvPicPr>
                      <p:cNvPr id="99379" name="Object 51">
                        <a:extLst>
                          <a:ext uri="{FF2B5EF4-FFF2-40B4-BE49-F238E27FC236}">
                            <a16:creationId xmlns:a16="http://schemas.microsoft.com/office/drawing/2014/main" id="{1C706EB4-5B3F-4F2C-A2B3-1734951CEE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470" y="2302145"/>
                        <a:ext cx="990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E508180-2B5B-9146-BEA3-4ADE75101358}"/>
              </a:ext>
            </a:extLst>
          </p:cNvPr>
          <p:cNvSpPr txBox="1"/>
          <p:nvPr/>
        </p:nvSpPr>
        <p:spPr>
          <a:xfrm>
            <a:off x="6414005" y="1560716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...</a:t>
            </a:r>
            <a:endParaRPr kumimoji="1"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642CC595-3B9A-BF69-5410-C4121534350C}"/>
              </a:ext>
            </a:extLst>
          </p:cNvPr>
          <p:cNvCxnSpPr/>
          <p:nvPr/>
        </p:nvCxnSpPr>
        <p:spPr>
          <a:xfrm>
            <a:off x="4429719" y="6165304"/>
            <a:ext cx="302260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015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  <p:bldP spid="99334" grpId="0" autoUpdateAnimBg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27427718-79EF-4956-A14F-AAC895846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274" y="132433"/>
            <a:ext cx="7575376" cy="7097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2.4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求 </a:t>
            </a:r>
            <a:r>
              <a:rPr lang="en-US" altLang="zh-CN" sz="32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3</a:t>
            </a:r>
            <a:r>
              <a:rPr lang="en-US" altLang="zh-CN" sz="32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lang="en-US" altLang="zh-CN" sz="3200" dirty="0">
                <a:latin typeface="+mn-ea"/>
                <a:ea typeface="+mn-ea"/>
              </a:rPr>
              <a:t>= 0</a:t>
            </a:r>
            <a:r>
              <a:rPr lang="zh-CN" altLang="en-US" sz="3200" dirty="0">
                <a:latin typeface="+mn-ea"/>
                <a:ea typeface="+mn-ea"/>
              </a:rPr>
              <a:t>在</a:t>
            </a:r>
            <a:r>
              <a:rPr lang="en-US" altLang="zh-CN" sz="3200" dirty="0">
                <a:latin typeface="+mn-ea"/>
                <a:ea typeface="+mn-ea"/>
              </a:rPr>
              <a:t>[</a:t>
            </a:r>
            <a:r>
              <a:rPr lang="en-US" altLang="zh-CN" sz="2800" dirty="0">
                <a:latin typeface="+mn-ea"/>
                <a:ea typeface="+mn-ea"/>
              </a:rPr>
              <a:t>1, 2</a:t>
            </a:r>
            <a:r>
              <a:rPr lang="en-US" altLang="zh-CN" sz="3200" dirty="0">
                <a:latin typeface="+mn-ea"/>
                <a:ea typeface="+mn-ea"/>
              </a:rPr>
              <a:t>]</a:t>
            </a:r>
            <a:r>
              <a:rPr lang="zh-CN" altLang="en-US" sz="3200" dirty="0">
                <a:latin typeface="+mn-ea"/>
                <a:ea typeface="+mn-ea"/>
              </a:rPr>
              <a:t>内的根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8E2E6BD-FD7F-43B3-9640-C0503BCFF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8670" y="1419126"/>
            <a:ext cx="8496300" cy="5181600"/>
          </a:xfrm>
        </p:spPr>
        <p:txBody>
          <a:bodyPr/>
          <a:lstStyle/>
          <a:p>
            <a:endParaRPr lang="zh-CN" altLang="zh-CN"/>
          </a:p>
        </p:txBody>
      </p:sp>
      <p:pic>
        <p:nvPicPr>
          <p:cNvPr id="121860" name="Picture 4">
            <a:extLst>
              <a:ext uri="{FF2B5EF4-FFF2-40B4-BE49-F238E27FC236}">
                <a16:creationId xmlns:a16="http://schemas.microsoft.com/office/drawing/2014/main" id="{BC0C9407-10E5-4B9E-80B5-1BC49F464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569325" cy="53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861" name="Line 5">
            <a:extLst>
              <a:ext uri="{FF2B5EF4-FFF2-40B4-BE49-F238E27FC236}">
                <a16:creationId xmlns:a16="http://schemas.microsoft.com/office/drawing/2014/main" id="{9743FBF9-0725-4892-A89B-CA6047F80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020" y="2925663"/>
            <a:ext cx="6697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2" name="Line 6">
            <a:extLst>
              <a:ext uri="{FF2B5EF4-FFF2-40B4-BE49-F238E27FC236}">
                <a16:creationId xmlns:a16="http://schemas.microsoft.com/office/drawing/2014/main" id="{93B97E0F-0ED2-4459-AE3D-81B2BB29C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5200" y="2925663"/>
            <a:ext cx="0" cy="32400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3" name="Line 7">
            <a:extLst>
              <a:ext uri="{FF2B5EF4-FFF2-40B4-BE49-F238E27FC236}">
                <a16:creationId xmlns:a16="http://schemas.microsoft.com/office/drawing/2014/main" id="{9ACE023D-93E5-4817-B064-96A818344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0800" y="1846163"/>
            <a:ext cx="0" cy="10810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4" name="Line 8">
            <a:extLst>
              <a:ext uri="{FF2B5EF4-FFF2-40B4-BE49-F238E27FC236}">
                <a16:creationId xmlns:a16="http://schemas.microsoft.com/office/drawing/2014/main" id="{E77EF110-53BD-4348-BF0A-57CF7B674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8000" y="2925663"/>
            <a:ext cx="0" cy="23034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5" name="Line 9">
            <a:extLst>
              <a:ext uri="{FF2B5EF4-FFF2-40B4-BE49-F238E27FC236}">
                <a16:creationId xmlns:a16="http://schemas.microsoft.com/office/drawing/2014/main" id="{7616ACED-4A82-4216-BF44-B2C84743E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1333" y="2925663"/>
            <a:ext cx="0" cy="936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6" name="Line 10">
            <a:extLst>
              <a:ext uri="{FF2B5EF4-FFF2-40B4-BE49-F238E27FC236}">
                <a16:creationId xmlns:a16="http://schemas.microsoft.com/office/drawing/2014/main" id="{97449837-5CBD-49C0-A335-BCD342A0C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0470" y="2925664"/>
            <a:ext cx="1588" cy="12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7" name="Line 11">
            <a:extLst>
              <a:ext uri="{FF2B5EF4-FFF2-40B4-BE49-F238E27FC236}">
                <a16:creationId xmlns:a16="http://schemas.microsoft.com/office/drawing/2014/main" id="{8728418D-23BC-4626-9252-D94C25557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000" y="2349401"/>
            <a:ext cx="0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8" name="Line 12">
            <a:extLst>
              <a:ext uri="{FF2B5EF4-FFF2-40B4-BE49-F238E27FC236}">
                <a16:creationId xmlns:a16="http://schemas.microsoft.com/office/drawing/2014/main" id="{44ACA03D-C983-4A94-B780-EADA927642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2800" y="2697063"/>
            <a:ext cx="0" cy="2286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9" name="Oval 13">
            <a:extLst>
              <a:ext uri="{FF2B5EF4-FFF2-40B4-BE49-F238E27FC236}">
                <a16:creationId xmlns:a16="http://schemas.microsoft.com/office/drawing/2014/main" id="{0DCF26D6-7C76-497C-9608-9F7C32CD7D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8800" y="2858400"/>
            <a:ext cx="108000" cy="107156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0" name="Text Box 14">
            <a:extLst>
              <a:ext uri="{FF2B5EF4-FFF2-40B4-BE49-F238E27FC236}">
                <a16:creationId xmlns:a16="http://schemas.microsoft.com/office/drawing/2014/main" id="{6FC41F3C-979F-408E-A3E2-3E4D9892A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849175"/>
            <a:ext cx="8378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精度要求                                        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Symbol" panose="05050102010706020507" pitchFamily="18" charset="2"/>
              </a:rPr>
              <a:t>取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A53522-A03C-4353-83EC-4191F14ECE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173" y="908720"/>
            <a:ext cx="3418027" cy="437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FBE56E-D1CE-4B80-74EE-4F488F790746}"/>
              </a:ext>
            </a:extLst>
          </p:cNvPr>
          <p:cNvSpPr txBox="1"/>
          <p:nvPr/>
        </p:nvSpPr>
        <p:spPr>
          <a:xfrm>
            <a:off x="7273867" y="292494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1.9062</a:t>
            </a:r>
            <a:endParaRPr kumimoji="1" lang="zh-CN" altLang="en-US" sz="1200" dirty="0">
              <a:solidFill>
                <a:srgbClr val="00B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1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34" name="Text Box 54">
            <a:extLst>
              <a:ext uri="{FF2B5EF4-FFF2-40B4-BE49-F238E27FC236}">
                <a16:creationId xmlns:a16="http://schemas.microsoft.com/office/drawing/2014/main" id="{31880960-B095-4B04-AFA5-0E60E3A1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416922"/>
            <a:ext cx="5791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①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简单易用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;  </a:t>
            </a:r>
          </a:p>
          <a:p>
            <a:pPr algn="l"/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②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对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要求不高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只要连续即可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).</a:t>
            </a:r>
          </a:p>
        </p:txBody>
      </p:sp>
      <p:sp>
        <p:nvSpPr>
          <p:cNvPr id="46135" name="Text Box 55">
            <a:extLst>
              <a:ext uri="{FF2B5EF4-FFF2-40B4-BE49-F238E27FC236}">
                <a16:creationId xmlns:a16="http://schemas.microsoft.com/office/drawing/2014/main" id="{0B24CF7A-3280-401D-9C52-69F095F34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1940922"/>
            <a:ext cx="388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无法求复根及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偶重根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收敛慢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sp>
        <p:nvSpPr>
          <p:cNvPr id="46136" name="AutoShape 56" descr="再生纸">
            <a:extLst>
              <a:ext uri="{FF2B5EF4-FFF2-40B4-BE49-F238E27FC236}">
                <a16:creationId xmlns:a16="http://schemas.microsoft.com/office/drawing/2014/main" id="{040E0A37-F80C-4655-97B0-35E486CF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4" y="3505504"/>
            <a:ext cx="9000492" cy="2996565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注：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实际应用中，二分法求根通常不假定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b="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内只有一个根，且</a:t>
            </a:r>
            <a:r>
              <a:rPr lang="zh-CN" altLang="en-US" sz="2800" b="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不要求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)·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&lt;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一般通过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草图或采用</a:t>
            </a:r>
            <a:r>
              <a:rPr lang="zh-CN" altLang="en-US" sz="280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搜索程序</a:t>
            </a:r>
            <a:r>
              <a:rPr lang="zh-CN" altLang="en-US" sz="2800" b="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确定根的大概位置</a:t>
            </a:r>
            <a:endParaRPr lang="en-US" altLang="zh-CN" sz="2800" b="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2600" b="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用一个适当的步长</a:t>
            </a:r>
            <a:r>
              <a:rPr lang="en-US" altLang="zh-CN" sz="2600" b="0" i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600" b="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对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600" b="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进行扫描搜索，当发现某个子区间有根时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)·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0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b="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CN" altLang="en-US" sz="2600" b="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调用二分法程序求根</a:t>
            </a:r>
          </a:p>
        </p:txBody>
      </p:sp>
      <p:grpSp>
        <p:nvGrpSpPr>
          <p:cNvPr id="46140" name="Group 60">
            <a:extLst>
              <a:ext uri="{FF2B5EF4-FFF2-40B4-BE49-F238E27FC236}">
                <a16:creationId xmlns:a16="http://schemas.microsoft.com/office/drawing/2014/main" id="{897C5C4A-35E0-4435-AEE9-0E659F5462F8}"/>
              </a:ext>
            </a:extLst>
          </p:cNvPr>
          <p:cNvGrpSpPr>
            <a:grpSpLocks/>
          </p:cNvGrpSpPr>
          <p:nvPr/>
        </p:nvGrpSpPr>
        <p:grpSpPr bwMode="auto">
          <a:xfrm>
            <a:off x="383704" y="35921"/>
            <a:ext cx="1143000" cy="1429859"/>
            <a:chOff x="240" y="96"/>
            <a:chExt cx="720" cy="864"/>
          </a:xfrm>
        </p:grpSpPr>
        <p:grpSp>
          <p:nvGrpSpPr>
            <p:cNvPr id="46110" name="Group 30">
              <a:extLst>
                <a:ext uri="{FF2B5EF4-FFF2-40B4-BE49-F238E27FC236}">
                  <a16:creationId xmlns:a16="http://schemas.microsoft.com/office/drawing/2014/main" id="{C9F431D3-58B2-4E5C-AA21-865E14459EE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40" y="96"/>
              <a:ext cx="720" cy="864"/>
              <a:chOff x="2355" y="3183"/>
              <a:chExt cx="649" cy="841"/>
            </a:xfrm>
          </p:grpSpPr>
          <p:sp>
            <p:nvSpPr>
              <p:cNvPr id="46096" name="Freeform 16">
                <a:extLst>
                  <a:ext uri="{FF2B5EF4-FFF2-40B4-BE49-F238E27FC236}">
                    <a16:creationId xmlns:a16="http://schemas.microsoft.com/office/drawing/2014/main" id="{8FB6D5A3-F98E-4349-B97D-C4621D4A9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3183"/>
                <a:ext cx="649" cy="841"/>
              </a:xfrm>
              <a:custGeom>
                <a:avLst/>
                <a:gdLst>
                  <a:gd name="T0" fmla="*/ 150 w 649"/>
                  <a:gd name="T1" fmla="*/ 6 h 841"/>
                  <a:gd name="T2" fmla="*/ 204 w 649"/>
                  <a:gd name="T3" fmla="*/ 6 h 841"/>
                  <a:gd name="T4" fmla="*/ 282 w 649"/>
                  <a:gd name="T5" fmla="*/ 18 h 841"/>
                  <a:gd name="T6" fmla="*/ 385 w 649"/>
                  <a:gd name="T7" fmla="*/ 54 h 841"/>
                  <a:gd name="T8" fmla="*/ 529 w 649"/>
                  <a:gd name="T9" fmla="*/ 114 h 841"/>
                  <a:gd name="T10" fmla="*/ 565 w 649"/>
                  <a:gd name="T11" fmla="*/ 144 h 841"/>
                  <a:gd name="T12" fmla="*/ 619 w 649"/>
                  <a:gd name="T13" fmla="*/ 240 h 841"/>
                  <a:gd name="T14" fmla="*/ 649 w 649"/>
                  <a:gd name="T15" fmla="*/ 300 h 841"/>
                  <a:gd name="T16" fmla="*/ 619 w 649"/>
                  <a:gd name="T17" fmla="*/ 342 h 841"/>
                  <a:gd name="T18" fmla="*/ 619 w 649"/>
                  <a:gd name="T19" fmla="*/ 372 h 841"/>
                  <a:gd name="T20" fmla="*/ 643 w 649"/>
                  <a:gd name="T21" fmla="*/ 420 h 841"/>
                  <a:gd name="T22" fmla="*/ 637 w 649"/>
                  <a:gd name="T23" fmla="*/ 462 h 841"/>
                  <a:gd name="T24" fmla="*/ 595 w 649"/>
                  <a:gd name="T25" fmla="*/ 492 h 841"/>
                  <a:gd name="T26" fmla="*/ 607 w 649"/>
                  <a:gd name="T27" fmla="*/ 528 h 841"/>
                  <a:gd name="T28" fmla="*/ 589 w 649"/>
                  <a:gd name="T29" fmla="*/ 577 h 841"/>
                  <a:gd name="T30" fmla="*/ 529 w 649"/>
                  <a:gd name="T31" fmla="*/ 595 h 841"/>
                  <a:gd name="T32" fmla="*/ 505 w 649"/>
                  <a:gd name="T33" fmla="*/ 631 h 841"/>
                  <a:gd name="T34" fmla="*/ 457 w 649"/>
                  <a:gd name="T35" fmla="*/ 649 h 841"/>
                  <a:gd name="T36" fmla="*/ 360 w 649"/>
                  <a:gd name="T37" fmla="*/ 655 h 841"/>
                  <a:gd name="T38" fmla="*/ 300 w 649"/>
                  <a:gd name="T39" fmla="*/ 637 h 841"/>
                  <a:gd name="T40" fmla="*/ 258 w 649"/>
                  <a:gd name="T41" fmla="*/ 589 h 841"/>
                  <a:gd name="T42" fmla="*/ 222 w 649"/>
                  <a:gd name="T43" fmla="*/ 528 h 841"/>
                  <a:gd name="T44" fmla="*/ 240 w 649"/>
                  <a:gd name="T45" fmla="*/ 504 h 841"/>
                  <a:gd name="T46" fmla="*/ 276 w 649"/>
                  <a:gd name="T47" fmla="*/ 498 h 841"/>
                  <a:gd name="T48" fmla="*/ 306 w 649"/>
                  <a:gd name="T49" fmla="*/ 522 h 841"/>
                  <a:gd name="T50" fmla="*/ 282 w 649"/>
                  <a:gd name="T51" fmla="*/ 498 h 841"/>
                  <a:gd name="T52" fmla="*/ 270 w 649"/>
                  <a:gd name="T53" fmla="*/ 492 h 841"/>
                  <a:gd name="T54" fmla="*/ 246 w 649"/>
                  <a:gd name="T55" fmla="*/ 474 h 841"/>
                  <a:gd name="T56" fmla="*/ 204 w 649"/>
                  <a:gd name="T57" fmla="*/ 486 h 841"/>
                  <a:gd name="T58" fmla="*/ 198 w 649"/>
                  <a:gd name="T59" fmla="*/ 516 h 841"/>
                  <a:gd name="T60" fmla="*/ 204 w 649"/>
                  <a:gd name="T61" fmla="*/ 607 h 841"/>
                  <a:gd name="T62" fmla="*/ 228 w 649"/>
                  <a:gd name="T63" fmla="*/ 703 h 841"/>
                  <a:gd name="T64" fmla="*/ 228 w 649"/>
                  <a:gd name="T65" fmla="*/ 793 h 841"/>
                  <a:gd name="T66" fmla="*/ 204 w 649"/>
                  <a:gd name="T67" fmla="*/ 829 h 841"/>
                  <a:gd name="T68" fmla="*/ 150 w 649"/>
                  <a:gd name="T69" fmla="*/ 835 h 841"/>
                  <a:gd name="T70" fmla="*/ 132 w 649"/>
                  <a:gd name="T71" fmla="*/ 775 h 841"/>
                  <a:gd name="T72" fmla="*/ 108 w 649"/>
                  <a:gd name="T73" fmla="*/ 709 h 841"/>
                  <a:gd name="T74" fmla="*/ 96 w 649"/>
                  <a:gd name="T75" fmla="*/ 685 h 841"/>
                  <a:gd name="T76" fmla="*/ 84 w 649"/>
                  <a:gd name="T77" fmla="*/ 655 h 841"/>
                  <a:gd name="T78" fmla="*/ 48 w 649"/>
                  <a:gd name="T79" fmla="*/ 522 h 841"/>
                  <a:gd name="T80" fmla="*/ 18 w 649"/>
                  <a:gd name="T81" fmla="*/ 366 h 841"/>
                  <a:gd name="T82" fmla="*/ 0 w 649"/>
                  <a:gd name="T83" fmla="*/ 27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9" h="841">
                    <a:moveTo>
                      <a:pt x="108" y="0"/>
                    </a:moveTo>
                    <a:lnTo>
                      <a:pt x="132" y="6"/>
                    </a:lnTo>
                    <a:lnTo>
                      <a:pt x="150" y="6"/>
                    </a:lnTo>
                    <a:lnTo>
                      <a:pt x="168" y="12"/>
                    </a:lnTo>
                    <a:lnTo>
                      <a:pt x="180" y="12"/>
                    </a:lnTo>
                    <a:lnTo>
                      <a:pt x="204" y="6"/>
                    </a:lnTo>
                    <a:lnTo>
                      <a:pt x="228" y="6"/>
                    </a:lnTo>
                    <a:lnTo>
                      <a:pt x="252" y="12"/>
                    </a:lnTo>
                    <a:lnTo>
                      <a:pt x="282" y="18"/>
                    </a:lnTo>
                    <a:lnTo>
                      <a:pt x="312" y="24"/>
                    </a:lnTo>
                    <a:lnTo>
                      <a:pt x="342" y="36"/>
                    </a:lnTo>
                    <a:lnTo>
                      <a:pt x="385" y="54"/>
                    </a:lnTo>
                    <a:lnTo>
                      <a:pt x="427" y="72"/>
                    </a:lnTo>
                    <a:lnTo>
                      <a:pt x="481" y="96"/>
                    </a:lnTo>
                    <a:lnTo>
                      <a:pt x="529" y="114"/>
                    </a:lnTo>
                    <a:lnTo>
                      <a:pt x="547" y="120"/>
                    </a:lnTo>
                    <a:lnTo>
                      <a:pt x="559" y="132"/>
                    </a:lnTo>
                    <a:lnTo>
                      <a:pt x="565" y="144"/>
                    </a:lnTo>
                    <a:lnTo>
                      <a:pt x="577" y="162"/>
                    </a:lnTo>
                    <a:lnTo>
                      <a:pt x="595" y="192"/>
                    </a:lnTo>
                    <a:lnTo>
                      <a:pt x="619" y="240"/>
                    </a:lnTo>
                    <a:lnTo>
                      <a:pt x="637" y="264"/>
                    </a:lnTo>
                    <a:lnTo>
                      <a:pt x="643" y="288"/>
                    </a:lnTo>
                    <a:lnTo>
                      <a:pt x="649" y="300"/>
                    </a:lnTo>
                    <a:lnTo>
                      <a:pt x="643" y="318"/>
                    </a:lnTo>
                    <a:lnTo>
                      <a:pt x="631" y="336"/>
                    </a:lnTo>
                    <a:lnTo>
                      <a:pt x="619" y="342"/>
                    </a:lnTo>
                    <a:lnTo>
                      <a:pt x="613" y="348"/>
                    </a:lnTo>
                    <a:lnTo>
                      <a:pt x="613" y="360"/>
                    </a:lnTo>
                    <a:lnTo>
                      <a:pt x="619" y="372"/>
                    </a:lnTo>
                    <a:lnTo>
                      <a:pt x="625" y="384"/>
                    </a:lnTo>
                    <a:lnTo>
                      <a:pt x="637" y="402"/>
                    </a:lnTo>
                    <a:lnTo>
                      <a:pt x="643" y="420"/>
                    </a:lnTo>
                    <a:lnTo>
                      <a:pt x="643" y="432"/>
                    </a:lnTo>
                    <a:lnTo>
                      <a:pt x="643" y="450"/>
                    </a:lnTo>
                    <a:lnTo>
                      <a:pt x="637" y="462"/>
                    </a:lnTo>
                    <a:lnTo>
                      <a:pt x="625" y="474"/>
                    </a:lnTo>
                    <a:lnTo>
                      <a:pt x="607" y="486"/>
                    </a:lnTo>
                    <a:lnTo>
                      <a:pt x="595" y="492"/>
                    </a:lnTo>
                    <a:lnTo>
                      <a:pt x="595" y="504"/>
                    </a:lnTo>
                    <a:lnTo>
                      <a:pt x="601" y="516"/>
                    </a:lnTo>
                    <a:lnTo>
                      <a:pt x="607" y="528"/>
                    </a:lnTo>
                    <a:lnTo>
                      <a:pt x="601" y="546"/>
                    </a:lnTo>
                    <a:lnTo>
                      <a:pt x="601" y="565"/>
                    </a:lnTo>
                    <a:lnTo>
                      <a:pt x="589" y="577"/>
                    </a:lnTo>
                    <a:lnTo>
                      <a:pt x="577" y="583"/>
                    </a:lnTo>
                    <a:lnTo>
                      <a:pt x="553" y="589"/>
                    </a:lnTo>
                    <a:lnTo>
                      <a:pt x="529" y="595"/>
                    </a:lnTo>
                    <a:lnTo>
                      <a:pt x="517" y="595"/>
                    </a:lnTo>
                    <a:lnTo>
                      <a:pt x="511" y="619"/>
                    </a:lnTo>
                    <a:lnTo>
                      <a:pt x="505" y="631"/>
                    </a:lnTo>
                    <a:lnTo>
                      <a:pt x="493" y="643"/>
                    </a:lnTo>
                    <a:lnTo>
                      <a:pt x="475" y="649"/>
                    </a:lnTo>
                    <a:lnTo>
                      <a:pt x="457" y="649"/>
                    </a:lnTo>
                    <a:lnTo>
                      <a:pt x="433" y="649"/>
                    </a:lnTo>
                    <a:lnTo>
                      <a:pt x="403" y="655"/>
                    </a:lnTo>
                    <a:lnTo>
                      <a:pt x="360" y="655"/>
                    </a:lnTo>
                    <a:lnTo>
                      <a:pt x="342" y="655"/>
                    </a:lnTo>
                    <a:lnTo>
                      <a:pt x="324" y="649"/>
                    </a:lnTo>
                    <a:lnTo>
                      <a:pt x="300" y="637"/>
                    </a:lnTo>
                    <a:lnTo>
                      <a:pt x="282" y="625"/>
                    </a:lnTo>
                    <a:lnTo>
                      <a:pt x="270" y="607"/>
                    </a:lnTo>
                    <a:lnTo>
                      <a:pt x="258" y="589"/>
                    </a:lnTo>
                    <a:lnTo>
                      <a:pt x="240" y="565"/>
                    </a:lnTo>
                    <a:lnTo>
                      <a:pt x="228" y="540"/>
                    </a:lnTo>
                    <a:lnTo>
                      <a:pt x="222" y="528"/>
                    </a:lnTo>
                    <a:lnTo>
                      <a:pt x="228" y="522"/>
                    </a:lnTo>
                    <a:lnTo>
                      <a:pt x="234" y="510"/>
                    </a:lnTo>
                    <a:lnTo>
                      <a:pt x="240" y="504"/>
                    </a:lnTo>
                    <a:lnTo>
                      <a:pt x="252" y="498"/>
                    </a:lnTo>
                    <a:lnTo>
                      <a:pt x="264" y="498"/>
                    </a:lnTo>
                    <a:lnTo>
                      <a:pt x="276" y="498"/>
                    </a:lnTo>
                    <a:lnTo>
                      <a:pt x="288" y="510"/>
                    </a:lnTo>
                    <a:lnTo>
                      <a:pt x="300" y="516"/>
                    </a:lnTo>
                    <a:lnTo>
                      <a:pt x="306" y="522"/>
                    </a:lnTo>
                    <a:lnTo>
                      <a:pt x="318" y="528"/>
                    </a:lnTo>
                    <a:lnTo>
                      <a:pt x="306" y="516"/>
                    </a:lnTo>
                    <a:lnTo>
                      <a:pt x="282" y="498"/>
                    </a:lnTo>
                    <a:lnTo>
                      <a:pt x="288" y="492"/>
                    </a:lnTo>
                    <a:lnTo>
                      <a:pt x="282" y="492"/>
                    </a:lnTo>
                    <a:lnTo>
                      <a:pt x="270" y="492"/>
                    </a:lnTo>
                    <a:lnTo>
                      <a:pt x="264" y="486"/>
                    </a:lnTo>
                    <a:lnTo>
                      <a:pt x="252" y="480"/>
                    </a:lnTo>
                    <a:lnTo>
                      <a:pt x="246" y="474"/>
                    </a:lnTo>
                    <a:lnTo>
                      <a:pt x="228" y="474"/>
                    </a:lnTo>
                    <a:lnTo>
                      <a:pt x="216" y="474"/>
                    </a:lnTo>
                    <a:lnTo>
                      <a:pt x="204" y="486"/>
                    </a:lnTo>
                    <a:lnTo>
                      <a:pt x="198" y="492"/>
                    </a:lnTo>
                    <a:lnTo>
                      <a:pt x="198" y="504"/>
                    </a:lnTo>
                    <a:lnTo>
                      <a:pt x="198" y="516"/>
                    </a:lnTo>
                    <a:lnTo>
                      <a:pt x="198" y="546"/>
                    </a:lnTo>
                    <a:lnTo>
                      <a:pt x="198" y="577"/>
                    </a:lnTo>
                    <a:lnTo>
                      <a:pt x="204" y="607"/>
                    </a:lnTo>
                    <a:lnTo>
                      <a:pt x="204" y="637"/>
                    </a:lnTo>
                    <a:lnTo>
                      <a:pt x="216" y="679"/>
                    </a:lnTo>
                    <a:lnTo>
                      <a:pt x="228" y="703"/>
                    </a:lnTo>
                    <a:lnTo>
                      <a:pt x="234" y="721"/>
                    </a:lnTo>
                    <a:lnTo>
                      <a:pt x="234" y="763"/>
                    </a:lnTo>
                    <a:lnTo>
                      <a:pt x="228" y="793"/>
                    </a:lnTo>
                    <a:lnTo>
                      <a:pt x="222" y="811"/>
                    </a:lnTo>
                    <a:lnTo>
                      <a:pt x="216" y="823"/>
                    </a:lnTo>
                    <a:lnTo>
                      <a:pt x="204" y="829"/>
                    </a:lnTo>
                    <a:lnTo>
                      <a:pt x="186" y="835"/>
                    </a:lnTo>
                    <a:lnTo>
                      <a:pt x="168" y="841"/>
                    </a:lnTo>
                    <a:lnTo>
                      <a:pt x="150" y="835"/>
                    </a:lnTo>
                    <a:lnTo>
                      <a:pt x="144" y="829"/>
                    </a:lnTo>
                    <a:lnTo>
                      <a:pt x="138" y="787"/>
                    </a:lnTo>
                    <a:lnTo>
                      <a:pt x="132" y="775"/>
                    </a:lnTo>
                    <a:lnTo>
                      <a:pt x="132" y="769"/>
                    </a:lnTo>
                    <a:lnTo>
                      <a:pt x="126" y="745"/>
                    </a:lnTo>
                    <a:lnTo>
                      <a:pt x="108" y="709"/>
                    </a:lnTo>
                    <a:lnTo>
                      <a:pt x="102" y="697"/>
                    </a:lnTo>
                    <a:lnTo>
                      <a:pt x="102" y="685"/>
                    </a:lnTo>
                    <a:lnTo>
                      <a:pt x="96" y="685"/>
                    </a:lnTo>
                    <a:lnTo>
                      <a:pt x="96" y="679"/>
                    </a:lnTo>
                    <a:lnTo>
                      <a:pt x="96" y="673"/>
                    </a:lnTo>
                    <a:lnTo>
                      <a:pt x="84" y="655"/>
                    </a:lnTo>
                    <a:lnTo>
                      <a:pt x="78" y="613"/>
                    </a:lnTo>
                    <a:lnTo>
                      <a:pt x="60" y="571"/>
                    </a:lnTo>
                    <a:lnTo>
                      <a:pt x="48" y="522"/>
                    </a:lnTo>
                    <a:lnTo>
                      <a:pt x="30" y="468"/>
                    </a:lnTo>
                    <a:lnTo>
                      <a:pt x="24" y="426"/>
                    </a:lnTo>
                    <a:lnTo>
                      <a:pt x="18" y="366"/>
                    </a:lnTo>
                    <a:lnTo>
                      <a:pt x="18" y="306"/>
                    </a:lnTo>
                    <a:lnTo>
                      <a:pt x="18" y="300"/>
                    </a:lnTo>
                    <a:lnTo>
                      <a:pt x="0" y="270"/>
                    </a:lnTo>
                    <a:lnTo>
                      <a:pt x="72" y="204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7" name="Freeform 17">
                <a:extLst>
                  <a:ext uri="{FF2B5EF4-FFF2-40B4-BE49-F238E27FC236}">
                    <a16:creationId xmlns:a16="http://schemas.microsoft.com/office/drawing/2014/main" id="{9B749D74-D889-4D7F-82F4-97F475994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" y="3183"/>
                <a:ext cx="445" cy="132"/>
              </a:xfrm>
              <a:custGeom>
                <a:avLst/>
                <a:gdLst>
                  <a:gd name="T0" fmla="*/ 24 w 445"/>
                  <a:gd name="T1" fmla="*/ 0 h 132"/>
                  <a:gd name="T2" fmla="*/ 42 w 445"/>
                  <a:gd name="T3" fmla="*/ 6 h 132"/>
                  <a:gd name="T4" fmla="*/ 60 w 445"/>
                  <a:gd name="T5" fmla="*/ 6 h 132"/>
                  <a:gd name="T6" fmla="*/ 72 w 445"/>
                  <a:gd name="T7" fmla="*/ 12 h 132"/>
                  <a:gd name="T8" fmla="*/ 90 w 445"/>
                  <a:gd name="T9" fmla="*/ 6 h 132"/>
                  <a:gd name="T10" fmla="*/ 102 w 445"/>
                  <a:gd name="T11" fmla="*/ 6 h 132"/>
                  <a:gd name="T12" fmla="*/ 120 w 445"/>
                  <a:gd name="T13" fmla="*/ 6 h 132"/>
                  <a:gd name="T14" fmla="*/ 144 w 445"/>
                  <a:gd name="T15" fmla="*/ 6 h 132"/>
                  <a:gd name="T16" fmla="*/ 174 w 445"/>
                  <a:gd name="T17" fmla="*/ 18 h 132"/>
                  <a:gd name="T18" fmla="*/ 210 w 445"/>
                  <a:gd name="T19" fmla="*/ 24 h 132"/>
                  <a:gd name="T20" fmla="*/ 246 w 445"/>
                  <a:gd name="T21" fmla="*/ 36 h 132"/>
                  <a:gd name="T22" fmla="*/ 289 w 445"/>
                  <a:gd name="T23" fmla="*/ 54 h 132"/>
                  <a:gd name="T24" fmla="*/ 337 w 445"/>
                  <a:gd name="T25" fmla="*/ 72 h 132"/>
                  <a:gd name="T26" fmla="*/ 379 w 445"/>
                  <a:gd name="T27" fmla="*/ 96 h 132"/>
                  <a:gd name="T28" fmla="*/ 409 w 445"/>
                  <a:gd name="T29" fmla="*/ 108 h 132"/>
                  <a:gd name="T30" fmla="*/ 427 w 445"/>
                  <a:gd name="T31" fmla="*/ 114 h 132"/>
                  <a:gd name="T32" fmla="*/ 445 w 445"/>
                  <a:gd name="T33" fmla="*/ 126 h 132"/>
                  <a:gd name="T34" fmla="*/ 433 w 445"/>
                  <a:gd name="T35" fmla="*/ 120 h 132"/>
                  <a:gd name="T36" fmla="*/ 421 w 445"/>
                  <a:gd name="T37" fmla="*/ 120 h 132"/>
                  <a:gd name="T38" fmla="*/ 409 w 445"/>
                  <a:gd name="T39" fmla="*/ 126 h 132"/>
                  <a:gd name="T40" fmla="*/ 403 w 445"/>
                  <a:gd name="T41" fmla="*/ 126 h 132"/>
                  <a:gd name="T42" fmla="*/ 385 w 445"/>
                  <a:gd name="T43" fmla="*/ 120 h 132"/>
                  <a:gd name="T44" fmla="*/ 367 w 445"/>
                  <a:gd name="T45" fmla="*/ 108 h 132"/>
                  <a:gd name="T46" fmla="*/ 349 w 445"/>
                  <a:gd name="T47" fmla="*/ 96 h 132"/>
                  <a:gd name="T48" fmla="*/ 325 w 445"/>
                  <a:gd name="T49" fmla="*/ 84 h 132"/>
                  <a:gd name="T50" fmla="*/ 301 w 445"/>
                  <a:gd name="T51" fmla="*/ 72 h 132"/>
                  <a:gd name="T52" fmla="*/ 271 w 445"/>
                  <a:gd name="T53" fmla="*/ 60 h 132"/>
                  <a:gd name="T54" fmla="*/ 246 w 445"/>
                  <a:gd name="T55" fmla="*/ 54 h 132"/>
                  <a:gd name="T56" fmla="*/ 222 w 445"/>
                  <a:gd name="T57" fmla="*/ 42 h 132"/>
                  <a:gd name="T58" fmla="*/ 204 w 445"/>
                  <a:gd name="T59" fmla="*/ 36 h 132"/>
                  <a:gd name="T60" fmla="*/ 186 w 445"/>
                  <a:gd name="T61" fmla="*/ 36 h 132"/>
                  <a:gd name="T62" fmla="*/ 174 w 445"/>
                  <a:gd name="T63" fmla="*/ 30 h 132"/>
                  <a:gd name="T64" fmla="*/ 150 w 445"/>
                  <a:gd name="T65" fmla="*/ 30 h 132"/>
                  <a:gd name="T66" fmla="*/ 126 w 445"/>
                  <a:gd name="T67" fmla="*/ 30 h 132"/>
                  <a:gd name="T68" fmla="*/ 102 w 445"/>
                  <a:gd name="T69" fmla="*/ 30 h 132"/>
                  <a:gd name="T70" fmla="*/ 84 w 445"/>
                  <a:gd name="T71" fmla="*/ 36 h 132"/>
                  <a:gd name="T72" fmla="*/ 66 w 445"/>
                  <a:gd name="T73" fmla="*/ 42 h 132"/>
                  <a:gd name="T74" fmla="*/ 54 w 445"/>
                  <a:gd name="T75" fmla="*/ 60 h 132"/>
                  <a:gd name="T76" fmla="*/ 42 w 445"/>
                  <a:gd name="T77" fmla="*/ 72 h 132"/>
                  <a:gd name="T78" fmla="*/ 30 w 445"/>
                  <a:gd name="T79" fmla="*/ 90 h 132"/>
                  <a:gd name="T80" fmla="*/ 18 w 445"/>
                  <a:gd name="T81" fmla="*/ 108 h 132"/>
                  <a:gd name="T82" fmla="*/ 12 w 445"/>
                  <a:gd name="T83" fmla="*/ 120 h 132"/>
                  <a:gd name="T84" fmla="*/ 0 w 445"/>
                  <a:gd name="T85" fmla="*/ 132 h 132"/>
                  <a:gd name="T86" fmla="*/ 24 w 445"/>
                  <a:gd name="T8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5" h="132">
                    <a:moveTo>
                      <a:pt x="24" y="0"/>
                    </a:moveTo>
                    <a:lnTo>
                      <a:pt x="42" y="6"/>
                    </a:lnTo>
                    <a:lnTo>
                      <a:pt x="60" y="6"/>
                    </a:lnTo>
                    <a:lnTo>
                      <a:pt x="72" y="12"/>
                    </a:lnTo>
                    <a:lnTo>
                      <a:pt x="90" y="6"/>
                    </a:lnTo>
                    <a:lnTo>
                      <a:pt x="102" y="6"/>
                    </a:lnTo>
                    <a:lnTo>
                      <a:pt x="120" y="6"/>
                    </a:lnTo>
                    <a:lnTo>
                      <a:pt x="144" y="6"/>
                    </a:lnTo>
                    <a:lnTo>
                      <a:pt x="174" y="18"/>
                    </a:lnTo>
                    <a:lnTo>
                      <a:pt x="210" y="24"/>
                    </a:lnTo>
                    <a:lnTo>
                      <a:pt x="246" y="36"/>
                    </a:lnTo>
                    <a:lnTo>
                      <a:pt x="289" y="54"/>
                    </a:lnTo>
                    <a:lnTo>
                      <a:pt x="337" y="72"/>
                    </a:lnTo>
                    <a:lnTo>
                      <a:pt x="379" y="96"/>
                    </a:lnTo>
                    <a:lnTo>
                      <a:pt x="409" y="108"/>
                    </a:lnTo>
                    <a:lnTo>
                      <a:pt x="427" y="114"/>
                    </a:lnTo>
                    <a:lnTo>
                      <a:pt x="445" y="126"/>
                    </a:lnTo>
                    <a:lnTo>
                      <a:pt x="433" y="120"/>
                    </a:lnTo>
                    <a:lnTo>
                      <a:pt x="421" y="120"/>
                    </a:lnTo>
                    <a:lnTo>
                      <a:pt x="409" y="126"/>
                    </a:lnTo>
                    <a:lnTo>
                      <a:pt x="403" y="126"/>
                    </a:lnTo>
                    <a:lnTo>
                      <a:pt x="385" y="120"/>
                    </a:lnTo>
                    <a:lnTo>
                      <a:pt x="367" y="108"/>
                    </a:lnTo>
                    <a:lnTo>
                      <a:pt x="349" y="96"/>
                    </a:lnTo>
                    <a:lnTo>
                      <a:pt x="325" y="84"/>
                    </a:lnTo>
                    <a:lnTo>
                      <a:pt x="301" y="72"/>
                    </a:lnTo>
                    <a:lnTo>
                      <a:pt x="271" y="60"/>
                    </a:lnTo>
                    <a:lnTo>
                      <a:pt x="246" y="54"/>
                    </a:lnTo>
                    <a:lnTo>
                      <a:pt x="222" y="42"/>
                    </a:lnTo>
                    <a:lnTo>
                      <a:pt x="204" y="36"/>
                    </a:lnTo>
                    <a:lnTo>
                      <a:pt x="186" y="36"/>
                    </a:lnTo>
                    <a:lnTo>
                      <a:pt x="174" y="30"/>
                    </a:lnTo>
                    <a:lnTo>
                      <a:pt x="150" y="30"/>
                    </a:lnTo>
                    <a:lnTo>
                      <a:pt x="126" y="30"/>
                    </a:lnTo>
                    <a:lnTo>
                      <a:pt x="102" y="30"/>
                    </a:lnTo>
                    <a:lnTo>
                      <a:pt x="84" y="36"/>
                    </a:lnTo>
                    <a:lnTo>
                      <a:pt x="66" y="42"/>
                    </a:lnTo>
                    <a:lnTo>
                      <a:pt x="54" y="60"/>
                    </a:lnTo>
                    <a:lnTo>
                      <a:pt x="42" y="72"/>
                    </a:lnTo>
                    <a:lnTo>
                      <a:pt x="30" y="90"/>
                    </a:lnTo>
                    <a:lnTo>
                      <a:pt x="18" y="108"/>
                    </a:lnTo>
                    <a:lnTo>
                      <a:pt x="12" y="120"/>
                    </a:lnTo>
                    <a:lnTo>
                      <a:pt x="0" y="1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8" name="Freeform 18">
                <a:extLst>
                  <a:ext uri="{FF2B5EF4-FFF2-40B4-BE49-F238E27FC236}">
                    <a16:creationId xmlns:a16="http://schemas.microsoft.com/office/drawing/2014/main" id="{42BA99FA-2FE1-4FF2-A56B-AFC0EEEB9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3417"/>
                <a:ext cx="96" cy="114"/>
              </a:xfrm>
              <a:custGeom>
                <a:avLst/>
                <a:gdLst>
                  <a:gd name="T0" fmla="*/ 90 w 96"/>
                  <a:gd name="T1" fmla="*/ 108 h 114"/>
                  <a:gd name="T2" fmla="*/ 96 w 96"/>
                  <a:gd name="T3" fmla="*/ 96 h 114"/>
                  <a:gd name="T4" fmla="*/ 96 w 96"/>
                  <a:gd name="T5" fmla="*/ 84 h 114"/>
                  <a:gd name="T6" fmla="*/ 90 w 96"/>
                  <a:gd name="T7" fmla="*/ 66 h 114"/>
                  <a:gd name="T8" fmla="*/ 78 w 96"/>
                  <a:gd name="T9" fmla="*/ 54 h 114"/>
                  <a:gd name="T10" fmla="*/ 66 w 96"/>
                  <a:gd name="T11" fmla="*/ 36 h 114"/>
                  <a:gd name="T12" fmla="*/ 42 w 96"/>
                  <a:gd name="T13" fmla="*/ 24 h 114"/>
                  <a:gd name="T14" fmla="*/ 24 w 96"/>
                  <a:gd name="T15" fmla="*/ 12 h 114"/>
                  <a:gd name="T16" fmla="*/ 0 w 96"/>
                  <a:gd name="T17" fmla="*/ 0 h 114"/>
                  <a:gd name="T18" fmla="*/ 24 w 96"/>
                  <a:gd name="T19" fmla="*/ 18 h 114"/>
                  <a:gd name="T20" fmla="*/ 30 w 96"/>
                  <a:gd name="T21" fmla="*/ 24 h 114"/>
                  <a:gd name="T22" fmla="*/ 42 w 96"/>
                  <a:gd name="T23" fmla="*/ 30 h 114"/>
                  <a:gd name="T24" fmla="*/ 54 w 96"/>
                  <a:gd name="T25" fmla="*/ 42 h 114"/>
                  <a:gd name="T26" fmla="*/ 60 w 96"/>
                  <a:gd name="T27" fmla="*/ 48 h 114"/>
                  <a:gd name="T28" fmla="*/ 72 w 96"/>
                  <a:gd name="T29" fmla="*/ 60 h 114"/>
                  <a:gd name="T30" fmla="*/ 78 w 96"/>
                  <a:gd name="T31" fmla="*/ 72 h 114"/>
                  <a:gd name="T32" fmla="*/ 84 w 96"/>
                  <a:gd name="T33" fmla="*/ 90 h 114"/>
                  <a:gd name="T34" fmla="*/ 84 w 96"/>
                  <a:gd name="T35" fmla="*/ 102 h 114"/>
                  <a:gd name="T36" fmla="*/ 84 w 96"/>
                  <a:gd name="T37" fmla="*/ 114 h 114"/>
                  <a:gd name="T38" fmla="*/ 90 w 96"/>
                  <a:gd name="T39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6" h="114">
                    <a:moveTo>
                      <a:pt x="90" y="108"/>
                    </a:moveTo>
                    <a:lnTo>
                      <a:pt x="96" y="96"/>
                    </a:lnTo>
                    <a:lnTo>
                      <a:pt x="96" y="84"/>
                    </a:lnTo>
                    <a:lnTo>
                      <a:pt x="90" y="66"/>
                    </a:lnTo>
                    <a:lnTo>
                      <a:pt x="78" y="54"/>
                    </a:lnTo>
                    <a:lnTo>
                      <a:pt x="66" y="36"/>
                    </a:lnTo>
                    <a:lnTo>
                      <a:pt x="42" y="24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42" y="30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78" y="72"/>
                    </a:lnTo>
                    <a:lnTo>
                      <a:pt x="84" y="90"/>
                    </a:lnTo>
                    <a:lnTo>
                      <a:pt x="84" y="102"/>
                    </a:lnTo>
                    <a:lnTo>
                      <a:pt x="84" y="114"/>
                    </a:lnTo>
                    <a:lnTo>
                      <a:pt x="90" y="108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9" name="Freeform 19">
                <a:extLst>
                  <a:ext uri="{FF2B5EF4-FFF2-40B4-BE49-F238E27FC236}">
                    <a16:creationId xmlns:a16="http://schemas.microsoft.com/office/drawing/2014/main" id="{B25CED31-A9E3-4608-A4A2-E7F4E8C2F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3537"/>
                <a:ext cx="114" cy="138"/>
              </a:xfrm>
              <a:custGeom>
                <a:avLst/>
                <a:gdLst>
                  <a:gd name="T0" fmla="*/ 108 w 114"/>
                  <a:gd name="T1" fmla="*/ 132 h 138"/>
                  <a:gd name="T2" fmla="*/ 114 w 114"/>
                  <a:gd name="T3" fmla="*/ 114 h 138"/>
                  <a:gd name="T4" fmla="*/ 108 w 114"/>
                  <a:gd name="T5" fmla="*/ 96 h 138"/>
                  <a:gd name="T6" fmla="*/ 108 w 114"/>
                  <a:gd name="T7" fmla="*/ 84 h 138"/>
                  <a:gd name="T8" fmla="*/ 96 w 114"/>
                  <a:gd name="T9" fmla="*/ 66 h 138"/>
                  <a:gd name="T10" fmla="*/ 90 w 114"/>
                  <a:gd name="T11" fmla="*/ 54 h 138"/>
                  <a:gd name="T12" fmla="*/ 72 w 114"/>
                  <a:gd name="T13" fmla="*/ 42 h 138"/>
                  <a:gd name="T14" fmla="*/ 54 w 114"/>
                  <a:gd name="T15" fmla="*/ 30 h 138"/>
                  <a:gd name="T16" fmla="*/ 30 w 114"/>
                  <a:gd name="T17" fmla="*/ 18 h 138"/>
                  <a:gd name="T18" fmla="*/ 0 w 114"/>
                  <a:gd name="T19" fmla="*/ 0 h 138"/>
                  <a:gd name="T20" fmla="*/ 18 w 114"/>
                  <a:gd name="T21" fmla="*/ 12 h 138"/>
                  <a:gd name="T22" fmla="*/ 30 w 114"/>
                  <a:gd name="T23" fmla="*/ 24 h 138"/>
                  <a:gd name="T24" fmla="*/ 48 w 114"/>
                  <a:gd name="T25" fmla="*/ 36 h 138"/>
                  <a:gd name="T26" fmla="*/ 60 w 114"/>
                  <a:gd name="T27" fmla="*/ 48 h 138"/>
                  <a:gd name="T28" fmla="*/ 72 w 114"/>
                  <a:gd name="T29" fmla="*/ 60 h 138"/>
                  <a:gd name="T30" fmla="*/ 84 w 114"/>
                  <a:gd name="T31" fmla="*/ 78 h 138"/>
                  <a:gd name="T32" fmla="*/ 90 w 114"/>
                  <a:gd name="T33" fmla="*/ 96 h 138"/>
                  <a:gd name="T34" fmla="*/ 96 w 114"/>
                  <a:gd name="T35" fmla="*/ 120 h 138"/>
                  <a:gd name="T36" fmla="*/ 102 w 114"/>
                  <a:gd name="T37" fmla="*/ 138 h 138"/>
                  <a:gd name="T38" fmla="*/ 108 w 114"/>
                  <a:gd name="T39" fmla="*/ 13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4" h="138">
                    <a:moveTo>
                      <a:pt x="108" y="132"/>
                    </a:moveTo>
                    <a:lnTo>
                      <a:pt x="114" y="114"/>
                    </a:lnTo>
                    <a:lnTo>
                      <a:pt x="108" y="96"/>
                    </a:lnTo>
                    <a:lnTo>
                      <a:pt x="108" y="84"/>
                    </a:lnTo>
                    <a:lnTo>
                      <a:pt x="96" y="66"/>
                    </a:lnTo>
                    <a:lnTo>
                      <a:pt x="90" y="54"/>
                    </a:lnTo>
                    <a:lnTo>
                      <a:pt x="72" y="42"/>
                    </a:lnTo>
                    <a:lnTo>
                      <a:pt x="54" y="30"/>
                    </a:lnTo>
                    <a:lnTo>
                      <a:pt x="30" y="18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30" y="24"/>
                    </a:lnTo>
                    <a:lnTo>
                      <a:pt x="48" y="36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84" y="78"/>
                    </a:lnTo>
                    <a:lnTo>
                      <a:pt x="90" y="96"/>
                    </a:lnTo>
                    <a:lnTo>
                      <a:pt x="96" y="120"/>
                    </a:lnTo>
                    <a:lnTo>
                      <a:pt x="10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0" name="Freeform 20">
                <a:extLst>
                  <a:ext uri="{FF2B5EF4-FFF2-40B4-BE49-F238E27FC236}">
                    <a16:creationId xmlns:a16="http://schemas.microsoft.com/office/drawing/2014/main" id="{D1DBB458-D69A-4282-991C-03AA450DB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" y="3675"/>
                <a:ext cx="90" cy="103"/>
              </a:xfrm>
              <a:custGeom>
                <a:avLst/>
                <a:gdLst>
                  <a:gd name="T0" fmla="*/ 0 w 90"/>
                  <a:gd name="T1" fmla="*/ 0 h 103"/>
                  <a:gd name="T2" fmla="*/ 24 w 90"/>
                  <a:gd name="T3" fmla="*/ 12 h 103"/>
                  <a:gd name="T4" fmla="*/ 48 w 90"/>
                  <a:gd name="T5" fmla="*/ 24 h 103"/>
                  <a:gd name="T6" fmla="*/ 66 w 90"/>
                  <a:gd name="T7" fmla="*/ 36 h 103"/>
                  <a:gd name="T8" fmla="*/ 78 w 90"/>
                  <a:gd name="T9" fmla="*/ 48 h 103"/>
                  <a:gd name="T10" fmla="*/ 84 w 90"/>
                  <a:gd name="T11" fmla="*/ 67 h 103"/>
                  <a:gd name="T12" fmla="*/ 90 w 90"/>
                  <a:gd name="T13" fmla="*/ 85 h 103"/>
                  <a:gd name="T14" fmla="*/ 90 w 90"/>
                  <a:gd name="T15" fmla="*/ 103 h 103"/>
                  <a:gd name="T16" fmla="*/ 84 w 90"/>
                  <a:gd name="T17" fmla="*/ 103 h 103"/>
                  <a:gd name="T18" fmla="*/ 72 w 90"/>
                  <a:gd name="T19" fmla="*/ 103 h 103"/>
                  <a:gd name="T20" fmla="*/ 72 w 90"/>
                  <a:gd name="T21" fmla="*/ 91 h 103"/>
                  <a:gd name="T22" fmla="*/ 66 w 90"/>
                  <a:gd name="T23" fmla="*/ 73 h 103"/>
                  <a:gd name="T24" fmla="*/ 60 w 90"/>
                  <a:gd name="T25" fmla="*/ 54 h 103"/>
                  <a:gd name="T26" fmla="*/ 48 w 90"/>
                  <a:gd name="T27" fmla="*/ 36 h 103"/>
                  <a:gd name="T28" fmla="*/ 30 w 90"/>
                  <a:gd name="T29" fmla="*/ 24 h 103"/>
                  <a:gd name="T30" fmla="*/ 18 w 90"/>
                  <a:gd name="T31" fmla="*/ 12 h 103"/>
                  <a:gd name="T32" fmla="*/ 0 w 90"/>
                  <a:gd name="T3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103">
                    <a:moveTo>
                      <a:pt x="0" y="0"/>
                    </a:moveTo>
                    <a:lnTo>
                      <a:pt x="24" y="12"/>
                    </a:lnTo>
                    <a:lnTo>
                      <a:pt x="48" y="24"/>
                    </a:lnTo>
                    <a:lnTo>
                      <a:pt x="66" y="36"/>
                    </a:lnTo>
                    <a:lnTo>
                      <a:pt x="78" y="48"/>
                    </a:lnTo>
                    <a:lnTo>
                      <a:pt x="84" y="67"/>
                    </a:lnTo>
                    <a:lnTo>
                      <a:pt x="90" y="85"/>
                    </a:lnTo>
                    <a:lnTo>
                      <a:pt x="90" y="103"/>
                    </a:lnTo>
                    <a:lnTo>
                      <a:pt x="84" y="103"/>
                    </a:lnTo>
                    <a:lnTo>
                      <a:pt x="72" y="103"/>
                    </a:lnTo>
                    <a:lnTo>
                      <a:pt x="72" y="91"/>
                    </a:lnTo>
                    <a:lnTo>
                      <a:pt x="66" y="73"/>
                    </a:lnTo>
                    <a:lnTo>
                      <a:pt x="60" y="54"/>
                    </a:lnTo>
                    <a:lnTo>
                      <a:pt x="48" y="36"/>
                    </a:lnTo>
                    <a:lnTo>
                      <a:pt x="30" y="24"/>
                    </a:lnTo>
                    <a:lnTo>
                      <a:pt x="1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1" name="Freeform 21">
                <a:extLst>
                  <a:ext uri="{FF2B5EF4-FFF2-40B4-BE49-F238E27FC236}">
                    <a16:creationId xmlns:a16="http://schemas.microsoft.com/office/drawing/2014/main" id="{4D479EDE-3CDF-4260-8426-7AD18A3EB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681"/>
                <a:ext cx="235" cy="151"/>
              </a:xfrm>
              <a:custGeom>
                <a:avLst/>
                <a:gdLst>
                  <a:gd name="T0" fmla="*/ 84 w 235"/>
                  <a:gd name="T1" fmla="*/ 24 h 151"/>
                  <a:gd name="T2" fmla="*/ 120 w 235"/>
                  <a:gd name="T3" fmla="*/ 30 h 151"/>
                  <a:gd name="T4" fmla="*/ 157 w 235"/>
                  <a:gd name="T5" fmla="*/ 42 h 151"/>
                  <a:gd name="T6" fmla="*/ 175 w 235"/>
                  <a:gd name="T7" fmla="*/ 54 h 151"/>
                  <a:gd name="T8" fmla="*/ 199 w 235"/>
                  <a:gd name="T9" fmla="*/ 73 h 151"/>
                  <a:gd name="T10" fmla="*/ 217 w 235"/>
                  <a:gd name="T11" fmla="*/ 91 h 151"/>
                  <a:gd name="T12" fmla="*/ 235 w 235"/>
                  <a:gd name="T13" fmla="*/ 109 h 151"/>
                  <a:gd name="T14" fmla="*/ 205 w 235"/>
                  <a:gd name="T15" fmla="*/ 85 h 151"/>
                  <a:gd name="T16" fmla="*/ 175 w 235"/>
                  <a:gd name="T17" fmla="*/ 67 h 151"/>
                  <a:gd name="T18" fmla="*/ 157 w 235"/>
                  <a:gd name="T19" fmla="*/ 48 h 151"/>
                  <a:gd name="T20" fmla="*/ 132 w 235"/>
                  <a:gd name="T21" fmla="*/ 48 h 151"/>
                  <a:gd name="T22" fmla="*/ 114 w 235"/>
                  <a:gd name="T23" fmla="*/ 42 h 151"/>
                  <a:gd name="T24" fmla="*/ 102 w 235"/>
                  <a:gd name="T25" fmla="*/ 36 h 151"/>
                  <a:gd name="T26" fmla="*/ 108 w 235"/>
                  <a:gd name="T27" fmla="*/ 54 h 151"/>
                  <a:gd name="T28" fmla="*/ 108 w 235"/>
                  <a:gd name="T29" fmla="*/ 73 h 151"/>
                  <a:gd name="T30" fmla="*/ 114 w 235"/>
                  <a:gd name="T31" fmla="*/ 91 h 151"/>
                  <a:gd name="T32" fmla="*/ 120 w 235"/>
                  <a:gd name="T33" fmla="*/ 109 h 151"/>
                  <a:gd name="T34" fmla="*/ 126 w 235"/>
                  <a:gd name="T35" fmla="*/ 127 h 151"/>
                  <a:gd name="T36" fmla="*/ 132 w 235"/>
                  <a:gd name="T37" fmla="*/ 133 h 151"/>
                  <a:gd name="T38" fmla="*/ 138 w 235"/>
                  <a:gd name="T39" fmla="*/ 151 h 151"/>
                  <a:gd name="T40" fmla="*/ 126 w 235"/>
                  <a:gd name="T41" fmla="*/ 133 h 151"/>
                  <a:gd name="T42" fmla="*/ 120 w 235"/>
                  <a:gd name="T43" fmla="*/ 115 h 151"/>
                  <a:gd name="T44" fmla="*/ 108 w 235"/>
                  <a:gd name="T45" fmla="*/ 97 h 151"/>
                  <a:gd name="T46" fmla="*/ 102 w 235"/>
                  <a:gd name="T47" fmla="*/ 85 h 151"/>
                  <a:gd name="T48" fmla="*/ 96 w 235"/>
                  <a:gd name="T49" fmla="*/ 67 h 151"/>
                  <a:gd name="T50" fmla="*/ 96 w 235"/>
                  <a:gd name="T51" fmla="*/ 54 h 151"/>
                  <a:gd name="T52" fmla="*/ 84 w 235"/>
                  <a:gd name="T53" fmla="*/ 42 h 151"/>
                  <a:gd name="T54" fmla="*/ 78 w 235"/>
                  <a:gd name="T55" fmla="*/ 30 h 151"/>
                  <a:gd name="T56" fmla="*/ 66 w 235"/>
                  <a:gd name="T57" fmla="*/ 18 h 151"/>
                  <a:gd name="T58" fmla="*/ 54 w 235"/>
                  <a:gd name="T59" fmla="*/ 12 h 151"/>
                  <a:gd name="T60" fmla="*/ 36 w 235"/>
                  <a:gd name="T61" fmla="*/ 12 h 151"/>
                  <a:gd name="T62" fmla="*/ 18 w 235"/>
                  <a:gd name="T63" fmla="*/ 18 h 151"/>
                  <a:gd name="T64" fmla="*/ 12 w 235"/>
                  <a:gd name="T65" fmla="*/ 30 h 151"/>
                  <a:gd name="T66" fmla="*/ 30 w 235"/>
                  <a:gd name="T67" fmla="*/ 42 h 151"/>
                  <a:gd name="T68" fmla="*/ 36 w 235"/>
                  <a:gd name="T69" fmla="*/ 54 h 151"/>
                  <a:gd name="T70" fmla="*/ 42 w 235"/>
                  <a:gd name="T71" fmla="*/ 79 h 151"/>
                  <a:gd name="T72" fmla="*/ 42 w 235"/>
                  <a:gd name="T73" fmla="*/ 91 h 151"/>
                  <a:gd name="T74" fmla="*/ 42 w 235"/>
                  <a:gd name="T75" fmla="*/ 79 h 151"/>
                  <a:gd name="T76" fmla="*/ 36 w 235"/>
                  <a:gd name="T77" fmla="*/ 67 h 151"/>
                  <a:gd name="T78" fmla="*/ 30 w 235"/>
                  <a:gd name="T79" fmla="*/ 54 h 151"/>
                  <a:gd name="T80" fmla="*/ 24 w 235"/>
                  <a:gd name="T81" fmla="*/ 42 h 151"/>
                  <a:gd name="T82" fmla="*/ 12 w 235"/>
                  <a:gd name="T83" fmla="*/ 36 h 151"/>
                  <a:gd name="T84" fmla="*/ 0 w 235"/>
                  <a:gd name="T85" fmla="*/ 36 h 151"/>
                  <a:gd name="T86" fmla="*/ 6 w 235"/>
                  <a:gd name="T87" fmla="*/ 24 h 151"/>
                  <a:gd name="T88" fmla="*/ 6 w 235"/>
                  <a:gd name="T89" fmla="*/ 18 h 151"/>
                  <a:gd name="T90" fmla="*/ 12 w 235"/>
                  <a:gd name="T91" fmla="*/ 6 h 151"/>
                  <a:gd name="T92" fmla="*/ 24 w 235"/>
                  <a:gd name="T93" fmla="*/ 6 h 151"/>
                  <a:gd name="T94" fmla="*/ 36 w 235"/>
                  <a:gd name="T95" fmla="*/ 0 h 151"/>
                  <a:gd name="T96" fmla="*/ 54 w 235"/>
                  <a:gd name="T97" fmla="*/ 0 h 151"/>
                  <a:gd name="T98" fmla="*/ 72 w 235"/>
                  <a:gd name="T99" fmla="*/ 12 h 151"/>
                  <a:gd name="T100" fmla="*/ 84 w 235"/>
                  <a:gd name="T101" fmla="*/ 2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5" h="151">
                    <a:moveTo>
                      <a:pt x="84" y="24"/>
                    </a:moveTo>
                    <a:lnTo>
                      <a:pt x="120" y="30"/>
                    </a:lnTo>
                    <a:lnTo>
                      <a:pt x="157" y="42"/>
                    </a:lnTo>
                    <a:lnTo>
                      <a:pt x="175" y="54"/>
                    </a:lnTo>
                    <a:lnTo>
                      <a:pt x="199" y="73"/>
                    </a:lnTo>
                    <a:lnTo>
                      <a:pt x="217" y="91"/>
                    </a:lnTo>
                    <a:lnTo>
                      <a:pt x="235" y="109"/>
                    </a:lnTo>
                    <a:lnTo>
                      <a:pt x="205" y="85"/>
                    </a:lnTo>
                    <a:lnTo>
                      <a:pt x="175" y="67"/>
                    </a:lnTo>
                    <a:lnTo>
                      <a:pt x="157" y="48"/>
                    </a:lnTo>
                    <a:lnTo>
                      <a:pt x="132" y="48"/>
                    </a:lnTo>
                    <a:lnTo>
                      <a:pt x="114" y="42"/>
                    </a:lnTo>
                    <a:lnTo>
                      <a:pt x="102" y="36"/>
                    </a:lnTo>
                    <a:lnTo>
                      <a:pt x="108" y="54"/>
                    </a:lnTo>
                    <a:lnTo>
                      <a:pt x="108" y="73"/>
                    </a:lnTo>
                    <a:lnTo>
                      <a:pt x="114" y="91"/>
                    </a:lnTo>
                    <a:lnTo>
                      <a:pt x="120" y="109"/>
                    </a:lnTo>
                    <a:lnTo>
                      <a:pt x="126" y="127"/>
                    </a:lnTo>
                    <a:lnTo>
                      <a:pt x="132" y="133"/>
                    </a:lnTo>
                    <a:lnTo>
                      <a:pt x="138" y="151"/>
                    </a:lnTo>
                    <a:lnTo>
                      <a:pt x="126" y="133"/>
                    </a:lnTo>
                    <a:lnTo>
                      <a:pt x="120" y="115"/>
                    </a:lnTo>
                    <a:lnTo>
                      <a:pt x="108" y="97"/>
                    </a:lnTo>
                    <a:lnTo>
                      <a:pt x="102" y="85"/>
                    </a:lnTo>
                    <a:lnTo>
                      <a:pt x="96" y="67"/>
                    </a:lnTo>
                    <a:lnTo>
                      <a:pt x="96" y="54"/>
                    </a:lnTo>
                    <a:lnTo>
                      <a:pt x="84" y="42"/>
                    </a:lnTo>
                    <a:lnTo>
                      <a:pt x="78" y="30"/>
                    </a:lnTo>
                    <a:lnTo>
                      <a:pt x="66" y="18"/>
                    </a:lnTo>
                    <a:lnTo>
                      <a:pt x="54" y="12"/>
                    </a:lnTo>
                    <a:lnTo>
                      <a:pt x="36" y="12"/>
                    </a:lnTo>
                    <a:lnTo>
                      <a:pt x="18" y="18"/>
                    </a:lnTo>
                    <a:lnTo>
                      <a:pt x="12" y="30"/>
                    </a:lnTo>
                    <a:lnTo>
                      <a:pt x="30" y="42"/>
                    </a:lnTo>
                    <a:lnTo>
                      <a:pt x="36" y="54"/>
                    </a:lnTo>
                    <a:lnTo>
                      <a:pt x="42" y="79"/>
                    </a:lnTo>
                    <a:lnTo>
                      <a:pt x="42" y="91"/>
                    </a:lnTo>
                    <a:lnTo>
                      <a:pt x="42" y="79"/>
                    </a:lnTo>
                    <a:lnTo>
                      <a:pt x="36" y="67"/>
                    </a:lnTo>
                    <a:lnTo>
                      <a:pt x="30" y="54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0" y="36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0"/>
                    </a:lnTo>
                    <a:lnTo>
                      <a:pt x="54" y="0"/>
                    </a:lnTo>
                    <a:lnTo>
                      <a:pt x="72" y="12"/>
                    </a:lnTo>
                    <a:lnTo>
                      <a:pt x="84" y="24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2" name="Freeform 22">
                <a:extLst>
                  <a:ext uri="{FF2B5EF4-FFF2-40B4-BE49-F238E27FC236}">
                    <a16:creationId xmlns:a16="http://schemas.microsoft.com/office/drawing/2014/main" id="{530E5E0F-7204-4539-909E-E1BE4E768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" y="3651"/>
                <a:ext cx="48" cy="42"/>
              </a:xfrm>
              <a:custGeom>
                <a:avLst/>
                <a:gdLst>
                  <a:gd name="T0" fmla="*/ 6 w 48"/>
                  <a:gd name="T1" fmla="*/ 42 h 42"/>
                  <a:gd name="T2" fmla="*/ 12 w 48"/>
                  <a:gd name="T3" fmla="*/ 30 h 42"/>
                  <a:gd name="T4" fmla="*/ 12 w 48"/>
                  <a:gd name="T5" fmla="*/ 18 h 42"/>
                  <a:gd name="T6" fmla="*/ 24 w 48"/>
                  <a:gd name="T7" fmla="*/ 12 h 42"/>
                  <a:gd name="T8" fmla="*/ 30 w 48"/>
                  <a:gd name="T9" fmla="*/ 6 h 42"/>
                  <a:gd name="T10" fmla="*/ 48 w 48"/>
                  <a:gd name="T11" fmla="*/ 0 h 42"/>
                  <a:gd name="T12" fmla="*/ 36 w 48"/>
                  <a:gd name="T13" fmla="*/ 0 h 42"/>
                  <a:gd name="T14" fmla="*/ 18 w 48"/>
                  <a:gd name="T15" fmla="*/ 6 h 42"/>
                  <a:gd name="T16" fmla="*/ 6 w 48"/>
                  <a:gd name="T17" fmla="*/ 18 h 42"/>
                  <a:gd name="T18" fmla="*/ 0 w 48"/>
                  <a:gd name="T19" fmla="*/ 30 h 42"/>
                  <a:gd name="T20" fmla="*/ 6 w 48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2">
                    <a:moveTo>
                      <a:pt x="6" y="42"/>
                    </a:moveTo>
                    <a:lnTo>
                      <a:pt x="12" y="30"/>
                    </a:lnTo>
                    <a:lnTo>
                      <a:pt x="12" y="18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3" name="Freeform 23">
                <a:extLst>
                  <a:ext uri="{FF2B5EF4-FFF2-40B4-BE49-F238E27FC236}">
                    <a16:creationId xmlns:a16="http://schemas.microsoft.com/office/drawing/2014/main" id="{EE0FD94E-DAA3-417D-AD20-5D7DC799E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3621"/>
                <a:ext cx="18" cy="48"/>
              </a:xfrm>
              <a:custGeom>
                <a:avLst/>
                <a:gdLst>
                  <a:gd name="T0" fmla="*/ 0 w 18"/>
                  <a:gd name="T1" fmla="*/ 48 h 48"/>
                  <a:gd name="T2" fmla="*/ 0 w 18"/>
                  <a:gd name="T3" fmla="*/ 36 h 48"/>
                  <a:gd name="T4" fmla="*/ 0 w 18"/>
                  <a:gd name="T5" fmla="*/ 24 h 48"/>
                  <a:gd name="T6" fmla="*/ 12 w 18"/>
                  <a:gd name="T7" fmla="*/ 18 h 48"/>
                  <a:gd name="T8" fmla="*/ 18 w 18"/>
                  <a:gd name="T9" fmla="*/ 6 h 48"/>
                  <a:gd name="T10" fmla="*/ 12 w 18"/>
                  <a:gd name="T11" fmla="*/ 0 h 48"/>
                  <a:gd name="T12" fmla="*/ 0 w 18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8">
                    <a:moveTo>
                      <a:pt x="0" y="48"/>
                    </a:moveTo>
                    <a:lnTo>
                      <a:pt x="0" y="36"/>
                    </a:lnTo>
                    <a:lnTo>
                      <a:pt x="0" y="24"/>
                    </a:lnTo>
                    <a:lnTo>
                      <a:pt x="12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4" name="Freeform 24">
                <a:extLst>
                  <a:ext uri="{FF2B5EF4-FFF2-40B4-BE49-F238E27FC236}">
                    <a16:creationId xmlns:a16="http://schemas.microsoft.com/office/drawing/2014/main" id="{A32BD6D6-405C-4BDC-83EB-35A246B1D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3" y="3627"/>
                <a:ext cx="72" cy="193"/>
              </a:xfrm>
              <a:custGeom>
                <a:avLst/>
                <a:gdLst>
                  <a:gd name="T0" fmla="*/ 30 w 72"/>
                  <a:gd name="T1" fmla="*/ 193 h 193"/>
                  <a:gd name="T2" fmla="*/ 36 w 72"/>
                  <a:gd name="T3" fmla="*/ 169 h 193"/>
                  <a:gd name="T4" fmla="*/ 30 w 72"/>
                  <a:gd name="T5" fmla="*/ 139 h 193"/>
                  <a:gd name="T6" fmla="*/ 30 w 72"/>
                  <a:gd name="T7" fmla="*/ 102 h 193"/>
                  <a:gd name="T8" fmla="*/ 30 w 72"/>
                  <a:gd name="T9" fmla="*/ 66 h 193"/>
                  <a:gd name="T10" fmla="*/ 30 w 72"/>
                  <a:gd name="T11" fmla="*/ 54 h 193"/>
                  <a:gd name="T12" fmla="*/ 36 w 72"/>
                  <a:gd name="T13" fmla="*/ 42 h 193"/>
                  <a:gd name="T14" fmla="*/ 48 w 72"/>
                  <a:gd name="T15" fmla="*/ 36 h 193"/>
                  <a:gd name="T16" fmla="*/ 60 w 72"/>
                  <a:gd name="T17" fmla="*/ 30 h 193"/>
                  <a:gd name="T18" fmla="*/ 66 w 72"/>
                  <a:gd name="T19" fmla="*/ 24 h 193"/>
                  <a:gd name="T20" fmla="*/ 66 w 72"/>
                  <a:gd name="T21" fmla="*/ 12 h 193"/>
                  <a:gd name="T22" fmla="*/ 72 w 72"/>
                  <a:gd name="T23" fmla="*/ 0 h 193"/>
                  <a:gd name="T24" fmla="*/ 60 w 72"/>
                  <a:gd name="T25" fmla="*/ 12 h 193"/>
                  <a:gd name="T26" fmla="*/ 60 w 72"/>
                  <a:gd name="T27" fmla="*/ 24 h 193"/>
                  <a:gd name="T28" fmla="*/ 48 w 72"/>
                  <a:gd name="T29" fmla="*/ 24 h 193"/>
                  <a:gd name="T30" fmla="*/ 36 w 72"/>
                  <a:gd name="T31" fmla="*/ 30 h 193"/>
                  <a:gd name="T32" fmla="*/ 30 w 72"/>
                  <a:gd name="T33" fmla="*/ 36 h 193"/>
                  <a:gd name="T34" fmla="*/ 24 w 72"/>
                  <a:gd name="T35" fmla="*/ 42 h 193"/>
                  <a:gd name="T36" fmla="*/ 12 w 72"/>
                  <a:gd name="T37" fmla="*/ 36 h 193"/>
                  <a:gd name="T38" fmla="*/ 6 w 72"/>
                  <a:gd name="T39" fmla="*/ 24 h 193"/>
                  <a:gd name="T40" fmla="*/ 6 w 72"/>
                  <a:gd name="T41" fmla="*/ 12 h 193"/>
                  <a:gd name="T42" fmla="*/ 0 w 72"/>
                  <a:gd name="T43" fmla="*/ 6 h 193"/>
                  <a:gd name="T44" fmla="*/ 0 w 72"/>
                  <a:gd name="T45" fmla="*/ 18 h 193"/>
                  <a:gd name="T46" fmla="*/ 0 w 72"/>
                  <a:gd name="T47" fmla="*/ 36 h 193"/>
                  <a:gd name="T48" fmla="*/ 0 w 72"/>
                  <a:gd name="T49" fmla="*/ 48 h 193"/>
                  <a:gd name="T50" fmla="*/ 6 w 72"/>
                  <a:gd name="T51" fmla="*/ 60 h 193"/>
                  <a:gd name="T52" fmla="*/ 0 w 72"/>
                  <a:gd name="T53" fmla="*/ 72 h 193"/>
                  <a:gd name="T54" fmla="*/ 6 w 72"/>
                  <a:gd name="T55" fmla="*/ 90 h 193"/>
                  <a:gd name="T56" fmla="*/ 12 w 72"/>
                  <a:gd name="T57" fmla="*/ 102 h 193"/>
                  <a:gd name="T58" fmla="*/ 12 w 72"/>
                  <a:gd name="T59" fmla="*/ 115 h 193"/>
                  <a:gd name="T60" fmla="*/ 18 w 72"/>
                  <a:gd name="T61" fmla="*/ 127 h 193"/>
                  <a:gd name="T62" fmla="*/ 18 w 72"/>
                  <a:gd name="T63" fmla="*/ 139 h 193"/>
                  <a:gd name="T64" fmla="*/ 12 w 72"/>
                  <a:gd name="T65" fmla="*/ 145 h 193"/>
                  <a:gd name="T66" fmla="*/ 0 w 72"/>
                  <a:gd name="T67" fmla="*/ 139 h 193"/>
                  <a:gd name="T68" fmla="*/ 6 w 72"/>
                  <a:gd name="T69" fmla="*/ 151 h 193"/>
                  <a:gd name="T70" fmla="*/ 12 w 72"/>
                  <a:gd name="T71" fmla="*/ 163 h 193"/>
                  <a:gd name="T72" fmla="*/ 12 w 72"/>
                  <a:gd name="T73" fmla="*/ 175 h 193"/>
                  <a:gd name="T74" fmla="*/ 18 w 72"/>
                  <a:gd name="T75" fmla="*/ 187 h 193"/>
                  <a:gd name="T76" fmla="*/ 30 w 72"/>
                  <a:gd name="T77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" h="193">
                    <a:moveTo>
                      <a:pt x="30" y="193"/>
                    </a:moveTo>
                    <a:lnTo>
                      <a:pt x="36" y="169"/>
                    </a:lnTo>
                    <a:lnTo>
                      <a:pt x="30" y="139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6" y="42"/>
                    </a:lnTo>
                    <a:lnTo>
                      <a:pt x="48" y="36"/>
                    </a:lnTo>
                    <a:lnTo>
                      <a:pt x="60" y="30"/>
                    </a:lnTo>
                    <a:lnTo>
                      <a:pt x="66" y="24"/>
                    </a:lnTo>
                    <a:lnTo>
                      <a:pt x="66" y="12"/>
                    </a:lnTo>
                    <a:lnTo>
                      <a:pt x="72" y="0"/>
                    </a:lnTo>
                    <a:lnTo>
                      <a:pt x="60" y="12"/>
                    </a:lnTo>
                    <a:lnTo>
                      <a:pt x="60" y="24"/>
                    </a:lnTo>
                    <a:lnTo>
                      <a:pt x="48" y="24"/>
                    </a:lnTo>
                    <a:lnTo>
                      <a:pt x="36" y="30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0" y="72"/>
                    </a:lnTo>
                    <a:lnTo>
                      <a:pt x="6" y="90"/>
                    </a:lnTo>
                    <a:lnTo>
                      <a:pt x="12" y="102"/>
                    </a:lnTo>
                    <a:lnTo>
                      <a:pt x="12" y="115"/>
                    </a:lnTo>
                    <a:lnTo>
                      <a:pt x="18" y="127"/>
                    </a:lnTo>
                    <a:lnTo>
                      <a:pt x="18" y="139"/>
                    </a:lnTo>
                    <a:lnTo>
                      <a:pt x="12" y="145"/>
                    </a:lnTo>
                    <a:lnTo>
                      <a:pt x="0" y="139"/>
                    </a:lnTo>
                    <a:lnTo>
                      <a:pt x="6" y="151"/>
                    </a:lnTo>
                    <a:lnTo>
                      <a:pt x="12" y="163"/>
                    </a:lnTo>
                    <a:lnTo>
                      <a:pt x="12" y="175"/>
                    </a:lnTo>
                    <a:lnTo>
                      <a:pt x="18" y="187"/>
                    </a:lnTo>
                    <a:lnTo>
                      <a:pt x="30" y="193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5" name="Freeform 25">
                <a:extLst>
                  <a:ext uri="{FF2B5EF4-FFF2-40B4-BE49-F238E27FC236}">
                    <a16:creationId xmlns:a16="http://schemas.microsoft.com/office/drawing/2014/main" id="{20147D47-BE07-4899-802B-AE07F33B0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3778"/>
                <a:ext cx="36" cy="36"/>
              </a:xfrm>
              <a:custGeom>
                <a:avLst/>
                <a:gdLst>
                  <a:gd name="T0" fmla="*/ 6 w 36"/>
                  <a:gd name="T1" fmla="*/ 12 h 36"/>
                  <a:gd name="T2" fmla="*/ 12 w 36"/>
                  <a:gd name="T3" fmla="*/ 12 h 36"/>
                  <a:gd name="T4" fmla="*/ 24 w 36"/>
                  <a:gd name="T5" fmla="*/ 12 h 36"/>
                  <a:gd name="T6" fmla="*/ 30 w 36"/>
                  <a:gd name="T7" fmla="*/ 18 h 36"/>
                  <a:gd name="T8" fmla="*/ 36 w 36"/>
                  <a:gd name="T9" fmla="*/ 36 h 36"/>
                  <a:gd name="T10" fmla="*/ 36 w 36"/>
                  <a:gd name="T11" fmla="*/ 24 h 36"/>
                  <a:gd name="T12" fmla="*/ 30 w 36"/>
                  <a:gd name="T13" fmla="*/ 12 h 36"/>
                  <a:gd name="T14" fmla="*/ 24 w 36"/>
                  <a:gd name="T15" fmla="*/ 6 h 36"/>
                  <a:gd name="T16" fmla="*/ 12 w 36"/>
                  <a:gd name="T17" fmla="*/ 0 h 36"/>
                  <a:gd name="T18" fmla="*/ 0 w 36"/>
                  <a:gd name="T19" fmla="*/ 0 h 36"/>
                  <a:gd name="T20" fmla="*/ 6 w 36"/>
                  <a:gd name="T2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">
                    <a:moveTo>
                      <a:pt x="6" y="12"/>
                    </a:moveTo>
                    <a:lnTo>
                      <a:pt x="12" y="12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6" name="Freeform 26">
                <a:extLst>
                  <a:ext uri="{FF2B5EF4-FFF2-40B4-BE49-F238E27FC236}">
                    <a16:creationId xmlns:a16="http://schemas.microsoft.com/office/drawing/2014/main" id="{D9B4AFCD-1120-48BB-8D37-82CE206A0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3405"/>
                <a:ext cx="60" cy="108"/>
              </a:xfrm>
              <a:custGeom>
                <a:avLst/>
                <a:gdLst>
                  <a:gd name="T0" fmla="*/ 0 w 60"/>
                  <a:gd name="T1" fmla="*/ 42 h 108"/>
                  <a:gd name="T2" fmla="*/ 6 w 60"/>
                  <a:gd name="T3" fmla="*/ 54 h 108"/>
                  <a:gd name="T4" fmla="*/ 12 w 60"/>
                  <a:gd name="T5" fmla="*/ 66 h 108"/>
                  <a:gd name="T6" fmla="*/ 18 w 60"/>
                  <a:gd name="T7" fmla="*/ 72 h 108"/>
                  <a:gd name="T8" fmla="*/ 24 w 60"/>
                  <a:gd name="T9" fmla="*/ 78 h 108"/>
                  <a:gd name="T10" fmla="*/ 30 w 60"/>
                  <a:gd name="T11" fmla="*/ 96 h 108"/>
                  <a:gd name="T12" fmla="*/ 36 w 60"/>
                  <a:gd name="T13" fmla="*/ 108 h 108"/>
                  <a:gd name="T14" fmla="*/ 36 w 60"/>
                  <a:gd name="T15" fmla="*/ 90 h 108"/>
                  <a:gd name="T16" fmla="*/ 30 w 60"/>
                  <a:gd name="T17" fmla="*/ 78 h 108"/>
                  <a:gd name="T18" fmla="*/ 24 w 60"/>
                  <a:gd name="T19" fmla="*/ 66 h 108"/>
                  <a:gd name="T20" fmla="*/ 18 w 60"/>
                  <a:gd name="T21" fmla="*/ 54 h 108"/>
                  <a:gd name="T22" fmla="*/ 30 w 60"/>
                  <a:gd name="T23" fmla="*/ 48 h 108"/>
                  <a:gd name="T24" fmla="*/ 36 w 60"/>
                  <a:gd name="T25" fmla="*/ 42 h 108"/>
                  <a:gd name="T26" fmla="*/ 42 w 60"/>
                  <a:gd name="T27" fmla="*/ 36 h 108"/>
                  <a:gd name="T28" fmla="*/ 54 w 60"/>
                  <a:gd name="T29" fmla="*/ 18 h 108"/>
                  <a:gd name="T30" fmla="*/ 60 w 60"/>
                  <a:gd name="T31" fmla="*/ 0 h 108"/>
                  <a:gd name="T32" fmla="*/ 0 w 60"/>
                  <a:gd name="T33" fmla="*/ 4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108">
                    <a:moveTo>
                      <a:pt x="0" y="42"/>
                    </a:moveTo>
                    <a:lnTo>
                      <a:pt x="6" y="54"/>
                    </a:lnTo>
                    <a:lnTo>
                      <a:pt x="12" y="66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30" y="96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0" y="78"/>
                    </a:lnTo>
                    <a:lnTo>
                      <a:pt x="24" y="66"/>
                    </a:lnTo>
                    <a:lnTo>
                      <a:pt x="18" y="54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54" y="18"/>
                    </a:lnTo>
                    <a:lnTo>
                      <a:pt x="6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7" name="Freeform 27">
                <a:extLst>
                  <a:ext uri="{FF2B5EF4-FFF2-40B4-BE49-F238E27FC236}">
                    <a16:creationId xmlns:a16="http://schemas.microsoft.com/office/drawing/2014/main" id="{8235A7B7-7D54-49EA-8509-7623BF11A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" y="3952"/>
                <a:ext cx="42" cy="72"/>
              </a:xfrm>
              <a:custGeom>
                <a:avLst/>
                <a:gdLst>
                  <a:gd name="T0" fmla="*/ 0 w 42"/>
                  <a:gd name="T1" fmla="*/ 6 h 72"/>
                  <a:gd name="T2" fmla="*/ 12 w 42"/>
                  <a:gd name="T3" fmla="*/ 0 h 72"/>
                  <a:gd name="T4" fmla="*/ 18 w 42"/>
                  <a:gd name="T5" fmla="*/ 0 h 72"/>
                  <a:gd name="T6" fmla="*/ 30 w 42"/>
                  <a:gd name="T7" fmla="*/ 0 h 72"/>
                  <a:gd name="T8" fmla="*/ 36 w 42"/>
                  <a:gd name="T9" fmla="*/ 6 h 72"/>
                  <a:gd name="T10" fmla="*/ 42 w 42"/>
                  <a:gd name="T11" fmla="*/ 12 h 72"/>
                  <a:gd name="T12" fmla="*/ 42 w 42"/>
                  <a:gd name="T13" fmla="*/ 24 h 72"/>
                  <a:gd name="T14" fmla="*/ 42 w 42"/>
                  <a:gd name="T15" fmla="*/ 42 h 72"/>
                  <a:gd name="T16" fmla="*/ 42 w 42"/>
                  <a:gd name="T17" fmla="*/ 54 h 72"/>
                  <a:gd name="T18" fmla="*/ 42 w 42"/>
                  <a:gd name="T19" fmla="*/ 60 h 72"/>
                  <a:gd name="T20" fmla="*/ 36 w 42"/>
                  <a:gd name="T21" fmla="*/ 72 h 72"/>
                  <a:gd name="T22" fmla="*/ 30 w 42"/>
                  <a:gd name="T23" fmla="*/ 72 h 72"/>
                  <a:gd name="T24" fmla="*/ 18 w 42"/>
                  <a:gd name="T25" fmla="*/ 72 h 72"/>
                  <a:gd name="T26" fmla="*/ 12 w 42"/>
                  <a:gd name="T27" fmla="*/ 66 h 72"/>
                  <a:gd name="T28" fmla="*/ 12 w 42"/>
                  <a:gd name="T29" fmla="*/ 60 h 72"/>
                  <a:gd name="T30" fmla="*/ 6 w 42"/>
                  <a:gd name="T31" fmla="*/ 42 h 72"/>
                  <a:gd name="T32" fmla="*/ 6 w 42"/>
                  <a:gd name="T33" fmla="*/ 36 h 72"/>
                  <a:gd name="T34" fmla="*/ 6 w 42"/>
                  <a:gd name="T35" fmla="*/ 18 h 72"/>
                  <a:gd name="T36" fmla="*/ 0 w 42"/>
                  <a:gd name="T37" fmla="*/ 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2">
                    <a:moveTo>
                      <a:pt x="0" y="6"/>
                    </a:moveTo>
                    <a:lnTo>
                      <a:pt x="12" y="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6" y="6"/>
                    </a:lnTo>
                    <a:lnTo>
                      <a:pt x="42" y="12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36" y="72"/>
                    </a:lnTo>
                    <a:lnTo>
                      <a:pt x="30" y="72"/>
                    </a:lnTo>
                    <a:lnTo>
                      <a:pt x="18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8" name="Freeform 28">
                <a:extLst>
                  <a:ext uri="{FF2B5EF4-FFF2-40B4-BE49-F238E27FC236}">
                    <a16:creationId xmlns:a16="http://schemas.microsoft.com/office/drawing/2014/main" id="{012D88A6-D7FE-4AB1-8334-F3154DDF8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" y="3832"/>
                <a:ext cx="84" cy="60"/>
              </a:xfrm>
              <a:custGeom>
                <a:avLst/>
                <a:gdLst>
                  <a:gd name="T0" fmla="*/ 0 w 84"/>
                  <a:gd name="T1" fmla="*/ 0 h 60"/>
                  <a:gd name="T2" fmla="*/ 0 w 84"/>
                  <a:gd name="T3" fmla="*/ 12 h 60"/>
                  <a:gd name="T4" fmla="*/ 6 w 84"/>
                  <a:gd name="T5" fmla="*/ 18 h 60"/>
                  <a:gd name="T6" fmla="*/ 6 w 84"/>
                  <a:gd name="T7" fmla="*/ 24 h 60"/>
                  <a:gd name="T8" fmla="*/ 12 w 84"/>
                  <a:gd name="T9" fmla="*/ 24 h 60"/>
                  <a:gd name="T10" fmla="*/ 18 w 84"/>
                  <a:gd name="T11" fmla="*/ 30 h 60"/>
                  <a:gd name="T12" fmla="*/ 12 w 84"/>
                  <a:gd name="T13" fmla="*/ 30 h 60"/>
                  <a:gd name="T14" fmla="*/ 12 w 84"/>
                  <a:gd name="T15" fmla="*/ 36 h 60"/>
                  <a:gd name="T16" fmla="*/ 18 w 84"/>
                  <a:gd name="T17" fmla="*/ 42 h 60"/>
                  <a:gd name="T18" fmla="*/ 18 w 84"/>
                  <a:gd name="T19" fmla="*/ 48 h 60"/>
                  <a:gd name="T20" fmla="*/ 18 w 84"/>
                  <a:gd name="T21" fmla="*/ 54 h 60"/>
                  <a:gd name="T22" fmla="*/ 24 w 84"/>
                  <a:gd name="T23" fmla="*/ 60 h 60"/>
                  <a:gd name="T24" fmla="*/ 30 w 84"/>
                  <a:gd name="T25" fmla="*/ 54 h 60"/>
                  <a:gd name="T26" fmla="*/ 36 w 84"/>
                  <a:gd name="T27" fmla="*/ 48 h 60"/>
                  <a:gd name="T28" fmla="*/ 42 w 84"/>
                  <a:gd name="T29" fmla="*/ 42 h 60"/>
                  <a:gd name="T30" fmla="*/ 54 w 84"/>
                  <a:gd name="T31" fmla="*/ 42 h 60"/>
                  <a:gd name="T32" fmla="*/ 60 w 84"/>
                  <a:gd name="T33" fmla="*/ 42 h 60"/>
                  <a:gd name="T34" fmla="*/ 72 w 84"/>
                  <a:gd name="T35" fmla="*/ 48 h 60"/>
                  <a:gd name="T36" fmla="*/ 60 w 84"/>
                  <a:gd name="T37" fmla="*/ 42 h 60"/>
                  <a:gd name="T38" fmla="*/ 48 w 84"/>
                  <a:gd name="T39" fmla="*/ 36 h 60"/>
                  <a:gd name="T40" fmla="*/ 36 w 84"/>
                  <a:gd name="T41" fmla="*/ 36 h 60"/>
                  <a:gd name="T42" fmla="*/ 30 w 84"/>
                  <a:gd name="T43" fmla="*/ 42 h 60"/>
                  <a:gd name="T44" fmla="*/ 24 w 84"/>
                  <a:gd name="T45" fmla="*/ 48 h 60"/>
                  <a:gd name="T46" fmla="*/ 18 w 84"/>
                  <a:gd name="T47" fmla="*/ 42 h 60"/>
                  <a:gd name="T48" fmla="*/ 24 w 84"/>
                  <a:gd name="T49" fmla="*/ 36 h 60"/>
                  <a:gd name="T50" fmla="*/ 30 w 84"/>
                  <a:gd name="T51" fmla="*/ 30 h 60"/>
                  <a:gd name="T52" fmla="*/ 36 w 84"/>
                  <a:gd name="T53" fmla="*/ 30 h 60"/>
                  <a:gd name="T54" fmla="*/ 42 w 84"/>
                  <a:gd name="T55" fmla="*/ 30 h 60"/>
                  <a:gd name="T56" fmla="*/ 36 w 84"/>
                  <a:gd name="T57" fmla="*/ 24 h 60"/>
                  <a:gd name="T58" fmla="*/ 24 w 84"/>
                  <a:gd name="T59" fmla="*/ 24 h 60"/>
                  <a:gd name="T60" fmla="*/ 18 w 84"/>
                  <a:gd name="T61" fmla="*/ 30 h 60"/>
                  <a:gd name="T62" fmla="*/ 18 w 84"/>
                  <a:gd name="T63" fmla="*/ 24 h 60"/>
                  <a:gd name="T64" fmla="*/ 30 w 84"/>
                  <a:gd name="T65" fmla="*/ 18 h 60"/>
                  <a:gd name="T66" fmla="*/ 42 w 84"/>
                  <a:gd name="T67" fmla="*/ 18 h 60"/>
                  <a:gd name="T68" fmla="*/ 54 w 84"/>
                  <a:gd name="T69" fmla="*/ 18 h 60"/>
                  <a:gd name="T70" fmla="*/ 72 w 84"/>
                  <a:gd name="T71" fmla="*/ 18 h 60"/>
                  <a:gd name="T72" fmla="*/ 84 w 84"/>
                  <a:gd name="T73" fmla="*/ 24 h 60"/>
                  <a:gd name="T74" fmla="*/ 72 w 84"/>
                  <a:gd name="T75" fmla="*/ 18 h 60"/>
                  <a:gd name="T76" fmla="*/ 54 w 84"/>
                  <a:gd name="T77" fmla="*/ 12 h 60"/>
                  <a:gd name="T78" fmla="*/ 48 w 84"/>
                  <a:gd name="T79" fmla="*/ 12 h 60"/>
                  <a:gd name="T80" fmla="*/ 36 w 84"/>
                  <a:gd name="T81" fmla="*/ 12 h 60"/>
                  <a:gd name="T82" fmla="*/ 24 w 84"/>
                  <a:gd name="T83" fmla="*/ 12 h 60"/>
                  <a:gd name="T84" fmla="*/ 12 w 84"/>
                  <a:gd name="T85" fmla="*/ 12 h 60"/>
                  <a:gd name="T86" fmla="*/ 6 w 84"/>
                  <a:gd name="T87" fmla="*/ 6 h 60"/>
                  <a:gd name="T88" fmla="*/ 0 w 84"/>
                  <a:gd name="T8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4" h="60">
                    <a:moveTo>
                      <a:pt x="0" y="0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72" y="48"/>
                    </a:lnTo>
                    <a:lnTo>
                      <a:pt x="60" y="42"/>
                    </a:lnTo>
                    <a:lnTo>
                      <a:pt x="48" y="36"/>
                    </a:lnTo>
                    <a:lnTo>
                      <a:pt x="36" y="36"/>
                    </a:lnTo>
                    <a:lnTo>
                      <a:pt x="30" y="42"/>
                    </a:lnTo>
                    <a:lnTo>
                      <a:pt x="24" y="48"/>
                    </a:lnTo>
                    <a:lnTo>
                      <a:pt x="18" y="42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2" y="30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2" y="18"/>
                    </a:lnTo>
                    <a:lnTo>
                      <a:pt x="54" y="18"/>
                    </a:lnTo>
                    <a:lnTo>
                      <a:pt x="72" y="18"/>
                    </a:lnTo>
                    <a:lnTo>
                      <a:pt x="84" y="24"/>
                    </a:lnTo>
                    <a:lnTo>
                      <a:pt x="72" y="18"/>
                    </a:lnTo>
                    <a:lnTo>
                      <a:pt x="54" y="12"/>
                    </a:lnTo>
                    <a:lnTo>
                      <a:pt x="48" y="12"/>
                    </a:lnTo>
                    <a:lnTo>
                      <a:pt x="36" y="12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9" name="Freeform 29">
                <a:extLst>
                  <a:ext uri="{FF2B5EF4-FFF2-40B4-BE49-F238E27FC236}">
                    <a16:creationId xmlns:a16="http://schemas.microsoft.com/office/drawing/2014/main" id="{694C7E89-976F-4ECA-8090-B6EEBF74C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5" y="3916"/>
                <a:ext cx="24" cy="18"/>
              </a:xfrm>
              <a:custGeom>
                <a:avLst/>
                <a:gdLst>
                  <a:gd name="T0" fmla="*/ 0 w 24"/>
                  <a:gd name="T1" fmla="*/ 0 h 18"/>
                  <a:gd name="T2" fmla="*/ 0 w 24"/>
                  <a:gd name="T3" fmla="*/ 6 h 18"/>
                  <a:gd name="T4" fmla="*/ 6 w 24"/>
                  <a:gd name="T5" fmla="*/ 12 h 18"/>
                  <a:gd name="T6" fmla="*/ 6 w 24"/>
                  <a:gd name="T7" fmla="*/ 18 h 18"/>
                  <a:gd name="T8" fmla="*/ 12 w 24"/>
                  <a:gd name="T9" fmla="*/ 18 h 18"/>
                  <a:gd name="T10" fmla="*/ 18 w 24"/>
                  <a:gd name="T11" fmla="*/ 12 h 18"/>
                  <a:gd name="T12" fmla="*/ 24 w 24"/>
                  <a:gd name="T13" fmla="*/ 12 h 18"/>
                  <a:gd name="T14" fmla="*/ 18 w 24"/>
                  <a:gd name="T15" fmla="*/ 12 h 18"/>
                  <a:gd name="T16" fmla="*/ 12 w 24"/>
                  <a:gd name="T17" fmla="*/ 12 h 18"/>
                  <a:gd name="T18" fmla="*/ 0 w 24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8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38" name="Text Box 58">
              <a:extLst>
                <a:ext uri="{FF2B5EF4-FFF2-40B4-BE49-F238E27FC236}">
                  <a16:creationId xmlns:a16="http://schemas.microsoft.com/office/drawing/2014/main" id="{29B885CF-F4DC-4730-8D58-847A76C72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" y="440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rgbClr val="0000FF"/>
                  </a:solidFill>
                  <a:ea typeface="楷体_GB2312" pitchFamily="49" charset="-122"/>
                </a:rPr>
                <a:t>优点</a:t>
              </a:r>
            </a:p>
          </p:txBody>
        </p:sp>
      </p:grpSp>
      <p:grpSp>
        <p:nvGrpSpPr>
          <p:cNvPr id="46141" name="Group 61">
            <a:extLst>
              <a:ext uri="{FF2B5EF4-FFF2-40B4-BE49-F238E27FC236}">
                <a16:creationId xmlns:a16="http://schemas.microsoft.com/office/drawing/2014/main" id="{14105FE9-16C8-4D92-ACD0-704B921D529D}"/>
              </a:ext>
            </a:extLst>
          </p:cNvPr>
          <p:cNvGrpSpPr>
            <a:grpSpLocks/>
          </p:cNvGrpSpPr>
          <p:nvPr/>
        </p:nvGrpSpPr>
        <p:grpSpPr bwMode="auto">
          <a:xfrm>
            <a:off x="383704" y="1864722"/>
            <a:ext cx="1143000" cy="1295400"/>
            <a:chOff x="288" y="1008"/>
            <a:chExt cx="720" cy="816"/>
          </a:xfrm>
        </p:grpSpPr>
        <p:grpSp>
          <p:nvGrpSpPr>
            <p:cNvPr id="46119" name="Group 39">
              <a:extLst>
                <a:ext uri="{FF2B5EF4-FFF2-40B4-BE49-F238E27FC236}">
                  <a16:creationId xmlns:a16="http://schemas.microsoft.com/office/drawing/2014/main" id="{B881453A-8DDE-4022-9E18-D7EE0E65D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008"/>
              <a:ext cx="720" cy="816"/>
              <a:chOff x="2355" y="3183"/>
              <a:chExt cx="649" cy="841"/>
            </a:xfrm>
          </p:grpSpPr>
          <p:sp>
            <p:nvSpPr>
              <p:cNvPr id="46120" name="Freeform 40">
                <a:extLst>
                  <a:ext uri="{FF2B5EF4-FFF2-40B4-BE49-F238E27FC236}">
                    <a16:creationId xmlns:a16="http://schemas.microsoft.com/office/drawing/2014/main" id="{D10D16BA-0011-4FFE-BD87-0A129DB52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3183"/>
                <a:ext cx="649" cy="841"/>
              </a:xfrm>
              <a:custGeom>
                <a:avLst/>
                <a:gdLst>
                  <a:gd name="T0" fmla="*/ 150 w 649"/>
                  <a:gd name="T1" fmla="*/ 6 h 841"/>
                  <a:gd name="T2" fmla="*/ 204 w 649"/>
                  <a:gd name="T3" fmla="*/ 6 h 841"/>
                  <a:gd name="T4" fmla="*/ 282 w 649"/>
                  <a:gd name="T5" fmla="*/ 18 h 841"/>
                  <a:gd name="T6" fmla="*/ 385 w 649"/>
                  <a:gd name="T7" fmla="*/ 54 h 841"/>
                  <a:gd name="T8" fmla="*/ 529 w 649"/>
                  <a:gd name="T9" fmla="*/ 114 h 841"/>
                  <a:gd name="T10" fmla="*/ 565 w 649"/>
                  <a:gd name="T11" fmla="*/ 144 h 841"/>
                  <a:gd name="T12" fmla="*/ 619 w 649"/>
                  <a:gd name="T13" fmla="*/ 240 h 841"/>
                  <a:gd name="T14" fmla="*/ 649 w 649"/>
                  <a:gd name="T15" fmla="*/ 300 h 841"/>
                  <a:gd name="T16" fmla="*/ 619 w 649"/>
                  <a:gd name="T17" fmla="*/ 342 h 841"/>
                  <a:gd name="T18" fmla="*/ 619 w 649"/>
                  <a:gd name="T19" fmla="*/ 372 h 841"/>
                  <a:gd name="T20" fmla="*/ 643 w 649"/>
                  <a:gd name="T21" fmla="*/ 420 h 841"/>
                  <a:gd name="T22" fmla="*/ 637 w 649"/>
                  <a:gd name="T23" fmla="*/ 462 h 841"/>
                  <a:gd name="T24" fmla="*/ 595 w 649"/>
                  <a:gd name="T25" fmla="*/ 492 h 841"/>
                  <a:gd name="T26" fmla="*/ 607 w 649"/>
                  <a:gd name="T27" fmla="*/ 528 h 841"/>
                  <a:gd name="T28" fmla="*/ 589 w 649"/>
                  <a:gd name="T29" fmla="*/ 577 h 841"/>
                  <a:gd name="T30" fmla="*/ 529 w 649"/>
                  <a:gd name="T31" fmla="*/ 595 h 841"/>
                  <a:gd name="T32" fmla="*/ 505 w 649"/>
                  <a:gd name="T33" fmla="*/ 631 h 841"/>
                  <a:gd name="T34" fmla="*/ 457 w 649"/>
                  <a:gd name="T35" fmla="*/ 649 h 841"/>
                  <a:gd name="T36" fmla="*/ 360 w 649"/>
                  <a:gd name="T37" fmla="*/ 655 h 841"/>
                  <a:gd name="T38" fmla="*/ 300 w 649"/>
                  <a:gd name="T39" fmla="*/ 637 h 841"/>
                  <a:gd name="T40" fmla="*/ 258 w 649"/>
                  <a:gd name="T41" fmla="*/ 589 h 841"/>
                  <a:gd name="T42" fmla="*/ 222 w 649"/>
                  <a:gd name="T43" fmla="*/ 528 h 841"/>
                  <a:gd name="T44" fmla="*/ 240 w 649"/>
                  <a:gd name="T45" fmla="*/ 504 h 841"/>
                  <a:gd name="T46" fmla="*/ 276 w 649"/>
                  <a:gd name="T47" fmla="*/ 498 h 841"/>
                  <a:gd name="T48" fmla="*/ 306 w 649"/>
                  <a:gd name="T49" fmla="*/ 522 h 841"/>
                  <a:gd name="T50" fmla="*/ 282 w 649"/>
                  <a:gd name="T51" fmla="*/ 498 h 841"/>
                  <a:gd name="T52" fmla="*/ 270 w 649"/>
                  <a:gd name="T53" fmla="*/ 492 h 841"/>
                  <a:gd name="T54" fmla="*/ 246 w 649"/>
                  <a:gd name="T55" fmla="*/ 474 h 841"/>
                  <a:gd name="T56" fmla="*/ 204 w 649"/>
                  <a:gd name="T57" fmla="*/ 486 h 841"/>
                  <a:gd name="T58" fmla="*/ 198 w 649"/>
                  <a:gd name="T59" fmla="*/ 516 h 841"/>
                  <a:gd name="T60" fmla="*/ 204 w 649"/>
                  <a:gd name="T61" fmla="*/ 607 h 841"/>
                  <a:gd name="T62" fmla="*/ 228 w 649"/>
                  <a:gd name="T63" fmla="*/ 703 h 841"/>
                  <a:gd name="T64" fmla="*/ 228 w 649"/>
                  <a:gd name="T65" fmla="*/ 793 h 841"/>
                  <a:gd name="T66" fmla="*/ 204 w 649"/>
                  <a:gd name="T67" fmla="*/ 829 h 841"/>
                  <a:gd name="T68" fmla="*/ 150 w 649"/>
                  <a:gd name="T69" fmla="*/ 835 h 841"/>
                  <a:gd name="T70" fmla="*/ 132 w 649"/>
                  <a:gd name="T71" fmla="*/ 775 h 841"/>
                  <a:gd name="T72" fmla="*/ 108 w 649"/>
                  <a:gd name="T73" fmla="*/ 709 h 841"/>
                  <a:gd name="T74" fmla="*/ 96 w 649"/>
                  <a:gd name="T75" fmla="*/ 685 h 841"/>
                  <a:gd name="T76" fmla="*/ 84 w 649"/>
                  <a:gd name="T77" fmla="*/ 655 h 841"/>
                  <a:gd name="T78" fmla="*/ 48 w 649"/>
                  <a:gd name="T79" fmla="*/ 522 h 841"/>
                  <a:gd name="T80" fmla="*/ 18 w 649"/>
                  <a:gd name="T81" fmla="*/ 366 h 841"/>
                  <a:gd name="T82" fmla="*/ 0 w 649"/>
                  <a:gd name="T83" fmla="*/ 27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9" h="841">
                    <a:moveTo>
                      <a:pt x="108" y="0"/>
                    </a:moveTo>
                    <a:lnTo>
                      <a:pt x="132" y="6"/>
                    </a:lnTo>
                    <a:lnTo>
                      <a:pt x="150" y="6"/>
                    </a:lnTo>
                    <a:lnTo>
                      <a:pt x="168" y="12"/>
                    </a:lnTo>
                    <a:lnTo>
                      <a:pt x="180" y="12"/>
                    </a:lnTo>
                    <a:lnTo>
                      <a:pt x="204" y="6"/>
                    </a:lnTo>
                    <a:lnTo>
                      <a:pt x="228" y="6"/>
                    </a:lnTo>
                    <a:lnTo>
                      <a:pt x="252" y="12"/>
                    </a:lnTo>
                    <a:lnTo>
                      <a:pt x="282" y="18"/>
                    </a:lnTo>
                    <a:lnTo>
                      <a:pt x="312" y="24"/>
                    </a:lnTo>
                    <a:lnTo>
                      <a:pt x="342" y="36"/>
                    </a:lnTo>
                    <a:lnTo>
                      <a:pt x="385" y="54"/>
                    </a:lnTo>
                    <a:lnTo>
                      <a:pt x="427" y="72"/>
                    </a:lnTo>
                    <a:lnTo>
                      <a:pt x="481" y="96"/>
                    </a:lnTo>
                    <a:lnTo>
                      <a:pt x="529" y="114"/>
                    </a:lnTo>
                    <a:lnTo>
                      <a:pt x="547" y="120"/>
                    </a:lnTo>
                    <a:lnTo>
                      <a:pt x="559" y="132"/>
                    </a:lnTo>
                    <a:lnTo>
                      <a:pt x="565" y="144"/>
                    </a:lnTo>
                    <a:lnTo>
                      <a:pt x="577" y="162"/>
                    </a:lnTo>
                    <a:lnTo>
                      <a:pt x="595" y="192"/>
                    </a:lnTo>
                    <a:lnTo>
                      <a:pt x="619" y="240"/>
                    </a:lnTo>
                    <a:lnTo>
                      <a:pt x="637" y="264"/>
                    </a:lnTo>
                    <a:lnTo>
                      <a:pt x="643" y="288"/>
                    </a:lnTo>
                    <a:lnTo>
                      <a:pt x="649" y="300"/>
                    </a:lnTo>
                    <a:lnTo>
                      <a:pt x="643" y="318"/>
                    </a:lnTo>
                    <a:lnTo>
                      <a:pt x="631" y="336"/>
                    </a:lnTo>
                    <a:lnTo>
                      <a:pt x="619" y="342"/>
                    </a:lnTo>
                    <a:lnTo>
                      <a:pt x="613" y="348"/>
                    </a:lnTo>
                    <a:lnTo>
                      <a:pt x="613" y="360"/>
                    </a:lnTo>
                    <a:lnTo>
                      <a:pt x="619" y="372"/>
                    </a:lnTo>
                    <a:lnTo>
                      <a:pt x="625" y="384"/>
                    </a:lnTo>
                    <a:lnTo>
                      <a:pt x="637" y="402"/>
                    </a:lnTo>
                    <a:lnTo>
                      <a:pt x="643" y="420"/>
                    </a:lnTo>
                    <a:lnTo>
                      <a:pt x="643" y="432"/>
                    </a:lnTo>
                    <a:lnTo>
                      <a:pt x="643" y="450"/>
                    </a:lnTo>
                    <a:lnTo>
                      <a:pt x="637" y="462"/>
                    </a:lnTo>
                    <a:lnTo>
                      <a:pt x="625" y="474"/>
                    </a:lnTo>
                    <a:lnTo>
                      <a:pt x="607" y="486"/>
                    </a:lnTo>
                    <a:lnTo>
                      <a:pt x="595" y="492"/>
                    </a:lnTo>
                    <a:lnTo>
                      <a:pt x="595" y="504"/>
                    </a:lnTo>
                    <a:lnTo>
                      <a:pt x="601" y="516"/>
                    </a:lnTo>
                    <a:lnTo>
                      <a:pt x="607" y="528"/>
                    </a:lnTo>
                    <a:lnTo>
                      <a:pt x="601" y="546"/>
                    </a:lnTo>
                    <a:lnTo>
                      <a:pt x="601" y="565"/>
                    </a:lnTo>
                    <a:lnTo>
                      <a:pt x="589" y="577"/>
                    </a:lnTo>
                    <a:lnTo>
                      <a:pt x="577" y="583"/>
                    </a:lnTo>
                    <a:lnTo>
                      <a:pt x="553" y="589"/>
                    </a:lnTo>
                    <a:lnTo>
                      <a:pt x="529" y="595"/>
                    </a:lnTo>
                    <a:lnTo>
                      <a:pt x="517" y="595"/>
                    </a:lnTo>
                    <a:lnTo>
                      <a:pt x="511" y="619"/>
                    </a:lnTo>
                    <a:lnTo>
                      <a:pt x="505" y="631"/>
                    </a:lnTo>
                    <a:lnTo>
                      <a:pt x="493" y="643"/>
                    </a:lnTo>
                    <a:lnTo>
                      <a:pt x="475" y="649"/>
                    </a:lnTo>
                    <a:lnTo>
                      <a:pt x="457" y="649"/>
                    </a:lnTo>
                    <a:lnTo>
                      <a:pt x="433" y="649"/>
                    </a:lnTo>
                    <a:lnTo>
                      <a:pt x="403" y="655"/>
                    </a:lnTo>
                    <a:lnTo>
                      <a:pt x="360" y="655"/>
                    </a:lnTo>
                    <a:lnTo>
                      <a:pt x="342" y="655"/>
                    </a:lnTo>
                    <a:lnTo>
                      <a:pt x="324" y="649"/>
                    </a:lnTo>
                    <a:lnTo>
                      <a:pt x="300" y="637"/>
                    </a:lnTo>
                    <a:lnTo>
                      <a:pt x="282" y="625"/>
                    </a:lnTo>
                    <a:lnTo>
                      <a:pt x="270" y="607"/>
                    </a:lnTo>
                    <a:lnTo>
                      <a:pt x="258" y="589"/>
                    </a:lnTo>
                    <a:lnTo>
                      <a:pt x="240" y="565"/>
                    </a:lnTo>
                    <a:lnTo>
                      <a:pt x="228" y="540"/>
                    </a:lnTo>
                    <a:lnTo>
                      <a:pt x="222" y="528"/>
                    </a:lnTo>
                    <a:lnTo>
                      <a:pt x="228" y="522"/>
                    </a:lnTo>
                    <a:lnTo>
                      <a:pt x="234" y="510"/>
                    </a:lnTo>
                    <a:lnTo>
                      <a:pt x="240" y="504"/>
                    </a:lnTo>
                    <a:lnTo>
                      <a:pt x="252" y="498"/>
                    </a:lnTo>
                    <a:lnTo>
                      <a:pt x="264" y="498"/>
                    </a:lnTo>
                    <a:lnTo>
                      <a:pt x="276" y="498"/>
                    </a:lnTo>
                    <a:lnTo>
                      <a:pt x="288" y="510"/>
                    </a:lnTo>
                    <a:lnTo>
                      <a:pt x="300" y="516"/>
                    </a:lnTo>
                    <a:lnTo>
                      <a:pt x="306" y="522"/>
                    </a:lnTo>
                    <a:lnTo>
                      <a:pt x="318" y="528"/>
                    </a:lnTo>
                    <a:lnTo>
                      <a:pt x="306" y="516"/>
                    </a:lnTo>
                    <a:lnTo>
                      <a:pt x="282" y="498"/>
                    </a:lnTo>
                    <a:lnTo>
                      <a:pt x="288" y="492"/>
                    </a:lnTo>
                    <a:lnTo>
                      <a:pt x="282" y="492"/>
                    </a:lnTo>
                    <a:lnTo>
                      <a:pt x="270" y="492"/>
                    </a:lnTo>
                    <a:lnTo>
                      <a:pt x="264" y="486"/>
                    </a:lnTo>
                    <a:lnTo>
                      <a:pt x="252" y="480"/>
                    </a:lnTo>
                    <a:lnTo>
                      <a:pt x="246" y="474"/>
                    </a:lnTo>
                    <a:lnTo>
                      <a:pt x="228" y="474"/>
                    </a:lnTo>
                    <a:lnTo>
                      <a:pt x="216" y="474"/>
                    </a:lnTo>
                    <a:lnTo>
                      <a:pt x="204" y="486"/>
                    </a:lnTo>
                    <a:lnTo>
                      <a:pt x="198" y="492"/>
                    </a:lnTo>
                    <a:lnTo>
                      <a:pt x="198" y="504"/>
                    </a:lnTo>
                    <a:lnTo>
                      <a:pt x="198" y="516"/>
                    </a:lnTo>
                    <a:lnTo>
                      <a:pt x="198" y="546"/>
                    </a:lnTo>
                    <a:lnTo>
                      <a:pt x="198" y="577"/>
                    </a:lnTo>
                    <a:lnTo>
                      <a:pt x="204" y="607"/>
                    </a:lnTo>
                    <a:lnTo>
                      <a:pt x="204" y="637"/>
                    </a:lnTo>
                    <a:lnTo>
                      <a:pt x="216" y="679"/>
                    </a:lnTo>
                    <a:lnTo>
                      <a:pt x="228" y="703"/>
                    </a:lnTo>
                    <a:lnTo>
                      <a:pt x="234" y="721"/>
                    </a:lnTo>
                    <a:lnTo>
                      <a:pt x="234" y="763"/>
                    </a:lnTo>
                    <a:lnTo>
                      <a:pt x="228" y="793"/>
                    </a:lnTo>
                    <a:lnTo>
                      <a:pt x="222" y="811"/>
                    </a:lnTo>
                    <a:lnTo>
                      <a:pt x="216" y="823"/>
                    </a:lnTo>
                    <a:lnTo>
                      <a:pt x="204" y="829"/>
                    </a:lnTo>
                    <a:lnTo>
                      <a:pt x="186" y="835"/>
                    </a:lnTo>
                    <a:lnTo>
                      <a:pt x="168" y="841"/>
                    </a:lnTo>
                    <a:lnTo>
                      <a:pt x="150" y="835"/>
                    </a:lnTo>
                    <a:lnTo>
                      <a:pt x="144" y="829"/>
                    </a:lnTo>
                    <a:lnTo>
                      <a:pt x="138" y="787"/>
                    </a:lnTo>
                    <a:lnTo>
                      <a:pt x="132" y="775"/>
                    </a:lnTo>
                    <a:lnTo>
                      <a:pt x="132" y="769"/>
                    </a:lnTo>
                    <a:lnTo>
                      <a:pt x="126" y="745"/>
                    </a:lnTo>
                    <a:lnTo>
                      <a:pt x="108" y="709"/>
                    </a:lnTo>
                    <a:lnTo>
                      <a:pt x="102" y="697"/>
                    </a:lnTo>
                    <a:lnTo>
                      <a:pt x="102" y="685"/>
                    </a:lnTo>
                    <a:lnTo>
                      <a:pt x="96" y="685"/>
                    </a:lnTo>
                    <a:lnTo>
                      <a:pt x="96" y="679"/>
                    </a:lnTo>
                    <a:lnTo>
                      <a:pt x="96" y="673"/>
                    </a:lnTo>
                    <a:lnTo>
                      <a:pt x="84" y="655"/>
                    </a:lnTo>
                    <a:lnTo>
                      <a:pt x="78" y="613"/>
                    </a:lnTo>
                    <a:lnTo>
                      <a:pt x="60" y="571"/>
                    </a:lnTo>
                    <a:lnTo>
                      <a:pt x="48" y="522"/>
                    </a:lnTo>
                    <a:lnTo>
                      <a:pt x="30" y="468"/>
                    </a:lnTo>
                    <a:lnTo>
                      <a:pt x="24" y="426"/>
                    </a:lnTo>
                    <a:lnTo>
                      <a:pt x="18" y="366"/>
                    </a:lnTo>
                    <a:lnTo>
                      <a:pt x="18" y="306"/>
                    </a:lnTo>
                    <a:lnTo>
                      <a:pt x="18" y="300"/>
                    </a:lnTo>
                    <a:lnTo>
                      <a:pt x="0" y="270"/>
                    </a:lnTo>
                    <a:lnTo>
                      <a:pt x="72" y="204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1" name="Freeform 41">
                <a:extLst>
                  <a:ext uri="{FF2B5EF4-FFF2-40B4-BE49-F238E27FC236}">
                    <a16:creationId xmlns:a16="http://schemas.microsoft.com/office/drawing/2014/main" id="{CEDDE739-22F1-4B0E-8D87-E239B9810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" y="3183"/>
                <a:ext cx="445" cy="132"/>
              </a:xfrm>
              <a:custGeom>
                <a:avLst/>
                <a:gdLst>
                  <a:gd name="T0" fmla="*/ 24 w 445"/>
                  <a:gd name="T1" fmla="*/ 0 h 132"/>
                  <a:gd name="T2" fmla="*/ 42 w 445"/>
                  <a:gd name="T3" fmla="*/ 6 h 132"/>
                  <a:gd name="T4" fmla="*/ 60 w 445"/>
                  <a:gd name="T5" fmla="*/ 6 h 132"/>
                  <a:gd name="T6" fmla="*/ 72 w 445"/>
                  <a:gd name="T7" fmla="*/ 12 h 132"/>
                  <a:gd name="T8" fmla="*/ 90 w 445"/>
                  <a:gd name="T9" fmla="*/ 6 h 132"/>
                  <a:gd name="T10" fmla="*/ 102 w 445"/>
                  <a:gd name="T11" fmla="*/ 6 h 132"/>
                  <a:gd name="T12" fmla="*/ 120 w 445"/>
                  <a:gd name="T13" fmla="*/ 6 h 132"/>
                  <a:gd name="T14" fmla="*/ 144 w 445"/>
                  <a:gd name="T15" fmla="*/ 6 h 132"/>
                  <a:gd name="T16" fmla="*/ 174 w 445"/>
                  <a:gd name="T17" fmla="*/ 18 h 132"/>
                  <a:gd name="T18" fmla="*/ 210 w 445"/>
                  <a:gd name="T19" fmla="*/ 24 h 132"/>
                  <a:gd name="T20" fmla="*/ 246 w 445"/>
                  <a:gd name="T21" fmla="*/ 36 h 132"/>
                  <a:gd name="T22" fmla="*/ 289 w 445"/>
                  <a:gd name="T23" fmla="*/ 54 h 132"/>
                  <a:gd name="T24" fmla="*/ 337 w 445"/>
                  <a:gd name="T25" fmla="*/ 72 h 132"/>
                  <a:gd name="T26" fmla="*/ 379 w 445"/>
                  <a:gd name="T27" fmla="*/ 96 h 132"/>
                  <a:gd name="T28" fmla="*/ 409 w 445"/>
                  <a:gd name="T29" fmla="*/ 108 h 132"/>
                  <a:gd name="T30" fmla="*/ 427 w 445"/>
                  <a:gd name="T31" fmla="*/ 114 h 132"/>
                  <a:gd name="T32" fmla="*/ 445 w 445"/>
                  <a:gd name="T33" fmla="*/ 126 h 132"/>
                  <a:gd name="T34" fmla="*/ 433 w 445"/>
                  <a:gd name="T35" fmla="*/ 120 h 132"/>
                  <a:gd name="T36" fmla="*/ 421 w 445"/>
                  <a:gd name="T37" fmla="*/ 120 h 132"/>
                  <a:gd name="T38" fmla="*/ 409 w 445"/>
                  <a:gd name="T39" fmla="*/ 126 h 132"/>
                  <a:gd name="T40" fmla="*/ 403 w 445"/>
                  <a:gd name="T41" fmla="*/ 126 h 132"/>
                  <a:gd name="T42" fmla="*/ 385 w 445"/>
                  <a:gd name="T43" fmla="*/ 120 h 132"/>
                  <a:gd name="T44" fmla="*/ 367 w 445"/>
                  <a:gd name="T45" fmla="*/ 108 h 132"/>
                  <a:gd name="T46" fmla="*/ 349 w 445"/>
                  <a:gd name="T47" fmla="*/ 96 h 132"/>
                  <a:gd name="T48" fmla="*/ 325 w 445"/>
                  <a:gd name="T49" fmla="*/ 84 h 132"/>
                  <a:gd name="T50" fmla="*/ 301 w 445"/>
                  <a:gd name="T51" fmla="*/ 72 h 132"/>
                  <a:gd name="T52" fmla="*/ 271 w 445"/>
                  <a:gd name="T53" fmla="*/ 60 h 132"/>
                  <a:gd name="T54" fmla="*/ 246 w 445"/>
                  <a:gd name="T55" fmla="*/ 54 h 132"/>
                  <a:gd name="T56" fmla="*/ 222 w 445"/>
                  <a:gd name="T57" fmla="*/ 42 h 132"/>
                  <a:gd name="T58" fmla="*/ 204 w 445"/>
                  <a:gd name="T59" fmla="*/ 36 h 132"/>
                  <a:gd name="T60" fmla="*/ 186 w 445"/>
                  <a:gd name="T61" fmla="*/ 36 h 132"/>
                  <a:gd name="T62" fmla="*/ 174 w 445"/>
                  <a:gd name="T63" fmla="*/ 30 h 132"/>
                  <a:gd name="T64" fmla="*/ 150 w 445"/>
                  <a:gd name="T65" fmla="*/ 30 h 132"/>
                  <a:gd name="T66" fmla="*/ 126 w 445"/>
                  <a:gd name="T67" fmla="*/ 30 h 132"/>
                  <a:gd name="T68" fmla="*/ 102 w 445"/>
                  <a:gd name="T69" fmla="*/ 30 h 132"/>
                  <a:gd name="T70" fmla="*/ 84 w 445"/>
                  <a:gd name="T71" fmla="*/ 36 h 132"/>
                  <a:gd name="T72" fmla="*/ 66 w 445"/>
                  <a:gd name="T73" fmla="*/ 42 h 132"/>
                  <a:gd name="T74" fmla="*/ 54 w 445"/>
                  <a:gd name="T75" fmla="*/ 60 h 132"/>
                  <a:gd name="T76" fmla="*/ 42 w 445"/>
                  <a:gd name="T77" fmla="*/ 72 h 132"/>
                  <a:gd name="T78" fmla="*/ 30 w 445"/>
                  <a:gd name="T79" fmla="*/ 90 h 132"/>
                  <a:gd name="T80" fmla="*/ 18 w 445"/>
                  <a:gd name="T81" fmla="*/ 108 h 132"/>
                  <a:gd name="T82" fmla="*/ 12 w 445"/>
                  <a:gd name="T83" fmla="*/ 120 h 132"/>
                  <a:gd name="T84" fmla="*/ 0 w 445"/>
                  <a:gd name="T85" fmla="*/ 132 h 132"/>
                  <a:gd name="T86" fmla="*/ 24 w 445"/>
                  <a:gd name="T8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5" h="132">
                    <a:moveTo>
                      <a:pt x="24" y="0"/>
                    </a:moveTo>
                    <a:lnTo>
                      <a:pt x="42" y="6"/>
                    </a:lnTo>
                    <a:lnTo>
                      <a:pt x="60" y="6"/>
                    </a:lnTo>
                    <a:lnTo>
                      <a:pt x="72" y="12"/>
                    </a:lnTo>
                    <a:lnTo>
                      <a:pt x="90" y="6"/>
                    </a:lnTo>
                    <a:lnTo>
                      <a:pt x="102" y="6"/>
                    </a:lnTo>
                    <a:lnTo>
                      <a:pt x="120" y="6"/>
                    </a:lnTo>
                    <a:lnTo>
                      <a:pt x="144" y="6"/>
                    </a:lnTo>
                    <a:lnTo>
                      <a:pt x="174" y="18"/>
                    </a:lnTo>
                    <a:lnTo>
                      <a:pt x="210" y="24"/>
                    </a:lnTo>
                    <a:lnTo>
                      <a:pt x="246" y="36"/>
                    </a:lnTo>
                    <a:lnTo>
                      <a:pt x="289" y="54"/>
                    </a:lnTo>
                    <a:lnTo>
                      <a:pt x="337" y="72"/>
                    </a:lnTo>
                    <a:lnTo>
                      <a:pt x="379" y="96"/>
                    </a:lnTo>
                    <a:lnTo>
                      <a:pt x="409" y="108"/>
                    </a:lnTo>
                    <a:lnTo>
                      <a:pt x="427" y="114"/>
                    </a:lnTo>
                    <a:lnTo>
                      <a:pt x="445" y="126"/>
                    </a:lnTo>
                    <a:lnTo>
                      <a:pt x="433" y="120"/>
                    </a:lnTo>
                    <a:lnTo>
                      <a:pt x="421" y="120"/>
                    </a:lnTo>
                    <a:lnTo>
                      <a:pt x="409" y="126"/>
                    </a:lnTo>
                    <a:lnTo>
                      <a:pt x="403" y="126"/>
                    </a:lnTo>
                    <a:lnTo>
                      <a:pt x="385" y="120"/>
                    </a:lnTo>
                    <a:lnTo>
                      <a:pt x="367" y="108"/>
                    </a:lnTo>
                    <a:lnTo>
                      <a:pt x="349" y="96"/>
                    </a:lnTo>
                    <a:lnTo>
                      <a:pt x="325" y="84"/>
                    </a:lnTo>
                    <a:lnTo>
                      <a:pt x="301" y="72"/>
                    </a:lnTo>
                    <a:lnTo>
                      <a:pt x="271" y="60"/>
                    </a:lnTo>
                    <a:lnTo>
                      <a:pt x="246" y="54"/>
                    </a:lnTo>
                    <a:lnTo>
                      <a:pt x="222" y="42"/>
                    </a:lnTo>
                    <a:lnTo>
                      <a:pt x="204" y="36"/>
                    </a:lnTo>
                    <a:lnTo>
                      <a:pt x="186" y="36"/>
                    </a:lnTo>
                    <a:lnTo>
                      <a:pt x="174" y="30"/>
                    </a:lnTo>
                    <a:lnTo>
                      <a:pt x="150" y="30"/>
                    </a:lnTo>
                    <a:lnTo>
                      <a:pt x="126" y="30"/>
                    </a:lnTo>
                    <a:lnTo>
                      <a:pt x="102" y="30"/>
                    </a:lnTo>
                    <a:lnTo>
                      <a:pt x="84" y="36"/>
                    </a:lnTo>
                    <a:lnTo>
                      <a:pt x="66" y="42"/>
                    </a:lnTo>
                    <a:lnTo>
                      <a:pt x="54" y="60"/>
                    </a:lnTo>
                    <a:lnTo>
                      <a:pt x="42" y="72"/>
                    </a:lnTo>
                    <a:lnTo>
                      <a:pt x="30" y="90"/>
                    </a:lnTo>
                    <a:lnTo>
                      <a:pt x="18" y="108"/>
                    </a:lnTo>
                    <a:lnTo>
                      <a:pt x="12" y="120"/>
                    </a:lnTo>
                    <a:lnTo>
                      <a:pt x="0" y="1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2" name="Freeform 42">
                <a:extLst>
                  <a:ext uri="{FF2B5EF4-FFF2-40B4-BE49-F238E27FC236}">
                    <a16:creationId xmlns:a16="http://schemas.microsoft.com/office/drawing/2014/main" id="{3110DF68-0ADA-46F9-BC0C-5A05A1DE4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3417"/>
                <a:ext cx="96" cy="114"/>
              </a:xfrm>
              <a:custGeom>
                <a:avLst/>
                <a:gdLst>
                  <a:gd name="T0" fmla="*/ 90 w 96"/>
                  <a:gd name="T1" fmla="*/ 108 h 114"/>
                  <a:gd name="T2" fmla="*/ 96 w 96"/>
                  <a:gd name="T3" fmla="*/ 96 h 114"/>
                  <a:gd name="T4" fmla="*/ 96 w 96"/>
                  <a:gd name="T5" fmla="*/ 84 h 114"/>
                  <a:gd name="T6" fmla="*/ 90 w 96"/>
                  <a:gd name="T7" fmla="*/ 66 h 114"/>
                  <a:gd name="T8" fmla="*/ 78 w 96"/>
                  <a:gd name="T9" fmla="*/ 54 h 114"/>
                  <a:gd name="T10" fmla="*/ 66 w 96"/>
                  <a:gd name="T11" fmla="*/ 36 h 114"/>
                  <a:gd name="T12" fmla="*/ 42 w 96"/>
                  <a:gd name="T13" fmla="*/ 24 h 114"/>
                  <a:gd name="T14" fmla="*/ 24 w 96"/>
                  <a:gd name="T15" fmla="*/ 12 h 114"/>
                  <a:gd name="T16" fmla="*/ 0 w 96"/>
                  <a:gd name="T17" fmla="*/ 0 h 114"/>
                  <a:gd name="T18" fmla="*/ 24 w 96"/>
                  <a:gd name="T19" fmla="*/ 18 h 114"/>
                  <a:gd name="T20" fmla="*/ 30 w 96"/>
                  <a:gd name="T21" fmla="*/ 24 h 114"/>
                  <a:gd name="T22" fmla="*/ 42 w 96"/>
                  <a:gd name="T23" fmla="*/ 30 h 114"/>
                  <a:gd name="T24" fmla="*/ 54 w 96"/>
                  <a:gd name="T25" fmla="*/ 42 h 114"/>
                  <a:gd name="T26" fmla="*/ 60 w 96"/>
                  <a:gd name="T27" fmla="*/ 48 h 114"/>
                  <a:gd name="T28" fmla="*/ 72 w 96"/>
                  <a:gd name="T29" fmla="*/ 60 h 114"/>
                  <a:gd name="T30" fmla="*/ 78 w 96"/>
                  <a:gd name="T31" fmla="*/ 72 h 114"/>
                  <a:gd name="T32" fmla="*/ 84 w 96"/>
                  <a:gd name="T33" fmla="*/ 90 h 114"/>
                  <a:gd name="T34" fmla="*/ 84 w 96"/>
                  <a:gd name="T35" fmla="*/ 102 h 114"/>
                  <a:gd name="T36" fmla="*/ 84 w 96"/>
                  <a:gd name="T37" fmla="*/ 114 h 114"/>
                  <a:gd name="T38" fmla="*/ 90 w 96"/>
                  <a:gd name="T39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6" h="114">
                    <a:moveTo>
                      <a:pt x="90" y="108"/>
                    </a:moveTo>
                    <a:lnTo>
                      <a:pt x="96" y="96"/>
                    </a:lnTo>
                    <a:lnTo>
                      <a:pt x="96" y="84"/>
                    </a:lnTo>
                    <a:lnTo>
                      <a:pt x="90" y="66"/>
                    </a:lnTo>
                    <a:lnTo>
                      <a:pt x="78" y="54"/>
                    </a:lnTo>
                    <a:lnTo>
                      <a:pt x="66" y="36"/>
                    </a:lnTo>
                    <a:lnTo>
                      <a:pt x="42" y="24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42" y="30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78" y="72"/>
                    </a:lnTo>
                    <a:lnTo>
                      <a:pt x="84" y="90"/>
                    </a:lnTo>
                    <a:lnTo>
                      <a:pt x="84" y="102"/>
                    </a:lnTo>
                    <a:lnTo>
                      <a:pt x="84" y="114"/>
                    </a:lnTo>
                    <a:lnTo>
                      <a:pt x="90" y="108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3" name="Freeform 43">
                <a:extLst>
                  <a:ext uri="{FF2B5EF4-FFF2-40B4-BE49-F238E27FC236}">
                    <a16:creationId xmlns:a16="http://schemas.microsoft.com/office/drawing/2014/main" id="{08F53629-B869-4557-B38A-403D61CC2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3537"/>
                <a:ext cx="114" cy="138"/>
              </a:xfrm>
              <a:custGeom>
                <a:avLst/>
                <a:gdLst>
                  <a:gd name="T0" fmla="*/ 108 w 114"/>
                  <a:gd name="T1" fmla="*/ 132 h 138"/>
                  <a:gd name="T2" fmla="*/ 114 w 114"/>
                  <a:gd name="T3" fmla="*/ 114 h 138"/>
                  <a:gd name="T4" fmla="*/ 108 w 114"/>
                  <a:gd name="T5" fmla="*/ 96 h 138"/>
                  <a:gd name="T6" fmla="*/ 108 w 114"/>
                  <a:gd name="T7" fmla="*/ 84 h 138"/>
                  <a:gd name="T8" fmla="*/ 96 w 114"/>
                  <a:gd name="T9" fmla="*/ 66 h 138"/>
                  <a:gd name="T10" fmla="*/ 90 w 114"/>
                  <a:gd name="T11" fmla="*/ 54 h 138"/>
                  <a:gd name="T12" fmla="*/ 72 w 114"/>
                  <a:gd name="T13" fmla="*/ 42 h 138"/>
                  <a:gd name="T14" fmla="*/ 54 w 114"/>
                  <a:gd name="T15" fmla="*/ 30 h 138"/>
                  <a:gd name="T16" fmla="*/ 30 w 114"/>
                  <a:gd name="T17" fmla="*/ 18 h 138"/>
                  <a:gd name="T18" fmla="*/ 0 w 114"/>
                  <a:gd name="T19" fmla="*/ 0 h 138"/>
                  <a:gd name="T20" fmla="*/ 18 w 114"/>
                  <a:gd name="T21" fmla="*/ 12 h 138"/>
                  <a:gd name="T22" fmla="*/ 30 w 114"/>
                  <a:gd name="T23" fmla="*/ 24 h 138"/>
                  <a:gd name="T24" fmla="*/ 48 w 114"/>
                  <a:gd name="T25" fmla="*/ 36 h 138"/>
                  <a:gd name="T26" fmla="*/ 60 w 114"/>
                  <a:gd name="T27" fmla="*/ 48 h 138"/>
                  <a:gd name="T28" fmla="*/ 72 w 114"/>
                  <a:gd name="T29" fmla="*/ 60 h 138"/>
                  <a:gd name="T30" fmla="*/ 84 w 114"/>
                  <a:gd name="T31" fmla="*/ 78 h 138"/>
                  <a:gd name="T32" fmla="*/ 90 w 114"/>
                  <a:gd name="T33" fmla="*/ 96 h 138"/>
                  <a:gd name="T34" fmla="*/ 96 w 114"/>
                  <a:gd name="T35" fmla="*/ 120 h 138"/>
                  <a:gd name="T36" fmla="*/ 102 w 114"/>
                  <a:gd name="T37" fmla="*/ 138 h 138"/>
                  <a:gd name="T38" fmla="*/ 108 w 114"/>
                  <a:gd name="T39" fmla="*/ 13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4" h="138">
                    <a:moveTo>
                      <a:pt x="108" y="132"/>
                    </a:moveTo>
                    <a:lnTo>
                      <a:pt x="114" y="114"/>
                    </a:lnTo>
                    <a:lnTo>
                      <a:pt x="108" y="96"/>
                    </a:lnTo>
                    <a:lnTo>
                      <a:pt x="108" y="84"/>
                    </a:lnTo>
                    <a:lnTo>
                      <a:pt x="96" y="66"/>
                    </a:lnTo>
                    <a:lnTo>
                      <a:pt x="90" y="54"/>
                    </a:lnTo>
                    <a:lnTo>
                      <a:pt x="72" y="42"/>
                    </a:lnTo>
                    <a:lnTo>
                      <a:pt x="54" y="30"/>
                    </a:lnTo>
                    <a:lnTo>
                      <a:pt x="30" y="18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30" y="24"/>
                    </a:lnTo>
                    <a:lnTo>
                      <a:pt x="48" y="36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84" y="78"/>
                    </a:lnTo>
                    <a:lnTo>
                      <a:pt x="90" y="96"/>
                    </a:lnTo>
                    <a:lnTo>
                      <a:pt x="96" y="120"/>
                    </a:lnTo>
                    <a:lnTo>
                      <a:pt x="10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4" name="Freeform 44">
                <a:extLst>
                  <a:ext uri="{FF2B5EF4-FFF2-40B4-BE49-F238E27FC236}">
                    <a16:creationId xmlns:a16="http://schemas.microsoft.com/office/drawing/2014/main" id="{26EB053F-A837-4C30-BEC0-308D25839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" y="3675"/>
                <a:ext cx="90" cy="103"/>
              </a:xfrm>
              <a:custGeom>
                <a:avLst/>
                <a:gdLst>
                  <a:gd name="T0" fmla="*/ 0 w 90"/>
                  <a:gd name="T1" fmla="*/ 0 h 103"/>
                  <a:gd name="T2" fmla="*/ 24 w 90"/>
                  <a:gd name="T3" fmla="*/ 12 h 103"/>
                  <a:gd name="T4" fmla="*/ 48 w 90"/>
                  <a:gd name="T5" fmla="*/ 24 h 103"/>
                  <a:gd name="T6" fmla="*/ 66 w 90"/>
                  <a:gd name="T7" fmla="*/ 36 h 103"/>
                  <a:gd name="T8" fmla="*/ 78 w 90"/>
                  <a:gd name="T9" fmla="*/ 48 h 103"/>
                  <a:gd name="T10" fmla="*/ 84 w 90"/>
                  <a:gd name="T11" fmla="*/ 67 h 103"/>
                  <a:gd name="T12" fmla="*/ 90 w 90"/>
                  <a:gd name="T13" fmla="*/ 85 h 103"/>
                  <a:gd name="T14" fmla="*/ 90 w 90"/>
                  <a:gd name="T15" fmla="*/ 103 h 103"/>
                  <a:gd name="T16" fmla="*/ 84 w 90"/>
                  <a:gd name="T17" fmla="*/ 103 h 103"/>
                  <a:gd name="T18" fmla="*/ 72 w 90"/>
                  <a:gd name="T19" fmla="*/ 103 h 103"/>
                  <a:gd name="T20" fmla="*/ 72 w 90"/>
                  <a:gd name="T21" fmla="*/ 91 h 103"/>
                  <a:gd name="T22" fmla="*/ 66 w 90"/>
                  <a:gd name="T23" fmla="*/ 73 h 103"/>
                  <a:gd name="T24" fmla="*/ 60 w 90"/>
                  <a:gd name="T25" fmla="*/ 54 h 103"/>
                  <a:gd name="T26" fmla="*/ 48 w 90"/>
                  <a:gd name="T27" fmla="*/ 36 h 103"/>
                  <a:gd name="T28" fmla="*/ 30 w 90"/>
                  <a:gd name="T29" fmla="*/ 24 h 103"/>
                  <a:gd name="T30" fmla="*/ 18 w 90"/>
                  <a:gd name="T31" fmla="*/ 12 h 103"/>
                  <a:gd name="T32" fmla="*/ 0 w 90"/>
                  <a:gd name="T3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103">
                    <a:moveTo>
                      <a:pt x="0" y="0"/>
                    </a:moveTo>
                    <a:lnTo>
                      <a:pt x="24" y="12"/>
                    </a:lnTo>
                    <a:lnTo>
                      <a:pt x="48" y="24"/>
                    </a:lnTo>
                    <a:lnTo>
                      <a:pt x="66" y="36"/>
                    </a:lnTo>
                    <a:lnTo>
                      <a:pt x="78" y="48"/>
                    </a:lnTo>
                    <a:lnTo>
                      <a:pt x="84" y="67"/>
                    </a:lnTo>
                    <a:lnTo>
                      <a:pt x="90" y="85"/>
                    </a:lnTo>
                    <a:lnTo>
                      <a:pt x="90" y="103"/>
                    </a:lnTo>
                    <a:lnTo>
                      <a:pt x="84" y="103"/>
                    </a:lnTo>
                    <a:lnTo>
                      <a:pt x="72" y="103"/>
                    </a:lnTo>
                    <a:lnTo>
                      <a:pt x="72" y="91"/>
                    </a:lnTo>
                    <a:lnTo>
                      <a:pt x="66" y="73"/>
                    </a:lnTo>
                    <a:lnTo>
                      <a:pt x="60" y="54"/>
                    </a:lnTo>
                    <a:lnTo>
                      <a:pt x="48" y="36"/>
                    </a:lnTo>
                    <a:lnTo>
                      <a:pt x="30" y="24"/>
                    </a:lnTo>
                    <a:lnTo>
                      <a:pt x="1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5" name="Freeform 45">
                <a:extLst>
                  <a:ext uri="{FF2B5EF4-FFF2-40B4-BE49-F238E27FC236}">
                    <a16:creationId xmlns:a16="http://schemas.microsoft.com/office/drawing/2014/main" id="{232E48BE-F19A-4ADA-9FF4-41E7E287A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681"/>
                <a:ext cx="235" cy="151"/>
              </a:xfrm>
              <a:custGeom>
                <a:avLst/>
                <a:gdLst>
                  <a:gd name="T0" fmla="*/ 84 w 235"/>
                  <a:gd name="T1" fmla="*/ 24 h 151"/>
                  <a:gd name="T2" fmla="*/ 120 w 235"/>
                  <a:gd name="T3" fmla="*/ 30 h 151"/>
                  <a:gd name="T4" fmla="*/ 157 w 235"/>
                  <a:gd name="T5" fmla="*/ 42 h 151"/>
                  <a:gd name="T6" fmla="*/ 175 w 235"/>
                  <a:gd name="T7" fmla="*/ 54 h 151"/>
                  <a:gd name="T8" fmla="*/ 199 w 235"/>
                  <a:gd name="T9" fmla="*/ 73 h 151"/>
                  <a:gd name="T10" fmla="*/ 217 w 235"/>
                  <a:gd name="T11" fmla="*/ 91 h 151"/>
                  <a:gd name="T12" fmla="*/ 235 w 235"/>
                  <a:gd name="T13" fmla="*/ 109 h 151"/>
                  <a:gd name="T14" fmla="*/ 205 w 235"/>
                  <a:gd name="T15" fmla="*/ 85 h 151"/>
                  <a:gd name="T16" fmla="*/ 175 w 235"/>
                  <a:gd name="T17" fmla="*/ 67 h 151"/>
                  <a:gd name="T18" fmla="*/ 157 w 235"/>
                  <a:gd name="T19" fmla="*/ 48 h 151"/>
                  <a:gd name="T20" fmla="*/ 132 w 235"/>
                  <a:gd name="T21" fmla="*/ 48 h 151"/>
                  <a:gd name="T22" fmla="*/ 114 w 235"/>
                  <a:gd name="T23" fmla="*/ 42 h 151"/>
                  <a:gd name="T24" fmla="*/ 102 w 235"/>
                  <a:gd name="T25" fmla="*/ 36 h 151"/>
                  <a:gd name="T26" fmla="*/ 108 w 235"/>
                  <a:gd name="T27" fmla="*/ 54 h 151"/>
                  <a:gd name="T28" fmla="*/ 108 w 235"/>
                  <a:gd name="T29" fmla="*/ 73 h 151"/>
                  <a:gd name="T30" fmla="*/ 114 w 235"/>
                  <a:gd name="T31" fmla="*/ 91 h 151"/>
                  <a:gd name="T32" fmla="*/ 120 w 235"/>
                  <a:gd name="T33" fmla="*/ 109 h 151"/>
                  <a:gd name="T34" fmla="*/ 126 w 235"/>
                  <a:gd name="T35" fmla="*/ 127 h 151"/>
                  <a:gd name="T36" fmla="*/ 132 w 235"/>
                  <a:gd name="T37" fmla="*/ 133 h 151"/>
                  <a:gd name="T38" fmla="*/ 138 w 235"/>
                  <a:gd name="T39" fmla="*/ 151 h 151"/>
                  <a:gd name="T40" fmla="*/ 126 w 235"/>
                  <a:gd name="T41" fmla="*/ 133 h 151"/>
                  <a:gd name="T42" fmla="*/ 120 w 235"/>
                  <a:gd name="T43" fmla="*/ 115 h 151"/>
                  <a:gd name="T44" fmla="*/ 108 w 235"/>
                  <a:gd name="T45" fmla="*/ 97 h 151"/>
                  <a:gd name="T46" fmla="*/ 102 w 235"/>
                  <a:gd name="T47" fmla="*/ 85 h 151"/>
                  <a:gd name="T48" fmla="*/ 96 w 235"/>
                  <a:gd name="T49" fmla="*/ 67 h 151"/>
                  <a:gd name="T50" fmla="*/ 96 w 235"/>
                  <a:gd name="T51" fmla="*/ 54 h 151"/>
                  <a:gd name="T52" fmla="*/ 84 w 235"/>
                  <a:gd name="T53" fmla="*/ 42 h 151"/>
                  <a:gd name="T54" fmla="*/ 78 w 235"/>
                  <a:gd name="T55" fmla="*/ 30 h 151"/>
                  <a:gd name="T56" fmla="*/ 66 w 235"/>
                  <a:gd name="T57" fmla="*/ 18 h 151"/>
                  <a:gd name="T58" fmla="*/ 54 w 235"/>
                  <a:gd name="T59" fmla="*/ 12 h 151"/>
                  <a:gd name="T60" fmla="*/ 36 w 235"/>
                  <a:gd name="T61" fmla="*/ 12 h 151"/>
                  <a:gd name="T62" fmla="*/ 18 w 235"/>
                  <a:gd name="T63" fmla="*/ 18 h 151"/>
                  <a:gd name="T64" fmla="*/ 12 w 235"/>
                  <a:gd name="T65" fmla="*/ 30 h 151"/>
                  <a:gd name="T66" fmla="*/ 30 w 235"/>
                  <a:gd name="T67" fmla="*/ 42 h 151"/>
                  <a:gd name="T68" fmla="*/ 36 w 235"/>
                  <a:gd name="T69" fmla="*/ 54 h 151"/>
                  <a:gd name="T70" fmla="*/ 42 w 235"/>
                  <a:gd name="T71" fmla="*/ 79 h 151"/>
                  <a:gd name="T72" fmla="*/ 42 w 235"/>
                  <a:gd name="T73" fmla="*/ 91 h 151"/>
                  <a:gd name="T74" fmla="*/ 42 w 235"/>
                  <a:gd name="T75" fmla="*/ 79 h 151"/>
                  <a:gd name="T76" fmla="*/ 36 w 235"/>
                  <a:gd name="T77" fmla="*/ 67 h 151"/>
                  <a:gd name="T78" fmla="*/ 30 w 235"/>
                  <a:gd name="T79" fmla="*/ 54 h 151"/>
                  <a:gd name="T80" fmla="*/ 24 w 235"/>
                  <a:gd name="T81" fmla="*/ 42 h 151"/>
                  <a:gd name="T82" fmla="*/ 12 w 235"/>
                  <a:gd name="T83" fmla="*/ 36 h 151"/>
                  <a:gd name="T84" fmla="*/ 0 w 235"/>
                  <a:gd name="T85" fmla="*/ 36 h 151"/>
                  <a:gd name="T86" fmla="*/ 6 w 235"/>
                  <a:gd name="T87" fmla="*/ 24 h 151"/>
                  <a:gd name="T88" fmla="*/ 6 w 235"/>
                  <a:gd name="T89" fmla="*/ 18 h 151"/>
                  <a:gd name="T90" fmla="*/ 12 w 235"/>
                  <a:gd name="T91" fmla="*/ 6 h 151"/>
                  <a:gd name="T92" fmla="*/ 24 w 235"/>
                  <a:gd name="T93" fmla="*/ 6 h 151"/>
                  <a:gd name="T94" fmla="*/ 36 w 235"/>
                  <a:gd name="T95" fmla="*/ 0 h 151"/>
                  <a:gd name="T96" fmla="*/ 54 w 235"/>
                  <a:gd name="T97" fmla="*/ 0 h 151"/>
                  <a:gd name="T98" fmla="*/ 72 w 235"/>
                  <a:gd name="T99" fmla="*/ 12 h 151"/>
                  <a:gd name="T100" fmla="*/ 84 w 235"/>
                  <a:gd name="T101" fmla="*/ 2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5" h="151">
                    <a:moveTo>
                      <a:pt x="84" y="24"/>
                    </a:moveTo>
                    <a:lnTo>
                      <a:pt x="120" y="30"/>
                    </a:lnTo>
                    <a:lnTo>
                      <a:pt x="157" y="42"/>
                    </a:lnTo>
                    <a:lnTo>
                      <a:pt x="175" y="54"/>
                    </a:lnTo>
                    <a:lnTo>
                      <a:pt x="199" y="73"/>
                    </a:lnTo>
                    <a:lnTo>
                      <a:pt x="217" y="91"/>
                    </a:lnTo>
                    <a:lnTo>
                      <a:pt x="235" y="109"/>
                    </a:lnTo>
                    <a:lnTo>
                      <a:pt x="205" y="85"/>
                    </a:lnTo>
                    <a:lnTo>
                      <a:pt x="175" y="67"/>
                    </a:lnTo>
                    <a:lnTo>
                      <a:pt x="157" y="48"/>
                    </a:lnTo>
                    <a:lnTo>
                      <a:pt x="132" y="48"/>
                    </a:lnTo>
                    <a:lnTo>
                      <a:pt x="114" y="42"/>
                    </a:lnTo>
                    <a:lnTo>
                      <a:pt x="102" y="36"/>
                    </a:lnTo>
                    <a:lnTo>
                      <a:pt x="108" y="54"/>
                    </a:lnTo>
                    <a:lnTo>
                      <a:pt x="108" y="73"/>
                    </a:lnTo>
                    <a:lnTo>
                      <a:pt x="114" y="91"/>
                    </a:lnTo>
                    <a:lnTo>
                      <a:pt x="120" y="109"/>
                    </a:lnTo>
                    <a:lnTo>
                      <a:pt x="126" y="127"/>
                    </a:lnTo>
                    <a:lnTo>
                      <a:pt x="132" y="133"/>
                    </a:lnTo>
                    <a:lnTo>
                      <a:pt x="138" y="151"/>
                    </a:lnTo>
                    <a:lnTo>
                      <a:pt x="126" y="133"/>
                    </a:lnTo>
                    <a:lnTo>
                      <a:pt x="120" y="115"/>
                    </a:lnTo>
                    <a:lnTo>
                      <a:pt x="108" y="97"/>
                    </a:lnTo>
                    <a:lnTo>
                      <a:pt x="102" y="85"/>
                    </a:lnTo>
                    <a:lnTo>
                      <a:pt x="96" y="67"/>
                    </a:lnTo>
                    <a:lnTo>
                      <a:pt x="96" y="54"/>
                    </a:lnTo>
                    <a:lnTo>
                      <a:pt x="84" y="42"/>
                    </a:lnTo>
                    <a:lnTo>
                      <a:pt x="78" y="30"/>
                    </a:lnTo>
                    <a:lnTo>
                      <a:pt x="66" y="18"/>
                    </a:lnTo>
                    <a:lnTo>
                      <a:pt x="54" y="12"/>
                    </a:lnTo>
                    <a:lnTo>
                      <a:pt x="36" y="12"/>
                    </a:lnTo>
                    <a:lnTo>
                      <a:pt x="18" y="18"/>
                    </a:lnTo>
                    <a:lnTo>
                      <a:pt x="12" y="30"/>
                    </a:lnTo>
                    <a:lnTo>
                      <a:pt x="30" y="42"/>
                    </a:lnTo>
                    <a:lnTo>
                      <a:pt x="36" y="54"/>
                    </a:lnTo>
                    <a:lnTo>
                      <a:pt x="42" y="79"/>
                    </a:lnTo>
                    <a:lnTo>
                      <a:pt x="42" y="91"/>
                    </a:lnTo>
                    <a:lnTo>
                      <a:pt x="42" y="79"/>
                    </a:lnTo>
                    <a:lnTo>
                      <a:pt x="36" y="67"/>
                    </a:lnTo>
                    <a:lnTo>
                      <a:pt x="30" y="54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0" y="36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0"/>
                    </a:lnTo>
                    <a:lnTo>
                      <a:pt x="54" y="0"/>
                    </a:lnTo>
                    <a:lnTo>
                      <a:pt x="72" y="12"/>
                    </a:lnTo>
                    <a:lnTo>
                      <a:pt x="84" y="24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6" name="Freeform 46">
                <a:extLst>
                  <a:ext uri="{FF2B5EF4-FFF2-40B4-BE49-F238E27FC236}">
                    <a16:creationId xmlns:a16="http://schemas.microsoft.com/office/drawing/2014/main" id="{B56A787E-8297-4D86-9925-9971869C4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" y="3651"/>
                <a:ext cx="48" cy="42"/>
              </a:xfrm>
              <a:custGeom>
                <a:avLst/>
                <a:gdLst>
                  <a:gd name="T0" fmla="*/ 6 w 48"/>
                  <a:gd name="T1" fmla="*/ 42 h 42"/>
                  <a:gd name="T2" fmla="*/ 12 w 48"/>
                  <a:gd name="T3" fmla="*/ 30 h 42"/>
                  <a:gd name="T4" fmla="*/ 12 w 48"/>
                  <a:gd name="T5" fmla="*/ 18 h 42"/>
                  <a:gd name="T6" fmla="*/ 24 w 48"/>
                  <a:gd name="T7" fmla="*/ 12 h 42"/>
                  <a:gd name="T8" fmla="*/ 30 w 48"/>
                  <a:gd name="T9" fmla="*/ 6 h 42"/>
                  <a:gd name="T10" fmla="*/ 48 w 48"/>
                  <a:gd name="T11" fmla="*/ 0 h 42"/>
                  <a:gd name="T12" fmla="*/ 36 w 48"/>
                  <a:gd name="T13" fmla="*/ 0 h 42"/>
                  <a:gd name="T14" fmla="*/ 18 w 48"/>
                  <a:gd name="T15" fmla="*/ 6 h 42"/>
                  <a:gd name="T16" fmla="*/ 6 w 48"/>
                  <a:gd name="T17" fmla="*/ 18 h 42"/>
                  <a:gd name="T18" fmla="*/ 0 w 48"/>
                  <a:gd name="T19" fmla="*/ 30 h 42"/>
                  <a:gd name="T20" fmla="*/ 6 w 48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2">
                    <a:moveTo>
                      <a:pt x="6" y="42"/>
                    </a:moveTo>
                    <a:lnTo>
                      <a:pt x="12" y="30"/>
                    </a:lnTo>
                    <a:lnTo>
                      <a:pt x="12" y="18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7" name="Freeform 47">
                <a:extLst>
                  <a:ext uri="{FF2B5EF4-FFF2-40B4-BE49-F238E27FC236}">
                    <a16:creationId xmlns:a16="http://schemas.microsoft.com/office/drawing/2014/main" id="{B6F9597A-6FAA-4830-92FE-85F856C9B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3621"/>
                <a:ext cx="18" cy="48"/>
              </a:xfrm>
              <a:custGeom>
                <a:avLst/>
                <a:gdLst>
                  <a:gd name="T0" fmla="*/ 0 w 18"/>
                  <a:gd name="T1" fmla="*/ 48 h 48"/>
                  <a:gd name="T2" fmla="*/ 0 w 18"/>
                  <a:gd name="T3" fmla="*/ 36 h 48"/>
                  <a:gd name="T4" fmla="*/ 0 w 18"/>
                  <a:gd name="T5" fmla="*/ 24 h 48"/>
                  <a:gd name="T6" fmla="*/ 12 w 18"/>
                  <a:gd name="T7" fmla="*/ 18 h 48"/>
                  <a:gd name="T8" fmla="*/ 18 w 18"/>
                  <a:gd name="T9" fmla="*/ 6 h 48"/>
                  <a:gd name="T10" fmla="*/ 12 w 18"/>
                  <a:gd name="T11" fmla="*/ 0 h 48"/>
                  <a:gd name="T12" fmla="*/ 0 w 18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8">
                    <a:moveTo>
                      <a:pt x="0" y="48"/>
                    </a:moveTo>
                    <a:lnTo>
                      <a:pt x="0" y="36"/>
                    </a:lnTo>
                    <a:lnTo>
                      <a:pt x="0" y="24"/>
                    </a:lnTo>
                    <a:lnTo>
                      <a:pt x="12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8" name="Freeform 48">
                <a:extLst>
                  <a:ext uri="{FF2B5EF4-FFF2-40B4-BE49-F238E27FC236}">
                    <a16:creationId xmlns:a16="http://schemas.microsoft.com/office/drawing/2014/main" id="{3B71378F-D59E-4462-A655-90188AACF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3" y="3627"/>
                <a:ext cx="72" cy="193"/>
              </a:xfrm>
              <a:custGeom>
                <a:avLst/>
                <a:gdLst>
                  <a:gd name="T0" fmla="*/ 30 w 72"/>
                  <a:gd name="T1" fmla="*/ 193 h 193"/>
                  <a:gd name="T2" fmla="*/ 36 w 72"/>
                  <a:gd name="T3" fmla="*/ 169 h 193"/>
                  <a:gd name="T4" fmla="*/ 30 w 72"/>
                  <a:gd name="T5" fmla="*/ 139 h 193"/>
                  <a:gd name="T6" fmla="*/ 30 w 72"/>
                  <a:gd name="T7" fmla="*/ 102 h 193"/>
                  <a:gd name="T8" fmla="*/ 30 w 72"/>
                  <a:gd name="T9" fmla="*/ 66 h 193"/>
                  <a:gd name="T10" fmla="*/ 30 w 72"/>
                  <a:gd name="T11" fmla="*/ 54 h 193"/>
                  <a:gd name="T12" fmla="*/ 36 w 72"/>
                  <a:gd name="T13" fmla="*/ 42 h 193"/>
                  <a:gd name="T14" fmla="*/ 48 w 72"/>
                  <a:gd name="T15" fmla="*/ 36 h 193"/>
                  <a:gd name="T16" fmla="*/ 60 w 72"/>
                  <a:gd name="T17" fmla="*/ 30 h 193"/>
                  <a:gd name="T18" fmla="*/ 66 w 72"/>
                  <a:gd name="T19" fmla="*/ 24 h 193"/>
                  <a:gd name="T20" fmla="*/ 66 w 72"/>
                  <a:gd name="T21" fmla="*/ 12 h 193"/>
                  <a:gd name="T22" fmla="*/ 72 w 72"/>
                  <a:gd name="T23" fmla="*/ 0 h 193"/>
                  <a:gd name="T24" fmla="*/ 60 w 72"/>
                  <a:gd name="T25" fmla="*/ 12 h 193"/>
                  <a:gd name="T26" fmla="*/ 60 w 72"/>
                  <a:gd name="T27" fmla="*/ 24 h 193"/>
                  <a:gd name="T28" fmla="*/ 48 w 72"/>
                  <a:gd name="T29" fmla="*/ 24 h 193"/>
                  <a:gd name="T30" fmla="*/ 36 w 72"/>
                  <a:gd name="T31" fmla="*/ 30 h 193"/>
                  <a:gd name="T32" fmla="*/ 30 w 72"/>
                  <a:gd name="T33" fmla="*/ 36 h 193"/>
                  <a:gd name="T34" fmla="*/ 24 w 72"/>
                  <a:gd name="T35" fmla="*/ 42 h 193"/>
                  <a:gd name="T36" fmla="*/ 12 w 72"/>
                  <a:gd name="T37" fmla="*/ 36 h 193"/>
                  <a:gd name="T38" fmla="*/ 6 w 72"/>
                  <a:gd name="T39" fmla="*/ 24 h 193"/>
                  <a:gd name="T40" fmla="*/ 6 w 72"/>
                  <a:gd name="T41" fmla="*/ 12 h 193"/>
                  <a:gd name="T42" fmla="*/ 0 w 72"/>
                  <a:gd name="T43" fmla="*/ 6 h 193"/>
                  <a:gd name="T44" fmla="*/ 0 w 72"/>
                  <a:gd name="T45" fmla="*/ 18 h 193"/>
                  <a:gd name="T46" fmla="*/ 0 w 72"/>
                  <a:gd name="T47" fmla="*/ 36 h 193"/>
                  <a:gd name="T48" fmla="*/ 0 w 72"/>
                  <a:gd name="T49" fmla="*/ 48 h 193"/>
                  <a:gd name="T50" fmla="*/ 6 w 72"/>
                  <a:gd name="T51" fmla="*/ 60 h 193"/>
                  <a:gd name="T52" fmla="*/ 0 w 72"/>
                  <a:gd name="T53" fmla="*/ 72 h 193"/>
                  <a:gd name="T54" fmla="*/ 6 w 72"/>
                  <a:gd name="T55" fmla="*/ 90 h 193"/>
                  <a:gd name="T56" fmla="*/ 12 w 72"/>
                  <a:gd name="T57" fmla="*/ 102 h 193"/>
                  <a:gd name="T58" fmla="*/ 12 w 72"/>
                  <a:gd name="T59" fmla="*/ 115 h 193"/>
                  <a:gd name="T60" fmla="*/ 18 w 72"/>
                  <a:gd name="T61" fmla="*/ 127 h 193"/>
                  <a:gd name="T62" fmla="*/ 18 w 72"/>
                  <a:gd name="T63" fmla="*/ 139 h 193"/>
                  <a:gd name="T64" fmla="*/ 12 w 72"/>
                  <a:gd name="T65" fmla="*/ 145 h 193"/>
                  <a:gd name="T66" fmla="*/ 0 w 72"/>
                  <a:gd name="T67" fmla="*/ 139 h 193"/>
                  <a:gd name="T68" fmla="*/ 6 w 72"/>
                  <a:gd name="T69" fmla="*/ 151 h 193"/>
                  <a:gd name="T70" fmla="*/ 12 w 72"/>
                  <a:gd name="T71" fmla="*/ 163 h 193"/>
                  <a:gd name="T72" fmla="*/ 12 w 72"/>
                  <a:gd name="T73" fmla="*/ 175 h 193"/>
                  <a:gd name="T74" fmla="*/ 18 w 72"/>
                  <a:gd name="T75" fmla="*/ 187 h 193"/>
                  <a:gd name="T76" fmla="*/ 30 w 72"/>
                  <a:gd name="T77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" h="193">
                    <a:moveTo>
                      <a:pt x="30" y="193"/>
                    </a:moveTo>
                    <a:lnTo>
                      <a:pt x="36" y="169"/>
                    </a:lnTo>
                    <a:lnTo>
                      <a:pt x="30" y="139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6" y="42"/>
                    </a:lnTo>
                    <a:lnTo>
                      <a:pt x="48" y="36"/>
                    </a:lnTo>
                    <a:lnTo>
                      <a:pt x="60" y="30"/>
                    </a:lnTo>
                    <a:lnTo>
                      <a:pt x="66" y="24"/>
                    </a:lnTo>
                    <a:lnTo>
                      <a:pt x="66" y="12"/>
                    </a:lnTo>
                    <a:lnTo>
                      <a:pt x="72" y="0"/>
                    </a:lnTo>
                    <a:lnTo>
                      <a:pt x="60" y="12"/>
                    </a:lnTo>
                    <a:lnTo>
                      <a:pt x="60" y="24"/>
                    </a:lnTo>
                    <a:lnTo>
                      <a:pt x="48" y="24"/>
                    </a:lnTo>
                    <a:lnTo>
                      <a:pt x="36" y="30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0" y="72"/>
                    </a:lnTo>
                    <a:lnTo>
                      <a:pt x="6" y="90"/>
                    </a:lnTo>
                    <a:lnTo>
                      <a:pt x="12" y="102"/>
                    </a:lnTo>
                    <a:lnTo>
                      <a:pt x="12" y="115"/>
                    </a:lnTo>
                    <a:lnTo>
                      <a:pt x="18" y="127"/>
                    </a:lnTo>
                    <a:lnTo>
                      <a:pt x="18" y="139"/>
                    </a:lnTo>
                    <a:lnTo>
                      <a:pt x="12" y="145"/>
                    </a:lnTo>
                    <a:lnTo>
                      <a:pt x="0" y="139"/>
                    </a:lnTo>
                    <a:lnTo>
                      <a:pt x="6" y="151"/>
                    </a:lnTo>
                    <a:lnTo>
                      <a:pt x="12" y="163"/>
                    </a:lnTo>
                    <a:lnTo>
                      <a:pt x="12" y="175"/>
                    </a:lnTo>
                    <a:lnTo>
                      <a:pt x="18" y="187"/>
                    </a:lnTo>
                    <a:lnTo>
                      <a:pt x="30" y="193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9" name="Freeform 49">
                <a:extLst>
                  <a:ext uri="{FF2B5EF4-FFF2-40B4-BE49-F238E27FC236}">
                    <a16:creationId xmlns:a16="http://schemas.microsoft.com/office/drawing/2014/main" id="{5D311451-2936-4A95-B21C-539981BD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3778"/>
                <a:ext cx="36" cy="36"/>
              </a:xfrm>
              <a:custGeom>
                <a:avLst/>
                <a:gdLst>
                  <a:gd name="T0" fmla="*/ 6 w 36"/>
                  <a:gd name="T1" fmla="*/ 12 h 36"/>
                  <a:gd name="T2" fmla="*/ 12 w 36"/>
                  <a:gd name="T3" fmla="*/ 12 h 36"/>
                  <a:gd name="T4" fmla="*/ 24 w 36"/>
                  <a:gd name="T5" fmla="*/ 12 h 36"/>
                  <a:gd name="T6" fmla="*/ 30 w 36"/>
                  <a:gd name="T7" fmla="*/ 18 h 36"/>
                  <a:gd name="T8" fmla="*/ 36 w 36"/>
                  <a:gd name="T9" fmla="*/ 36 h 36"/>
                  <a:gd name="T10" fmla="*/ 36 w 36"/>
                  <a:gd name="T11" fmla="*/ 24 h 36"/>
                  <a:gd name="T12" fmla="*/ 30 w 36"/>
                  <a:gd name="T13" fmla="*/ 12 h 36"/>
                  <a:gd name="T14" fmla="*/ 24 w 36"/>
                  <a:gd name="T15" fmla="*/ 6 h 36"/>
                  <a:gd name="T16" fmla="*/ 12 w 36"/>
                  <a:gd name="T17" fmla="*/ 0 h 36"/>
                  <a:gd name="T18" fmla="*/ 0 w 36"/>
                  <a:gd name="T19" fmla="*/ 0 h 36"/>
                  <a:gd name="T20" fmla="*/ 6 w 36"/>
                  <a:gd name="T2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">
                    <a:moveTo>
                      <a:pt x="6" y="12"/>
                    </a:moveTo>
                    <a:lnTo>
                      <a:pt x="12" y="12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0" name="Freeform 50">
                <a:extLst>
                  <a:ext uri="{FF2B5EF4-FFF2-40B4-BE49-F238E27FC236}">
                    <a16:creationId xmlns:a16="http://schemas.microsoft.com/office/drawing/2014/main" id="{E161D7C5-C84D-4982-A1D2-38112360A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3405"/>
                <a:ext cx="60" cy="108"/>
              </a:xfrm>
              <a:custGeom>
                <a:avLst/>
                <a:gdLst>
                  <a:gd name="T0" fmla="*/ 0 w 60"/>
                  <a:gd name="T1" fmla="*/ 42 h 108"/>
                  <a:gd name="T2" fmla="*/ 6 w 60"/>
                  <a:gd name="T3" fmla="*/ 54 h 108"/>
                  <a:gd name="T4" fmla="*/ 12 w 60"/>
                  <a:gd name="T5" fmla="*/ 66 h 108"/>
                  <a:gd name="T6" fmla="*/ 18 w 60"/>
                  <a:gd name="T7" fmla="*/ 72 h 108"/>
                  <a:gd name="T8" fmla="*/ 24 w 60"/>
                  <a:gd name="T9" fmla="*/ 78 h 108"/>
                  <a:gd name="T10" fmla="*/ 30 w 60"/>
                  <a:gd name="T11" fmla="*/ 96 h 108"/>
                  <a:gd name="T12" fmla="*/ 36 w 60"/>
                  <a:gd name="T13" fmla="*/ 108 h 108"/>
                  <a:gd name="T14" fmla="*/ 36 w 60"/>
                  <a:gd name="T15" fmla="*/ 90 h 108"/>
                  <a:gd name="T16" fmla="*/ 30 w 60"/>
                  <a:gd name="T17" fmla="*/ 78 h 108"/>
                  <a:gd name="T18" fmla="*/ 24 w 60"/>
                  <a:gd name="T19" fmla="*/ 66 h 108"/>
                  <a:gd name="T20" fmla="*/ 18 w 60"/>
                  <a:gd name="T21" fmla="*/ 54 h 108"/>
                  <a:gd name="T22" fmla="*/ 30 w 60"/>
                  <a:gd name="T23" fmla="*/ 48 h 108"/>
                  <a:gd name="T24" fmla="*/ 36 w 60"/>
                  <a:gd name="T25" fmla="*/ 42 h 108"/>
                  <a:gd name="T26" fmla="*/ 42 w 60"/>
                  <a:gd name="T27" fmla="*/ 36 h 108"/>
                  <a:gd name="T28" fmla="*/ 54 w 60"/>
                  <a:gd name="T29" fmla="*/ 18 h 108"/>
                  <a:gd name="T30" fmla="*/ 60 w 60"/>
                  <a:gd name="T31" fmla="*/ 0 h 108"/>
                  <a:gd name="T32" fmla="*/ 0 w 60"/>
                  <a:gd name="T33" fmla="*/ 4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108">
                    <a:moveTo>
                      <a:pt x="0" y="42"/>
                    </a:moveTo>
                    <a:lnTo>
                      <a:pt x="6" y="54"/>
                    </a:lnTo>
                    <a:lnTo>
                      <a:pt x="12" y="66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30" y="96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0" y="78"/>
                    </a:lnTo>
                    <a:lnTo>
                      <a:pt x="24" y="66"/>
                    </a:lnTo>
                    <a:lnTo>
                      <a:pt x="18" y="54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54" y="18"/>
                    </a:lnTo>
                    <a:lnTo>
                      <a:pt x="6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1" name="Freeform 51">
                <a:extLst>
                  <a:ext uri="{FF2B5EF4-FFF2-40B4-BE49-F238E27FC236}">
                    <a16:creationId xmlns:a16="http://schemas.microsoft.com/office/drawing/2014/main" id="{D5B4AD99-BC8D-473A-9C70-2D5B82808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" y="3952"/>
                <a:ext cx="42" cy="72"/>
              </a:xfrm>
              <a:custGeom>
                <a:avLst/>
                <a:gdLst>
                  <a:gd name="T0" fmla="*/ 0 w 42"/>
                  <a:gd name="T1" fmla="*/ 6 h 72"/>
                  <a:gd name="T2" fmla="*/ 12 w 42"/>
                  <a:gd name="T3" fmla="*/ 0 h 72"/>
                  <a:gd name="T4" fmla="*/ 18 w 42"/>
                  <a:gd name="T5" fmla="*/ 0 h 72"/>
                  <a:gd name="T6" fmla="*/ 30 w 42"/>
                  <a:gd name="T7" fmla="*/ 0 h 72"/>
                  <a:gd name="T8" fmla="*/ 36 w 42"/>
                  <a:gd name="T9" fmla="*/ 6 h 72"/>
                  <a:gd name="T10" fmla="*/ 42 w 42"/>
                  <a:gd name="T11" fmla="*/ 12 h 72"/>
                  <a:gd name="T12" fmla="*/ 42 w 42"/>
                  <a:gd name="T13" fmla="*/ 24 h 72"/>
                  <a:gd name="T14" fmla="*/ 42 w 42"/>
                  <a:gd name="T15" fmla="*/ 42 h 72"/>
                  <a:gd name="T16" fmla="*/ 42 w 42"/>
                  <a:gd name="T17" fmla="*/ 54 h 72"/>
                  <a:gd name="T18" fmla="*/ 42 w 42"/>
                  <a:gd name="T19" fmla="*/ 60 h 72"/>
                  <a:gd name="T20" fmla="*/ 36 w 42"/>
                  <a:gd name="T21" fmla="*/ 72 h 72"/>
                  <a:gd name="T22" fmla="*/ 30 w 42"/>
                  <a:gd name="T23" fmla="*/ 72 h 72"/>
                  <a:gd name="T24" fmla="*/ 18 w 42"/>
                  <a:gd name="T25" fmla="*/ 72 h 72"/>
                  <a:gd name="T26" fmla="*/ 12 w 42"/>
                  <a:gd name="T27" fmla="*/ 66 h 72"/>
                  <a:gd name="T28" fmla="*/ 12 w 42"/>
                  <a:gd name="T29" fmla="*/ 60 h 72"/>
                  <a:gd name="T30" fmla="*/ 6 w 42"/>
                  <a:gd name="T31" fmla="*/ 42 h 72"/>
                  <a:gd name="T32" fmla="*/ 6 w 42"/>
                  <a:gd name="T33" fmla="*/ 36 h 72"/>
                  <a:gd name="T34" fmla="*/ 6 w 42"/>
                  <a:gd name="T35" fmla="*/ 18 h 72"/>
                  <a:gd name="T36" fmla="*/ 0 w 42"/>
                  <a:gd name="T37" fmla="*/ 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2">
                    <a:moveTo>
                      <a:pt x="0" y="6"/>
                    </a:moveTo>
                    <a:lnTo>
                      <a:pt x="12" y="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6" y="6"/>
                    </a:lnTo>
                    <a:lnTo>
                      <a:pt x="42" y="12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36" y="72"/>
                    </a:lnTo>
                    <a:lnTo>
                      <a:pt x="30" y="72"/>
                    </a:lnTo>
                    <a:lnTo>
                      <a:pt x="18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2" name="Freeform 52">
                <a:extLst>
                  <a:ext uri="{FF2B5EF4-FFF2-40B4-BE49-F238E27FC236}">
                    <a16:creationId xmlns:a16="http://schemas.microsoft.com/office/drawing/2014/main" id="{D7A80652-AD0F-4E8F-B2E0-BADA16B54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" y="3832"/>
                <a:ext cx="84" cy="60"/>
              </a:xfrm>
              <a:custGeom>
                <a:avLst/>
                <a:gdLst>
                  <a:gd name="T0" fmla="*/ 0 w 84"/>
                  <a:gd name="T1" fmla="*/ 0 h 60"/>
                  <a:gd name="T2" fmla="*/ 0 w 84"/>
                  <a:gd name="T3" fmla="*/ 12 h 60"/>
                  <a:gd name="T4" fmla="*/ 6 w 84"/>
                  <a:gd name="T5" fmla="*/ 18 h 60"/>
                  <a:gd name="T6" fmla="*/ 6 w 84"/>
                  <a:gd name="T7" fmla="*/ 24 h 60"/>
                  <a:gd name="T8" fmla="*/ 12 w 84"/>
                  <a:gd name="T9" fmla="*/ 24 h 60"/>
                  <a:gd name="T10" fmla="*/ 18 w 84"/>
                  <a:gd name="T11" fmla="*/ 30 h 60"/>
                  <a:gd name="T12" fmla="*/ 12 w 84"/>
                  <a:gd name="T13" fmla="*/ 30 h 60"/>
                  <a:gd name="T14" fmla="*/ 12 w 84"/>
                  <a:gd name="T15" fmla="*/ 36 h 60"/>
                  <a:gd name="T16" fmla="*/ 18 w 84"/>
                  <a:gd name="T17" fmla="*/ 42 h 60"/>
                  <a:gd name="T18" fmla="*/ 18 w 84"/>
                  <a:gd name="T19" fmla="*/ 48 h 60"/>
                  <a:gd name="T20" fmla="*/ 18 w 84"/>
                  <a:gd name="T21" fmla="*/ 54 h 60"/>
                  <a:gd name="T22" fmla="*/ 24 w 84"/>
                  <a:gd name="T23" fmla="*/ 60 h 60"/>
                  <a:gd name="T24" fmla="*/ 30 w 84"/>
                  <a:gd name="T25" fmla="*/ 54 h 60"/>
                  <a:gd name="T26" fmla="*/ 36 w 84"/>
                  <a:gd name="T27" fmla="*/ 48 h 60"/>
                  <a:gd name="T28" fmla="*/ 42 w 84"/>
                  <a:gd name="T29" fmla="*/ 42 h 60"/>
                  <a:gd name="T30" fmla="*/ 54 w 84"/>
                  <a:gd name="T31" fmla="*/ 42 h 60"/>
                  <a:gd name="T32" fmla="*/ 60 w 84"/>
                  <a:gd name="T33" fmla="*/ 42 h 60"/>
                  <a:gd name="T34" fmla="*/ 72 w 84"/>
                  <a:gd name="T35" fmla="*/ 48 h 60"/>
                  <a:gd name="T36" fmla="*/ 60 w 84"/>
                  <a:gd name="T37" fmla="*/ 42 h 60"/>
                  <a:gd name="T38" fmla="*/ 48 w 84"/>
                  <a:gd name="T39" fmla="*/ 36 h 60"/>
                  <a:gd name="T40" fmla="*/ 36 w 84"/>
                  <a:gd name="T41" fmla="*/ 36 h 60"/>
                  <a:gd name="T42" fmla="*/ 30 w 84"/>
                  <a:gd name="T43" fmla="*/ 42 h 60"/>
                  <a:gd name="T44" fmla="*/ 24 w 84"/>
                  <a:gd name="T45" fmla="*/ 48 h 60"/>
                  <a:gd name="T46" fmla="*/ 18 w 84"/>
                  <a:gd name="T47" fmla="*/ 42 h 60"/>
                  <a:gd name="T48" fmla="*/ 24 w 84"/>
                  <a:gd name="T49" fmla="*/ 36 h 60"/>
                  <a:gd name="T50" fmla="*/ 30 w 84"/>
                  <a:gd name="T51" fmla="*/ 30 h 60"/>
                  <a:gd name="T52" fmla="*/ 36 w 84"/>
                  <a:gd name="T53" fmla="*/ 30 h 60"/>
                  <a:gd name="T54" fmla="*/ 42 w 84"/>
                  <a:gd name="T55" fmla="*/ 30 h 60"/>
                  <a:gd name="T56" fmla="*/ 36 w 84"/>
                  <a:gd name="T57" fmla="*/ 24 h 60"/>
                  <a:gd name="T58" fmla="*/ 24 w 84"/>
                  <a:gd name="T59" fmla="*/ 24 h 60"/>
                  <a:gd name="T60" fmla="*/ 18 w 84"/>
                  <a:gd name="T61" fmla="*/ 30 h 60"/>
                  <a:gd name="T62" fmla="*/ 18 w 84"/>
                  <a:gd name="T63" fmla="*/ 24 h 60"/>
                  <a:gd name="T64" fmla="*/ 30 w 84"/>
                  <a:gd name="T65" fmla="*/ 18 h 60"/>
                  <a:gd name="T66" fmla="*/ 42 w 84"/>
                  <a:gd name="T67" fmla="*/ 18 h 60"/>
                  <a:gd name="T68" fmla="*/ 54 w 84"/>
                  <a:gd name="T69" fmla="*/ 18 h 60"/>
                  <a:gd name="T70" fmla="*/ 72 w 84"/>
                  <a:gd name="T71" fmla="*/ 18 h 60"/>
                  <a:gd name="T72" fmla="*/ 84 w 84"/>
                  <a:gd name="T73" fmla="*/ 24 h 60"/>
                  <a:gd name="T74" fmla="*/ 72 w 84"/>
                  <a:gd name="T75" fmla="*/ 18 h 60"/>
                  <a:gd name="T76" fmla="*/ 54 w 84"/>
                  <a:gd name="T77" fmla="*/ 12 h 60"/>
                  <a:gd name="T78" fmla="*/ 48 w 84"/>
                  <a:gd name="T79" fmla="*/ 12 h 60"/>
                  <a:gd name="T80" fmla="*/ 36 w 84"/>
                  <a:gd name="T81" fmla="*/ 12 h 60"/>
                  <a:gd name="T82" fmla="*/ 24 w 84"/>
                  <a:gd name="T83" fmla="*/ 12 h 60"/>
                  <a:gd name="T84" fmla="*/ 12 w 84"/>
                  <a:gd name="T85" fmla="*/ 12 h 60"/>
                  <a:gd name="T86" fmla="*/ 6 w 84"/>
                  <a:gd name="T87" fmla="*/ 6 h 60"/>
                  <a:gd name="T88" fmla="*/ 0 w 84"/>
                  <a:gd name="T8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4" h="60">
                    <a:moveTo>
                      <a:pt x="0" y="0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72" y="48"/>
                    </a:lnTo>
                    <a:lnTo>
                      <a:pt x="60" y="42"/>
                    </a:lnTo>
                    <a:lnTo>
                      <a:pt x="48" y="36"/>
                    </a:lnTo>
                    <a:lnTo>
                      <a:pt x="36" y="36"/>
                    </a:lnTo>
                    <a:lnTo>
                      <a:pt x="30" y="42"/>
                    </a:lnTo>
                    <a:lnTo>
                      <a:pt x="24" y="48"/>
                    </a:lnTo>
                    <a:lnTo>
                      <a:pt x="18" y="42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2" y="30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2" y="18"/>
                    </a:lnTo>
                    <a:lnTo>
                      <a:pt x="54" y="18"/>
                    </a:lnTo>
                    <a:lnTo>
                      <a:pt x="72" y="18"/>
                    </a:lnTo>
                    <a:lnTo>
                      <a:pt x="84" y="24"/>
                    </a:lnTo>
                    <a:lnTo>
                      <a:pt x="72" y="18"/>
                    </a:lnTo>
                    <a:lnTo>
                      <a:pt x="54" y="12"/>
                    </a:lnTo>
                    <a:lnTo>
                      <a:pt x="48" y="12"/>
                    </a:lnTo>
                    <a:lnTo>
                      <a:pt x="36" y="12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3" name="Freeform 53">
                <a:extLst>
                  <a:ext uri="{FF2B5EF4-FFF2-40B4-BE49-F238E27FC236}">
                    <a16:creationId xmlns:a16="http://schemas.microsoft.com/office/drawing/2014/main" id="{D98DE254-5EDB-4D72-9B39-C78DB2C07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5" y="3916"/>
                <a:ext cx="24" cy="18"/>
              </a:xfrm>
              <a:custGeom>
                <a:avLst/>
                <a:gdLst>
                  <a:gd name="T0" fmla="*/ 0 w 24"/>
                  <a:gd name="T1" fmla="*/ 0 h 18"/>
                  <a:gd name="T2" fmla="*/ 0 w 24"/>
                  <a:gd name="T3" fmla="*/ 6 h 18"/>
                  <a:gd name="T4" fmla="*/ 6 w 24"/>
                  <a:gd name="T5" fmla="*/ 12 h 18"/>
                  <a:gd name="T6" fmla="*/ 6 w 24"/>
                  <a:gd name="T7" fmla="*/ 18 h 18"/>
                  <a:gd name="T8" fmla="*/ 12 w 24"/>
                  <a:gd name="T9" fmla="*/ 18 h 18"/>
                  <a:gd name="T10" fmla="*/ 18 w 24"/>
                  <a:gd name="T11" fmla="*/ 12 h 18"/>
                  <a:gd name="T12" fmla="*/ 24 w 24"/>
                  <a:gd name="T13" fmla="*/ 12 h 18"/>
                  <a:gd name="T14" fmla="*/ 18 w 24"/>
                  <a:gd name="T15" fmla="*/ 12 h 18"/>
                  <a:gd name="T16" fmla="*/ 12 w 24"/>
                  <a:gd name="T17" fmla="*/ 12 h 18"/>
                  <a:gd name="T18" fmla="*/ 0 w 24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8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39" name="Text Box 59">
              <a:extLst>
                <a:ext uri="{FF2B5EF4-FFF2-40B4-BE49-F238E27FC236}">
                  <a16:creationId xmlns:a16="http://schemas.microsoft.com/office/drawing/2014/main" id="{3F8B0284-AC71-4B50-98E2-39D72A58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" y="115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rgbClr val="0000FF"/>
                  </a:solidFill>
                  <a:ea typeface="楷体_GB2312" pitchFamily="49" charset="-122"/>
                </a:rPr>
                <a:t>缺点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78CC851-A292-534C-B21A-82943D93D689}"/>
              </a:ext>
            </a:extLst>
          </p:cNvPr>
          <p:cNvSpPr txBox="1"/>
          <p:nvPr/>
        </p:nvSpPr>
        <p:spPr>
          <a:xfrm>
            <a:off x="2097931" y="2905780"/>
            <a:ext cx="4948138" cy="523220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“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收敛慢，重根复根不能算</a:t>
            </a:r>
            <a:r>
              <a:rPr kumimoji="1" lang="en-US" altLang="zh-CN" sz="28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”</a:t>
            </a:r>
            <a:endParaRPr kumimoji="1" lang="zh-CN" altLang="en-US" sz="28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BA64EA8-3D3B-4A41-B65D-9AD24AAD6DA7}"/>
              </a:ext>
            </a:extLst>
          </p:cNvPr>
          <p:cNvSpPr txBox="1"/>
          <p:nvPr/>
        </p:nvSpPr>
        <p:spPr>
          <a:xfrm>
            <a:off x="5606360" y="1975838"/>
            <a:ext cx="2698175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kumimoji="1" lang="zh-CN" altLang="en-US" sz="2400" dirty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奇穿偶不穿！</a:t>
            </a:r>
            <a:r>
              <a:rPr kumimoji="1" lang="en-US" altLang="zh-CN" sz="2400" dirty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endParaRPr kumimoji="1" lang="zh-CN" altLang="en-US" sz="2400" dirty="0">
              <a:solidFill>
                <a:srgbClr val="00B05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2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2AFCA5-97ED-4C10-A608-33D28FCB7AD6}"/>
              </a:ext>
            </a:extLst>
          </p:cNvPr>
          <p:cNvSpPr txBox="1"/>
          <p:nvPr/>
        </p:nvSpPr>
        <p:spPr>
          <a:xfrm>
            <a:off x="-180528" y="3185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试值法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又称试位法</a:t>
            </a:r>
            <a:r>
              <a:rPr lang="en-US" altLang="zh-CN" sz="2400" b="0" i="1" dirty="0" err="1">
                <a:solidFill>
                  <a:srgbClr val="0000FF"/>
                </a:solidFill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regula-falsi</a:t>
            </a:r>
            <a:r>
              <a:rPr lang="en-US" altLang="zh-CN" sz="2400" b="0" i="1" dirty="0">
                <a:solidFill>
                  <a:srgbClr val="0000FF"/>
                </a:solidFill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 method</a:t>
            </a: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)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CC6921-2BEC-470D-9200-6C905433BD2F}"/>
              </a:ext>
            </a:extLst>
          </p:cNvPr>
          <p:cNvSpPr txBox="1"/>
          <p:nvPr/>
        </p:nvSpPr>
        <p:spPr>
          <a:xfrm>
            <a:off x="197456" y="618499"/>
            <a:ext cx="8460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如何改进二分法收敛速度相对较慢的缺点？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3AB6A7-2DE2-4142-9478-1966849AB15E}"/>
              </a:ext>
            </a:extLst>
          </p:cNvPr>
          <p:cNvSpPr txBox="1"/>
          <p:nvPr/>
        </p:nvSpPr>
        <p:spPr>
          <a:xfrm>
            <a:off x="166768" y="2190382"/>
            <a:ext cx="8491120" cy="5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)·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0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，过点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的割线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与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轴交点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0)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AC3B57-3DC7-E071-FCD1-D273BE48CAF9}"/>
              </a:ext>
            </a:extLst>
          </p:cNvPr>
          <p:cNvSpPr txBox="1"/>
          <p:nvPr/>
        </p:nvSpPr>
        <p:spPr>
          <a:xfrm>
            <a:off x="179512" y="2823319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经过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点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和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的割线表达式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F7640E-9467-040D-2625-9FFEFC475C98}"/>
              </a:ext>
            </a:extLst>
          </p:cNvPr>
          <p:cNvSpPr txBox="1"/>
          <p:nvPr/>
        </p:nvSpPr>
        <p:spPr>
          <a:xfrm>
            <a:off x="251520" y="435769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令</a:t>
            </a:r>
            <a:r>
              <a:rPr lang="en-US" altLang="zh-CN" sz="24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则有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D00340-BB31-1AE2-389F-3613E3B9AEEF}"/>
              </a:ext>
            </a:extLst>
          </p:cNvPr>
          <p:cNvSpPr txBox="1"/>
          <p:nvPr/>
        </p:nvSpPr>
        <p:spPr>
          <a:xfrm>
            <a:off x="6374400" y="4874446"/>
            <a:ext cx="471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等号 13">
            <a:extLst>
              <a:ext uri="{FF2B5EF4-FFF2-40B4-BE49-F238E27FC236}">
                <a16:creationId xmlns:a16="http://schemas.microsoft.com/office/drawing/2014/main" id="{3613BEB5-0789-6A2C-0D3A-8E7E1CC05CC5}"/>
              </a:ext>
            </a:extLst>
          </p:cNvPr>
          <p:cNvSpPr/>
          <p:nvPr/>
        </p:nvSpPr>
        <p:spPr>
          <a:xfrm>
            <a:off x="5478224" y="5035631"/>
            <a:ext cx="864096" cy="272034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FC60F2-6F3A-87CC-622A-8D3A11AE4144}"/>
              </a:ext>
            </a:extLst>
          </p:cNvPr>
          <p:cNvSpPr txBox="1"/>
          <p:nvPr/>
        </p:nvSpPr>
        <p:spPr>
          <a:xfrm>
            <a:off x="6444208" y="3533305"/>
            <a:ext cx="204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点斜式方程</a:t>
            </a:r>
            <a:endParaRPr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E99C10D-3682-6FBB-2492-79AF82F4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17" y="3393782"/>
            <a:ext cx="4087660" cy="7083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79594CB-FF74-6EF9-6D04-4101579A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1" y="4788169"/>
            <a:ext cx="2811306" cy="8010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87BDC5-2480-0AF7-A9D6-66D7C5B69F72}"/>
              </a:ext>
            </a:extLst>
          </p:cNvPr>
          <p:cNvSpPr txBox="1"/>
          <p:nvPr/>
        </p:nvSpPr>
        <p:spPr>
          <a:xfrm>
            <a:off x="1694605" y="1811225"/>
            <a:ext cx="5754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</a:rPr>
              <a:t>用过</a:t>
            </a:r>
            <a:r>
              <a:rPr lang="en-US" altLang="zh-CN" sz="2400" b="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</a:rPr>
              <a:t>和</a:t>
            </a:r>
            <a:r>
              <a:rPr lang="en-US" altLang="zh-CN" sz="2400" b="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</a:rPr>
              <a:t>割线的交点代替区间中点</a:t>
            </a:r>
            <a:endParaRPr lang="zh-CN" altLang="en-US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F3AF3E-48C2-4B36-401C-CBD221C59A8F}"/>
              </a:ext>
            </a:extLst>
          </p:cNvPr>
          <p:cNvSpPr txBox="1"/>
          <p:nvPr/>
        </p:nvSpPr>
        <p:spPr>
          <a:xfrm>
            <a:off x="4205553" y="384287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拉丁文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4F900E-C6E3-1F64-8C7D-9CC414B1A8E3}"/>
              </a:ext>
            </a:extLst>
          </p:cNvPr>
          <p:cNvSpPr txBox="1"/>
          <p:nvPr/>
        </p:nvSpPr>
        <p:spPr>
          <a:xfrm>
            <a:off x="897320" y="1140150"/>
            <a:ext cx="73493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</a:rPr>
              <a:t>在等分区间的过程中，</a:t>
            </a:r>
            <a:r>
              <a:rPr lang="zh-CN" altLang="en-US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</a:rPr>
              <a:t>二分法</a:t>
            </a:r>
            <a:r>
              <a:rPr lang="zh-CN" altLang="zh-CN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</a:rPr>
              <a:t>没有考虑</a:t>
            </a:r>
            <a:r>
              <a:rPr lang="en-US" altLang="zh-CN" sz="20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</a:rPr>
              <a:t>和</a:t>
            </a:r>
            <a:r>
              <a:rPr lang="en-US" altLang="zh-CN" sz="20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</a:rPr>
              <a:t>的大小。比如，如果</a:t>
            </a:r>
            <a:r>
              <a:rPr lang="en-US" altLang="zh-CN" sz="20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</a:rPr>
              <a:t>比</a:t>
            </a:r>
            <a:r>
              <a:rPr lang="en-US" altLang="zh-CN" sz="20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</a:rPr>
              <a:t>更接近于</a:t>
            </a:r>
            <a:r>
              <a:rPr lang="en-US" altLang="zh-CN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</a:rPr>
              <a:t>0</a:t>
            </a:r>
            <a:r>
              <a:rPr lang="zh-CN" altLang="zh-CN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</a:rPr>
              <a:t>，则根更靠近</a:t>
            </a:r>
            <a:r>
              <a:rPr lang="en-US" altLang="zh-CN" sz="20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zh-CN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3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9" grpId="0"/>
      <p:bldP spid="11" grpId="0"/>
      <p:bldP spid="12" grpId="0" animBg="1"/>
      <p:bldP spid="13" grpId="0"/>
      <p:bldP spid="7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2AFCA5-97ED-4C10-A608-33D28FCB7AD6}"/>
              </a:ext>
            </a:extLst>
          </p:cNvPr>
          <p:cNvSpPr txBox="1"/>
          <p:nvPr/>
        </p:nvSpPr>
        <p:spPr>
          <a:xfrm>
            <a:off x="-180528" y="3185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试值法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又称试位法</a:t>
            </a:r>
            <a:r>
              <a:rPr lang="en-US" altLang="zh-CN" sz="2400" b="0" i="1" dirty="0" err="1">
                <a:solidFill>
                  <a:srgbClr val="0000FF"/>
                </a:solidFill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regula-falsi</a:t>
            </a:r>
            <a:r>
              <a:rPr lang="en-US" altLang="zh-CN" sz="2400" b="0" i="1" dirty="0">
                <a:solidFill>
                  <a:srgbClr val="0000FF"/>
                </a:solidFill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 method</a:t>
            </a: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)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E7A301-7C73-71F9-556D-34356A884B34}"/>
              </a:ext>
            </a:extLst>
          </p:cNvPr>
          <p:cNvSpPr txBox="1"/>
          <p:nvPr/>
        </p:nvSpPr>
        <p:spPr>
          <a:xfrm>
            <a:off x="251520" y="3979510"/>
            <a:ext cx="87129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如果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和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的符号相反，则在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内有一个零点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如果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和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的符号相反，则在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内有一个零点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如果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)=0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，则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是零点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48D9D2-4DF7-ADDD-CC2A-36E5E5C416DD}"/>
              </a:ext>
            </a:extLst>
          </p:cNvPr>
          <p:cNvSpPr txBox="1"/>
          <p:nvPr/>
        </p:nvSpPr>
        <p:spPr>
          <a:xfrm>
            <a:off x="2097931" y="6047710"/>
            <a:ext cx="4948138" cy="523220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“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以直代曲，加速收敛</a:t>
            </a:r>
            <a:r>
              <a:rPr kumimoji="1" lang="en-US" altLang="zh-CN" sz="28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”</a:t>
            </a:r>
            <a:endParaRPr kumimoji="1" lang="zh-CN" altLang="en-US" sz="28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37806F-ECC7-E572-3DFD-20BC73FE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6" y="620688"/>
            <a:ext cx="7235688" cy="3426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F4FB174-9EB3-5367-6B4F-258FF52E8EFF}"/>
              </a:ext>
            </a:extLst>
          </p:cNvPr>
          <p:cNvCxnSpPr>
            <a:cxnSpLocks/>
          </p:cNvCxnSpPr>
          <p:nvPr/>
        </p:nvCxnSpPr>
        <p:spPr>
          <a:xfrm flipH="1" flipV="1">
            <a:off x="3419872" y="1268760"/>
            <a:ext cx="432048" cy="3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6C81544-A5A7-B556-70BB-246386713DB9}"/>
              </a:ext>
            </a:extLst>
          </p:cNvPr>
          <p:cNvCxnSpPr>
            <a:cxnSpLocks/>
          </p:cNvCxnSpPr>
          <p:nvPr/>
        </p:nvCxnSpPr>
        <p:spPr>
          <a:xfrm>
            <a:off x="5148064" y="1269083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98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02888C-D570-4731-AA96-60DB8ED171A1}"/>
              </a:ext>
            </a:extLst>
          </p:cNvPr>
          <p:cNvSpPr txBox="1"/>
          <p:nvPr/>
        </p:nvSpPr>
        <p:spPr>
          <a:xfrm>
            <a:off x="-35808" y="2606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试值法的收敛性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350C23-5523-4E42-8228-531915362578}"/>
              </a:ext>
            </a:extLst>
          </p:cNvPr>
          <p:cNvSpPr txBox="1"/>
          <p:nvPr/>
        </p:nvSpPr>
        <p:spPr>
          <a:xfrm>
            <a:off x="395536" y="908720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可构造            区间集合，其中每个序列包含零点。在每一步中，零点</a:t>
            </a:r>
            <a:r>
              <a:rPr lang="en-US" altLang="zh-C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的近似值为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C8C1DF-AB72-41B3-A7F0-AAA0FC031BA2}"/>
              </a:ext>
            </a:extLst>
          </p:cNvPr>
          <p:cNvSpPr txBox="1"/>
          <p:nvPr/>
        </p:nvSpPr>
        <p:spPr>
          <a:xfrm>
            <a:off x="1763688" y="3641350"/>
            <a:ext cx="679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尽管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区间宽度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    越来越小，但可能不趋近于零，无法作为终止判别条件。</a:t>
            </a:r>
          </a:p>
        </p:txBody>
      </p:sp>
      <p:grpSp>
        <p:nvGrpSpPr>
          <p:cNvPr id="11" name="Group 61">
            <a:extLst>
              <a:ext uri="{FF2B5EF4-FFF2-40B4-BE49-F238E27FC236}">
                <a16:creationId xmlns:a16="http://schemas.microsoft.com/office/drawing/2014/main" id="{3E132AED-CBFA-4CD7-9ECB-6A5D58086F2C}"/>
              </a:ext>
            </a:extLst>
          </p:cNvPr>
          <p:cNvGrpSpPr>
            <a:grpSpLocks/>
          </p:cNvGrpSpPr>
          <p:nvPr/>
        </p:nvGrpSpPr>
        <p:grpSpPr bwMode="auto">
          <a:xfrm>
            <a:off x="428721" y="3434507"/>
            <a:ext cx="1143000" cy="1295400"/>
            <a:chOff x="288" y="1008"/>
            <a:chExt cx="720" cy="816"/>
          </a:xfrm>
        </p:grpSpPr>
        <p:grpSp>
          <p:nvGrpSpPr>
            <p:cNvPr id="14" name="Group 39">
              <a:extLst>
                <a:ext uri="{FF2B5EF4-FFF2-40B4-BE49-F238E27FC236}">
                  <a16:creationId xmlns:a16="http://schemas.microsoft.com/office/drawing/2014/main" id="{A0A7C7C0-9B64-4863-9023-8FDE96D5F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008"/>
              <a:ext cx="720" cy="816"/>
              <a:chOff x="2355" y="3183"/>
              <a:chExt cx="649" cy="841"/>
            </a:xfrm>
          </p:grpSpPr>
          <p:sp>
            <p:nvSpPr>
              <p:cNvPr id="18" name="Freeform 40">
                <a:extLst>
                  <a:ext uri="{FF2B5EF4-FFF2-40B4-BE49-F238E27FC236}">
                    <a16:creationId xmlns:a16="http://schemas.microsoft.com/office/drawing/2014/main" id="{57652F15-3235-4C16-AF5E-DD634304E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3183"/>
                <a:ext cx="649" cy="841"/>
              </a:xfrm>
              <a:custGeom>
                <a:avLst/>
                <a:gdLst>
                  <a:gd name="T0" fmla="*/ 150 w 649"/>
                  <a:gd name="T1" fmla="*/ 6 h 841"/>
                  <a:gd name="T2" fmla="*/ 204 w 649"/>
                  <a:gd name="T3" fmla="*/ 6 h 841"/>
                  <a:gd name="T4" fmla="*/ 282 w 649"/>
                  <a:gd name="T5" fmla="*/ 18 h 841"/>
                  <a:gd name="T6" fmla="*/ 385 w 649"/>
                  <a:gd name="T7" fmla="*/ 54 h 841"/>
                  <a:gd name="T8" fmla="*/ 529 w 649"/>
                  <a:gd name="T9" fmla="*/ 114 h 841"/>
                  <a:gd name="T10" fmla="*/ 565 w 649"/>
                  <a:gd name="T11" fmla="*/ 144 h 841"/>
                  <a:gd name="T12" fmla="*/ 619 w 649"/>
                  <a:gd name="T13" fmla="*/ 240 h 841"/>
                  <a:gd name="T14" fmla="*/ 649 w 649"/>
                  <a:gd name="T15" fmla="*/ 300 h 841"/>
                  <a:gd name="T16" fmla="*/ 619 w 649"/>
                  <a:gd name="T17" fmla="*/ 342 h 841"/>
                  <a:gd name="T18" fmla="*/ 619 w 649"/>
                  <a:gd name="T19" fmla="*/ 372 h 841"/>
                  <a:gd name="T20" fmla="*/ 643 w 649"/>
                  <a:gd name="T21" fmla="*/ 420 h 841"/>
                  <a:gd name="T22" fmla="*/ 637 w 649"/>
                  <a:gd name="T23" fmla="*/ 462 h 841"/>
                  <a:gd name="T24" fmla="*/ 595 w 649"/>
                  <a:gd name="T25" fmla="*/ 492 h 841"/>
                  <a:gd name="T26" fmla="*/ 607 w 649"/>
                  <a:gd name="T27" fmla="*/ 528 h 841"/>
                  <a:gd name="T28" fmla="*/ 589 w 649"/>
                  <a:gd name="T29" fmla="*/ 577 h 841"/>
                  <a:gd name="T30" fmla="*/ 529 w 649"/>
                  <a:gd name="T31" fmla="*/ 595 h 841"/>
                  <a:gd name="T32" fmla="*/ 505 w 649"/>
                  <a:gd name="T33" fmla="*/ 631 h 841"/>
                  <a:gd name="T34" fmla="*/ 457 w 649"/>
                  <a:gd name="T35" fmla="*/ 649 h 841"/>
                  <a:gd name="T36" fmla="*/ 360 w 649"/>
                  <a:gd name="T37" fmla="*/ 655 h 841"/>
                  <a:gd name="T38" fmla="*/ 300 w 649"/>
                  <a:gd name="T39" fmla="*/ 637 h 841"/>
                  <a:gd name="T40" fmla="*/ 258 w 649"/>
                  <a:gd name="T41" fmla="*/ 589 h 841"/>
                  <a:gd name="T42" fmla="*/ 222 w 649"/>
                  <a:gd name="T43" fmla="*/ 528 h 841"/>
                  <a:gd name="T44" fmla="*/ 240 w 649"/>
                  <a:gd name="T45" fmla="*/ 504 h 841"/>
                  <a:gd name="T46" fmla="*/ 276 w 649"/>
                  <a:gd name="T47" fmla="*/ 498 h 841"/>
                  <a:gd name="T48" fmla="*/ 306 w 649"/>
                  <a:gd name="T49" fmla="*/ 522 h 841"/>
                  <a:gd name="T50" fmla="*/ 282 w 649"/>
                  <a:gd name="T51" fmla="*/ 498 h 841"/>
                  <a:gd name="T52" fmla="*/ 270 w 649"/>
                  <a:gd name="T53" fmla="*/ 492 h 841"/>
                  <a:gd name="T54" fmla="*/ 246 w 649"/>
                  <a:gd name="T55" fmla="*/ 474 h 841"/>
                  <a:gd name="T56" fmla="*/ 204 w 649"/>
                  <a:gd name="T57" fmla="*/ 486 h 841"/>
                  <a:gd name="T58" fmla="*/ 198 w 649"/>
                  <a:gd name="T59" fmla="*/ 516 h 841"/>
                  <a:gd name="T60" fmla="*/ 204 w 649"/>
                  <a:gd name="T61" fmla="*/ 607 h 841"/>
                  <a:gd name="T62" fmla="*/ 228 w 649"/>
                  <a:gd name="T63" fmla="*/ 703 h 841"/>
                  <a:gd name="T64" fmla="*/ 228 w 649"/>
                  <a:gd name="T65" fmla="*/ 793 h 841"/>
                  <a:gd name="T66" fmla="*/ 204 w 649"/>
                  <a:gd name="T67" fmla="*/ 829 h 841"/>
                  <a:gd name="T68" fmla="*/ 150 w 649"/>
                  <a:gd name="T69" fmla="*/ 835 h 841"/>
                  <a:gd name="T70" fmla="*/ 132 w 649"/>
                  <a:gd name="T71" fmla="*/ 775 h 841"/>
                  <a:gd name="T72" fmla="*/ 108 w 649"/>
                  <a:gd name="T73" fmla="*/ 709 h 841"/>
                  <a:gd name="T74" fmla="*/ 96 w 649"/>
                  <a:gd name="T75" fmla="*/ 685 h 841"/>
                  <a:gd name="T76" fmla="*/ 84 w 649"/>
                  <a:gd name="T77" fmla="*/ 655 h 841"/>
                  <a:gd name="T78" fmla="*/ 48 w 649"/>
                  <a:gd name="T79" fmla="*/ 522 h 841"/>
                  <a:gd name="T80" fmla="*/ 18 w 649"/>
                  <a:gd name="T81" fmla="*/ 366 h 841"/>
                  <a:gd name="T82" fmla="*/ 0 w 649"/>
                  <a:gd name="T83" fmla="*/ 27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9" h="841">
                    <a:moveTo>
                      <a:pt x="108" y="0"/>
                    </a:moveTo>
                    <a:lnTo>
                      <a:pt x="132" y="6"/>
                    </a:lnTo>
                    <a:lnTo>
                      <a:pt x="150" y="6"/>
                    </a:lnTo>
                    <a:lnTo>
                      <a:pt x="168" y="12"/>
                    </a:lnTo>
                    <a:lnTo>
                      <a:pt x="180" y="12"/>
                    </a:lnTo>
                    <a:lnTo>
                      <a:pt x="204" y="6"/>
                    </a:lnTo>
                    <a:lnTo>
                      <a:pt x="228" y="6"/>
                    </a:lnTo>
                    <a:lnTo>
                      <a:pt x="252" y="12"/>
                    </a:lnTo>
                    <a:lnTo>
                      <a:pt x="282" y="18"/>
                    </a:lnTo>
                    <a:lnTo>
                      <a:pt x="312" y="24"/>
                    </a:lnTo>
                    <a:lnTo>
                      <a:pt x="342" y="36"/>
                    </a:lnTo>
                    <a:lnTo>
                      <a:pt x="385" y="54"/>
                    </a:lnTo>
                    <a:lnTo>
                      <a:pt x="427" y="72"/>
                    </a:lnTo>
                    <a:lnTo>
                      <a:pt x="481" y="96"/>
                    </a:lnTo>
                    <a:lnTo>
                      <a:pt x="529" y="114"/>
                    </a:lnTo>
                    <a:lnTo>
                      <a:pt x="547" y="120"/>
                    </a:lnTo>
                    <a:lnTo>
                      <a:pt x="559" y="132"/>
                    </a:lnTo>
                    <a:lnTo>
                      <a:pt x="565" y="144"/>
                    </a:lnTo>
                    <a:lnTo>
                      <a:pt x="577" y="162"/>
                    </a:lnTo>
                    <a:lnTo>
                      <a:pt x="595" y="192"/>
                    </a:lnTo>
                    <a:lnTo>
                      <a:pt x="619" y="240"/>
                    </a:lnTo>
                    <a:lnTo>
                      <a:pt x="637" y="264"/>
                    </a:lnTo>
                    <a:lnTo>
                      <a:pt x="643" y="288"/>
                    </a:lnTo>
                    <a:lnTo>
                      <a:pt x="649" y="300"/>
                    </a:lnTo>
                    <a:lnTo>
                      <a:pt x="643" y="318"/>
                    </a:lnTo>
                    <a:lnTo>
                      <a:pt x="631" y="336"/>
                    </a:lnTo>
                    <a:lnTo>
                      <a:pt x="619" y="342"/>
                    </a:lnTo>
                    <a:lnTo>
                      <a:pt x="613" y="348"/>
                    </a:lnTo>
                    <a:lnTo>
                      <a:pt x="613" y="360"/>
                    </a:lnTo>
                    <a:lnTo>
                      <a:pt x="619" y="372"/>
                    </a:lnTo>
                    <a:lnTo>
                      <a:pt x="625" y="384"/>
                    </a:lnTo>
                    <a:lnTo>
                      <a:pt x="637" y="402"/>
                    </a:lnTo>
                    <a:lnTo>
                      <a:pt x="643" y="420"/>
                    </a:lnTo>
                    <a:lnTo>
                      <a:pt x="643" y="432"/>
                    </a:lnTo>
                    <a:lnTo>
                      <a:pt x="643" y="450"/>
                    </a:lnTo>
                    <a:lnTo>
                      <a:pt x="637" y="462"/>
                    </a:lnTo>
                    <a:lnTo>
                      <a:pt x="625" y="474"/>
                    </a:lnTo>
                    <a:lnTo>
                      <a:pt x="607" y="486"/>
                    </a:lnTo>
                    <a:lnTo>
                      <a:pt x="595" y="492"/>
                    </a:lnTo>
                    <a:lnTo>
                      <a:pt x="595" y="504"/>
                    </a:lnTo>
                    <a:lnTo>
                      <a:pt x="601" y="516"/>
                    </a:lnTo>
                    <a:lnTo>
                      <a:pt x="607" y="528"/>
                    </a:lnTo>
                    <a:lnTo>
                      <a:pt x="601" y="546"/>
                    </a:lnTo>
                    <a:lnTo>
                      <a:pt x="601" y="565"/>
                    </a:lnTo>
                    <a:lnTo>
                      <a:pt x="589" y="577"/>
                    </a:lnTo>
                    <a:lnTo>
                      <a:pt x="577" y="583"/>
                    </a:lnTo>
                    <a:lnTo>
                      <a:pt x="553" y="589"/>
                    </a:lnTo>
                    <a:lnTo>
                      <a:pt x="529" y="595"/>
                    </a:lnTo>
                    <a:lnTo>
                      <a:pt x="517" y="595"/>
                    </a:lnTo>
                    <a:lnTo>
                      <a:pt x="511" y="619"/>
                    </a:lnTo>
                    <a:lnTo>
                      <a:pt x="505" y="631"/>
                    </a:lnTo>
                    <a:lnTo>
                      <a:pt x="493" y="643"/>
                    </a:lnTo>
                    <a:lnTo>
                      <a:pt x="475" y="649"/>
                    </a:lnTo>
                    <a:lnTo>
                      <a:pt x="457" y="649"/>
                    </a:lnTo>
                    <a:lnTo>
                      <a:pt x="433" y="649"/>
                    </a:lnTo>
                    <a:lnTo>
                      <a:pt x="403" y="655"/>
                    </a:lnTo>
                    <a:lnTo>
                      <a:pt x="360" y="655"/>
                    </a:lnTo>
                    <a:lnTo>
                      <a:pt x="342" y="655"/>
                    </a:lnTo>
                    <a:lnTo>
                      <a:pt x="324" y="649"/>
                    </a:lnTo>
                    <a:lnTo>
                      <a:pt x="300" y="637"/>
                    </a:lnTo>
                    <a:lnTo>
                      <a:pt x="282" y="625"/>
                    </a:lnTo>
                    <a:lnTo>
                      <a:pt x="270" y="607"/>
                    </a:lnTo>
                    <a:lnTo>
                      <a:pt x="258" y="589"/>
                    </a:lnTo>
                    <a:lnTo>
                      <a:pt x="240" y="565"/>
                    </a:lnTo>
                    <a:lnTo>
                      <a:pt x="228" y="540"/>
                    </a:lnTo>
                    <a:lnTo>
                      <a:pt x="222" y="528"/>
                    </a:lnTo>
                    <a:lnTo>
                      <a:pt x="228" y="522"/>
                    </a:lnTo>
                    <a:lnTo>
                      <a:pt x="234" y="510"/>
                    </a:lnTo>
                    <a:lnTo>
                      <a:pt x="240" y="504"/>
                    </a:lnTo>
                    <a:lnTo>
                      <a:pt x="252" y="498"/>
                    </a:lnTo>
                    <a:lnTo>
                      <a:pt x="264" y="498"/>
                    </a:lnTo>
                    <a:lnTo>
                      <a:pt x="276" y="498"/>
                    </a:lnTo>
                    <a:lnTo>
                      <a:pt x="288" y="510"/>
                    </a:lnTo>
                    <a:lnTo>
                      <a:pt x="300" y="516"/>
                    </a:lnTo>
                    <a:lnTo>
                      <a:pt x="306" y="522"/>
                    </a:lnTo>
                    <a:lnTo>
                      <a:pt x="318" y="528"/>
                    </a:lnTo>
                    <a:lnTo>
                      <a:pt x="306" y="516"/>
                    </a:lnTo>
                    <a:lnTo>
                      <a:pt x="282" y="498"/>
                    </a:lnTo>
                    <a:lnTo>
                      <a:pt x="288" y="492"/>
                    </a:lnTo>
                    <a:lnTo>
                      <a:pt x="282" y="492"/>
                    </a:lnTo>
                    <a:lnTo>
                      <a:pt x="270" y="492"/>
                    </a:lnTo>
                    <a:lnTo>
                      <a:pt x="264" y="486"/>
                    </a:lnTo>
                    <a:lnTo>
                      <a:pt x="252" y="480"/>
                    </a:lnTo>
                    <a:lnTo>
                      <a:pt x="246" y="474"/>
                    </a:lnTo>
                    <a:lnTo>
                      <a:pt x="228" y="474"/>
                    </a:lnTo>
                    <a:lnTo>
                      <a:pt x="216" y="474"/>
                    </a:lnTo>
                    <a:lnTo>
                      <a:pt x="204" y="486"/>
                    </a:lnTo>
                    <a:lnTo>
                      <a:pt x="198" y="492"/>
                    </a:lnTo>
                    <a:lnTo>
                      <a:pt x="198" y="504"/>
                    </a:lnTo>
                    <a:lnTo>
                      <a:pt x="198" y="516"/>
                    </a:lnTo>
                    <a:lnTo>
                      <a:pt x="198" y="546"/>
                    </a:lnTo>
                    <a:lnTo>
                      <a:pt x="198" y="577"/>
                    </a:lnTo>
                    <a:lnTo>
                      <a:pt x="204" y="607"/>
                    </a:lnTo>
                    <a:lnTo>
                      <a:pt x="204" y="637"/>
                    </a:lnTo>
                    <a:lnTo>
                      <a:pt x="216" y="679"/>
                    </a:lnTo>
                    <a:lnTo>
                      <a:pt x="228" y="703"/>
                    </a:lnTo>
                    <a:lnTo>
                      <a:pt x="234" y="721"/>
                    </a:lnTo>
                    <a:lnTo>
                      <a:pt x="234" y="763"/>
                    </a:lnTo>
                    <a:lnTo>
                      <a:pt x="228" y="793"/>
                    </a:lnTo>
                    <a:lnTo>
                      <a:pt x="222" y="811"/>
                    </a:lnTo>
                    <a:lnTo>
                      <a:pt x="216" y="823"/>
                    </a:lnTo>
                    <a:lnTo>
                      <a:pt x="204" y="829"/>
                    </a:lnTo>
                    <a:lnTo>
                      <a:pt x="186" y="835"/>
                    </a:lnTo>
                    <a:lnTo>
                      <a:pt x="168" y="841"/>
                    </a:lnTo>
                    <a:lnTo>
                      <a:pt x="150" y="835"/>
                    </a:lnTo>
                    <a:lnTo>
                      <a:pt x="144" y="829"/>
                    </a:lnTo>
                    <a:lnTo>
                      <a:pt x="138" y="787"/>
                    </a:lnTo>
                    <a:lnTo>
                      <a:pt x="132" y="775"/>
                    </a:lnTo>
                    <a:lnTo>
                      <a:pt x="132" y="769"/>
                    </a:lnTo>
                    <a:lnTo>
                      <a:pt x="126" y="745"/>
                    </a:lnTo>
                    <a:lnTo>
                      <a:pt x="108" y="709"/>
                    </a:lnTo>
                    <a:lnTo>
                      <a:pt x="102" y="697"/>
                    </a:lnTo>
                    <a:lnTo>
                      <a:pt x="102" y="685"/>
                    </a:lnTo>
                    <a:lnTo>
                      <a:pt x="96" y="685"/>
                    </a:lnTo>
                    <a:lnTo>
                      <a:pt x="96" y="679"/>
                    </a:lnTo>
                    <a:lnTo>
                      <a:pt x="96" y="673"/>
                    </a:lnTo>
                    <a:lnTo>
                      <a:pt x="84" y="655"/>
                    </a:lnTo>
                    <a:lnTo>
                      <a:pt x="78" y="613"/>
                    </a:lnTo>
                    <a:lnTo>
                      <a:pt x="60" y="571"/>
                    </a:lnTo>
                    <a:lnTo>
                      <a:pt x="48" y="522"/>
                    </a:lnTo>
                    <a:lnTo>
                      <a:pt x="30" y="468"/>
                    </a:lnTo>
                    <a:lnTo>
                      <a:pt x="24" y="426"/>
                    </a:lnTo>
                    <a:lnTo>
                      <a:pt x="18" y="366"/>
                    </a:lnTo>
                    <a:lnTo>
                      <a:pt x="18" y="306"/>
                    </a:lnTo>
                    <a:lnTo>
                      <a:pt x="18" y="300"/>
                    </a:lnTo>
                    <a:lnTo>
                      <a:pt x="0" y="270"/>
                    </a:lnTo>
                    <a:lnTo>
                      <a:pt x="72" y="204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41">
                <a:extLst>
                  <a:ext uri="{FF2B5EF4-FFF2-40B4-BE49-F238E27FC236}">
                    <a16:creationId xmlns:a16="http://schemas.microsoft.com/office/drawing/2014/main" id="{368B8D7B-D5D6-4C6E-8421-7B2AC290A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" y="3183"/>
                <a:ext cx="445" cy="132"/>
              </a:xfrm>
              <a:custGeom>
                <a:avLst/>
                <a:gdLst>
                  <a:gd name="T0" fmla="*/ 24 w 445"/>
                  <a:gd name="T1" fmla="*/ 0 h 132"/>
                  <a:gd name="T2" fmla="*/ 42 w 445"/>
                  <a:gd name="T3" fmla="*/ 6 h 132"/>
                  <a:gd name="T4" fmla="*/ 60 w 445"/>
                  <a:gd name="T5" fmla="*/ 6 h 132"/>
                  <a:gd name="T6" fmla="*/ 72 w 445"/>
                  <a:gd name="T7" fmla="*/ 12 h 132"/>
                  <a:gd name="T8" fmla="*/ 90 w 445"/>
                  <a:gd name="T9" fmla="*/ 6 h 132"/>
                  <a:gd name="T10" fmla="*/ 102 w 445"/>
                  <a:gd name="T11" fmla="*/ 6 h 132"/>
                  <a:gd name="T12" fmla="*/ 120 w 445"/>
                  <a:gd name="T13" fmla="*/ 6 h 132"/>
                  <a:gd name="T14" fmla="*/ 144 w 445"/>
                  <a:gd name="T15" fmla="*/ 6 h 132"/>
                  <a:gd name="T16" fmla="*/ 174 w 445"/>
                  <a:gd name="T17" fmla="*/ 18 h 132"/>
                  <a:gd name="T18" fmla="*/ 210 w 445"/>
                  <a:gd name="T19" fmla="*/ 24 h 132"/>
                  <a:gd name="T20" fmla="*/ 246 w 445"/>
                  <a:gd name="T21" fmla="*/ 36 h 132"/>
                  <a:gd name="T22" fmla="*/ 289 w 445"/>
                  <a:gd name="T23" fmla="*/ 54 h 132"/>
                  <a:gd name="T24" fmla="*/ 337 w 445"/>
                  <a:gd name="T25" fmla="*/ 72 h 132"/>
                  <a:gd name="T26" fmla="*/ 379 w 445"/>
                  <a:gd name="T27" fmla="*/ 96 h 132"/>
                  <a:gd name="T28" fmla="*/ 409 w 445"/>
                  <a:gd name="T29" fmla="*/ 108 h 132"/>
                  <a:gd name="T30" fmla="*/ 427 w 445"/>
                  <a:gd name="T31" fmla="*/ 114 h 132"/>
                  <a:gd name="T32" fmla="*/ 445 w 445"/>
                  <a:gd name="T33" fmla="*/ 126 h 132"/>
                  <a:gd name="T34" fmla="*/ 433 w 445"/>
                  <a:gd name="T35" fmla="*/ 120 h 132"/>
                  <a:gd name="T36" fmla="*/ 421 w 445"/>
                  <a:gd name="T37" fmla="*/ 120 h 132"/>
                  <a:gd name="T38" fmla="*/ 409 w 445"/>
                  <a:gd name="T39" fmla="*/ 126 h 132"/>
                  <a:gd name="T40" fmla="*/ 403 w 445"/>
                  <a:gd name="T41" fmla="*/ 126 h 132"/>
                  <a:gd name="T42" fmla="*/ 385 w 445"/>
                  <a:gd name="T43" fmla="*/ 120 h 132"/>
                  <a:gd name="T44" fmla="*/ 367 w 445"/>
                  <a:gd name="T45" fmla="*/ 108 h 132"/>
                  <a:gd name="T46" fmla="*/ 349 w 445"/>
                  <a:gd name="T47" fmla="*/ 96 h 132"/>
                  <a:gd name="T48" fmla="*/ 325 w 445"/>
                  <a:gd name="T49" fmla="*/ 84 h 132"/>
                  <a:gd name="T50" fmla="*/ 301 w 445"/>
                  <a:gd name="T51" fmla="*/ 72 h 132"/>
                  <a:gd name="T52" fmla="*/ 271 w 445"/>
                  <a:gd name="T53" fmla="*/ 60 h 132"/>
                  <a:gd name="T54" fmla="*/ 246 w 445"/>
                  <a:gd name="T55" fmla="*/ 54 h 132"/>
                  <a:gd name="T56" fmla="*/ 222 w 445"/>
                  <a:gd name="T57" fmla="*/ 42 h 132"/>
                  <a:gd name="T58" fmla="*/ 204 w 445"/>
                  <a:gd name="T59" fmla="*/ 36 h 132"/>
                  <a:gd name="T60" fmla="*/ 186 w 445"/>
                  <a:gd name="T61" fmla="*/ 36 h 132"/>
                  <a:gd name="T62" fmla="*/ 174 w 445"/>
                  <a:gd name="T63" fmla="*/ 30 h 132"/>
                  <a:gd name="T64" fmla="*/ 150 w 445"/>
                  <a:gd name="T65" fmla="*/ 30 h 132"/>
                  <a:gd name="T66" fmla="*/ 126 w 445"/>
                  <a:gd name="T67" fmla="*/ 30 h 132"/>
                  <a:gd name="T68" fmla="*/ 102 w 445"/>
                  <a:gd name="T69" fmla="*/ 30 h 132"/>
                  <a:gd name="T70" fmla="*/ 84 w 445"/>
                  <a:gd name="T71" fmla="*/ 36 h 132"/>
                  <a:gd name="T72" fmla="*/ 66 w 445"/>
                  <a:gd name="T73" fmla="*/ 42 h 132"/>
                  <a:gd name="T74" fmla="*/ 54 w 445"/>
                  <a:gd name="T75" fmla="*/ 60 h 132"/>
                  <a:gd name="T76" fmla="*/ 42 w 445"/>
                  <a:gd name="T77" fmla="*/ 72 h 132"/>
                  <a:gd name="T78" fmla="*/ 30 w 445"/>
                  <a:gd name="T79" fmla="*/ 90 h 132"/>
                  <a:gd name="T80" fmla="*/ 18 w 445"/>
                  <a:gd name="T81" fmla="*/ 108 h 132"/>
                  <a:gd name="T82" fmla="*/ 12 w 445"/>
                  <a:gd name="T83" fmla="*/ 120 h 132"/>
                  <a:gd name="T84" fmla="*/ 0 w 445"/>
                  <a:gd name="T85" fmla="*/ 132 h 132"/>
                  <a:gd name="T86" fmla="*/ 24 w 445"/>
                  <a:gd name="T8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5" h="132">
                    <a:moveTo>
                      <a:pt x="24" y="0"/>
                    </a:moveTo>
                    <a:lnTo>
                      <a:pt x="42" y="6"/>
                    </a:lnTo>
                    <a:lnTo>
                      <a:pt x="60" y="6"/>
                    </a:lnTo>
                    <a:lnTo>
                      <a:pt x="72" y="12"/>
                    </a:lnTo>
                    <a:lnTo>
                      <a:pt x="90" y="6"/>
                    </a:lnTo>
                    <a:lnTo>
                      <a:pt x="102" y="6"/>
                    </a:lnTo>
                    <a:lnTo>
                      <a:pt x="120" y="6"/>
                    </a:lnTo>
                    <a:lnTo>
                      <a:pt x="144" y="6"/>
                    </a:lnTo>
                    <a:lnTo>
                      <a:pt x="174" y="18"/>
                    </a:lnTo>
                    <a:lnTo>
                      <a:pt x="210" y="24"/>
                    </a:lnTo>
                    <a:lnTo>
                      <a:pt x="246" y="36"/>
                    </a:lnTo>
                    <a:lnTo>
                      <a:pt x="289" y="54"/>
                    </a:lnTo>
                    <a:lnTo>
                      <a:pt x="337" y="72"/>
                    </a:lnTo>
                    <a:lnTo>
                      <a:pt x="379" y="96"/>
                    </a:lnTo>
                    <a:lnTo>
                      <a:pt x="409" y="108"/>
                    </a:lnTo>
                    <a:lnTo>
                      <a:pt x="427" y="114"/>
                    </a:lnTo>
                    <a:lnTo>
                      <a:pt x="445" y="126"/>
                    </a:lnTo>
                    <a:lnTo>
                      <a:pt x="433" y="120"/>
                    </a:lnTo>
                    <a:lnTo>
                      <a:pt x="421" y="120"/>
                    </a:lnTo>
                    <a:lnTo>
                      <a:pt x="409" y="126"/>
                    </a:lnTo>
                    <a:lnTo>
                      <a:pt x="403" y="126"/>
                    </a:lnTo>
                    <a:lnTo>
                      <a:pt x="385" y="120"/>
                    </a:lnTo>
                    <a:lnTo>
                      <a:pt x="367" y="108"/>
                    </a:lnTo>
                    <a:lnTo>
                      <a:pt x="349" y="96"/>
                    </a:lnTo>
                    <a:lnTo>
                      <a:pt x="325" y="84"/>
                    </a:lnTo>
                    <a:lnTo>
                      <a:pt x="301" y="72"/>
                    </a:lnTo>
                    <a:lnTo>
                      <a:pt x="271" y="60"/>
                    </a:lnTo>
                    <a:lnTo>
                      <a:pt x="246" y="54"/>
                    </a:lnTo>
                    <a:lnTo>
                      <a:pt x="222" y="42"/>
                    </a:lnTo>
                    <a:lnTo>
                      <a:pt x="204" y="36"/>
                    </a:lnTo>
                    <a:lnTo>
                      <a:pt x="186" y="36"/>
                    </a:lnTo>
                    <a:lnTo>
                      <a:pt x="174" y="30"/>
                    </a:lnTo>
                    <a:lnTo>
                      <a:pt x="150" y="30"/>
                    </a:lnTo>
                    <a:lnTo>
                      <a:pt x="126" y="30"/>
                    </a:lnTo>
                    <a:lnTo>
                      <a:pt x="102" y="30"/>
                    </a:lnTo>
                    <a:lnTo>
                      <a:pt x="84" y="36"/>
                    </a:lnTo>
                    <a:lnTo>
                      <a:pt x="66" y="42"/>
                    </a:lnTo>
                    <a:lnTo>
                      <a:pt x="54" y="60"/>
                    </a:lnTo>
                    <a:lnTo>
                      <a:pt x="42" y="72"/>
                    </a:lnTo>
                    <a:lnTo>
                      <a:pt x="30" y="90"/>
                    </a:lnTo>
                    <a:lnTo>
                      <a:pt x="18" y="108"/>
                    </a:lnTo>
                    <a:lnTo>
                      <a:pt x="12" y="120"/>
                    </a:lnTo>
                    <a:lnTo>
                      <a:pt x="0" y="1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42">
                <a:extLst>
                  <a:ext uri="{FF2B5EF4-FFF2-40B4-BE49-F238E27FC236}">
                    <a16:creationId xmlns:a16="http://schemas.microsoft.com/office/drawing/2014/main" id="{B568D72F-E56A-4E30-97C3-4AD6D0F81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3417"/>
                <a:ext cx="96" cy="114"/>
              </a:xfrm>
              <a:custGeom>
                <a:avLst/>
                <a:gdLst>
                  <a:gd name="T0" fmla="*/ 90 w 96"/>
                  <a:gd name="T1" fmla="*/ 108 h 114"/>
                  <a:gd name="T2" fmla="*/ 96 w 96"/>
                  <a:gd name="T3" fmla="*/ 96 h 114"/>
                  <a:gd name="T4" fmla="*/ 96 w 96"/>
                  <a:gd name="T5" fmla="*/ 84 h 114"/>
                  <a:gd name="T6" fmla="*/ 90 w 96"/>
                  <a:gd name="T7" fmla="*/ 66 h 114"/>
                  <a:gd name="T8" fmla="*/ 78 w 96"/>
                  <a:gd name="T9" fmla="*/ 54 h 114"/>
                  <a:gd name="T10" fmla="*/ 66 w 96"/>
                  <a:gd name="T11" fmla="*/ 36 h 114"/>
                  <a:gd name="T12" fmla="*/ 42 w 96"/>
                  <a:gd name="T13" fmla="*/ 24 h 114"/>
                  <a:gd name="T14" fmla="*/ 24 w 96"/>
                  <a:gd name="T15" fmla="*/ 12 h 114"/>
                  <a:gd name="T16" fmla="*/ 0 w 96"/>
                  <a:gd name="T17" fmla="*/ 0 h 114"/>
                  <a:gd name="T18" fmla="*/ 24 w 96"/>
                  <a:gd name="T19" fmla="*/ 18 h 114"/>
                  <a:gd name="T20" fmla="*/ 30 w 96"/>
                  <a:gd name="T21" fmla="*/ 24 h 114"/>
                  <a:gd name="T22" fmla="*/ 42 w 96"/>
                  <a:gd name="T23" fmla="*/ 30 h 114"/>
                  <a:gd name="T24" fmla="*/ 54 w 96"/>
                  <a:gd name="T25" fmla="*/ 42 h 114"/>
                  <a:gd name="T26" fmla="*/ 60 w 96"/>
                  <a:gd name="T27" fmla="*/ 48 h 114"/>
                  <a:gd name="T28" fmla="*/ 72 w 96"/>
                  <a:gd name="T29" fmla="*/ 60 h 114"/>
                  <a:gd name="T30" fmla="*/ 78 w 96"/>
                  <a:gd name="T31" fmla="*/ 72 h 114"/>
                  <a:gd name="T32" fmla="*/ 84 w 96"/>
                  <a:gd name="T33" fmla="*/ 90 h 114"/>
                  <a:gd name="T34" fmla="*/ 84 w 96"/>
                  <a:gd name="T35" fmla="*/ 102 h 114"/>
                  <a:gd name="T36" fmla="*/ 84 w 96"/>
                  <a:gd name="T37" fmla="*/ 114 h 114"/>
                  <a:gd name="T38" fmla="*/ 90 w 96"/>
                  <a:gd name="T39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6" h="114">
                    <a:moveTo>
                      <a:pt x="90" y="108"/>
                    </a:moveTo>
                    <a:lnTo>
                      <a:pt x="96" y="96"/>
                    </a:lnTo>
                    <a:lnTo>
                      <a:pt x="96" y="84"/>
                    </a:lnTo>
                    <a:lnTo>
                      <a:pt x="90" y="66"/>
                    </a:lnTo>
                    <a:lnTo>
                      <a:pt x="78" y="54"/>
                    </a:lnTo>
                    <a:lnTo>
                      <a:pt x="66" y="36"/>
                    </a:lnTo>
                    <a:lnTo>
                      <a:pt x="42" y="24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42" y="30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78" y="72"/>
                    </a:lnTo>
                    <a:lnTo>
                      <a:pt x="84" y="90"/>
                    </a:lnTo>
                    <a:lnTo>
                      <a:pt x="84" y="102"/>
                    </a:lnTo>
                    <a:lnTo>
                      <a:pt x="84" y="114"/>
                    </a:lnTo>
                    <a:lnTo>
                      <a:pt x="90" y="108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43">
                <a:extLst>
                  <a:ext uri="{FF2B5EF4-FFF2-40B4-BE49-F238E27FC236}">
                    <a16:creationId xmlns:a16="http://schemas.microsoft.com/office/drawing/2014/main" id="{223D15F7-743F-451A-9BB3-24B2AC4C7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3537"/>
                <a:ext cx="114" cy="138"/>
              </a:xfrm>
              <a:custGeom>
                <a:avLst/>
                <a:gdLst>
                  <a:gd name="T0" fmla="*/ 108 w 114"/>
                  <a:gd name="T1" fmla="*/ 132 h 138"/>
                  <a:gd name="T2" fmla="*/ 114 w 114"/>
                  <a:gd name="T3" fmla="*/ 114 h 138"/>
                  <a:gd name="T4" fmla="*/ 108 w 114"/>
                  <a:gd name="T5" fmla="*/ 96 h 138"/>
                  <a:gd name="T6" fmla="*/ 108 w 114"/>
                  <a:gd name="T7" fmla="*/ 84 h 138"/>
                  <a:gd name="T8" fmla="*/ 96 w 114"/>
                  <a:gd name="T9" fmla="*/ 66 h 138"/>
                  <a:gd name="T10" fmla="*/ 90 w 114"/>
                  <a:gd name="T11" fmla="*/ 54 h 138"/>
                  <a:gd name="T12" fmla="*/ 72 w 114"/>
                  <a:gd name="T13" fmla="*/ 42 h 138"/>
                  <a:gd name="T14" fmla="*/ 54 w 114"/>
                  <a:gd name="T15" fmla="*/ 30 h 138"/>
                  <a:gd name="T16" fmla="*/ 30 w 114"/>
                  <a:gd name="T17" fmla="*/ 18 h 138"/>
                  <a:gd name="T18" fmla="*/ 0 w 114"/>
                  <a:gd name="T19" fmla="*/ 0 h 138"/>
                  <a:gd name="T20" fmla="*/ 18 w 114"/>
                  <a:gd name="T21" fmla="*/ 12 h 138"/>
                  <a:gd name="T22" fmla="*/ 30 w 114"/>
                  <a:gd name="T23" fmla="*/ 24 h 138"/>
                  <a:gd name="T24" fmla="*/ 48 w 114"/>
                  <a:gd name="T25" fmla="*/ 36 h 138"/>
                  <a:gd name="T26" fmla="*/ 60 w 114"/>
                  <a:gd name="T27" fmla="*/ 48 h 138"/>
                  <a:gd name="T28" fmla="*/ 72 w 114"/>
                  <a:gd name="T29" fmla="*/ 60 h 138"/>
                  <a:gd name="T30" fmla="*/ 84 w 114"/>
                  <a:gd name="T31" fmla="*/ 78 h 138"/>
                  <a:gd name="T32" fmla="*/ 90 w 114"/>
                  <a:gd name="T33" fmla="*/ 96 h 138"/>
                  <a:gd name="T34" fmla="*/ 96 w 114"/>
                  <a:gd name="T35" fmla="*/ 120 h 138"/>
                  <a:gd name="T36" fmla="*/ 102 w 114"/>
                  <a:gd name="T37" fmla="*/ 138 h 138"/>
                  <a:gd name="T38" fmla="*/ 108 w 114"/>
                  <a:gd name="T39" fmla="*/ 13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4" h="138">
                    <a:moveTo>
                      <a:pt x="108" y="132"/>
                    </a:moveTo>
                    <a:lnTo>
                      <a:pt x="114" y="114"/>
                    </a:lnTo>
                    <a:lnTo>
                      <a:pt x="108" y="96"/>
                    </a:lnTo>
                    <a:lnTo>
                      <a:pt x="108" y="84"/>
                    </a:lnTo>
                    <a:lnTo>
                      <a:pt x="96" y="66"/>
                    </a:lnTo>
                    <a:lnTo>
                      <a:pt x="90" y="54"/>
                    </a:lnTo>
                    <a:lnTo>
                      <a:pt x="72" y="42"/>
                    </a:lnTo>
                    <a:lnTo>
                      <a:pt x="54" y="30"/>
                    </a:lnTo>
                    <a:lnTo>
                      <a:pt x="30" y="18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30" y="24"/>
                    </a:lnTo>
                    <a:lnTo>
                      <a:pt x="48" y="36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84" y="78"/>
                    </a:lnTo>
                    <a:lnTo>
                      <a:pt x="90" y="96"/>
                    </a:lnTo>
                    <a:lnTo>
                      <a:pt x="96" y="120"/>
                    </a:lnTo>
                    <a:lnTo>
                      <a:pt x="10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44">
                <a:extLst>
                  <a:ext uri="{FF2B5EF4-FFF2-40B4-BE49-F238E27FC236}">
                    <a16:creationId xmlns:a16="http://schemas.microsoft.com/office/drawing/2014/main" id="{8F05A9F1-E051-4646-93E7-CDDDC594B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" y="3675"/>
                <a:ext cx="90" cy="103"/>
              </a:xfrm>
              <a:custGeom>
                <a:avLst/>
                <a:gdLst>
                  <a:gd name="T0" fmla="*/ 0 w 90"/>
                  <a:gd name="T1" fmla="*/ 0 h 103"/>
                  <a:gd name="T2" fmla="*/ 24 w 90"/>
                  <a:gd name="T3" fmla="*/ 12 h 103"/>
                  <a:gd name="T4" fmla="*/ 48 w 90"/>
                  <a:gd name="T5" fmla="*/ 24 h 103"/>
                  <a:gd name="T6" fmla="*/ 66 w 90"/>
                  <a:gd name="T7" fmla="*/ 36 h 103"/>
                  <a:gd name="T8" fmla="*/ 78 w 90"/>
                  <a:gd name="T9" fmla="*/ 48 h 103"/>
                  <a:gd name="T10" fmla="*/ 84 w 90"/>
                  <a:gd name="T11" fmla="*/ 67 h 103"/>
                  <a:gd name="T12" fmla="*/ 90 w 90"/>
                  <a:gd name="T13" fmla="*/ 85 h 103"/>
                  <a:gd name="T14" fmla="*/ 90 w 90"/>
                  <a:gd name="T15" fmla="*/ 103 h 103"/>
                  <a:gd name="T16" fmla="*/ 84 w 90"/>
                  <a:gd name="T17" fmla="*/ 103 h 103"/>
                  <a:gd name="T18" fmla="*/ 72 w 90"/>
                  <a:gd name="T19" fmla="*/ 103 h 103"/>
                  <a:gd name="T20" fmla="*/ 72 w 90"/>
                  <a:gd name="T21" fmla="*/ 91 h 103"/>
                  <a:gd name="T22" fmla="*/ 66 w 90"/>
                  <a:gd name="T23" fmla="*/ 73 h 103"/>
                  <a:gd name="T24" fmla="*/ 60 w 90"/>
                  <a:gd name="T25" fmla="*/ 54 h 103"/>
                  <a:gd name="T26" fmla="*/ 48 w 90"/>
                  <a:gd name="T27" fmla="*/ 36 h 103"/>
                  <a:gd name="T28" fmla="*/ 30 w 90"/>
                  <a:gd name="T29" fmla="*/ 24 h 103"/>
                  <a:gd name="T30" fmla="*/ 18 w 90"/>
                  <a:gd name="T31" fmla="*/ 12 h 103"/>
                  <a:gd name="T32" fmla="*/ 0 w 90"/>
                  <a:gd name="T3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103">
                    <a:moveTo>
                      <a:pt x="0" y="0"/>
                    </a:moveTo>
                    <a:lnTo>
                      <a:pt x="24" y="12"/>
                    </a:lnTo>
                    <a:lnTo>
                      <a:pt x="48" y="24"/>
                    </a:lnTo>
                    <a:lnTo>
                      <a:pt x="66" y="36"/>
                    </a:lnTo>
                    <a:lnTo>
                      <a:pt x="78" y="48"/>
                    </a:lnTo>
                    <a:lnTo>
                      <a:pt x="84" y="67"/>
                    </a:lnTo>
                    <a:lnTo>
                      <a:pt x="90" y="85"/>
                    </a:lnTo>
                    <a:lnTo>
                      <a:pt x="90" y="103"/>
                    </a:lnTo>
                    <a:lnTo>
                      <a:pt x="84" y="103"/>
                    </a:lnTo>
                    <a:lnTo>
                      <a:pt x="72" y="103"/>
                    </a:lnTo>
                    <a:lnTo>
                      <a:pt x="72" y="91"/>
                    </a:lnTo>
                    <a:lnTo>
                      <a:pt x="66" y="73"/>
                    </a:lnTo>
                    <a:lnTo>
                      <a:pt x="60" y="54"/>
                    </a:lnTo>
                    <a:lnTo>
                      <a:pt x="48" y="36"/>
                    </a:lnTo>
                    <a:lnTo>
                      <a:pt x="30" y="24"/>
                    </a:lnTo>
                    <a:lnTo>
                      <a:pt x="1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45">
                <a:extLst>
                  <a:ext uri="{FF2B5EF4-FFF2-40B4-BE49-F238E27FC236}">
                    <a16:creationId xmlns:a16="http://schemas.microsoft.com/office/drawing/2014/main" id="{70DBC17E-D31B-48B6-B4C8-E1DF70DE4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681"/>
                <a:ext cx="235" cy="151"/>
              </a:xfrm>
              <a:custGeom>
                <a:avLst/>
                <a:gdLst>
                  <a:gd name="T0" fmla="*/ 84 w 235"/>
                  <a:gd name="T1" fmla="*/ 24 h 151"/>
                  <a:gd name="T2" fmla="*/ 120 w 235"/>
                  <a:gd name="T3" fmla="*/ 30 h 151"/>
                  <a:gd name="T4" fmla="*/ 157 w 235"/>
                  <a:gd name="T5" fmla="*/ 42 h 151"/>
                  <a:gd name="T6" fmla="*/ 175 w 235"/>
                  <a:gd name="T7" fmla="*/ 54 h 151"/>
                  <a:gd name="T8" fmla="*/ 199 w 235"/>
                  <a:gd name="T9" fmla="*/ 73 h 151"/>
                  <a:gd name="T10" fmla="*/ 217 w 235"/>
                  <a:gd name="T11" fmla="*/ 91 h 151"/>
                  <a:gd name="T12" fmla="*/ 235 w 235"/>
                  <a:gd name="T13" fmla="*/ 109 h 151"/>
                  <a:gd name="T14" fmla="*/ 205 w 235"/>
                  <a:gd name="T15" fmla="*/ 85 h 151"/>
                  <a:gd name="T16" fmla="*/ 175 w 235"/>
                  <a:gd name="T17" fmla="*/ 67 h 151"/>
                  <a:gd name="T18" fmla="*/ 157 w 235"/>
                  <a:gd name="T19" fmla="*/ 48 h 151"/>
                  <a:gd name="T20" fmla="*/ 132 w 235"/>
                  <a:gd name="T21" fmla="*/ 48 h 151"/>
                  <a:gd name="T22" fmla="*/ 114 w 235"/>
                  <a:gd name="T23" fmla="*/ 42 h 151"/>
                  <a:gd name="T24" fmla="*/ 102 w 235"/>
                  <a:gd name="T25" fmla="*/ 36 h 151"/>
                  <a:gd name="T26" fmla="*/ 108 w 235"/>
                  <a:gd name="T27" fmla="*/ 54 h 151"/>
                  <a:gd name="T28" fmla="*/ 108 w 235"/>
                  <a:gd name="T29" fmla="*/ 73 h 151"/>
                  <a:gd name="T30" fmla="*/ 114 w 235"/>
                  <a:gd name="T31" fmla="*/ 91 h 151"/>
                  <a:gd name="T32" fmla="*/ 120 w 235"/>
                  <a:gd name="T33" fmla="*/ 109 h 151"/>
                  <a:gd name="T34" fmla="*/ 126 w 235"/>
                  <a:gd name="T35" fmla="*/ 127 h 151"/>
                  <a:gd name="T36" fmla="*/ 132 w 235"/>
                  <a:gd name="T37" fmla="*/ 133 h 151"/>
                  <a:gd name="T38" fmla="*/ 138 w 235"/>
                  <a:gd name="T39" fmla="*/ 151 h 151"/>
                  <a:gd name="T40" fmla="*/ 126 w 235"/>
                  <a:gd name="T41" fmla="*/ 133 h 151"/>
                  <a:gd name="T42" fmla="*/ 120 w 235"/>
                  <a:gd name="T43" fmla="*/ 115 h 151"/>
                  <a:gd name="T44" fmla="*/ 108 w 235"/>
                  <a:gd name="T45" fmla="*/ 97 h 151"/>
                  <a:gd name="T46" fmla="*/ 102 w 235"/>
                  <a:gd name="T47" fmla="*/ 85 h 151"/>
                  <a:gd name="T48" fmla="*/ 96 w 235"/>
                  <a:gd name="T49" fmla="*/ 67 h 151"/>
                  <a:gd name="T50" fmla="*/ 96 w 235"/>
                  <a:gd name="T51" fmla="*/ 54 h 151"/>
                  <a:gd name="T52" fmla="*/ 84 w 235"/>
                  <a:gd name="T53" fmla="*/ 42 h 151"/>
                  <a:gd name="T54" fmla="*/ 78 w 235"/>
                  <a:gd name="T55" fmla="*/ 30 h 151"/>
                  <a:gd name="T56" fmla="*/ 66 w 235"/>
                  <a:gd name="T57" fmla="*/ 18 h 151"/>
                  <a:gd name="T58" fmla="*/ 54 w 235"/>
                  <a:gd name="T59" fmla="*/ 12 h 151"/>
                  <a:gd name="T60" fmla="*/ 36 w 235"/>
                  <a:gd name="T61" fmla="*/ 12 h 151"/>
                  <a:gd name="T62" fmla="*/ 18 w 235"/>
                  <a:gd name="T63" fmla="*/ 18 h 151"/>
                  <a:gd name="T64" fmla="*/ 12 w 235"/>
                  <a:gd name="T65" fmla="*/ 30 h 151"/>
                  <a:gd name="T66" fmla="*/ 30 w 235"/>
                  <a:gd name="T67" fmla="*/ 42 h 151"/>
                  <a:gd name="T68" fmla="*/ 36 w 235"/>
                  <a:gd name="T69" fmla="*/ 54 h 151"/>
                  <a:gd name="T70" fmla="*/ 42 w 235"/>
                  <a:gd name="T71" fmla="*/ 79 h 151"/>
                  <a:gd name="T72" fmla="*/ 42 w 235"/>
                  <a:gd name="T73" fmla="*/ 91 h 151"/>
                  <a:gd name="T74" fmla="*/ 42 w 235"/>
                  <a:gd name="T75" fmla="*/ 79 h 151"/>
                  <a:gd name="T76" fmla="*/ 36 w 235"/>
                  <a:gd name="T77" fmla="*/ 67 h 151"/>
                  <a:gd name="T78" fmla="*/ 30 w 235"/>
                  <a:gd name="T79" fmla="*/ 54 h 151"/>
                  <a:gd name="T80" fmla="*/ 24 w 235"/>
                  <a:gd name="T81" fmla="*/ 42 h 151"/>
                  <a:gd name="T82" fmla="*/ 12 w 235"/>
                  <a:gd name="T83" fmla="*/ 36 h 151"/>
                  <a:gd name="T84" fmla="*/ 0 w 235"/>
                  <a:gd name="T85" fmla="*/ 36 h 151"/>
                  <a:gd name="T86" fmla="*/ 6 w 235"/>
                  <a:gd name="T87" fmla="*/ 24 h 151"/>
                  <a:gd name="T88" fmla="*/ 6 w 235"/>
                  <a:gd name="T89" fmla="*/ 18 h 151"/>
                  <a:gd name="T90" fmla="*/ 12 w 235"/>
                  <a:gd name="T91" fmla="*/ 6 h 151"/>
                  <a:gd name="T92" fmla="*/ 24 w 235"/>
                  <a:gd name="T93" fmla="*/ 6 h 151"/>
                  <a:gd name="T94" fmla="*/ 36 w 235"/>
                  <a:gd name="T95" fmla="*/ 0 h 151"/>
                  <a:gd name="T96" fmla="*/ 54 w 235"/>
                  <a:gd name="T97" fmla="*/ 0 h 151"/>
                  <a:gd name="T98" fmla="*/ 72 w 235"/>
                  <a:gd name="T99" fmla="*/ 12 h 151"/>
                  <a:gd name="T100" fmla="*/ 84 w 235"/>
                  <a:gd name="T101" fmla="*/ 2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5" h="151">
                    <a:moveTo>
                      <a:pt x="84" y="24"/>
                    </a:moveTo>
                    <a:lnTo>
                      <a:pt x="120" y="30"/>
                    </a:lnTo>
                    <a:lnTo>
                      <a:pt x="157" y="42"/>
                    </a:lnTo>
                    <a:lnTo>
                      <a:pt x="175" y="54"/>
                    </a:lnTo>
                    <a:lnTo>
                      <a:pt x="199" y="73"/>
                    </a:lnTo>
                    <a:lnTo>
                      <a:pt x="217" y="91"/>
                    </a:lnTo>
                    <a:lnTo>
                      <a:pt x="235" y="109"/>
                    </a:lnTo>
                    <a:lnTo>
                      <a:pt x="205" y="85"/>
                    </a:lnTo>
                    <a:lnTo>
                      <a:pt x="175" y="67"/>
                    </a:lnTo>
                    <a:lnTo>
                      <a:pt x="157" y="48"/>
                    </a:lnTo>
                    <a:lnTo>
                      <a:pt x="132" y="48"/>
                    </a:lnTo>
                    <a:lnTo>
                      <a:pt x="114" y="42"/>
                    </a:lnTo>
                    <a:lnTo>
                      <a:pt x="102" y="36"/>
                    </a:lnTo>
                    <a:lnTo>
                      <a:pt x="108" y="54"/>
                    </a:lnTo>
                    <a:lnTo>
                      <a:pt x="108" y="73"/>
                    </a:lnTo>
                    <a:lnTo>
                      <a:pt x="114" y="91"/>
                    </a:lnTo>
                    <a:lnTo>
                      <a:pt x="120" y="109"/>
                    </a:lnTo>
                    <a:lnTo>
                      <a:pt x="126" y="127"/>
                    </a:lnTo>
                    <a:lnTo>
                      <a:pt x="132" y="133"/>
                    </a:lnTo>
                    <a:lnTo>
                      <a:pt x="138" y="151"/>
                    </a:lnTo>
                    <a:lnTo>
                      <a:pt x="126" y="133"/>
                    </a:lnTo>
                    <a:lnTo>
                      <a:pt x="120" y="115"/>
                    </a:lnTo>
                    <a:lnTo>
                      <a:pt x="108" y="97"/>
                    </a:lnTo>
                    <a:lnTo>
                      <a:pt x="102" y="85"/>
                    </a:lnTo>
                    <a:lnTo>
                      <a:pt x="96" y="67"/>
                    </a:lnTo>
                    <a:lnTo>
                      <a:pt x="96" y="54"/>
                    </a:lnTo>
                    <a:lnTo>
                      <a:pt x="84" y="42"/>
                    </a:lnTo>
                    <a:lnTo>
                      <a:pt x="78" y="30"/>
                    </a:lnTo>
                    <a:lnTo>
                      <a:pt x="66" y="18"/>
                    </a:lnTo>
                    <a:lnTo>
                      <a:pt x="54" y="12"/>
                    </a:lnTo>
                    <a:lnTo>
                      <a:pt x="36" y="12"/>
                    </a:lnTo>
                    <a:lnTo>
                      <a:pt x="18" y="18"/>
                    </a:lnTo>
                    <a:lnTo>
                      <a:pt x="12" y="30"/>
                    </a:lnTo>
                    <a:lnTo>
                      <a:pt x="30" y="42"/>
                    </a:lnTo>
                    <a:lnTo>
                      <a:pt x="36" y="54"/>
                    </a:lnTo>
                    <a:lnTo>
                      <a:pt x="42" y="79"/>
                    </a:lnTo>
                    <a:lnTo>
                      <a:pt x="42" y="91"/>
                    </a:lnTo>
                    <a:lnTo>
                      <a:pt x="42" y="79"/>
                    </a:lnTo>
                    <a:lnTo>
                      <a:pt x="36" y="67"/>
                    </a:lnTo>
                    <a:lnTo>
                      <a:pt x="30" y="54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0" y="36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0"/>
                    </a:lnTo>
                    <a:lnTo>
                      <a:pt x="54" y="0"/>
                    </a:lnTo>
                    <a:lnTo>
                      <a:pt x="72" y="12"/>
                    </a:lnTo>
                    <a:lnTo>
                      <a:pt x="84" y="24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46">
                <a:extLst>
                  <a:ext uri="{FF2B5EF4-FFF2-40B4-BE49-F238E27FC236}">
                    <a16:creationId xmlns:a16="http://schemas.microsoft.com/office/drawing/2014/main" id="{76BD315B-9F4C-436D-BFCA-0C6F4A92C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" y="3651"/>
                <a:ext cx="48" cy="42"/>
              </a:xfrm>
              <a:custGeom>
                <a:avLst/>
                <a:gdLst>
                  <a:gd name="T0" fmla="*/ 6 w 48"/>
                  <a:gd name="T1" fmla="*/ 42 h 42"/>
                  <a:gd name="T2" fmla="*/ 12 w 48"/>
                  <a:gd name="T3" fmla="*/ 30 h 42"/>
                  <a:gd name="T4" fmla="*/ 12 w 48"/>
                  <a:gd name="T5" fmla="*/ 18 h 42"/>
                  <a:gd name="T6" fmla="*/ 24 w 48"/>
                  <a:gd name="T7" fmla="*/ 12 h 42"/>
                  <a:gd name="T8" fmla="*/ 30 w 48"/>
                  <a:gd name="T9" fmla="*/ 6 h 42"/>
                  <a:gd name="T10" fmla="*/ 48 w 48"/>
                  <a:gd name="T11" fmla="*/ 0 h 42"/>
                  <a:gd name="T12" fmla="*/ 36 w 48"/>
                  <a:gd name="T13" fmla="*/ 0 h 42"/>
                  <a:gd name="T14" fmla="*/ 18 w 48"/>
                  <a:gd name="T15" fmla="*/ 6 h 42"/>
                  <a:gd name="T16" fmla="*/ 6 w 48"/>
                  <a:gd name="T17" fmla="*/ 18 h 42"/>
                  <a:gd name="T18" fmla="*/ 0 w 48"/>
                  <a:gd name="T19" fmla="*/ 30 h 42"/>
                  <a:gd name="T20" fmla="*/ 6 w 48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2">
                    <a:moveTo>
                      <a:pt x="6" y="42"/>
                    </a:moveTo>
                    <a:lnTo>
                      <a:pt x="12" y="30"/>
                    </a:lnTo>
                    <a:lnTo>
                      <a:pt x="12" y="18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47">
                <a:extLst>
                  <a:ext uri="{FF2B5EF4-FFF2-40B4-BE49-F238E27FC236}">
                    <a16:creationId xmlns:a16="http://schemas.microsoft.com/office/drawing/2014/main" id="{257F7975-FFB6-40B6-BB5E-4C7A952F7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3621"/>
                <a:ext cx="18" cy="48"/>
              </a:xfrm>
              <a:custGeom>
                <a:avLst/>
                <a:gdLst>
                  <a:gd name="T0" fmla="*/ 0 w 18"/>
                  <a:gd name="T1" fmla="*/ 48 h 48"/>
                  <a:gd name="T2" fmla="*/ 0 w 18"/>
                  <a:gd name="T3" fmla="*/ 36 h 48"/>
                  <a:gd name="T4" fmla="*/ 0 w 18"/>
                  <a:gd name="T5" fmla="*/ 24 h 48"/>
                  <a:gd name="T6" fmla="*/ 12 w 18"/>
                  <a:gd name="T7" fmla="*/ 18 h 48"/>
                  <a:gd name="T8" fmla="*/ 18 w 18"/>
                  <a:gd name="T9" fmla="*/ 6 h 48"/>
                  <a:gd name="T10" fmla="*/ 12 w 18"/>
                  <a:gd name="T11" fmla="*/ 0 h 48"/>
                  <a:gd name="T12" fmla="*/ 0 w 18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8">
                    <a:moveTo>
                      <a:pt x="0" y="48"/>
                    </a:moveTo>
                    <a:lnTo>
                      <a:pt x="0" y="36"/>
                    </a:lnTo>
                    <a:lnTo>
                      <a:pt x="0" y="24"/>
                    </a:lnTo>
                    <a:lnTo>
                      <a:pt x="12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48">
                <a:extLst>
                  <a:ext uri="{FF2B5EF4-FFF2-40B4-BE49-F238E27FC236}">
                    <a16:creationId xmlns:a16="http://schemas.microsoft.com/office/drawing/2014/main" id="{B984031A-9EC1-4207-92AC-1076663EA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3" y="3627"/>
                <a:ext cx="72" cy="193"/>
              </a:xfrm>
              <a:custGeom>
                <a:avLst/>
                <a:gdLst>
                  <a:gd name="T0" fmla="*/ 30 w 72"/>
                  <a:gd name="T1" fmla="*/ 193 h 193"/>
                  <a:gd name="T2" fmla="*/ 36 w 72"/>
                  <a:gd name="T3" fmla="*/ 169 h 193"/>
                  <a:gd name="T4" fmla="*/ 30 w 72"/>
                  <a:gd name="T5" fmla="*/ 139 h 193"/>
                  <a:gd name="T6" fmla="*/ 30 w 72"/>
                  <a:gd name="T7" fmla="*/ 102 h 193"/>
                  <a:gd name="T8" fmla="*/ 30 w 72"/>
                  <a:gd name="T9" fmla="*/ 66 h 193"/>
                  <a:gd name="T10" fmla="*/ 30 w 72"/>
                  <a:gd name="T11" fmla="*/ 54 h 193"/>
                  <a:gd name="T12" fmla="*/ 36 w 72"/>
                  <a:gd name="T13" fmla="*/ 42 h 193"/>
                  <a:gd name="T14" fmla="*/ 48 w 72"/>
                  <a:gd name="T15" fmla="*/ 36 h 193"/>
                  <a:gd name="T16" fmla="*/ 60 w 72"/>
                  <a:gd name="T17" fmla="*/ 30 h 193"/>
                  <a:gd name="T18" fmla="*/ 66 w 72"/>
                  <a:gd name="T19" fmla="*/ 24 h 193"/>
                  <a:gd name="T20" fmla="*/ 66 w 72"/>
                  <a:gd name="T21" fmla="*/ 12 h 193"/>
                  <a:gd name="T22" fmla="*/ 72 w 72"/>
                  <a:gd name="T23" fmla="*/ 0 h 193"/>
                  <a:gd name="T24" fmla="*/ 60 w 72"/>
                  <a:gd name="T25" fmla="*/ 12 h 193"/>
                  <a:gd name="T26" fmla="*/ 60 w 72"/>
                  <a:gd name="T27" fmla="*/ 24 h 193"/>
                  <a:gd name="T28" fmla="*/ 48 w 72"/>
                  <a:gd name="T29" fmla="*/ 24 h 193"/>
                  <a:gd name="T30" fmla="*/ 36 w 72"/>
                  <a:gd name="T31" fmla="*/ 30 h 193"/>
                  <a:gd name="T32" fmla="*/ 30 w 72"/>
                  <a:gd name="T33" fmla="*/ 36 h 193"/>
                  <a:gd name="T34" fmla="*/ 24 w 72"/>
                  <a:gd name="T35" fmla="*/ 42 h 193"/>
                  <a:gd name="T36" fmla="*/ 12 w 72"/>
                  <a:gd name="T37" fmla="*/ 36 h 193"/>
                  <a:gd name="T38" fmla="*/ 6 w 72"/>
                  <a:gd name="T39" fmla="*/ 24 h 193"/>
                  <a:gd name="T40" fmla="*/ 6 w 72"/>
                  <a:gd name="T41" fmla="*/ 12 h 193"/>
                  <a:gd name="T42" fmla="*/ 0 w 72"/>
                  <a:gd name="T43" fmla="*/ 6 h 193"/>
                  <a:gd name="T44" fmla="*/ 0 w 72"/>
                  <a:gd name="T45" fmla="*/ 18 h 193"/>
                  <a:gd name="T46" fmla="*/ 0 w 72"/>
                  <a:gd name="T47" fmla="*/ 36 h 193"/>
                  <a:gd name="T48" fmla="*/ 0 w 72"/>
                  <a:gd name="T49" fmla="*/ 48 h 193"/>
                  <a:gd name="T50" fmla="*/ 6 w 72"/>
                  <a:gd name="T51" fmla="*/ 60 h 193"/>
                  <a:gd name="T52" fmla="*/ 0 w 72"/>
                  <a:gd name="T53" fmla="*/ 72 h 193"/>
                  <a:gd name="T54" fmla="*/ 6 w 72"/>
                  <a:gd name="T55" fmla="*/ 90 h 193"/>
                  <a:gd name="T56" fmla="*/ 12 w 72"/>
                  <a:gd name="T57" fmla="*/ 102 h 193"/>
                  <a:gd name="T58" fmla="*/ 12 w 72"/>
                  <a:gd name="T59" fmla="*/ 115 h 193"/>
                  <a:gd name="T60" fmla="*/ 18 w 72"/>
                  <a:gd name="T61" fmla="*/ 127 h 193"/>
                  <a:gd name="T62" fmla="*/ 18 w 72"/>
                  <a:gd name="T63" fmla="*/ 139 h 193"/>
                  <a:gd name="T64" fmla="*/ 12 w 72"/>
                  <a:gd name="T65" fmla="*/ 145 h 193"/>
                  <a:gd name="T66" fmla="*/ 0 w 72"/>
                  <a:gd name="T67" fmla="*/ 139 h 193"/>
                  <a:gd name="T68" fmla="*/ 6 w 72"/>
                  <a:gd name="T69" fmla="*/ 151 h 193"/>
                  <a:gd name="T70" fmla="*/ 12 w 72"/>
                  <a:gd name="T71" fmla="*/ 163 h 193"/>
                  <a:gd name="T72" fmla="*/ 12 w 72"/>
                  <a:gd name="T73" fmla="*/ 175 h 193"/>
                  <a:gd name="T74" fmla="*/ 18 w 72"/>
                  <a:gd name="T75" fmla="*/ 187 h 193"/>
                  <a:gd name="T76" fmla="*/ 30 w 72"/>
                  <a:gd name="T77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" h="193">
                    <a:moveTo>
                      <a:pt x="30" y="193"/>
                    </a:moveTo>
                    <a:lnTo>
                      <a:pt x="36" y="169"/>
                    </a:lnTo>
                    <a:lnTo>
                      <a:pt x="30" y="139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6" y="42"/>
                    </a:lnTo>
                    <a:lnTo>
                      <a:pt x="48" y="36"/>
                    </a:lnTo>
                    <a:lnTo>
                      <a:pt x="60" y="30"/>
                    </a:lnTo>
                    <a:lnTo>
                      <a:pt x="66" y="24"/>
                    </a:lnTo>
                    <a:lnTo>
                      <a:pt x="66" y="12"/>
                    </a:lnTo>
                    <a:lnTo>
                      <a:pt x="72" y="0"/>
                    </a:lnTo>
                    <a:lnTo>
                      <a:pt x="60" y="12"/>
                    </a:lnTo>
                    <a:lnTo>
                      <a:pt x="60" y="24"/>
                    </a:lnTo>
                    <a:lnTo>
                      <a:pt x="48" y="24"/>
                    </a:lnTo>
                    <a:lnTo>
                      <a:pt x="36" y="30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0" y="72"/>
                    </a:lnTo>
                    <a:lnTo>
                      <a:pt x="6" y="90"/>
                    </a:lnTo>
                    <a:lnTo>
                      <a:pt x="12" y="102"/>
                    </a:lnTo>
                    <a:lnTo>
                      <a:pt x="12" y="115"/>
                    </a:lnTo>
                    <a:lnTo>
                      <a:pt x="18" y="127"/>
                    </a:lnTo>
                    <a:lnTo>
                      <a:pt x="18" y="139"/>
                    </a:lnTo>
                    <a:lnTo>
                      <a:pt x="12" y="145"/>
                    </a:lnTo>
                    <a:lnTo>
                      <a:pt x="0" y="139"/>
                    </a:lnTo>
                    <a:lnTo>
                      <a:pt x="6" y="151"/>
                    </a:lnTo>
                    <a:lnTo>
                      <a:pt x="12" y="163"/>
                    </a:lnTo>
                    <a:lnTo>
                      <a:pt x="12" y="175"/>
                    </a:lnTo>
                    <a:lnTo>
                      <a:pt x="18" y="187"/>
                    </a:lnTo>
                    <a:lnTo>
                      <a:pt x="30" y="193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49">
                <a:extLst>
                  <a:ext uri="{FF2B5EF4-FFF2-40B4-BE49-F238E27FC236}">
                    <a16:creationId xmlns:a16="http://schemas.microsoft.com/office/drawing/2014/main" id="{12B56F20-5FC4-48B0-B069-1684EB20F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3778"/>
                <a:ext cx="36" cy="36"/>
              </a:xfrm>
              <a:custGeom>
                <a:avLst/>
                <a:gdLst>
                  <a:gd name="T0" fmla="*/ 6 w 36"/>
                  <a:gd name="T1" fmla="*/ 12 h 36"/>
                  <a:gd name="T2" fmla="*/ 12 w 36"/>
                  <a:gd name="T3" fmla="*/ 12 h 36"/>
                  <a:gd name="T4" fmla="*/ 24 w 36"/>
                  <a:gd name="T5" fmla="*/ 12 h 36"/>
                  <a:gd name="T6" fmla="*/ 30 w 36"/>
                  <a:gd name="T7" fmla="*/ 18 h 36"/>
                  <a:gd name="T8" fmla="*/ 36 w 36"/>
                  <a:gd name="T9" fmla="*/ 36 h 36"/>
                  <a:gd name="T10" fmla="*/ 36 w 36"/>
                  <a:gd name="T11" fmla="*/ 24 h 36"/>
                  <a:gd name="T12" fmla="*/ 30 w 36"/>
                  <a:gd name="T13" fmla="*/ 12 h 36"/>
                  <a:gd name="T14" fmla="*/ 24 w 36"/>
                  <a:gd name="T15" fmla="*/ 6 h 36"/>
                  <a:gd name="T16" fmla="*/ 12 w 36"/>
                  <a:gd name="T17" fmla="*/ 0 h 36"/>
                  <a:gd name="T18" fmla="*/ 0 w 36"/>
                  <a:gd name="T19" fmla="*/ 0 h 36"/>
                  <a:gd name="T20" fmla="*/ 6 w 36"/>
                  <a:gd name="T2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">
                    <a:moveTo>
                      <a:pt x="6" y="12"/>
                    </a:moveTo>
                    <a:lnTo>
                      <a:pt x="12" y="12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50">
                <a:extLst>
                  <a:ext uri="{FF2B5EF4-FFF2-40B4-BE49-F238E27FC236}">
                    <a16:creationId xmlns:a16="http://schemas.microsoft.com/office/drawing/2014/main" id="{46381484-8C34-4A5C-A78E-D39D67954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3405"/>
                <a:ext cx="60" cy="108"/>
              </a:xfrm>
              <a:custGeom>
                <a:avLst/>
                <a:gdLst>
                  <a:gd name="T0" fmla="*/ 0 w 60"/>
                  <a:gd name="T1" fmla="*/ 42 h 108"/>
                  <a:gd name="T2" fmla="*/ 6 w 60"/>
                  <a:gd name="T3" fmla="*/ 54 h 108"/>
                  <a:gd name="T4" fmla="*/ 12 w 60"/>
                  <a:gd name="T5" fmla="*/ 66 h 108"/>
                  <a:gd name="T6" fmla="*/ 18 w 60"/>
                  <a:gd name="T7" fmla="*/ 72 h 108"/>
                  <a:gd name="T8" fmla="*/ 24 w 60"/>
                  <a:gd name="T9" fmla="*/ 78 h 108"/>
                  <a:gd name="T10" fmla="*/ 30 w 60"/>
                  <a:gd name="T11" fmla="*/ 96 h 108"/>
                  <a:gd name="T12" fmla="*/ 36 w 60"/>
                  <a:gd name="T13" fmla="*/ 108 h 108"/>
                  <a:gd name="T14" fmla="*/ 36 w 60"/>
                  <a:gd name="T15" fmla="*/ 90 h 108"/>
                  <a:gd name="T16" fmla="*/ 30 w 60"/>
                  <a:gd name="T17" fmla="*/ 78 h 108"/>
                  <a:gd name="T18" fmla="*/ 24 w 60"/>
                  <a:gd name="T19" fmla="*/ 66 h 108"/>
                  <a:gd name="T20" fmla="*/ 18 w 60"/>
                  <a:gd name="T21" fmla="*/ 54 h 108"/>
                  <a:gd name="T22" fmla="*/ 30 w 60"/>
                  <a:gd name="T23" fmla="*/ 48 h 108"/>
                  <a:gd name="T24" fmla="*/ 36 w 60"/>
                  <a:gd name="T25" fmla="*/ 42 h 108"/>
                  <a:gd name="T26" fmla="*/ 42 w 60"/>
                  <a:gd name="T27" fmla="*/ 36 h 108"/>
                  <a:gd name="T28" fmla="*/ 54 w 60"/>
                  <a:gd name="T29" fmla="*/ 18 h 108"/>
                  <a:gd name="T30" fmla="*/ 60 w 60"/>
                  <a:gd name="T31" fmla="*/ 0 h 108"/>
                  <a:gd name="T32" fmla="*/ 0 w 60"/>
                  <a:gd name="T33" fmla="*/ 4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108">
                    <a:moveTo>
                      <a:pt x="0" y="42"/>
                    </a:moveTo>
                    <a:lnTo>
                      <a:pt x="6" y="54"/>
                    </a:lnTo>
                    <a:lnTo>
                      <a:pt x="12" y="66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30" y="96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0" y="78"/>
                    </a:lnTo>
                    <a:lnTo>
                      <a:pt x="24" y="66"/>
                    </a:lnTo>
                    <a:lnTo>
                      <a:pt x="18" y="54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54" y="18"/>
                    </a:lnTo>
                    <a:lnTo>
                      <a:pt x="6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51">
                <a:extLst>
                  <a:ext uri="{FF2B5EF4-FFF2-40B4-BE49-F238E27FC236}">
                    <a16:creationId xmlns:a16="http://schemas.microsoft.com/office/drawing/2014/main" id="{26D4518E-28A8-4185-A333-42D6229A9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" y="3952"/>
                <a:ext cx="42" cy="72"/>
              </a:xfrm>
              <a:custGeom>
                <a:avLst/>
                <a:gdLst>
                  <a:gd name="T0" fmla="*/ 0 w 42"/>
                  <a:gd name="T1" fmla="*/ 6 h 72"/>
                  <a:gd name="T2" fmla="*/ 12 w 42"/>
                  <a:gd name="T3" fmla="*/ 0 h 72"/>
                  <a:gd name="T4" fmla="*/ 18 w 42"/>
                  <a:gd name="T5" fmla="*/ 0 h 72"/>
                  <a:gd name="T6" fmla="*/ 30 w 42"/>
                  <a:gd name="T7" fmla="*/ 0 h 72"/>
                  <a:gd name="T8" fmla="*/ 36 w 42"/>
                  <a:gd name="T9" fmla="*/ 6 h 72"/>
                  <a:gd name="T10" fmla="*/ 42 w 42"/>
                  <a:gd name="T11" fmla="*/ 12 h 72"/>
                  <a:gd name="T12" fmla="*/ 42 w 42"/>
                  <a:gd name="T13" fmla="*/ 24 h 72"/>
                  <a:gd name="T14" fmla="*/ 42 w 42"/>
                  <a:gd name="T15" fmla="*/ 42 h 72"/>
                  <a:gd name="T16" fmla="*/ 42 w 42"/>
                  <a:gd name="T17" fmla="*/ 54 h 72"/>
                  <a:gd name="T18" fmla="*/ 42 w 42"/>
                  <a:gd name="T19" fmla="*/ 60 h 72"/>
                  <a:gd name="T20" fmla="*/ 36 w 42"/>
                  <a:gd name="T21" fmla="*/ 72 h 72"/>
                  <a:gd name="T22" fmla="*/ 30 w 42"/>
                  <a:gd name="T23" fmla="*/ 72 h 72"/>
                  <a:gd name="T24" fmla="*/ 18 w 42"/>
                  <a:gd name="T25" fmla="*/ 72 h 72"/>
                  <a:gd name="T26" fmla="*/ 12 w 42"/>
                  <a:gd name="T27" fmla="*/ 66 h 72"/>
                  <a:gd name="T28" fmla="*/ 12 w 42"/>
                  <a:gd name="T29" fmla="*/ 60 h 72"/>
                  <a:gd name="T30" fmla="*/ 6 w 42"/>
                  <a:gd name="T31" fmla="*/ 42 h 72"/>
                  <a:gd name="T32" fmla="*/ 6 w 42"/>
                  <a:gd name="T33" fmla="*/ 36 h 72"/>
                  <a:gd name="T34" fmla="*/ 6 w 42"/>
                  <a:gd name="T35" fmla="*/ 18 h 72"/>
                  <a:gd name="T36" fmla="*/ 0 w 42"/>
                  <a:gd name="T37" fmla="*/ 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2">
                    <a:moveTo>
                      <a:pt x="0" y="6"/>
                    </a:moveTo>
                    <a:lnTo>
                      <a:pt x="12" y="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6" y="6"/>
                    </a:lnTo>
                    <a:lnTo>
                      <a:pt x="42" y="12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36" y="72"/>
                    </a:lnTo>
                    <a:lnTo>
                      <a:pt x="30" y="72"/>
                    </a:lnTo>
                    <a:lnTo>
                      <a:pt x="18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52">
                <a:extLst>
                  <a:ext uri="{FF2B5EF4-FFF2-40B4-BE49-F238E27FC236}">
                    <a16:creationId xmlns:a16="http://schemas.microsoft.com/office/drawing/2014/main" id="{5765D408-6071-4642-B55B-32DBA2EF5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" y="3832"/>
                <a:ext cx="84" cy="60"/>
              </a:xfrm>
              <a:custGeom>
                <a:avLst/>
                <a:gdLst>
                  <a:gd name="T0" fmla="*/ 0 w 84"/>
                  <a:gd name="T1" fmla="*/ 0 h 60"/>
                  <a:gd name="T2" fmla="*/ 0 w 84"/>
                  <a:gd name="T3" fmla="*/ 12 h 60"/>
                  <a:gd name="T4" fmla="*/ 6 w 84"/>
                  <a:gd name="T5" fmla="*/ 18 h 60"/>
                  <a:gd name="T6" fmla="*/ 6 w 84"/>
                  <a:gd name="T7" fmla="*/ 24 h 60"/>
                  <a:gd name="T8" fmla="*/ 12 w 84"/>
                  <a:gd name="T9" fmla="*/ 24 h 60"/>
                  <a:gd name="T10" fmla="*/ 18 w 84"/>
                  <a:gd name="T11" fmla="*/ 30 h 60"/>
                  <a:gd name="T12" fmla="*/ 12 w 84"/>
                  <a:gd name="T13" fmla="*/ 30 h 60"/>
                  <a:gd name="T14" fmla="*/ 12 w 84"/>
                  <a:gd name="T15" fmla="*/ 36 h 60"/>
                  <a:gd name="T16" fmla="*/ 18 w 84"/>
                  <a:gd name="T17" fmla="*/ 42 h 60"/>
                  <a:gd name="T18" fmla="*/ 18 w 84"/>
                  <a:gd name="T19" fmla="*/ 48 h 60"/>
                  <a:gd name="T20" fmla="*/ 18 w 84"/>
                  <a:gd name="T21" fmla="*/ 54 h 60"/>
                  <a:gd name="T22" fmla="*/ 24 w 84"/>
                  <a:gd name="T23" fmla="*/ 60 h 60"/>
                  <a:gd name="T24" fmla="*/ 30 w 84"/>
                  <a:gd name="T25" fmla="*/ 54 h 60"/>
                  <a:gd name="T26" fmla="*/ 36 w 84"/>
                  <a:gd name="T27" fmla="*/ 48 h 60"/>
                  <a:gd name="T28" fmla="*/ 42 w 84"/>
                  <a:gd name="T29" fmla="*/ 42 h 60"/>
                  <a:gd name="T30" fmla="*/ 54 w 84"/>
                  <a:gd name="T31" fmla="*/ 42 h 60"/>
                  <a:gd name="T32" fmla="*/ 60 w 84"/>
                  <a:gd name="T33" fmla="*/ 42 h 60"/>
                  <a:gd name="T34" fmla="*/ 72 w 84"/>
                  <a:gd name="T35" fmla="*/ 48 h 60"/>
                  <a:gd name="T36" fmla="*/ 60 w 84"/>
                  <a:gd name="T37" fmla="*/ 42 h 60"/>
                  <a:gd name="T38" fmla="*/ 48 w 84"/>
                  <a:gd name="T39" fmla="*/ 36 h 60"/>
                  <a:gd name="T40" fmla="*/ 36 w 84"/>
                  <a:gd name="T41" fmla="*/ 36 h 60"/>
                  <a:gd name="T42" fmla="*/ 30 w 84"/>
                  <a:gd name="T43" fmla="*/ 42 h 60"/>
                  <a:gd name="T44" fmla="*/ 24 w 84"/>
                  <a:gd name="T45" fmla="*/ 48 h 60"/>
                  <a:gd name="T46" fmla="*/ 18 w 84"/>
                  <a:gd name="T47" fmla="*/ 42 h 60"/>
                  <a:gd name="T48" fmla="*/ 24 w 84"/>
                  <a:gd name="T49" fmla="*/ 36 h 60"/>
                  <a:gd name="T50" fmla="*/ 30 w 84"/>
                  <a:gd name="T51" fmla="*/ 30 h 60"/>
                  <a:gd name="T52" fmla="*/ 36 w 84"/>
                  <a:gd name="T53" fmla="*/ 30 h 60"/>
                  <a:gd name="T54" fmla="*/ 42 w 84"/>
                  <a:gd name="T55" fmla="*/ 30 h 60"/>
                  <a:gd name="T56" fmla="*/ 36 w 84"/>
                  <a:gd name="T57" fmla="*/ 24 h 60"/>
                  <a:gd name="T58" fmla="*/ 24 w 84"/>
                  <a:gd name="T59" fmla="*/ 24 h 60"/>
                  <a:gd name="T60" fmla="*/ 18 w 84"/>
                  <a:gd name="T61" fmla="*/ 30 h 60"/>
                  <a:gd name="T62" fmla="*/ 18 w 84"/>
                  <a:gd name="T63" fmla="*/ 24 h 60"/>
                  <a:gd name="T64" fmla="*/ 30 w 84"/>
                  <a:gd name="T65" fmla="*/ 18 h 60"/>
                  <a:gd name="T66" fmla="*/ 42 w 84"/>
                  <a:gd name="T67" fmla="*/ 18 h 60"/>
                  <a:gd name="T68" fmla="*/ 54 w 84"/>
                  <a:gd name="T69" fmla="*/ 18 h 60"/>
                  <a:gd name="T70" fmla="*/ 72 w 84"/>
                  <a:gd name="T71" fmla="*/ 18 h 60"/>
                  <a:gd name="T72" fmla="*/ 84 w 84"/>
                  <a:gd name="T73" fmla="*/ 24 h 60"/>
                  <a:gd name="T74" fmla="*/ 72 w 84"/>
                  <a:gd name="T75" fmla="*/ 18 h 60"/>
                  <a:gd name="T76" fmla="*/ 54 w 84"/>
                  <a:gd name="T77" fmla="*/ 12 h 60"/>
                  <a:gd name="T78" fmla="*/ 48 w 84"/>
                  <a:gd name="T79" fmla="*/ 12 h 60"/>
                  <a:gd name="T80" fmla="*/ 36 w 84"/>
                  <a:gd name="T81" fmla="*/ 12 h 60"/>
                  <a:gd name="T82" fmla="*/ 24 w 84"/>
                  <a:gd name="T83" fmla="*/ 12 h 60"/>
                  <a:gd name="T84" fmla="*/ 12 w 84"/>
                  <a:gd name="T85" fmla="*/ 12 h 60"/>
                  <a:gd name="T86" fmla="*/ 6 w 84"/>
                  <a:gd name="T87" fmla="*/ 6 h 60"/>
                  <a:gd name="T88" fmla="*/ 0 w 84"/>
                  <a:gd name="T8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4" h="60">
                    <a:moveTo>
                      <a:pt x="0" y="0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72" y="48"/>
                    </a:lnTo>
                    <a:lnTo>
                      <a:pt x="60" y="42"/>
                    </a:lnTo>
                    <a:lnTo>
                      <a:pt x="48" y="36"/>
                    </a:lnTo>
                    <a:lnTo>
                      <a:pt x="36" y="36"/>
                    </a:lnTo>
                    <a:lnTo>
                      <a:pt x="30" y="42"/>
                    </a:lnTo>
                    <a:lnTo>
                      <a:pt x="24" y="48"/>
                    </a:lnTo>
                    <a:lnTo>
                      <a:pt x="18" y="42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2" y="30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2" y="18"/>
                    </a:lnTo>
                    <a:lnTo>
                      <a:pt x="54" y="18"/>
                    </a:lnTo>
                    <a:lnTo>
                      <a:pt x="72" y="18"/>
                    </a:lnTo>
                    <a:lnTo>
                      <a:pt x="84" y="24"/>
                    </a:lnTo>
                    <a:lnTo>
                      <a:pt x="72" y="18"/>
                    </a:lnTo>
                    <a:lnTo>
                      <a:pt x="54" y="12"/>
                    </a:lnTo>
                    <a:lnTo>
                      <a:pt x="48" y="12"/>
                    </a:lnTo>
                    <a:lnTo>
                      <a:pt x="36" y="12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53">
                <a:extLst>
                  <a:ext uri="{FF2B5EF4-FFF2-40B4-BE49-F238E27FC236}">
                    <a16:creationId xmlns:a16="http://schemas.microsoft.com/office/drawing/2014/main" id="{7ADEB879-DF21-4C3C-A918-592548DCB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5" y="3916"/>
                <a:ext cx="24" cy="18"/>
              </a:xfrm>
              <a:custGeom>
                <a:avLst/>
                <a:gdLst>
                  <a:gd name="T0" fmla="*/ 0 w 24"/>
                  <a:gd name="T1" fmla="*/ 0 h 18"/>
                  <a:gd name="T2" fmla="*/ 0 w 24"/>
                  <a:gd name="T3" fmla="*/ 6 h 18"/>
                  <a:gd name="T4" fmla="*/ 6 w 24"/>
                  <a:gd name="T5" fmla="*/ 12 h 18"/>
                  <a:gd name="T6" fmla="*/ 6 w 24"/>
                  <a:gd name="T7" fmla="*/ 18 h 18"/>
                  <a:gd name="T8" fmla="*/ 12 w 24"/>
                  <a:gd name="T9" fmla="*/ 18 h 18"/>
                  <a:gd name="T10" fmla="*/ 18 w 24"/>
                  <a:gd name="T11" fmla="*/ 12 h 18"/>
                  <a:gd name="T12" fmla="*/ 24 w 24"/>
                  <a:gd name="T13" fmla="*/ 12 h 18"/>
                  <a:gd name="T14" fmla="*/ 18 w 24"/>
                  <a:gd name="T15" fmla="*/ 12 h 18"/>
                  <a:gd name="T16" fmla="*/ 12 w 24"/>
                  <a:gd name="T17" fmla="*/ 12 h 18"/>
                  <a:gd name="T18" fmla="*/ 0 w 24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8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Text Box 59">
              <a:extLst>
                <a:ext uri="{FF2B5EF4-FFF2-40B4-BE49-F238E27FC236}">
                  <a16:creationId xmlns:a16="http://schemas.microsoft.com/office/drawing/2014/main" id="{A397F182-9D1E-4D7B-BB2C-40E2B5848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" y="115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rgbClr val="0000FF"/>
                  </a:solidFill>
                  <a:ea typeface="楷体_GB2312" pitchFamily="49" charset="-122"/>
                </a:rPr>
                <a:t>缺点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35BFDF7-BB4C-B10C-0CC4-ACF318A1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084" y="1010567"/>
            <a:ext cx="1028700" cy="330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60BD65-8E7A-F1EA-E948-0E335375B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21" y="1877036"/>
            <a:ext cx="5969000" cy="711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7976C3-57CD-258D-4AC6-C990F13F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1412776"/>
            <a:ext cx="2304256" cy="2085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0E6131B-E614-BA27-1307-6DC63668F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88" y="2715008"/>
            <a:ext cx="825500" cy="2667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AF52EEC-C647-B5DF-EA07-8D5BC04FC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36" y="3762234"/>
            <a:ext cx="876300" cy="3175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1B3D90F-E4F7-18C8-4C74-265A1F0292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5204" y="4635058"/>
            <a:ext cx="4193593" cy="2081491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1625279-42C0-FD45-BDF3-0F68FB34BB85}"/>
              </a:ext>
            </a:extLst>
          </p:cNvPr>
          <p:cNvCxnSpPr>
            <a:cxnSpLocks/>
          </p:cNvCxnSpPr>
          <p:nvPr/>
        </p:nvCxnSpPr>
        <p:spPr>
          <a:xfrm flipH="1" flipV="1">
            <a:off x="5952356" y="5750478"/>
            <a:ext cx="432048" cy="3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6ABC592-046D-449A-2200-B8B5595CF9C6}"/>
              </a:ext>
            </a:extLst>
          </p:cNvPr>
          <p:cNvCxnSpPr>
            <a:cxnSpLocks/>
          </p:cNvCxnSpPr>
          <p:nvPr/>
        </p:nvCxnSpPr>
        <p:spPr>
          <a:xfrm flipH="1" flipV="1">
            <a:off x="4946119" y="5750478"/>
            <a:ext cx="432048" cy="3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DE10977A-9BF3-5FBD-893E-1B0AC8E6DFBF}"/>
              </a:ext>
            </a:extLst>
          </p:cNvPr>
          <p:cNvCxnSpPr>
            <a:cxnSpLocks/>
          </p:cNvCxnSpPr>
          <p:nvPr/>
        </p:nvCxnSpPr>
        <p:spPr>
          <a:xfrm flipH="1" flipV="1">
            <a:off x="4355976" y="5750155"/>
            <a:ext cx="432048" cy="3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D311F244-7871-427C-4E7B-7F26BD70F93E}"/>
              </a:ext>
            </a:extLst>
          </p:cNvPr>
          <p:cNvCxnSpPr>
            <a:cxnSpLocks/>
          </p:cNvCxnSpPr>
          <p:nvPr/>
        </p:nvCxnSpPr>
        <p:spPr>
          <a:xfrm>
            <a:off x="2916520" y="6021288"/>
            <a:ext cx="1151424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C73C6F3-6C16-ACCA-C321-20A321953E1A}"/>
              </a:ext>
            </a:extLst>
          </p:cNvPr>
          <p:cNvSpPr txBox="1"/>
          <p:nvPr/>
        </p:nvSpPr>
        <p:spPr>
          <a:xfrm rot="21171126">
            <a:off x="6098207" y="4525244"/>
            <a:ext cx="238398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思考：怎么办？</a:t>
            </a: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E3A4DCF-D30C-0A95-C2CF-B51DB38DDA99}"/>
              </a:ext>
            </a:extLst>
          </p:cNvPr>
          <p:cNvCxnSpPr/>
          <p:nvPr/>
        </p:nvCxnSpPr>
        <p:spPr>
          <a:xfrm>
            <a:off x="1763688" y="2566198"/>
            <a:ext cx="216024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5ABBEA-442E-699F-E03E-63E67D517FEF}"/>
              </a:ext>
            </a:extLst>
          </p:cNvPr>
          <p:cNvSpPr txBox="1"/>
          <p:nvPr/>
        </p:nvSpPr>
        <p:spPr>
          <a:xfrm>
            <a:off x="2555777" y="249289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0" dirty="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dx</a:t>
            </a:r>
            <a:endParaRPr kumimoji="1" lang="zh-CN" altLang="en-US" sz="2800" b="0" dirty="0">
              <a:solidFill>
                <a:srgbClr val="FF0000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CBB7C57-7583-2516-694E-ED4E09660B66}"/>
              </a:ext>
            </a:extLst>
          </p:cNvPr>
          <p:cNvSpPr txBox="1"/>
          <p:nvPr/>
        </p:nvSpPr>
        <p:spPr>
          <a:xfrm>
            <a:off x="791384" y="3113420"/>
            <a:ext cx="58688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solidFill>
                  <a:srgbClr val="0000FF"/>
                </a:solidFill>
              </a:rPr>
              <a:t>https://</a:t>
            </a:r>
            <a:r>
              <a:rPr lang="en-US" altLang="zh-CN" sz="1100" i="1" dirty="0" err="1">
                <a:solidFill>
                  <a:srgbClr val="0000FF"/>
                </a:solidFill>
              </a:rPr>
              <a:t>en.wikipedia.org</a:t>
            </a:r>
            <a:r>
              <a:rPr lang="en-US" altLang="zh-CN" sz="1100" i="1" dirty="0">
                <a:solidFill>
                  <a:srgbClr val="0000FF"/>
                </a:solidFill>
              </a:rPr>
              <a:t>/wiki/</a:t>
            </a:r>
            <a:r>
              <a:rPr lang="en-US" altLang="zh-CN" sz="1100" i="1" dirty="0" err="1">
                <a:solidFill>
                  <a:srgbClr val="0000FF"/>
                </a:solidFill>
              </a:rPr>
              <a:t>Regula_falsi#The_regula_falsi</a:t>
            </a:r>
            <a:r>
              <a:rPr lang="en-US" altLang="zh-CN" sz="1100" i="1" dirty="0">
                <a:solidFill>
                  <a:srgbClr val="0000FF"/>
                </a:solidFill>
              </a:rPr>
              <a:t>_(</a:t>
            </a:r>
            <a:r>
              <a:rPr lang="en-US" altLang="zh-CN" sz="1100" i="1" dirty="0" err="1">
                <a:solidFill>
                  <a:srgbClr val="0000FF"/>
                </a:solidFill>
              </a:rPr>
              <a:t>false_position</a:t>
            </a:r>
            <a:r>
              <a:rPr lang="en-US" altLang="zh-CN" sz="1100" i="1" dirty="0">
                <a:solidFill>
                  <a:srgbClr val="0000FF"/>
                </a:solidFill>
              </a:rPr>
              <a:t>)_method</a:t>
            </a:r>
            <a:endParaRPr lang="zh-CN" altLang="en-US" sz="11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4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1" grpId="0" animBg="1"/>
      <p:bldP spid="44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B73282-3634-4CBE-AD1F-7CD703D1BD69}"/>
              </a:ext>
            </a:extLst>
          </p:cNvPr>
          <p:cNvSpPr txBox="1"/>
          <p:nvPr/>
        </p:nvSpPr>
        <p:spPr>
          <a:xfrm>
            <a:off x="179512" y="836712"/>
            <a:ext cx="53307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[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c,err,yc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(f,a,b,delta,epsilon,max1)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- 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function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the left and right endpoints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tolerance for the zero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epsilon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tolerance for the value of f at the zero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max1 is the maximum number of iterations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- 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zero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f(c)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error estimate for c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 = @(x)  10.*sin(x)-exp(x);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(f, 0, 1, 0.01, 0.01, 30)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f(a);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f(b);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&gt;0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('Note: f(a)*f(b) &gt;0'),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3F325F-9C4F-45DF-B835-77D548D00CAD}"/>
              </a:ext>
            </a:extLst>
          </p:cNvPr>
          <p:cNvSpPr txBox="1"/>
          <p:nvPr/>
        </p:nvSpPr>
        <p:spPr>
          <a:xfrm>
            <a:off x="5436096" y="411043"/>
            <a:ext cx="3489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 = 1: max1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dx =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*(b-a)/(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yb-ya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 = b-dx;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ac = c-a;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f(c);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0, break;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elseif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 = c;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 = c;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  <a:p>
            <a:pPr algn="l"/>
            <a:r>
              <a:rPr lang="sv-SE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dx = min(abs(dx),ac);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abs(dx) &lt; delta, break, end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abs(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epsilon, break, end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err=abs(b-a)/2;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=f(c);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68BB404-D519-6E41-AFF1-D952A4B20AEC}"/>
              </a:ext>
            </a:extLst>
          </p:cNvPr>
          <p:cNvCxnSpPr/>
          <p:nvPr/>
        </p:nvCxnSpPr>
        <p:spPr>
          <a:xfrm>
            <a:off x="5364088" y="735751"/>
            <a:ext cx="0" cy="5789593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0EB77161-2C5F-6754-F401-18C534558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013" y="125487"/>
            <a:ext cx="52219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+mn-ea"/>
                <a:ea typeface="+mn-ea"/>
              </a:rPr>
              <a:t>MATLAB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源程序：</a:t>
            </a:r>
            <a:r>
              <a:rPr lang="en-US" altLang="zh-CN" sz="3200" dirty="0" err="1">
                <a:solidFill>
                  <a:srgbClr val="006600"/>
                </a:solidFill>
                <a:latin typeface="+mn-ea"/>
                <a:ea typeface="+mn-ea"/>
              </a:rPr>
              <a:t>regula</a:t>
            </a:r>
            <a:r>
              <a:rPr lang="en-US" altLang="zh-CN" sz="3200" b="1" dirty="0" err="1">
                <a:solidFill>
                  <a:srgbClr val="006600"/>
                </a:solidFill>
                <a:latin typeface="+mn-ea"/>
                <a:ea typeface="+mn-ea"/>
              </a:rPr>
              <a:t>.m</a:t>
            </a:r>
            <a:endParaRPr lang="en-US" altLang="zh-CN" sz="3200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508D8A-6A97-005C-B7D0-2B8E5CFDA754}"/>
              </a:ext>
            </a:extLst>
          </p:cNvPr>
          <p:cNvSpPr txBox="1"/>
          <p:nvPr/>
        </p:nvSpPr>
        <p:spPr>
          <a:xfrm>
            <a:off x="6516216" y="1270501"/>
            <a:ext cx="2808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(a*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)/(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dx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b-c;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FE7F41F8-0BC5-342B-0472-4C5006E43F2A}"/>
              </a:ext>
            </a:extLst>
          </p:cNvPr>
          <p:cNvCxnSpPr>
            <a:cxnSpLocks/>
          </p:cNvCxnSpPr>
          <p:nvPr/>
        </p:nvCxnSpPr>
        <p:spPr>
          <a:xfrm>
            <a:off x="5724128" y="1332000"/>
            <a:ext cx="20882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DA812BC-5F3B-CD9F-C91E-B65B06FCDAC4}"/>
              </a:ext>
            </a:extLst>
          </p:cNvPr>
          <p:cNvCxnSpPr>
            <a:cxnSpLocks/>
          </p:cNvCxnSpPr>
          <p:nvPr/>
        </p:nvCxnSpPr>
        <p:spPr>
          <a:xfrm>
            <a:off x="5724000" y="1558800"/>
            <a:ext cx="8640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98A5-1F54-4EC8-AE0D-6733A4C07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1560" y="985137"/>
            <a:ext cx="8064896" cy="5249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14400" b="1" dirty="0">
                <a:latin typeface="仿宋" panose="02010609060101010101" pitchFamily="49" charset="-122"/>
                <a:ea typeface="仿宋" panose="02010609060101010101" pitchFamily="49" charset="-122"/>
              </a:rPr>
              <a:t>第二章 非线性方程      的解法</a:t>
            </a:r>
            <a:endParaRPr lang="en-US" altLang="zh-CN" sz="14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28846-C7DA-44BD-98AF-B7EA86C41592}"/>
              </a:ext>
            </a:extLst>
          </p:cNvPr>
          <p:cNvSpPr txBox="1"/>
          <p:nvPr/>
        </p:nvSpPr>
        <p:spPr>
          <a:xfrm>
            <a:off x="1691680" y="1646349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 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280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2.2 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二分法与试值法</a:t>
            </a:r>
            <a:endParaRPr lang="en-US" altLang="zh-CN" sz="280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2.3 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不动点迭代法</a:t>
            </a:r>
            <a:endParaRPr lang="en-US" altLang="zh-CN" sz="280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2.4 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拉夫森法（简称：牛顿迭代法）</a:t>
            </a:r>
            <a:endParaRPr lang="en-US" altLang="zh-CN" sz="280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2.5 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割线法</a:t>
            </a:r>
            <a:endParaRPr lang="en-US" altLang="zh-CN" sz="280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2.6 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迭代收敛的加速办法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选讲）</a:t>
            </a:r>
            <a:endParaRPr lang="en-US" altLang="zh-CN" sz="280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CA3CB7-3B0D-F345-6CE4-18CF1F8E7F63}"/>
              </a:ext>
            </a:extLst>
          </p:cNvPr>
          <p:cNvSpPr txBox="1"/>
          <p:nvPr/>
        </p:nvSpPr>
        <p:spPr>
          <a:xfrm>
            <a:off x="2339752" y="5021855"/>
            <a:ext cx="28725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aseline="30000" dirty="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endParaRPr lang="zh-CN" altLang="en-US" sz="2800" baseline="30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44C87C-9D54-59D4-0E15-E6BE347A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001" y="908720"/>
            <a:ext cx="1466167" cy="5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D9E79A-4814-4972-A0DA-646EE1D6ED50}"/>
              </a:ext>
            </a:extLst>
          </p:cNvPr>
          <p:cNvSpPr txBox="1"/>
          <p:nvPr/>
        </p:nvSpPr>
        <p:spPr>
          <a:xfrm>
            <a:off x="3482888" y="676740"/>
            <a:ext cx="217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作业 </a:t>
            </a:r>
            <a:r>
              <a:rPr lang="en-US" altLang="zh-CN" sz="36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</a:t>
            </a:r>
            <a:r>
              <a:rPr lang="zh-CN" altLang="en-US" sz="36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A0072-9C7A-4B77-9490-4F628908524A}"/>
              </a:ext>
            </a:extLst>
          </p:cNvPr>
          <p:cNvSpPr txBox="1"/>
          <p:nvPr/>
        </p:nvSpPr>
        <p:spPr>
          <a:xfrm>
            <a:off x="251520" y="1459230"/>
            <a:ext cx="8496944" cy="2609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分别运用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二分法和试值法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求解函数                      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                              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在区间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[1, 3]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内满足误差小于   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0.05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的根。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0" dirty="0">
                <a:solidFill>
                  <a:srgbClr val="0096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温馨提示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：在手边只有计算器和人脑的条件下解题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😂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C28EA3-5488-4930-99BB-93F14D9455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2348880"/>
            <a:ext cx="2756612" cy="3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9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C82907F4-FA4F-4442-B7A5-6860353C4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5161" y="158418"/>
            <a:ext cx="3953678" cy="683273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/>
              <a:t>§</a:t>
            </a:r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2.3 </a:t>
            </a: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不动点迭代法</a:t>
            </a:r>
            <a:endParaRPr lang="zh-CN" altLang="en-US" sz="3200" b="1" dirty="0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57487F1-DC0A-43AC-86E8-906B2BEDA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6025" y="1340768"/>
            <a:ext cx="5510311" cy="27266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2.3.1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不动点迭代法的基本思想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2.3.2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不动点迭代法的几何解释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2.3.3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不动点迭代法的收敛性条件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2.3.4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不动点迭代法的算法实现</a:t>
            </a:r>
          </a:p>
        </p:txBody>
      </p:sp>
    </p:spTree>
    <p:extLst>
      <p:ext uri="{BB962C8B-B14F-4D97-AF65-F5344CB8AC3E}">
        <p14:creationId xmlns:p14="http://schemas.microsoft.com/office/powerpoint/2010/main" val="18012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8749AD18-81E9-488D-8EB4-0A78BABC0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057" y="124355"/>
            <a:ext cx="5499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§2.3.1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不动点迭代法的基本思想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9164" name="Picture 12" descr="LIGHT">
            <a:extLst>
              <a:ext uri="{FF2B5EF4-FFF2-40B4-BE49-F238E27FC236}">
                <a16:creationId xmlns:a16="http://schemas.microsoft.com/office/drawing/2014/main" id="{A954DB21-D793-4315-AD9C-AA3DB89F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" y="2471421"/>
            <a:ext cx="526265" cy="87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95DA0B-0972-3ED9-87EF-D8777561D146}"/>
              </a:ext>
            </a:extLst>
          </p:cNvPr>
          <p:cNvGrpSpPr/>
          <p:nvPr/>
        </p:nvGrpSpPr>
        <p:grpSpPr>
          <a:xfrm>
            <a:off x="1321585" y="764704"/>
            <a:ext cx="5943600" cy="1684365"/>
            <a:chOff x="1443121" y="830412"/>
            <a:chExt cx="5943600" cy="1684365"/>
          </a:xfrm>
        </p:grpSpPr>
        <p:sp>
          <p:nvSpPr>
            <p:cNvPr id="49156" name="Text Box 4">
              <a:extLst>
                <a:ext uri="{FF2B5EF4-FFF2-40B4-BE49-F238E27FC236}">
                  <a16:creationId xmlns:a16="http://schemas.microsoft.com/office/drawing/2014/main" id="{732A45EB-DDCC-4984-82DA-A02F6FFFF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121" y="1002091"/>
              <a:ext cx="1295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= 0</a:t>
              </a:r>
              <a:endParaRPr kumimoji="0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57" name="Text Box 5">
              <a:extLst>
                <a:ext uri="{FF2B5EF4-FFF2-40B4-BE49-F238E27FC236}">
                  <a16:creationId xmlns:a16="http://schemas.microsoft.com/office/drawing/2014/main" id="{628335AD-D464-456C-8273-D9ACB0E09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321" y="966818"/>
              <a:ext cx="3200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kumimoji="0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（迭代函数）</a:t>
              </a:r>
              <a:endParaRPr kumimoji="0"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59" name="Text Box 7">
              <a:extLst>
                <a:ext uri="{FF2B5EF4-FFF2-40B4-BE49-F238E27FC236}">
                  <a16:creationId xmlns:a16="http://schemas.microsoft.com/office/drawing/2014/main" id="{BD089A16-D74C-46CA-898F-A9DD8F771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179" y="830412"/>
              <a:ext cx="1447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zh-CN" altLang="en-US" sz="2000" dirty="0">
                  <a:solidFill>
                    <a:srgbClr val="0000FF"/>
                  </a:solidFill>
                  <a:ea typeface="楷体_GB2312" pitchFamily="49" charset="-122"/>
                </a:rPr>
                <a:t>等价变换</a:t>
              </a:r>
            </a:p>
          </p:txBody>
        </p:sp>
        <p:sp>
          <p:nvSpPr>
            <p:cNvPr id="49163" name="AutoShape 11">
              <a:extLst>
                <a:ext uri="{FF2B5EF4-FFF2-40B4-BE49-F238E27FC236}">
                  <a16:creationId xmlns:a16="http://schemas.microsoft.com/office/drawing/2014/main" id="{AD54A164-010B-4B23-A6A3-398244616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241" y="1904256"/>
              <a:ext cx="1325755" cy="229834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AutoShape 10">
              <a:extLst>
                <a:ext uri="{FF2B5EF4-FFF2-40B4-BE49-F238E27FC236}">
                  <a16:creationId xmlns:a16="http://schemas.microsoft.com/office/drawing/2014/main" id="{5819F592-2437-4F8E-9F34-D3D4E2F49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846" y="1556792"/>
              <a:ext cx="2512451" cy="957985"/>
            </a:xfrm>
            <a:prstGeom prst="wedgeEllipseCallout">
              <a:avLst>
                <a:gd name="adj1" fmla="val -36900"/>
                <a:gd name="adj2" fmla="val -6661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寻找使函数</a:t>
              </a:r>
              <a:r>
                <a:rPr kumimoji="1" lang="en-US" altLang="zh-CN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dirty="0">
                  <a:solidFill>
                    <a:srgbClr val="0000FF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输入</a:t>
              </a:r>
              <a:r>
                <a:rPr kumimoji="1" lang="en-US" altLang="zh-CN" dirty="0">
                  <a:solidFill>
                    <a:srgbClr val="0000FF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=</a:t>
              </a:r>
              <a:r>
                <a:rPr kumimoji="1" lang="zh-CN" altLang="en-US" dirty="0">
                  <a:solidFill>
                    <a:srgbClr val="0000FF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输出</a:t>
              </a:r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的点</a:t>
              </a:r>
              <a:r>
                <a:rPr kumimoji="1"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zh-CN" altLang="en-US" sz="2000" i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*</a:t>
              </a:r>
              <a:endParaRPr kumimoji="0" lang="zh-CN" altLang="en-US" sz="2000" baseline="30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AutoShape 9">
            <a:extLst>
              <a:ext uri="{FF2B5EF4-FFF2-40B4-BE49-F238E27FC236}">
                <a16:creationId xmlns:a16="http://schemas.microsoft.com/office/drawing/2014/main" id="{BA5C75C0-850C-5A3D-3940-FF4EE2EB3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00" y="1611132"/>
            <a:ext cx="1846171" cy="746790"/>
          </a:xfrm>
          <a:prstGeom prst="wedgeEllipseCallout">
            <a:avLst>
              <a:gd name="adj1" fmla="val 14028"/>
              <a:gd name="adj2" fmla="val -93562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方程求解问题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180989B-6AF0-D56F-EAD9-3D161951D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168" y="1563092"/>
            <a:ext cx="144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转化为</a:t>
            </a:r>
            <a:endParaRPr kumimoji="0" lang="zh-CN" altLang="en-US" sz="2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A4C8F7-1CC2-17D6-7D72-B8D4F52C3DB9}"/>
              </a:ext>
            </a:extLst>
          </p:cNvPr>
          <p:cNvSpPr txBox="1"/>
          <p:nvPr/>
        </p:nvSpPr>
        <p:spPr>
          <a:xfrm>
            <a:off x="6985268" y="1177275"/>
            <a:ext cx="1613822" cy="1384995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000" dirty="0">
                <a:solidFill>
                  <a:srgbClr val="090A0B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称为函数</a:t>
            </a:r>
            <a:r>
              <a:rPr lang="en-US" altLang="zh-CN" sz="2000" i="1" dirty="0">
                <a:solidFill>
                  <a:srgbClr val="090A0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090A0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90A0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090A0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90A0B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不动点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也是方程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r>
              <a:rPr lang="zh-CN" altLang="en-US" sz="20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的根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98439BFA-890B-7195-58CA-704EC25D7F42}"/>
              </a:ext>
            </a:extLst>
          </p:cNvPr>
          <p:cNvSpPr/>
          <p:nvPr/>
        </p:nvSpPr>
        <p:spPr bwMode="auto">
          <a:xfrm>
            <a:off x="5912480" y="1572266"/>
            <a:ext cx="1186935" cy="826798"/>
          </a:xfrm>
          <a:custGeom>
            <a:avLst/>
            <a:gdLst>
              <a:gd name="connsiteX0" fmla="*/ 0 w 1125416"/>
              <a:gd name="connsiteY0" fmla="*/ 647114 h 720377"/>
              <a:gd name="connsiteX1" fmla="*/ 604911 w 1125416"/>
              <a:gd name="connsiteY1" fmla="*/ 661181 h 720377"/>
              <a:gd name="connsiteX2" fmla="*/ 1125416 w 1125416"/>
              <a:gd name="connsiteY2" fmla="*/ 0 h 72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416" h="720377">
                <a:moveTo>
                  <a:pt x="0" y="647114"/>
                </a:moveTo>
                <a:cubicBezTo>
                  <a:pt x="208671" y="708073"/>
                  <a:pt x="417342" y="769033"/>
                  <a:pt x="604911" y="661181"/>
                </a:cubicBezTo>
                <a:cubicBezTo>
                  <a:pt x="792480" y="553329"/>
                  <a:pt x="958948" y="276664"/>
                  <a:pt x="1125416" y="0"/>
                </a:cubicBez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49A82D5E-3563-7A91-8F7E-1D19120E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280" y="1072824"/>
            <a:ext cx="1546671" cy="219631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0DE45B-7EDF-AB5E-53FA-D8FD74FB02B2}"/>
              </a:ext>
            </a:extLst>
          </p:cNvPr>
          <p:cNvSpPr txBox="1"/>
          <p:nvPr/>
        </p:nvSpPr>
        <p:spPr>
          <a:xfrm>
            <a:off x="623902" y="2665135"/>
            <a:ext cx="481219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怎么不解方程找</a:t>
            </a:r>
            <a:r>
              <a:rPr kumimoji="0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的不动点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D182EE9-FA2C-CA6A-2BD1-999DC59B4284}"/>
              </a:ext>
            </a:extLst>
          </p:cNvPr>
          <p:cNvSpPr txBox="1"/>
          <p:nvPr/>
        </p:nvSpPr>
        <p:spPr>
          <a:xfrm>
            <a:off x="888173" y="3135429"/>
            <a:ext cx="80479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通过</a:t>
            </a:r>
            <a:r>
              <a:rPr lang="zh-CN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不动点迭代公式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从初值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出发计算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显然</a:t>
            </a:r>
            <a:r>
              <a:rPr lang="en-US" altLang="zh-CN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每次迭代的结果要使得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成立很难！</a:t>
            </a:r>
            <a:endParaRPr lang="en-US" altLang="zh-CN" sz="2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一直迭代下去，如果数列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收敛，即</a:t>
            </a:r>
            <a:endParaRPr lang="en-US" altLang="zh-CN" sz="2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这个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就是我们要找的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90A0B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90A0B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90A0B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90A0B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的不动点，即方程的根</a:t>
            </a:r>
            <a:endParaRPr lang="en-US" altLang="zh-CN" sz="2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62D904F3-D218-11B3-A620-EBD4B4B84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188521"/>
              </p:ext>
            </p:extLst>
          </p:nvPr>
        </p:nvGraphicFramePr>
        <p:xfrm>
          <a:off x="6505947" y="3857032"/>
          <a:ext cx="1425842" cy="526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79360" progId="Equation.3">
                  <p:embed/>
                </p:oleObj>
              </mc:Choice>
              <mc:Fallback>
                <p:oleObj name="Equation" r:id="rId4" imgW="787320" imgH="279360" progId="Equation.3">
                  <p:embed/>
                  <p:pic>
                    <p:nvPicPr>
                      <p:cNvPr id="49169" name="Object 17">
                        <a:extLst>
                          <a:ext uri="{FF2B5EF4-FFF2-40B4-BE49-F238E27FC236}">
                            <a16:creationId xmlns:a16="http://schemas.microsoft.com/office/drawing/2014/main" id="{5A070C9C-5CBC-4204-A837-12B7442C0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947" y="3857032"/>
                        <a:ext cx="1425842" cy="526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2A72D06-416C-CC0A-79A2-ADBCAC9E5017}"/>
              </a:ext>
            </a:extLst>
          </p:cNvPr>
          <p:cNvSpPr txBox="1"/>
          <p:nvPr/>
        </p:nvSpPr>
        <p:spPr>
          <a:xfrm>
            <a:off x="5048450" y="2658559"/>
            <a:ext cx="191093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通过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迭代！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8C5F32-B857-3642-6D06-50EFF672B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194" y="5481299"/>
            <a:ext cx="2322386" cy="4390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BA7FF8-8055-E474-1B07-868552CF0FE3}"/>
              </a:ext>
            </a:extLst>
          </p:cNvPr>
          <p:cNvSpPr txBox="1"/>
          <p:nvPr/>
        </p:nvSpPr>
        <p:spPr>
          <a:xfrm>
            <a:off x="647717" y="4647239"/>
            <a:ext cx="4812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6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为什么此时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6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</a:t>
            </a:r>
            <a:r>
              <a:rPr kumimoji="0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的不动点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4FEB5E-55F3-069A-9E83-CD11A468331A}"/>
              </a:ext>
            </a:extLst>
          </p:cNvPr>
          <p:cNvSpPr txBox="1"/>
          <p:nvPr/>
        </p:nvSpPr>
        <p:spPr>
          <a:xfrm>
            <a:off x="803434" y="5065636"/>
            <a:ext cx="3744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对迭代公式两边取极限               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EC79F07-35B9-422A-4E27-8F17EB7DE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0438" y="5481299"/>
            <a:ext cx="2008776" cy="44505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D6E31C8-754D-4E1C-27BF-E31237CC3FF4}"/>
              </a:ext>
            </a:extLst>
          </p:cNvPr>
          <p:cNvSpPr txBox="1"/>
          <p:nvPr/>
        </p:nvSpPr>
        <p:spPr>
          <a:xfrm>
            <a:off x="946931" y="5888996"/>
            <a:ext cx="1750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又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90A0B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90A0B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90A0B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90A0B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连续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                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728E9AB-56E8-2ACC-0441-DA091A6CC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4829" y="5924128"/>
            <a:ext cx="4470400" cy="45720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3AB3D79-A2EA-7B6A-FABE-82E3C73C2A36}"/>
              </a:ext>
            </a:extLst>
          </p:cNvPr>
          <p:cNvCxnSpPr/>
          <p:nvPr/>
        </p:nvCxnSpPr>
        <p:spPr>
          <a:xfrm>
            <a:off x="2922638" y="6287495"/>
            <a:ext cx="2092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FB28DDA-0E7D-F15F-B455-4296B8D07204}"/>
              </a:ext>
            </a:extLst>
          </p:cNvPr>
          <p:cNvCxnSpPr>
            <a:cxnSpLocks/>
          </p:cNvCxnSpPr>
          <p:nvPr/>
        </p:nvCxnSpPr>
        <p:spPr>
          <a:xfrm>
            <a:off x="6374900" y="6308593"/>
            <a:ext cx="5844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7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90AD482B-6554-45BE-B283-EDE565BFE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418753"/>
            <a:ext cx="8350922" cy="891382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36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2.5</a:t>
            </a:r>
            <a:r>
              <a:rPr lang="zh-CN" altLang="en-US" sz="36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en-US" altLang="zh-CN" sz="4400" i="1" dirty="0">
                <a:latin typeface="Times New Roman" panose="02020603050405020304" pitchFamily="18" charset="0"/>
              </a:rPr>
              <a:t>x</a:t>
            </a:r>
            <a:r>
              <a:rPr lang="en-US" altLang="zh-CN" sz="4400" baseline="30000" dirty="0"/>
              <a:t>3</a:t>
            </a:r>
            <a:r>
              <a:rPr lang="en-US" altLang="zh-CN" sz="4400" dirty="0">
                <a:sym typeface="Symbol" panose="05050102010706020507" pitchFamily="18" charset="2"/>
              </a:rPr>
              <a:t></a:t>
            </a:r>
            <a:r>
              <a:rPr lang="en-US" altLang="zh-CN" sz="4400" i="1" dirty="0">
                <a:latin typeface="Times New Roman" panose="02020603050405020304" pitchFamily="18" charset="0"/>
              </a:rPr>
              <a:t>x</a:t>
            </a:r>
            <a:r>
              <a:rPr lang="en-US" altLang="zh-CN" sz="4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4000" dirty="0">
                <a:latin typeface="Times New Roman" panose="02020603050405020304" pitchFamily="18" charset="0"/>
              </a:rPr>
              <a:t>1</a:t>
            </a:r>
            <a:r>
              <a:rPr lang="en-US" altLang="zh-CN" sz="4400" i="1" dirty="0">
                <a:latin typeface="Times New Roman" panose="02020603050405020304" pitchFamily="18" charset="0"/>
              </a:rPr>
              <a:t> = </a:t>
            </a:r>
            <a:r>
              <a:rPr lang="en-US" altLang="zh-CN" sz="4400" dirty="0">
                <a:latin typeface="Times New Roman" panose="02020603050405020304" pitchFamily="18" charset="0"/>
              </a:rPr>
              <a:t>0, </a:t>
            </a:r>
            <a:r>
              <a:rPr lang="zh-CN" altLang="en-US" sz="3600" dirty="0">
                <a:latin typeface="Times New Roman" panose="02020603050405020304" pitchFamily="18" charset="0"/>
              </a:rPr>
              <a:t>区间取</a:t>
            </a:r>
            <a:r>
              <a:rPr lang="en-US" altLang="zh-CN" sz="4000" dirty="0">
                <a:latin typeface="Times New Roman" panose="02020603050405020304" pitchFamily="18" charset="0"/>
              </a:rPr>
              <a:t>[1, 2], </a:t>
            </a:r>
            <a:r>
              <a:rPr lang="zh-CN" altLang="en-US" sz="3600" dirty="0">
                <a:latin typeface="Times New Roman" panose="02020603050405020304" pitchFamily="18" charset="0"/>
              </a:rPr>
              <a:t>取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36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=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1.5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6D95D1AB-4B4E-4C27-A34F-8D32C34E8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296987"/>
            <a:ext cx="7886700" cy="4351338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迭代公式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：</a:t>
            </a:r>
          </a:p>
          <a:p>
            <a:r>
              <a:rPr lang="zh-CN" altLang="en-US" sz="2800" b="1" dirty="0">
                <a:latin typeface="+mn-ea"/>
              </a:rPr>
              <a:t>迭代公式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：</a:t>
            </a:r>
            <a:endParaRPr lang="en-US" altLang="zh-CN" sz="2800" b="1" dirty="0">
              <a:latin typeface="+mn-ea"/>
              <a:sym typeface="Symbol" panose="05050102010706020507" pitchFamily="18" charset="2"/>
            </a:endParaRPr>
          </a:p>
          <a:p>
            <a:endParaRPr lang="zh-CN" altLang="en-US" sz="28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r>
              <a:rPr lang="zh-CN" altLang="en-US" sz="2800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计算结果：</a:t>
            </a:r>
          </a:p>
        </p:txBody>
      </p:sp>
      <p:graphicFrame>
        <p:nvGraphicFramePr>
          <p:cNvPr id="119823" name="Object 15">
            <a:extLst>
              <a:ext uri="{FF2B5EF4-FFF2-40B4-BE49-F238E27FC236}">
                <a16:creationId xmlns:a16="http://schemas.microsoft.com/office/drawing/2014/main" id="{4C6FDDEB-FA95-44F1-8265-A32D96A9F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031620"/>
              </p:ext>
            </p:extLst>
          </p:nvPr>
        </p:nvGraphicFramePr>
        <p:xfrm>
          <a:off x="2193122" y="1199358"/>
          <a:ext cx="20494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241200" progId="Equation.DSMT4">
                  <p:embed/>
                </p:oleObj>
              </mc:Choice>
              <mc:Fallback>
                <p:oleObj name="Equation" r:id="rId2" imgW="825480" imgH="241200" progId="Equation.DSMT4">
                  <p:embed/>
                  <p:pic>
                    <p:nvPicPr>
                      <p:cNvPr id="119823" name="Object 15">
                        <a:extLst>
                          <a:ext uri="{FF2B5EF4-FFF2-40B4-BE49-F238E27FC236}">
                            <a16:creationId xmlns:a16="http://schemas.microsoft.com/office/drawing/2014/main" id="{4C6FDDEB-FA95-44F1-8265-A32D96A9F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122" y="1199358"/>
                        <a:ext cx="204946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4" name="Object 16">
            <a:extLst>
              <a:ext uri="{FF2B5EF4-FFF2-40B4-BE49-F238E27FC236}">
                <a16:creationId xmlns:a16="http://schemas.microsoft.com/office/drawing/2014/main" id="{D7FCFF5B-BA69-4A56-B096-0DAE51AF5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404137"/>
              </p:ext>
            </p:extLst>
          </p:nvPr>
        </p:nvGraphicFramePr>
        <p:xfrm>
          <a:off x="2158837" y="1467981"/>
          <a:ext cx="2476301" cy="856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342720" progId="Equation.DSMT4">
                  <p:embed/>
                </p:oleObj>
              </mc:Choice>
              <mc:Fallback>
                <p:oleObj name="Equation" r:id="rId4" imgW="990360" imgH="342720" progId="Equation.DSMT4">
                  <p:embed/>
                  <p:pic>
                    <p:nvPicPr>
                      <p:cNvPr id="119824" name="Object 16">
                        <a:extLst>
                          <a:ext uri="{FF2B5EF4-FFF2-40B4-BE49-F238E27FC236}">
                            <a16:creationId xmlns:a16="http://schemas.microsoft.com/office/drawing/2014/main" id="{D7FCFF5B-BA69-4A56-B096-0DAE51AF5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837" y="1467981"/>
                        <a:ext cx="2476301" cy="856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33" name="Group 25">
            <a:extLst>
              <a:ext uri="{FF2B5EF4-FFF2-40B4-BE49-F238E27FC236}">
                <a16:creationId xmlns:a16="http://schemas.microsoft.com/office/drawing/2014/main" id="{6D16D4FB-153C-4982-94C3-53364AA455C8}"/>
              </a:ext>
            </a:extLst>
          </p:cNvPr>
          <p:cNvGrpSpPr>
            <a:grpSpLocks/>
          </p:cNvGrpSpPr>
          <p:nvPr/>
        </p:nvGrpSpPr>
        <p:grpSpPr bwMode="auto">
          <a:xfrm>
            <a:off x="317574" y="3205535"/>
            <a:ext cx="3030538" cy="2743200"/>
            <a:chOff x="144" y="2097"/>
            <a:chExt cx="1909" cy="1728"/>
          </a:xfrm>
        </p:grpSpPr>
        <p:graphicFrame>
          <p:nvGraphicFramePr>
            <p:cNvPr id="119828" name="Object 20">
              <a:extLst>
                <a:ext uri="{FF2B5EF4-FFF2-40B4-BE49-F238E27FC236}">
                  <a16:creationId xmlns:a16="http://schemas.microsoft.com/office/drawing/2014/main" id="{CF1E6D13-960F-4C4A-929A-208D37959C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5684461"/>
                </p:ext>
              </p:extLst>
            </p:nvPr>
          </p:nvGraphicFramePr>
          <p:xfrm>
            <a:off x="1055" y="2097"/>
            <a:ext cx="998" cy="1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60240" imgH="1143000" progId="Equation.DSMT4">
                    <p:embed/>
                  </p:oleObj>
                </mc:Choice>
                <mc:Fallback>
                  <p:oleObj name="Equation" r:id="rId6" imgW="660240" imgH="1143000" progId="Equation.DSMT4">
                    <p:embed/>
                    <p:pic>
                      <p:nvPicPr>
                        <p:cNvPr id="119828" name="Object 20">
                          <a:extLst>
                            <a:ext uri="{FF2B5EF4-FFF2-40B4-BE49-F238E27FC236}">
                              <a16:creationId xmlns:a16="http://schemas.microsoft.com/office/drawing/2014/main" id="{CF1E6D13-960F-4C4A-929A-208D37959C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2097"/>
                          <a:ext cx="998" cy="1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31" name="Text Box 23">
              <a:extLst>
                <a:ext uri="{FF2B5EF4-FFF2-40B4-BE49-F238E27FC236}">
                  <a16:creationId xmlns:a16="http://schemas.microsoft.com/office/drawing/2014/main" id="{0E28F6F7-B96E-4C30-A217-07DEA179E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60"/>
              <a:ext cx="9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公式</a:t>
              </a:r>
              <a:r>
                <a:rPr lang="en-US" altLang="zh-CN" sz="28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</p:txBody>
        </p:sp>
      </p:grpSp>
      <p:grpSp>
        <p:nvGrpSpPr>
          <p:cNvPr id="119834" name="Group 26">
            <a:extLst>
              <a:ext uri="{FF2B5EF4-FFF2-40B4-BE49-F238E27FC236}">
                <a16:creationId xmlns:a16="http://schemas.microsoft.com/office/drawing/2014/main" id="{0864C3CD-E627-49B1-8F89-FB47A756F840}"/>
              </a:ext>
            </a:extLst>
          </p:cNvPr>
          <p:cNvGrpSpPr>
            <a:grpSpLocks/>
          </p:cNvGrpSpPr>
          <p:nvPr/>
        </p:nvGrpSpPr>
        <p:grpSpPr bwMode="auto">
          <a:xfrm>
            <a:off x="5278240" y="1814513"/>
            <a:ext cx="3303588" cy="4572000"/>
            <a:chOff x="2612" y="1248"/>
            <a:chExt cx="2081" cy="2880"/>
          </a:xfrm>
        </p:grpSpPr>
        <p:graphicFrame>
          <p:nvGraphicFramePr>
            <p:cNvPr id="119830" name="Object 22">
              <a:extLst>
                <a:ext uri="{FF2B5EF4-FFF2-40B4-BE49-F238E27FC236}">
                  <a16:creationId xmlns:a16="http://schemas.microsoft.com/office/drawing/2014/main" id="{67DDEC64-E84D-4C3C-8F3A-16200009AF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6323381"/>
                </p:ext>
              </p:extLst>
            </p:nvPr>
          </p:nvGraphicFramePr>
          <p:xfrm>
            <a:off x="3573" y="1248"/>
            <a:ext cx="1120" cy="2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99920" imgH="2057400" progId="Equation.DSMT4">
                    <p:embed/>
                  </p:oleObj>
                </mc:Choice>
                <mc:Fallback>
                  <p:oleObj name="Equation" r:id="rId8" imgW="799920" imgH="2057400" progId="Equation.DSMT4">
                    <p:embed/>
                    <p:pic>
                      <p:nvPicPr>
                        <p:cNvPr id="119830" name="Object 22">
                          <a:extLst>
                            <a:ext uri="{FF2B5EF4-FFF2-40B4-BE49-F238E27FC236}">
                              <a16:creationId xmlns:a16="http://schemas.microsoft.com/office/drawing/2014/main" id="{67DDEC64-E84D-4C3C-8F3A-16200009AF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1248"/>
                          <a:ext cx="1120" cy="28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32" name="Text Box 24">
              <a:extLst>
                <a:ext uri="{FF2B5EF4-FFF2-40B4-BE49-F238E27FC236}">
                  <a16:creationId xmlns:a16="http://schemas.microsoft.com/office/drawing/2014/main" id="{41390601-5707-4BC3-887A-0178C697D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2" y="2122"/>
              <a:ext cx="9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公式</a:t>
              </a:r>
              <a:r>
                <a:rPr lang="en-US" altLang="zh-CN" sz="28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8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</p:txBody>
        </p:sp>
      </p:grpSp>
      <p:sp>
        <p:nvSpPr>
          <p:cNvPr id="119836" name="Text Box 28">
            <a:extLst>
              <a:ext uri="{FF2B5EF4-FFF2-40B4-BE49-F238E27FC236}">
                <a16:creationId xmlns:a16="http://schemas.microsoft.com/office/drawing/2014/main" id="{E64EBAD1-9DC9-42BF-BBAA-7B88BCC5D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4230241"/>
            <a:ext cx="1969656" cy="10156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hlink"/>
                </a:solidFill>
              </a:rPr>
              <a:t>精确解</a:t>
            </a:r>
            <a:r>
              <a:rPr lang="en-US" altLang="zh-CN" sz="2400" b="1" i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* </a:t>
            </a:r>
            <a:r>
              <a:rPr lang="en-US" altLang="zh-CN" sz="2400" b="1" dirty="0">
                <a:solidFill>
                  <a:schemeClr val="hlink"/>
                </a:solidFill>
              </a:rPr>
              <a:t>=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</a:rPr>
              <a:t>1.3247179...</a:t>
            </a:r>
            <a:r>
              <a:rPr lang="en-US" altLang="zh-CN" sz="2400" dirty="0"/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D6C482-13C1-F3FC-413E-7FFDC3E16494}"/>
              </a:ext>
            </a:extLst>
          </p:cNvPr>
          <p:cNvSpPr txBox="1"/>
          <p:nvPr/>
        </p:nvSpPr>
        <p:spPr>
          <a:xfrm>
            <a:off x="274461" y="-15771"/>
            <a:ext cx="6241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noProof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迭代函数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一定会从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收敛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到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84" name="Group 52">
            <a:extLst>
              <a:ext uri="{FF2B5EF4-FFF2-40B4-BE49-F238E27FC236}">
                <a16:creationId xmlns:a16="http://schemas.microsoft.com/office/drawing/2014/main" id="{8CD1F72C-06FB-4D75-9803-45A3CBB18A4D}"/>
              </a:ext>
            </a:extLst>
          </p:cNvPr>
          <p:cNvGrpSpPr>
            <a:grpSpLocks/>
          </p:cNvGrpSpPr>
          <p:nvPr/>
        </p:nvGrpSpPr>
        <p:grpSpPr bwMode="auto">
          <a:xfrm>
            <a:off x="-22804" y="399370"/>
            <a:ext cx="8050720" cy="581358"/>
            <a:chOff x="31" y="130"/>
            <a:chExt cx="4929" cy="348"/>
          </a:xfrm>
        </p:grpSpPr>
        <p:sp>
          <p:nvSpPr>
            <p:cNvPr id="69634" name="Text Box 2">
              <a:extLst>
                <a:ext uri="{FF2B5EF4-FFF2-40B4-BE49-F238E27FC236}">
                  <a16:creationId xmlns:a16="http://schemas.microsoft.com/office/drawing/2014/main" id="{CFF48AE5-D527-49D9-AEE9-4EBF4AD21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" y="165"/>
              <a:ext cx="95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rgbClr val="0000FF"/>
                  </a:solidFill>
                  <a:ea typeface="楷体_GB2312" pitchFamily="49" charset="-122"/>
                </a:rPr>
                <a:t>例</a:t>
              </a:r>
              <a:r>
                <a:rPr kumimoji="0" lang="en-US" altLang="zh-CN" sz="2800" dirty="0">
                  <a:solidFill>
                    <a:srgbClr val="0000FF"/>
                  </a:solidFill>
                  <a:ea typeface="楷体_GB2312" pitchFamily="49" charset="-122"/>
                </a:rPr>
                <a:t>2.6</a:t>
              </a:r>
              <a:endParaRPr kumimoji="0" lang="zh-CN" altLang="en-US" sz="2800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grpSp>
          <p:nvGrpSpPr>
            <p:cNvPr id="69638" name="Group 6">
              <a:extLst>
                <a:ext uri="{FF2B5EF4-FFF2-40B4-BE49-F238E27FC236}">
                  <a16:creationId xmlns:a16="http://schemas.microsoft.com/office/drawing/2014/main" id="{FE6674DE-29B3-4F84-9E96-F3D3DAC52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" y="130"/>
              <a:ext cx="4168" cy="339"/>
              <a:chOff x="504" y="610"/>
              <a:chExt cx="4168" cy="339"/>
            </a:xfrm>
          </p:grpSpPr>
          <p:sp>
            <p:nvSpPr>
              <p:cNvPr id="69635" name="Text Box 3">
                <a:extLst>
                  <a:ext uri="{FF2B5EF4-FFF2-40B4-BE49-F238E27FC236}">
                    <a16:creationId xmlns:a16="http://schemas.microsoft.com/office/drawing/2014/main" id="{AF8D1F3B-D616-42C1-AB96-A233173F3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" y="636"/>
                <a:ext cx="4168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 sz="2800" dirty="0">
                    <a:solidFill>
                      <a:schemeClr val="tx1"/>
                    </a:solidFill>
                    <a:ea typeface="楷体_GB2312" pitchFamily="49" charset="-122"/>
                  </a:rPr>
                  <a:t>                           </a:t>
                </a:r>
                <a:r>
                  <a:rPr kumimoji="0" lang="zh-CN" altLang="en-US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在   上有一个根</a:t>
                </a:r>
                <a:r>
                  <a:rPr kumimoji="0" lang="en-US" altLang="zh-CN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(</a:t>
                </a:r>
                <a:r>
                  <a:rPr kumimoji="0" lang="zh-CN" altLang="en-US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正根</a:t>
                </a:r>
                <a:r>
                  <a:rPr kumimoji="0" lang="en-US" altLang="zh-CN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)</a:t>
                </a:r>
                <a:endParaRPr kumimoji="0" lang="zh-CN" altLang="en-US" sz="28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  <p:graphicFrame>
            <p:nvGraphicFramePr>
              <p:cNvPr id="69636" name="Object 4">
                <a:extLst>
                  <a:ext uri="{FF2B5EF4-FFF2-40B4-BE49-F238E27FC236}">
                    <a16:creationId xmlns:a16="http://schemas.microsoft.com/office/drawing/2014/main" id="{016C078F-30AF-46C8-903D-F35AF70321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4297693"/>
                  </p:ext>
                </p:extLst>
              </p:nvPr>
            </p:nvGraphicFramePr>
            <p:xfrm>
              <a:off x="572" y="610"/>
              <a:ext cx="1636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079280" imgH="203040" progId="Equation.DSMT4">
                      <p:embed/>
                    </p:oleObj>
                  </mc:Choice>
                  <mc:Fallback>
                    <p:oleObj name="Equation" r:id="rId2" imgW="1079280" imgH="203040" progId="Equation.DSMT4">
                      <p:embed/>
                      <p:pic>
                        <p:nvPicPr>
                          <p:cNvPr id="69636" name="Object 4">
                            <a:extLst>
                              <a:ext uri="{FF2B5EF4-FFF2-40B4-BE49-F238E27FC236}">
                                <a16:creationId xmlns:a16="http://schemas.microsoft.com/office/drawing/2014/main" id="{016C078F-30AF-46C8-903D-F35AF703214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2" y="610"/>
                            <a:ext cx="1636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37" name="Object 5">
                <a:extLst>
                  <a:ext uri="{FF2B5EF4-FFF2-40B4-BE49-F238E27FC236}">
                    <a16:creationId xmlns:a16="http://schemas.microsoft.com/office/drawing/2014/main" id="{1FEE37D5-C63B-40B3-B5EE-9B128FAAFD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9909791"/>
                  </p:ext>
                </p:extLst>
              </p:nvPr>
            </p:nvGraphicFramePr>
            <p:xfrm>
              <a:off x="2363" y="679"/>
              <a:ext cx="38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317160" imgH="203040" progId="Equation.DSMT4">
                      <p:embed/>
                    </p:oleObj>
                  </mc:Choice>
                  <mc:Fallback>
                    <p:oleObj name="Equation" r:id="rId4" imgW="317160" imgH="203040" progId="Equation.DSMT4">
                      <p:embed/>
                      <p:pic>
                        <p:nvPicPr>
                          <p:cNvPr id="69637" name="Object 5">
                            <a:extLst>
                              <a:ext uri="{FF2B5EF4-FFF2-40B4-BE49-F238E27FC236}">
                                <a16:creationId xmlns:a16="http://schemas.microsoft.com/office/drawing/2014/main" id="{1FEE37D5-C63B-40B3-B5EE-9B128FAAFDF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3" y="679"/>
                            <a:ext cx="38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9685" name="Group 53">
            <a:extLst>
              <a:ext uri="{FF2B5EF4-FFF2-40B4-BE49-F238E27FC236}">
                <a16:creationId xmlns:a16="http://schemas.microsoft.com/office/drawing/2014/main" id="{5741AED1-5F9B-49B9-9C31-73B705B476B4}"/>
              </a:ext>
            </a:extLst>
          </p:cNvPr>
          <p:cNvGrpSpPr>
            <a:grpSpLocks/>
          </p:cNvGrpSpPr>
          <p:nvPr/>
        </p:nvGrpSpPr>
        <p:grpSpPr bwMode="auto">
          <a:xfrm>
            <a:off x="152399" y="1341446"/>
            <a:ext cx="4419601" cy="1189034"/>
            <a:chOff x="64" y="973"/>
            <a:chExt cx="2784" cy="749"/>
          </a:xfrm>
        </p:grpSpPr>
        <p:sp>
          <p:nvSpPr>
            <p:cNvPr id="69641" name="Text Box 9">
              <a:extLst>
                <a:ext uri="{FF2B5EF4-FFF2-40B4-BE49-F238E27FC236}">
                  <a16:creationId xmlns:a16="http://schemas.microsoft.com/office/drawing/2014/main" id="{38AA957C-8D99-4426-88F0-0FF6B2AD8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" y="1080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0" lang="zh-CN" altLang="en-US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</a:p>
          </p:txBody>
        </p:sp>
        <p:graphicFrame>
          <p:nvGraphicFramePr>
            <p:cNvPr id="69648" name="Object 16">
              <a:extLst>
                <a:ext uri="{FF2B5EF4-FFF2-40B4-BE49-F238E27FC236}">
                  <a16:creationId xmlns:a16="http://schemas.microsoft.com/office/drawing/2014/main" id="{6AA7CFD4-59E4-4BD8-9B68-A0E24A3D9C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" y="973"/>
            <a:ext cx="227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46040" imgH="203040" progId="Equation.DSMT4">
                    <p:embed/>
                  </p:oleObj>
                </mc:Choice>
                <mc:Fallback>
                  <p:oleObj name="Equation" r:id="rId6" imgW="1346040" imgH="203040" progId="Equation.DSMT4">
                    <p:embed/>
                    <p:pic>
                      <p:nvPicPr>
                        <p:cNvPr id="69648" name="Object 16">
                          <a:extLst>
                            <a:ext uri="{FF2B5EF4-FFF2-40B4-BE49-F238E27FC236}">
                              <a16:creationId xmlns:a16="http://schemas.microsoft.com/office/drawing/2014/main" id="{6AA7CFD4-59E4-4BD8-9B68-A0E24A3D9C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" y="973"/>
                          <a:ext cx="2277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0" name="Text Box 18">
              <a:extLst>
                <a:ext uri="{FF2B5EF4-FFF2-40B4-BE49-F238E27FC236}">
                  <a16:creationId xmlns:a16="http://schemas.microsoft.com/office/drawing/2014/main" id="{4E10EF08-C6FE-4E1C-9525-8ACC3977C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" y="1392"/>
              <a:ext cx="3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即</a:t>
              </a:r>
            </a:p>
          </p:txBody>
        </p:sp>
        <p:graphicFrame>
          <p:nvGraphicFramePr>
            <p:cNvPr id="69651" name="Object 19">
              <a:extLst>
                <a:ext uri="{FF2B5EF4-FFF2-40B4-BE49-F238E27FC236}">
                  <a16:creationId xmlns:a16="http://schemas.microsoft.com/office/drawing/2014/main" id="{A501DBBC-F7AA-497B-B817-9B78D2EF05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1728885"/>
                </p:ext>
              </p:extLst>
            </p:nvPr>
          </p:nvGraphicFramePr>
          <p:xfrm>
            <a:off x="357" y="1339"/>
            <a:ext cx="249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36480" imgH="228600" progId="Equation.DSMT4">
                    <p:embed/>
                  </p:oleObj>
                </mc:Choice>
                <mc:Fallback>
                  <p:oleObj name="Equation" r:id="rId8" imgW="1536480" imgH="228600" progId="Equation.DSMT4">
                    <p:embed/>
                    <p:pic>
                      <p:nvPicPr>
                        <p:cNvPr id="69651" name="Object 19">
                          <a:extLst>
                            <a:ext uri="{FF2B5EF4-FFF2-40B4-BE49-F238E27FC236}">
                              <a16:creationId xmlns:a16="http://schemas.microsoft.com/office/drawing/2014/main" id="{A501DBBC-F7AA-497B-B817-9B78D2EF05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" y="1339"/>
                          <a:ext cx="2491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86" name="Group 54">
            <a:extLst>
              <a:ext uri="{FF2B5EF4-FFF2-40B4-BE49-F238E27FC236}">
                <a16:creationId xmlns:a16="http://schemas.microsoft.com/office/drawing/2014/main" id="{72FAA07D-1C08-4A4B-8FD6-1289F790D744}"/>
              </a:ext>
            </a:extLst>
          </p:cNvPr>
          <p:cNvGrpSpPr>
            <a:grpSpLocks/>
          </p:cNvGrpSpPr>
          <p:nvPr/>
        </p:nvGrpSpPr>
        <p:grpSpPr bwMode="auto">
          <a:xfrm>
            <a:off x="84535" y="4950482"/>
            <a:ext cx="5194300" cy="1711325"/>
            <a:chOff x="48" y="1304"/>
            <a:chExt cx="3272" cy="1078"/>
          </a:xfrm>
        </p:grpSpPr>
        <p:sp>
          <p:nvSpPr>
            <p:cNvPr id="69642" name="Text Box 10">
              <a:extLst>
                <a:ext uri="{FF2B5EF4-FFF2-40B4-BE49-F238E27FC236}">
                  <a16:creationId xmlns:a16="http://schemas.microsoft.com/office/drawing/2014/main" id="{F2083F67-DF20-4E60-ABC8-0355D58A9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517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0" lang="zh-CN" altLang="en-US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</a:p>
          </p:txBody>
        </p:sp>
        <p:graphicFrame>
          <p:nvGraphicFramePr>
            <p:cNvPr id="69653" name="Object 21">
              <a:extLst>
                <a:ext uri="{FF2B5EF4-FFF2-40B4-BE49-F238E27FC236}">
                  <a16:creationId xmlns:a16="http://schemas.microsoft.com/office/drawing/2014/main" id="{B82537A5-F29A-4F45-8D5C-22609109EC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430"/>
            <a:ext cx="148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0680" imgH="203040" progId="Equation.DSMT4">
                    <p:embed/>
                  </p:oleObj>
                </mc:Choice>
                <mc:Fallback>
                  <p:oleObj name="Equation" r:id="rId10" imgW="850680" imgH="203040" progId="Equation.DSMT4">
                    <p:embed/>
                    <p:pic>
                      <p:nvPicPr>
                        <p:cNvPr id="69653" name="Object 21">
                          <a:extLst>
                            <a:ext uri="{FF2B5EF4-FFF2-40B4-BE49-F238E27FC236}">
                              <a16:creationId xmlns:a16="http://schemas.microsoft.com/office/drawing/2014/main" id="{B82537A5-F29A-4F45-8D5C-22609109EC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30"/>
                          <a:ext cx="1488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5" name="Object 23">
              <a:extLst>
                <a:ext uri="{FF2B5EF4-FFF2-40B4-BE49-F238E27FC236}">
                  <a16:creationId xmlns:a16="http://schemas.microsoft.com/office/drawing/2014/main" id="{EF06AF1B-209F-4002-853E-74F06EDB7A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4726466"/>
                </p:ext>
              </p:extLst>
            </p:nvPr>
          </p:nvGraphicFramePr>
          <p:xfrm>
            <a:off x="1832" y="1304"/>
            <a:ext cx="1488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41120" imgH="419040" progId="Equation.DSMT4">
                    <p:embed/>
                  </p:oleObj>
                </mc:Choice>
                <mc:Fallback>
                  <p:oleObj name="Equation" r:id="rId12" imgW="1041120" imgH="419040" progId="Equation.DSMT4">
                    <p:embed/>
                    <p:pic>
                      <p:nvPicPr>
                        <p:cNvPr id="69655" name="Object 23">
                          <a:extLst>
                            <a:ext uri="{FF2B5EF4-FFF2-40B4-BE49-F238E27FC236}">
                              <a16:creationId xmlns:a16="http://schemas.microsoft.com/office/drawing/2014/main" id="{EF06AF1B-209F-4002-853E-74F06EDB7A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2" y="1304"/>
                          <a:ext cx="1488" cy="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7" name="Object 25">
              <a:extLst>
                <a:ext uri="{FF2B5EF4-FFF2-40B4-BE49-F238E27FC236}">
                  <a16:creationId xmlns:a16="http://schemas.microsoft.com/office/drawing/2014/main" id="{1C1ADFBD-06BD-47D2-86FF-FD3378A262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3759247"/>
                </p:ext>
              </p:extLst>
            </p:nvPr>
          </p:nvGraphicFramePr>
          <p:xfrm>
            <a:off x="446" y="1810"/>
            <a:ext cx="1743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82680" imgH="419040" progId="Equation.DSMT4">
                    <p:embed/>
                  </p:oleObj>
                </mc:Choice>
                <mc:Fallback>
                  <p:oleObj name="Equation" r:id="rId14" imgW="1282680" imgH="419040" progId="Equation.DSMT4">
                    <p:embed/>
                    <p:pic>
                      <p:nvPicPr>
                        <p:cNvPr id="69657" name="Object 25">
                          <a:extLst>
                            <a:ext uri="{FF2B5EF4-FFF2-40B4-BE49-F238E27FC236}">
                              <a16:creationId xmlns:a16="http://schemas.microsoft.com/office/drawing/2014/main" id="{1C1ADFBD-06BD-47D2-86FF-FD3378A262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" y="1810"/>
                          <a:ext cx="1743" cy="5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2" name="Text Box 30">
              <a:extLst>
                <a:ext uri="{FF2B5EF4-FFF2-40B4-BE49-F238E27FC236}">
                  <a16:creationId xmlns:a16="http://schemas.microsoft.com/office/drawing/2014/main" id="{9565DD54-995D-437A-A69C-C1E6B76B8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" y="1968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即</a:t>
              </a:r>
            </a:p>
          </p:txBody>
        </p:sp>
      </p:grpSp>
      <p:grpSp>
        <p:nvGrpSpPr>
          <p:cNvPr id="36" name="Group 18">
            <a:extLst>
              <a:ext uri="{FF2B5EF4-FFF2-40B4-BE49-F238E27FC236}">
                <a16:creationId xmlns:a16="http://schemas.microsoft.com/office/drawing/2014/main" id="{601656F6-6595-49FB-A719-84DCADE28278}"/>
              </a:ext>
            </a:extLst>
          </p:cNvPr>
          <p:cNvGrpSpPr>
            <a:grpSpLocks/>
          </p:cNvGrpSpPr>
          <p:nvPr/>
        </p:nvGrpSpPr>
        <p:grpSpPr bwMode="auto">
          <a:xfrm>
            <a:off x="462758" y="2566995"/>
            <a:ext cx="2978150" cy="2362200"/>
            <a:chOff x="-612" y="563"/>
            <a:chExt cx="1876" cy="1488"/>
          </a:xfrm>
        </p:grpSpPr>
        <p:graphicFrame>
          <p:nvGraphicFramePr>
            <p:cNvPr id="37" name="Object 7">
              <a:extLst>
                <a:ext uri="{FF2B5EF4-FFF2-40B4-BE49-F238E27FC236}">
                  <a16:creationId xmlns:a16="http://schemas.microsoft.com/office/drawing/2014/main" id="{E6EA7F62-FD25-44DD-86BB-6581E204E7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425408"/>
                </p:ext>
              </p:extLst>
            </p:nvPr>
          </p:nvGraphicFramePr>
          <p:xfrm>
            <a:off x="16" y="563"/>
            <a:ext cx="1248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54080" imgH="952200" progId="Equation.DSMT4">
                    <p:embed/>
                  </p:oleObj>
                </mc:Choice>
                <mc:Fallback>
                  <p:oleObj name="Equation" r:id="rId16" imgW="1054080" imgH="952200" progId="Equation.DSMT4">
                    <p:embed/>
                    <p:pic>
                      <p:nvPicPr>
                        <p:cNvPr id="68615" name="Object 7">
                          <a:extLst>
                            <a:ext uri="{FF2B5EF4-FFF2-40B4-BE49-F238E27FC236}">
                              <a16:creationId xmlns:a16="http://schemas.microsoft.com/office/drawing/2014/main" id="{61667C3E-9B96-433B-AF46-391B3B5EDF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" y="563"/>
                          <a:ext cx="1248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A0E1E907-22A2-490B-9811-59E55B751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12" y="123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法</a:t>
              </a:r>
              <a:r>
                <a:rPr kumimoji="0" lang="en-US" altLang="zh-CN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9" name="Group 19">
            <a:extLst>
              <a:ext uri="{FF2B5EF4-FFF2-40B4-BE49-F238E27FC236}">
                <a16:creationId xmlns:a16="http://schemas.microsoft.com/office/drawing/2014/main" id="{8C773CD6-477B-4AFF-8889-EECFE2961737}"/>
              </a:ext>
            </a:extLst>
          </p:cNvPr>
          <p:cNvGrpSpPr>
            <a:grpSpLocks/>
          </p:cNvGrpSpPr>
          <p:nvPr/>
        </p:nvGrpSpPr>
        <p:grpSpPr bwMode="auto">
          <a:xfrm>
            <a:off x="6397649" y="963497"/>
            <a:ext cx="1916038" cy="5569196"/>
            <a:chOff x="2937" y="-1303"/>
            <a:chExt cx="1308" cy="3708"/>
          </a:xfrm>
        </p:grpSpPr>
        <p:graphicFrame>
          <p:nvGraphicFramePr>
            <p:cNvPr id="40" name="Object 8">
              <a:extLst>
                <a:ext uri="{FF2B5EF4-FFF2-40B4-BE49-F238E27FC236}">
                  <a16:creationId xmlns:a16="http://schemas.microsoft.com/office/drawing/2014/main" id="{E522F351-CC42-4CF4-BA70-CF7616DDE1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7401477"/>
                </p:ext>
              </p:extLst>
            </p:nvPr>
          </p:nvGraphicFramePr>
          <p:xfrm>
            <a:off x="2937" y="-1010"/>
            <a:ext cx="1308" cy="3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5.0 Equation" r:id="rId18" imgW="1180800" imgH="2336760" progId="Equation.DSMT4">
                    <p:embed/>
                  </p:oleObj>
                </mc:Choice>
                <mc:Fallback>
                  <p:oleObj name="MathType 5.0 Equation" r:id="rId18" imgW="1180800" imgH="2336760" progId="Equation.DSMT4">
                    <p:embed/>
                    <p:pic>
                      <p:nvPicPr>
                        <p:cNvPr id="68616" name="Object 8">
                          <a:extLst>
                            <a:ext uri="{FF2B5EF4-FFF2-40B4-BE49-F238E27FC236}">
                              <a16:creationId xmlns:a16="http://schemas.microsoft.com/office/drawing/2014/main" id="{0BEC905D-8711-4D52-9C56-C73A269966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-1010"/>
                          <a:ext cx="1308" cy="3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8E141AE0-0F2B-4B2C-B133-6B8F37E73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" y="-1303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法</a:t>
              </a:r>
              <a:r>
                <a:rPr kumimoji="0" lang="en-US" altLang="zh-CN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1AB4DAD-DE47-4055-903E-F1DCE4836DFA}"/>
              </a:ext>
            </a:extLst>
          </p:cNvPr>
          <p:cNvSpPr/>
          <p:nvPr/>
        </p:nvSpPr>
        <p:spPr bwMode="auto">
          <a:xfrm>
            <a:off x="462758" y="2587631"/>
            <a:ext cx="3144440" cy="2341564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40096D-F67E-4179-BDDF-D19E4AE097ED}"/>
              </a:ext>
            </a:extLst>
          </p:cNvPr>
          <p:cNvSpPr/>
          <p:nvPr/>
        </p:nvSpPr>
        <p:spPr bwMode="auto">
          <a:xfrm>
            <a:off x="6358757" y="963497"/>
            <a:ext cx="2142306" cy="574663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E65769EC-E55B-2082-A452-67A5DA46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040" y="965671"/>
            <a:ext cx="413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选取</a:t>
            </a:r>
            <a:r>
              <a:rPr kumimoji="0"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种迭代格式</a:t>
            </a:r>
            <a:endParaRPr kumimoji="0"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8333DABC-3EC6-7650-D7E5-3CC875826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094" y="3359326"/>
            <a:ext cx="1969656" cy="13849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hlink"/>
                </a:solidFill>
              </a:rPr>
              <a:t>精确解</a:t>
            </a:r>
            <a:r>
              <a:rPr lang="en-US" altLang="zh-CN" sz="2400" b="1" i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* </a:t>
            </a:r>
            <a:r>
              <a:rPr lang="en-US" altLang="zh-CN" sz="2400" b="1" dirty="0">
                <a:solidFill>
                  <a:schemeClr val="hlink"/>
                </a:solidFill>
              </a:rPr>
              <a:t>=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</a:rPr>
              <a:t>1.365230013...</a:t>
            </a:r>
            <a:r>
              <a:rPr lang="en-US" altLang="zh-CN" sz="2400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F96E97-2148-A98A-DF56-26BF2A011530}"/>
              </a:ext>
            </a:extLst>
          </p:cNvPr>
          <p:cNvSpPr txBox="1"/>
          <p:nvPr/>
        </p:nvSpPr>
        <p:spPr>
          <a:xfrm>
            <a:off x="274461" y="-15771"/>
            <a:ext cx="6241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noProof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迭代函数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一定会从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收敛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到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87" name="Group 55">
            <a:extLst>
              <a:ext uri="{FF2B5EF4-FFF2-40B4-BE49-F238E27FC236}">
                <a16:creationId xmlns:a16="http://schemas.microsoft.com/office/drawing/2014/main" id="{82433E59-944F-43D6-A185-C0460BE815EF}"/>
              </a:ext>
            </a:extLst>
          </p:cNvPr>
          <p:cNvGrpSpPr>
            <a:grpSpLocks/>
          </p:cNvGrpSpPr>
          <p:nvPr/>
        </p:nvGrpSpPr>
        <p:grpSpPr bwMode="auto">
          <a:xfrm>
            <a:off x="96838" y="1278880"/>
            <a:ext cx="4770438" cy="2281237"/>
            <a:chOff x="67" y="1851"/>
            <a:chExt cx="3005" cy="1437"/>
          </a:xfrm>
        </p:grpSpPr>
        <p:sp>
          <p:nvSpPr>
            <p:cNvPr id="69643" name="Text Box 11">
              <a:extLst>
                <a:ext uri="{FF2B5EF4-FFF2-40B4-BE49-F238E27FC236}">
                  <a16:creationId xmlns:a16="http://schemas.microsoft.com/office/drawing/2014/main" id="{B0FBF073-2C96-43B3-961C-9840395B8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" y="2204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kumimoji="0" lang="zh-CN" altLang="en-US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</a:p>
          </p:txBody>
        </p:sp>
        <p:sp>
          <p:nvSpPr>
            <p:cNvPr id="69659" name="Text Box 27">
              <a:extLst>
                <a:ext uri="{FF2B5EF4-FFF2-40B4-BE49-F238E27FC236}">
                  <a16:creationId xmlns:a16="http://schemas.microsoft.com/office/drawing/2014/main" id="{59C0F12B-4B3E-4026-8A28-6A9A1CD80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2844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即</a:t>
              </a:r>
            </a:p>
          </p:txBody>
        </p:sp>
        <p:graphicFrame>
          <p:nvGraphicFramePr>
            <p:cNvPr id="69666" name="Object 34">
              <a:extLst>
                <a:ext uri="{FF2B5EF4-FFF2-40B4-BE49-F238E27FC236}">
                  <a16:creationId xmlns:a16="http://schemas.microsoft.com/office/drawing/2014/main" id="{C85828D0-9BFD-477D-827D-AEE680618D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258323"/>
                </p:ext>
              </p:extLst>
            </p:nvPr>
          </p:nvGraphicFramePr>
          <p:xfrm>
            <a:off x="327" y="2004"/>
            <a:ext cx="1200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38080" imgH="406080" progId="Equation.DSMT4">
                    <p:embed/>
                  </p:oleObj>
                </mc:Choice>
                <mc:Fallback>
                  <p:oleObj name="Equation" r:id="rId3" imgW="838080" imgH="406080" progId="Equation.DSMT4">
                    <p:embed/>
                    <p:pic>
                      <p:nvPicPr>
                        <p:cNvPr id="69666" name="Object 34">
                          <a:extLst>
                            <a:ext uri="{FF2B5EF4-FFF2-40B4-BE49-F238E27FC236}">
                              <a16:creationId xmlns:a16="http://schemas.microsoft.com/office/drawing/2014/main" id="{C85828D0-9BFD-477D-827D-AEE680618D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2004"/>
                          <a:ext cx="1200" cy="5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8" name="Object 36">
              <a:extLst>
                <a:ext uri="{FF2B5EF4-FFF2-40B4-BE49-F238E27FC236}">
                  <a16:creationId xmlns:a16="http://schemas.microsoft.com/office/drawing/2014/main" id="{5FC79E21-63EE-4B8F-8DC7-1AF481CF4A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0657399"/>
                </p:ext>
              </p:extLst>
            </p:nvPr>
          </p:nvGraphicFramePr>
          <p:xfrm>
            <a:off x="1584" y="1851"/>
            <a:ext cx="1488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90360" imgH="520560" progId="Equation.DSMT4">
                    <p:embed/>
                  </p:oleObj>
                </mc:Choice>
                <mc:Fallback>
                  <p:oleObj name="Equation" r:id="rId5" imgW="990360" imgH="520560" progId="Equation.DSMT4">
                    <p:embed/>
                    <p:pic>
                      <p:nvPicPr>
                        <p:cNvPr id="69668" name="Object 36">
                          <a:extLst>
                            <a:ext uri="{FF2B5EF4-FFF2-40B4-BE49-F238E27FC236}">
                              <a16:creationId xmlns:a16="http://schemas.microsoft.com/office/drawing/2014/main" id="{5FC79E21-63EE-4B8F-8DC7-1AF481CF4A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51"/>
                          <a:ext cx="1488" cy="7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70" name="Object 38">
              <a:extLst>
                <a:ext uri="{FF2B5EF4-FFF2-40B4-BE49-F238E27FC236}">
                  <a16:creationId xmlns:a16="http://schemas.microsoft.com/office/drawing/2014/main" id="{E2C2B7A5-18C4-40C0-88A4-43EEEEF0BC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4611679"/>
                </p:ext>
              </p:extLst>
            </p:nvPr>
          </p:nvGraphicFramePr>
          <p:xfrm>
            <a:off x="362" y="2555"/>
            <a:ext cx="1728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520560" progId="Equation.DSMT4">
                    <p:embed/>
                  </p:oleObj>
                </mc:Choice>
                <mc:Fallback>
                  <p:oleObj name="Equation" r:id="rId7" imgW="1231560" imgH="520560" progId="Equation.DSMT4">
                    <p:embed/>
                    <p:pic>
                      <p:nvPicPr>
                        <p:cNvPr id="69670" name="Object 38">
                          <a:extLst>
                            <a:ext uri="{FF2B5EF4-FFF2-40B4-BE49-F238E27FC236}">
                              <a16:creationId xmlns:a16="http://schemas.microsoft.com/office/drawing/2014/main" id="{E2C2B7A5-18C4-40C0-88A4-43EEEEF0BC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2555"/>
                          <a:ext cx="1728" cy="7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88" name="Group 56">
            <a:extLst>
              <a:ext uri="{FF2B5EF4-FFF2-40B4-BE49-F238E27FC236}">
                <a16:creationId xmlns:a16="http://schemas.microsoft.com/office/drawing/2014/main" id="{628964F8-CAA8-4CA8-B7F3-33B87FBA1F36}"/>
              </a:ext>
            </a:extLst>
          </p:cNvPr>
          <p:cNvGrpSpPr>
            <a:grpSpLocks/>
          </p:cNvGrpSpPr>
          <p:nvPr/>
        </p:nvGrpSpPr>
        <p:grpSpPr bwMode="auto">
          <a:xfrm>
            <a:off x="3059715" y="3729980"/>
            <a:ext cx="2784475" cy="2536824"/>
            <a:chOff x="54" y="2503"/>
            <a:chExt cx="1754" cy="1598"/>
          </a:xfrm>
        </p:grpSpPr>
        <p:sp>
          <p:nvSpPr>
            <p:cNvPr id="69644" name="Text Box 12">
              <a:extLst>
                <a:ext uri="{FF2B5EF4-FFF2-40B4-BE49-F238E27FC236}">
                  <a16:creationId xmlns:a16="http://schemas.microsoft.com/office/drawing/2014/main" id="{10A7F4E8-3D73-4074-AD4B-B426D80FB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" y="2885"/>
              <a:ext cx="4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kumimoji="0" lang="zh-CN" altLang="en-US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</a:p>
          </p:txBody>
        </p:sp>
        <p:sp>
          <p:nvSpPr>
            <p:cNvPr id="69660" name="Text Box 28">
              <a:extLst>
                <a:ext uri="{FF2B5EF4-FFF2-40B4-BE49-F238E27FC236}">
                  <a16:creationId xmlns:a16="http://schemas.microsoft.com/office/drawing/2014/main" id="{E796E76E-22FD-4E33-8664-0CD8BD9E8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" y="3661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即</a:t>
              </a:r>
            </a:p>
          </p:txBody>
        </p:sp>
        <p:graphicFrame>
          <p:nvGraphicFramePr>
            <p:cNvPr id="69674" name="Object 42">
              <a:extLst>
                <a:ext uri="{FF2B5EF4-FFF2-40B4-BE49-F238E27FC236}">
                  <a16:creationId xmlns:a16="http://schemas.microsoft.com/office/drawing/2014/main" id="{82A9BDB0-6BAD-4F92-A191-4CA92436B6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4857283"/>
                </p:ext>
              </p:extLst>
            </p:nvPr>
          </p:nvGraphicFramePr>
          <p:xfrm>
            <a:off x="410" y="2503"/>
            <a:ext cx="1309" cy="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50680" imgH="520560" progId="Equation.DSMT4">
                    <p:embed/>
                  </p:oleObj>
                </mc:Choice>
                <mc:Fallback>
                  <p:oleObj name="Equation" r:id="rId9" imgW="850680" imgH="520560" progId="Equation.DSMT4">
                    <p:embed/>
                    <p:pic>
                      <p:nvPicPr>
                        <p:cNvPr id="69674" name="Object 42">
                          <a:extLst>
                            <a:ext uri="{FF2B5EF4-FFF2-40B4-BE49-F238E27FC236}">
                              <a16:creationId xmlns:a16="http://schemas.microsoft.com/office/drawing/2014/main" id="{82A9BDB0-6BAD-4F92-A191-4CA92436B6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2503"/>
                          <a:ext cx="1309" cy="8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76" name="Object 44">
              <a:extLst>
                <a:ext uri="{FF2B5EF4-FFF2-40B4-BE49-F238E27FC236}">
                  <a16:creationId xmlns:a16="http://schemas.microsoft.com/office/drawing/2014/main" id="{50993F5D-EFBD-420F-8669-3ECEBD7259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2962481"/>
                </p:ext>
              </p:extLst>
            </p:nvPr>
          </p:nvGraphicFramePr>
          <p:xfrm>
            <a:off x="321" y="3387"/>
            <a:ext cx="1487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91880" imgH="520560" progId="Equation.DSMT4">
                    <p:embed/>
                  </p:oleObj>
                </mc:Choice>
                <mc:Fallback>
                  <p:oleObj name="Equation" r:id="rId11" imgW="1091880" imgH="520560" progId="Equation.DSMT4">
                    <p:embed/>
                    <p:pic>
                      <p:nvPicPr>
                        <p:cNvPr id="69676" name="Object 44">
                          <a:extLst>
                            <a:ext uri="{FF2B5EF4-FFF2-40B4-BE49-F238E27FC236}">
                              <a16:creationId xmlns:a16="http://schemas.microsoft.com/office/drawing/2014/main" id="{50993F5D-EFBD-420F-8669-3ECEBD7259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" y="3387"/>
                          <a:ext cx="1487" cy="7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20">
            <a:extLst>
              <a:ext uri="{FF2B5EF4-FFF2-40B4-BE49-F238E27FC236}">
                <a16:creationId xmlns:a16="http://schemas.microsoft.com/office/drawing/2014/main" id="{F3ADA796-4BB7-4D42-85E7-5293F9903369}"/>
              </a:ext>
            </a:extLst>
          </p:cNvPr>
          <p:cNvGrpSpPr>
            <a:grpSpLocks/>
          </p:cNvGrpSpPr>
          <p:nvPr/>
        </p:nvGrpSpPr>
        <p:grpSpPr bwMode="auto">
          <a:xfrm>
            <a:off x="350838" y="3920355"/>
            <a:ext cx="2076450" cy="2409825"/>
            <a:chOff x="2820" y="416"/>
            <a:chExt cx="1308" cy="1518"/>
          </a:xfrm>
        </p:grpSpPr>
        <p:graphicFrame>
          <p:nvGraphicFramePr>
            <p:cNvPr id="39" name="Object 9">
              <a:extLst>
                <a:ext uri="{FF2B5EF4-FFF2-40B4-BE49-F238E27FC236}">
                  <a16:creationId xmlns:a16="http://schemas.microsoft.com/office/drawing/2014/main" id="{295F1577-29DC-4FCD-A5A1-7F3035D98B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684166"/>
                </p:ext>
              </p:extLst>
            </p:nvPr>
          </p:nvGraphicFramePr>
          <p:xfrm>
            <a:off x="2820" y="664"/>
            <a:ext cx="1308" cy="1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04840" imgH="812520" progId="Equation.DSMT4">
                    <p:embed/>
                  </p:oleObj>
                </mc:Choice>
                <mc:Fallback>
                  <p:oleObj name="Equation" r:id="rId13" imgW="1104840" imgH="812520" progId="Equation.DSMT4">
                    <p:embed/>
                    <p:pic>
                      <p:nvPicPr>
                        <p:cNvPr id="68617" name="Object 9">
                          <a:extLst>
                            <a:ext uri="{FF2B5EF4-FFF2-40B4-BE49-F238E27FC236}">
                              <a16:creationId xmlns:a16="http://schemas.microsoft.com/office/drawing/2014/main" id="{9223918E-6A5D-45D6-BC6E-87339741EF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664"/>
                          <a:ext cx="1308" cy="1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F7228767-CF74-407E-827C-DF8469171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" y="41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法</a:t>
              </a:r>
              <a:r>
                <a:rPr kumimoji="0" lang="en-US" altLang="zh-CN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</p:grpSp>
      <p:grpSp>
        <p:nvGrpSpPr>
          <p:cNvPr id="41" name="Group 21">
            <a:extLst>
              <a:ext uri="{FF2B5EF4-FFF2-40B4-BE49-F238E27FC236}">
                <a16:creationId xmlns:a16="http://schemas.microsoft.com/office/drawing/2014/main" id="{DDF8668D-D34D-46BF-8FDF-F73EE08EAD0B}"/>
              </a:ext>
            </a:extLst>
          </p:cNvPr>
          <p:cNvGrpSpPr>
            <a:grpSpLocks/>
          </p:cNvGrpSpPr>
          <p:nvPr/>
        </p:nvGrpSpPr>
        <p:grpSpPr bwMode="auto">
          <a:xfrm>
            <a:off x="6621021" y="1247130"/>
            <a:ext cx="2195513" cy="4965700"/>
            <a:chOff x="4272" y="416"/>
            <a:chExt cx="1383" cy="3128"/>
          </a:xfrm>
        </p:grpSpPr>
        <p:graphicFrame>
          <p:nvGraphicFramePr>
            <p:cNvPr id="42" name="Object 10">
              <a:extLst>
                <a:ext uri="{FF2B5EF4-FFF2-40B4-BE49-F238E27FC236}">
                  <a16:creationId xmlns:a16="http://schemas.microsoft.com/office/drawing/2014/main" id="{C93C3C41-C783-41AC-8F17-A8328CC5EA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7474426"/>
                </p:ext>
              </p:extLst>
            </p:nvPr>
          </p:nvGraphicFramePr>
          <p:xfrm>
            <a:off x="4272" y="628"/>
            <a:ext cx="1383" cy="2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5.0 Equation" r:id="rId15" imgW="1168200" imgH="1866600" progId="Equation.DSMT4">
                    <p:embed/>
                  </p:oleObj>
                </mc:Choice>
                <mc:Fallback>
                  <p:oleObj name="MathType 5.0 Equation" r:id="rId15" imgW="1168200" imgH="1866600" progId="Equation.DSMT4">
                    <p:embed/>
                    <p:pic>
                      <p:nvPicPr>
                        <p:cNvPr id="68618" name="Object 10">
                          <a:extLst>
                            <a:ext uri="{FF2B5EF4-FFF2-40B4-BE49-F238E27FC236}">
                              <a16:creationId xmlns:a16="http://schemas.microsoft.com/office/drawing/2014/main" id="{CAF38DAD-B747-44F4-92F1-98F04820D5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628"/>
                          <a:ext cx="1383" cy="29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 Box 14">
              <a:extLst>
                <a:ext uri="{FF2B5EF4-FFF2-40B4-BE49-F238E27FC236}">
                  <a16:creationId xmlns:a16="http://schemas.microsoft.com/office/drawing/2014/main" id="{4886AB14-F90A-4D94-8993-66A0F68A6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1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法</a:t>
              </a:r>
              <a:r>
                <a:rPr kumimoji="0" lang="en-US" altLang="zh-CN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DDE88EE-254B-4E41-9F43-17992F62F306}"/>
              </a:ext>
            </a:extLst>
          </p:cNvPr>
          <p:cNvSpPr/>
          <p:nvPr/>
        </p:nvSpPr>
        <p:spPr bwMode="auto">
          <a:xfrm>
            <a:off x="154289" y="3729980"/>
            <a:ext cx="2542483" cy="2723356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6F96CF-0FD2-41B9-84EB-DF48E72A08EB}"/>
              </a:ext>
            </a:extLst>
          </p:cNvPr>
          <p:cNvSpPr/>
          <p:nvPr/>
        </p:nvSpPr>
        <p:spPr bwMode="auto">
          <a:xfrm>
            <a:off x="6417279" y="1196752"/>
            <a:ext cx="2542483" cy="513342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705F4F0D-2C81-7412-3D41-563C3A4BA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051" y="2739619"/>
            <a:ext cx="1969656" cy="86177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hlink"/>
                </a:solidFill>
              </a:rPr>
              <a:t>精确解</a:t>
            </a:r>
            <a:r>
              <a:rPr lang="en-US" altLang="zh-CN" sz="2000" b="1" i="1" dirty="0">
                <a:solidFill>
                  <a:schemeClr val="hlink"/>
                </a:solidFill>
              </a:rPr>
              <a:t>x</a:t>
            </a:r>
            <a:r>
              <a:rPr lang="en-US" altLang="zh-CN" sz="2000" b="1" baseline="30000" dirty="0">
                <a:solidFill>
                  <a:schemeClr val="hlink"/>
                </a:solidFill>
              </a:rPr>
              <a:t>* </a:t>
            </a:r>
            <a:r>
              <a:rPr lang="en-US" altLang="zh-CN" sz="2000" b="1" dirty="0">
                <a:solidFill>
                  <a:schemeClr val="hlink"/>
                </a:solidFill>
              </a:rPr>
              <a:t>=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hlink"/>
                </a:solidFill>
              </a:rPr>
              <a:t>1.365230013...</a:t>
            </a:r>
            <a:r>
              <a:rPr lang="en-US" altLang="zh-CN" sz="2000" dirty="0"/>
              <a:t> </a:t>
            </a:r>
          </a:p>
        </p:txBody>
      </p:sp>
      <p:grpSp>
        <p:nvGrpSpPr>
          <p:cNvPr id="12" name="Group 52">
            <a:extLst>
              <a:ext uri="{FF2B5EF4-FFF2-40B4-BE49-F238E27FC236}">
                <a16:creationId xmlns:a16="http://schemas.microsoft.com/office/drawing/2014/main" id="{83BFFAA8-D165-6B06-AA9F-9748850E2044}"/>
              </a:ext>
            </a:extLst>
          </p:cNvPr>
          <p:cNvGrpSpPr>
            <a:grpSpLocks/>
          </p:cNvGrpSpPr>
          <p:nvPr/>
        </p:nvGrpSpPr>
        <p:grpSpPr bwMode="auto">
          <a:xfrm>
            <a:off x="-22804" y="399370"/>
            <a:ext cx="8050720" cy="581358"/>
            <a:chOff x="31" y="130"/>
            <a:chExt cx="4929" cy="348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725DF9FD-0726-88E5-FA8D-BE353DB5C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" y="165"/>
              <a:ext cx="95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rgbClr val="0000FF"/>
                  </a:solidFill>
                  <a:ea typeface="楷体_GB2312" pitchFamily="49" charset="-122"/>
                </a:rPr>
                <a:t>例</a:t>
              </a:r>
              <a:r>
                <a:rPr kumimoji="0" lang="en-US" altLang="zh-CN" sz="2800" dirty="0">
                  <a:solidFill>
                    <a:srgbClr val="0000FF"/>
                  </a:solidFill>
                  <a:ea typeface="楷体_GB2312" pitchFamily="49" charset="-122"/>
                </a:rPr>
                <a:t>2.6</a:t>
              </a:r>
              <a:endParaRPr kumimoji="0" lang="zh-CN" altLang="en-US" sz="2800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grpSp>
          <p:nvGrpSpPr>
            <p:cNvPr id="14" name="Group 6">
              <a:extLst>
                <a:ext uri="{FF2B5EF4-FFF2-40B4-BE49-F238E27FC236}">
                  <a16:creationId xmlns:a16="http://schemas.microsoft.com/office/drawing/2014/main" id="{112C8CE1-63D7-6136-F842-CDB4336F9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" y="130"/>
              <a:ext cx="4168" cy="339"/>
              <a:chOff x="504" y="610"/>
              <a:chExt cx="4168" cy="339"/>
            </a:xfrm>
          </p:grpSpPr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7496CB53-6113-8EA2-F2EB-972E60A94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" y="636"/>
                <a:ext cx="4168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 sz="2800" dirty="0">
                    <a:solidFill>
                      <a:schemeClr val="tx1"/>
                    </a:solidFill>
                    <a:ea typeface="楷体_GB2312" pitchFamily="49" charset="-122"/>
                  </a:rPr>
                  <a:t>                           </a:t>
                </a:r>
                <a:r>
                  <a:rPr kumimoji="0" lang="zh-CN" altLang="en-US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在   上有一个根</a:t>
                </a:r>
                <a:r>
                  <a:rPr kumimoji="0" lang="en-US" altLang="zh-CN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(</a:t>
                </a:r>
                <a:r>
                  <a:rPr kumimoji="0" lang="zh-CN" altLang="en-US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正根</a:t>
                </a:r>
                <a:r>
                  <a:rPr kumimoji="0" lang="en-US" altLang="zh-CN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)</a:t>
                </a:r>
                <a:endParaRPr kumimoji="0" lang="zh-CN" altLang="en-US" sz="28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  <p:graphicFrame>
            <p:nvGraphicFramePr>
              <p:cNvPr id="16" name="Object 4">
                <a:extLst>
                  <a:ext uri="{FF2B5EF4-FFF2-40B4-BE49-F238E27FC236}">
                    <a16:creationId xmlns:a16="http://schemas.microsoft.com/office/drawing/2014/main" id="{EA20A475-4689-EB44-9235-995781AF1D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883218"/>
                  </p:ext>
                </p:extLst>
              </p:nvPr>
            </p:nvGraphicFramePr>
            <p:xfrm>
              <a:off x="572" y="610"/>
              <a:ext cx="1636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079280" imgH="203040" progId="Equation.DSMT4">
                      <p:embed/>
                    </p:oleObj>
                  </mc:Choice>
                  <mc:Fallback>
                    <p:oleObj name="Equation" r:id="rId17" imgW="1079280" imgH="203040" progId="Equation.DSMT4">
                      <p:embed/>
                      <p:pic>
                        <p:nvPicPr>
                          <p:cNvPr id="69636" name="Object 4">
                            <a:extLst>
                              <a:ext uri="{FF2B5EF4-FFF2-40B4-BE49-F238E27FC236}">
                                <a16:creationId xmlns:a16="http://schemas.microsoft.com/office/drawing/2014/main" id="{016C078F-30AF-46C8-903D-F35AF703214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2" y="610"/>
                            <a:ext cx="1636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5">
                <a:extLst>
                  <a:ext uri="{FF2B5EF4-FFF2-40B4-BE49-F238E27FC236}">
                    <a16:creationId xmlns:a16="http://schemas.microsoft.com/office/drawing/2014/main" id="{701B99F5-97B8-DACF-FE3C-D7D0D305F6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1975811"/>
                  </p:ext>
                </p:extLst>
              </p:nvPr>
            </p:nvGraphicFramePr>
            <p:xfrm>
              <a:off x="2363" y="679"/>
              <a:ext cx="38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317160" imgH="203040" progId="Equation.DSMT4">
                      <p:embed/>
                    </p:oleObj>
                  </mc:Choice>
                  <mc:Fallback>
                    <p:oleObj name="Equation" r:id="rId19" imgW="317160" imgH="203040" progId="Equation.DSMT4">
                      <p:embed/>
                      <p:pic>
                        <p:nvPicPr>
                          <p:cNvPr id="69637" name="Object 5">
                            <a:extLst>
                              <a:ext uri="{FF2B5EF4-FFF2-40B4-BE49-F238E27FC236}">
                                <a16:creationId xmlns:a16="http://schemas.microsoft.com/office/drawing/2014/main" id="{1FEE37D5-C63B-40B3-B5EE-9B128FAAFDF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3" y="679"/>
                            <a:ext cx="38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" name="Text Box 8">
            <a:extLst>
              <a:ext uri="{FF2B5EF4-FFF2-40B4-BE49-F238E27FC236}">
                <a16:creationId xmlns:a16="http://schemas.microsoft.com/office/drawing/2014/main" id="{D5AD80B9-E0B0-470C-D66F-1E3550E1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040" y="965671"/>
            <a:ext cx="413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选取</a:t>
            </a:r>
            <a:r>
              <a:rPr kumimoji="0"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种迭代格式</a:t>
            </a:r>
            <a:endParaRPr kumimoji="0"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F1B753-6FEB-BA3F-148C-7763BCF21FE6}"/>
              </a:ext>
            </a:extLst>
          </p:cNvPr>
          <p:cNvSpPr txBox="1"/>
          <p:nvPr/>
        </p:nvSpPr>
        <p:spPr>
          <a:xfrm>
            <a:off x="274461" y="-15771"/>
            <a:ext cx="6241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noProof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迭代函数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一定会从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收敛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到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89" name="Group 57">
            <a:extLst>
              <a:ext uri="{FF2B5EF4-FFF2-40B4-BE49-F238E27FC236}">
                <a16:creationId xmlns:a16="http://schemas.microsoft.com/office/drawing/2014/main" id="{34D50ED0-641B-4C47-AA45-1EE13B44578A}"/>
              </a:ext>
            </a:extLst>
          </p:cNvPr>
          <p:cNvGrpSpPr>
            <a:grpSpLocks/>
          </p:cNvGrpSpPr>
          <p:nvPr/>
        </p:nvGrpSpPr>
        <p:grpSpPr bwMode="auto">
          <a:xfrm>
            <a:off x="618347" y="1689113"/>
            <a:ext cx="3825875" cy="2312988"/>
            <a:chOff x="267" y="984"/>
            <a:chExt cx="2410" cy="1457"/>
          </a:xfrm>
        </p:grpSpPr>
        <p:sp>
          <p:nvSpPr>
            <p:cNvPr id="69645" name="Text Box 13">
              <a:extLst>
                <a:ext uri="{FF2B5EF4-FFF2-40B4-BE49-F238E27FC236}">
                  <a16:creationId xmlns:a16="http://schemas.microsoft.com/office/drawing/2014/main" id="{278C03B0-FA95-4DED-AA4B-70B3EF806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" y="1253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  <a:r>
                <a:rPr kumimoji="0" lang="zh-CN" altLang="en-US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</a:p>
          </p:txBody>
        </p:sp>
        <p:sp>
          <p:nvSpPr>
            <p:cNvPr id="69661" name="Text Box 29">
              <a:extLst>
                <a:ext uri="{FF2B5EF4-FFF2-40B4-BE49-F238E27FC236}">
                  <a16:creationId xmlns:a16="http://schemas.microsoft.com/office/drawing/2014/main" id="{BA820BEB-B930-4636-B17C-BB78EC505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" y="2004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即</a:t>
              </a:r>
            </a:p>
          </p:txBody>
        </p:sp>
        <p:graphicFrame>
          <p:nvGraphicFramePr>
            <p:cNvPr id="69679" name="Object 47">
              <a:extLst>
                <a:ext uri="{FF2B5EF4-FFF2-40B4-BE49-F238E27FC236}">
                  <a16:creationId xmlns:a16="http://schemas.microsoft.com/office/drawing/2014/main" id="{62EAE3BF-CA2C-40F5-A516-EA44D5EEFD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6618452"/>
                </p:ext>
              </p:extLst>
            </p:nvPr>
          </p:nvGraphicFramePr>
          <p:xfrm>
            <a:off x="517" y="984"/>
            <a:ext cx="2160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46200" imgH="419100" progId="Equation.DSMT4">
                    <p:embed/>
                  </p:oleObj>
                </mc:Choice>
                <mc:Fallback>
                  <p:oleObj name="Equation" r:id="rId4" imgW="1346200" imgH="419100" progId="Equation.DSMT4">
                    <p:embed/>
                    <p:pic>
                      <p:nvPicPr>
                        <p:cNvPr id="69679" name="Object 47">
                          <a:extLst>
                            <a:ext uri="{FF2B5EF4-FFF2-40B4-BE49-F238E27FC236}">
                              <a16:creationId xmlns:a16="http://schemas.microsoft.com/office/drawing/2014/main" id="{62EAE3BF-CA2C-40F5-A516-EA44D5EEFD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" y="984"/>
                          <a:ext cx="2160" cy="6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81" name="Object 49">
              <a:extLst>
                <a:ext uri="{FF2B5EF4-FFF2-40B4-BE49-F238E27FC236}">
                  <a16:creationId xmlns:a16="http://schemas.microsoft.com/office/drawing/2014/main" id="{6E419518-FA6C-43AA-B69A-96A3BBB967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8507535"/>
                </p:ext>
              </p:extLst>
            </p:nvPr>
          </p:nvGraphicFramePr>
          <p:xfrm>
            <a:off x="725" y="1897"/>
            <a:ext cx="140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17440" imgH="431640" progId="Equation.DSMT4">
                    <p:embed/>
                  </p:oleObj>
                </mc:Choice>
                <mc:Fallback>
                  <p:oleObj name="Equation" r:id="rId6" imgW="1117440" imgH="431640" progId="Equation.DSMT4">
                    <p:embed/>
                    <p:pic>
                      <p:nvPicPr>
                        <p:cNvPr id="69681" name="Object 49">
                          <a:extLst>
                            <a:ext uri="{FF2B5EF4-FFF2-40B4-BE49-F238E27FC236}">
                              <a16:creationId xmlns:a16="http://schemas.microsoft.com/office/drawing/2014/main" id="{6E419518-FA6C-43AA-B69A-96A3BBB967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1897"/>
                          <a:ext cx="1408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2">
            <a:extLst>
              <a:ext uri="{FF2B5EF4-FFF2-40B4-BE49-F238E27FC236}">
                <a16:creationId xmlns:a16="http://schemas.microsoft.com/office/drawing/2014/main" id="{4FF42009-0882-4101-8388-6EDC5CFBEAAB}"/>
              </a:ext>
            </a:extLst>
          </p:cNvPr>
          <p:cNvGrpSpPr>
            <a:grpSpLocks/>
          </p:cNvGrpSpPr>
          <p:nvPr/>
        </p:nvGrpSpPr>
        <p:grpSpPr bwMode="auto">
          <a:xfrm>
            <a:off x="5431698" y="1766168"/>
            <a:ext cx="2124075" cy="2371727"/>
            <a:chOff x="14" y="2204"/>
            <a:chExt cx="1338" cy="1494"/>
          </a:xfrm>
        </p:grpSpPr>
        <p:graphicFrame>
          <p:nvGraphicFramePr>
            <p:cNvPr id="26" name="Object 11">
              <a:extLst>
                <a:ext uri="{FF2B5EF4-FFF2-40B4-BE49-F238E27FC236}">
                  <a16:creationId xmlns:a16="http://schemas.microsoft.com/office/drawing/2014/main" id="{34EB25B1-AE02-4E66-996C-A4AB195386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7605192"/>
                </p:ext>
              </p:extLst>
            </p:nvPr>
          </p:nvGraphicFramePr>
          <p:xfrm>
            <a:off x="14" y="2438"/>
            <a:ext cx="1338" cy="1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athType 5.0 Equation" r:id="rId8" imgW="1130040" imgH="939600" progId="Equation.DSMT4">
                    <p:embed/>
                  </p:oleObj>
                </mc:Choice>
                <mc:Fallback>
                  <p:oleObj name="MathType 5.0 Equation" r:id="rId8" imgW="1130040" imgH="939600" progId="Equation.DSMT4">
                    <p:embed/>
                    <p:pic>
                      <p:nvPicPr>
                        <p:cNvPr id="68619" name="Object 11">
                          <a:extLst>
                            <a:ext uri="{FF2B5EF4-FFF2-40B4-BE49-F238E27FC236}">
                              <a16:creationId xmlns:a16="http://schemas.microsoft.com/office/drawing/2014/main" id="{342E5657-8332-4F68-96EC-9775636DC9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" y="2438"/>
                          <a:ext cx="1338" cy="1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B3F60C71-A306-4F54-B684-6C3AD0C4B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" y="220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法</a:t>
              </a:r>
              <a:r>
                <a:rPr kumimoji="0" lang="en-US" altLang="zh-CN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9968C28-398F-436A-BF60-52F9525BA682}"/>
              </a:ext>
            </a:extLst>
          </p:cNvPr>
          <p:cNvSpPr/>
          <p:nvPr/>
        </p:nvSpPr>
        <p:spPr bwMode="auto">
          <a:xfrm>
            <a:off x="5126129" y="1700808"/>
            <a:ext cx="2736304" cy="2437086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F4D0A850-8118-6358-0E43-EAFB1A16B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907" y="4460962"/>
            <a:ext cx="1969656" cy="86177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hlink"/>
                </a:solidFill>
              </a:rPr>
              <a:t>精确解</a:t>
            </a:r>
            <a:r>
              <a:rPr lang="en-US" altLang="zh-CN" sz="2000" b="1" i="1" dirty="0">
                <a:solidFill>
                  <a:schemeClr val="hlink"/>
                </a:solidFill>
              </a:rPr>
              <a:t>x</a:t>
            </a:r>
            <a:r>
              <a:rPr lang="en-US" altLang="zh-CN" sz="2000" b="1" baseline="30000" dirty="0">
                <a:solidFill>
                  <a:schemeClr val="hlink"/>
                </a:solidFill>
              </a:rPr>
              <a:t>* </a:t>
            </a:r>
            <a:r>
              <a:rPr lang="en-US" altLang="zh-CN" sz="2000" b="1" dirty="0">
                <a:solidFill>
                  <a:schemeClr val="hlink"/>
                </a:solidFill>
              </a:rPr>
              <a:t>=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hlink"/>
                </a:solidFill>
              </a:rPr>
              <a:t>1.365230013...</a:t>
            </a:r>
            <a:r>
              <a:rPr lang="en-US" altLang="zh-CN" sz="2000" dirty="0"/>
              <a:t> </a:t>
            </a:r>
          </a:p>
        </p:txBody>
      </p:sp>
      <p:grpSp>
        <p:nvGrpSpPr>
          <p:cNvPr id="3" name="Group 52">
            <a:extLst>
              <a:ext uri="{FF2B5EF4-FFF2-40B4-BE49-F238E27FC236}">
                <a16:creationId xmlns:a16="http://schemas.microsoft.com/office/drawing/2014/main" id="{20EFD4FD-99C0-A551-8092-7C71F19EE568}"/>
              </a:ext>
            </a:extLst>
          </p:cNvPr>
          <p:cNvGrpSpPr>
            <a:grpSpLocks/>
          </p:cNvGrpSpPr>
          <p:nvPr/>
        </p:nvGrpSpPr>
        <p:grpSpPr bwMode="auto">
          <a:xfrm>
            <a:off x="-22804" y="399370"/>
            <a:ext cx="8050720" cy="581358"/>
            <a:chOff x="31" y="130"/>
            <a:chExt cx="4929" cy="348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3B53D051-D75F-8F4F-241D-7F5CEC4E4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" y="165"/>
              <a:ext cx="95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rgbClr val="0000FF"/>
                  </a:solidFill>
                  <a:ea typeface="楷体_GB2312" pitchFamily="49" charset="-122"/>
                </a:rPr>
                <a:t>例</a:t>
              </a:r>
              <a:r>
                <a:rPr kumimoji="0" lang="en-US" altLang="zh-CN" sz="2800" dirty="0">
                  <a:solidFill>
                    <a:srgbClr val="0000FF"/>
                  </a:solidFill>
                  <a:ea typeface="楷体_GB2312" pitchFamily="49" charset="-122"/>
                </a:rPr>
                <a:t>2.6</a:t>
              </a:r>
              <a:endParaRPr kumimoji="0" lang="zh-CN" altLang="en-US" sz="2800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FDEAA6FC-8523-E0D2-9F9F-A019F2852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" y="130"/>
              <a:ext cx="4168" cy="339"/>
              <a:chOff x="504" y="610"/>
              <a:chExt cx="4168" cy="339"/>
            </a:xfrm>
          </p:grpSpPr>
          <p:sp>
            <p:nvSpPr>
              <p:cNvPr id="14" name="Text Box 3">
                <a:extLst>
                  <a:ext uri="{FF2B5EF4-FFF2-40B4-BE49-F238E27FC236}">
                    <a16:creationId xmlns:a16="http://schemas.microsoft.com/office/drawing/2014/main" id="{92391236-1A42-3F89-BAFD-A9CF49C94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" y="636"/>
                <a:ext cx="4168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 sz="2800" dirty="0">
                    <a:solidFill>
                      <a:schemeClr val="tx1"/>
                    </a:solidFill>
                    <a:ea typeface="楷体_GB2312" pitchFamily="49" charset="-122"/>
                  </a:rPr>
                  <a:t>                           </a:t>
                </a:r>
                <a:r>
                  <a:rPr kumimoji="0" lang="zh-CN" altLang="en-US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在   上有一个根</a:t>
                </a:r>
                <a:r>
                  <a:rPr kumimoji="0" lang="en-US" altLang="zh-CN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(</a:t>
                </a:r>
                <a:r>
                  <a:rPr kumimoji="0" lang="zh-CN" altLang="en-US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正根</a:t>
                </a:r>
                <a:r>
                  <a:rPr kumimoji="0" lang="en-US" altLang="zh-CN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)</a:t>
                </a:r>
                <a:endParaRPr kumimoji="0" lang="zh-CN" altLang="en-US" sz="28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  <p:graphicFrame>
            <p:nvGraphicFramePr>
              <p:cNvPr id="15" name="Object 4">
                <a:extLst>
                  <a:ext uri="{FF2B5EF4-FFF2-40B4-BE49-F238E27FC236}">
                    <a16:creationId xmlns:a16="http://schemas.microsoft.com/office/drawing/2014/main" id="{47D901D8-A3BD-751D-2EF7-236B40B3AC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8814007"/>
                  </p:ext>
                </p:extLst>
              </p:nvPr>
            </p:nvGraphicFramePr>
            <p:xfrm>
              <a:off x="572" y="610"/>
              <a:ext cx="1636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079280" imgH="203040" progId="Equation.DSMT4">
                      <p:embed/>
                    </p:oleObj>
                  </mc:Choice>
                  <mc:Fallback>
                    <p:oleObj name="Equation" r:id="rId10" imgW="1079280" imgH="203040" progId="Equation.DSMT4">
                      <p:embed/>
                      <p:pic>
                        <p:nvPicPr>
                          <p:cNvPr id="16" name="Object 4">
                            <a:extLst>
                              <a:ext uri="{FF2B5EF4-FFF2-40B4-BE49-F238E27FC236}">
                                <a16:creationId xmlns:a16="http://schemas.microsoft.com/office/drawing/2014/main" id="{EA20A475-4689-EB44-9235-995781AF1D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2" y="610"/>
                            <a:ext cx="1636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5">
                <a:extLst>
                  <a:ext uri="{FF2B5EF4-FFF2-40B4-BE49-F238E27FC236}">
                    <a16:creationId xmlns:a16="http://schemas.microsoft.com/office/drawing/2014/main" id="{33F6925B-D74E-8E9F-81AE-96087A3930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0537648"/>
                  </p:ext>
                </p:extLst>
              </p:nvPr>
            </p:nvGraphicFramePr>
            <p:xfrm>
              <a:off x="2363" y="679"/>
              <a:ext cx="38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317160" imgH="203040" progId="Equation.DSMT4">
                      <p:embed/>
                    </p:oleObj>
                  </mc:Choice>
                  <mc:Fallback>
                    <p:oleObj name="Equation" r:id="rId12" imgW="317160" imgH="203040" progId="Equation.DSMT4">
                      <p:embed/>
                      <p:pic>
                        <p:nvPicPr>
                          <p:cNvPr id="17" name="Object 5">
                            <a:extLst>
                              <a:ext uri="{FF2B5EF4-FFF2-40B4-BE49-F238E27FC236}">
                                <a16:creationId xmlns:a16="http://schemas.microsoft.com/office/drawing/2014/main" id="{701B99F5-97B8-DACF-FE3C-D7D0D305F6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3" y="679"/>
                            <a:ext cx="38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" name="Text Box 8">
            <a:extLst>
              <a:ext uri="{FF2B5EF4-FFF2-40B4-BE49-F238E27FC236}">
                <a16:creationId xmlns:a16="http://schemas.microsoft.com/office/drawing/2014/main" id="{48806A8A-AD5E-5978-8C04-F0CF50755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040" y="965671"/>
            <a:ext cx="413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选取</a:t>
            </a:r>
            <a:r>
              <a:rPr kumimoji="0"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种迭代格式</a:t>
            </a:r>
            <a:endParaRPr kumimoji="0"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0D9170-93AB-A216-0EDD-2C364EB9D5CE}"/>
              </a:ext>
            </a:extLst>
          </p:cNvPr>
          <p:cNvSpPr txBox="1"/>
          <p:nvPr/>
        </p:nvSpPr>
        <p:spPr>
          <a:xfrm>
            <a:off x="274461" y="-15771"/>
            <a:ext cx="6241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noProof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迭代函数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一定会从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收敛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到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0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98305">
            <a:extLst>
              <a:ext uri="{FF2B5EF4-FFF2-40B4-BE49-F238E27FC236}">
                <a16:creationId xmlns:a16="http://schemas.microsoft.com/office/drawing/2014/main" id="{DD69C44E-0CB8-4564-A92C-E7637A2164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68082" y="548681"/>
            <a:ext cx="6007836" cy="535531"/>
          </a:xfrm>
        </p:spPr>
        <p:txBody>
          <a:bodyPr anchor="ctr">
            <a:noAutofit/>
          </a:bodyPr>
          <a:lstStyle/>
          <a:p>
            <a:pPr>
              <a:spcBef>
                <a:spcPts val="75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不动点迭代法的收敛条件是什么？</a:t>
            </a:r>
          </a:p>
        </p:txBody>
      </p:sp>
      <p:sp>
        <p:nvSpPr>
          <p:cNvPr id="98307" name="副标题 98306">
            <a:extLst>
              <a:ext uri="{FF2B5EF4-FFF2-40B4-BE49-F238E27FC236}">
                <a16:creationId xmlns:a16="http://schemas.microsoft.com/office/drawing/2014/main" id="{F85B6C79-A1D5-4021-B79D-8FF2DC1E9B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7472" y="1340768"/>
            <a:ext cx="8649056" cy="41764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对方程</a:t>
            </a: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 = 0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可构造不同的迭代公式</a:t>
            </a: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但迭代公式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8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0,1,2…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并非总是收敛的。</a:t>
            </a:r>
            <a:endParaRPr lang="en-US" altLang="zh-CN" sz="2800" b="1" dirty="0">
              <a:latin typeface="华文宋体" panose="02010600040101010101" pitchFamily="2" charset="-122"/>
              <a:ea typeface="华文宋体" panose="02010600040101010101" pitchFamily="2" charset="-122"/>
              <a:sym typeface="Symbol" panose="05050102010706020507" pitchFamily="18" charset="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当迭代函数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满足什么条件时，相应的迭代公式才收敛呢？</a:t>
            </a:r>
            <a:endParaRPr lang="en-US" altLang="zh-CN" sz="2800" b="1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先从几何上直观来看</a:t>
            </a:r>
            <a:endParaRPr lang="en-US" altLang="zh-CN" sz="3200" b="1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970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42" name="Group 2">
            <a:extLst>
              <a:ext uri="{FF2B5EF4-FFF2-40B4-BE49-F238E27FC236}">
                <a16:creationId xmlns:a16="http://schemas.microsoft.com/office/drawing/2014/main" id="{1828E96A-19C4-4ACF-8DCE-5B767EBA44C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"/>
            <a:ext cx="3505200" cy="2971800"/>
            <a:chOff x="1296" y="1056"/>
            <a:chExt cx="2208" cy="1872"/>
          </a:xfrm>
        </p:grpSpPr>
        <p:sp>
          <p:nvSpPr>
            <p:cNvPr id="112643" name="Line 3">
              <a:extLst>
                <a:ext uri="{FF2B5EF4-FFF2-40B4-BE49-F238E27FC236}">
                  <a16:creationId xmlns:a16="http://schemas.microsoft.com/office/drawing/2014/main" id="{5700DEDC-BB77-42F3-A8A2-ABA7B00FA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4" name="Line 4">
              <a:extLst>
                <a:ext uri="{FF2B5EF4-FFF2-40B4-BE49-F238E27FC236}">
                  <a16:creationId xmlns:a16="http://schemas.microsoft.com/office/drawing/2014/main" id="{4AC648E5-C2BE-4A96-BBF2-87A3E2649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5" name="Text Box 5">
              <a:extLst>
                <a:ext uri="{FF2B5EF4-FFF2-40B4-BE49-F238E27FC236}">
                  <a16:creationId xmlns:a16="http://schemas.microsoft.com/office/drawing/2014/main" id="{96D35D58-A86F-483D-8A5A-3516A9DB7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/>
                <a:t>x</a:t>
              </a:r>
            </a:p>
          </p:txBody>
        </p:sp>
        <p:sp>
          <p:nvSpPr>
            <p:cNvPr id="112646" name="Text Box 6">
              <a:extLst>
                <a:ext uri="{FF2B5EF4-FFF2-40B4-BE49-F238E27FC236}">
                  <a16:creationId xmlns:a16="http://schemas.microsoft.com/office/drawing/2014/main" id="{43D88EB0-7E94-484C-834D-2F33C213D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/>
                <a:t>y</a:t>
              </a:r>
            </a:p>
          </p:txBody>
        </p:sp>
        <p:sp>
          <p:nvSpPr>
            <p:cNvPr id="112647" name="Line 7">
              <a:extLst>
                <a:ext uri="{FF2B5EF4-FFF2-40B4-BE49-F238E27FC236}">
                  <a16:creationId xmlns:a16="http://schemas.microsoft.com/office/drawing/2014/main" id="{23AC9D67-8ED9-4499-A5C0-7235E7936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8" name="Text Box 8">
              <a:extLst>
                <a:ext uri="{FF2B5EF4-FFF2-40B4-BE49-F238E27FC236}">
                  <a16:creationId xmlns:a16="http://schemas.microsoft.com/office/drawing/2014/main" id="{B760B8B5-2C5A-4943-BC06-108988F49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/>
                <a:t>y = x</a:t>
              </a:r>
            </a:p>
          </p:txBody>
        </p:sp>
      </p:grpSp>
      <p:grpSp>
        <p:nvGrpSpPr>
          <p:cNvPr id="112649" name="Group 9">
            <a:extLst>
              <a:ext uri="{FF2B5EF4-FFF2-40B4-BE49-F238E27FC236}">
                <a16:creationId xmlns:a16="http://schemas.microsoft.com/office/drawing/2014/main" id="{7E5CF4CA-53E3-404B-BF43-0A4F5A5DA22A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593783"/>
            <a:ext cx="3276600" cy="2959411"/>
            <a:chOff x="1296" y="1056"/>
            <a:chExt cx="2208" cy="1872"/>
          </a:xfrm>
        </p:grpSpPr>
        <p:sp>
          <p:nvSpPr>
            <p:cNvPr id="112650" name="Line 10">
              <a:extLst>
                <a:ext uri="{FF2B5EF4-FFF2-40B4-BE49-F238E27FC236}">
                  <a16:creationId xmlns:a16="http://schemas.microsoft.com/office/drawing/2014/main" id="{E5BD1D4E-9C05-4A96-BB94-5932031A9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51" name="Line 11">
              <a:extLst>
                <a:ext uri="{FF2B5EF4-FFF2-40B4-BE49-F238E27FC236}">
                  <a16:creationId xmlns:a16="http://schemas.microsoft.com/office/drawing/2014/main" id="{63513FD3-5CFC-4DEC-A078-6C3814AD5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52" name="Text Box 12">
              <a:extLst>
                <a:ext uri="{FF2B5EF4-FFF2-40B4-BE49-F238E27FC236}">
                  <a16:creationId xmlns:a16="http://schemas.microsoft.com/office/drawing/2014/main" id="{D67ADF33-2AA5-41AF-A369-D39618849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2653" name="Text Box 13">
              <a:extLst>
                <a:ext uri="{FF2B5EF4-FFF2-40B4-BE49-F238E27FC236}">
                  <a16:creationId xmlns:a16="http://schemas.microsoft.com/office/drawing/2014/main" id="{3AB95048-319A-4109-83FC-DBD187B48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2654" name="Line 14">
              <a:extLst>
                <a:ext uri="{FF2B5EF4-FFF2-40B4-BE49-F238E27FC236}">
                  <a16:creationId xmlns:a16="http://schemas.microsoft.com/office/drawing/2014/main" id="{1D39D31C-E59D-4CAC-8DE9-5E3FD91DC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55" name="Text Box 15">
              <a:extLst>
                <a:ext uri="{FF2B5EF4-FFF2-40B4-BE49-F238E27FC236}">
                  <a16:creationId xmlns:a16="http://schemas.microsoft.com/office/drawing/2014/main" id="{B2881482-9E21-4CC7-9E75-079C0BD64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1256"/>
              <a:ext cx="62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rgbClr val="0000FF"/>
                  </a:solidFill>
                </a:rPr>
                <a:t>y = x</a:t>
              </a:r>
            </a:p>
          </p:txBody>
        </p:sp>
      </p:grpSp>
      <p:grpSp>
        <p:nvGrpSpPr>
          <p:cNvPr id="112656" name="Group 16">
            <a:extLst>
              <a:ext uri="{FF2B5EF4-FFF2-40B4-BE49-F238E27FC236}">
                <a16:creationId xmlns:a16="http://schemas.microsoft.com/office/drawing/2014/main" id="{99824D62-B5BB-4B86-9FF6-3EB0A18433B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"/>
            <a:ext cx="3505200" cy="2971800"/>
            <a:chOff x="1296" y="1056"/>
            <a:chExt cx="2208" cy="1872"/>
          </a:xfrm>
        </p:grpSpPr>
        <p:sp>
          <p:nvSpPr>
            <p:cNvPr id="112657" name="Line 17">
              <a:extLst>
                <a:ext uri="{FF2B5EF4-FFF2-40B4-BE49-F238E27FC236}">
                  <a16:creationId xmlns:a16="http://schemas.microsoft.com/office/drawing/2014/main" id="{F322F6BF-F4EE-41B6-BD87-0D5954E9B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8" name="Line 18">
              <a:extLst>
                <a:ext uri="{FF2B5EF4-FFF2-40B4-BE49-F238E27FC236}">
                  <a16:creationId xmlns:a16="http://schemas.microsoft.com/office/drawing/2014/main" id="{B1AA9B5B-D9F3-49D0-B9FF-0CFF321BC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9" name="Text Box 19">
              <a:extLst>
                <a:ext uri="{FF2B5EF4-FFF2-40B4-BE49-F238E27FC236}">
                  <a16:creationId xmlns:a16="http://schemas.microsoft.com/office/drawing/2014/main" id="{76C1DFF7-595C-4393-B9BF-93CD22B3B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/>
                <a:t>x</a:t>
              </a:r>
            </a:p>
          </p:txBody>
        </p:sp>
        <p:sp>
          <p:nvSpPr>
            <p:cNvPr id="112660" name="Text Box 20">
              <a:extLst>
                <a:ext uri="{FF2B5EF4-FFF2-40B4-BE49-F238E27FC236}">
                  <a16:creationId xmlns:a16="http://schemas.microsoft.com/office/drawing/2014/main" id="{A40F5BDA-660C-457F-92AF-1A659CE0E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/>
                <a:t>y</a:t>
              </a:r>
            </a:p>
          </p:txBody>
        </p:sp>
        <p:sp>
          <p:nvSpPr>
            <p:cNvPr id="112661" name="Line 21">
              <a:extLst>
                <a:ext uri="{FF2B5EF4-FFF2-40B4-BE49-F238E27FC236}">
                  <a16:creationId xmlns:a16="http://schemas.microsoft.com/office/drawing/2014/main" id="{478FB190-69AA-47BC-9E74-3BADB5715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2" name="Text Box 22">
              <a:extLst>
                <a:ext uri="{FF2B5EF4-FFF2-40B4-BE49-F238E27FC236}">
                  <a16:creationId xmlns:a16="http://schemas.microsoft.com/office/drawing/2014/main" id="{1D3EC7E1-CF44-4A2A-84EC-78B79088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/>
                <a:t>y = x</a:t>
              </a:r>
            </a:p>
          </p:txBody>
        </p:sp>
      </p:grpSp>
      <p:grpSp>
        <p:nvGrpSpPr>
          <p:cNvPr id="112663" name="Group 23">
            <a:extLst>
              <a:ext uri="{FF2B5EF4-FFF2-40B4-BE49-F238E27FC236}">
                <a16:creationId xmlns:a16="http://schemas.microsoft.com/office/drawing/2014/main" id="{B6E0B744-5D49-449F-A3EB-5BF9EF9B585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81400"/>
            <a:ext cx="3505200" cy="2971800"/>
            <a:chOff x="1296" y="1056"/>
            <a:chExt cx="2208" cy="1872"/>
          </a:xfrm>
        </p:grpSpPr>
        <p:sp>
          <p:nvSpPr>
            <p:cNvPr id="112664" name="Line 24">
              <a:extLst>
                <a:ext uri="{FF2B5EF4-FFF2-40B4-BE49-F238E27FC236}">
                  <a16:creationId xmlns:a16="http://schemas.microsoft.com/office/drawing/2014/main" id="{76388030-4587-43C0-ACA8-84C4A6C16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65" name="Line 25">
              <a:extLst>
                <a:ext uri="{FF2B5EF4-FFF2-40B4-BE49-F238E27FC236}">
                  <a16:creationId xmlns:a16="http://schemas.microsoft.com/office/drawing/2014/main" id="{32AB3C7F-8305-4C1B-A904-BEA71846D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66" name="Text Box 26">
              <a:extLst>
                <a:ext uri="{FF2B5EF4-FFF2-40B4-BE49-F238E27FC236}">
                  <a16:creationId xmlns:a16="http://schemas.microsoft.com/office/drawing/2014/main" id="{80E519EA-E70C-4E21-9EE1-987F8B48A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2667" name="Text Box 27">
              <a:extLst>
                <a:ext uri="{FF2B5EF4-FFF2-40B4-BE49-F238E27FC236}">
                  <a16:creationId xmlns:a16="http://schemas.microsoft.com/office/drawing/2014/main" id="{52133CEE-545F-4293-B999-B5AF6CD55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2668" name="Line 28">
              <a:extLst>
                <a:ext uri="{FF2B5EF4-FFF2-40B4-BE49-F238E27FC236}">
                  <a16:creationId xmlns:a16="http://schemas.microsoft.com/office/drawing/2014/main" id="{6135E645-5519-4FFD-AE2B-A38FC9DB1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69" name="Text Box 29">
              <a:extLst>
                <a:ext uri="{FF2B5EF4-FFF2-40B4-BE49-F238E27FC236}">
                  <a16:creationId xmlns:a16="http://schemas.microsoft.com/office/drawing/2014/main" id="{02BBAE79-8803-4619-84B2-C434AA896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1236"/>
              <a:ext cx="5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rgbClr val="0000FF"/>
                  </a:solidFill>
                </a:rPr>
                <a:t>y = x</a:t>
              </a:r>
            </a:p>
          </p:txBody>
        </p:sp>
      </p:grpSp>
      <p:grpSp>
        <p:nvGrpSpPr>
          <p:cNvPr id="112670" name="Group 30">
            <a:extLst>
              <a:ext uri="{FF2B5EF4-FFF2-40B4-BE49-F238E27FC236}">
                <a16:creationId xmlns:a16="http://schemas.microsoft.com/office/drawing/2014/main" id="{85BCB187-3A68-43F9-9A75-D210C10BE600}"/>
              </a:ext>
            </a:extLst>
          </p:cNvPr>
          <p:cNvGrpSpPr>
            <a:grpSpLocks/>
          </p:cNvGrpSpPr>
          <p:nvPr/>
        </p:nvGrpSpPr>
        <p:grpSpPr bwMode="auto">
          <a:xfrm>
            <a:off x="2465388" y="990600"/>
            <a:ext cx="533400" cy="2362201"/>
            <a:chOff x="1553" y="624"/>
            <a:chExt cx="336" cy="1488"/>
          </a:xfrm>
        </p:grpSpPr>
        <p:sp>
          <p:nvSpPr>
            <p:cNvPr id="112671" name="Line 31">
              <a:extLst>
                <a:ext uri="{FF2B5EF4-FFF2-40B4-BE49-F238E27FC236}">
                  <a16:creationId xmlns:a16="http://schemas.microsoft.com/office/drawing/2014/main" id="{8F72F4E3-B777-4758-AE33-5AD58159B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72" name="Text Box 32">
              <a:extLst>
                <a:ext uri="{FF2B5EF4-FFF2-40B4-BE49-F238E27FC236}">
                  <a16:creationId xmlns:a16="http://schemas.microsoft.com/office/drawing/2014/main" id="{AF1FA9FD-CF0F-49E9-938F-B57643F14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3" y="1881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x*</a:t>
              </a:r>
            </a:p>
          </p:txBody>
        </p:sp>
      </p:grpSp>
      <p:grpSp>
        <p:nvGrpSpPr>
          <p:cNvPr id="112673" name="Group 33">
            <a:extLst>
              <a:ext uri="{FF2B5EF4-FFF2-40B4-BE49-F238E27FC236}">
                <a16:creationId xmlns:a16="http://schemas.microsoft.com/office/drawing/2014/main" id="{80931BC1-7363-4CA3-8B95-833387E3847B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828800"/>
            <a:ext cx="533400" cy="1509713"/>
            <a:chOff x="3888" y="1152"/>
            <a:chExt cx="336" cy="951"/>
          </a:xfrm>
        </p:grpSpPr>
        <p:sp>
          <p:nvSpPr>
            <p:cNvPr id="112674" name="Line 34">
              <a:extLst>
                <a:ext uri="{FF2B5EF4-FFF2-40B4-BE49-F238E27FC236}">
                  <a16:creationId xmlns:a16="http://schemas.microsoft.com/office/drawing/2014/main" id="{A44F8630-BC3D-4D7B-9DFC-DB6F2D226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5" y="1152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75" name="Text Box 35">
              <a:extLst>
                <a:ext uri="{FF2B5EF4-FFF2-40B4-BE49-F238E27FC236}">
                  <a16:creationId xmlns:a16="http://schemas.microsoft.com/office/drawing/2014/main" id="{B479EC57-F53C-4960-9A30-6B7223127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8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x*</a:t>
              </a:r>
            </a:p>
          </p:txBody>
        </p:sp>
      </p:grpSp>
      <p:grpSp>
        <p:nvGrpSpPr>
          <p:cNvPr id="112676" name="Group 36">
            <a:extLst>
              <a:ext uri="{FF2B5EF4-FFF2-40B4-BE49-F238E27FC236}">
                <a16:creationId xmlns:a16="http://schemas.microsoft.com/office/drawing/2014/main" id="{D258C435-F49F-4FB3-AB53-6E3E5A2FECC8}"/>
              </a:ext>
            </a:extLst>
          </p:cNvPr>
          <p:cNvGrpSpPr>
            <a:grpSpLocks/>
          </p:cNvGrpSpPr>
          <p:nvPr/>
        </p:nvGrpSpPr>
        <p:grpSpPr bwMode="auto">
          <a:xfrm>
            <a:off x="2403475" y="4267200"/>
            <a:ext cx="533400" cy="2347913"/>
            <a:chOff x="1536" y="624"/>
            <a:chExt cx="336" cy="1479"/>
          </a:xfrm>
        </p:grpSpPr>
        <p:sp>
          <p:nvSpPr>
            <p:cNvPr id="112677" name="Line 37">
              <a:extLst>
                <a:ext uri="{FF2B5EF4-FFF2-40B4-BE49-F238E27FC236}">
                  <a16:creationId xmlns:a16="http://schemas.microsoft.com/office/drawing/2014/main" id="{AC1DABC6-85B1-4735-B539-286AB92C1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78" name="Text Box 38">
              <a:extLst>
                <a:ext uri="{FF2B5EF4-FFF2-40B4-BE49-F238E27FC236}">
                  <a16:creationId xmlns:a16="http://schemas.microsoft.com/office/drawing/2014/main" id="{AB771032-9CB1-47E3-AB30-F4601229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solidFill>
                    <a:schemeClr val="tx1"/>
                  </a:solidFill>
                </a:rPr>
                <a:t>x*</a:t>
              </a:r>
            </a:p>
          </p:txBody>
        </p:sp>
      </p:grpSp>
      <p:grpSp>
        <p:nvGrpSpPr>
          <p:cNvPr id="112679" name="Group 39">
            <a:extLst>
              <a:ext uri="{FF2B5EF4-FFF2-40B4-BE49-F238E27FC236}">
                <a16:creationId xmlns:a16="http://schemas.microsoft.com/office/drawing/2014/main" id="{3245F96B-5A11-4DD6-BEDE-85E982EC462F}"/>
              </a:ext>
            </a:extLst>
          </p:cNvPr>
          <p:cNvGrpSpPr>
            <a:grpSpLocks/>
          </p:cNvGrpSpPr>
          <p:nvPr/>
        </p:nvGrpSpPr>
        <p:grpSpPr bwMode="auto">
          <a:xfrm>
            <a:off x="6353175" y="5029202"/>
            <a:ext cx="533400" cy="1600201"/>
            <a:chOff x="4002" y="3168"/>
            <a:chExt cx="336" cy="1008"/>
          </a:xfrm>
        </p:grpSpPr>
        <p:sp>
          <p:nvSpPr>
            <p:cNvPr id="112680" name="Line 40">
              <a:extLst>
                <a:ext uri="{FF2B5EF4-FFF2-40B4-BE49-F238E27FC236}">
                  <a16:creationId xmlns:a16="http://schemas.microsoft.com/office/drawing/2014/main" id="{8DE6EC8B-D580-4A24-BEE6-3C0CEDE6B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168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81" name="Text Box 41">
              <a:extLst>
                <a:ext uri="{FF2B5EF4-FFF2-40B4-BE49-F238E27FC236}">
                  <a16:creationId xmlns:a16="http://schemas.microsoft.com/office/drawing/2014/main" id="{463029CB-1EF1-4B76-B203-F5AA29925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" y="394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x*</a:t>
              </a:r>
            </a:p>
          </p:txBody>
        </p:sp>
      </p:grpSp>
      <p:grpSp>
        <p:nvGrpSpPr>
          <p:cNvPr id="112682" name="Group 42">
            <a:extLst>
              <a:ext uri="{FF2B5EF4-FFF2-40B4-BE49-F238E27FC236}">
                <a16:creationId xmlns:a16="http://schemas.microsoft.com/office/drawing/2014/main" id="{FCDA681D-5330-4E3D-8960-23E59AE9B03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884238"/>
            <a:ext cx="3602038" cy="1173163"/>
            <a:chOff x="240" y="557"/>
            <a:chExt cx="2269" cy="739"/>
          </a:xfrm>
        </p:grpSpPr>
        <p:sp>
          <p:nvSpPr>
            <p:cNvPr id="112683" name="Freeform 43">
              <a:extLst>
                <a:ext uri="{FF2B5EF4-FFF2-40B4-BE49-F238E27FC236}">
                  <a16:creationId xmlns:a16="http://schemas.microsoft.com/office/drawing/2014/main" id="{2BC75E62-C750-413E-9A6F-ABB4BF07E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616"/>
              <a:ext cx="2016" cy="680"/>
            </a:xfrm>
            <a:custGeom>
              <a:avLst/>
              <a:gdLst>
                <a:gd name="T0" fmla="*/ 0 w 2016"/>
                <a:gd name="T1" fmla="*/ 680 h 680"/>
                <a:gd name="T2" fmla="*/ 336 w 2016"/>
                <a:gd name="T3" fmla="*/ 392 h 680"/>
                <a:gd name="T4" fmla="*/ 720 w 2016"/>
                <a:gd name="T5" fmla="*/ 200 h 680"/>
                <a:gd name="T6" fmla="*/ 1200 w 2016"/>
                <a:gd name="T7" fmla="*/ 56 h 680"/>
                <a:gd name="T8" fmla="*/ 1584 w 2016"/>
                <a:gd name="T9" fmla="*/ 8 h 680"/>
                <a:gd name="T10" fmla="*/ 2016 w 2016"/>
                <a:gd name="T11" fmla="*/ 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6" h="680">
                  <a:moveTo>
                    <a:pt x="0" y="680"/>
                  </a:moveTo>
                  <a:cubicBezTo>
                    <a:pt x="108" y="576"/>
                    <a:pt x="216" y="472"/>
                    <a:pt x="336" y="392"/>
                  </a:cubicBezTo>
                  <a:cubicBezTo>
                    <a:pt x="456" y="312"/>
                    <a:pt x="576" y="256"/>
                    <a:pt x="720" y="200"/>
                  </a:cubicBezTo>
                  <a:cubicBezTo>
                    <a:pt x="864" y="144"/>
                    <a:pt x="1056" y="88"/>
                    <a:pt x="1200" y="56"/>
                  </a:cubicBezTo>
                  <a:cubicBezTo>
                    <a:pt x="1344" y="24"/>
                    <a:pt x="1448" y="16"/>
                    <a:pt x="1584" y="8"/>
                  </a:cubicBezTo>
                  <a:cubicBezTo>
                    <a:pt x="1720" y="0"/>
                    <a:pt x="1868" y="4"/>
                    <a:pt x="2016" y="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84" name="Text Box 44">
              <a:extLst>
                <a:ext uri="{FF2B5EF4-FFF2-40B4-BE49-F238E27FC236}">
                  <a16:creationId xmlns:a16="http://schemas.microsoft.com/office/drawing/2014/main" id="{2683E077-FF65-47CD-AADE-7B9416696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557"/>
              <a:ext cx="7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rgbClr val="0000FF"/>
                  </a:solidFill>
                </a:rPr>
                <a:t>y</a:t>
              </a:r>
              <a:r>
                <a:rPr kumimoji="0" lang="zh-CN" altLang="en-US" sz="1800" b="1" i="1" dirty="0">
                  <a:solidFill>
                    <a:srgbClr val="0000FF"/>
                  </a:solidFill>
                </a:rPr>
                <a:t> </a:t>
              </a:r>
              <a:r>
                <a:rPr kumimoji="0" lang="en-US" altLang="zh-CN" sz="1800" b="1" i="1" dirty="0">
                  <a:solidFill>
                    <a:srgbClr val="0000FF"/>
                  </a:solidFill>
                </a:rPr>
                <a:t>= </a:t>
              </a:r>
              <a:r>
                <a:rPr kumimoji="0" lang="en-US" altLang="zh-CN" sz="2000" b="1" i="1" dirty="0">
                  <a:solidFill>
                    <a:srgbClr val="0000FF"/>
                  </a:solidFill>
                  <a:sym typeface="Symbol" panose="05050102010706020507" pitchFamily="18" charset="2"/>
                </a:rPr>
                <a:t>g</a:t>
              </a:r>
              <a:r>
                <a:rPr kumimoji="0" lang="en-US" altLang="zh-CN" sz="1800" b="1" dirty="0">
                  <a:solidFill>
                    <a:srgbClr val="0000FF"/>
                  </a:solidFill>
                </a:rPr>
                <a:t>(</a:t>
              </a:r>
              <a:r>
                <a:rPr kumimoji="0" lang="en-US" altLang="zh-CN" sz="1800" b="1" i="1" dirty="0">
                  <a:solidFill>
                    <a:srgbClr val="0000FF"/>
                  </a:solidFill>
                </a:rPr>
                <a:t>x</a:t>
              </a:r>
              <a:r>
                <a:rPr kumimoji="0" lang="en-US" altLang="zh-CN" sz="1800" b="1" dirty="0">
                  <a:solidFill>
                    <a:srgbClr val="0000FF"/>
                  </a:solidFill>
                </a:rPr>
                <a:t>)</a:t>
              </a:r>
            </a:p>
          </p:txBody>
        </p:sp>
      </p:grpSp>
      <p:grpSp>
        <p:nvGrpSpPr>
          <p:cNvPr id="112685" name="Group 45">
            <a:extLst>
              <a:ext uri="{FF2B5EF4-FFF2-40B4-BE49-F238E27FC236}">
                <a16:creationId xmlns:a16="http://schemas.microsoft.com/office/drawing/2014/main" id="{F84461EF-C75A-4E34-888D-AFC8C5F72CB6}"/>
              </a:ext>
            </a:extLst>
          </p:cNvPr>
          <p:cNvGrpSpPr>
            <a:grpSpLocks/>
          </p:cNvGrpSpPr>
          <p:nvPr/>
        </p:nvGrpSpPr>
        <p:grpSpPr bwMode="auto">
          <a:xfrm>
            <a:off x="5465764" y="914400"/>
            <a:ext cx="2687638" cy="1251857"/>
            <a:chOff x="3443" y="624"/>
            <a:chExt cx="1693" cy="720"/>
          </a:xfrm>
        </p:grpSpPr>
        <p:sp>
          <p:nvSpPr>
            <p:cNvPr id="112686" name="Freeform 46">
              <a:extLst>
                <a:ext uri="{FF2B5EF4-FFF2-40B4-BE49-F238E27FC236}">
                  <a16:creationId xmlns:a16="http://schemas.microsoft.com/office/drawing/2014/main" id="{49EB352A-F9D2-46E6-B288-9111E051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624"/>
              <a:ext cx="1632" cy="720"/>
            </a:xfrm>
            <a:custGeom>
              <a:avLst/>
              <a:gdLst>
                <a:gd name="T0" fmla="*/ 0 w 1632"/>
                <a:gd name="T1" fmla="*/ 0 h 720"/>
                <a:gd name="T2" fmla="*/ 144 w 1632"/>
                <a:gd name="T3" fmla="*/ 240 h 720"/>
                <a:gd name="T4" fmla="*/ 384 w 1632"/>
                <a:gd name="T5" fmla="*/ 432 h 720"/>
                <a:gd name="T6" fmla="*/ 720 w 1632"/>
                <a:gd name="T7" fmla="*/ 576 h 720"/>
                <a:gd name="T8" fmla="*/ 1104 w 1632"/>
                <a:gd name="T9" fmla="*/ 672 h 720"/>
                <a:gd name="T10" fmla="*/ 1632 w 1632"/>
                <a:gd name="T11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2" h="720">
                  <a:moveTo>
                    <a:pt x="0" y="0"/>
                  </a:moveTo>
                  <a:cubicBezTo>
                    <a:pt x="40" y="84"/>
                    <a:pt x="80" y="168"/>
                    <a:pt x="144" y="240"/>
                  </a:cubicBezTo>
                  <a:cubicBezTo>
                    <a:pt x="208" y="312"/>
                    <a:pt x="288" y="376"/>
                    <a:pt x="384" y="432"/>
                  </a:cubicBezTo>
                  <a:cubicBezTo>
                    <a:pt x="480" y="488"/>
                    <a:pt x="600" y="536"/>
                    <a:pt x="720" y="576"/>
                  </a:cubicBezTo>
                  <a:cubicBezTo>
                    <a:pt x="840" y="616"/>
                    <a:pt x="952" y="648"/>
                    <a:pt x="1104" y="672"/>
                  </a:cubicBezTo>
                  <a:cubicBezTo>
                    <a:pt x="1256" y="696"/>
                    <a:pt x="1444" y="708"/>
                    <a:pt x="1632" y="72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87" name="Text Box 47">
              <a:extLst>
                <a:ext uri="{FF2B5EF4-FFF2-40B4-BE49-F238E27FC236}">
                  <a16:creationId xmlns:a16="http://schemas.microsoft.com/office/drawing/2014/main" id="{CBF65FA5-FE0C-430E-815F-D5FFF9A82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3" y="699"/>
              <a:ext cx="91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rgbClr val="0000FF"/>
                  </a:solidFill>
                </a:rPr>
                <a:t>y</a:t>
              </a:r>
              <a:r>
                <a:rPr kumimoji="0" lang="zh-CN" altLang="en-US" sz="1800" b="1" i="1" dirty="0">
                  <a:solidFill>
                    <a:srgbClr val="0000FF"/>
                  </a:solidFill>
                </a:rPr>
                <a:t> </a:t>
              </a:r>
              <a:r>
                <a:rPr kumimoji="0" lang="en-US" altLang="zh-CN" sz="1800" b="1" i="1" dirty="0">
                  <a:solidFill>
                    <a:srgbClr val="0000FF"/>
                  </a:solidFill>
                </a:rPr>
                <a:t>= </a:t>
              </a:r>
              <a:r>
                <a:rPr kumimoji="0" lang="en-US" altLang="zh-CN" sz="2000" b="1" i="1" dirty="0">
                  <a:solidFill>
                    <a:srgbClr val="0000FF"/>
                  </a:solidFill>
                  <a:sym typeface="Symbol" panose="05050102010706020507" pitchFamily="18" charset="2"/>
                </a:rPr>
                <a:t>g</a:t>
              </a:r>
              <a:r>
                <a:rPr kumimoji="0" lang="en-US" altLang="zh-CN" sz="1800" b="1" dirty="0">
                  <a:solidFill>
                    <a:srgbClr val="0000FF"/>
                  </a:solidFill>
                </a:rPr>
                <a:t>(</a:t>
              </a:r>
              <a:r>
                <a:rPr kumimoji="0" lang="en-US" altLang="zh-CN" sz="1800" b="1" i="1" dirty="0">
                  <a:solidFill>
                    <a:srgbClr val="0000FF"/>
                  </a:solidFill>
                </a:rPr>
                <a:t>x</a:t>
              </a:r>
              <a:r>
                <a:rPr kumimoji="0" lang="en-US" altLang="zh-CN" sz="1800" b="1" dirty="0">
                  <a:solidFill>
                    <a:srgbClr val="0000FF"/>
                  </a:solidFill>
                </a:rPr>
                <a:t>)</a:t>
              </a:r>
            </a:p>
          </p:txBody>
        </p:sp>
      </p:grpSp>
      <p:grpSp>
        <p:nvGrpSpPr>
          <p:cNvPr id="112688" name="Group 48">
            <a:extLst>
              <a:ext uri="{FF2B5EF4-FFF2-40B4-BE49-F238E27FC236}">
                <a16:creationId xmlns:a16="http://schemas.microsoft.com/office/drawing/2014/main" id="{E6CB1BAD-B2C1-40C1-BD2B-549748170AD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668713"/>
            <a:ext cx="2643188" cy="2884488"/>
            <a:chOff x="384" y="2311"/>
            <a:chExt cx="1665" cy="1817"/>
          </a:xfrm>
        </p:grpSpPr>
        <p:sp>
          <p:nvSpPr>
            <p:cNvPr id="112689" name="Freeform 49">
              <a:extLst>
                <a:ext uri="{FF2B5EF4-FFF2-40B4-BE49-F238E27FC236}">
                  <a16:creationId xmlns:a16="http://schemas.microsoft.com/office/drawing/2014/main" id="{013F9910-8C11-4FB7-A017-3B5313FF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2400"/>
              <a:ext cx="1392" cy="1728"/>
            </a:xfrm>
            <a:custGeom>
              <a:avLst/>
              <a:gdLst>
                <a:gd name="T0" fmla="*/ 0 w 1392"/>
                <a:gd name="T1" fmla="*/ 1728 h 1728"/>
                <a:gd name="T2" fmla="*/ 432 w 1392"/>
                <a:gd name="T3" fmla="*/ 1536 h 1728"/>
                <a:gd name="T4" fmla="*/ 816 w 1392"/>
                <a:gd name="T5" fmla="*/ 1104 h 1728"/>
                <a:gd name="T6" fmla="*/ 1152 w 1392"/>
                <a:gd name="T7" fmla="*/ 576 h 1728"/>
                <a:gd name="T8" fmla="*/ 1392 w 1392"/>
                <a:gd name="T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2" h="1728">
                  <a:moveTo>
                    <a:pt x="0" y="1728"/>
                  </a:moveTo>
                  <a:cubicBezTo>
                    <a:pt x="148" y="1684"/>
                    <a:pt x="296" y="1640"/>
                    <a:pt x="432" y="1536"/>
                  </a:cubicBezTo>
                  <a:cubicBezTo>
                    <a:pt x="568" y="1432"/>
                    <a:pt x="696" y="1264"/>
                    <a:pt x="816" y="1104"/>
                  </a:cubicBezTo>
                  <a:cubicBezTo>
                    <a:pt x="936" y="944"/>
                    <a:pt x="1056" y="760"/>
                    <a:pt x="1152" y="576"/>
                  </a:cubicBezTo>
                  <a:cubicBezTo>
                    <a:pt x="1248" y="392"/>
                    <a:pt x="1320" y="196"/>
                    <a:pt x="1392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90" name="Text Box 50">
              <a:extLst>
                <a:ext uri="{FF2B5EF4-FFF2-40B4-BE49-F238E27FC236}">
                  <a16:creationId xmlns:a16="http://schemas.microsoft.com/office/drawing/2014/main" id="{A559AC43-FF06-42A9-A458-48C9D199E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" y="2311"/>
              <a:ext cx="11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rgbClr val="0000FF"/>
                  </a:solidFill>
                </a:rPr>
                <a:t>y</a:t>
              </a:r>
              <a:r>
                <a:rPr kumimoji="0" lang="zh-CN" altLang="en-US" sz="1800" b="1" i="1" dirty="0">
                  <a:solidFill>
                    <a:srgbClr val="0000FF"/>
                  </a:solidFill>
                </a:rPr>
                <a:t> </a:t>
              </a:r>
              <a:r>
                <a:rPr kumimoji="0" lang="en-US" altLang="zh-CN" sz="1800" b="1" i="1" dirty="0">
                  <a:solidFill>
                    <a:srgbClr val="0000FF"/>
                  </a:solidFill>
                </a:rPr>
                <a:t>= </a:t>
              </a:r>
              <a:r>
                <a:rPr kumimoji="0" lang="en-US" altLang="zh-CN" sz="2000" b="1" i="1" dirty="0">
                  <a:solidFill>
                    <a:srgbClr val="0000FF"/>
                  </a:solidFill>
                  <a:sym typeface="Symbol" panose="05050102010706020507" pitchFamily="18" charset="2"/>
                </a:rPr>
                <a:t>g</a:t>
              </a:r>
              <a:r>
                <a:rPr kumimoji="0" lang="en-US" altLang="zh-CN" sz="1800" b="1" dirty="0">
                  <a:solidFill>
                    <a:srgbClr val="0000FF"/>
                  </a:solidFill>
                </a:rPr>
                <a:t>(</a:t>
              </a:r>
              <a:r>
                <a:rPr kumimoji="0" lang="en-US" altLang="zh-CN" sz="1800" b="1" i="1" dirty="0">
                  <a:solidFill>
                    <a:srgbClr val="0000FF"/>
                  </a:solidFill>
                </a:rPr>
                <a:t>x</a:t>
              </a:r>
              <a:r>
                <a:rPr kumimoji="0" lang="en-US" altLang="zh-CN" sz="1800" b="1" dirty="0">
                  <a:solidFill>
                    <a:srgbClr val="0000FF"/>
                  </a:solidFill>
                </a:rPr>
                <a:t>)</a:t>
              </a:r>
            </a:p>
          </p:txBody>
        </p:sp>
      </p:grpSp>
      <p:grpSp>
        <p:nvGrpSpPr>
          <p:cNvPr id="112691" name="Group 51">
            <a:extLst>
              <a:ext uri="{FF2B5EF4-FFF2-40B4-BE49-F238E27FC236}">
                <a16:creationId xmlns:a16="http://schemas.microsoft.com/office/drawing/2014/main" id="{9A902D0D-36E8-4B95-A945-32DD26B09CF7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3708400"/>
            <a:ext cx="1790700" cy="2159000"/>
            <a:chOff x="3864" y="2336"/>
            <a:chExt cx="1128" cy="1360"/>
          </a:xfrm>
        </p:grpSpPr>
        <p:sp>
          <p:nvSpPr>
            <p:cNvPr id="112692" name="Freeform 52">
              <a:extLst>
                <a:ext uri="{FF2B5EF4-FFF2-40B4-BE49-F238E27FC236}">
                  <a16:creationId xmlns:a16="http://schemas.microsoft.com/office/drawing/2014/main" id="{7FE176ED-62B5-4C97-8077-441D979B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400"/>
              <a:ext cx="1104" cy="1296"/>
            </a:xfrm>
            <a:custGeom>
              <a:avLst/>
              <a:gdLst>
                <a:gd name="T0" fmla="*/ 0 w 1104"/>
                <a:gd name="T1" fmla="*/ 0 h 1296"/>
                <a:gd name="T2" fmla="*/ 96 w 1104"/>
                <a:gd name="T3" fmla="*/ 528 h 1296"/>
                <a:gd name="T4" fmla="*/ 336 w 1104"/>
                <a:gd name="T5" fmla="*/ 864 h 1296"/>
                <a:gd name="T6" fmla="*/ 672 w 1104"/>
                <a:gd name="T7" fmla="*/ 1152 h 1296"/>
                <a:gd name="T8" fmla="*/ 1104 w 1104"/>
                <a:gd name="T9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296">
                  <a:moveTo>
                    <a:pt x="0" y="0"/>
                  </a:moveTo>
                  <a:cubicBezTo>
                    <a:pt x="20" y="192"/>
                    <a:pt x="40" y="384"/>
                    <a:pt x="96" y="528"/>
                  </a:cubicBezTo>
                  <a:cubicBezTo>
                    <a:pt x="152" y="672"/>
                    <a:pt x="240" y="760"/>
                    <a:pt x="336" y="864"/>
                  </a:cubicBezTo>
                  <a:cubicBezTo>
                    <a:pt x="432" y="968"/>
                    <a:pt x="544" y="1080"/>
                    <a:pt x="672" y="1152"/>
                  </a:cubicBezTo>
                  <a:cubicBezTo>
                    <a:pt x="800" y="1224"/>
                    <a:pt x="952" y="1260"/>
                    <a:pt x="1104" y="12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93" name="Text Box 53">
              <a:extLst>
                <a:ext uri="{FF2B5EF4-FFF2-40B4-BE49-F238E27FC236}">
                  <a16:creationId xmlns:a16="http://schemas.microsoft.com/office/drawing/2014/main" id="{C08B0EFF-91A2-449A-BCF2-959B35F94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2336"/>
              <a:ext cx="6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rgbClr val="0000FF"/>
                  </a:solidFill>
                </a:rPr>
                <a:t>y</a:t>
              </a:r>
              <a:r>
                <a:rPr kumimoji="0" lang="zh-CN" altLang="en-US" sz="1800" b="1" i="1" dirty="0">
                  <a:solidFill>
                    <a:srgbClr val="0000FF"/>
                  </a:solidFill>
                </a:rPr>
                <a:t> </a:t>
              </a:r>
              <a:r>
                <a:rPr kumimoji="0" lang="en-US" altLang="zh-CN" sz="1800" b="1" i="1" dirty="0">
                  <a:solidFill>
                    <a:srgbClr val="0000FF"/>
                  </a:solidFill>
                </a:rPr>
                <a:t>=</a:t>
              </a:r>
              <a:r>
                <a:rPr kumimoji="0" lang="zh-CN" altLang="en-US" sz="1800" b="1" i="1" dirty="0">
                  <a:solidFill>
                    <a:srgbClr val="0000FF"/>
                  </a:solidFill>
                </a:rPr>
                <a:t> </a:t>
              </a:r>
              <a:r>
                <a:rPr kumimoji="0" lang="en-US" altLang="zh-CN" sz="1800" b="1" i="1" dirty="0">
                  <a:solidFill>
                    <a:srgbClr val="0000FF"/>
                  </a:solidFill>
                  <a:sym typeface="Symbol" panose="05050102010706020507" pitchFamily="18" charset="2"/>
                </a:rPr>
                <a:t>g</a:t>
              </a:r>
              <a:r>
                <a:rPr kumimoji="0" lang="en-US" altLang="zh-CN" sz="1800" b="1" dirty="0">
                  <a:solidFill>
                    <a:srgbClr val="0000FF"/>
                  </a:solidFill>
                </a:rPr>
                <a:t>(</a:t>
              </a:r>
              <a:r>
                <a:rPr kumimoji="0" lang="en-US" altLang="zh-CN" sz="1800" b="1" i="1" dirty="0">
                  <a:solidFill>
                    <a:srgbClr val="0000FF"/>
                  </a:solidFill>
                </a:rPr>
                <a:t>x</a:t>
              </a:r>
              <a:r>
                <a:rPr kumimoji="0" lang="en-US" altLang="zh-CN" sz="1800" b="1" dirty="0">
                  <a:solidFill>
                    <a:srgbClr val="0000FF"/>
                  </a:solidFill>
                </a:rPr>
                <a:t>)</a:t>
              </a:r>
            </a:p>
          </p:txBody>
        </p:sp>
      </p:grpSp>
      <p:grpSp>
        <p:nvGrpSpPr>
          <p:cNvPr id="112694" name="Group 54">
            <a:extLst>
              <a:ext uri="{FF2B5EF4-FFF2-40B4-BE49-F238E27FC236}">
                <a16:creationId xmlns:a16="http://schemas.microsoft.com/office/drawing/2014/main" id="{28635BFE-EC0E-48C6-AD26-F2C0AEE8E0CE}"/>
              </a:ext>
            </a:extLst>
          </p:cNvPr>
          <p:cNvGrpSpPr>
            <a:grpSpLocks/>
          </p:cNvGrpSpPr>
          <p:nvPr/>
        </p:nvGrpSpPr>
        <p:grpSpPr bwMode="auto">
          <a:xfrm>
            <a:off x="685802" y="1219200"/>
            <a:ext cx="533401" cy="2122488"/>
            <a:chOff x="432" y="768"/>
            <a:chExt cx="336" cy="1337"/>
          </a:xfrm>
        </p:grpSpPr>
        <p:sp>
          <p:nvSpPr>
            <p:cNvPr id="112695" name="Line 55">
              <a:extLst>
                <a:ext uri="{FF2B5EF4-FFF2-40B4-BE49-F238E27FC236}">
                  <a16:creationId xmlns:a16="http://schemas.microsoft.com/office/drawing/2014/main" id="{E9E2D05B-32E9-47EC-832B-9FDAED15A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696" name="Text Box 56">
              <a:extLst>
                <a:ext uri="{FF2B5EF4-FFF2-40B4-BE49-F238E27FC236}">
                  <a16:creationId xmlns:a16="http://schemas.microsoft.com/office/drawing/2014/main" id="{5F2367C0-6A44-4500-84D2-A66EA6775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72"/>
              <a:ext cx="2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x</a:t>
              </a:r>
              <a:r>
                <a:rPr kumimoji="0" lang="en-US" altLang="zh-CN" sz="1800" b="1" baseline="-25000" dirty="0">
                  <a:solidFill>
                    <a:schemeClr val="tx1"/>
                  </a:solidFill>
                </a:rPr>
                <a:t>0</a:t>
              </a:r>
              <a:endParaRPr kumimoji="0" lang="en-US" altLang="zh-CN" sz="1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12697" name="Text Box 57">
              <a:extLst>
                <a:ext uri="{FF2B5EF4-FFF2-40B4-BE49-F238E27FC236}">
                  <a16:creationId xmlns:a16="http://schemas.microsoft.com/office/drawing/2014/main" id="{B2B8F1BF-1C70-4FA0-8F45-37D16804F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76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p</a:t>
              </a:r>
              <a:r>
                <a:rPr kumimoji="0" lang="en-US" altLang="zh-CN" sz="1800" b="1" baseline="-25000" dirty="0">
                  <a:solidFill>
                    <a:schemeClr val="tx1"/>
                  </a:solidFill>
                </a:rPr>
                <a:t>0</a:t>
              </a:r>
              <a:endParaRPr kumimoji="0" lang="en-US" altLang="zh-CN" sz="18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698" name="Group 58">
            <a:extLst>
              <a:ext uri="{FF2B5EF4-FFF2-40B4-BE49-F238E27FC236}">
                <a16:creationId xmlns:a16="http://schemas.microsoft.com/office/drawing/2014/main" id="{1F007FC3-E322-451F-9738-10E6DEEF988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1389063" cy="1741488"/>
            <a:chOff x="576" y="1008"/>
            <a:chExt cx="875" cy="1097"/>
          </a:xfrm>
        </p:grpSpPr>
        <p:sp>
          <p:nvSpPr>
            <p:cNvPr id="112699" name="Line 59">
              <a:extLst>
                <a:ext uri="{FF2B5EF4-FFF2-40B4-BE49-F238E27FC236}">
                  <a16:creationId xmlns:a16="http://schemas.microsoft.com/office/drawing/2014/main" id="{AAF1BEF2-BF51-4984-8B84-616884EBD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00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700" name="Line 60">
              <a:extLst>
                <a:ext uri="{FF2B5EF4-FFF2-40B4-BE49-F238E27FC236}">
                  <a16:creationId xmlns:a16="http://schemas.microsoft.com/office/drawing/2014/main" id="{928B2A62-451B-4B1D-A2D1-3EB9B1854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701" name="Text Box 61">
              <a:extLst>
                <a:ext uri="{FF2B5EF4-FFF2-40B4-BE49-F238E27FC236}">
                  <a16:creationId xmlns:a16="http://schemas.microsoft.com/office/drawing/2014/main" id="{D3C2E23B-AAC9-4F4C-992A-FF78A4AD9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72"/>
              <a:ext cx="2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x</a:t>
              </a:r>
              <a:r>
                <a:rPr kumimoji="0" lang="en-US" altLang="zh-CN" sz="1800" b="1" baseline="-25000" dirty="0">
                  <a:solidFill>
                    <a:schemeClr val="tx1"/>
                  </a:solidFill>
                </a:rPr>
                <a:t>1</a:t>
              </a:r>
              <a:endParaRPr kumimoji="0" lang="en-US" altLang="zh-CN" sz="18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702" name="Group 62">
            <a:extLst>
              <a:ext uri="{FF2B5EF4-FFF2-40B4-BE49-F238E27FC236}">
                <a16:creationId xmlns:a16="http://schemas.microsoft.com/office/drawing/2014/main" id="{2081B3F5-64F0-43E0-8324-922C8078D97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731838"/>
            <a:ext cx="533400" cy="868363"/>
            <a:chOff x="1104" y="461"/>
            <a:chExt cx="336" cy="547"/>
          </a:xfrm>
        </p:grpSpPr>
        <p:sp>
          <p:nvSpPr>
            <p:cNvPr id="112703" name="Text Box 63">
              <a:extLst>
                <a:ext uri="{FF2B5EF4-FFF2-40B4-BE49-F238E27FC236}">
                  <a16:creationId xmlns:a16="http://schemas.microsoft.com/office/drawing/2014/main" id="{BAB32583-50B5-4DEB-87A0-5FAAD760A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461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p</a:t>
              </a:r>
              <a:r>
                <a:rPr kumimoji="0" lang="en-US" altLang="zh-CN" sz="1800" b="1" baseline="-25000" dirty="0">
                  <a:solidFill>
                    <a:schemeClr val="tx1"/>
                  </a:solidFill>
                </a:rPr>
                <a:t>1</a:t>
              </a:r>
              <a:endParaRPr kumimoji="0" lang="en-US" altLang="zh-CN" sz="1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12704" name="Line 64">
              <a:extLst>
                <a:ext uri="{FF2B5EF4-FFF2-40B4-BE49-F238E27FC236}">
                  <a16:creationId xmlns:a16="http://schemas.microsoft.com/office/drawing/2014/main" id="{EE85FFE2-6184-4216-945B-5717D48E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7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705" name="Group 65">
            <a:extLst>
              <a:ext uri="{FF2B5EF4-FFF2-40B4-BE49-F238E27FC236}">
                <a16:creationId xmlns:a16="http://schemas.microsoft.com/office/drawing/2014/main" id="{D08E6FC4-049B-421E-B600-E314D714BF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143000"/>
            <a:ext cx="457200" cy="1905000"/>
            <a:chOff x="1296" y="720"/>
            <a:chExt cx="288" cy="1200"/>
          </a:xfrm>
        </p:grpSpPr>
        <p:sp>
          <p:nvSpPr>
            <p:cNvPr id="112706" name="Line 66">
              <a:extLst>
                <a:ext uri="{FF2B5EF4-FFF2-40B4-BE49-F238E27FC236}">
                  <a16:creationId xmlns:a16="http://schemas.microsoft.com/office/drawing/2014/main" id="{4A7CA743-B598-42A5-B108-B7B6B8E67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7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707" name="Line 67">
              <a:extLst>
                <a:ext uri="{FF2B5EF4-FFF2-40B4-BE49-F238E27FC236}">
                  <a16:creationId xmlns:a16="http://schemas.microsoft.com/office/drawing/2014/main" id="{F6DBF256-6E62-4D08-9097-65F93F564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72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708" name="Group 68">
            <a:extLst>
              <a:ext uri="{FF2B5EF4-FFF2-40B4-BE49-F238E27FC236}">
                <a16:creationId xmlns:a16="http://schemas.microsoft.com/office/drawing/2014/main" id="{14F2464F-8CB9-49B6-A347-8311823AF3EA}"/>
              </a:ext>
            </a:extLst>
          </p:cNvPr>
          <p:cNvGrpSpPr>
            <a:grpSpLocks/>
          </p:cNvGrpSpPr>
          <p:nvPr/>
        </p:nvGrpSpPr>
        <p:grpSpPr bwMode="auto">
          <a:xfrm>
            <a:off x="5446596" y="685800"/>
            <a:ext cx="630472" cy="2907036"/>
            <a:chOff x="3456" y="432"/>
            <a:chExt cx="288" cy="1847"/>
          </a:xfrm>
        </p:grpSpPr>
        <p:sp>
          <p:nvSpPr>
            <p:cNvPr id="112709" name="Line 69">
              <a:extLst>
                <a:ext uri="{FF2B5EF4-FFF2-40B4-BE49-F238E27FC236}">
                  <a16:creationId xmlns:a16="http://schemas.microsoft.com/office/drawing/2014/main" id="{5825115F-C013-4FE1-9829-595812E81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710" name="Text Box 70">
              <a:extLst>
                <a:ext uri="{FF2B5EF4-FFF2-40B4-BE49-F238E27FC236}">
                  <a16:creationId xmlns:a16="http://schemas.microsoft.com/office/drawing/2014/main" id="{12743847-7EB6-4DC0-882A-A281B7528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72"/>
              <a:ext cx="2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1800" b="1" baseline="-25000">
                  <a:solidFill>
                    <a:schemeClr val="tx1"/>
                  </a:solidFill>
                </a:rPr>
                <a:t>0</a:t>
              </a:r>
              <a:endParaRPr kumimoji="0" lang="en-US" altLang="zh-CN" sz="1800" b="1" i="1">
                <a:solidFill>
                  <a:schemeClr val="tx1"/>
                </a:solidFill>
              </a:endParaRPr>
            </a:p>
          </p:txBody>
        </p:sp>
        <p:sp>
          <p:nvSpPr>
            <p:cNvPr id="112711" name="Text Box 71">
              <a:extLst>
                <a:ext uri="{FF2B5EF4-FFF2-40B4-BE49-F238E27FC236}">
                  <a16:creationId xmlns:a16="http://schemas.microsoft.com/office/drawing/2014/main" id="{FBFA8FC3-3394-4F36-B442-8E6D08D8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432"/>
              <a:ext cx="2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solidFill>
                    <a:schemeClr val="tx1"/>
                  </a:solidFill>
                </a:rPr>
                <a:t>p</a:t>
              </a:r>
              <a:r>
                <a:rPr kumimoji="0" lang="en-US" altLang="zh-CN" sz="1800" b="1" baseline="-25000">
                  <a:solidFill>
                    <a:schemeClr val="tx1"/>
                  </a:solidFill>
                </a:rPr>
                <a:t>0</a:t>
              </a:r>
              <a:endParaRPr kumimoji="0" lang="en-US" altLang="zh-CN" sz="1800" b="1" i="1">
                <a:solidFill>
                  <a:schemeClr val="tx1"/>
                </a:solidFill>
              </a:endParaRPr>
            </a:p>
          </p:txBody>
        </p:sp>
      </p:grpSp>
      <p:sp>
        <p:nvSpPr>
          <p:cNvPr id="112712" name="Line 72">
            <a:extLst>
              <a:ext uri="{FF2B5EF4-FFF2-40B4-BE49-F238E27FC236}">
                <a16:creationId xmlns:a16="http://schemas.microsoft.com/office/drawing/2014/main" id="{FEFC4038-6749-480B-9DEC-34382D9B2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0668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2713" name="Group 73">
            <a:extLst>
              <a:ext uri="{FF2B5EF4-FFF2-40B4-BE49-F238E27FC236}">
                <a16:creationId xmlns:a16="http://schemas.microsoft.com/office/drawing/2014/main" id="{5BB9E9A0-92C1-41DC-8820-8C90BA036B94}"/>
              </a:ext>
            </a:extLst>
          </p:cNvPr>
          <p:cNvGrpSpPr>
            <a:grpSpLocks/>
          </p:cNvGrpSpPr>
          <p:nvPr/>
        </p:nvGrpSpPr>
        <p:grpSpPr bwMode="auto">
          <a:xfrm>
            <a:off x="6913569" y="1066800"/>
            <a:ext cx="525463" cy="2276475"/>
            <a:chOff x="4355" y="672"/>
            <a:chExt cx="331" cy="1434"/>
          </a:xfrm>
        </p:grpSpPr>
        <p:sp>
          <p:nvSpPr>
            <p:cNvPr id="112714" name="Line 74">
              <a:extLst>
                <a:ext uri="{FF2B5EF4-FFF2-40B4-BE49-F238E27FC236}">
                  <a16:creationId xmlns:a16="http://schemas.microsoft.com/office/drawing/2014/main" id="{F7EAFD31-EE3F-458C-AC91-B4E7CB665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715" name="Text Box 75">
              <a:extLst>
                <a:ext uri="{FF2B5EF4-FFF2-40B4-BE49-F238E27FC236}">
                  <a16:creationId xmlns:a16="http://schemas.microsoft.com/office/drawing/2014/main" id="{C5771DE7-4827-44FB-94E9-FFE9FB7D2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" y="1873"/>
              <a:ext cx="3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x</a:t>
              </a:r>
              <a:r>
                <a:rPr kumimoji="0" lang="en-US" altLang="zh-CN" sz="1800" b="1" baseline="-25000" dirty="0">
                  <a:solidFill>
                    <a:schemeClr val="tx1"/>
                  </a:solidFill>
                </a:rPr>
                <a:t>1</a:t>
              </a:r>
              <a:endParaRPr kumimoji="0" lang="en-US" altLang="zh-CN" sz="18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716" name="Group 76">
            <a:extLst>
              <a:ext uri="{FF2B5EF4-FFF2-40B4-BE49-F238E27FC236}">
                <a16:creationId xmlns:a16="http://schemas.microsoft.com/office/drawing/2014/main" id="{07D5B035-D35E-4B46-B0A4-454941334DB3}"/>
              </a:ext>
            </a:extLst>
          </p:cNvPr>
          <p:cNvGrpSpPr>
            <a:grpSpLocks/>
          </p:cNvGrpSpPr>
          <p:nvPr/>
        </p:nvGrpSpPr>
        <p:grpSpPr bwMode="auto">
          <a:xfrm>
            <a:off x="6172202" y="1989138"/>
            <a:ext cx="1423988" cy="1058863"/>
            <a:chOff x="3888" y="1253"/>
            <a:chExt cx="897" cy="667"/>
          </a:xfrm>
        </p:grpSpPr>
        <p:sp>
          <p:nvSpPr>
            <p:cNvPr id="112717" name="Text Box 77">
              <a:extLst>
                <a:ext uri="{FF2B5EF4-FFF2-40B4-BE49-F238E27FC236}">
                  <a16:creationId xmlns:a16="http://schemas.microsoft.com/office/drawing/2014/main" id="{2E74CFD3-0668-48CD-A7B9-9C15E1BCD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1253"/>
              <a:ext cx="3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p</a:t>
              </a:r>
              <a:r>
                <a:rPr kumimoji="0" lang="en-US" altLang="zh-CN" sz="1800" b="1" baseline="-25000" dirty="0">
                  <a:solidFill>
                    <a:schemeClr val="tx1"/>
                  </a:solidFill>
                </a:rPr>
                <a:t>1</a:t>
              </a:r>
              <a:endParaRPr kumimoji="0" lang="en-US" altLang="zh-CN" sz="1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12718" name="Line 78">
              <a:extLst>
                <a:ext uri="{FF2B5EF4-FFF2-40B4-BE49-F238E27FC236}">
                  <a16:creationId xmlns:a16="http://schemas.microsoft.com/office/drawing/2014/main" id="{254333F7-E8B1-47FC-B505-3D867AC238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719" name="Line 79">
              <a:extLst>
                <a:ext uri="{FF2B5EF4-FFF2-40B4-BE49-F238E27FC236}">
                  <a16:creationId xmlns:a16="http://schemas.microsoft.com/office/drawing/2014/main" id="{762C76E2-1EC1-4F27-85E9-B5AE49999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9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720" name="Text Box 80">
            <a:extLst>
              <a:ext uri="{FF2B5EF4-FFF2-40B4-BE49-F238E27FC236}">
                <a16:creationId xmlns:a16="http://schemas.microsoft.com/office/drawing/2014/main" id="{A782F5C3-6415-4C36-B5C3-9C93905FB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961" y="1061410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4800" b="1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kumimoji="0" lang="en-US" altLang="zh-CN" sz="4800" b="1" dirty="0">
              <a:solidFill>
                <a:srgbClr val="FF0000"/>
              </a:solidFill>
            </a:endParaRPr>
          </a:p>
        </p:txBody>
      </p:sp>
      <p:grpSp>
        <p:nvGrpSpPr>
          <p:cNvPr id="112721" name="Group 81">
            <a:extLst>
              <a:ext uri="{FF2B5EF4-FFF2-40B4-BE49-F238E27FC236}">
                <a16:creationId xmlns:a16="http://schemas.microsoft.com/office/drawing/2014/main" id="{A6BC02E1-9078-48F4-B169-A057F78AB1DE}"/>
              </a:ext>
            </a:extLst>
          </p:cNvPr>
          <p:cNvGrpSpPr>
            <a:grpSpLocks/>
          </p:cNvGrpSpPr>
          <p:nvPr/>
        </p:nvGrpSpPr>
        <p:grpSpPr bwMode="auto">
          <a:xfrm>
            <a:off x="2108070" y="4875212"/>
            <a:ext cx="519113" cy="1741488"/>
            <a:chOff x="1296" y="3072"/>
            <a:chExt cx="327" cy="1097"/>
          </a:xfrm>
        </p:grpSpPr>
        <p:sp>
          <p:nvSpPr>
            <p:cNvPr id="112722" name="Text Box 82">
              <a:extLst>
                <a:ext uri="{FF2B5EF4-FFF2-40B4-BE49-F238E27FC236}">
                  <a16:creationId xmlns:a16="http://schemas.microsoft.com/office/drawing/2014/main" id="{14799BF5-743F-4160-8EF2-EC86B049D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936"/>
              <a:ext cx="2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x</a:t>
              </a:r>
              <a:r>
                <a:rPr kumimoji="0" lang="en-US" altLang="zh-CN" sz="1800" b="1" baseline="-25000" dirty="0">
                  <a:solidFill>
                    <a:schemeClr val="tx1"/>
                  </a:solidFill>
                </a:rPr>
                <a:t>0</a:t>
              </a:r>
              <a:endParaRPr kumimoji="0" lang="en-US" altLang="zh-CN" sz="1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12723" name="Line 83">
              <a:extLst>
                <a:ext uri="{FF2B5EF4-FFF2-40B4-BE49-F238E27FC236}">
                  <a16:creationId xmlns:a16="http://schemas.microsoft.com/office/drawing/2014/main" id="{D825FB58-E551-402B-9EA7-676F67CBC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1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724" name="Text Box 84">
              <a:extLst>
                <a:ext uri="{FF2B5EF4-FFF2-40B4-BE49-F238E27FC236}">
                  <a16:creationId xmlns:a16="http://schemas.microsoft.com/office/drawing/2014/main" id="{22687530-6500-4A20-9CCA-03CBB6C5F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8" y="3072"/>
              <a:ext cx="2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p</a:t>
              </a:r>
              <a:r>
                <a:rPr kumimoji="0" lang="en-US" altLang="zh-CN" sz="1800" b="1" baseline="-25000" dirty="0">
                  <a:solidFill>
                    <a:schemeClr val="tx1"/>
                  </a:solidFill>
                </a:rPr>
                <a:t>0</a:t>
              </a:r>
              <a:endParaRPr kumimoji="0" lang="en-US" altLang="zh-CN" sz="18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725" name="Group 85">
            <a:extLst>
              <a:ext uri="{FF2B5EF4-FFF2-40B4-BE49-F238E27FC236}">
                <a16:creationId xmlns:a16="http://schemas.microsoft.com/office/drawing/2014/main" id="{AA1B43A3-88DB-4C4A-8211-F2D0374913FE}"/>
              </a:ext>
            </a:extLst>
          </p:cNvPr>
          <p:cNvGrpSpPr>
            <a:grpSpLocks/>
          </p:cNvGrpSpPr>
          <p:nvPr/>
        </p:nvGrpSpPr>
        <p:grpSpPr bwMode="auto">
          <a:xfrm>
            <a:off x="1568826" y="5091113"/>
            <a:ext cx="630238" cy="1531938"/>
            <a:chOff x="995" y="3209"/>
            <a:chExt cx="397" cy="965"/>
          </a:xfrm>
        </p:grpSpPr>
        <p:sp>
          <p:nvSpPr>
            <p:cNvPr id="112726" name="Line 86">
              <a:extLst>
                <a:ext uri="{FF2B5EF4-FFF2-40B4-BE49-F238E27FC236}">
                  <a16:creationId xmlns:a16="http://schemas.microsoft.com/office/drawing/2014/main" id="{B7A17757-F1D0-4B78-87A0-6DF4E2E7D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320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727" name="Line 87">
              <a:extLst>
                <a:ext uri="{FF2B5EF4-FFF2-40B4-BE49-F238E27FC236}">
                  <a16:creationId xmlns:a16="http://schemas.microsoft.com/office/drawing/2014/main" id="{45051BCA-F6D8-40DD-8FDF-6FD422496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728" name="Text Box 88">
              <a:extLst>
                <a:ext uri="{FF2B5EF4-FFF2-40B4-BE49-F238E27FC236}">
                  <a16:creationId xmlns:a16="http://schemas.microsoft.com/office/drawing/2014/main" id="{0B85EDAA-9602-48B0-B708-AE8A2BE33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" y="3941"/>
              <a:ext cx="2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x</a:t>
              </a:r>
              <a:r>
                <a:rPr kumimoji="0" lang="en-US" altLang="zh-CN" sz="1800" b="1" baseline="-25000" dirty="0">
                  <a:solidFill>
                    <a:schemeClr val="tx1"/>
                  </a:solidFill>
                </a:rPr>
                <a:t>1</a:t>
              </a:r>
              <a:endParaRPr kumimoji="0" lang="en-US" altLang="zh-CN" sz="18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729" name="Group 89">
            <a:extLst>
              <a:ext uri="{FF2B5EF4-FFF2-40B4-BE49-F238E27FC236}">
                <a16:creationId xmlns:a16="http://schemas.microsoft.com/office/drawing/2014/main" id="{5A4118BD-0719-4B80-8CDB-0A84DFB81FF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495925"/>
            <a:ext cx="911225" cy="828675"/>
            <a:chOff x="816" y="3462"/>
            <a:chExt cx="574" cy="522"/>
          </a:xfrm>
        </p:grpSpPr>
        <p:sp>
          <p:nvSpPr>
            <p:cNvPr id="112730" name="Text Box 90">
              <a:extLst>
                <a:ext uri="{FF2B5EF4-FFF2-40B4-BE49-F238E27FC236}">
                  <a16:creationId xmlns:a16="http://schemas.microsoft.com/office/drawing/2014/main" id="{62458C21-7CD4-4DDB-A3A9-2B925DAEF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3462"/>
              <a:ext cx="2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p</a:t>
              </a:r>
              <a:r>
                <a:rPr kumimoji="0" lang="en-US" altLang="zh-CN" sz="1800" b="1" baseline="-25000" dirty="0">
                  <a:solidFill>
                    <a:schemeClr val="tx1"/>
                  </a:solidFill>
                </a:rPr>
                <a:t>1</a:t>
              </a:r>
              <a:endParaRPr kumimoji="0" lang="en-US" altLang="zh-CN" sz="1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12731" name="Line 91">
              <a:extLst>
                <a:ext uri="{FF2B5EF4-FFF2-40B4-BE49-F238E27FC236}">
                  <a16:creationId xmlns:a16="http://schemas.microsoft.com/office/drawing/2014/main" id="{091AF92C-D99C-4720-B4BC-5DC22B96E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5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732" name="Line 92">
              <a:extLst>
                <a:ext uri="{FF2B5EF4-FFF2-40B4-BE49-F238E27FC236}">
                  <a16:creationId xmlns:a16="http://schemas.microsoft.com/office/drawing/2014/main" id="{5E6B082B-7488-4404-B7BB-B30AE3E46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733" name="Text Box 93">
            <a:extLst>
              <a:ext uri="{FF2B5EF4-FFF2-40B4-BE49-F238E27FC236}">
                <a16:creationId xmlns:a16="http://schemas.microsoft.com/office/drawing/2014/main" id="{24887309-AC19-454E-A7CF-D4D140D23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724400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4800" dirty="0">
                <a:solidFill>
                  <a:srgbClr val="FF0000"/>
                </a:solidFill>
                <a:sym typeface="Webdings" panose="05030102010509060703" pitchFamily="18" charset="2"/>
              </a:rPr>
              <a:t></a:t>
            </a:r>
            <a:endParaRPr kumimoji="0" lang="en-US" altLang="zh-CN" sz="4800" dirty="0">
              <a:solidFill>
                <a:srgbClr val="FF0000"/>
              </a:solidFill>
            </a:endParaRPr>
          </a:p>
        </p:txBody>
      </p:sp>
      <p:sp>
        <p:nvSpPr>
          <p:cNvPr id="112734" name="Line 94">
            <a:extLst>
              <a:ext uri="{FF2B5EF4-FFF2-40B4-BE49-F238E27FC236}">
                <a16:creationId xmlns:a16="http://schemas.microsoft.com/office/drawing/2014/main" id="{2A92EA1A-12EA-4184-9998-31B51EE6A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437112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2735" name="Group 95">
            <a:extLst>
              <a:ext uri="{FF2B5EF4-FFF2-40B4-BE49-F238E27FC236}">
                <a16:creationId xmlns:a16="http://schemas.microsoft.com/office/drawing/2014/main" id="{CECF6F5D-E968-4F7C-99CD-0DD7EECAD19E}"/>
              </a:ext>
            </a:extLst>
          </p:cNvPr>
          <p:cNvGrpSpPr>
            <a:grpSpLocks/>
          </p:cNvGrpSpPr>
          <p:nvPr/>
        </p:nvGrpSpPr>
        <p:grpSpPr bwMode="auto">
          <a:xfrm>
            <a:off x="5830607" y="4220256"/>
            <a:ext cx="736601" cy="2397125"/>
            <a:chOff x="3667" y="2659"/>
            <a:chExt cx="464" cy="1510"/>
          </a:xfrm>
        </p:grpSpPr>
        <p:sp>
          <p:nvSpPr>
            <p:cNvPr id="112736" name="Text Box 96">
              <a:extLst>
                <a:ext uri="{FF2B5EF4-FFF2-40B4-BE49-F238E27FC236}">
                  <a16:creationId xmlns:a16="http://schemas.microsoft.com/office/drawing/2014/main" id="{34922DAA-5CBE-49D4-8C37-209A51010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393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x</a:t>
              </a:r>
              <a:r>
                <a:rPr kumimoji="0" lang="en-US" altLang="zh-CN" sz="1800" b="1" baseline="-25000" dirty="0">
                  <a:solidFill>
                    <a:schemeClr val="tx1"/>
                  </a:solidFill>
                </a:rPr>
                <a:t>0</a:t>
              </a:r>
              <a:endParaRPr kumimoji="0" lang="en-US" altLang="zh-CN" sz="1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12737" name="Line 97">
              <a:extLst>
                <a:ext uri="{FF2B5EF4-FFF2-40B4-BE49-F238E27FC236}">
                  <a16:creationId xmlns:a16="http://schemas.microsoft.com/office/drawing/2014/main" id="{111138DB-7CAB-4137-8B85-6D6913FD4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738" name="Text Box 98">
              <a:extLst>
                <a:ext uri="{FF2B5EF4-FFF2-40B4-BE49-F238E27FC236}">
                  <a16:creationId xmlns:a16="http://schemas.microsoft.com/office/drawing/2014/main" id="{FBBAEA6F-F906-41F5-88C5-243A66094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" y="2659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solidFill>
                    <a:schemeClr val="tx1"/>
                  </a:solidFill>
                </a:rPr>
                <a:t>p</a:t>
              </a:r>
              <a:r>
                <a:rPr kumimoji="0" lang="en-US" altLang="zh-CN" sz="1800" b="1" baseline="-25000">
                  <a:solidFill>
                    <a:schemeClr val="tx1"/>
                  </a:solidFill>
                </a:rPr>
                <a:t>0</a:t>
              </a:r>
              <a:endParaRPr kumimoji="0" lang="en-US" altLang="zh-CN" sz="1800" b="1" i="1">
                <a:solidFill>
                  <a:schemeClr val="tx1"/>
                </a:solidFill>
              </a:endParaRPr>
            </a:p>
          </p:txBody>
        </p:sp>
      </p:grpSp>
      <p:grpSp>
        <p:nvGrpSpPr>
          <p:cNvPr id="112739" name="Group 99">
            <a:extLst>
              <a:ext uri="{FF2B5EF4-FFF2-40B4-BE49-F238E27FC236}">
                <a16:creationId xmlns:a16="http://schemas.microsoft.com/office/drawing/2014/main" id="{CFFC83BB-4155-4926-9D6F-B5E28787E4E2}"/>
              </a:ext>
            </a:extLst>
          </p:cNvPr>
          <p:cNvGrpSpPr>
            <a:grpSpLocks/>
          </p:cNvGrpSpPr>
          <p:nvPr/>
        </p:nvGrpSpPr>
        <p:grpSpPr bwMode="auto">
          <a:xfrm>
            <a:off x="6961194" y="4456113"/>
            <a:ext cx="477838" cy="2173288"/>
            <a:chOff x="4385" y="2807"/>
            <a:chExt cx="301" cy="1369"/>
          </a:xfrm>
        </p:grpSpPr>
        <p:sp>
          <p:nvSpPr>
            <p:cNvPr id="112740" name="Line 100">
              <a:extLst>
                <a:ext uri="{FF2B5EF4-FFF2-40B4-BE49-F238E27FC236}">
                  <a16:creationId xmlns:a16="http://schemas.microsoft.com/office/drawing/2014/main" id="{C8E0B8EB-1C83-41A9-887F-4DB1732DA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807"/>
              <a:ext cx="0" cy="1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741" name="Text Box 101">
              <a:extLst>
                <a:ext uri="{FF2B5EF4-FFF2-40B4-BE49-F238E27FC236}">
                  <a16:creationId xmlns:a16="http://schemas.microsoft.com/office/drawing/2014/main" id="{12116570-49ED-4E92-91D1-90934251F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3943"/>
              <a:ext cx="3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x</a:t>
              </a:r>
              <a:r>
                <a:rPr kumimoji="0" lang="en-US" altLang="zh-CN" sz="1800" b="1" baseline="-25000" dirty="0">
                  <a:solidFill>
                    <a:schemeClr val="tx1"/>
                  </a:solidFill>
                </a:rPr>
                <a:t>1</a:t>
              </a:r>
              <a:endParaRPr kumimoji="0" lang="en-US" altLang="zh-CN" sz="18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742" name="Group 102">
            <a:extLst>
              <a:ext uri="{FF2B5EF4-FFF2-40B4-BE49-F238E27FC236}">
                <a16:creationId xmlns:a16="http://schemas.microsoft.com/office/drawing/2014/main" id="{9820737B-D8B0-4D05-AB01-2255F7B620D9}"/>
              </a:ext>
            </a:extLst>
          </p:cNvPr>
          <p:cNvGrpSpPr>
            <a:grpSpLocks/>
          </p:cNvGrpSpPr>
          <p:nvPr/>
        </p:nvGrpSpPr>
        <p:grpSpPr bwMode="auto">
          <a:xfrm>
            <a:off x="6097588" y="5299078"/>
            <a:ext cx="1565275" cy="1039813"/>
            <a:chOff x="3841" y="3338"/>
            <a:chExt cx="986" cy="655"/>
          </a:xfrm>
        </p:grpSpPr>
        <p:sp>
          <p:nvSpPr>
            <p:cNvPr id="112743" name="Text Box 103">
              <a:extLst>
                <a:ext uri="{FF2B5EF4-FFF2-40B4-BE49-F238E27FC236}">
                  <a16:creationId xmlns:a16="http://schemas.microsoft.com/office/drawing/2014/main" id="{81AF7BA4-B80E-4438-AF78-CA037346F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2" y="3338"/>
              <a:ext cx="3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 dirty="0">
                  <a:solidFill>
                    <a:schemeClr val="tx1"/>
                  </a:solidFill>
                </a:rPr>
                <a:t>p</a:t>
              </a:r>
              <a:r>
                <a:rPr kumimoji="0" lang="en-US" altLang="zh-CN" sz="1800" b="1" baseline="-25000" dirty="0">
                  <a:solidFill>
                    <a:schemeClr val="tx1"/>
                  </a:solidFill>
                </a:rPr>
                <a:t>1</a:t>
              </a:r>
              <a:endParaRPr kumimoji="0" lang="en-US" altLang="zh-CN" sz="1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12744" name="Line 104">
              <a:extLst>
                <a:ext uri="{FF2B5EF4-FFF2-40B4-BE49-F238E27FC236}">
                  <a16:creationId xmlns:a16="http://schemas.microsoft.com/office/drawing/2014/main" id="{023B1FCF-98D3-422A-8A6B-762A3E11D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1" y="3513"/>
              <a:ext cx="6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745" name="Line 105">
              <a:extLst>
                <a:ext uri="{FF2B5EF4-FFF2-40B4-BE49-F238E27FC236}">
                  <a16:creationId xmlns:a16="http://schemas.microsoft.com/office/drawing/2014/main" id="{1D72A255-1DF8-4600-8816-E3C4F970D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3513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746" name="Text Box 106">
            <a:extLst>
              <a:ext uri="{FF2B5EF4-FFF2-40B4-BE49-F238E27FC236}">
                <a16:creationId xmlns:a16="http://schemas.microsoft.com/office/drawing/2014/main" id="{60E4970D-0126-43A4-8E26-5B8C1DEFD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648200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4800" dirty="0">
                <a:solidFill>
                  <a:srgbClr val="FF0000"/>
                </a:solidFill>
                <a:sym typeface="Webdings" panose="05030102010509060703" pitchFamily="18" charset="2"/>
              </a:rPr>
              <a:t></a:t>
            </a:r>
            <a:endParaRPr kumimoji="0" lang="en-US" altLang="zh-CN" sz="4800" dirty="0">
              <a:solidFill>
                <a:srgbClr val="FF0000"/>
              </a:solidFill>
            </a:endParaRPr>
          </a:p>
        </p:txBody>
      </p:sp>
      <p:sp>
        <p:nvSpPr>
          <p:cNvPr id="112747" name="Text Box 107">
            <a:extLst>
              <a:ext uri="{FF2B5EF4-FFF2-40B4-BE49-F238E27FC236}">
                <a16:creationId xmlns:a16="http://schemas.microsoft.com/office/drawing/2014/main" id="{69B78728-A20E-4ECE-B165-DE46AD3D7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532" y="2975528"/>
            <a:ext cx="4571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chemeClr val="tx1"/>
                </a:solidFill>
              </a:rPr>
              <a:t>x</a:t>
            </a:r>
            <a:r>
              <a:rPr kumimoji="0" lang="en-US" altLang="zh-CN" sz="1800" b="1" baseline="-25000" dirty="0">
                <a:solidFill>
                  <a:schemeClr val="tx1"/>
                </a:solidFill>
              </a:rPr>
              <a:t>2</a:t>
            </a:r>
            <a:endParaRPr kumimoji="0" lang="en-US" altLang="zh-CN" sz="1800" b="1" i="1" dirty="0">
              <a:solidFill>
                <a:schemeClr val="tx1"/>
              </a:solidFill>
            </a:endParaRPr>
          </a:p>
        </p:txBody>
      </p:sp>
      <p:sp>
        <p:nvSpPr>
          <p:cNvPr id="112748" name="Text Box 108">
            <a:extLst>
              <a:ext uri="{FF2B5EF4-FFF2-40B4-BE49-F238E27FC236}">
                <a16:creationId xmlns:a16="http://schemas.microsoft.com/office/drawing/2014/main" id="{3CA97EE9-BB86-4642-84FB-186053D58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799" y="1416843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4800" b="1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kumimoji="0" lang="en-US" altLang="zh-CN" sz="4800" b="1" dirty="0">
              <a:solidFill>
                <a:srgbClr val="FF0000"/>
              </a:solidFill>
            </a:endParaRPr>
          </a:p>
        </p:txBody>
      </p:sp>
      <p:sp>
        <p:nvSpPr>
          <p:cNvPr id="109" name="Text Box 117">
            <a:extLst>
              <a:ext uri="{FF2B5EF4-FFF2-40B4-BE49-F238E27FC236}">
                <a16:creationId xmlns:a16="http://schemas.microsoft.com/office/drawing/2014/main" id="{ABA5E2D7-B6B4-40B4-BB33-CB5D3CD40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871" y="13809"/>
            <a:ext cx="56562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2.3.2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不动点迭代法的</a:t>
            </a:r>
            <a:r>
              <a:rPr kumimoji="0"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几何解释</a:t>
            </a:r>
          </a:p>
        </p:txBody>
      </p:sp>
      <p:sp>
        <p:nvSpPr>
          <p:cNvPr id="116" name="Text Box 29">
            <a:extLst>
              <a:ext uri="{FF2B5EF4-FFF2-40B4-BE49-F238E27FC236}">
                <a16:creationId xmlns:a16="http://schemas.microsoft.com/office/drawing/2014/main" id="{2D691D6C-70CA-4942-82BA-9236CBBA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198" y="389022"/>
            <a:ext cx="914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rgbClr val="0000FF"/>
                </a:solidFill>
              </a:rPr>
              <a:t>y = x</a:t>
            </a:r>
          </a:p>
        </p:txBody>
      </p:sp>
      <p:sp>
        <p:nvSpPr>
          <p:cNvPr id="112" name="Text Box 57">
            <a:extLst>
              <a:ext uri="{FF2B5EF4-FFF2-40B4-BE49-F238E27FC236}">
                <a16:creationId xmlns:a16="http://schemas.microsoft.com/office/drawing/2014/main" id="{C211FC37-72A7-3F4D-A637-BFFCD19C4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752" y="687988"/>
            <a:ext cx="533401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chemeClr val="tx1"/>
                </a:solidFill>
              </a:rPr>
              <a:t>P</a:t>
            </a:r>
            <a:r>
              <a:rPr lang="en-US" altLang="zh-CN" i="1" baseline="30000" dirty="0">
                <a:solidFill>
                  <a:schemeClr val="tx1"/>
                </a:solidFill>
              </a:rPr>
              <a:t>*</a:t>
            </a:r>
            <a:endParaRPr kumimoji="0" lang="en-US" altLang="zh-CN" sz="1800" b="1" i="1" baseline="30000" dirty="0">
              <a:solidFill>
                <a:schemeClr val="tx1"/>
              </a:solidFill>
            </a:endParaRPr>
          </a:p>
        </p:txBody>
      </p:sp>
      <p:sp>
        <p:nvSpPr>
          <p:cNvPr id="113" name="Text Box 57">
            <a:extLst>
              <a:ext uri="{FF2B5EF4-FFF2-40B4-BE49-F238E27FC236}">
                <a16:creationId xmlns:a16="http://schemas.microsoft.com/office/drawing/2014/main" id="{9E6E66B9-3508-7D40-9073-CBD419A918E2}"/>
              </a:ext>
            </a:extLst>
          </p:cNvPr>
          <p:cNvSpPr txBox="1">
            <a:spLocks noChangeArrowheads="1"/>
          </p:cNvSpPr>
          <p:nvPr/>
        </p:nvSpPr>
        <p:spPr bwMode="auto">
          <a:xfrm rot="20991623">
            <a:off x="2076891" y="674877"/>
            <a:ext cx="533401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4" name="Text Box 57">
            <a:extLst>
              <a:ext uri="{FF2B5EF4-FFF2-40B4-BE49-F238E27FC236}">
                <a16:creationId xmlns:a16="http://schemas.microsoft.com/office/drawing/2014/main" id="{4C191E98-8EA4-0F48-8B56-D83F03A77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369" y="4188618"/>
            <a:ext cx="533401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chemeClr val="tx1"/>
                </a:solidFill>
              </a:rPr>
              <a:t>P</a:t>
            </a:r>
            <a:r>
              <a:rPr lang="en-US" altLang="zh-CN" i="1" baseline="30000" dirty="0">
                <a:solidFill>
                  <a:schemeClr val="tx1"/>
                </a:solidFill>
              </a:rPr>
              <a:t>*</a:t>
            </a:r>
            <a:endParaRPr kumimoji="0" lang="en-US" altLang="zh-CN" sz="1800" b="1" i="1" baseline="30000" dirty="0">
              <a:solidFill>
                <a:schemeClr val="tx1"/>
              </a:solidFill>
            </a:endParaRPr>
          </a:p>
        </p:txBody>
      </p:sp>
      <p:sp>
        <p:nvSpPr>
          <p:cNvPr id="115" name="Text Box 57">
            <a:extLst>
              <a:ext uri="{FF2B5EF4-FFF2-40B4-BE49-F238E27FC236}">
                <a16:creationId xmlns:a16="http://schemas.microsoft.com/office/drawing/2014/main" id="{2B8CF2AD-90F3-3442-91F0-44E306AE9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239" y="4696687"/>
            <a:ext cx="533401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chemeClr val="tx1"/>
                </a:solidFill>
              </a:rPr>
              <a:t>P</a:t>
            </a:r>
            <a:r>
              <a:rPr lang="en-US" altLang="zh-CN" i="1" baseline="30000" dirty="0">
                <a:solidFill>
                  <a:schemeClr val="tx1"/>
                </a:solidFill>
              </a:rPr>
              <a:t>*</a:t>
            </a:r>
            <a:endParaRPr kumimoji="0" lang="en-US" altLang="zh-CN" sz="1800" b="1" i="1" baseline="30000" dirty="0">
              <a:solidFill>
                <a:schemeClr val="tx1"/>
              </a:solidFill>
            </a:endParaRPr>
          </a:p>
        </p:txBody>
      </p:sp>
      <p:sp>
        <p:nvSpPr>
          <p:cNvPr id="118" name="Text Box 57">
            <a:extLst>
              <a:ext uri="{FF2B5EF4-FFF2-40B4-BE49-F238E27FC236}">
                <a16:creationId xmlns:a16="http://schemas.microsoft.com/office/drawing/2014/main" id="{39979441-37D8-EB4A-BC93-A8AEA0B1F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011" y="1489237"/>
            <a:ext cx="533401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chemeClr val="tx1"/>
                </a:solidFill>
              </a:rPr>
              <a:t>P</a:t>
            </a:r>
            <a:r>
              <a:rPr lang="en-US" altLang="zh-CN" i="1" baseline="30000" dirty="0">
                <a:solidFill>
                  <a:schemeClr val="tx1"/>
                </a:solidFill>
              </a:rPr>
              <a:t>*</a:t>
            </a:r>
            <a:endParaRPr kumimoji="0" lang="en-US" altLang="zh-CN" sz="1800" b="1" i="1" baseline="30000" dirty="0">
              <a:solidFill>
                <a:schemeClr val="tx1"/>
              </a:solidFill>
            </a:endParaRPr>
          </a:p>
        </p:txBody>
      </p:sp>
      <p:sp>
        <p:nvSpPr>
          <p:cNvPr id="2" name="Text Box 107">
            <a:extLst>
              <a:ext uri="{FF2B5EF4-FFF2-40B4-BE49-F238E27FC236}">
                <a16:creationId xmlns:a16="http://schemas.microsoft.com/office/drawing/2014/main" id="{FEF20CB5-1730-9786-95FE-19BCC230F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333" y="2959214"/>
            <a:ext cx="4571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chemeClr val="tx1"/>
                </a:solidFill>
              </a:rPr>
              <a:t>x</a:t>
            </a:r>
            <a:r>
              <a:rPr kumimoji="0" lang="en-US" altLang="zh-CN" sz="1800" b="1" baseline="-25000" dirty="0">
                <a:solidFill>
                  <a:schemeClr val="tx1"/>
                </a:solidFill>
              </a:rPr>
              <a:t>2</a:t>
            </a:r>
            <a:endParaRPr kumimoji="0" lang="en-US" altLang="zh-CN" sz="1800" b="1" i="1" dirty="0">
              <a:solidFill>
                <a:schemeClr val="tx1"/>
              </a:solidFill>
            </a:endParaRPr>
          </a:p>
        </p:txBody>
      </p:sp>
      <p:sp>
        <p:nvSpPr>
          <p:cNvPr id="3" name="Text Box 107">
            <a:extLst>
              <a:ext uri="{FF2B5EF4-FFF2-40B4-BE49-F238E27FC236}">
                <a16:creationId xmlns:a16="http://schemas.microsoft.com/office/drawing/2014/main" id="{58E7C37E-7261-6DDE-3692-6AF4A4510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058" y="6250805"/>
            <a:ext cx="4571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chemeClr val="tx1"/>
                </a:solidFill>
              </a:rPr>
              <a:t>x</a:t>
            </a:r>
            <a:r>
              <a:rPr kumimoji="0" lang="en-US" altLang="zh-CN" sz="1800" b="1" baseline="-25000" dirty="0">
                <a:solidFill>
                  <a:schemeClr val="tx1"/>
                </a:solidFill>
              </a:rPr>
              <a:t>2</a:t>
            </a:r>
            <a:endParaRPr kumimoji="0" lang="en-US" altLang="zh-CN" sz="1800" b="1" i="1" dirty="0">
              <a:solidFill>
                <a:schemeClr val="tx1"/>
              </a:solidFill>
            </a:endParaRPr>
          </a:p>
        </p:txBody>
      </p:sp>
      <p:sp>
        <p:nvSpPr>
          <p:cNvPr id="4" name="Text Box 107">
            <a:extLst>
              <a:ext uri="{FF2B5EF4-FFF2-40B4-BE49-F238E27FC236}">
                <a16:creationId xmlns:a16="http://schemas.microsoft.com/office/drawing/2014/main" id="{77D04301-C97E-D11B-1DBF-BA77A1C10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905" y="6238233"/>
            <a:ext cx="4571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chemeClr val="tx1"/>
                </a:solidFill>
              </a:rPr>
              <a:t>x</a:t>
            </a:r>
            <a:r>
              <a:rPr kumimoji="0" lang="en-US" altLang="zh-CN" sz="1800" b="1" baseline="-25000" dirty="0">
                <a:solidFill>
                  <a:schemeClr val="tx1"/>
                </a:solidFill>
              </a:rPr>
              <a:t>2</a:t>
            </a:r>
            <a:endParaRPr kumimoji="0" lang="en-US" altLang="zh-CN" sz="1800" b="1" i="1" dirty="0">
              <a:solidFill>
                <a:schemeClr val="tx1"/>
              </a:solidFill>
            </a:endParaRPr>
          </a:p>
        </p:txBody>
      </p:sp>
      <p:sp>
        <p:nvSpPr>
          <p:cNvPr id="5" name="Text Box 29">
            <a:extLst>
              <a:ext uri="{FF2B5EF4-FFF2-40B4-BE49-F238E27FC236}">
                <a16:creationId xmlns:a16="http://schemas.microsoft.com/office/drawing/2014/main" id="{B896B781-1A55-9909-28C8-E9B6F0DE5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853" y="443117"/>
            <a:ext cx="914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rgbClr val="0000FF"/>
                </a:solidFill>
              </a:rPr>
              <a:t>y = x</a:t>
            </a: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919D82C0-F41B-B1A3-362F-C77C5D6E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0" y="268494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Text Box 27">
            <a:extLst>
              <a:ext uri="{FF2B5EF4-FFF2-40B4-BE49-F238E27FC236}">
                <a16:creationId xmlns:a16="http://schemas.microsoft.com/office/drawing/2014/main" id="{03801E9B-EA67-BE6E-EDFD-463306264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300038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B24B3CB2-7634-0B46-FBE3-96A6425E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980" y="2684245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1CBF1678-D9EE-0FDF-1EE1-BA45E5931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599" y="315572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chemeClr val="tx1"/>
                </a:solidFill>
              </a:rPr>
              <a:t>y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5C231C4-9274-5EEC-BCF5-987674928F7D}"/>
              </a:ext>
            </a:extLst>
          </p:cNvPr>
          <p:cNvGrpSpPr/>
          <p:nvPr/>
        </p:nvGrpSpPr>
        <p:grpSpPr>
          <a:xfrm>
            <a:off x="1973262" y="3212976"/>
            <a:ext cx="5197477" cy="418371"/>
            <a:chOff x="2922586" y="3267046"/>
            <a:chExt cx="5197477" cy="41837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571344D-4AC6-7652-9811-6C7AD64C1A23}"/>
                </a:ext>
              </a:extLst>
            </p:cNvPr>
            <p:cNvSpPr txBox="1"/>
            <p:nvPr/>
          </p:nvSpPr>
          <p:spPr>
            <a:xfrm>
              <a:off x="2922586" y="3267046"/>
              <a:ext cx="5197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曲线在</a:t>
              </a:r>
              <a:r>
                <a:rPr kumimoji="1" lang="en-US" altLang="zh-CN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000" i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*</a:t>
              </a:r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附近走势很缓，</a:t>
              </a:r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   </a:t>
              </a:r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     </a:t>
              </a:r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,</a:t>
              </a:r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迭代收敛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08C2ECD-3505-0D46-FC12-B9FF9190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1969" y="3315650"/>
              <a:ext cx="1206500" cy="3683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A008E56-4605-2F80-05E5-0F40FD2A1626}"/>
                </a:ext>
              </a:extLst>
            </p:cNvPr>
            <p:cNvSpPr/>
            <p:nvPr/>
          </p:nvSpPr>
          <p:spPr bwMode="auto">
            <a:xfrm>
              <a:off x="2998787" y="3317117"/>
              <a:ext cx="5121276" cy="3683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l">
                <a:spcBef>
                  <a:spcPct val="20000"/>
                </a:spcBef>
              </a:pPr>
              <a:endParaRPr kumimoji="1"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2A31D5B-0801-DCFC-1CD1-91854652436F}"/>
              </a:ext>
            </a:extLst>
          </p:cNvPr>
          <p:cNvGrpSpPr/>
          <p:nvPr/>
        </p:nvGrpSpPr>
        <p:grpSpPr>
          <a:xfrm>
            <a:off x="1942919" y="6444081"/>
            <a:ext cx="5365385" cy="400110"/>
            <a:chOff x="2936018" y="6444081"/>
            <a:chExt cx="5365385" cy="40011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75727A-4990-252B-58A5-F4CC0C532E9B}"/>
                </a:ext>
              </a:extLst>
            </p:cNvPr>
            <p:cNvSpPr txBox="1"/>
            <p:nvPr/>
          </p:nvSpPr>
          <p:spPr>
            <a:xfrm>
              <a:off x="2936018" y="6444081"/>
              <a:ext cx="5365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曲线在</a:t>
              </a:r>
              <a:r>
                <a:rPr kumimoji="1" lang="en-US" altLang="zh-CN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000" i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*</a:t>
              </a:r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附近走势很陡</a:t>
              </a:r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,</a:t>
              </a:r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 </a:t>
              </a:r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        ,</a:t>
              </a:r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迭代发散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61B51F9-44C7-3D39-384F-9D297AA46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629" y="6485938"/>
              <a:ext cx="1219200" cy="3302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37708DA-46A5-1ED7-9DAC-A91081620812}"/>
                </a:ext>
              </a:extLst>
            </p:cNvPr>
            <p:cNvSpPr/>
            <p:nvPr/>
          </p:nvSpPr>
          <p:spPr bwMode="auto">
            <a:xfrm>
              <a:off x="3039976" y="6467515"/>
              <a:ext cx="5157463" cy="3683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rtlCol="0" anchor="ctr"/>
            <a:lstStyle/>
            <a:p>
              <a:pPr algn="l">
                <a:spcBef>
                  <a:spcPct val="20000"/>
                </a:spcBef>
              </a:pPr>
              <a:endParaRPr kumimoji="1"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2102D-B6D0-A938-8644-344380853B2E}"/>
              </a:ext>
            </a:extLst>
          </p:cNvPr>
          <p:cNvSpPr txBox="1"/>
          <p:nvPr/>
        </p:nvSpPr>
        <p:spPr>
          <a:xfrm>
            <a:off x="3042982" y="1958916"/>
            <a:ext cx="135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0&lt;g</a:t>
            </a:r>
            <a:r>
              <a:rPr kumimoji="0" lang="en-US" altLang="zh-CN" sz="2000" b="1" i="1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)&lt;1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945E6F-8A48-BB69-DBE2-7EC78034F408}"/>
              </a:ext>
            </a:extLst>
          </p:cNvPr>
          <p:cNvSpPr txBox="1"/>
          <p:nvPr/>
        </p:nvSpPr>
        <p:spPr>
          <a:xfrm>
            <a:off x="7274314" y="1590467"/>
            <a:ext cx="135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-1&lt;g</a:t>
            </a:r>
            <a:r>
              <a:rPr kumimoji="0" lang="en-US" altLang="zh-CN" sz="2000" b="1" i="1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)&lt;0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CC5B2A-F963-6D78-DD40-C2EDDD6A1BB2}"/>
              </a:ext>
            </a:extLst>
          </p:cNvPr>
          <p:cNvSpPr txBox="1"/>
          <p:nvPr/>
        </p:nvSpPr>
        <p:spPr>
          <a:xfrm>
            <a:off x="2969233" y="5334000"/>
            <a:ext cx="944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0" lang="en-US" altLang="zh-CN" sz="2000" b="1" i="1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)&gt;1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4C7495-5E31-9A3D-3792-B69F3318BA43}"/>
              </a:ext>
            </a:extLst>
          </p:cNvPr>
          <p:cNvSpPr txBox="1"/>
          <p:nvPr/>
        </p:nvSpPr>
        <p:spPr>
          <a:xfrm>
            <a:off x="7373145" y="5248445"/>
            <a:ext cx="135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</a:t>
            </a:r>
            <a:r>
              <a:rPr kumimoji="0" lang="en-US" altLang="zh-CN" sz="2000" b="1" i="1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)&lt;-1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342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1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11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5" dur="5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1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1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9" dur="500"/>
                                        <p:tgtEl>
                                          <p:spTgt spid="11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12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2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2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1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1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1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0" dur="500"/>
                                        <p:tgtEl>
                                          <p:spTgt spid="11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12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12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0" grpId="0" autoUpdateAnimBg="0"/>
      <p:bldP spid="112733" grpId="0" autoUpdateAnimBg="0"/>
      <p:bldP spid="112746" grpId="0" autoUpdateAnimBg="0"/>
      <p:bldP spid="112747" grpId="0"/>
      <p:bldP spid="112748" grpId="0" autoUpdateAnimBg="0"/>
      <p:bldP spid="116" grpId="0"/>
      <p:bldP spid="112" grpId="0"/>
      <p:bldP spid="113" grpId="0"/>
      <p:bldP spid="114" grpId="0"/>
      <p:bldP spid="115" grpId="0"/>
      <p:bldP spid="118" grpId="0"/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  <p:bldP spid="19" grpId="0"/>
      <p:bldP spid="20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E915F4D-508D-4EA6-A9D0-F028D2D514CA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3157708"/>
            <a:ext cx="6912768" cy="539058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+mn-ea"/>
                <a:ea typeface="+mn-ea"/>
              </a:rPr>
              <a:t>2.3.3 </a:t>
            </a:r>
            <a:r>
              <a:rPr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不动点迭代法的收敛条件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3893DC-449C-ED63-8E1F-C86AB4DDC0FA}"/>
              </a:ext>
            </a:extLst>
          </p:cNvPr>
          <p:cNvSpPr txBox="1"/>
          <p:nvPr/>
        </p:nvSpPr>
        <p:spPr>
          <a:xfrm>
            <a:off x="395536" y="4581128"/>
            <a:ext cx="576064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再从严格的数学理论上上来看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7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80C24E-8DE4-475B-A17A-A906368AA130}"/>
              </a:ext>
            </a:extLst>
          </p:cNvPr>
          <p:cNvSpPr txBox="1"/>
          <p:nvPr/>
        </p:nvSpPr>
        <p:spPr>
          <a:xfrm>
            <a:off x="230894" y="1340768"/>
            <a:ext cx="8682212" cy="149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计算机科学中的一个基本要素是</a:t>
            </a:r>
            <a:r>
              <a:rPr lang="zh-CN" altLang="en-US" sz="32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迭代</a:t>
            </a:r>
            <a:r>
              <a:rPr lang="en-US" altLang="zh-CN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(Iteration)     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——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重复执行一个计算过程，直到找到答案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429DEB-CFAC-4094-8E6F-D6BC2C5402FB}"/>
              </a:ext>
            </a:extLst>
          </p:cNvPr>
          <p:cNvSpPr txBox="1"/>
          <p:nvPr/>
        </p:nvSpPr>
        <p:spPr>
          <a:xfrm>
            <a:off x="737574" y="3433137"/>
            <a:ext cx="766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本章主要研究</a:t>
            </a:r>
            <a:r>
              <a:rPr lang="zh-CN" altLang="en-US" sz="3200" u="sng" dirty="0">
                <a:solidFill>
                  <a:srgbClr val="FF0000"/>
                </a:solidFill>
                <a:latin typeface="+mn-ea"/>
                <a:ea typeface="+mn-ea"/>
              </a:rPr>
              <a:t>重复替换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的迭代处理过程。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B81C3E-F736-477F-930D-00AC4B8E8F6D}"/>
              </a:ext>
            </a:extLst>
          </p:cNvPr>
          <p:cNvSpPr txBox="1"/>
          <p:nvPr/>
        </p:nvSpPr>
        <p:spPr>
          <a:xfrm>
            <a:off x="2591780" y="391162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算法思想</a:t>
            </a:r>
          </a:p>
        </p:txBody>
      </p:sp>
    </p:spTree>
    <p:extLst>
      <p:ext uri="{BB962C8B-B14F-4D97-AF65-F5344CB8AC3E}">
        <p14:creationId xmlns:p14="http://schemas.microsoft.com/office/powerpoint/2010/main" val="2815473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537A1AD-C2CC-41CD-A189-E6479DE7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216" y="721479"/>
            <a:ext cx="7456136" cy="480131"/>
          </a:xfrm>
          <a:noFill/>
          <a:ln/>
        </p:spPr>
        <p:txBody>
          <a:bodyPr wrap="square" anchor="b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Banach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不动点定理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压缩映射原理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49C83F8-280B-4DB4-9C68-1AB09574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1" y="1357111"/>
            <a:ext cx="1260091" cy="44203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l"/>
            <a:r>
              <a:rPr kumimoji="0"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定理</a:t>
            </a:r>
            <a:r>
              <a:rPr kumimoji="0"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0D0C2363-9217-4C7F-8275-923DF6F0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047" y="1353826"/>
            <a:ext cx="7268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上</a:t>
            </a:r>
            <a:r>
              <a:rPr lang="zh-CN" altLang="en-US" sz="24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sym typeface="Symbol" panose="05050102010706020507" pitchFamily="18" charset="2"/>
              </a:rPr>
              <a:t>连续</a:t>
            </a:r>
            <a:r>
              <a:rPr lang="zh-CN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sym typeface="Symbol" panose="05050102010706020507" pitchFamily="18" charset="2"/>
              </a:rPr>
              <a:t>可导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若：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9037C7D0-9F76-471E-BDEC-40A63EB0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72" y="2651689"/>
            <a:ext cx="4713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则</a:t>
            </a:r>
            <a:endParaRPr lang="en-US" altLang="zh-CN" sz="2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568FBCDD-7391-47C1-A946-4ED15302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44" y="1834952"/>
            <a:ext cx="6697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400" b="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 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称映内性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0162E-8ABC-F330-5C92-A24833D0D319}"/>
              </a:ext>
            </a:extLst>
          </p:cNvPr>
          <p:cNvSpPr txBox="1"/>
          <p:nvPr/>
        </p:nvSpPr>
        <p:spPr>
          <a:xfrm>
            <a:off x="539552" y="3006956"/>
            <a:ext cx="8640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(1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函数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上有唯一零点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Symbol" panose="05050102010706020507" pitchFamily="18" charset="2"/>
              </a:rPr>
              <a:t>。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有唯一不动点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75F0B4-0F7E-BBF8-F499-A21E6A9BA730}"/>
              </a:ext>
            </a:extLst>
          </p:cNvPr>
          <p:cNvSpPr txBox="1"/>
          <p:nvPr/>
        </p:nvSpPr>
        <p:spPr>
          <a:xfrm>
            <a:off x="532800" y="3543399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(2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初值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迭代公式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均收敛于方程的根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ED2A1B-AEA9-3942-B174-75808B621780}"/>
              </a:ext>
            </a:extLst>
          </p:cNvPr>
          <p:cNvSpPr txBox="1"/>
          <p:nvPr/>
        </p:nvSpPr>
        <p:spPr>
          <a:xfrm>
            <a:off x="467544" y="4047455"/>
            <a:ext cx="6408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(3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90A0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迭代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误差可用如下等价的不等式来估计：</a:t>
            </a:r>
            <a:endParaRPr lang="zh-CN" altLang="en-US" sz="2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66612CD-41E9-DC3B-A62A-973DEE47F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554" y="702008"/>
            <a:ext cx="960884" cy="1286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4F51E5B-5328-8F16-AF3B-2273F9DBA733}"/>
              </a:ext>
            </a:extLst>
          </p:cNvPr>
          <p:cNvSpPr txBox="1"/>
          <p:nvPr/>
        </p:nvSpPr>
        <p:spPr>
          <a:xfrm>
            <a:off x="7626690" y="1988709"/>
            <a:ext cx="1272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</a:rPr>
              <a:t>Stefan Banach</a:t>
            </a:r>
          </a:p>
          <a:p>
            <a:r>
              <a:rPr lang="en-US" altLang="zh-CN" sz="900" dirty="0">
                <a:solidFill>
                  <a:srgbClr val="0000FF"/>
                </a:solidFill>
              </a:rPr>
              <a:t>(1892-1945)</a:t>
            </a:r>
            <a:endParaRPr lang="zh-CN" altLang="en-US" sz="900" dirty="0">
              <a:solidFill>
                <a:srgbClr val="0000FF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3558B0F-E613-A096-1277-86D0DE07A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1" y="4427240"/>
            <a:ext cx="3732035" cy="8338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7417416-392F-6C55-73E0-E367787C6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938" y="5517232"/>
            <a:ext cx="3486543" cy="74510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1ECF9B-3744-6385-BBFE-695D8739529A}"/>
              </a:ext>
            </a:extLst>
          </p:cNvPr>
          <p:cNvSpPr txBox="1"/>
          <p:nvPr/>
        </p:nvSpPr>
        <p:spPr>
          <a:xfrm>
            <a:off x="5886527" y="5718214"/>
            <a:ext cx="1642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事前估计式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FD6E87-0F59-DD04-3ED9-35F99FDC9145}"/>
              </a:ext>
            </a:extLst>
          </p:cNvPr>
          <p:cNvSpPr txBox="1"/>
          <p:nvPr/>
        </p:nvSpPr>
        <p:spPr>
          <a:xfrm>
            <a:off x="5886033" y="4613066"/>
            <a:ext cx="1642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事后估计式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544AD7-945D-203A-019A-7ADEA62B1BE7}"/>
              </a:ext>
            </a:extLst>
          </p:cNvPr>
          <p:cNvSpPr txBox="1"/>
          <p:nvPr/>
        </p:nvSpPr>
        <p:spPr>
          <a:xfrm>
            <a:off x="274461" y="-15771"/>
            <a:ext cx="8041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i="1" noProof="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noProof="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noProof="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noProof="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noProof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在区间</a:t>
            </a:r>
            <a:r>
              <a:rPr lang="en-US" altLang="zh-CN" sz="2800" noProof="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noProof="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noProof="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noProof="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b]</a:t>
            </a:r>
            <a:r>
              <a:rPr lang="zh-CN" altLang="en-US" sz="2800" noProof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上的收敛条件</a:t>
            </a:r>
            <a:r>
              <a:rPr lang="en-US" altLang="zh-CN" sz="2800" noProof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noProof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又称全局收敛条件</a:t>
            </a:r>
            <a:r>
              <a:rPr lang="en-US" altLang="zh-CN" sz="2800" noProof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69A12A-BDB3-CED7-6AB5-F0D6DFF4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43" y="2247255"/>
            <a:ext cx="86066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1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称压缩性</a:t>
            </a:r>
            <a:r>
              <a:rPr lang="en-US" altLang="zh-CN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kumimoji="0" lang="zh-CN" alt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为常数，称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为压缩系数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9A4B72-DAD1-27D3-F2F9-51711CFF64A0}"/>
              </a:ext>
            </a:extLst>
          </p:cNvPr>
          <p:cNvSpPr txBox="1"/>
          <p:nvPr/>
        </p:nvSpPr>
        <p:spPr>
          <a:xfrm>
            <a:off x="2228860" y="5148480"/>
            <a:ext cx="464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误差可用</a:t>
            </a:r>
            <a:r>
              <a:rPr lang="zh-CN" altLang="zh-CN" sz="1800" dirty="0">
                <a:solidFill>
                  <a:srgbClr val="0000FF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相邻两次计算的偏差来</a:t>
            </a:r>
            <a:r>
              <a:rPr lang="zh-CN" altLang="en-US" sz="1800" dirty="0">
                <a:solidFill>
                  <a:srgbClr val="0000FF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“实时”</a:t>
            </a:r>
            <a:r>
              <a:rPr lang="zh-CN" altLang="zh-CN" sz="1800" dirty="0">
                <a:solidFill>
                  <a:srgbClr val="0000FF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估计</a:t>
            </a:r>
            <a:r>
              <a:rPr lang="zh-CN" altLang="zh-CN" dirty="0">
                <a:solidFill>
                  <a:srgbClr val="0000FF"/>
                </a:solidFill>
                <a:effectLst/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C6D20A-4ADF-2DE9-6BA8-DBEADA654D52}"/>
              </a:ext>
            </a:extLst>
          </p:cNvPr>
          <p:cNvSpPr txBox="1"/>
          <p:nvPr/>
        </p:nvSpPr>
        <p:spPr>
          <a:xfrm>
            <a:off x="2228860" y="6157172"/>
            <a:ext cx="481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做一次迭代以后就能估计迭代</a:t>
            </a:r>
            <a:r>
              <a:rPr lang="en-US" altLang="zh-CN" sz="18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次的误差上界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750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537A1AD-C2CC-41CD-A189-E6479DE7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216" y="155287"/>
            <a:ext cx="7456136" cy="480131"/>
          </a:xfrm>
          <a:noFill/>
          <a:ln/>
        </p:spPr>
        <p:txBody>
          <a:bodyPr wrap="square" anchor="b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Banach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不动点定理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压缩映射原理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49C83F8-280B-4DB4-9C68-1AB09574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1" y="790919"/>
            <a:ext cx="1260091" cy="44203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l"/>
            <a:r>
              <a:rPr kumimoji="0"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定理</a:t>
            </a:r>
            <a:r>
              <a:rPr kumimoji="0"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0D0C2363-9217-4C7F-8275-923DF6F0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047" y="787634"/>
            <a:ext cx="7268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上</a:t>
            </a:r>
            <a:r>
              <a:rPr lang="zh-CN" altLang="en-US" sz="24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sym typeface="Symbol" panose="05050102010706020507" pitchFamily="18" charset="2"/>
              </a:rPr>
              <a:t>连续</a:t>
            </a:r>
            <a:r>
              <a:rPr lang="zh-CN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sym typeface="Symbol" panose="05050102010706020507" pitchFamily="18" charset="2"/>
              </a:rPr>
              <a:t>可导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若：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9037C7D0-9F76-471E-BDEC-40A63EB0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72" y="2085497"/>
            <a:ext cx="4713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则</a:t>
            </a:r>
            <a:endParaRPr lang="en-US" altLang="zh-CN" sz="2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568FBCDD-7391-47C1-A946-4ED15302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44" y="1268760"/>
            <a:ext cx="6697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400" b="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 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称映内性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0162E-8ABC-F330-5C92-A24833D0D319}"/>
              </a:ext>
            </a:extLst>
          </p:cNvPr>
          <p:cNvSpPr txBox="1"/>
          <p:nvPr/>
        </p:nvSpPr>
        <p:spPr>
          <a:xfrm>
            <a:off x="539552" y="2440764"/>
            <a:ext cx="8640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(1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函数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上有唯一零点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Symbol" panose="05050102010706020507" pitchFamily="18" charset="2"/>
              </a:rPr>
              <a:t>。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有唯一不动点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7123BAF-4E8B-1570-3E07-9EBED880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36" y="2972365"/>
            <a:ext cx="1274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证：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393E80A-B1F1-6960-2253-FE6B48A1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48" y="3017126"/>
            <a:ext cx="7320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存在性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：取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由</a:t>
            </a:r>
            <a:r>
              <a:rPr lang="zh-CN" altLang="en-US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映内性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A2F9060-AD70-652F-195B-8D90FBF8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3974324"/>
            <a:ext cx="3705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上存在零点。</a:t>
            </a:r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0650D240-F617-AA14-4435-FBAE7181C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90" y="4028976"/>
            <a:ext cx="647700" cy="358775"/>
          </a:xfrm>
          <a:prstGeom prst="rightArrow">
            <a:avLst>
              <a:gd name="adj1" fmla="val 50000"/>
              <a:gd name="adj2" fmla="val 451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7013D8-13CF-74DF-C307-C58A2797C1BA}"/>
              </a:ext>
            </a:extLst>
          </p:cNvPr>
          <p:cNvSpPr txBox="1"/>
          <p:nvPr/>
        </p:nvSpPr>
        <p:spPr>
          <a:xfrm>
            <a:off x="1912206" y="3495084"/>
            <a:ext cx="5319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≥ 0</a:t>
            </a:r>
            <a:endParaRPr lang="zh-CN" alt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FE6389E0-8CB2-3096-1875-FEDC7BD31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490140"/>
            <a:ext cx="68932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唯一性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：反证法，假设存在不动点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y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s.t.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4BA2DE3F-F8F7-DD09-9578-6A268FCCC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27" y="5823563"/>
            <a:ext cx="647700" cy="358775"/>
          </a:xfrm>
          <a:prstGeom prst="rightArrow">
            <a:avLst>
              <a:gd name="adj1" fmla="val 50000"/>
              <a:gd name="adj2" fmla="val 451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4" name="Object 17">
            <a:extLst>
              <a:ext uri="{FF2B5EF4-FFF2-40B4-BE49-F238E27FC236}">
                <a16:creationId xmlns:a16="http://schemas.microsoft.com/office/drawing/2014/main" id="{D2B46759-8171-0032-6FCE-95AB0EF6C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29784"/>
              </p:ext>
            </p:extLst>
          </p:nvPr>
        </p:nvGraphicFramePr>
        <p:xfrm>
          <a:off x="1024479" y="5740373"/>
          <a:ext cx="70246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560" imgH="253800" progId="Equation.DSMT4">
                  <p:embed/>
                </p:oleObj>
              </mc:Choice>
              <mc:Fallback>
                <p:oleObj name="Equation" r:id="rId4" imgW="3517560" imgH="253800" progId="Equation.DSMT4">
                  <p:embed/>
                  <p:pic>
                    <p:nvPicPr>
                      <p:cNvPr id="100369" name="Object 17">
                        <a:extLst>
                          <a:ext uri="{FF2B5EF4-FFF2-40B4-BE49-F238E27FC236}">
                            <a16:creationId xmlns:a16="http://schemas.microsoft.com/office/drawing/2014/main" id="{EF0DCDDF-0A21-4382-85D7-3809FCEA6E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479" y="5740373"/>
                        <a:ext cx="70246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18">
            <a:extLst>
              <a:ext uri="{FF2B5EF4-FFF2-40B4-BE49-F238E27FC236}">
                <a16:creationId xmlns:a16="http://schemas.microsoft.com/office/drawing/2014/main" id="{07ED5639-2764-39B7-4E15-74ECE64308C8}"/>
              </a:ext>
            </a:extLst>
          </p:cNvPr>
          <p:cNvGrpSpPr>
            <a:grpSpLocks/>
          </p:cNvGrpSpPr>
          <p:nvPr/>
        </p:nvGrpSpPr>
        <p:grpSpPr bwMode="auto">
          <a:xfrm>
            <a:off x="3563888" y="4869160"/>
            <a:ext cx="2190089" cy="863601"/>
            <a:chOff x="4468" y="3235"/>
            <a:chExt cx="1096" cy="544"/>
          </a:xfrm>
        </p:grpSpPr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FF92A6F5-6C2B-63BB-E2DB-7441D1CBE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" y="3235"/>
              <a:ext cx="1015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  </a:t>
              </a:r>
            </a:p>
            <a:p>
              <a:pPr algn="l"/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994D6986-6BBA-FA2B-6639-EA3E81DB0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3385"/>
              <a:ext cx="90" cy="317"/>
            </a:xfrm>
            <a:prstGeom prst="leftBrace">
              <a:avLst>
                <a:gd name="adj1" fmla="val 29352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28" name="Rectangle 21">
            <a:extLst>
              <a:ext uri="{FF2B5EF4-FFF2-40B4-BE49-F238E27FC236}">
                <a16:creationId xmlns:a16="http://schemas.microsoft.com/office/drawing/2014/main" id="{E31B584C-6CB8-4D39-4E32-A3B687F9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685" y="6255985"/>
            <a:ext cx="1187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hlink"/>
                </a:solidFill>
                <a:ea typeface="楷体_GB2312" pitchFamily="49" charset="-122"/>
              </a:rPr>
              <a:t>矛盾！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252CE0-5CE0-ABA6-9DBA-540EB68623B7}"/>
              </a:ext>
            </a:extLst>
          </p:cNvPr>
          <p:cNvSpPr txBox="1"/>
          <p:nvPr/>
        </p:nvSpPr>
        <p:spPr>
          <a:xfrm>
            <a:off x="6347997" y="6182338"/>
            <a:ext cx="1701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 |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*|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5D7AB3-49BA-15BA-90FC-C43A8FCA05EB}"/>
              </a:ext>
            </a:extLst>
          </p:cNvPr>
          <p:cNvSpPr txBox="1"/>
          <p:nvPr/>
        </p:nvSpPr>
        <p:spPr>
          <a:xfrm>
            <a:off x="4209492" y="6245814"/>
            <a:ext cx="2028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EA43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Lipschitz condition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AB7DF1E-1287-0AF9-9604-36EBC5418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053" y="4385253"/>
            <a:ext cx="970597" cy="1180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1EB6072-E886-26B4-E5D7-9978680B6DD7}"/>
              </a:ext>
            </a:extLst>
          </p:cNvPr>
          <p:cNvSpPr txBox="1"/>
          <p:nvPr/>
        </p:nvSpPr>
        <p:spPr>
          <a:xfrm>
            <a:off x="7821613" y="5554159"/>
            <a:ext cx="1272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</a:rPr>
              <a:t>Rudolf Lipschitz</a:t>
            </a:r>
          </a:p>
          <a:p>
            <a:r>
              <a:rPr lang="en-US" altLang="zh-CN" sz="900" dirty="0">
                <a:solidFill>
                  <a:srgbClr val="0000FF"/>
                </a:solidFill>
              </a:rPr>
              <a:t>(1832-1903)</a:t>
            </a:r>
            <a:endParaRPr lang="zh-CN" altLang="en-US" sz="900" dirty="0">
              <a:solidFill>
                <a:srgbClr val="0000FF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A1BD687-2940-625B-9FEA-11CA3454EC0D}"/>
              </a:ext>
            </a:extLst>
          </p:cNvPr>
          <p:cNvCxnSpPr>
            <a:cxnSpLocks/>
          </p:cNvCxnSpPr>
          <p:nvPr/>
        </p:nvCxnSpPr>
        <p:spPr>
          <a:xfrm>
            <a:off x="2411760" y="6237312"/>
            <a:ext cx="180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C7D97438-325B-AFD7-77AF-4D156D9F2E78}"/>
              </a:ext>
            </a:extLst>
          </p:cNvPr>
          <p:cNvCxnSpPr>
            <a:cxnSpLocks/>
          </p:cNvCxnSpPr>
          <p:nvPr/>
        </p:nvCxnSpPr>
        <p:spPr>
          <a:xfrm>
            <a:off x="6516216" y="6237312"/>
            <a:ext cx="1467837" cy="85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AF9499C9-92A2-B22B-A757-9C8462107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43" y="1685806"/>
            <a:ext cx="5700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1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称压缩性</a:t>
            </a:r>
            <a:r>
              <a:rPr lang="en-US" altLang="zh-CN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kumimoji="0" lang="zh-CN" alt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为压缩系数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95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19" grpId="0"/>
      <p:bldP spid="22" grpId="0"/>
      <p:bldP spid="23" grpId="0" animBg="1"/>
      <p:bldP spid="28" grpId="0"/>
      <p:bldP spid="29" grpId="0"/>
      <p:bldP spid="31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537A1AD-C2CC-41CD-A189-E6479DE7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216" y="155287"/>
            <a:ext cx="7456136" cy="480131"/>
          </a:xfrm>
          <a:noFill/>
          <a:ln/>
        </p:spPr>
        <p:txBody>
          <a:bodyPr wrap="square" anchor="b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Banach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不动点定理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压缩映射原理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49C83F8-280B-4DB4-9C68-1AB09574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1" y="790919"/>
            <a:ext cx="1260091" cy="44203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l"/>
            <a:r>
              <a:rPr kumimoji="0"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定理</a:t>
            </a:r>
            <a:r>
              <a:rPr kumimoji="0"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0D0C2363-9217-4C7F-8275-923DF6F0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047" y="787634"/>
            <a:ext cx="7268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上</a:t>
            </a:r>
            <a:r>
              <a:rPr lang="zh-CN" altLang="en-US" sz="24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sym typeface="Symbol" panose="05050102010706020507" pitchFamily="18" charset="2"/>
              </a:rPr>
              <a:t>连续</a:t>
            </a:r>
            <a:r>
              <a:rPr lang="zh-CN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sym typeface="Symbol" panose="05050102010706020507" pitchFamily="18" charset="2"/>
              </a:rPr>
              <a:t>可导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若：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9037C7D0-9F76-471E-BDEC-40A63EB0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72" y="2085497"/>
            <a:ext cx="4713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则</a:t>
            </a:r>
            <a:endParaRPr lang="en-US" altLang="zh-CN" sz="2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568FBCDD-7391-47C1-A946-4ED15302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44" y="1268760"/>
            <a:ext cx="6697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400" b="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 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称映内性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0162E-8ABC-F330-5C92-A24833D0D319}"/>
              </a:ext>
            </a:extLst>
          </p:cNvPr>
          <p:cNvSpPr txBox="1"/>
          <p:nvPr/>
        </p:nvSpPr>
        <p:spPr>
          <a:xfrm>
            <a:off x="539552" y="2440764"/>
            <a:ext cx="8640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(1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函数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上有唯一零点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Symbol" panose="05050102010706020507" pitchFamily="18" charset="2"/>
              </a:rPr>
              <a:t>。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有唯一不动点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FE6389E0-8CB2-3096-1875-FEDC7BD31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372" y="4490140"/>
            <a:ext cx="5288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唯一性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的另一种证法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:(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利用函数单调性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949C54-D747-0C3E-C4EA-BD42F1B06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273895"/>
            <a:ext cx="2159000" cy="749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D926A1-8DA5-5946-3D8B-06AE3FACA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735" y="5405889"/>
            <a:ext cx="1498600" cy="4445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02E7B42-0C5E-0DCB-C117-F7456B1A6CBF}"/>
              </a:ext>
            </a:extLst>
          </p:cNvPr>
          <p:cNvSpPr txBox="1"/>
          <p:nvPr/>
        </p:nvSpPr>
        <p:spPr>
          <a:xfrm>
            <a:off x="3466023" y="5909210"/>
            <a:ext cx="2516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Symbol" panose="05050102010706020507" pitchFamily="18" charset="2"/>
              </a:rPr>
              <a:t>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Symbol" panose="05050102010706020507" pitchFamily="18" charset="2"/>
              </a:rPr>
              <a:t>上有零点</a:t>
            </a:r>
            <a:endParaRPr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617CE7B-FBAC-D487-ADB3-CA3024A13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876" y="5501139"/>
            <a:ext cx="508000" cy="6985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5D6C0C-768E-A156-CAE4-295A3CDA9630}"/>
              </a:ext>
            </a:extLst>
          </p:cNvPr>
          <p:cNvSpPr txBox="1"/>
          <p:nvPr/>
        </p:nvSpPr>
        <p:spPr>
          <a:xfrm>
            <a:off x="6293422" y="5630601"/>
            <a:ext cx="281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上有唯一根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46881FB-DF8B-7E7C-7D2E-1BCA1FCC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43" y="1685806"/>
            <a:ext cx="5700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1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称压缩性</a:t>
            </a:r>
            <a:r>
              <a:rPr lang="en-US" altLang="zh-CN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kumimoji="0" lang="zh-CN" alt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为压缩系数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BCD5226-8AB8-5F52-0916-5E186E1AF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36" y="2972365"/>
            <a:ext cx="1274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证：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13EABAD1-3311-7CA8-B754-8990CD651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48" y="3017126"/>
            <a:ext cx="7320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存在性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：取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由</a:t>
            </a:r>
            <a:r>
              <a:rPr lang="zh-CN" altLang="en-US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映内性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DF94FC2-14D6-767A-6AB6-72D2FC0C1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3974324"/>
            <a:ext cx="3705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上存在零点。</a:t>
            </a:r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id="{68CABF80-354C-4564-119D-55674F71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90" y="4028976"/>
            <a:ext cx="647700" cy="358775"/>
          </a:xfrm>
          <a:prstGeom prst="rightArrow">
            <a:avLst>
              <a:gd name="adj1" fmla="val 50000"/>
              <a:gd name="adj2" fmla="val 451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B34A55-1189-B83B-94FF-97FB40DDEF35}"/>
              </a:ext>
            </a:extLst>
          </p:cNvPr>
          <p:cNvSpPr txBox="1"/>
          <p:nvPr/>
        </p:nvSpPr>
        <p:spPr>
          <a:xfrm>
            <a:off x="1912206" y="3495084"/>
            <a:ext cx="5319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≥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429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537A1AD-C2CC-41CD-A189-E6479DE7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216" y="155287"/>
            <a:ext cx="7456136" cy="480131"/>
          </a:xfrm>
          <a:noFill/>
          <a:ln/>
        </p:spPr>
        <p:txBody>
          <a:bodyPr wrap="square" anchor="b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Banach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不动点定理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压缩映射原理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49C83F8-280B-4DB4-9C68-1AB09574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1" y="790919"/>
            <a:ext cx="1260091" cy="44203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l"/>
            <a:r>
              <a:rPr kumimoji="0"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定理</a:t>
            </a:r>
            <a:r>
              <a:rPr kumimoji="0"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0D0C2363-9217-4C7F-8275-923DF6F0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047" y="787634"/>
            <a:ext cx="7268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上</a:t>
            </a:r>
            <a:r>
              <a:rPr lang="zh-CN" altLang="en-US" sz="24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sym typeface="Symbol" panose="05050102010706020507" pitchFamily="18" charset="2"/>
              </a:rPr>
              <a:t>连续</a:t>
            </a:r>
            <a:r>
              <a:rPr lang="zh-CN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sym typeface="Symbol" panose="05050102010706020507" pitchFamily="18" charset="2"/>
              </a:rPr>
              <a:t>可导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若：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9037C7D0-9F76-471E-BDEC-40A63EB0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72" y="2085497"/>
            <a:ext cx="4713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则</a:t>
            </a:r>
            <a:endParaRPr lang="en-US" altLang="zh-CN" sz="2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568FBCDD-7391-47C1-A946-4ED15302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44" y="1268760"/>
            <a:ext cx="6697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400" b="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 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称映内性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7123BAF-4E8B-1570-3E07-9EBED880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36" y="2972365"/>
            <a:ext cx="1274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证：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393E80A-B1F1-6960-2253-FE6B48A1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1" y="2996952"/>
            <a:ext cx="7261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思路：求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的极限</a:t>
            </a:r>
            <a:r>
              <a:rPr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0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2E7B42-0C5E-0DCB-C117-F7456B1A6CBF}"/>
              </a:ext>
            </a:extLst>
          </p:cNvPr>
          <p:cNvSpPr txBox="1"/>
          <p:nvPr/>
        </p:nvSpPr>
        <p:spPr>
          <a:xfrm>
            <a:off x="2475959" y="5411165"/>
            <a:ext cx="1737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|x</a:t>
            </a:r>
            <a:r>
              <a:rPr lang="en-US" altLang="zh-CN" b="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2000" b="0" i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 x</a:t>
            </a:r>
            <a:r>
              <a:rPr lang="en-US" altLang="zh-CN" sz="2000" b="0" i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000" b="0" i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0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是常数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707937-1574-1B25-BA93-49057BA69F85}"/>
              </a:ext>
            </a:extLst>
          </p:cNvPr>
          <p:cNvSpPr txBox="1"/>
          <p:nvPr/>
        </p:nvSpPr>
        <p:spPr>
          <a:xfrm>
            <a:off x="532800" y="2463279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(2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初值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迭代公式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均收敛于方程的根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48151A-B5CB-6554-8591-9A3FA3D4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72" y="3892798"/>
            <a:ext cx="3314700" cy="355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182AD06-7BB4-C3F6-11A8-B4B12C53B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072" y="3861048"/>
            <a:ext cx="3543300" cy="4191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1B8D0F0-1862-F07C-2078-361EEBB37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4903323"/>
            <a:ext cx="3111500" cy="508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E2BD420-A99E-96D0-E77F-3D1329035770}"/>
              </a:ext>
            </a:extLst>
          </p:cNvPr>
          <p:cNvSpPr txBox="1"/>
          <p:nvPr/>
        </p:nvSpPr>
        <p:spPr>
          <a:xfrm>
            <a:off x="2421425" y="4889183"/>
            <a:ext cx="275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Wingdings" pitchFamily="2" charset="2"/>
              </a:rPr>
              <a:t>,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D8DB14C-9A61-E17A-7B56-EBE357AC49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4525" y="5186002"/>
            <a:ext cx="2336800" cy="4191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E78FEAD-280F-C1FD-3922-B0C565F37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3100" y="5029038"/>
            <a:ext cx="241300" cy="6223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F4E11AD-1AFD-CC14-CFD6-A29C69B5CA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0983" y="5186002"/>
            <a:ext cx="1739900" cy="419100"/>
          </a:xfrm>
          <a:prstGeom prst="rect">
            <a:avLst/>
          </a:prstGeom>
        </p:spPr>
      </p:pic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D095372A-5CC8-D132-457F-4ADBFC3847A6}"/>
              </a:ext>
            </a:extLst>
          </p:cNvPr>
          <p:cNvCxnSpPr/>
          <p:nvPr/>
        </p:nvCxnSpPr>
        <p:spPr>
          <a:xfrm>
            <a:off x="1043608" y="4241111"/>
            <a:ext cx="1206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F57BBB34-5524-C7B8-36D2-8268A8BC6822}"/>
              </a:ext>
            </a:extLst>
          </p:cNvPr>
          <p:cNvCxnSpPr>
            <a:cxnSpLocks/>
          </p:cNvCxnSpPr>
          <p:nvPr/>
        </p:nvCxnSpPr>
        <p:spPr>
          <a:xfrm>
            <a:off x="6419965" y="4241111"/>
            <a:ext cx="14484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61F8AA0C-31BB-40B7-CE0F-FB62261F1C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546" y="4385127"/>
            <a:ext cx="6997700" cy="419100"/>
          </a:xfrm>
          <a:prstGeom prst="rect">
            <a:avLst/>
          </a:prstGeom>
        </p:spPr>
      </p:pic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BF92B17-2EA5-AE8B-B443-4602DDCA8914}"/>
              </a:ext>
            </a:extLst>
          </p:cNvPr>
          <p:cNvCxnSpPr>
            <a:cxnSpLocks/>
          </p:cNvCxnSpPr>
          <p:nvPr/>
        </p:nvCxnSpPr>
        <p:spPr>
          <a:xfrm>
            <a:off x="969546" y="4767956"/>
            <a:ext cx="10101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220922C-4546-2883-0E4F-05B2607D173F}"/>
              </a:ext>
            </a:extLst>
          </p:cNvPr>
          <p:cNvCxnSpPr>
            <a:cxnSpLocks/>
          </p:cNvCxnSpPr>
          <p:nvPr/>
        </p:nvCxnSpPr>
        <p:spPr>
          <a:xfrm>
            <a:off x="6419965" y="4767956"/>
            <a:ext cx="15472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1966565-66DB-B574-8E55-5E3398E5D874}"/>
              </a:ext>
            </a:extLst>
          </p:cNvPr>
          <p:cNvSpPr txBox="1"/>
          <p:nvPr/>
        </p:nvSpPr>
        <p:spPr>
          <a:xfrm>
            <a:off x="5543393" y="6008770"/>
            <a:ext cx="216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FF0000"/>
                </a:solidFill>
                <a:latin typeface="+mn-ea"/>
                <a:ea typeface="+mn-ea"/>
              </a:rPr>
              <a:t>L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越小，收敛越快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0B62CA54-64FC-CCBA-EE2A-E550EBB3CD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777" y="6053359"/>
            <a:ext cx="2488645" cy="355521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0BB393D0-1E02-20F2-0E65-378332DB8233}"/>
              </a:ext>
            </a:extLst>
          </p:cNvPr>
          <p:cNvSpPr txBox="1"/>
          <p:nvPr/>
        </p:nvSpPr>
        <p:spPr>
          <a:xfrm>
            <a:off x="3738570" y="602282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可以看出什么？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5E416BB-88EC-7F7D-C1C9-953B5CE9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43" y="1685806"/>
            <a:ext cx="5700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1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称压缩性</a:t>
            </a:r>
            <a:r>
              <a:rPr lang="en-US" altLang="zh-CN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kumimoji="0" lang="zh-CN" alt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为压缩系数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D46E3D-8A80-4EE9-8FEC-C1E9631584F6}"/>
              </a:ext>
            </a:extLst>
          </p:cNvPr>
          <p:cNvSpPr txBox="1"/>
          <p:nvPr/>
        </p:nvSpPr>
        <p:spPr>
          <a:xfrm>
            <a:off x="1246566" y="3369224"/>
            <a:ext cx="6462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由映内性知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Lagrange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中值定理得：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369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26" grpId="0"/>
      <p:bldP spid="44" grpId="0"/>
      <p:bldP spid="46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A89E1D3-54CB-2054-8029-619F35579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884" y="4128492"/>
            <a:ext cx="4318000" cy="1028700"/>
          </a:xfrm>
          <a:prstGeom prst="rect">
            <a:avLst/>
          </a:prstGeom>
        </p:spPr>
      </p:pic>
      <p:sp>
        <p:nvSpPr>
          <p:cNvPr id="100354" name="Rectangle 2">
            <a:extLst>
              <a:ext uri="{FF2B5EF4-FFF2-40B4-BE49-F238E27FC236}">
                <a16:creationId xmlns:a16="http://schemas.microsoft.com/office/drawing/2014/main" id="{5537A1AD-C2CC-41CD-A189-E6479DE7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216" y="155287"/>
            <a:ext cx="7456136" cy="480131"/>
          </a:xfrm>
          <a:noFill/>
          <a:ln/>
        </p:spPr>
        <p:txBody>
          <a:bodyPr wrap="square" anchor="b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Banach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不动点定理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压缩映射原理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49C83F8-280B-4DB4-9C68-1AB09574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1" y="790919"/>
            <a:ext cx="1260091" cy="44203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l"/>
            <a:r>
              <a:rPr kumimoji="0"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定理</a:t>
            </a:r>
            <a:r>
              <a:rPr kumimoji="0"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0D0C2363-9217-4C7F-8275-923DF6F0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047" y="787634"/>
            <a:ext cx="7268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上</a:t>
            </a:r>
            <a:r>
              <a:rPr lang="zh-CN" altLang="en-US" sz="24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sym typeface="Symbol" panose="05050102010706020507" pitchFamily="18" charset="2"/>
              </a:rPr>
              <a:t>连续</a:t>
            </a:r>
            <a:r>
              <a:rPr lang="zh-CN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sym typeface="Symbol" panose="05050102010706020507" pitchFamily="18" charset="2"/>
              </a:rPr>
              <a:t>可导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若：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9037C7D0-9F76-471E-BDEC-40A63EB0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72" y="2085497"/>
            <a:ext cx="4713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则</a:t>
            </a:r>
            <a:endParaRPr lang="en-US" altLang="zh-CN" sz="2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568FBCDD-7391-47C1-A946-4ED15302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44" y="1268760"/>
            <a:ext cx="6697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400" b="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 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称映内性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7123BAF-4E8B-1570-3E07-9EBED880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36" y="2972365"/>
            <a:ext cx="1274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证：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393E80A-B1F1-6960-2253-FE6B48A1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996952"/>
            <a:ext cx="27140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先求第一个公式。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707937-1574-1B25-BA93-49057BA69F85}"/>
              </a:ext>
            </a:extLst>
          </p:cNvPr>
          <p:cNvSpPr txBox="1"/>
          <p:nvPr/>
        </p:nvSpPr>
        <p:spPr>
          <a:xfrm>
            <a:off x="532800" y="2463279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(3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误差估计式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CF0061-0067-C391-FCB2-5FD1C55AF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194" y="2429453"/>
            <a:ext cx="2661584" cy="59471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A3AA00-D2A9-F5CD-FFCA-E84C3C342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069" y="2432256"/>
            <a:ext cx="2769694" cy="5919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08A3FE-066F-75DC-0527-D58349DF7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6601" y="3428605"/>
            <a:ext cx="4930798" cy="648467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89FD6A7-27CD-8C04-8572-5BF2F6B03BB6}"/>
              </a:ext>
            </a:extLst>
          </p:cNvPr>
          <p:cNvCxnSpPr>
            <a:cxnSpLocks/>
          </p:cNvCxnSpPr>
          <p:nvPr/>
        </p:nvCxnSpPr>
        <p:spPr>
          <a:xfrm>
            <a:off x="2157352" y="4437112"/>
            <a:ext cx="10101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0CB1194-D00D-E548-241F-F143ED4FFBEE}"/>
              </a:ext>
            </a:extLst>
          </p:cNvPr>
          <p:cNvCxnSpPr>
            <a:cxnSpLocks/>
          </p:cNvCxnSpPr>
          <p:nvPr/>
        </p:nvCxnSpPr>
        <p:spPr>
          <a:xfrm>
            <a:off x="3275856" y="5157192"/>
            <a:ext cx="31613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39B4258B-5164-B81B-C9AB-F5D032FBF4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0691" y="5231096"/>
            <a:ext cx="3995485" cy="36096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1611874-8E4E-E584-68D7-D573D00621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2468" y="5775260"/>
            <a:ext cx="241300" cy="228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EEBC977-0838-949C-4E6C-603C941A44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4203" y="5632861"/>
            <a:ext cx="3061693" cy="57550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30" name="任意形状 29">
            <a:extLst>
              <a:ext uri="{FF2B5EF4-FFF2-40B4-BE49-F238E27FC236}">
                <a16:creationId xmlns:a16="http://schemas.microsoft.com/office/drawing/2014/main" id="{93B27378-F31A-D647-7CB7-81F42053EA45}"/>
              </a:ext>
            </a:extLst>
          </p:cNvPr>
          <p:cNvSpPr/>
          <p:nvPr/>
        </p:nvSpPr>
        <p:spPr bwMode="auto">
          <a:xfrm>
            <a:off x="834130" y="3910818"/>
            <a:ext cx="1205685" cy="2335237"/>
          </a:xfrm>
          <a:custGeom>
            <a:avLst/>
            <a:gdLst>
              <a:gd name="connsiteX0" fmla="*/ 1205685 w 1205685"/>
              <a:gd name="connsiteY0" fmla="*/ 0 h 2335237"/>
              <a:gd name="connsiteX1" fmla="*/ 52135 w 1205685"/>
              <a:gd name="connsiteY1" fmla="*/ 731520 h 2335237"/>
              <a:gd name="connsiteX2" fmla="*/ 305353 w 1205685"/>
              <a:gd name="connsiteY2" fmla="*/ 2335237 h 233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685" h="2335237">
                <a:moveTo>
                  <a:pt x="1205685" y="0"/>
                </a:moveTo>
                <a:cubicBezTo>
                  <a:pt x="703937" y="171157"/>
                  <a:pt x="202190" y="342314"/>
                  <a:pt x="52135" y="731520"/>
                </a:cubicBezTo>
                <a:cubicBezTo>
                  <a:pt x="-97920" y="1120726"/>
                  <a:pt x="103716" y="1727981"/>
                  <a:pt x="305353" y="2335237"/>
                </a:cubicBezTo>
              </a:path>
            </a:pathLst>
          </a:custGeom>
          <a:noFill/>
          <a:ln w="22225">
            <a:solidFill>
              <a:srgbClr val="FF0000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BBFA7829-4980-E12C-CD2D-1E3C33CA79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629" y="6258669"/>
            <a:ext cx="5577887" cy="36141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F6C5D99-D7CE-5072-ECBE-2FCFB1D0BA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4172" y="5861275"/>
            <a:ext cx="241300" cy="6223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CE5AF7F-B386-22A7-1A68-6D85B9952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7652" y="6080720"/>
            <a:ext cx="241300" cy="2286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7D92C99-B637-3F35-512B-89497F1D0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960" y="5933159"/>
            <a:ext cx="2575536" cy="55041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1D1D16B0-A4DB-8AC5-02CE-54AF1B3C1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43" y="1685806"/>
            <a:ext cx="5700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1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称压缩性</a:t>
            </a:r>
            <a:r>
              <a:rPr lang="en-US" altLang="zh-CN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kumimoji="0" lang="zh-CN" alt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为压缩系数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CE2E0-5810-E529-1DBD-74440651A328}"/>
              </a:ext>
            </a:extLst>
          </p:cNvPr>
          <p:cNvSpPr txBox="1"/>
          <p:nvPr/>
        </p:nvSpPr>
        <p:spPr>
          <a:xfrm>
            <a:off x="3569422" y="3002951"/>
            <a:ext cx="4930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由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Symbol" panose="05050102010706020507" pitchFamily="18" charset="2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Symbol" panose="05050102010706020507" pitchFamily="18" charset="2"/>
              </a:rPr>
              <a:t>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满足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Lipschitz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条件得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280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0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537A1AD-C2CC-41CD-A189-E6479DE7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216" y="155287"/>
            <a:ext cx="7456136" cy="480131"/>
          </a:xfrm>
          <a:noFill/>
          <a:ln/>
        </p:spPr>
        <p:txBody>
          <a:bodyPr wrap="square" anchor="b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Banach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不动点定理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压缩映射原理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49C83F8-280B-4DB4-9C68-1AB09574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1" y="790919"/>
            <a:ext cx="1260091" cy="44203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l"/>
            <a:r>
              <a:rPr kumimoji="0"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定理</a:t>
            </a:r>
            <a:r>
              <a:rPr kumimoji="0"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2.1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0D0C2363-9217-4C7F-8275-923DF6F0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047" y="787634"/>
            <a:ext cx="7268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上</a:t>
            </a:r>
            <a:r>
              <a:rPr lang="zh-CN" altLang="en-US" sz="24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sym typeface="Symbol" panose="05050102010706020507" pitchFamily="18" charset="2"/>
              </a:rPr>
              <a:t>连续</a:t>
            </a:r>
            <a:r>
              <a:rPr lang="zh-CN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sym typeface="Symbol" panose="05050102010706020507" pitchFamily="18" charset="2"/>
              </a:rPr>
              <a:t>可导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若：</a:t>
            </a: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568FBCDD-7391-47C1-A946-4ED15302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403" y="3801814"/>
            <a:ext cx="6697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400" b="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4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映内性：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9C4D391-07F3-D4B8-B14B-CD8B1FBB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36" y="3270176"/>
            <a:ext cx="1274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总结：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90EE71C-0F83-717E-C821-3AF37BE1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64" y="3321977"/>
            <a:ext cx="7439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如何判断</a:t>
            </a:r>
            <a:r>
              <a:rPr lang="en-US" altLang="zh-CN" sz="2400" b="0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迭代公式在区间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0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上是否收敛？</a:t>
            </a:r>
            <a:endParaRPr lang="en-US" altLang="zh-CN" sz="24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E2114773-8441-8BC7-47C4-E55FFC21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775" y="4263479"/>
            <a:ext cx="34422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4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压缩性：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L&lt;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 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97CE755-F8A8-1138-D23D-23750EA53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72" y="2085497"/>
            <a:ext cx="4713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则</a:t>
            </a:r>
            <a:endParaRPr lang="en-US" altLang="zh-CN" sz="2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D1FFAB67-E7A2-57C0-F3F6-48A46A3DF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44" y="1268760"/>
            <a:ext cx="6697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400" b="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 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称映内性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68511E-7846-60E6-0423-5BCA1ED511B2}"/>
              </a:ext>
            </a:extLst>
          </p:cNvPr>
          <p:cNvSpPr txBox="1"/>
          <p:nvPr/>
        </p:nvSpPr>
        <p:spPr>
          <a:xfrm>
            <a:off x="532800" y="2463279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(3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误差估计式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C81C82A-302D-F945-26A6-5561F8BF3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194" y="2429453"/>
            <a:ext cx="2661584" cy="59471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460EF66-C83F-3E2C-2262-37D430148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069" y="2432256"/>
            <a:ext cx="2769694" cy="5919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E1EDD2A-31C7-C1FD-ADDE-F6CAD4587C78}"/>
              </a:ext>
            </a:extLst>
          </p:cNvPr>
          <p:cNvSpPr txBox="1"/>
          <p:nvPr/>
        </p:nvSpPr>
        <p:spPr>
          <a:xfrm>
            <a:off x="4502700" y="4245307"/>
            <a:ext cx="1982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endParaRPr lang="zh-CN" altLang="en-US" dirty="0"/>
          </a:p>
        </p:txBody>
      </p:sp>
      <p:sp>
        <p:nvSpPr>
          <p:cNvPr id="35" name="AutoShape 16">
            <a:extLst>
              <a:ext uri="{FF2B5EF4-FFF2-40B4-BE49-F238E27FC236}">
                <a16:creationId xmlns:a16="http://schemas.microsoft.com/office/drawing/2014/main" id="{6B4FF6B6-3E51-D309-3435-573F378D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4332073"/>
            <a:ext cx="647700" cy="358775"/>
          </a:xfrm>
          <a:prstGeom prst="rightArrow">
            <a:avLst>
              <a:gd name="adj1" fmla="val 50000"/>
              <a:gd name="adj2" fmla="val 451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D5AFFEC-FB35-EDFA-2D12-D99B0223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43" y="1685806"/>
            <a:ext cx="5700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3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1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称压缩性</a:t>
            </a:r>
            <a:r>
              <a:rPr lang="en-US" altLang="zh-CN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kumimoji="0" lang="zh-CN" alt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为压缩系数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5162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2" grpId="0"/>
      <p:bldP spid="15" grpId="0"/>
      <p:bldP spid="33" grpId="0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84" name="Group 52">
            <a:extLst>
              <a:ext uri="{FF2B5EF4-FFF2-40B4-BE49-F238E27FC236}">
                <a16:creationId xmlns:a16="http://schemas.microsoft.com/office/drawing/2014/main" id="{8CD1F72C-06FB-4D75-9803-45A3CBB18A4D}"/>
              </a:ext>
            </a:extLst>
          </p:cNvPr>
          <p:cNvGrpSpPr>
            <a:grpSpLocks/>
          </p:cNvGrpSpPr>
          <p:nvPr/>
        </p:nvGrpSpPr>
        <p:grpSpPr bwMode="auto">
          <a:xfrm>
            <a:off x="-30254" y="116632"/>
            <a:ext cx="8050720" cy="581358"/>
            <a:chOff x="31" y="130"/>
            <a:chExt cx="4929" cy="348"/>
          </a:xfrm>
        </p:grpSpPr>
        <p:sp>
          <p:nvSpPr>
            <p:cNvPr id="69634" name="Text Box 2">
              <a:extLst>
                <a:ext uri="{FF2B5EF4-FFF2-40B4-BE49-F238E27FC236}">
                  <a16:creationId xmlns:a16="http://schemas.microsoft.com/office/drawing/2014/main" id="{CFF48AE5-D527-49D9-AEE9-4EBF4AD21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" y="165"/>
              <a:ext cx="95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rgbClr val="0000FF"/>
                  </a:solidFill>
                  <a:ea typeface="楷体_GB2312" pitchFamily="49" charset="-122"/>
                </a:rPr>
                <a:t>例</a:t>
              </a:r>
              <a:r>
                <a:rPr kumimoji="0" lang="en-US" altLang="zh-CN" sz="2800" dirty="0">
                  <a:solidFill>
                    <a:srgbClr val="0000FF"/>
                  </a:solidFill>
                  <a:ea typeface="楷体_GB2312" pitchFamily="49" charset="-122"/>
                </a:rPr>
                <a:t>2.6</a:t>
              </a:r>
              <a:endParaRPr kumimoji="0" lang="zh-CN" altLang="en-US" sz="2800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grpSp>
          <p:nvGrpSpPr>
            <p:cNvPr id="69638" name="Group 6">
              <a:extLst>
                <a:ext uri="{FF2B5EF4-FFF2-40B4-BE49-F238E27FC236}">
                  <a16:creationId xmlns:a16="http://schemas.microsoft.com/office/drawing/2014/main" id="{FE6674DE-29B3-4F84-9E96-F3D3DAC52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" y="130"/>
              <a:ext cx="4168" cy="339"/>
              <a:chOff x="504" y="610"/>
              <a:chExt cx="4168" cy="339"/>
            </a:xfrm>
          </p:grpSpPr>
          <p:sp>
            <p:nvSpPr>
              <p:cNvPr id="69635" name="Text Box 3">
                <a:extLst>
                  <a:ext uri="{FF2B5EF4-FFF2-40B4-BE49-F238E27FC236}">
                    <a16:creationId xmlns:a16="http://schemas.microsoft.com/office/drawing/2014/main" id="{AF8D1F3B-D616-42C1-AB96-A233173F3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" y="636"/>
                <a:ext cx="4168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 sz="2800" dirty="0">
                    <a:solidFill>
                      <a:schemeClr val="tx1"/>
                    </a:solidFill>
                    <a:ea typeface="楷体_GB2312" pitchFamily="49" charset="-122"/>
                  </a:rPr>
                  <a:t>                           </a:t>
                </a:r>
                <a:r>
                  <a:rPr kumimoji="0" lang="zh-CN" altLang="en-US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在   上有一个根</a:t>
                </a:r>
                <a:r>
                  <a:rPr kumimoji="0" lang="en-US" altLang="zh-CN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(</a:t>
                </a:r>
                <a:r>
                  <a:rPr kumimoji="0" lang="zh-CN" altLang="en-US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正根</a:t>
                </a:r>
                <a:r>
                  <a:rPr kumimoji="0" lang="en-US" altLang="zh-CN" sz="2800" dirty="0">
                    <a:solidFill>
                      <a:schemeClr val="tx1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)</a:t>
                </a:r>
                <a:endParaRPr kumimoji="0" lang="zh-CN" altLang="en-US" sz="28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  <p:graphicFrame>
            <p:nvGraphicFramePr>
              <p:cNvPr id="69636" name="Object 4">
                <a:extLst>
                  <a:ext uri="{FF2B5EF4-FFF2-40B4-BE49-F238E27FC236}">
                    <a16:creationId xmlns:a16="http://schemas.microsoft.com/office/drawing/2014/main" id="{016C078F-30AF-46C8-903D-F35AF70321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2" y="610"/>
              <a:ext cx="1636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079280" imgH="203040" progId="Equation.DSMT4">
                      <p:embed/>
                    </p:oleObj>
                  </mc:Choice>
                  <mc:Fallback>
                    <p:oleObj name="Equation" r:id="rId3" imgW="1079280" imgH="203040" progId="Equation.DSMT4">
                      <p:embed/>
                      <p:pic>
                        <p:nvPicPr>
                          <p:cNvPr id="69636" name="Object 4">
                            <a:extLst>
                              <a:ext uri="{FF2B5EF4-FFF2-40B4-BE49-F238E27FC236}">
                                <a16:creationId xmlns:a16="http://schemas.microsoft.com/office/drawing/2014/main" id="{016C078F-30AF-46C8-903D-F35AF703214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2" y="610"/>
                            <a:ext cx="1636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37" name="Object 5">
                <a:extLst>
                  <a:ext uri="{FF2B5EF4-FFF2-40B4-BE49-F238E27FC236}">
                    <a16:creationId xmlns:a16="http://schemas.microsoft.com/office/drawing/2014/main" id="{1FEE37D5-C63B-40B3-B5EE-9B128FAAFDF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63" y="679"/>
              <a:ext cx="38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317160" imgH="203040" progId="Equation.DSMT4">
                      <p:embed/>
                    </p:oleObj>
                  </mc:Choice>
                  <mc:Fallback>
                    <p:oleObj name="Equation" r:id="rId5" imgW="317160" imgH="203040" progId="Equation.DSMT4">
                      <p:embed/>
                      <p:pic>
                        <p:nvPicPr>
                          <p:cNvPr id="69637" name="Object 5">
                            <a:extLst>
                              <a:ext uri="{FF2B5EF4-FFF2-40B4-BE49-F238E27FC236}">
                                <a16:creationId xmlns:a16="http://schemas.microsoft.com/office/drawing/2014/main" id="{1FEE37D5-C63B-40B3-B5EE-9B128FAAFDF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3" y="679"/>
                            <a:ext cx="38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9641" name="Text Box 9">
            <a:extLst>
              <a:ext uri="{FF2B5EF4-FFF2-40B4-BE49-F238E27FC236}">
                <a16:creationId xmlns:a16="http://schemas.microsoft.com/office/drawing/2014/main" id="{38AA957C-8D99-4426-88F0-0FF6B2AD8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22" y="874513"/>
            <a:ext cx="17500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以迭代格式</a:t>
            </a: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F2AF0126-6348-A4D8-B409-A4F21C1FD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45921"/>
              </p:ext>
            </p:extLst>
          </p:nvPr>
        </p:nvGraphicFramePr>
        <p:xfrm>
          <a:off x="1536229" y="536048"/>
          <a:ext cx="2767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82680" imgH="419040" progId="Equation.DSMT4">
                  <p:embed/>
                </p:oleObj>
              </mc:Choice>
              <mc:Fallback>
                <p:oleObj name="Equation" r:id="rId7" imgW="1282680" imgH="419040" progId="Equation.DSMT4">
                  <p:embed/>
                  <p:pic>
                    <p:nvPicPr>
                      <p:cNvPr id="69657" name="Object 25">
                        <a:extLst>
                          <a:ext uri="{FF2B5EF4-FFF2-40B4-BE49-F238E27FC236}">
                            <a16:creationId xmlns:a16="http://schemas.microsoft.com/office/drawing/2014/main" id="{1C1ADFBD-06BD-47D2-86FF-FD3378A26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229" y="536048"/>
                        <a:ext cx="2767013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6576B496-52A2-96A5-92BA-8EF05416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319263"/>
            <a:ext cx="21411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考虑区间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[1, 2]</a:t>
            </a:r>
            <a:endParaRPr lang="zh-CN" altLang="en-US" sz="24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AAC21A85-2B34-5F57-9528-E61A1BC83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053" y="874513"/>
            <a:ext cx="42993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为例分析收敛性，其余格式请自行分析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90B78D-0B19-1E7E-0AB1-AA72E3896CE7}"/>
              </a:ext>
            </a:extLst>
          </p:cNvPr>
          <p:cNvSpPr txBox="1"/>
          <p:nvPr/>
        </p:nvSpPr>
        <p:spPr>
          <a:xfrm>
            <a:off x="292926" y="3573016"/>
            <a:ext cx="8622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压缩性：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(1)| </a:t>
            </a: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0.25&lt;1</a:t>
            </a:r>
            <a:r>
              <a:rPr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’(2)| 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2.12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b="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916571-A472-0F39-870F-5D17787D4383}"/>
              </a:ext>
            </a:extLst>
          </p:cNvPr>
          <p:cNvSpPr txBox="1"/>
          <p:nvPr/>
        </p:nvSpPr>
        <p:spPr>
          <a:xfrm>
            <a:off x="340688" y="3169922"/>
            <a:ext cx="7978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zh-CN" altLang="en-US" sz="240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映内性：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(1) = 3/2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Symbol" panose="05050102010706020507" pitchFamily="18" charset="2"/>
              </a:rPr>
              <a:t>但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(2) = √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2/2 ≈ 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0.7071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∉[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zh-CN" altLang="en-US" sz="2400" b="0" dirty="0">
              <a:solidFill>
                <a:srgbClr val="0000FF"/>
              </a:solidFill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5FEAA586-AC43-23AA-FDAC-A9A846C6B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47" y="4409396"/>
            <a:ext cx="2646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考虑子区间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[1, 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1.5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791C87B-9BB6-A238-5677-A49D91DF7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226" y="4866606"/>
            <a:ext cx="4277815" cy="3517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3976451-EB35-4AAA-EED7-0D70CE044D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2575" y="1484784"/>
            <a:ext cx="2265289" cy="81387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7756F86-3F45-0362-41D3-91F8B92A9A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5767" y="4829865"/>
            <a:ext cx="3170372" cy="41899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F20B6D5-C4B0-8C7F-278E-FBF304F82171}"/>
              </a:ext>
            </a:extLst>
          </p:cNvPr>
          <p:cNvSpPr txBox="1"/>
          <p:nvPr/>
        </p:nvSpPr>
        <p:spPr>
          <a:xfrm>
            <a:off x="323528" y="2745986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Symbol" panose="05050102010706020507" pitchFamily="18" charset="2"/>
              </a:rPr>
              <a:t>显然，</a:t>
            </a:r>
            <a:r>
              <a:rPr lang="zh-CN" altLang="en-US" sz="2400" b="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在此区间上</a:t>
            </a:r>
            <a:r>
              <a:rPr lang="en-US" altLang="zh-CN" sz="2400" b="0" i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g’</a:t>
            </a: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400" b="0" i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g’’</a:t>
            </a: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均</a:t>
            </a: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&lt;0</a:t>
            </a:r>
            <a:r>
              <a:rPr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0" i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i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400" b="0" i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g’</a:t>
            </a: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Symbol" panose="05050102010706020507" pitchFamily="18" charset="2"/>
              </a:rPr>
              <a:t>为减函</a:t>
            </a:r>
            <a:r>
              <a:rPr lang="zh-CN" altLang="en-US" sz="2400" b="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数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CD5E8C-BFC1-81DF-55E3-5AA7869BDFEB}"/>
              </a:ext>
            </a:extLst>
          </p:cNvPr>
          <p:cNvSpPr txBox="1"/>
          <p:nvPr/>
        </p:nvSpPr>
        <p:spPr>
          <a:xfrm>
            <a:off x="228322" y="4001847"/>
            <a:ext cx="7015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均不满足收敛条件，是不是此函数就不收敛了呢</a:t>
            </a:r>
            <a:r>
              <a:rPr lang="zh-CN" altLang="en-US" sz="2400" b="0" u="sng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6179C89-C1A7-991E-E914-46AE2D58ED4A}"/>
              </a:ext>
            </a:extLst>
          </p:cNvPr>
          <p:cNvSpPr txBox="1"/>
          <p:nvPr/>
        </p:nvSpPr>
        <p:spPr>
          <a:xfrm>
            <a:off x="273647" y="5271591"/>
            <a:ext cx="7705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满足</a:t>
            </a:r>
            <a:r>
              <a:rPr lang="zh-CN" altLang="en-US" sz="2400" b="0" u="sng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全局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收敛条件</a:t>
            </a:r>
            <a:r>
              <a:rPr kumimoji="0" lang="en-US" altLang="zh-CN" sz="24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zh-CN" altLang="en-US" sz="2400" b="0" i="0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即</a:t>
            </a:r>
            <a:r>
              <a:rPr kumimoji="0" lang="en-US" altLang="zh-CN" sz="2400" b="0" i="1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400" b="0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2400" b="0" i="0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[1, 1.5],</a:t>
            </a:r>
            <a:r>
              <a:rPr kumimoji="0" lang="zh-CN" altLang="en-US" sz="2400" b="0" i="0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此迭代格式收敛。</a:t>
            </a:r>
            <a:r>
              <a:rPr kumimoji="0" lang="en-US" altLang="zh-CN" sz="2400" b="0" i="0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A6EB1CB-9EBB-0ED4-1C55-1664FEFEB0C8}"/>
              </a:ext>
            </a:extLst>
          </p:cNvPr>
          <p:cNvSpPr txBox="1"/>
          <p:nvPr/>
        </p:nvSpPr>
        <p:spPr>
          <a:xfrm>
            <a:off x="824821" y="5877272"/>
            <a:ext cx="7494359" cy="52322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收敛定理有了，满足定理的两个条件不容易！</a:t>
            </a:r>
          </a:p>
        </p:txBody>
      </p:sp>
    </p:spTree>
    <p:extLst>
      <p:ext uri="{BB962C8B-B14F-4D97-AF65-F5344CB8AC3E}">
        <p14:creationId xmlns:p14="http://schemas.microsoft.com/office/powerpoint/2010/main" val="370362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7" grpId="0"/>
      <p:bldP spid="18" grpId="0"/>
      <p:bldP spid="24" grpId="0"/>
      <p:bldP spid="26" grpId="0"/>
      <p:bldP spid="30" grpId="0"/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0CFE21-5AF3-3073-D84D-35DA0D812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263" y="3703140"/>
            <a:ext cx="3661707" cy="542475"/>
          </a:xfrm>
          <a:prstGeom prst="rect">
            <a:avLst/>
          </a:prstGeom>
        </p:spPr>
      </p:pic>
      <p:sp>
        <p:nvSpPr>
          <p:cNvPr id="100362" name="Text Box 10">
            <a:extLst>
              <a:ext uri="{FF2B5EF4-FFF2-40B4-BE49-F238E27FC236}">
                <a16:creationId xmlns:a16="http://schemas.microsoft.com/office/drawing/2014/main" id="{568FBCDD-7391-47C1-A946-4ED15302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29" y="2998512"/>
            <a:ext cx="81156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2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2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连续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2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200" b="0" i="1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g’</a:t>
            </a:r>
            <a:r>
              <a:rPr lang="en-US" altLang="zh-CN" sz="22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b="0" i="1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2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)|</a:t>
            </a:r>
            <a:r>
              <a:rPr lang="en-US" altLang="zh-CN" sz="22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&lt;1</a:t>
            </a:r>
            <a:r>
              <a:rPr lang="en-US" altLang="zh-CN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由连续函数的性质知，对于给定的正数                        ，必</a:t>
            </a:r>
            <a:r>
              <a:rPr lang="zh-CN" altLang="en-US" sz="2400" b="0" dirty="0">
                <a:solidFill>
                  <a:srgbClr val="333333"/>
                </a:solidFill>
              </a:rPr>
              <a:t>∃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的某个邻域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l-GR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≡ [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l-GR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l-GR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],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使得在此邻域内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                         ，即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DC9D59C-46CC-A10A-4CE1-A99B3AEAA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5193052"/>
            <a:ext cx="5156200" cy="7366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F4CC48C-D591-84FD-5924-93C24697B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197" y="3392996"/>
            <a:ext cx="1787619" cy="4469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41B4ECF-FD42-4107-8995-10EFC4C296A8}"/>
              </a:ext>
            </a:extLst>
          </p:cNvPr>
          <p:cNvSpPr txBox="1"/>
          <p:nvPr/>
        </p:nvSpPr>
        <p:spPr>
          <a:xfrm rot="21206668">
            <a:off x="5700275" y="1686201"/>
            <a:ext cx="1808547" cy="36933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对应于</a:t>
            </a:r>
            <a:r>
              <a:rPr lang="zh-CN" altLang="en-US" sz="1800" b="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全局收敛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537A1AD-C2CC-41CD-A189-E6479DE7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216" y="155287"/>
            <a:ext cx="7456136" cy="480131"/>
          </a:xfrm>
          <a:noFill/>
          <a:ln/>
        </p:spPr>
        <p:txBody>
          <a:bodyPr wrap="square" anchor="b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局部收敛</a:t>
            </a:r>
            <a:r>
              <a:rPr lang="zh-CN" altLang="en-US" sz="28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定理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49C83F8-280B-4DB4-9C68-1AB09574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6" y="2139801"/>
            <a:ext cx="1198686" cy="442035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r>
              <a:rPr kumimoji="0"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定理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2.2</a:t>
            </a:r>
            <a:endParaRPr kumimoji="0"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0D0C2363-9217-4C7F-8275-923DF6F0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065" y="2139243"/>
            <a:ext cx="7268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的不动点</a:t>
            </a:r>
            <a:r>
              <a:rPr lang="zh-CN" altLang="en-US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的某个邻域</a:t>
            </a:r>
            <a:r>
              <a:rPr lang="zh-CN" altLang="en-US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上连续，且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A3057CA-6358-BBC7-1657-662E13D3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6" y="663609"/>
            <a:ext cx="1137280" cy="442035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ctr"/>
            <a:r>
              <a:rPr kumimoji="0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定义</a:t>
            </a:r>
            <a:r>
              <a:rPr kumimoji="0"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2.1</a:t>
            </a:r>
            <a:endParaRPr kumimoji="0"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B58E96C-8C3F-6480-9F3B-1C2DECDFD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926" y="663079"/>
            <a:ext cx="7268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2400" b="0" dirty="0">
                <a:solidFill>
                  <a:srgbClr val="333333"/>
                </a:solidFill>
              </a:rPr>
              <a:t>∃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的不动点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及其某个邻域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≡ 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l-GR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l-GR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],</a:t>
            </a:r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3505B4C-1E1E-E640-24C9-77462EEB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926" y="1030533"/>
            <a:ext cx="68004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由迭代公式生成的序列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 ({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 ⊂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收敛于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则称迭代公式</a:t>
            </a:r>
            <a:r>
              <a:rPr lang="zh-CN" altLang="en-US" sz="2400" b="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局部收敛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CF03E9A-7624-868B-55AF-3A81083F2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87" y="2535287"/>
            <a:ext cx="4932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3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300" b="0" i="1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g’</a:t>
            </a:r>
            <a:r>
              <a:rPr lang="en-US" altLang="zh-CN" sz="23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300" b="0" i="1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3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3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)| </a:t>
            </a:r>
            <a:r>
              <a:rPr lang="en-US" altLang="zh-CN" sz="23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1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则迭代公式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局部收敛。</a:t>
            </a:r>
            <a:endParaRPr lang="zh-CN" altLang="en-US" sz="2400" b="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F87104B1-8D8B-8744-BB1F-E18C212A4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" y="2960131"/>
            <a:ext cx="1274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7EB27B-14EE-8E58-A2FB-24A81929077C}"/>
              </a:ext>
            </a:extLst>
          </p:cNvPr>
          <p:cNvSpPr txBox="1"/>
          <p:nvPr/>
        </p:nvSpPr>
        <p:spPr>
          <a:xfrm>
            <a:off x="5868144" y="4328360"/>
            <a:ext cx="1274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18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压缩性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374F856B-DD3F-1DDF-5CDD-8DA8C1067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29" y="4767535"/>
            <a:ext cx="81156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Lagrange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中值定理</a:t>
            </a:r>
            <a:r>
              <a:rPr lang="zh-CN" altLang="en-US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知，对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l-GR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都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F9B102F-4520-A3EB-7F66-BA8C8B8F9D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7786" y="5389902"/>
            <a:ext cx="2108200" cy="3429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2E8CB42E-8D32-EBDB-CF00-0DDEAB4680DB}"/>
              </a:ext>
            </a:extLst>
          </p:cNvPr>
          <p:cNvSpPr txBox="1"/>
          <p:nvPr/>
        </p:nvSpPr>
        <p:spPr>
          <a:xfrm>
            <a:off x="7210165" y="5627412"/>
            <a:ext cx="1274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映内</a:t>
            </a:r>
            <a:r>
              <a:rPr lang="zh-CN" altLang="en-US" sz="18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性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F770F550-2CA7-B480-16E0-FF4128102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29" y="5919663"/>
            <a:ext cx="81156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满足不动点定理的两个收敛条件，迭代公式是局部收敛的。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54FAF8-C381-C52B-4BBC-19647C046211}"/>
              </a:ext>
            </a:extLst>
          </p:cNvPr>
          <p:cNvSpPr txBox="1"/>
          <p:nvPr/>
        </p:nvSpPr>
        <p:spPr>
          <a:xfrm>
            <a:off x="2339752" y="106955"/>
            <a:ext cx="44968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在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附近的收敛条件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A83401-0700-824D-1439-6765F8F9E0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131" y="4221088"/>
            <a:ext cx="2867739" cy="60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4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2" grpId="0"/>
      <p:bldP spid="100355" grpId="0" animBg="1"/>
      <p:bldP spid="100356" grpId="0"/>
      <p:bldP spid="9" grpId="0"/>
      <p:bldP spid="10" grpId="0"/>
      <p:bldP spid="15" grpId="0"/>
      <p:bldP spid="19" grpId="0"/>
      <p:bldP spid="30" grpId="0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2" name="Text Box 10">
            <a:extLst>
              <a:ext uri="{FF2B5EF4-FFF2-40B4-BE49-F238E27FC236}">
                <a16:creationId xmlns:a16="http://schemas.microsoft.com/office/drawing/2014/main" id="{568FBCDD-7391-47C1-A946-4ED15302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87" y="3008657"/>
            <a:ext cx="57241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本身就是待求的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如何判断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g’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)|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呢？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1B4ECF-FD42-4107-8995-10EFC4C296A8}"/>
              </a:ext>
            </a:extLst>
          </p:cNvPr>
          <p:cNvSpPr txBox="1"/>
          <p:nvPr/>
        </p:nvSpPr>
        <p:spPr>
          <a:xfrm rot="21206668">
            <a:off x="5700275" y="1686201"/>
            <a:ext cx="1808547" cy="36933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对应于</a:t>
            </a:r>
            <a:r>
              <a:rPr lang="zh-CN" altLang="en-US" sz="1800" b="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全局收敛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537A1AD-C2CC-41CD-A189-E6479DE7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216" y="155287"/>
            <a:ext cx="7456136" cy="480131"/>
          </a:xfrm>
          <a:noFill/>
          <a:ln/>
        </p:spPr>
        <p:txBody>
          <a:bodyPr wrap="square" anchor="b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局部收敛</a:t>
            </a:r>
            <a:r>
              <a:rPr lang="zh-CN" altLang="en-US" sz="28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定理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49C83F8-280B-4DB4-9C68-1AB09574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6" y="2139801"/>
            <a:ext cx="1198686" cy="44203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r>
              <a:rPr kumimoji="0"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定理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2.2</a:t>
            </a:r>
            <a:endParaRPr kumimoji="0"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0D0C2363-9217-4C7F-8275-923DF6F0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065" y="2139243"/>
            <a:ext cx="7268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的不动点</a:t>
            </a:r>
            <a:r>
              <a:rPr lang="zh-CN" altLang="en-US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的某个邻域</a:t>
            </a:r>
            <a:r>
              <a:rPr lang="zh-CN" altLang="en-US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上连续，且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A3057CA-6358-BBC7-1657-662E13D3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6" y="663609"/>
            <a:ext cx="1137280" cy="44203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ctr"/>
            <a:r>
              <a:rPr kumimoji="0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定义</a:t>
            </a:r>
            <a:r>
              <a:rPr kumimoji="0"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2.1</a:t>
            </a:r>
            <a:endParaRPr kumimoji="0"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B58E96C-8C3F-6480-9F3B-1C2DECDFD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926" y="663079"/>
            <a:ext cx="7268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2400" b="0" dirty="0">
                <a:solidFill>
                  <a:srgbClr val="333333"/>
                </a:solidFill>
              </a:rPr>
              <a:t>∃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的不动点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及其某个邻域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l-GR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≡ [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l-GR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l-GR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],</a:t>
            </a:r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3505B4C-1E1E-E640-24C9-77462EEB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926" y="1030533"/>
            <a:ext cx="68004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由迭代公式生成的序列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 ({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 ⊂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收敛于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则称迭代公式</a:t>
            </a:r>
            <a:r>
              <a:rPr lang="zh-CN" altLang="en-US" sz="2400" b="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局部收敛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CF03E9A-7624-868B-55AF-3A81083F2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87" y="2535287"/>
            <a:ext cx="4932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3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300" b="0" i="1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g’</a:t>
            </a:r>
            <a:r>
              <a:rPr lang="en-US" altLang="zh-CN" sz="23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300" b="0" i="1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3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3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)| </a:t>
            </a:r>
            <a:r>
              <a:rPr lang="en-US" altLang="zh-CN" sz="23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1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则迭代公式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局部收敛。</a:t>
            </a:r>
            <a:endParaRPr lang="zh-CN" altLang="en-US" sz="2400" b="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F87104B1-8D8B-8744-BB1F-E18C212A4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7880"/>
            <a:ext cx="17500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如何用？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F2002DAE-B1F7-0692-FBC3-C8948C6CE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457" y="3475388"/>
            <a:ext cx="78360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b="0" i="1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的连续性表明如果收敛到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的某个邻域内就应该有</a:t>
            </a:r>
            <a:r>
              <a:rPr lang="en-US" altLang="zh-CN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="0" i="1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g’</a:t>
            </a:r>
            <a:r>
              <a:rPr lang="en-US" altLang="zh-CN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)|</a:t>
            </a:r>
            <a:r>
              <a:rPr lang="en-US" altLang="zh-CN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&lt;1 </a:t>
            </a:r>
            <a:r>
              <a:rPr lang="zh-CN" altLang="en-US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0" dirty="0">
              <a:solidFill>
                <a:srgbClr val="090A0B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应用中如已知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的大致位置，而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的一个较好的近似值，可用</a:t>
            </a:r>
            <a:r>
              <a:rPr lang="en-US" altLang="zh-CN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="0" i="1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g’</a:t>
            </a:r>
            <a:r>
              <a:rPr lang="en-US" altLang="zh-CN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)|</a:t>
            </a:r>
            <a:r>
              <a:rPr lang="en-US" altLang="zh-CN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&lt;1</a:t>
            </a:r>
            <a:r>
              <a:rPr lang="zh-CN" altLang="en-US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代替</a:t>
            </a:r>
            <a:r>
              <a:rPr lang="en-US" altLang="zh-CN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b="0" i="1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g’</a:t>
            </a:r>
            <a:r>
              <a:rPr lang="en-US" altLang="zh-CN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)|</a:t>
            </a:r>
            <a:r>
              <a:rPr lang="en-US" altLang="zh-CN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&lt;1</a:t>
            </a:r>
            <a:r>
              <a:rPr lang="zh-CN" altLang="en-US" sz="2400" b="0" dirty="0">
                <a:solidFill>
                  <a:srgbClr val="090A0B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，应用定理来判断迭代格式的局部敛散性。</a:t>
            </a:r>
            <a:endParaRPr lang="en-US" altLang="zh-CN" sz="2400" b="0" baseline="-250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5CBB42-12BC-773D-CB25-9AEAECF72FD2}"/>
              </a:ext>
            </a:extLst>
          </p:cNvPr>
          <p:cNvSpPr txBox="1"/>
          <p:nvPr/>
        </p:nvSpPr>
        <p:spPr>
          <a:xfrm>
            <a:off x="2339752" y="106955"/>
            <a:ext cx="44968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在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附近的收敛条件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109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2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FE02758-8635-4898-94E3-F03C7B805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2.7 </a:t>
            </a:r>
            <a:r>
              <a:rPr lang="zh-CN" altLang="en-US" sz="2800" dirty="0"/>
              <a:t>用不同方法求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30000" dirty="0"/>
              <a:t>2</a:t>
            </a:r>
            <a:r>
              <a:rPr lang="zh-CN" altLang="en-US" sz="2800" baseline="300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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的根      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取初值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2.</a:t>
            </a:r>
            <a:br>
              <a:rPr lang="en-US" altLang="zh-CN" sz="2800" dirty="0">
                <a:latin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讨论合理性和收敛性。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B3D5C10-A0E9-4636-943C-BF71BD95A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2450" y="948531"/>
            <a:ext cx="7886700" cy="2023074"/>
          </a:xfrm>
        </p:spPr>
        <p:txBody>
          <a:bodyPr/>
          <a:lstStyle/>
          <a:p>
            <a:r>
              <a:rPr lang="zh-CN" altLang="en-US" sz="2800" dirty="0"/>
              <a:t>迭代公式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</a:p>
          <a:p>
            <a:r>
              <a:rPr lang="zh-CN" altLang="en-US" sz="2800" dirty="0"/>
              <a:t>迭代公式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endParaRPr lang="zh-CN" altLang="en-US" sz="2800" dirty="0">
              <a:sym typeface="Symbol" panose="05050102010706020507" pitchFamily="18" charset="2"/>
            </a:endParaRPr>
          </a:p>
          <a:p>
            <a:r>
              <a:rPr lang="zh-CN" altLang="en-US" sz="2800" dirty="0"/>
              <a:t>迭代公式</a:t>
            </a:r>
            <a:r>
              <a:rPr lang="en-US" altLang="zh-CN" sz="2800" dirty="0"/>
              <a:t>3</a:t>
            </a:r>
            <a:r>
              <a:rPr lang="zh-CN" altLang="en-US" sz="2800" dirty="0"/>
              <a:t>：</a:t>
            </a:r>
          </a:p>
          <a:p>
            <a:r>
              <a:rPr lang="zh-CN" altLang="en-US" sz="2800" dirty="0"/>
              <a:t>迭代公式</a:t>
            </a:r>
            <a:r>
              <a:rPr lang="en-US" altLang="zh-CN" sz="2800" dirty="0"/>
              <a:t>4</a:t>
            </a:r>
            <a:r>
              <a:rPr lang="zh-CN" altLang="en-US" sz="2800" dirty="0"/>
              <a:t>：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E466589B-E215-40EE-B3A7-D576AE7B8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0837" name="Object 5">
            <a:extLst>
              <a:ext uri="{FF2B5EF4-FFF2-40B4-BE49-F238E27FC236}">
                <a16:creationId xmlns:a16="http://schemas.microsoft.com/office/drawing/2014/main" id="{3D8EA871-C6FA-4FAE-AF24-1EC4DCEC9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656628"/>
              </p:ext>
            </p:extLst>
          </p:nvPr>
        </p:nvGraphicFramePr>
        <p:xfrm>
          <a:off x="2558703" y="879136"/>
          <a:ext cx="26463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241200" progId="Equation.DSMT4">
                  <p:embed/>
                </p:oleObj>
              </mc:Choice>
              <mc:Fallback>
                <p:oleObj name="Equation" r:id="rId2" imgW="1130040" imgH="241200" progId="Equation.DSMT4">
                  <p:embed/>
                  <p:pic>
                    <p:nvPicPr>
                      <p:cNvPr id="120837" name="Object 5">
                        <a:extLst>
                          <a:ext uri="{FF2B5EF4-FFF2-40B4-BE49-F238E27FC236}">
                            <a16:creationId xmlns:a16="http://schemas.microsoft.com/office/drawing/2014/main" id="{3D8EA871-C6FA-4FAE-AF24-1EC4DCEC9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703" y="879136"/>
                        <a:ext cx="26463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>
            <a:extLst>
              <a:ext uri="{FF2B5EF4-FFF2-40B4-BE49-F238E27FC236}">
                <a16:creationId xmlns:a16="http://schemas.microsoft.com/office/drawing/2014/main" id="{AD881589-AA05-4D75-A3A1-F9E47552C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178929"/>
              </p:ext>
            </p:extLst>
          </p:nvPr>
        </p:nvGraphicFramePr>
        <p:xfrm>
          <a:off x="2590800" y="1431925"/>
          <a:ext cx="1687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120838" name="Object 6">
                        <a:extLst>
                          <a:ext uri="{FF2B5EF4-FFF2-40B4-BE49-F238E27FC236}">
                            <a16:creationId xmlns:a16="http://schemas.microsoft.com/office/drawing/2014/main" id="{AD881589-AA05-4D75-A3A1-F9E47552CF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31925"/>
                        <a:ext cx="16875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Object 14">
            <a:extLst>
              <a:ext uri="{FF2B5EF4-FFF2-40B4-BE49-F238E27FC236}">
                <a16:creationId xmlns:a16="http://schemas.microsoft.com/office/drawing/2014/main" id="{42245008-B796-4038-9C1F-578DFE0D2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990845"/>
              </p:ext>
            </p:extLst>
          </p:nvPr>
        </p:nvGraphicFramePr>
        <p:xfrm>
          <a:off x="5334744" y="1528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228600" progId="Equation.DSMT4">
                  <p:embed/>
                </p:oleObj>
              </mc:Choice>
              <mc:Fallback>
                <p:oleObj name="Equation" r:id="rId6" imgW="228600" imgH="228600" progId="Equation.DSMT4">
                  <p:embed/>
                  <p:pic>
                    <p:nvPicPr>
                      <p:cNvPr id="120846" name="Object 14">
                        <a:extLst>
                          <a:ext uri="{FF2B5EF4-FFF2-40B4-BE49-F238E27FC236}">
                            <a16:creationId xmlns:a16="http://schemas.microsoft.com/office/drawing/2014/main" id="{42245008-B796-4038-9C1F-578DFE0D2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744" y="1528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15">
            <a:extLst>
              <a:ext uri="{FF2B5EF4-FFF2-40B4-BE49-F238E27FC236}">
                <a16:creationId xmlns:a16="http://schemas.microsoft.com/office/drawing/2014/main" id="{CF32794F-660C-4FA4-A917-9AF6C7F9E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476264"/>
              </p:ext>
            </p:extLst>
          </p:nvPr>
        </p:nvGraphicFramePr>
        <p:xfrm>
          <a:off x="2590800" y="1905000"/>
          <a:ext cx="30210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9400" imgH="241200" progId="Equation.DSMT4">
                  <p:embed/>
                </p:oleObj>
              </mc:Choice>
              <mc:Fallback>
                <p:oleObj name="Equation" r:id="rId8" imgW="1409400" imgH="241200" progId="Equation.DSMT4">
                  <p:embed/>
                  <p:pic>
                    <p:nvPicPr>
                      <p:cNvPr id="120847" name="Object 15">
                        <a:extLst>
                          <a:ext uri="{FF2B5EF4-FFF2-40B4-BE49-F238E27FC236}">
                            <a16:creationId xmlns:a16="http://schemas.microsoft.com/office/drawing/2014/main" id="{CF32794F-660C-4FA4-A917-9AF6C7F9E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30210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Object 16">
            <a:extLst>
              <a:ext uri="{FF2B5EF4-FFF2-40B4-BE49-F238E27FC236}">
                <a16:creationId xmlns:a16="http://schemas.microsoft.com/office/drawing/2014/main" id="{790788D9-5A89-4070-BB78-C0C2569112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837558"/>
              </p:ext>
            </p:extLst>
          </p:nvPr>
        </p:nvGraphicFramePr>
        <p:xfrm>
          <a:off x="2590800" y="2420888"/>
          <a:ext cx="2965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84200" imgH="228600" progId="Equation.DSMT4">
                  <p:embed/>
                </p:oleObj>
              </mc:Choice>
              <mc:Fallback>
                <p:oleObj name="Equation" r:id="rId10" imgW="1384200" imgH="228600" progId="Equation.DSMT4">
                  <p:embed/>
                  <p:pic>
                    <p:nvPicPr>
                      <p:cNvPr id="120848" name="Object 16">
                        <a:extLst>
                          <a:ext uri="{FF2B5EF4-FFF2-40B4-BE49-F238E27FC236}">
                            <a16:creationId xmlns:a16="http://schemas.microsoft.com/office/drawing/2014/main" id="{790788D9-5A89-4070-BB78-C0C2569112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20888"/>
                        <a:ext cx="29654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28391F4B-AB22-9D7D-2A33-C4286F61C6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8574" y="2968282"/>
            <a:ext cx="3913335" cy="3457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393814-856F-8725-C507-593E3D6FF2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6350" y="2944379"/>
            <a:ext cx="3352800" cy="355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2AE0BF-C187-D934-5843-DBE2C908D0A4}"/>
              </a:ext>
            </a:extLst>
          </p:cNvPr>
          <p:cNvSpPr txBox="1"/>
          <p:nvPr/>
        </p:nvSpPr>
        <p:spPr>
          <a:xfrm>
            <a:off x="351519" y="2924944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kumimoji="1"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C72B06-DBC8-45E8-E976-83C6F58A0B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8574" y="3473677"/>
            <a:ext cx="5257800" cy="4699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6917000-AAB6-990D-506C-B9F8ABE9FF45}"/>
              </a:ext>
            </a:extLst>
          </p:cNvPr>
          <p:cNvSpPr txBox="1"/>
          <p:nvPr/>
        </p:nvSpPr>
        <p:spPr>
          <a:xfrm>
            <a:off x="351519" y="3486730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kumimoji="1"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kumimoji="1"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F7C884-2BB0-490B-4E61-85706E138B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9363" y="3926251"/>
            <a:ext cx="4326344" cy="5703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A4313F-B319-B19F-44E8-F01128DE5C8D}"/>
              </a:ext>
            </a:extLst>
          </p:cNvPr>
          <p:cNvSpPr txBox="1"/>
          <p:nvPr/>
        </p:nvSpPr>
        <p:spPr>
          <a:xfrm>
            <a:off x="351519" y="3980596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kumimoji="1"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FF1BD5-8AB0-B265-4173-D4884C6BAA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8193" y="4474462"/>
            <a:ext cx="4317133" cy="62341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3741B1E-9A70-E3D5-0FB5-9FEDAD8FA6AF}"/>
              </a:ext>
            </a:extLst>
          </p:cNvPr>
          <p:cNvSpPr txBox="1"/>
          <p:nvPr/>
        </p:nvSpPr>
        <p:spPr>
          <a:xfrm>
            <a:off x="351519" y="5199943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kumimoji="1"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4</a:t>
            </a:r>
            <a:r>
              <a:rPr kumimoji="1"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61BDD3-28AD-D4A1-7A26-B79BE80A415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2966" y="5086164"/>
            <a:ext cx="4610100" cy="698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A8C6159-0113-8A6D-34E4-26AB21DB8B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7746" y="5801213"/>
            <a:ext cx="2247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Oval 14">
            <a:extLst>
              <a:ext uri="{FF2B5EF4-FFF2-40B4-BE49-F238E27FC236}">
                <a16:creationId xmlns:a16="http://schemas.microsoft.com/office/drawing/2014/main" id="{B79DA316-9BA2-4A74-91C7-ABA74719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867" y="66385"/>
            <a:ext cx="4414266" cy="698319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§</a:t>
            </a:r>
            <a:r>
              <a:rPr lang="en-US" altLang="zh-CN" sz="3200" dirty="0">
                <a:solidFill>
                  <a:srgbClr val="090A0B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2.1 </a:t>
            </a:r>
            <a:r>
              <a:rPr lang="zh-CN" altLang="en-US" sz="3200" dirty="0">
                <a:solidFill>
                  <a:srgbClr val="090A0B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引言</a:t>
            </a:r>
            <a:endParaRPr kumimoji="0" lang="zh-CN" altLang="en-US" sz="3200" dirty="0">
              <a:solidFill>
                <a:srgbClr val="090A0B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002" name="Rectangle 18">
            <a:extLst>
              <a:ext uri="{FF2B5EF4-FFF2-40B4-BE49-F238E27FC236}">
                <a16:creationId xmlns:a16="http://schemas.microsoft.com/office/drawing/2014/main" id="{1BA9D982-6EBB-4516-A7AC-F302B23B7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" y="2606987"/>
            <a:ext cx="8942388" cy="39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代数方程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理论上，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次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代数方程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在复数域内一定有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个根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考虑重数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世纪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四次方程的求根公式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基本没人用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19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世纪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  5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次的一般代数方程</a:t>
            </a:r>
            <a:r>
              <a:rPr lang="zh-CN" altLang="en-US" sz="2000" u="sng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不能用代数公式求解</a:t>
            </a:r>
            <a:endParaRPr lang="en-US" altLang="zh-CN" sz="2000" u="sng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超越方程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解可能是一个或多个，也可能是无穷多个，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一般也不存在根的解析表达式</a:t>
            </a:r>
            <a:r>
              <a:rPr lang="zh-CN" altLang="en-US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数值方法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满足一定精度要求的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根的近似解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具有重要的现实意义。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28C00B-3694-49A9-A9B6-A9738FAD20A6}"/>
              </a:ext>
            </a:extLst>
          </p:cNvPr>
          <p:cNvSpPr/>
          <p:nvPr/>
        </p:nvSpPr>
        <p:spPr>
          <a:xfrm>
            <a:off x="251520" y="831089"/>
            <a:ext cx="89423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科学和工程问题中常遇到一大类问题是</a:t>
            </a:r>
            <a:r>
              <a:rPr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非线性方程的求根问题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　　　        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br>
              <a:rPr lang="en-US" altLang="zh-CN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其中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为非线性函数。方程的根也称为函数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的零点。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C773C-5006-4669-8F4E-A9DBD15C8B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65" y="1412776"/>
            <a:ext cx="1358008" cy="3671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90A6E6-0437-004B-B7A7-3B5EB10E9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844" y="3738364"/>
            <a:ext cx="215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FE02758-8635-4898-94E3-F03C7B805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2.7 </a:t>
            </a:r>
            <a:r>
              <a:rPr lang="zh-CN" altLang="en-US" sz="2800" dirty="0"/>
              <a:t>用不同方法求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30000" dirty="0"/>
              <a:t>2</a:t>
            </a:r>
            <a:r>
              <a:rPr lang="zh-CN" altLang="en-US" sz="2800" baseline="300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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的根      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取初值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2.</a:t>
            </a:r>
            <a:br>
              <a:rPr lang="en-US" altLang="zh-CN" sz="2800" dirty="0">
                <a:latin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讨论合理性和收敛性。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B3D5C10-A0E9-4636-943C-BF71BD95A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2450" y="948531"/>
            <a:ext cx="7886700" cy="4351338"/>
          </a:xfrm>
        </p:spPr>
        <p:txBody>
          <a:bodyPr/>
          <a:lstStyle/>
          <a:p>
            <a:r>
              <a:rPr lang="zh-CN" altLang="en-US" sz="2800" dirty="0"/>
              <a:t>迭代公式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</a:p>
          <a:p>
            <a:r>
              <a:rPr lang="zh-CN" altLang="en-US" sz="2800" dirty="0"/>
              <a:t>迭代公式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endParaRPr lang="zh-CN" altLang="en-US" sz="2800" dirty="0">
              <a:sym typeface="Symbol" panose="05050102010706020507" pitchFamily="18" charset="2"/>
            </a:endParaRPr>
          </a:p>
          <a:p>
            <a:r>
              <a:rPr lang="zh-CN" altLang="en-US" sz="2800" dirty="0"/>
              <a:t>迭代公式</a:t>
            </a:r>
            <a:r>
              <a:rPr lang="en-US" altLang="zh-CN" sz="2800" dirty="0"/>
              <a:t>3</a:t>
            </a:r>
            <a:r>
              <a:rPr lang="zh-CN" altLang="en-US" sz="2800" dirty="0"/>
              <a:t>：</a:t>
            </a:r>
          </a:p>
          <a:p>
            <a:r>
              <a:rPr lang="zh-CN" altLang="en-US" sz="2800" dirty="0"/>
              <a:t>迭代公式</a:t>
            </a:r>
            <a:r>
              <a:rPr lang="en-US" altLang="zh-CN" sz="2800" dirty="0"/>
              <a:t>4</a:t>
            </a:r>
            <a:r>
              <a:rPr lang="zh-CN" altLang="en-US" sz="2800" dirty="0"/>
              <a:t>：</a:t>
            </a:r>
            <a:endParaRPr lang="zh-CN" altLang="en-US" dirty="0">
              <a:sym typeface="Symbol" panose="05050102010706020507" pitchFamily="18" charset="2"/>
            </a:endParaRPr>
          </a:p>
          <a:p>
            <a:r>
              <a:rPr lang="zh-CN" altLang="en-US" sz="2800" dirty="0">
                <a:sym typeface="Symbol" panose="05050102010706020507" pitchFamily="18" charset="2"/>
              </a:rPr>
              <a:t>计算结果：</a:t>
            </a: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E466589B-E215-40EE-B3A7-D576AE7B8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0837" name="Object 5">
            <a:extLst>
              <a:ext uri="{FF2B5EF4-FFF2-40B4-BE49-F238E27FC236}">
                <a16:creationId xmlns:a16="http://schemas.microsoft.com/office/drawing/2014/main" id="{3D8EA871-C6FA-4FAE-AF24-1EC4DCEC9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8703" y="879136"/>
          <a:ext cx="26463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241200" progId="Equation.DSMT4">
                  <p:embed/>
                </p:oleObj>
              </mc:Choice>
              <mc:Fallback>
                <p:oleObj name="Equation" r:id="rId2" imgW="1130040" imgH="241200" progId="Equation.DSMT4">
                  <p:embed/>
                  <p:pic>
                    <p:nvPicPr>
                      <p:cNvPr id="120837" name="Object 5">
                        <a:extLst>
                          <a:ext uri="{FF2B5EF4-FFF2-40B4-BE49-F238E27FC236}">
                            <a16:creationId xmlns:a16="http://schemas.microsoft.com/office/drawing/2014/main" id="{3D8EA871-C6FA-4FAE-AF24-1EC4DCEC9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703" y="879136"/>
                        <a:ext cx="26463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>
            <a:extLst>
              <a:ext uri="{FF2B5EF4-FFF2-40B4-BE49-F238E27FC236}">
                <a16:creationId xmlns:a16="http://schemas.microsoft.com/office/drawing/2014/main" id="{AD881589-AA05-4D75-A3A1-F9E47552C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431925"/>
          <a:ext cx="1687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120838" name="Object 6">
                        <a:extLst>
                          <a:ext uri="{FF2B5EF4-FFF2-40B4-BE49-F238E27FC236}">
                            <a16:creationId xmlns:a16="http://schemas.microsoft.com/office/drawing/2014/main" id="{AD881589-AA05-4D75-A3A1-F9E47552CF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31925"/>
                        <a:ext cx="16875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5" name="Text Box 13">
            <a:extLst>
              <a:ext uri="{FF2B5EF4-FFF2-40B4-BE49-F238E27FC236}">
                <a16:creationId xmlns:a16="http://schemas.microsoft.com/office/drawing/2014/main" id="{48BAA960-601E-4E51-A807-E39B5208B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5949280"/>
            <a:ext cx="7886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迭代法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3200" b="1" dirty="0">
                <a:solidFill>
                  <a:srgbClr val="0000FF"/>
                </a:solidFill>
              </a:rPr>
              <a:t>和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3200" b="1" dirty="0">
                <a:solidFill>
                  <a:srgbClr val="0000FF"/>
                </a:solidFill>
              </a:rPr>
              <a:t>哪个收敛速度快？为什么？</a:t>
            </a:r>
          </a:p>
        </p:txBody>
      </p:sp>
      <p:graphicFrame>
        <p:nvGraphicFramePr>
          <p:cNvPr id="120846" name="Object 14">
            <a:extLst>
              <a:ext uri="{FF2B5EF4-FFF2-40B4-BE49-F238E27FC236}">
                <a16:creationId xmlns:a16="http://schemas.microsoft.com/office/drawing/2014/main" id="{42245008-B796-4038-9C1F-578DFE0D2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744" y="1528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228600" progId="Equation.DSMT4">
                  <p:embed/>
                </p:oleObj>
              </mc:Choice>
              <mc:Fallback>
                <p:oleObj name="Equation" r:id="rId6" imgW="228600" imgH="228600" progId="Equation.DSMT4">
                  <p:embed/>
                  <p:pic>
                    <p:nvPicPr>
                      <p:cNvPr id="120846" name="Object 14">
                        <a:extLst>
                          <a:ext uri="{FF2B5EF4-FFF2-40B4-BE49-F238E27FC236}">
                            <a16:creationId xmlns:a16="http://schemas.microsoft.com/office/drawing/2014/main" id="{42245008-B796-4038-9C1F-578DFE0D2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744" y="1528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15">
            <a:extLst>
              <a:ext uri="{FF2B5EF4-FFF2-40B4-BE49-F238E27FC236}">
                <a16:creationId xmlns:a16="http://schemas.microsoft.com/office/drawing/2014/main" id="{CF32794F-660C-4FA4-A917-9AF6C7F9E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905000"/>
          <a:ext cx="30210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9400" imgH="241200" progId="Equation.DSMT4">
                  <p:embed/>
                </p:oleObj>
              </mc:Choice>
              <mc:Fallback>
                <p:oleObj name="Equation" r:id="rId8" imgW="1409400" imgH="241200" progId="Equation.DSMT4">
                  <p:embed/>
                  <p:pic>
                    <p:nvPicPr>
                      <p:cNvPr id="120847" name="Object 15">
                        <a:extLst>
                          <a:ext uri="{FF2B5EF4-FFF2-40B4-BE49-F238E27FC236}">
                            <a16:creationId xmlns:a16="http://schemas.microsoft.com/office/drawing/2014/main" id="{CF32794F-660C-4FA4-A917-9AF6C7F9E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30210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Object 16">
            <a:extLst>
              <a:ext uri="{FF2B5EF4-FFF2-40B4-BE49-F238E27FC236}">
                <a16:creationId xmlns:a16="http://schemas.microsoft.com/office/drawing/2014/main" id="{790788D9-5A89-4070-BB78-C0C256911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420888"/>
          <a:ext cx="2965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84200" imgH="228600" progId="Equation.DSMT4">
                  <p:embed/>
                </p:oleObj>
              </mc:Choice>
              <mc:Fallback>
                <p:oleObj name="Equation" r:id="rId10" imgW="1384200" imgH="228600" progId="Equation.DSMT4">
                  <p:embed/>
                  <p:pic>
                    <p:nvPicPr>
                      <p:cNvPr id="120848" name="Object 16">
                        <a:extLst>
                          <a:ext uri="{FF2B5EF4-FFF2-40B4-BE49-F238E27FC236}">
                            <a16:creationId xmlns:a16="http://schemas.microsoft.com/office/drawing/2014/main" id="{790788D9-5A89-4070-BB78-C0C2569112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20888"/>
                        <a:ext cx="29654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54" name="Group 22">
            <a:extLst>
              <a:ext uri="{FF2B5EF4-FFF2-40B4-BE49-F238E27FC236}">
                <a16:creationId xmlns:a16="http://schemas.microsoft.com/office/drawing/2014/main" id="{A291B557-360A-459C-A4C4-BF0B667361E6}"/>
              </a:ext>
            </a:extLst>
          </p:cNvPr>
          <p:cNvGrpSpPr>
            <a:grpSpLocks/>
          </p:cNvGrpSpPr>
          <p:nvPr/>
        </p:nvGrpSpPr>
        <p:grpSpPr bwMode="auto">
          <a:xfrm>
            <a:off x="69588" y="3924734"/>
            <a:ext cx="2489115" cy="1008777"/>
            <a:chOff x="77" y="2906"/>
            <a:chExt cx="1792" cy="571"/>
          </a:xfrm>
        </p:grpSpPr>
        <p:graphicFrame>
          <p:nvGraphicFramePr>
            <p:cNvPr id="120852" name="Object 20">
              <a:extLst>
                <a:ext uri="{FF2B5EF4-FFF2-40B4-BE49-F238E27FC236}">
                  <a16:creationId xmlns:a16="http://schemas.microsoft.com/office/drawing/2014/main" id="{76FBD51E-134B-45E8-A38A-35D9744312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" y="3193"/>
            <a:ext cx="17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17440" imgH="228600" progId="Equation.DSMT4">
                    <p:embed/>
                  </p:oleObj>
                </mc:Choice>
                <mc:Fallback>
                  <p:oleObj name="Equation" r:id="rId12" imgW="1117440" imgH="228600" progId="Equation.DSMT4">
                    <p:embed/>
                    <p:pic>
                      <p:nvPicPr>
                        <p:cNvPr id="120852" name="Object 20">
                          <a:extLst>
                            <a:ext uri="{FF2B5EF4-FFF2-40B4-BE49-F238E27FC236}">
                              <a16:creationId xmlns:a16="http://schemas.microsoft.com/office/drawing/2014/main" id="{76FBD51E-134B-45E8-A38A-35D9744312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" y="3193"/>
                          <a:ext cx="172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53" name="Text Box 21">
              <a:extLst>
                <a:ext uri="{FF2B5EF4-FFF2-40B4-BE49-F238E27FC236}">
                  <a16:creationId xmlns:a16="http://schemas.microsoft.com/office/drawing/2014/main" id="{EE34B46A-8E8D-41F2-97EC-6AC4DF3C9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" y="2906"/>
              <a:ext cx="1260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精确值：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8DD46D0-C1EC-6287-FD60-EADF2ED0C0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33030" y="3158531"/>
            <a:ext cx="6379434" cy="25411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A3C5D4-6751-BE28-56A3-536296901F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72200" y="5699716"/>
            <a:ext cx="1274167" cy="2723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A2F41B-4342-6E08-CDA6-C1E184AAD8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13863" y="5676939"/>
            <a:ext cx="927978" cy="2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BF2F9F2E-6E26-4DC5-9FED-FEA6F07CF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5707" y="128313"/>
            <a:ext cx="3072587" cy="480131"/>
          </a:xfrm>
          <a:noFill/>
          <a:ln/>
        </p:spPr>
        <p:txBody>
          <a:bodyPr wrap="square" anchor="b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收敛速度</a:t>
            </a:r>
            <a:r>
              <a:rPr lang="en-US" altLang="zh-CN" sz="2800" dirty="0">
                <a:latin typeface="+mn-ea"/>
                <a:ea typeface="+mn-ea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+mn-cs"/>
              </a:rPr>
              <a:t>收敛阶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A6324420-683A-4E03-AEAD-8E52E65CA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5" y="580085"/>
            <a:ext cx="7848872" cy="131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设迭代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收敛到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的不动点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记绝对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误差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若</a:t>
            </a: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F9AADDA1-EA50-409A-AE42-83E16701D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705166"/>
              </p:ext>
            </p:extLst>
          </p:nvPr>
        </p:nvGraphicFramePr>
        <p:xfrm>
          <a:off x="3308875" y="1209034"/>
          <a:ext cx="2396892" cy="926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82400" progId="Equation.DSMT4">
                  <p:embed/>
                </p:oleObj>
              </mc:Choice>
              <mc:Fallback>
                <p:oleObj name="Equation" r:id="rId3" imgW="1091880" imgH="482400" progId="Equation.DSMT4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F9AADDA1-EA50-409A-AE42-83E16701D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875" y="1209034"/>
                        <a:ext cx="2396892" cy="926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Rectangle 5">
            <a:extLst>
              <a:ext uri="{FF2B5EF4-FFF2-40B4-BE49-F238E27FC236}">
                <a16:creationId xmlns:a16="http://schemas.microsoft.com/office/drawing/2014/main" id="{A0A88802-B386-424C-9567-D17FB0ED7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4" y="610701"/>
            <a:ext cx="1137280" cy="44203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ctr"/>
            <a:r>
              <a:rPr kumimoji="0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定义</a:t>
            </a:r>
            <a:r>
              <a:rPr kumimoji="0"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2.2</a:t>
            </a:r>
            <a:endParaRPr kumimoji="0"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A93F90C4-F318-415B-831B-FDB8C011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19" y="1978590"/>
            <a:ext cx="8294037" cy="58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则称该迭代为</a:t>
            </a:r>
            <a:r>
              <a:rPr lang="zh-CN" altLang="en-US" sz="24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以收敛阶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收敛到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。数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称为渐近误差常数。</a:t>
            </a: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53A4C8AF-1E29-4295-8CC9-035C401C9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93574"/>
            <a:ext cx="7464077" cy="51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(1)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当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时称为</a:t>
            </a:r>
            <a:r>
              <a:rPr lang="zh-CN" altLang="en-US" sz="28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线性收敛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此时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 1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162B10F3-B983-4206-B4D4-349001E32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265820"/>
            <a:ext cx="74640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当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1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时称为</a:t>
            </a:r>
            <a:r>
              <a:rPr lang="zh-CN" altLang="en-US" sz="28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超线性收敛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7529" name="Rectangle 9">
            <a:extLst>
              <a:ext uri="{FF2B5EF4-FFF2-40B4-BE49-F238E27FC236}">
                <a16:creationId xmlns:a16="http://schemas.microsoft.com/office/drawing/2014/main" id="{CA6E10FF-B880-4F73-B13F-B1BF45622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25" y="3769876"/>
            <a:ext cx="7285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当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时称为</a:t>
            </a:r>
            <a:r>
              <a:rPr lang="zh-CN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二次</a:t>
            </a:r>
            <a:r>
              <a:rPr lang="en-US" altLang="zh-CN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阶</a:t>
            </a:r>
            <a:r>
              <a:rPr lang="en-US" altLang="zh-CN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收敛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（或</a:t>
            </a:r>
            <a:r>
              <a:rPr lang="zh-CN" altLang="en-US" sz="24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平方收敛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7531" name="Rectangle 11">
            <a:extLst>
              <a:ext uri="{FF2B5EF4-FFF2-40B4-BE49-F238E27FC236}">
                <a16:creationId xmlns:a16="http://schemas.microsoft.com/office/drawing/2014/main" id="{29DAB024-542A-417A-8DCB-D33D807B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0" y="4365104"/>
            <a:ext cx="9098775" cy="59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不动点迭代中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若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迭代数列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收敛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且               ，则 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7538" name="Group 18">
            <a:extLst>
              <a:ext uri="{FF2B5EF4-FFF2-40B4-BE49-F238E27FC236}">
                <a16:creationId xmlns:a16="http://schemas.microsoft.com/office/drawing/2014/main" id="{B4D746D1-BE48-4029-A1DC-43FF2A99D9EF}"/>
              </a:ext>
            </a:extLst>
          </p:cNvPr>
          <p:cNvGrpSpPr>
            <a:grpSpLocks/>
          </p:cNvGrpSpPr>
          <p:nvPr/>
        </p:nvGrpSpPr>
        <p:grpSpPr bwMode="auto">
          <a:xfrm>
            <a:off x="560385" y="5445224"/>
            <a:ext cx="4327525" cy="868363"/>
            <a:chOff x="226" y="3703"/>
            <a:chExt cx="2726" cy="547"/>
          </a:xfrm>
        </p:grpSpPr>
        <p:sp>
          <p:nvSpPr>
            <p:cNvPr id="107533" name="Rectangle 13">
              <a:extLst>
                <a:ext uri="{FF2B5EF4-FFF2-40B4-BE49-F238E27FC236}">
                  <a16:creationId xmlns:a16="http://schemas.microsoft.com/office/drawing/2014/main" id="{8568B4D7-239A-4B8F-B94F-37D9DCEF7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3793"/>
              <a:ext cx="10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+mn-ea"/>
                  <a:ea typeface="+mn-ea"/>
                </a:rPr>
                <a:t>取极限得</a:t>
              </a:r>
            </a:p>
          </p:txBody>
        </p:sp>
        <p:graphicFrame>
          <p:nvGraphicFramePr>
            <p:cNvPr id="107534" name="Object 14">
              <a:extLst>
                <a:ext uri="{FF2B5EF4-FFF2-40B4-BE49-F238E27FC236}">
                  <a16:creationId xmlns:a16="http://schemas.microsoft.com/office/drawing/2014/main" id="{BD3230A3-BF2D-4A05-B70D-7019CAE777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9" y="3703"/>
            <a:ext cx="1763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58640" imgH="482400" progId="Equation.DSMT4">
                    <p:embed/>
                  </p:oleObj>
                </mc:Choice>
                <mc:Fallback>
                  <p:oleObj name="Equation" r:id="rId6" imgW="1358640" imgH="482400" progId="Equation.DSMT4">
                    <p:embed/>
                    <p:pic>
                      <p:nvPicPr>
                        <p:cNvPr id="107534" name="Object 14">
                          <a:extLst>
                            <a:ext uri="{FF2B5EF4-FFF2-40B4-BE49-F238E27FC236}">
                              <a16:creationId xmlns:a16="http://schemas.microsoft.com/office/drawing/2014/main" id="{BD3230A3-BF2D-4A05-B70D-7019CAE777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3703"/>
                          <a:ext cx="1763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35" name="Rectangle 15">
            <a:extLst>
              <a:ext uri="{FF2B5EF4-FFF2-40B4-BE49-F238E27FC236}">
                <a16:creationId xmlns:a16="http://schemas.microsoft.com/office/drawing/2014/main" id="{89B8E253-64BF-4FDD-9C02-47C245C4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811" y="1382563"/>
            <a:ext cx="1744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为常数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grpSp>
        <p:nvGrpSpPr>
          <p:cNvPr id="107539" name="Group 19">
            <a:extLst>
              <a:ext uri="{FF2B5EF4-FFF2-40B4-BE49-F238E27FC236}">
                <a16:creationId xmlns:a16="http://schemas.microsoft.com/office/drawing/2014/main" id="{0C69C207-7C97-429D-8D0F-C08CD55FEF83}"/>
              </a:ext>
            </a:extLst>
          </p:cNvPr>
          <p:cNvGrpSpPr>
            <a:grpSpLocks/>
          </p:cNvGrpSpPr>
          <p:nvPr/>
        </p:nvGrpSpPr>
        <p:grpSpPr bwMode="auto">
          <a:xfrm>
            <a:off x="4939376" y="5589140"/>
            <a:ext cx="3161016" cy="532555"/>
            <a:chOff x="3008" y="3696"/>
            <a:chExt cx="1320" cy="601"/>
          </a:xfrm>
        </p:grpSpPr>
        <p:sp>
          <p:nvSpPr>
            <p:cNvPr id="107536" name="Rectangle 16">
              <a:extLst>
                <a:ext uri="{FF2B5EF4-FFF2-40B4-BE49-F238E27FC236}">
                  <a16:creationId xmlns:a16="http://schemas.microsoft.com/office/drawing/2014/main" id="{1C81FEC5-00A6-4F25-A284-912737425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696"/>
              <a:ext cx="88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+mn-ea"/>
                  <a:ea typeface="+mn-ea"/>
                </a:rPr>
                <a:t>线性收敛</a:t>
              </a:r>
              <a:r>
                <a:rPr lang="en-US" altLang="zh-CN" sz="2800" b="1" dirty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07537" name="AutoShape 17">
              <a:extLst>
                <a:ext uri="{FF2B5EF4-FFF2-40B4-BE49-F238E27FC236}">
                  <a16:creationId xmlns:a16="http://schemas.microsoft.com/office/drawing/2014/main" id="{DE75F938-2600-4AA5-83E0-F7D730546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876"/>
              <a:ext cx="454" cy="241"/>
            </a:xfrm>
            <a:prstGeom prst="rightArrow">
              <a:avLst>
                <a:gd name="adj1" fmla="val 50000"/>
                <a:gd name="adj2" fmla="val 834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9C3CCFD-B2D6-1E45-AEDF-02113D018BBD}"/>
              </a:ext>
            </a:extLst>
          </p:cNvPr>
          <p:cNvCxnSpPr>
            <a:cxnSpLocks/>
          </p:cNvCxnSpPr>
          <p:nvPr/>
        </p:nvCxnSpPr>
        <p:spPr>
          <a:xfrm>
            <a:off x="3499200" y="5805164"/>
            <a:ext cx="0" cy="2804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F4C5C7B-BC33-8344-BBC4-48DF573C8D34}"/>
              </a:ext>
            </a:extLst>
          </p:cNvPr>
          <p:cNvCxnSpPr>
            <a:cxnSpLocks/>
          </p:cNvCxnSpPr>
          <p:nvPr/>
        </p:nvCxnSpPr>
        <p:spPr>
          <a:xfrm>
            <a:off x="4414315" y="5805164"/>
            <a:ext cx="0" cy="2804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7E7785A-6589-333F-35EF-6F022286F1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7762" y="4543826"/>
            <a:ext cx="1336622" cy="3486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3C7C1A-DB79-502C-93E3-9E8385886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2698" y="5082592"/>
            <a:ext cx="5938604" cy="45799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1C5E9F5-A7AD-4467-4B3A-35D78C7C6476}"/>
              </a:ext>
            </a:extLst>
          </p:cNvPr>
          <p:cNvGrpSpPr/>
          <p:nvPr/>
        </p:nvGrpSpPr>
        <p:grpSpPr>
          <a:xfrm>
            <a:off x="1721410" y="6257642"/>
            <a:ext cx="5701180" cy="461665"/>
            <a:chOff x="1319092" y="6257642"/>
            <a:chExt cx="5701180" cy="461665"/>
          </a:xfrm>
        </p:grpSpPr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B3C4371D-E490-C27C-78DE-B1C2D8C2A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092" y="6257642"/>
              <a:ext cx="55571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b="0" dirty="0">
                  <a:solidFill>
                    <a:srgbClr val="0000FF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要想得到超线性收敛</a:t>
              </a:r>
              <a:r>
                <a:rPr lang="en-US" altLang="zh-CN" sz="2400" b="0" dirty="0">
                  <a:solidFill>
                    <a:srgbClr val="0000FF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,</a:t>
              </a:r>
              <a:r>
                <a:rPr lang="zh-CN" altLang="en-US" sz="2400" b="0" dirty="0">
                  <a:solidFill>
                    <a:srgbClr val="0000FF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就必然满足                    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F08A0EA-4B3A-600D-C1B0-1A8EE7C46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39172" y="6323374"/>
              <a:ext cx="11811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361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5" grpId="0" animBg="1"/>
      <p:bldP spid="107526" grpId="0"/>
      <p:bldP spid="107527" grpId="0"/>
      <p:bldP spid="107528" grpId="0"/>
      <p:bldP spid="107529" grpId="0"/>
      <p:bldP spid="107531" grpId="0"/>
      <p:bldP spid="1075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06497">
            <a:extLst>
              <a:ext uri="{FF2B5EF4-FFF2-40B4-BE49-F238E27FC236}">
                <a16:creationId xmlns:a16="http://schemas.microsoft.com/office/drawing/2014/main" id="{DCD197B8-E330-4570-8CDD-3E7A80731A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98830" y="216024"/>
            <a:ext cx="5346340" cy="404664"/>
          </a:xfrm>
        </p:spPr>
        <p:txBody>
          <a:bodyPr anchor="ctr">
            <a:noAutofit/>
          </a:bodyPr>
          <a:lstStyle/>
          <a:p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2.3.4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不动点迭代法的算法实现</a:t>
            </a:r>
          </a:p>
        </p:txBody>
      </p:sp>
      <p:sp>
        <p:nvSpPr>
          <p:cNvPr id="5" name="副标题 107522">
            <a:extLst>
              <a:ext uri="{FF2B5EF4-FFF2-40B4-BE49-F238E27FC236}">
                <a16:creationId xmlns:a16="http://schemas.microsoft.com/office/drawing/2014/main" id="{45FEEDF6-DFAC-48DE-BA07-684A312376E5}"/>
              </a:ext>
            </a:extLst>
          </p:cNvPr>
          <p:cNvSpPr txBox="1">
            <a:spLocks noChangeArrowheads="1"/>
          </p:cNvSpPr>
          <p:nvPr/>
        </p:nvSpPr>
        <p:spPr>
          <a:xfrm>
            <a:off x="429530" y="1204957"/>
            <a:ext cx="8284940" cy="3978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+mn-ea"/>
              </a:rPr>
              <a:t>1)</a:t>
            </a:r>
            <a:r>
              <a:rPr lang="zh-CN" altLang="en-US" sz="2800" dirty="0">
                <a:latin typeface="+mn-ea"/>
              </a:rPr>
              <a:t>确定有根区间的范围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+mn-ea"/>
              </a:rPr>
              <a:t>，使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sz="2800" dirty="0">
                <a:latin typeface="+mn-ea"/>
              </a:rPr>
              <a:t>&lt;0</a:t>
            </a:r>
            <a:r>
              <a:rPr lang="zh-CN" altLang="en-US" sz="2800" dirty="0">
                <a:latin typeface="+mn-ea"/>
              </a:rPr>
              <a:t>；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+mn-ea"/>
              </a:rPr>
              <a:t>2)</a:t>
            </a:r>
            <a:r>
              <a:rPr lang="zh-CN" altLang="en-US" sz="2800" dirty="0">
                <a:latin typeface="+mn-ea"/>
              </a:rPr>
              <a:t>确定方程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zh-CN" altLang="en-US" sz="2800" dirty="0">
                <a:latin typeface="+mn-ea"/>
              </a:rPr>
              <a:t>的等价形式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及初始值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latin typeface="+mn-ea"/>
              </a:rPr>
              <a:t>；为确保  </a:t>
            </a:r>
            <a:endParaRPr lang="en-US" altLang="zh-CN" sz="2800" dirty="0">
              <a:latin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+mn-ea"/>
              </a:rPr>
              <a:t>   </a:t>
            </a:r>
            <a:r>
              <a:rPr lang="zh-CN" altLang="en-US" sz="2800" dirty="0">
                <a:latin typeface="+mn-ea"/>
              </a:rPr>
              <a:t>迭代收敛，要求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满足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定理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2.1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的条件；</a:t>
            </a:r>
            <a:endParaRPr lang="zh-CN" altLang="en-US" sz="2800" dirty="0">
              <a:latin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+mn-ea"/>
              </a:rPr>
              <a:t>3)</a:t>
            </a:r>
            <a:r>
              <a:rPr lang="zh-CN" altLang="en-US" sz="2800" dirty="0">
                <a:latin typeface="+mn-ea"/>
              </a:rPr>
              <a:t>建立迭代格式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，计算出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0,1,2…)</a:t>
            </a:r>
            <a:r>
              <a:rPr lang="zh-CN" altLang="en-US" sz="2800" dirty="0">
                <a:latin typeface="+mn-ea"/>
              </a:rPr>
              <a:t>；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+mn-ea"/>
              </a:rPr>
              <a:t>4)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若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&lt; 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为给定的</a:t>
            </a: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充分小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的精度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，则终止迭代，</a:t>
            </a:r>
            <a:r>
              <a:rPr lang="zh-CN" altLang="en-US" sz="2800" dirty="0">
                <a:latin typeface="+mn-ea"/>
              </a:rPr>
              <a:t>输出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zh-CN" altLang="en-US" sz="2800" dirty="0">
                <a:latin typeface="+mn-ea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+mn-ea"/>
              </a:rPr>
              <a:t>的近似值；否则，继续迭代。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37B303-48E9-D4F1-FE5A-C9F7AA32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30" y="4844318"/>
            <a:ext cx="3035052" cy="6781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B55FD6-F0AD-41BC-EBB2-26AAC299CA07}"/>
              </a:ext>
            </a:extLst>
          </p:cNvPr>
          <p:cNvSpPr txBox="1"/>
          <p:nvPr/>
        </p:nvSpPr>
        <p:spPr>
          <a:xfrm>
            <a:off x="5067182" y="4983344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实际中，</a:t>
            </a:r>
            <a:r>
              <a:rPr kumimoji="1" lang="en-US" altLang="zh-CN" sz="2000" i="1" dirty="0">
                <a:solidFill>
                  <a:srgbClr val="FF0000"/>
                </a:solidFill>
                <a:latin typeface="+mn-ea"/>
                <a:ea typeface="+mn-ea"/>
              </a:rPr>
              <a:t>L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难以确定</a:t>
            </a:r>
          </a:p>
        </p:txBody>
      </p:sp>
    </p:spTree>
    <p:extLst>
      <p:ext uri="{BB962C8B-B14F-4D97-AF65-F5344CB8AC3E}">
        <p14:creationId xmlns:p14="http://schemas.microsoft.com/office/powerpoint/2010/main" val="31271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51FD3E-1CB3-485C-A0FB-E7D6921CE919}"/>
              </a:ext>
            </a:extLst>
          </p:cNvPr>
          <p:cNvSpPr txBox="1"/>
          <p:nvPr/>
        </p:nvSpPr>
        <p:spPr>
          <a:xfrm>
            <a:off x="1619672" y="569872"/>
            <a:ext cx="59046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</a:rPr>
              <a:t>function </a:t>
            </a:r>
            <a:r>
              <a:rPr lang="en-US" altLang="zh-CN" b="0" dirty="0">
                <a:solidFill>
                  <a:srgbClr val="FF0000"/>
                </a:solidFill>
              </a:rPr>
              <a:t>[</a:t>
            </a:r>
            <a:r>
              <a:rPr lang="en-US" altLang="zh-CN" b="0" dirty="0" err="1">
                <a:solidFill>
                  <a:srgbClr val="FF0000"/>
                </a:solidFill>
              </a:rPr>
              <a:t>k,p,err,P</a:t>
            </a:r>
            <a:r>
              <a:rPr lang="en-US" altLang="zh-CN" b="0" dirty="0">
                <a:solidFill>
                  <a:srgbClr val="FF0000"/>
                </a:solidFill>
              </a:rPr>
              <a:t>] </a:t>
            </a:r>
            <a:r>
              <a:rPr lang="en-US" altLang="zh-CN" b="0" dirty="0">
                <a:solidFill>
                  <a:schemeClr val="tx1"/>
                </a:solidFill>
              </a:rPr>
              <a:t>= </a:t>
            </a:r>
            <a:r>
              <a:rPr lang="en-US" altLang="zh-CN" b="0" dirty="0" err="1">
                <a:solidFill>
                  <a:schemeClr val="tx1"/>
                </a:solidFill>
              </a:rPr>
              <a:t>fixpt</a:t>
            </a:r>
            <a:r>
              <a:rPr lang="en-US" altLang="zh-CN" b="0" dirty="0">
                <a:solidFill>
                  <a:schemeClr val="tx1"/>
                </a:solidFill>
              </a:rPr>
              <a:t>(g,p0,tol,max1)</a:t>
            </a:r>
            <a:endParaRPr lang="zh-CN" altLang="en-US" b="0" dirty="0">
              <a:solidFill>
                <a:schemeClr val="tx1"/>
              </a:solidFill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%Input   -  g is the iteration function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          -  p0 is the initial guess for the fixed-point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          -  </a:t>
            </a:r>
            <a:r>
              <a:rPr lang="en-US" altLang="zh-CN" b="0" dirty="0" err="1">
                <a:solidFill>
                  <a:schemeClr val="tx1"/>
                </a:solidFill>
              </a:rPr>
              <a:t>tol</a:t>
            </a:r>
            <a:r>
              <a:rPr lang="en-US" altLang="zh-CN" b="0" dirty="0">
                <a:solidFill>
                  <a:schemeClr val="tx1"/>
                </a:solidFill>
              </a:rPr>
              <a:t> is the tolerance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          -  max1 is the maximum number of iterations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%Output-  k is the number of iterations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          -  p is the approximation to the fixed-point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          - err is the error in the approximation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          -  P' contains the sequence {</a:t>
            </a:r>
            <a:r>
              <a:rPr lang="en-US" altLang="zh-CN" b="0" dirty="0" err="1">
                <a:solidFill>
                  <a:schemeClr val="tx1"/>
                </a:solidFill>
              </a:rPr>
              <a:t>pn</a:t>
            </a:r>
            <a:r>
              <a:rPr lang="en-US" altLang="zh-CN" b="0" dirty="0">
                <a:solidFill>
                  <a:schemeClr val="tx1"/>
                </a:solidFill>
              </a:rPr>
              <a:t>}</a:t>
            </a:r>
            <a:endParaRPr lang="zh-CN" altLang="en-US" b="0" dirty="0">
              <a:solidFill>
                <a:schemeClr val="tx1"/>
              </a:solidFill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f</a:t>
            </a:r>
            <a:r>
              <a:rPr lang="zh-CN" altLang="en-US" b="0" dirty="0">
                <a:solidFill>
                  <a:schemeClr val="tx1"/>
                </a:solidFill>
              </a:rPr>
              <a:t> </a:t>
            </a:r>
            <a:r>
              <a:rPr lang="en-US" altLang="zh-CN" b="0" dirty="0">
                <a:solidFill>
                  <a:schemeClr val="tx1"/>
                </a:solidFill>
              </a:rPr>
              <a:t>=</a:t>
            </a:r>
            <a:r>
              <a:rPr lang="zh-CN" altLang="en-US" b="0" dirty="0">
                <a:solidFill>
                  <a:schemeClr val="tx1"/>
                </a:solidFill>
              </a:rPr>
              <a:t> </a:t>
            </a:r>
            <a:r>
              <a:rPr lang="en-US" altLang="zh-CN" b="0" dirty="0">
                <a:solidFill>
                  <a:schemeClr val="tx1"/>
                </a:solidFill>
              </a:rPr>
              <a:t>@(x)  2.*sqrt(x-1);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p0=1; </a:t>
            </a:r>
            <a:r>
              <a:rPr lang="en-US" altLang="zh-CN" b="0" dirty="0" err="1">
                <a:solidFill>
                  <a:schemeClr val="tx1"/>
                </a:solidFill>
              </a:rPr>
              <a:t>tol</a:t>
            </a:r>
            <a:r>
              <a:rPr lang="en-US" altLang="zh-CN" b="0" dirty="0">
                <a:solidFill>
                  <a:schemeClr val="tx1"/>
                </a:solidFill>
              </a:rPr>
              <a:t>=1e-4; max1=500;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% </a:t>
            </a:r>
            <a:r>
              <a:rPr lang="en-US" altLang="zh-CN" b="0" dirty="0" err="1">
                <a:solidFill>
                  <a:schemeClr val="tx1"/>
                </a:solidFill>
              </a:rPr>
              <a:t>fixpt</a:t>
            </a:r>
            <a:r>
              <a:rPr lang="en-US" altLang="zh-CN" b="0" dirty="0">
                <a:solidFill>
                  <a:schemeClr val="tx1"/>
                </a:solidFill>
              </a:rPr>
              <a:t>(f, p0, </a:t>
            </a:r>
            <a:r>
              <a:rPr lang="en-US" altLang="zh-CN" b="0" dirty="0" err="1">
                <a:solidFill>
                  <a:schemeClr val="tx1"/>
                </a:solidFill>
              </a:rPr>
              <a:t>tol</a:t>
            </a:r>
            <a:r>
              <a:rPr lang="en-US" altLang="zh-CN" b="0" dirty="0">
                <a:solidFill>
                  <a:schemeClr val="tx1"/>
                </a:solidFill>
              </a:rPr>
              <a:t>, max1)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P(1)= p0;</a:t>
            </a:r>
          </a:p>
          <a:p>
            <a:pPr algn="l"/>
            <a:endParaRPr lang="zh-CN" altLang="en-US" b="0" dirty="0">
              <a:solidFill>
                <a:schemeClr val="tx1"/>
              </a:solidFill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for k=2:max1</a:t>
            </a:r>
          </a:p>
          <a:p>
            <a:pPr algn="l"/>
            <a:r>
              <a:rPr lang="nn-NO" altLang="zh-CN" b="0" dirty="0">
                <a:solidFill>
                  <a:schemeClr val="tx1"/>
                </a:solidFill>
              </a:rPr>
              <a:t>    P(k)=g(P(k-1));</a:t>
            </a:r>
          </a:p>
          <a:p>
            <a:pPr algn="l"/>
            <a:r>
              <a:rPr lang="de-DE" altLang="zh-CN" b="0" dirty="0">
                <a:solidFill>
                  <a:schemeClr val="tx1"/>
                </a:solidFill>
              </a:rPr>
              <a:t>    err=abs(P(k)-P(k-1));</a:t>
            </a:r>
          </a:p>
          <a:p>
            <a:pPr algn="l"/>
            <a:r>
              <a:rPr lang="de-DE" altLang="zh-CN" b="0" dirty="0">
                <a:solidFill>
                  <a:schemeClr val="tx1"/>
                </a:solidFill>
              </a:rPr>
              <a:t>    </a:t>
            </a:r>
            <a:r>
              <a:rPr lang="de-DE" altLang="zh-CN" b="0" dirty="0" err="1">
                <a:solidFill>
                  <a:schemeClr val="tx1"/>
                </a:solidFill>
              </a:rPr>
              <a:t>relerr</a:t>
            </a:r>
            <a:r>
              <a:rPr lang="de-DE" altLang="zh-CN" b="0" dirty="0">
                <a:solidFill>
                  <a:schemeClr val="tx1"/>
                </a:solidFill>
              </a:rPr>
              <a:t>=</a:t>
            </a:r>
            <a:r>
              <a:rPr lang="de-DE" altLang="zh-CN" b="0" dirty="0" err="1">
                <a:solidFill>
                  <a:schemeClr val="tx1"/>
                </a:solidFill>
              </a:rPr>
              <a:t>err</a:t>
            </a:r>
            <a:r>
              <a:rPr lang="de-DE" altLang="zh-CN" b="0" dirty="0">
                <a:solidFill>
                  <a:schemeClr val="tx1"/>
                </a:solidFill>
              </a:rPr>
              <a:t>/(</a:t>
            </a:r>
            <a:r>
              <a:rPr lang="de-DE" altLang="zh-CN" b="0" dirty="0" err="1">
                <a:solidFill>
                  <a:schemeClr val="tx1"/>
                </a:solidFill>
              </a:rPr>
              <a:t>abs</a:t>
            </a:r>
            <a:r>
              <a:rPr lang="de-DE" altLang="zh-CN" b="0" dirty="0">
                <a:solidFill>
                  <a:schemeClr val="tx1"/>
                </a:solidFill>
              </a:rPr>
              <a:t>(P(</a:t>
            </a:r>
            <a:r>
              <a:rPr lang="de-DE" altLang="zh-CN" b="0" dirty="0" err="1">
                <a:solidFill>
                  <a:schemeClr val="tx1"/>
                </a:solidFill>
              </a:rPr>
              <a:t>k</a:t>
            </a:r>
            <a:r>
              <a:rPr lang="de-DE" altLang="zh-CN" b="0" dirty="0">
                <a:solidFill>
                  <a:schemeClr val="tx1"/>
                </a:solidFill>
              </a:rPr>
              <a:t>))+</a:t>
            </a:r>
            <a:r>
              <a:rPr lang="de-DE" altLang="zh-CN" b="0" dirty="0" err="1">
                <a:solidFill>
                  <a:schemeClr val="tx1"/>
                </a:solidFill>
              </a:rPr>
              <a:t>eps</a:t>
            </a:r>
            <a:r>
              <a:rPr lang="de-DE" altLang="zh-CN" b="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de-DE" altLang="zh-CN" b="0" dirty="0">
                <a:solidFill>
                  <a:schemeClr val="tx1"/>
                </a:solidFill>
              </a:rPr>
              <a:t>   </a:t>
            </a:r>
            <a:r>
              <a:rPr lang="en-US" altLang="zh-CN" b="0" dirty="0">
                <a:solidFill>
                  <a:schemeClr val="tx1"/>
                </a:solidFill>
              </a:rPr>
              <a:t> p=P(k);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    if (err&lt;</a:t>
            </a:r>
            <a:r>
              <a:rPr lang="en-US" altLang="zh-CN" b="0" dirty="0" err="1">
                <a:solidFill>
                  <a:schemeClr val="tx1"/>
                </a:solidFill>
              </a:rPr>
              <a:t>tol</a:t>
            </a:r>
            <a:r>
              <a:rPr lang="en-US" altLang="zh-CN" b="0" dirty="0">
                <a:solidFill>
                  <a:schemeClr val="tx1"/>
                </a:solidFill>
              </a:rPr>
              <a:t>)||(</a:t>
            </a:r>
            <a:r>
              <a:rPr lang="en-US" altLang="zh-CN" b="0" dirty="0" err="1">
                <a:solidFill>
                  <a:schemeClr val="tx1"/>
                </a:solidFill>
              </a:rPr>
              <a:t>relerr</a:t>
            </a:r>
            <a:r>
              <a:rPr lang="en-US" altLang="zh-CN" b="0" dirty="0">
                <a:solidFill>
                  <a:schemeClr val="tx1"/>
                </a:solidFill>
              </a:rPr>
              <a:t>&lt;</a:t>
            </a:r>
            <a:r>
              <a:rPr lang="en-US" altLang="zh-CN" b="0" dirty="0" err="1">
                <a:solidFill>
                  <a:schemeClr val="tx1"/>
                </a:solidFill>
              </a:rPr>
              <a:t>tol</a:t>
            </a:r>
            <a:r>
              <a:rPr lang="en-US" altLang="zh-CN" b="0" dirty="0">
                <a:solidFill>
                  <a:schemeClr val="tx1"/>
                </a:solidFill>
              </a:rPr>
              <a:t>), break; end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end</a:t>
            </a:r>
            <a:endParaRPr lang="zh-CN" altLang="en-US" b="0" dirty="0">
              <a:solidFill>
                <a:schemeClr val="tx1"/>
              </a:solidFill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</a:rPr>
              <a:t>P=P'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8DF952A-88BE-B3BC-8C55-2E1443006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101819"/>
            <a:ext cx="41764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MATLAB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源程序：</a:t>
            </a:r>
            <a:r>
              <a:rPr lang="en-US" altLang="zh-CN" sz="2800" dirty="0" err="1">
                <a:solidFill>
                  <a:srgbClr val="006600"/>
                </a:solidFill>
                <a:latin typeface="+mn-ea"/>
                <a:ea typeface="+mn-ea"/>
              </a:rPr>
              <a:t>fixpt</a:t>
            </a:r>
            <a:r>
              <a:rPr lang="en-US" altLang="zh-CN" sz="2800" b="1" dirty="0" err="1">
                <a:solidFill>
                  <a:srgbClr val="006600"/>
                </a:solidFill>
                <a:latin typeface="+mn-ea"/>
                <a:ea typeface="+mn-ea"/>
              </a:rPr>
              <a:t>.m</a:t>
            </a:r>
            <a:endParaRPr lang="en-US" altLang="zh-CN" sz="2800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278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A810E-995D-43E8-BD89-53349700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739" y="692696"/>
            <a:ext cx="1992522" cy="466078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作业 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2.2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Heiti SC Medium" pitchFamily="2" charset="-128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F1A9D7-2D04-B742-9508-8FF949E686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550" y="1701800"/>
            <a:ext cx="8216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15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标题 131073">
            <a:extLst>
              <a:ext uri="{FF2B5EF4-FFF2-40B4-BE49-F238E27FC236}">
                <a16:creationId xmlns:a16="http://schemas.microsoft.com/office/drawing/2014/main" id="{1AA3AD4D-3119-49CC-8588-AA04B88119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93812" y="147554"/>
            <a:ext cx="7956376" cy="555626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2.4 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</a:t>
            </a: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拉夫森法</a:t>
            </a: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牛顿迭代法</a:t>
            </a: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</p:txBody>
      </p:sp>
      <p:sp>
        <p:nvSpPr>
          <p:cNvPr id="131075" name="副标题 131074">
            <a:extLst>
              <a:ext uri="{FF2B5EF4-FFF2-40B4-BE49-F238E27FC236}">
                <a16:creationId xmlns:a16="http://schemas.microsoft.com/office/drawing/2014/main" id="{C317240F-42D5-41FE-AF55-C496500E4D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536" y="710534"/>
            <a:ext cx="8280920" cy="32945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	</a:t>
            </a:r>
            <a:r>
              <a:rPr lang="zh-CN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</a:rPr>
              <a:t>简单</a:t>
            </a:r>
            <a:r>
              <a:rPr lang="zh-CN" altLang="en-US" sz="2400" b="1" dirty="0">
                <a:highlight>
                  <a:srgbClr val="FFFF00"/>
                </a:highlight>
                <a:latin typeface="+mn-ea"/>
              </a:rPr>
              <a:t>迭代法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不动点迭代法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如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选得不当，不仅影响收敛速度，还可能造成迭代格式发散。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	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能否找到一种迭代方法，既结构简单，收敛速度快，又不存在发散的问题？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F7E6EF-106C-4EBD-8AB9-ED1AB4453B14}"/>
              </a:ext>
            </a:extLst>
          </p:cNvPr>
          <p:cNvSpPr txBox="1"/>
          <p:nvPr/>
        </p:nvSpPr>
        <p:spPr>
          <a:xfrm>
            <a:off x="2015716" y="3645024"/>
            <a:ext cx="5112568" cy="225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2.4.1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牛顿迭代法的基本思想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2.4.2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牛顿迭代法的几何解释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2.4.3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牛顿迭代法的收敛性分析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2.4.3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牛顿迭代法的算法实现</a:t>
            </a:r>
          </a:p>
        </p:txBody>
      </p:sp>
    </p:spTree>
    <p:extLst>
      <p:ext uri="{BB962C8B-B14F-4D97-AF65-F5344CB8AC3E}">
        <p14:creationId xmlns:p14="http://schemas.microsoft.com/office/powerpoint/2010/main" val="136786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F5686B77-B1D7-4018-9C25-60D43401F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528" y="2913954"/>
            <a:ext cx="1776923" cy="82659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en-US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4145" name="标题 133121">
            <a:extLst>
              <a:ext uri="{FF2B5EF4-FFF2-40B4-BE49-F238E27FC236}">
                <a16:creationId xmlns:a16="http://schemas.microsoft.com/office/drawing/2014/main" id="{B542CD11-98B5-431E-B2D3-54CC4F8C55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67744" y="289029"/>
            <a:ext cx="4608512" cy="433348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2800" b="1" dirty="0">
                <a:latin typeface="+mn-ea"/>
                <a:ea typeface="+mn-ea"/>
              </a:rPr>
              <a:t>2.4.1 </a:t>
            </a:r>
            <a:r>
              <a:rPr lang="zh-CN" altLang="en-US" sz="2800" b="1" dirty="0">
                <a:latin typeface="+mn-ea"/>
                <a:ea typeface="+mn-ea"/>
              </a:rPr>
              <a:t>牛顿迭代法的基本思想</a:t>
            </a:r>
          </a:p>
        </p:txBody>
      </p:sp>
      <p:sp>
        <p:nvSpPr>
          <p:cNvPr id="133123" name="副标题 133122">
            <a:extLst>
              <a:ext uri="{FF2B5EF4-FFF2-40B4-BE49-F238E27FC236}">
                <a16:creationId xmlns:a16="http://schemas.microsoft.com/office/drawing/2014/main" id="{FAA5BB56-92A5-402C-AF00-6C673349E9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4560" y="910932"/>
            <a:ext cx="8352928" cy="1443247"/>
          </a:xfrm>
        </p:spPr>
        <p:txBody>
          <a:bodyPr>
            <a:no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将非线性函数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逐步线性化</a:t>
            </a:r>
            <a:r>
              <a:rPr lang="zh-CN" altLang="en-US" sz="2800" b="1" dirty="0">
                <a:latin typeface="+mn-ea"/>
              </a:rPr>
              <a:t>，从而将非线性方程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+mn-ea"/>
              </a:rPr>
              <a:t>近似地转化为线性方程求解。</a:t>
            </a:r>
          </a:p>
        </p:txBody>
      </p:sp>
      <p:sp>
        <p:nvSpPr>
          <p:cNvPr id="133125" name="矩形 133124">
            <a:extLst>
              <a:ext uri="{FF2B5EF4-FFF2-40B4-BE49-F238E27FC236}">
                <a16:creationId xmlns:a16="http://schemas.microsoft.com/office/drawing/2014/main" id="{054462C3-F149-4BE1-919E-602E25046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8" y="3789040"/>
            <a:ext cx="8884090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忽略高次无穷小项，用其线性部分作为函数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的近似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endParaRPr lang="zh-CN" altLang="en-US" sz="28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1" name="Group 6">
            <a:extLst>
              <a:ext uri="{FF2B5EF4-FFF2-40B4-BE49-F238E27FC236}">
                <a16:creationId xmlns:a16="http://schemas.microsoft.com/office/drawing/2014/main" id="{D3038D04-0D45-495F-879F-38E1743C04B8}"/>
              </a:ext>
            </a:extLst>
          </p:cNvPr>
          <p:cNvGrpSpPr>
            <a:grpSpLocks/>
          </p:cNvGrpSpPr>
          <p:nvPr/>
        </p:nvGrpSpPr>
        <p:grpSpPr bwMode="auto">
          <a:xfrm>
            <a:off x="395536" y="2919959"/>
            <a:ext cx="8251046" cy="784225"/>
            <a:chOff x="353" y="1525"/>
            <a:chExt cx="5342" cy="494"/>
          </a:xfrm>
        </p:grpSpPr>
        <p:graphicFrame>
          <p:nvGraphicFramePr>
            <p:cNvPr id="12" name="Object 7">
              <a:extLst>
                <a:ext uri="{FF2B5EF4-FFF2-40B4-BE49-F238E27FC236}">
                  <a16:creationId xmlns:a16="http://schemas.microsoft.com/office/drawing/2014/main" id="{E2C9CE25-C416-4EBE-A318-52F4BAEA1C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" y="1525"/>
            <a:ext cx="3555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09600" imgH="393480" progId="Equation.DSMT4">
                    <p:embed/>
                  </p:oleObj>
                </mc:Choice>
                <mc:Fallback>
                  <p:oleObj name="Equation" r:id="rId2" imgW="3009600" imgH="393480" progId="Equation.DSMT4">
                    <p:embed/>
                    <p:pic>
                      <p:nvPicPr>
                        <p:cNvPr id="12" name="Object 7">
                          <a:extLst>
                            <a:ext uri="{FF2B5EF4-FFF2-40B4-BE49-F238E27FC236}">
                              <a16:creationId xmlns:a16="http://schemas.microsoft.com/office/drawing/2014/main" id="{E2C9CE25-C416-4EBE-A318-52F4BAEA1C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" y="1525"/>
                          <a:ext cx="3555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97A36248-CA7F-4E57-8D14-5201B215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7" y="1621"/>
              <a:ext cx="18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863600" indent="-863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0541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44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351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, (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 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在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i="1" baseline="-25000" dirty="0" err="1"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和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之间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78CE5E3-87B6-4E41-9AA8-354C8370830A}"/>
              </a:ext>
            </a:extLst>
          </p:cNvPr>
          <p:cNvSpPr txBox="1"/>
          <p:nvPr/>
        </p:nvSpPr>
        <p:spPr>
          <a:xfrm>
            <a:off x="103060" y="1959847"/>
            <a:ext cx="8715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对于方程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)=0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设其近似根为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可在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附近作一阶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展开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endParaRPr lang="zh-CN" altLang="en-US" sz="28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3B093-796E-4736-9784-141724BC2000}"/>
              </a:ext>
            </a:extLst>
          </p:cNvPr>
          <p:cNvSpPr txBox="1"/>
          <p:nvPr/>
        </p:nvSpPr>
        <p:spPr>
          <a:xfrm>
            <a:off x="103060" y="4963872"/>
            <a:ext cx="9040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当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)≠0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时，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)=0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可用此线性方程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切线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近似代替，即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43DFB2-D763-DCB9-5C43-BE2EED79B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418" y="4341342"/>
            <a:ext cx="4581164" cy="5409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6FBCC3A-E07E-3A74-3BA6-7DEA8A36F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827" y="5601472"/>
            <a:ext cx="4158346" cy="4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uiExpand="1" build="p"/>
      <p:bldP spid="133125" grpId="0" build="p"/>
      <p:bldP spid="6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副标题 134146">
            <a:extLst>
              <a:ext uri="{FF2B5EF4-FFF2-40B4-BE49-F238E27FC236}">
                <a16:creationId xmlns:a16="http://schemas.microsoft.com/office/drawing/2014/main" id="{82F0FE4E-99BA-45F1-88D5-9386AD3117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87616" y="1780296"/>
            <a:ext cx="7732856" cy="2064119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将左端取为</a:t>
            </a:r>
            <a:r>
              <a:rPr lang="en-US" altLang="zh-CN" sz="2800" b="1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k+1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，得到迭代公式</a:t>
            </a:r>
          </a:p>
          <a:p>
            <a:pPr algn="l"/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/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/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这就是著名的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牛顿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(Newton)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迭代公式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784C61-0038-4A39-952C-93FC623CB6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2" y="2492896"/>
            <a:ext cx="5544616" cy="5842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8" name="标题 133121">
            <a:extLst>
              <a:ext uri="{FF2B5EF4-FFF2-40B4-BE49-F238E27FC236}">
                <a16:creationId xmlns:a16="http://schemas.microsoft.com/office/drawing/2014/main" id="{D321B682-41F0-48D4-8DA5-7C69AD13D18C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353784"/>
            <a:ext cx="4608512" cy="361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2800" b="1" dirty="0">
                <a:latin typeface="+mn-ea"/>
                <a:ea typeface="+mn-ea"/>
              </a:rPr>
              <a:t>2.4.1 </a:t>
            </a:r>
            <a:r>
              <a:rPr lang="zh-CN" altLang="en-US" sz="2800" b="1" dirty="0">
                <a:latin typeface="+mn-ea"/>
                <a:ea typeface="+mn-ea"/>
              </a:rPr>
              <a:t>牛顿迭代法的基本思想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3E243F-E920-003E-2041-B373458B2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275" y="895083"/>
            <a:ext cx="2319451" cy="8499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2F0DAF5-EFB4-B85B-5CE0-7456E6A34552}"/>
              </a:ext>
            </a:extLst>
          </p:cNvPr>
          <p:cNvSpPr txBox="1"/>
          <p:nvPr/>
        </p:nvSpPr>
        <p:spPr>
          <a:xfrm>
            <a:off x="-123763" y="1020763"/>
            <a:ext cx="4783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解此方程，得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3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133121">
            <a:extLst>
              <a:ext uri="{FF2B5EF4-FFF2-40B4-BE49-F238E27FC236}">
                <a16:creationId xmlns:a16="http://schemas.microsoft.com/office/drawing/2014/main" id="{D321B682-41F0-48D4-8DA5-7C69AD13D18C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353784"/>
            <a:ext cx="4608512" cy="361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2800" b="1" dirty="0">
                <a:latin typeface="+mn-ea"/>
                <a:ea typeface="+mn-ea"/>
              </a:rPr>
              <a:t>2.4.2 </a:t>
            </a:r>
            <a:r>
              <a:rPr lang="zh-CN" altLang="en-US" sz="2800" b="1" dirty="0">
                <a:latin typeface="+mn-ea"/>
                <a:ea typeface="+mn-ea"/>
              </a:rPr>
              <a:t>牛顿迭代法的几何解释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6C463F-F733-C637-9628-C7FA6AD59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11" y="2437599"/>
            <a:ext cx="5396778" cy="36037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45C1847-9AFD-393E-E933-46581F6E858F}"/>
              </a:ext>
            </a:extLst>
          </p:cNvPr>
          <p:cNvSpPr txBox="1"/>
          <p:nvPr/>
        </p:nvSpPr>
        <p:spPr>
          <a:xfrm>
            <a:off x="2180493" y="6067961"/>
            <a:ext cx="47830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牛顿法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切线法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的几何意义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05A539-8D31-17C6-DAC9-3E62E3AF41A7}"/>
              </a:ext>
            </a:extLst>
          </p:cNvPr>
          <p:cNvSpPr txBox="1"/>
          <p:nvPr/>
        </p:nvSpPr>
        <p:spPr>
          <a:xfrm>
            <a:off x="5482843" y="3531598"/>
            <a:ext cx="1229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以直代曲</a:t>
            </a:r>
            <a:endParaRPr kumimoji="1" lang="en-US" altLang="zh-CN" sz="20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l"/>
            <a:r>
              <a:rPr kumimoji="1" lang="zh-CN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不断逼近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8EF2C1-D9B3-0FE1-6363-2F3A09DB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131396"/>
            <a:ext cx="3962400" cy="698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8C1EDD1-D74C-56E7-EA8C-F3247841DCB4}"/>
              </a:ext>
            </a:extLst>
          </p:cNvPr>
          <p:cNvSpPr txBox="1"/>
          <p:nvPr/>
        </p:nvSpPr>
        <p:spPr>
          <a:xfrm>
            <a:off x="812475" y="1959223"/>
            <a:ext cx="793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重复上述过程</a:t>
            </a: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一次次用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华文仿宋" panose="02010600040101010101" pitchFamily="2" charset="-122"/>
                <a:ea typeface="华文仿宋" panose="02010600040101010101" pitchFamily="2" charset="-122"/>
              </a:rPr>
              <a:t>切线方程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可求解方程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)=0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的根。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3A947B-6FC0-3DD0-7F8A-F366B0477C04}"/>
              </a:ext>
            </a:extLst>
          </p:cNvPr>
          <p:cNvSpPr txBox="1"/>
          <p:nvPr/>
        </p:nvSpPr>
        <p:spPr>
          <a:xfrm>
            <a:off x="5225485" y="2522933"/>
            <a:ext cx="3476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对初值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的要求较高！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681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133121">
            <a:extLst>
              <a:ext uri="{FF2B5EF4-FFF2-40B4-BE49-F238E27FC236}">
                <a16:creationId xmlns:a16="http://schemas.microsoft.com/office/drawing/2014/main" id="{D321B682-41F0-48D4-8DA5-7C69AD13D18C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353784"/>
            <a:ext cx="4608512" cy="361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2800" b="1" dirty="0">
                <a:latin typeface="+mn-ea"/>
                <a:ea typeface="+mn-ea"/>
              </a:rPr>
              <a:t>2.4.2 </a:t>
            </a:r>
            <a:r>
              <a:rPr lang="zh-CN" altLang="en-US" sz="2800" b="1" dirty="0">
                <a:latin typeface="+mn-ea"/>
                <a:ea typeface="+mn-ea"/>
              </a:rPr>
              <a:t>牛顿迭代法的几何解释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AE77C2-1F49-AD3F-C286-996E4EA2D44D}"/>
              </a:ext>
            </a:extLst>
          </p:cNvPr>
          <p:cNvSpPr txBox="1"/>
          <p:nvPr/>
        </p:nvSpPr>
        <p:spPr>
          <a:xfrm>
            <a:off x="4572000" y="122259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保证有唯一根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kumimoji="1" lang="zh-CN" altLang="en-US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A413FE-E421-F341-D179-86770B24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79323"/>
            <a:ext cx="1536700" cy="38100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A6602D-7632-1CD0-BADF-7AB183431FFD}"/>
              </a:ext>
            </a:extLst>
          </p:cNvPr>
          <p:cNvGrpSpPr/>
          <p:nvPr/>
        </p:nvGrpSpPr>
        <p:grpSpPr>
          <a:xfrm>
            <a:off x="910692" y="1703238"/>
            <a:ext cx="2103095" cy="400110"/>
            <a:chOff x="874782" y="1703238"/>
            <a:chExt cx="2103095" cy="40011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C4608FD-BF25-D42F-B546-A748569E7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782" y="1744543"/>
              <a:ext cx="673100" cy="3175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CC75C8E-0ADA-B6BE-08FE-72AA82F46EA5}"/>
                </a:ext>
              </a:extLst>
            </p:cNvPr>
            <p:cNvSpPr txBox="1"/>
            <p:nvPr/>
          </p:nvSpPr>
          <p:spPr>
            <a:xfrm>
              <a:off x="1486763" y="1703238"/>
              <a:ext cx="1491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连续不变号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C27849E-53C6-32A2-7542-EF32A60BDD0B}"/>
              </a:ext>
            </a:extLst>
          </p:cNvPr>
          <p:cNvSpPr txBox="1"/>
          <p:nvPr/>
        </p:nvSpPr>
        <p:spPr>
          <a:xfrm>
            <a:off x="485800" y="1268760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ea typeface="Heiti SC Medium" pitchFamily="2" charset="-128"/>
                <a:cs typeface="Arial" panose="020B0604020202020204" pitchFamily="34" charset="0"/>
              </a:rPr>
              <a:t>(1)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551E83-61B9-9E72-1064-3F2B9B4B22CA}"/>
              </a:ext>
            </a:extLst>
          </p:cNvPr>
          <p:cNvSpPr txBox="1"/>
          <p:nvPr/>
        </p:nvSpPr>
        <p:spPr>
          <a:xfrm>
            <a:off x="2364562" y="1268760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且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AB4C58-7718-22CB-6CCC-4C29A8D439DC}"/>
              </a:ext>
            </a:extLst>
          </p:cNvPr>
          <p:cNvSpPr txBox="1"/>
          <p:nvPr/>
        </p:nvSpPr>
        <p:spPr>
          <a:xfrm>
            <a:off x="485800" y="1718627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ea typeface="Heiti SC Medium" pitchFamily="2" charset="-128"/>
                <a:cs typeface="Arial" panose="020B0604020202020204" pitchFamily="34" charset="0"/>
              </a:rPr>
              <a:t>(2)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DEC1A1-50B9-2248-DBE5-6572EAEE89F9}"/>
              </a:ext>
            </a:extLst>
          </p:cNvPr>
          <p:cNvSpPr txBox="1"/>
          <p:nvPr/>
        </p:nvSpPr>
        <p:spPr>
          <a:xfrm>
            <a:off x="2771800" y="165696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保证迭代不发散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kumimoji="1" lang="zh-CN" altLang="en-US" sz="20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28C235E-6C88-FD25-1070-75EDE578E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714" y="2303931"/>
            <a:ext cx="5356572" cy="3789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D8E0E0C-E589-2A9C-C43F-DCCD71851BD2}"/>
              </a:ext>
            </a:extLst>
          </p:cNvPr>
          <p:cNvSpPr txBox="1"/>
          <p:nvPr/>
        </p:nvSpPr>
        <p:spPr>
          <a:xfrm>
            <a:off x="121390" y="761273"/>
            <a:ext cx="8931898" cy="54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7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牛顿迭代法在较大范围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内收敛的充分条件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2DE5507-5B96-3481-E991-162D48A4D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7809" y="1292950"/>
            <a:ext cx="622300" cy="3302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37266FE-55B7-BF9D-B851-4692BFFDCA35}"/>
              </a:ext>
            </a:extLst>
          </p:cNvPr>
          <p:cNvSpPr txBox="1"/>
          <p:nvPr/>
        </p:nvSpPr>
        <p:spPr>
          <a:xfrm>
            <a:off x="3288902" y="1264992"/>
            <a:ext cx="1604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连续不变号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D954D0-7D58-1717-CA6F-38582DED662C}"/>
              </a:ext>
            </a:extLst>
          </p:cNvPr>
          <p:cNvSpPr txBox="1"/>
          <p:nvPr/>
        </p:nvSpPr>
        <p:spPr>
          <a:xfrm>
            <a:off x="3331212" y="6104106"/>
            <a:ext cx="2808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b="0" i="1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’’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变号，迭代振荡发散</a:t>
            </a:r>
            <a:endParaRPr kumimoji="1" lang="zh-CN" altLang="en-US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72CEC2-4B2C-49A9-8DCC-F3EEE8C680DB}"/>
              </a:ext>
            </a:extLst>
          </p:cNvPr>
          <p:cNvSpPr txBox="1"/>
          <p:nvPr/>
        </p:nvSpPr>
        <p:spPr>
          <a:xfrm>
            <a:off x="7572364" y="699820"/>
            <a:ext cx="1450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牛顿迭代法的非局部收敛定理</a:t>
            </a:r>
            <a:endParaRPr kumimoji="1" lang="zh-CN" altLang="en-US" sz="1600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42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9CDD0C3E-E093-4246-A246-1686F6388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92696"/>
            <a:ext cx="19121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</a:rPr>
              <a:t>2.1</a:t>
            </a:r>
            <a:r>
              <a:rPr lang="zh-CN" altLang="en-US" sz="2800" b="1" dirty="0"/>
              <a:t>的根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5A2D8E-A513-F622-FE5B-5942363BB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67" y="2105689"/>
            <a:ext cx="4902837" cy="39019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BF6050-FA49-8F06-3200-15A138197B42}"/>
              </a:ext>
            </a:extLst>
          </p:cNvPr>
          <p:cNvSpPr txBox="1"/>
          <p:nvPr/>
        </p:nvSpPr>
        <p:spPr>
          <a:xfrm>
            <a:off x="5362184" y="1625799"/>
            <a:ext cx="3458288" cy="52322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= @(x) 156.4-100.*exp(x)+(43.5)./x.*(exp(x)-1);</a:t>
            </a:r>
          </a:p>
          <a:p>
            <a:pPr algn="l"/>
            <a:r>
              <a:rPr lang="en-GB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fplot</a:t>
            </a: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(f,[-1,1],'b')</a:t>
            </a:r>
          </a:p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hold on</a:t>
            </a:r>
          </a:p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plot([-1,1],[0,0])</a:t>
            </a:r>
          </a:p>
          <a:p>
            <a:pPr algn="l"/>
            <a:r>
              <a:rPr lang="en-GB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r_x</a:t>
            </a: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0.6:0.1:0.9;</a:t>
            </a:r>
          </a:p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</a:t>
            </a:r>
            <a:r>
              <a:rPr lang="en-GB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1:length(</a:t>
            </a:r>
            <a:r>
              <a:rPr lang="en-GB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r_x</a:t>
            </a: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plot([</a:t>
            </a:r>
            <a:r>
              <a:rPr lang="en-GB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r_x</a:t>
            </a: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GB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</a:t>
            </a:r>
            <a:r>
              <a:rPr lang="en-GB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r_x</a:t>
            </a: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GB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)], [-50,150],'r:')</a:t>
            </a:r>
          </a:p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</a:t>
            </a:r>
          </a:p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x0 = </a:t>
            </a:r>
            <a:r>
              <a:rPr lang="en-GB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fsolve</a:t>
            </a: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(f,[0.7,0.9]);</a:t>
            </a:r>
          </a:p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plot(x0,0,'bo')</a:t>
            </a:r>
          </a:p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hold off</a:t>
            </a:r>
          </a:p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grid on</a:t>
            </a:r>
          </a:p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set(</a:t>
            </a:r>
            <a:r>
              <a:rPr lang="en-GB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gca</a:t>
            </a: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,'</a:t>
            </a:r>
            <a:r>
              <a:rPr lang="en-GB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GridLineStyle</a:t>
            </a:r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',':');</a:t>
            </a:r>
          </a:p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set(gca,'GridAlpha',1);</a:t>
            </a:r>
          </a:p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set(gca,'XTick',-1:0.2:1);</a:t>
            </a:r>
          </a:p>
          <a:p>
            <a:pPr algn="l"/>
            <a:r>
              <a:rPr lang="en-GB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set(gca,'YTick',-50:50:150);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B43186-C020-0A1D-2864-79BAA0E808AD}"/>
              </a:ext>
            </a:extLst>
          </p:cNvPr>
          <p:cNvSpPr txBox="1"/>
          <p:nvPr/>
        </p:nvSpPr>
        <p:spPr>
          <a:xfrm>
            <a:off x="7382166" y="1491571"/>
            <a:ext cx="1368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</a:rPr>
              <a:t>exp_2_1</a:t>
            </a:r>
            <a:r>
              <a:rPr lang="en-US" altLang="zh-CN" sz="1600" dirty="0">
                <a:solidFill>
                  <a:srgbClr val="0000FF"/>
                </a:solidFill>
              </a:rPr>
              <a:t>.m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B87AD3-9042-DEEF-042E-11B33002C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668" y="548680"/>
            <a:ext cx="6512574" cy="7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133121">
            <a:extLst>
              <a:ext uri="{FF2B5EF4-FFF2-40B4-BE49-F238E27FC236}">
                <a16:creationId xmlns:a16="http://schemas.microsoft.com/office/drawing/2014/main" id="{D321B682-41F0-48D4-8DA5-7C69AD13D18C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353784"/>
            <a:ext cx="4608512" cy="361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2800" b="1" dirty="0">
                <a:latin typeface="+mn-ea"/>
                <a:ea typeface="+mn-ea"/>
              </a:rPr>
              <a:t>2.4.2 </a:t>
            </a:r>
            <a:r>
              <a:rPr lang="zh-CN" altLang="en-US" sz="2800" b="1" dirty="0">
                <a:latin typeface="+mn-ea"/>
                <a:ea typeface="+mn-ea"/>
              </a:rPr>
              <a:t>牛顿迭代法的几何解释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AE77C2-1F49-AD3F-C286-996E4EA2D44D}"/>
              </a:ext>
            </a:extLst>
          </p:cNvPr>
          <p:cNvSpPr txBox="1"/>
          <p:nvPr/>
        </p:nvSpPr>
        <p:spPr>
          <a:xfrm>
            <a:off x="5203317" y="1182078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保证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800" b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能够收敛到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0" i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CB0427-68DE-706A-020F-7043A7A4D1F5}"/>
              </a:ext>
            </a:extLst>
          </p:cNvPr>
          <p:cNvSpPr txBox="1"/>
          <p:nvPr/>
        </p:nvSpPr>
        <p:spPr>
          <a:xfrm>
            <a:off x="121390" y="761273"/>
            <a:ext cx="8931898" cy="54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7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牛顿迭代法在较大范围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内收敛的充分条件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27849E-53C6-32A2-7542-EF32A60BDD0B}"/>
              </a:ext>
            </a:extLst>
          </p:cNvPr>
          <p:cNvSpPr txBox="1"/>
          <p:nvPr/>
        </p:nvSpPr>
        <p:spPr>
          <a:xfrm>
            <a:off x="485800" y="1268760"/>
            <a:ext cx="5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ea typeface="Heiti SC Medium" pitchFamily="2" charset="-128"/>
                <a:cs typeface="Arial" panose="020B0604020202020204" pitchFamily="34" charset="0"/>
              </a:rPr>
              <a:t>(3)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551E83-61B9-9E72-1064-3F2B9B4B22CA}"/>
              </a:ext>
            </a:extLst>
          </p:cNvPr>
          <p:cNvSpPr txBox="1"/>
          <p:nvPr/>
        </p:nvSpPr>
        <p:spPr>
          <a:xfrm>
            <a:off x="910080" y="1268760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初值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800" b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的选择：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6E9BDD-AACA-C557-2271-4A732A78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78172" y="1260725"/>
            <a:ext cx="1905000" cy="317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B6BD38-DDE5-FFE0-C73C-67E88722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04" y="1654468"/>
            <a:ext cx="6371592" cy="4773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65A1655-4730-EF90-4A43-138844775865}"/>
              </a:ext>
            </a:extLst>
          </p:cNvPr>
          <p:cNvSpPr txBox="1"/>
          <p:nvPr/>
        </p:nvSpPr>
        <p:spPr>
          <a:xfrm>
            <a:off x="5203317" y="6237312"/>
            <a:ext cx="2664295" cy="2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i="1" dirty="0">
                <a:solidFill>
                  <a:srgbClr val="0000FF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http://</a:t>
            </a:r>
            <a:r>
              <a:rPr kumimoji="1" lang="en-US" altLang="zh-CN" sz="1100" i="1" dirty="0" err="1">
                <a:solidFill>
                  <a:srgbClr val="0000FF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www.nabla.hr</a:t>
            </a:r>
            <a:r>
              <a:rPr kumimoji="1" lang="en-US" altLang="zh-CN" sz="1100" i="1" dirty="0">
                <a:solidFill>
                  <a:srgbClr val="0000FF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/Z_MemoHU-109.htm</a:t>
            </a:r>
            <a:endParaRPr kumimoji="1" lang="zh-CN" altLang="en-US" sz="1100" i="1" dirty="0">
              <a:solidFill>
                <a:srgbClr val="0000FF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8366C1-3FF1-E472-D926-567916AB5D42}"/>
              </a:ext>
            </a:extLst>
          </p:cNvPr>
          <p:cNvSpPr txBox="1"/>
          <p:nvPr/>
        </p:nvSpPr>
        <p:spPr>
          <a:xfrm>
            <a:off x="3094673" y="644404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牛顿迭代法收敛的四种情况</a:t>
            </a:r>
            <a:endParaRPr kumimoji="1" lang="zh-CN" altLang="en-US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4056F8-15E6-4FF8-0A8A-2672269A4669}"/>
              </a:ext>
            </a:extLst>
          </p:cNvPr>
          <p:cNvSpPr txBox="1"/>
          <p:nvPr/>
        </p:nvSpPr>
        <p:spPr>
          <a:xfrm>
            <a:off x="7572364" y="699820"/>
            <a:ext cx="1450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牛顿迭代法的非局部收敛定理</a:t>
            </a:r>
            <a:endParaRPr kumimoji="1" lang="zh-CN" altLang="en-US" sz="1600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9881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副标题 142338">
            <a:extLst>
              <a:ext uri="{FF2B5EF4-FFF2-40B4-BE49-F238E27FC236}">
                <a16:creationId xmlns:a16="http://schemas.microsoft.com/office/drawing/2014/main" id="{B466C308-D410-43A1-A82B-7B5BC17C48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675" y="476672"/>
            <a:ext cx="3708400" cy="57626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2.8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试建立计算</a:t>
            </a:r>
          </a:p>
        </p:txBody>
      </p:sp>
      <p:sp>
        <p:nvSpPr>
          <p:cNvPr id="142341" name="矩形 142340">
            <a:extLst>
              <a:ext uri="{FF2B5EF4-FFF2-40B4-BE49-F238E27FC236}">
                <a16:creationId xmlns:a16="http://schemas.microsoft.com/office/drawing/2014/main" id="{2974EE81-80B7-439E-9F00-063D497A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" y="1726922"/>
            <a:ext cx="1476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zh-CN" altLang="en-US" sz="3200" b="1" dirty="0">
                <a:solidFill>
                  <a:srgbClr val="090A0B"/>
                </a:solidFill>
                <a:latin typeface="+mn-ea"/>
                <a:ea typeface="+mn-ea"/>
              </a:rPr>
              <a:t>令</a:t>
            </a:r>
          </a:p>
        </p:txBody>
      </p:sp>
      <p:sp>
        <p:nvSpPr>
          <p:cNvPr id="142342" name="矩形 142341">
            <a:extLst>
              <a:ext uri="{FF2B5EF4-FFF2-40B4-BE49-F238E27FC236}">
                <a16:creationId xmlns:a16="http://schemas.microsoft.com/office/drawing/2014/main" id="{35E20AC5-7DA4-4E72-AD74-834E0B715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738" y="476672"/>
            <a:ext cx="47879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的牛顿迭代格式，并求</a:t>
            </a:r>
          </a:p>
        </p:txBody>
      </p:sp>
      <p:sp>
        <p:nvSpPr>
          <p:cNvPr id="142344" name="矩形 142343">
            <a:extLst>
              <a:ext uri="{FF2B5EF4-FFF2-40B4-BE49-F238E27FC236}">
                <a16:creationId xmlns:a16="http://schemas.microsoft.com/office/drawing/2014/main" id="{7071791B-3B59-4765-B3AE-210D44565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104813"/>
            <a:ext cx="7385050" cy="48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近似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值，要求误差不超过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0.005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42346" name="矩形 142345">
            <a:extLst>
              <a:ext uri="{FF2B5EF4-FFF2-40B4-BE49-F238E27FC236}">
                <a16:creationId xmlns:a16="http://schemas.microsoft.com/office/drawing/2014/main" id="{65519054-59D1-4D60-9CE0-043CDDBF8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38" y="2277691"/>
            <a:ext cx="35639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</a:pPr>
            <a:r>
              <a:rPr lang="zh-CN" altLang="en-US" sz="3200" b="1" dirty="0">
                <a:solidFill>
                  <a:srgbClr val="090A0B"/>
                </a:solidFill>
                <a:latin typeface="+mn-ea"/>
                <a:ea typeface="+mn-ea"/>
              </a:rPr>
              <a:t>则牛顿迭代格式为</a:t>
            </a:r>
          </a:p>
        </p:txBody>
      </p:sp>
      <p:graphicFrame>
        <p:nvGraphicFramePr>
          <p:cNvPr id="142347" name="对象 142346">
            <a:extLst>
              <a:ext uri="{FF2B5EF4-FFF2-40B4-BE49-F238E27FC236}">
                <a16:creationId xmlns:a16="http://schemas.microsoft.com/office/drawing/2014/main" id="{A2C4A6F5-6665-4111-BFD9-3E6004561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386790"/>
              </p:ext>
            </p:extLst>
          </p:nvPr>
        </p:nvGraphicFramePr>
        <p:xfrm>
          <a:off x="1121569" y="2708523"/>
          <a:ext cx="69008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68600" imgH="469900" progId="Equation.3">
                  <p:embed/>
                </p:oleObj>
              </mc:Choice>
              <mc:Fallback>
                <p:oleObj r:id="rId2" imgW="2768600" imgH="469900" progId="Equation.3">
                  <p:embed/>
                  <p:pic>
                    <p:nvPicPr>
                      <p:cNvPr id="142347" name="对象 142346">
                        <a:extLst>
                          <a:ext uri="{FF2B5EF4-FFF2-40B4-BE49-F238E27FC236}">
                            <a16:creationId xmlns:a16="http://schemas.microsoft.com/office/drawing/2014/main" id="{A2C4A6F5-6665-4111-BFD9-3E600456152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569" y="2708523"/>
                        <a:ext cx="69008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8" name="矩形 142347">
            <a:extLst>
              <a:ext uri="{FF2B5EF4-FFF2-40B4-BE49-F238E27FC236}">
                <a16:creationId xmlns:a16="http://schemas.microsoft.com/office/drawing/2014/main" id="{DBD3690D-9668-456E-80A4-0BCF78F9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4" y="3965362"/>
            <a:ext cx="7385051" cy="162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altLang="zh-CN" sz="3200" b="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3200" b="0" baseline="3000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=343</a:t>
            </a:r>
            <a:r>
              <a:rPr lang="zh-CN" altLang="en-US" sz="3200" b="0" dirty="0">
                <a:solidFill>
                  <a:srgbClr val="090A0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b="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3200" b="0" baseline="3000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=512</a:t>
            </a:r>
            <a:r>
              <a:rPr lang="zh-CN" altLang="en-US" sz="3200" b="0" dirty="0">
                <a:solidFill>
                  <a:srgbClr val="090A0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b="0" dirty="0">
                <a:solidFill>
                  <a:srgbClr val="090A0B"/>
                </a:solidFill>
                <a:latin typeface="+mn-ea"/>
                <a:ea typeface="+mn-ea"/>
              </a:rPr>
              <a:t>区间可取</a:t>
            </a:r>
            <a:r>
              <a:rPr lang="en-US" altLang="zh-CN" sz="3200" b="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[7, 8], </a:t>
            </a:r>
            <a:r>
              <a:rPr lang="zh-CN" altLang="en-US" sz="3200" b="0" dirty="0">
                <a:solidFill>
                  <a:srgbClr val="090A0B"/>
                </a:solidFill>
                <a:latin typeface="+mn-ea"/>
                <a:ea typeface="+mn-ea"/>
                <a:cs typeface="Times New Roman" panose="02020603050405020304" pitchFamily="18" charset="0"/>
              </a:rPr>
              <a:t>注意到</a:t>
            </a:r>
            <a:r>
              <a:rPr lang="en-US" altLang="zh-CN" sz="3200" b="0" i="1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(7) </a:t>
            </a:r>
            <a:r>
              <a:rPr lang="en-US" altLang="zh-CN" sz="3200" b="0" i="1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3200" b="0" baseline="3000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3200" b="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(7) &lt; 0</a:t>
            </a:r>
            <a:r>
              <a:rPr lang="zh-CN" altLang="en-US" sz="3200" b="0" dirty="0">
                <a:solidFill>
                  <a:srgbClr val="090A0B"/>
                </a:solidFill>
                <a:latin typeface="+mn-ea"/>
                <a:ea typeface="+mn-ea"/>
              </a:rPr>
              <a:t>而</a:t>
            </a:r>
            <a:r>
              <a:rPr lang="en-US" altLang="zh-CN" sz="3200" b="0" i="1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(8) </a:t>
            </a:r>
            <a:r>
              <a:rPr lang="en-US" altLang="zh-CN" sz="3200" b="0" i="1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3200" b="0" baseline="3000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3200" b="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(8) &gt; 0</a:t>
            </a:r>
            <a:r>
              <a:rPr lang="zh-CN" altLang="en-US" sz="3200" b="0" dirty="0">
                <a:solidFill>
                  <a:srgbClr val="090A0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3200" b="0" dirty="0">
                <a:solidFill>
                  <a:srgbClr val="090A0B"/>
                </a:solidFill>
                <a:latin typeface="+mn-ea"/>
                <a:ea typeface="+mn-ea"/>
              </a:rPr>
              <a:t>故取初值</a:t>
            </a:r>
            <a:r>
              <a:rPr lang="en-US" altLang="zh-CN" sz="3200" b="0" i="1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0" baseline="-2500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3200" b="0" dirty="0">
                <a:solidFill>
                  <a:srgbClr val="090A0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8</a:t>
            </a:r>
            <a:r>
              <a:rPr lang="zh-CN" altLang="en-US" sz="3200" b="0" dirty="0">
                <a:solidFill>
                  <a:srgbClr val="090A0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b="0" dirty="0">
                <a:solidFill>
                  <a:srgbClr val="090A0B"/>
                </a:solidFill>
                <a:latin typeface="+mn-ea"/>
                <a:ea typeface="+mn-ea"/>
              </a:rPr>
              <a:t>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004CA2-4C5B-64BB-24A5-B454122FB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374" y="495756"/>
            <a:ext cx="615402" cy="4848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AE2032C-3253-49D4-F754-CBD82518E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82" y="1119685"/>
            <a:ext cx="1404747" cy="4682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48C484-DEDC-BBC6-2CB7-8B6BC455D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1785247"/>
            <a:ext cx="3870858" cy="4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5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/>
      <p:bldP spid="142346" grpId="0"/>
      <p:bldP spid="14234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4" name="对象 143363">
            <a:extLst>
              <a:ext uri="{FF2B5EF4-FFF2-40B4-BE49-F238E27FC236}">
                <a16:creationId xmlns:a16="http://schemas.microsoft.com/office/drawing/2014/main" id="{AD8E5037-7CFD-49AA-A942-B7C9AC68C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159868"/>
              </p:ext>
            </p:extLst>
          </p:nvPr>
        </p:nvGraphicFramePr>
        <p:xfrm>
          <a:off x="179512" y="1388649"/>
          <a:ext cx="8711917" cy="1586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70300" imgH="685800" progId="Equation.3">
                  <p:embed/>
                </p:oleObj>
              </mc:Choice>
              <mc:Fallback>
                <p:oleObj r:id="rId3" imgW="3670300" imgH="685800" progId="Equation.3">
                  <p:embed/>
                  <p:pic>
                    <p:nvPicPr>
                      <p:cNvPr id="143364" name="对象 143363">
                        <a:extLst>
                          <a:ext uri="{FF2B5EF4-FFF2-40B4-BE49-F238E27FC236}">
                            <a16:creationId xmlns:a16="http://schemas.microsoft.com/office/drawing/2014/main" id="{AD8E5037-7CFD-49AA-A942-B7C9AC68C83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88649"/>
                        <a:ext cx="8711917" cy="1586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对象 143364">
            <a:extLst>
              <a:ext uri="{FF2B5EF4-FFF2-40B4-BE49-F238E27FC236}">
                <a16:creationId xmlns:a16="http://schemas.microsoft.com/office/drawing/2014/main" id="{1C81E3E4-57A7-4831-9371-D0AA12E7B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01518"/>
              </p:ext>
            </p:extLst>
          </p:nvPr>
        </p:nvGraphicFramePr>
        <p:xfrm>
          <a:off x="238171" y="261499"/>
          <a:ext cx="694848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780093" imgH="431613" progId="Equation.3">
                  <p:embed/>
                </p:oleObj>
              </mc:Choice>
              <mc:Fallback>
                <p:oleObj r:id="rId5" imgW="2780093" imgH="431613" progId="Equation.3">
                  <p:embed/>
                  <p:pic>
                    <p:nvPicPr>
                      <p:cNvPr id="143365" name="对象 143364">
                        <a:extLst>
                          <a:ext uri="{FF2B5EF4-FFF2-40B4-BE49-F238E27FC236}">
                            <a16:creationId xmlns:a16="http://schemas.microsoft.com/office/drawing/2014/main" id="{1C81E3E4-57A7-4831-9371-D0AA12E7BE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1" y="261499"/>
                        <a:ext cx="694848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对象 143365">
            <a:extLst>
              <a:ext uri="{FF2B5EF4-FFF2-40B4-BE49-F238E27FC236}">
                <a16:creationId xmlns:a16="http://schemas.microsoft.com/office/drawing/2014/main" id="{976063CC-E5A3-4668-930F-A67C25D4FC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660931"/>
              </p:ext>
            </p:extLst>
          </p:nvPr>
        </p:nvGraphicFramePr>
        <p:xfrm>
          <a:off x="179512" y="3187998"/>
          <a:ext cx="88931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683000" imgH="685800" progId="Equation.3">
                  <p:embed/>
                </p:oleObj>
              </mc:Choice>
              <mc:Fallback>
                <p:oleObj r:id="rId7" imgW="3683000" imgH="685800" progId="Equation.3">
                  <p:embed/>
                  <p:pic>
                    <p:nvPicPr>
                      <p:cNvPr id="143366" name="对象 143365">
                        <a:extLst>
                          <a:ext uri="{FF2B5EF4-FFF2-40B4-BE49-F238E27FC236}">
                            <a16:creationId xmlns:a16="http://schemas.microsoft.com/office/drawing/2014/main" id="{976063CC-E5A3-4668-930F-A67C25D4FC7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187998"/>
                        <a:ext cx="8893175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7" name="矩形 143366">
            <a:extLst>
              <a:ext uri="{FF2B5EF4-FFF2-40B4-BE49-F238E27FC236}">
                <a16:creationId xmlns:a16="http://schemas.microsoft.com/office/drawing/2014/main" id="{992A6506-55DF-4E28-814F-AAED54A4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778" y="5013176"/>
            <a:ext cx="3996444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7.439 760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2A8880-055E-594C-A2EB-373C8D5ECC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8771" y="519641"/>
            <a:ext cx="1547888" cy="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1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副标题 144386">
            <a:extLst>
              <a:ext uri="{FF2B5EF4-FFF2-40B4-BE49-F238E27FC236}">
                <a16:creationId xmlns:a16="http://schemas.microsoft.com/office/drawing/2014/main" id="{EF6F6B24-E03B-498D-BBE6-C55ED909D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476672"/>
            <a:ext cx="8640960" cy="110159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用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牛顿迭代法</a:t>
            </a:r>
            <a:r>
              <a:rPr lang="zh-CN" altLang="en-US" sz="3200" b="1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求       的根</a:t>
            </a:r>
            <a:r>
              <a:rPr lang="en-US" altLang="zh-CN" sz="3200" b="1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lang="en-US" altLang="zh-CN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zh-CN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3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-4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389" name="矩形 144388">
            <a:extLst>
              <a:ext uri="{FF2B5EF4-FFF2-40B4-BE49-F238E27FC236}">
                <a16:creationId xmlns:a16="http://schemas.microsoft.com/office/drawing/2014/main" id="{2DFEA911-2E9C-42FE-99B4-7AA1B6D4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35" y="3759467"/>
            <a:ext cx="4536504" cy="230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2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0.5,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逐次计算得</a:t>
            </a:r>
          </a:p>
          <a:p>
            <a:pPr>
              <a:spcBef>
                <a:spcPts val="2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0.56631 </a:t>
            </a:r>
          </a:p>
          <a:p>
            <a:pPr>
              <a:spcBef>
                <a:spcPts val="2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0.56714</a:t>
            </a:r>
          </a:p>
          <a:p>
            <a:pPr>
              <a:spcBef>
                <a:spcPts val="2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0.56714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7AA574-8526-254B-B963-D21A838B1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66332"/>
            <a:ext cx="5868144" cy="24774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E985A6-EDBC-1AB6-424D-9B44D07B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66155"/>
            <a:ext cx="1327554" cy="3926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334A1A-2B12-3A23-B9D8-5DD1B15C0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750" y="3612862"/>
            <a:ext cx="3325486" cy="2598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9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64" name="Rectangle 12">
            <a:extLst>
              <a:ext uri="{FF2B5EF4-FFF2-40B4-BE49-F238E27FC236}">
                <a16:creationId xmlns:a16="http://schemas.microsoft.com/office/drawing/2014/main" id="{F1C488A7-DC69-4766-9B06-B40EF4CC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54" y="638130"/>
            <a:ext cx="1323272" cy="50359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l"/>
            <a:r>
              <a:rPr kumimoji="0"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定理</a:t>
            </a:r>
            <a:r>
              <a:rPr kumimoji="0" lang="en-US" altLang="zh-CN" sz="2800" dirty="0">
                <a:solidFill>
                  <a:schemeClr val="tx1"/>
                </a:solidFill>
                <a:latin typeface="+mj-ea"/>
                <a:ea typeface="+mj-ea"/>
              </a:rPr>
              <a:t>2.3</a:t>
            </a:r>
            <a:endParaRPr kumimoji="0"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45165" name="Text Box 13">
            <a:extLst>
              <a:ext uri="{FF2B5EF4-FFF2-40B4-BE49-F238E27FC236}">
                <a16:creationId xmlns:a16="http://schemas.microsoft.com/office/drawing/2014/main" id="{6CBE9A3F-A475-4BBB-AAF3-42DD3CF6B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20688"/>
            <a:ext cx="8640960" cy="2418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       </a:t>
            </a:r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     </a:t>
            </a:r>
          </a:p>
          <a:p>
            <a:pPr algn="l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设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在零点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en-US" altLang="zh-CN" sz="3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的邻域内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f’’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连续</a:t>
            </a:r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则牛顿迭代公式在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是</a:t>
            </a:r>
            <a:r>
              <a:rPr lang="zh-CN" altLang="en-US" sz="320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单根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的情况下</a:t>
            </a:r>
            <a:r>
              <a:rPr lang="zh-CN" altLang="en-US" sz="3200" dirty="0">
                <a:solidFill>
                  <a:srgbClr val="FF40FF"/>
                </a:solidFill>
                <a:latin typeface="+mj-ea"/>
                <a:ea typeface="+mj-ea"/>
              </a:rPr>
              <a:t>至少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平方局部收敛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CN" sz="32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标题 134145">
            <a:extLst>
              <a:ext uri="{FF2B5EF4-FFF2-40B4-BE49-F238E27FC236}">
                <a16:creationId xmlns:a16="http://schemas.microsoft.com/office/drawing/2014/main" id="{0FAB39C1-933A-4EF8-8379-FCA1E9D76DEB}"/>
              </a:ext>
            </a:extLst>
          </p:cNvPr>
          <p:cNvSpPr txBox="1">
            <a:spLocks noChangeArrowheads="1"/>
          </p:cNvSpPr>
          <p:nvPr/>
        </p:nvSpPr>
        <p:spPr>
          <a:xfrm>
            <a:off x="1730094" y="26197"/>
            <a:ext cx="56838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2.4.3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牛顿迭代法的收敛性分析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1D4B962-DEF1-4CFD-9AC9-04EC43D6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90" y="4463266"/>
            <a:ext cx="8322866" cy="96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设迭代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收敛到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的不动点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记绝对误差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若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368FBAB-AD47-40D6-8228-CCC4D7535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99735"/>
              </p:ext>
            </p:extLst>
          </p:nvPr>
        </p:nvGraphicFramePr>
        <p:xfrm>
          <a:off x="2555776" y="4990417"/>
          <a:ext cx="2435542" cy="94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82400" progId="Equation.DSMT4">
                  <p:embed/>
                </p:oleObj>
              </mc:Choice>
              <mc:Fallback>
                <p:oleObj name="Equation" r:id="rId3" imgW="1091880" imgH="482400" progId="Equation.DSMT4">
                  <p:embed/>
                  <p:pic>
                    <p:nvPicPr>
                      <p:cNvPr id="19" name="Object 4">
                        <a:extLst>
                          <a:ext uri="{FF2B5EF4-FFF2-40B4-BE49-F238E27FC236}">
                            <a16:creationId xmlns:a16="http://schemas.microsoft.com/office/drawing/2014/main" id="{FDE3F8BA-72CB-4100-8C2C-CE184A333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990417"/>
                        <a:ext cx="2435542" cy="941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824C0592-77C4-4D61-96E7-422C622A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19" y="3933056"/>
            <a:ext cx="3065106" cy="50359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ctr"/>
            <a:r>
              <a:rPr kumimoji="0"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回顾收敛阶的定义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7DE758-28A9-4D4E-B7A7-C9191BB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90" y="5727378"/>
            <a:ext cx="8418463" cy="114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则称该迭代为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以收敛阶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400" b="1" i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收敛到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。数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称为渐近误差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收敛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常数。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36613B72-053C-4905-B73F-C3E1BA39F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541" y="5167739"/>
            <a:ext cx="1744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为常数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2A54EB-1958-B4E0-DB2F-21F39541AB18}"/>
              </a:ext>
            </a:extLst>
          </p:cNvPr>
          <p:cNvSpPr txBox="1"/>
          <p:nvPr/>
        </p:nvSpPr>
        <p:spPr>
          <a:xfrm>
            <a:off x="1638078" y="693422"/>
            <a:ext cx="466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牛顿迭代法的局部收敛定理</a:t>
            </a:r>
            <a:endParaRPr kumimoji="1" lang="zh-CN" altLang="en-US" sz="2400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2515-9A19-155A-2E7A-BDB48BB5207B}"/>
              </a:ext>
            </a:extLst>
          </p:cNvPr>
          <p:cNvSpPr txBox="1"/>
          <p:nvPr/>
        </p:nvSpPr>
        <p:spPr>
          <a:xfrm>
            <a:off x="251520" y="2955865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如何证明？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2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矩形 136196">
            <a:extLst>
              <a:ext uri="{FF2B5EF4-FFF2-40B4-BE49-F238E27FC236}">
                <a16:creationId xmlns:a16="http://schemas.microsoft.com/office/drawing/2014/main" id="{0959AC11-834F-4D89-A6CC-2B3663E4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59" y="2277888"/>
            <a:ext cx="7013749" cy="50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sz="28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30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是方程</a:t>
            </a:r>
            <a:r>
              <a:rPr lang="en-US" altLang="zh-CN" sz="28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)=0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的单根，则有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46218AD-66AC-4443-8279-23C16B95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59" y="969979"/>
            <a:ext cx="61141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hlink"/>
              </a:buClr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Newton</a:t>
            </a: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法可写成不动点迭代的形式：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38781F-128C-4E76-8FC4-CACA73AEF927}"/>
              </a:ext>
            </a:extLst>
          </p:cNvPr>
          <p:cNvSpPr txBox="1"/>
          <p:nvPr/>
        </p:nvSpPr>
        <p:spPr>
          <a:xfrm>
            <a:off x="261035" y="18107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66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证明：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27492A-F97E-1E9D-D1EE-DC9664B9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938" y="2398360"/>
            <a:ext cx="3082502" cy="3693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A29551-9FE6-754C-E359-B97298CFC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204" y="1493200"/>
            <a:ext cx="3411593" cy="7035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13D764-1E83-FDE1-956B-678DAEED6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29" y="2869404"/>
            <a:ext cx="1899963" cy="41239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C72861D-7335-3988-98E4-693B0AD4579D}"/>
              </a:ext>
            </a:extLst>
          </p:cNvPr>
          <p:cNvSpPr txBox="1"/>
          <p:nvPr/>
        </p:nvSpPr>
        <p:spPr>
          <a:xfrm>
            <a:off x="2956632" y="2790676"/>
            <a:ext cx="2911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的不动点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18CFF65-CFBE-772E-D832-400BBEBE9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4" y="2904992"/>
            <a:ext cx="520700" cy="3048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076335C-CABC-5166-57DB-02A7D365A162}"/>
              </a:ext>
            </a:extLst>
          </p:cNvPr>
          <p:cNvSpPr txBox="1"/>
          <p:nvPr/>
        </p:nvSpPr>
        <p:spPr>
          <a:xfrm>
            <a:off x="3560740" y="192888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迭代函数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932D31-3760-EACE-800C-6BF9768D0888}"/>
              </a:ext>
            </a:extLst>
          </p:cNvPr>
          <p:cNvSpPr txBox="1"/>
          <p:nvPr/>
        </p:nvSpPr>
        <p:spPr>
          <a:xfrm>
            <a:off x="612100" y="344297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99C1354-F283-F093-4C0D-C73D079F3C10}"/>
              </a:ext>
            </a:extLst>
          </p:cNvPr>
          <p:cNvSpPr txBox="1"/>
          <p:nvPr/>
        </p:nvSpPr>
        <p:spPr>
          <a:xfrm>
            <a:off x="1358820" y="220733"/>
            <a:ext cx="744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kumimoji="1" lang="zh-CN" altLang="en-US" sz="280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思路：先证局部收敛，再证至少收敛阶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2)</a:t>
            </a:r>
            <a:endParaRPr kumimoji="1"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E3AA716-0DCB-48C3-667F-AEDABFC2865D}"/>
              </a:ext>
            </a:extLst>
          </p:cNvPr>
          <p:cNvCxnSpPr>
            <a:cxnSpLocks/>
          </p:cNvCxnSpPr>
          <p:nvPr/>
        </p:nvCxnSpPr>
        <p:spPr>
          <a:xfrm>
            <a:off x="2956632" y="3281799"/>
            <a:ext cx="278133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223477F7-EA27-96F4-ED61-DF35145AA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3353806"/>
            <a:ext cx="5511800" cy="825500"/>
          </a:xfrm>
          <a:prstGeom prst="rect">
            <a:avLst/>
          </a:prstGeom>
        </p:spPr>
      </p:pic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B6C7DE3-90CE-9D0A-DA13-5CD2669C2157}"/>
              </a:ext>
            </a:extLst>
          </p:cNvPr>
          <p:cNvCxnSpPr>
            <a:cxnSpLocks/>
          </p:cNvCxnSpPr>
          <p:nvPr/>
        </p:nvCxnSpPr>
        <p:spPr>
          <a:xfrm>
            <a:off x="7012173" y="3922308"/>
            <a:ext cx="11602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6B77DE0-4A5E-D520-4C98-B07C988E6294}"/>
              </a:ext>
            </a:extLst>
          </p:cNvPr>
          <p:cNvSpPr txBox="1"/>
          <p:nvPr/>
        </p:nvSpPr>
        <p:spPr>
          <a:xfrm>
            <a:off x="560258" y="4201924"/>
            <a:ext cx="81161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由迭代法的</a:t>
            </a:r>
            <a:r>
              <a:rPr lang="zh-CN" altLang="en-US" sz="28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局部收敛定理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可知</a:t>
            </a:r>
            <a:r>
              <a:rPr lang="zh-CN" altLang="en-US" sz="280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牛顿迭代公式局部收敛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EEE225-1FF3-B7CC-0252-123E4A7BA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7600" y="3546753"/>
            <a:ext cx="1574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3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/>
      <p:bldP spid="24" grpId="0"/>
      <p:bldP spid="13" grpId="0"/>
      <p:bldP spid="15" grpId="0"/>
      <p:bldP spid="19" grpId="0"/>
      <p:bldP spid="3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138781F-128C-4E76-8FC4-CACA73AEF927}"/>
              </a:ext>
            </a:extLst>
          </p:cNvPr>
          <p:cNvSpPr txBox="1"/>
          <p:nvPr/>
        </p:nvSpPr>
        <p:spPr>
          <a:xfrm>
            <a:off x="261035" y="18107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66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证明：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6193" name="文本框 136192">
            <a:extLst>
              <a:ext uri="{FF2B5EF4-FFF2-40B4-BE49-F238E27FC236}">
                <a16:creationId xmlns:a16="http://schemas.microsoft.com/office/drawing/2014/main" id="{4D6F9401-0741-4B47-8E5C-EDD2C1229394}"/>
              </a:ext>
            </a:extLst>
          </p:cNvPr>
          <p:cNvSpPr txBox="1"/>
          <p:nvPr/>
        </p:nvSpPr>
        <p:spPr>
          <a:xfrm>
            <a:off x="395536" y="680857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将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800" b="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处做一阶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Taylor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展开：</a:t>
            </a:r>
          </a:p>
        </p:txBody>
      </p:sp>
      <p:sp>
        <p:nvSpPr>
          <p:cNvPr id="136194" name="文本框 136193">
            <a:extLst>
              <a:ext uri="{FF2B5EF4-FFF2-40B4-BE49-F238E27FC236}">
                <a16:creationId xmlns:a16="http://schemas.microsoft.com/office/drawing/2014/main" id="{53B10B5C-FB54-469A-AB29-9DD2EAE3FCC5}"/>
              </a:ext>
            </a:extLst>
          </p:cNvPr>
          <p:cNvSpPr txBox="1"/>
          <p:nvPr/>
        </p:nvSpPr>
        <p:spPr>
          <a:xfrm>
            <a:off x="494748" y="1996342"/>
            <a:ext cx="682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)≠0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，等式两边同除以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，移项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4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0439DB-F11F-3C3F-45D5-8E226006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656" y="704296"/>
            <a:ext cx="1529688" cy="6179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B43631-6B46-5335-566C-C3B63A1CD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267817"/>
            <a:ext cx="6642278" cy="6550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5B57E1-B295-013D-5EA7-524C7EA2357F}"/>
              </a:ext>
            </a:extLst>
          </p:cNvPr>
          <p:cNvSpPr txBox="1"/>
          <p:nvPr/>
        </p:nvSpPr>
        <p:spPr>
          <a:xfrm>
            <a:off x="6948264" y="1395305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b="0" dirty="0">
                <a:solidFill>
                  <a:srgbClr val="090A0B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(. </a:t>
            </a:r>
            <a:r>
              <a:rPr kumimoji="1" lang="zh-CN" altLang="en-US" sz="2000" b="0" dirty="0">
                <a:solidFill>
                  <a:srgbClr val="090A0B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</a:t>
            </a:r>
            <a:r>
              <a:rPr kumimoji="1" lang="en-US" altLang="zh-CN" sz="2000" b="0" i="1" dirty="0" err="1">
                <a:solidFill>
                  <a:srgbClr val="090A0B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b="0" i="1" baseline="-25000" dirty="0" err="1">
                <a:solidFill>
                  <a:srgbClr val="090A0B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b="0" dirty="0">
                <a:solidFill>
                  <a:srgbClr val="090A0B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与</a:t>
            </a:r>
            <a:r>
              <a:rPr kumimoji="1" lang="en-US" altLang="zh-CN" sz="2000" b="0" i="1" dirty="0">
                <a:solidFill>
                  <a:srgbClr val="090A0B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b="0" baseline="30000" dirty="0">
                <a:solidFill>
                  <a:srgbClr val="090A0B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zh-CN" altLang="en-US" sz="2000" b="0" dirty="0">
                <a:solidFill>
                  <a:srgbClr val="090A0B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之间</a:t>
            </a:r>
            <a:r>
              <a:rPr kumimoji="1" lang="en-US" altLang="zh-CN" sz="2000" b="0" dirty="0">
                <a:solidFill>
                  <a:srgbClr val="090A0B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endParaRPr kumimoji="1" lang="zh-CN" altLang="en-US" sz="2000" b="0" dirty="0">
              <a:solidFill>
                <a:srgbClr val="090A0B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05B257-5D06-C542-5BE5-D15B2C136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949" y="1468360"/>
            <a:ext cx="190500" cy="254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3F0391-82AA-A084-D305-AAC136FC0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3648" y="2570442"/>
            <a:ext cx="4789624" cy="7937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4A0E24-816D-FC8D-0511-38414D772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689" y="3501008"/>
            <a:ext cx="4495800" cy="711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3BF4FA-42FD-28D1-C6DA-70A7F5AD5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7711" y="3748658"/>
            <a:ext cx="317500" cy="215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CAC0A69-E8B4-B05F-774F-36412C43F9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7711" y="4534396"/>
            <a:ext cx="317500" cy="215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CDDD4AB-43EA-F873-3380-EED0E23A71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8712" y="4293096"/>
            <a:ext cx="3581400" cy="698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6D72D34-AEF1-F574-C0BC-05150A76C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0054" y="5398658"/>
            <a:ext cx="317500" cy="2159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0ABE7B1-6B12-7FEF-E962-68D51BA83B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3648" y="5085184"/>
            <a:ext cx="5943600" cy="7620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01885144-066C-DD93-8DB4-201DAD33E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344" y="5948942"/>
            <a:ext cx="5505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Newton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迭代</a:t>
            </a:r>
            <a:r>
              <a:rPr lang="zh-CN" altLang="en-US" sz="2800" dirty="0">
                <a:solidFill>
                  <a:srgbClr val="0000FF"/>
                </a:solidFill>
                <a:latin typeface="+mj-ea"/>
                <a:ea typeface="+mj-ea"/>
              </a:rPr>
              <a:t>法</a:t>
            </a:r>
            <a:r>
              <a:rPr lang="zh-CN" altLang="en-US" sz="2800" dirty="0">
                <a:solidFill>
                  <a:srgbClr val="FF40FF"/>
                </a:solidFill>
                <a:latin typeface="+mj-ea"/>
                <a:ea typeface="+mj-ea"/>
              </a:rPr>
              <a:t>至少</a:t>
            </a:r>
            <a:r>
              <a:rPr lang="zh-CN" altLang="en-US" sz="2800" b="0" dirty="0">
                <a:solidFill>
                  <a:srgbClr val="0000FF"/>
                </a:solidFill>
                <a:latin typeface="+mj-ea"/>
                <a:ea typeface="+mj-ea"/>
              </a:rPr>
              <a:t>二阶局部收敛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5ED42E-5317-C331-1A8C-500B32A63F29}"/>
              </a:ext>
            </a:extLst>
          </p:cNvPr>
          <p:cNvSpPr txBox="1"/>
          <p:nvPr/>
        </p:nvSpPr>
        <p:spPr>
          <a:xfrm>
            <a:off x="7380312" y="5445224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FF40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?</a:t>
            </a:r>
            <a:endParaRPr kumimoji="1" lang="zh-CN" altLang="en-US" sz="2800" dirty="0">
              <a:solidFill>
                <a:srgbClr val="FF40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95F9AF-D69D-40B3-7786-7C1D0B207B76}"/>
              </a:ext>
            </a:extLst>
          </p:cNvPr>
          <p:cNvSpPr txBox="1"/>
          <p:nvPr/>
        </p:nvSpPr>
        <p:spPr>
          <a:xfrm>
            <a:off x="1358820" y="220733"/>
            <a:ext cx="744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kumimoji="1" lang="zh-CN" altLang="en-US" sz="280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思路：先证局部收敛，再证至少收敛阶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2)</a:t>
            </a:r>
            <a:endParaRPr kumimoji="1"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AB99D5-F603-7802-6BD8-C403ABC9443D}"/>
              </a:ext>
            </a:extLst>
          </p:cNvPr>
          <p:cNvSpPr txBox="1"/>
          <p:nvPr/>
        </p:nvSpPr>
        <p:spPr>
          <a:xfrm>
            <a:off x="395536" y="2344948"/>
            <a:ext cx="1350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迭代的前提</a:t>
            </a:r>
            <a:endParaRPr kumimoji="1" lang="en-US" altLang="zh-CN" sz="1600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97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3" grpId="0"/>
      <p:bldP spid="136194" grpId="0"/>
      <p:bldP spid="6" grpId="0"/>
      <p:bldP spid="18" grpId="0"/>
      <p:bldP spid="3" grpId="0"/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2" name="Text Box 4">
            <a:extLst>
              <a:ext uri="{FF2B5EF4-FFF2-40B4-BE49-F238E27FC236}">
                <a16:creationId xmlns:a16="http://schemas.microsoft.com/office/drawing/2014/main" id="{9E050DEC-13A1-4545-818E-786F8423E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6912768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2.10</a:t>
            </a:r>
            <a:r>
              <a:rPr lang="zh-CN" altLang="en-US" sz="28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试设计一个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二阶收敛</a:t>
            </a:r>
            <a:r>
              <a:rPr lang="zh-CN" altLang="en-US" dirty="0">
                <a:latin typeface="Times New Roman" panose="02020603050405020304" pitchFamily="18" charset="0"/>
              </a:rPr>
              <a:t>算法计算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&gt; 0)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949253" name="Object 5">
            <a:extLst>
              <a:ext uri="{FF2B5EF4-FFF2-40B4-BE49-F238E27FC236}">
                <a16:creationId xmlns:a16="http://schemas.microsoft.com/office/drawing/2014/main" id="{E0B105CB-4248-4AAB-8EBE-F14CA0B5A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805383"/>
              </p:ext>
            </p:extLst>
          </p:nvPr>
        </p:nvGraphicFramePr>
        <p:xfrm>
          <a:off x="5580112" y="1196752"/>
          <a:ext cx="4810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41200" progId="Equation.DSMT4">
                  <p:embed/>
                </p:oleObj>
              </mc:Choice>
              <mc:Fallback>
                <p:oleObj name="Equation" r:id="rId2" imgW="241200" imgH="241200" progId="Equation.DSMT4">
                  <p:embed/>
                  <p:pic>
                    <p:nvPicPr>
                      <p:cNvPr id="949253" name="Object 5">
                        <a:extLst>
                          <a:ext uri="{FF2B5EF4-FFF2-40B4-BE49-F238E27FC236}">
                            <a16:creationId xmlns:a16="http://schemas.microsoft.com/office/drawing/2014/main" id="{E0B105CB-4248-4AAB-8EBE-F14CA0B5A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196752"/>
                        <a:ext cx="48101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>
            <a:extLst>
              <a:ext uri="{FF2B5EF4-FFF2-40B4-BE49-F238E27FC236}">
                <a16:creationId xmlns:a16="http://schemas.microsoft.com/office/drawing/2014/main" id="{9948916C-BF79-4C57-9C65-03E2EDFEE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0" y="1980127"/>
            <a:ext cx="81537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解：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转化为用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Newton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法求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的正根（单根）</a:t>
            </a:r>
          </a:p>
        </p:txBody>
      </p:sp>
      <p:sp>
        <p:nvSpPr>
          <p:cNvPr id="949255" name="Rectangle 7">
            <a:extLst>
              <a:ext uri="{FF2B5EF4-FFF2-40B4-BE49-F238E27FC236}">
                <a16:creationId xmlns:a16="http://schemas.microsoft.com/office/drawing/2014/main" id="{A1D429DB-46CB-46FF-B2FA-C9354AE5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44" y="2660217"/>
            <a:ext cx="2491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Newton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迭代：</a:t>
            </a:r>
          </a:p>
        </p:txBody>
      </p:sp>
      <p:graphicFrame>
        <p:nvGraphicFramePr>
          <p:cNvPr id="949256" name="Object 8">
            <a:extLst>
              <a:ext uri="{FF2B5EF4-FFF2-40B4-BE49-F238E27FC236}">
                <a16:creationId xmlns:a16="http://schemas.microsoft.com/office/drawing/2014/main" id="{53F86E25-1A9E-49CE-A380-D49CCC40BD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298134"/>
              </p:ext>
            </p:extLst>
          </p:nvPr>
        </p:nvGraphicFramePr>
        <p:xfrm>
          <a:off x="2430199" y="2433485"/>
          <a:ext cx="5253635" cy="92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482400" progId="Equation.DSMT4">
                  <p:embed/>
                </p:oleObj>
              </mc:Choice>
              <mc:Fallback>
                <p:oleObj name="Equation" r:id="rId4" imgW="2920680" imgH="482400" progId="Equation.DSMT4">
                  <p:embed/>
                  <p:pic>
                    <p:nvPicPr>
                      <p:cNvPr id="949256" name="Object 8">
                        <a:extLst>
                          <a:ext uri="{FF2B5EF4-FFF2-40B4-BE49-F238E27FC236}">
                            <a16:creationId xmlns:a16="http://schemas.microsoft.com/office/drawing/2014/main" id="{53F86E25-1A9E-49CE-A380-D49CCC40BD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199" y="2433485"/>
                        <a:ext cx="5253635" cy="92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7" name="AutoShape 9">
            <a:extLst>
              <a:ext uri="{FF2B5EF4-FFF2-40B4-BE49-F238E27FC236}">
                <a16:creationId xmlns:a16="http://schemas.microsoft.com/office/drawing/2014/main" id="{A1CA59A2-D87C-4620-B5EA-CEB1AFD9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66" y="3677033"/>
            <a:ext cx="576263" cy="360363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49258" name="Object 10">
            <a:extLst>
              <a:ext uri="{FF2B5EF4-FFF2-40B4-BE49-F238E27FC236}">
                <a16:creationId xmlns:a16="http://schemas.microsoft.com/office/drawing/2014/main" id="{DB60B64C-5818-4E25-8CD1-055F81160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182651"/>
              </p:ext>
            </p:extLst>
          </p:nvPr>
        </p:nvGraphicFramePr>
        <p:xfrm>
          <a:off x="1311588" y="3384300"/>
          <a:ext cx="28336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457200" progId="Equation.DSMT4">
                  <p:embed/>
                </p:oleObj>
              </mc:Choice>
              <mc:Fallback>
                <p:oleObj name="Equation" r:id="rId6" imgW="1511280" imgH="457200" progId="Equation.DSMT4">
                  <p:embed/>
                  <p:pic>
                    <p:nvPicPr>
                      <p:cNvPr id="949258" name="Object 10">
                        <a:extLst>
                          <a:ext uri="{FF2B5EF4-FFF2-40B4-BE49-F238E27FC236}">
                            <a16:creationId xmlns:a16="http://schemas.microsoft.com/office/drawing/2014/main" id="{DB60B64C-5818-4E25-8CD1-055F81160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588" y="3384300"/>
                        <a:ext cx="28336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59" name="Object 11">
            <a:extLst>
              <a:ext uri="{FF2B5EF4-FFF2-40B4-BE49-F238E27FC236}">
                <a16:creationId xmlns:a16="http://schemas.microsoft.com/office/drawing/2014/main" id="{85CB5522-ECD7-4778-A8DF-15A23586F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546178"/>
              </p:ext>
            </p:extLst>
          </p:nvPr>
        </p:nvGraphicFramePr>
        <p:xfrm>
          <a:off x="4164354" y="3286815"/>
          <a:ext cx="37147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080" imgH="545760" progId="Equation.DSMT4">
                  <p:embed/>
                </p:oleObj>
              </mc:Choice>
              <mc:Fallback>
                <p:oleObj name="Equation" r:id="rId8" imgW="1981080" imgH="545760" progId="Equation.DSMT4">
                  <p:embed/>
                  <p:pic>
                    <p:nvPicPr>
                      <p:cNvPr id="949259" name="Object 11">
                        <a:extLst>
                          <a:ext uri="{FF2B5EF4-FFF2-40B4-BE49-F238E27FC236}">
                            <a16:creationId xmlns:a16="http://schemas.microsoft.com/office/drawing/2014/main" id="{85CB5522-ECD7-4778-A8DF-15A23586F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354" y="3286815"/>
                        <a:ext cx="37147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60" name="AutoShape 12">
            <a:extLst>
              <a:ext uri="{FF2B5EF4-FFF2-40B4-BE49-F238E27FC236}">
                <a16:creationId xmlns:a16="http://schemas.microsoft.com/office/drawing/2014/main" id="{6F29C884-444B-40B5-B15B-E8F161F8B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67" y="4585744"/>
            <a:ext cx="576262" cy="360362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49261" name="Object 13">
            <a:extLst>
              <a:ext uri="{FF2B5EF4-FFF2-40B4-BE49-F238E27FC236}">
                <a16:creationId xmlns:a16="http://schemas.microsoft.com/office/drawing/2014/main" id="{C1414105-A433-4C0B-8DCA-0B77E2D4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488507"/>
              </p:ext>
            </p:extLst>
          </p:nvPr>
        </p:nvGraphicFramePr>
        <p:xfrm>
          <a:off x="1457463" y="4243893"/>
          <a:ext cx="1994521" cy="103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558720" progId="Equation.DSMT4">
                  <p:embed/>
                </p:oleObj>
              </mc:Choice>
              <mc:Fallback>
                <p:oleObj name="Equation" r:id="rId10" imgW="1143000" imgH="558720" progId="Equation.DSMT4">
                  <p:embed/>
                  <p:pic>
                    <p:nvPicPr>
                      <p:cNvPr id="949261" name="Object 13">
                        <a:extLst>
                          <a:ext uri="{FF2B5EF4-FFF2-40B4-BE49-F238E27FC236}">
                            <a16:creationId xmlns:a16="http://schemas.microsoft.com/office/drawing/2014/main" id="{C1414105-A433-4C0B-8DCA-0B77E2D40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463" y="4243893"/>
                        <a:ext cx="1994521" cy="103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63" name="Object 15">
            <a:extLst>
              <a:ext uri="{FF2B5EF4-FFF2-40B4-BE49-F238E27FC236}">
                <a16:creationId xmlns:a16="http://schemas.microsoft.com/office/drawing/2014/main" id="{53A64775-2749-4E6D-8627-8024E4FE5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054479"/>
              </p:ext>
            </p:extLst>
          </p:nvPr>
        </p:nvGraphicFramePr>
        <p:xfrm>
          <a:off x="4343191" y="4257688"/>
          <a:ext cx="6429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720" imgH="419040" progId="Equation.DSMT4">
                  <p:embed/>
                </p:oleObj>
              </mc:Choice>
              <mc:Fallback>
                <p:oleObj name="Equation" r:id="rId12" imgW="342720" imgH="419040" progId="Equation.DSMT4">
                  <p:embed/>
                  <p:pic>
                    <p:nvPicPr>
                      <p:cNvPr id="949263" name="Object 15">
                        <a:extLst>
                          <a:ext uri="{FF2B5EF4-FFF2-40B4-BE49-F238E27FC236}">
                            <a16:creationId xmlns:a16="http://schemas.microsoft.com/office/drawing/2014/main" id="{53A64775-2749-4E6D-8627-8024E4FE5D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191" y="4257688"/>
                        <a:ext cx="6429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64" name="Rectangle 16">
            <a:extLst>
              <a:ext uri="{FF2B5EF4-FFF2-40B4-BE49-F238E27FC236}">
                <a16:creationId xmlns:a16="http://schemas.microsoft.com/office/drawing/2014/main" id="{E24260C1-74D7-4CC4-8778-7C2DC05C6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4437112"/>
            <a:ext cx="16376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二阶收敛</a:t>
            </a:r>
          </a:p>
        </p:txBody>
      </p:sp>
      <p:sp>
        <p:nvSpPr>
          <p:cNvPr id="949265" name="AutoShape 17">
            <a:extLst>
              <a:ext uri="{FF2B5EF4-FFF2-40B4-BE49-F238E27FC236}">
                <a16:creationId xmlns:a16="http://schemas.microsoft.com/office/drawing/2014/main" id="{EF975D6D-4D66-404A-807D-C7767ED6E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16" y="4542959"/>
            <a:ext cx="863600" cy="358775"/>
          </a:xfrm>
          <a:prstGeom prst="rightArrow">
            <a:avLst>
              <a:gd name="adj1" fmla="val 50000"/>
              <a:gd name="adj2" fmla="val 6017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标题 134145">
            <a:extLst>
              <a:ext uri="{FF2B5EF4-FFF2-40B4-BE49-F238E27FC236}">
                <a16:creationId xmlns:a16="http://schemas.microsoft.com/office/drawing/2014/main" id="{9483C8FD-E991-40D0-A99E-D39B6E267448}"/>
              </a:ext>
            </a:extLst>
          </p:cNvPr>
          <p:cNvSpPr txBox="1">
            <a:spLocks noChangeArrowheads="1"/>
          </p:cNvSpPr>
          <p:nvPr/>
        </p:nvSpPr>
        <p:spPr>
          <a:xfrm>
            <a:off x="1835696" y="404664"/>
            <a:ext cx="56838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2.4.3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牛顿迭代法的收敛性分析</a:t>
            </a: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AEC969D3-07E4-4203-82E0-BE24A61D6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591" y="4536067"/>
            <a:ext cx="863600" cy="358775"/>
          </a:xfrm>
          <a:prstGeom prst="rightArrow">
            <a:avLst>
              <a:gd name="adj1" fmla="val 50000"/>
              <a:gd name="adj2" fmla="val 6017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3F6FDC-A710-2F9B-F01E-A439A4107FC5}"/>
              </a:ext>
            </a:extLst>
          </p:cNvPr>
          <p:cNvSpPr txBox="1"/>
          <p:nvPr/>
        </p:nvSpPr>
        <p:spPr>
          <a:xfrm>
            <a:off x="1974399" y="3864529"/>
            <a:ext cx="639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*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E5B746-5B29-67D1-F8A9-7B60C31BB47C}"/>
              </a:ext>
            </a:extLst>
          </p:cNvPr>
          <p:cNvSpPr txBox="1"/>
          <p:nvPr/>
        </p:nvSpPr>
        <p:spPr>
          <a:xfrm>
            <a:off x="7169601" y="3635236"/>
            <a:ext cx="639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*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57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4" grpId="0"/>
      <p:bldP spid="949255" grpId="0"/>
      <p:bldP spid="949257" grpId="0" animBg="1"/>
      <p:bldP spid="949260" grpId="0" animBg="1"/>
      <p:bldP spid="949264" grpId="0"/>
      <p:bldP spid="949265" grpId="0" animBg="1"/>
      <p:bldP spid="23" grpId="0" animBg="1"/>
      <p:bldP spid="3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>
            <a:extLst>
              <a:ext uri="{FF2B5EF4-FFF2-40B4-BE49-F238E27FC236}">
                <a16:creationId xmlns:a16="http://schemas.microsoft.com/office/drawing/2014/main" id="{B5495279-5DB9-4DB6-9ADC-C01904EBE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30" y="675286"/>
            <a:ext cx="5337057" cy="480131"/>
          </a:xfrm>
          <a:noFill/>
          <a:ln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Newton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法也适用于求重根的情形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72871010-FCD8-4C90-A3FE-B91357D42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4744"/>
            <a:ext cx="81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</a:rPr>
              <a:t> 当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</a:rPr>
              <a:t>重根时，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可以表示为：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标题 134145">
            <a:extLst>
              <a:ext uri="{FF2B5EF4-FFF2-40B4-BE49-F238E27FC236}">
                <a16:creationId xmlns:a16="http://schemas.microsoft.com/office/drawing/2014/main" id="{246A5940-584A-44A5-8B1C-68B3D33B2FB5}"/>
              </a:ext>
            </a:extLst>
          </p:cNvPr>
          <p:cNvSpPr txBox="1">
            <a:spLocks noChangeArrowheads="1"/>
          </p:cNvSpPr>
          <p:nvPr/>
        </p:nvSpPr>
        <p:spPr>
          <a:xfrm>
            <a:off x="2061596" y="125429"/>
            <a:ext cx="5020808" cy="476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2.4.3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牛顿迭代法的收敛性分析  </a:t>
            </a:r>
            <a:endParaRPr lang="zh-CN" altLang="en-US" sz="28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14B51D-0FD2-A039-EAB1-FC200E819B02}"/>
              </a:ext>
            </a:extLst>
          </p:cNvPr>
          <p:cNvSpPr txBox="1"/>
          <p:nvPr/>
        </p:nvSpPr>
        <p:spPr>
          <a:xfrm>
            <a:off x="1763436" y="1548081"/>
            <a:ext cx="5617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= 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x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*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m</a:t>
            </a:r>
            <a:r>
              <a:rPr lang="en-US" altLang="zh-CN" sz="28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*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≠ </a:t>
            </a:r>
            <a:r>
              <a:rPr lang="en-US" altLang="zh-CN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0)</a:t>
            </a:r>
            <a:endParaRPr lang="en-US" altLang="zh-CN" sz="2800" dirty="0"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AFE6DD-564F-E2E6-5BF0-1240115D7626}"/>
              </a:ext>
            </a:extLst>
          </p:cNvPr>
          <p:cNvSpPr txBox="1"/>
          <p:nvPr/>
        </p:nvSpPr>
        <p:spPr>
          <a:xfrm>
            <a:off x="384627" y="2170320"/>
            <a:ext cx="1676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迭代公式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32458BE-757C-1565-DBB1-65A46447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22" y="2636989"/>
            <a:ext cx="6050756" cy="83069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EB8CAA8-E1A7-8CBF-D797-3EE668480503}"/>
              </a:ext>
            </a:extLst>
          </p:cNvPr>
          <p:cNvSpPr txBox="1"/>
          <p:nvPr/>
        </p:nvSpPr>
        <p:spPr>
          <a:xfrm>
            <a:off x="389829" y="3467686"/>
            <a:ext cx="648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，则将上式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两边同减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</a:t>
            </a:r>
            <a:endParaRPr lang="zh-CN" altLang="en-US" baseline="30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D519E84-9BEB-31C4-2F76-E592E5DE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22" y="4005064"/>
            <a:ext cx="5737448" cy="9770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70A9656-AA29-0ACF-3688-85A5D59854DF}"/>
              </a:ext>
            </a:extLst>
          </p:cNvPr>
          <p:cNvSpPr txBox="1"/>
          <p:nvPr/>
        </p:nvSpPr>
        <p:spPr>
          <a:xfrm>
            <a:off x="7643190" y="2693540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上下同除</a:t>
            </a:r>
            <a:endParaRPr kumimoji="1" lang="en-US" altLang="zh-CN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l"/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b="1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="1" i="1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b="1" i="1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endParaRPr kumimoji="1" lang="zh-CN" altLang="en-US" baseline="30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86A9FF8-4903-DB27-F2FB-0FF62112E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61" y="5296878"/>
            <a:ext cx="6384478" cy="102941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8846903-993F-1CEF-67E7-041F94B23209}"/>
              </a:ext>
            </a:extLst>
          </p:cNvPr>
          <p:cNvSpPr txBox="1"/>
          <p:nvPr/>
        </p:nvSpPr>
        <p:spPr>
          <a:xfrm>
            <a:off x="385556" y="4849996"/>
            <a:ext cx="4690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两边</a:t>
            </a:r>
            <a:r>
              <a:rPr lang="zh-CN" altLang="en-US" sz="28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同除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，取极限，得：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0E84536-2AFE-D467-5AC7-4C0EFC336F91}"/>
              </a:ext>
            </a:extLst>
          </p:cNvPr>
          <p:cNvSpPr txBox="1"/>
          <p:nvPr/>
        </p:nvSpPr>
        <p:spPr>
          <a:xfrm>
            <a:off x="1236205" y="6326297"/>
            <a:ext cx="6671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ffectLst/>
                <a:latin typeface="+mn-ea"/>
                <a:ea typeface="+mn-ea"/>
              </a:rPr>
              <a:t>牛顿法求方程的重根时</a:t>
            </a:r>
            <a:r>
              <a:rPr lang="zh-CN" altLang="en-US" sz="2800" dirty="0">
                <a:solidFill>
                  <a:srgbClr val="0000FF"/>
                </a:solidFill>
                <a:effectLst/>
                <a:latin typeface="+mn-ea"/>
                <a:ea typeface="+mn-ea"/>
              </a:rPr>
              <a:t>仅为</a:t>
            </a:r>
            <a:r>
              <a:rPr lang="zh-CN" altLang="en-US" sz="2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线性收敛</a:t>
            </a:r>
            <a:r>
              <a:rPr lang="en-US" altLang="zh-CN" sz="28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 </a:t>
            </a:r>
            <a:endParaRPr lang="zh-CN" altLang="en-US" sz="2800" dirty="0">
              <a:solidFill>
                <a:schemeClr val="tx1"/>
              </a:solidFill>
              <a:effectLst/>
              <a:highlight>
                <a:srgbClr val="FFFF00"/>
              </a:highlight>
              <a:latin typeface="+mn-ea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9DB36D-EA70-5EA1-C530-3D868CE4AFAD}"/>
              </a:ext>
            </a:extLst>
          </p:cNvPr>
          <p:cNvSpPr txBox="1"/>
          <p:nvPr/>
        </p:nvSpPr>
        <p:spPr>
          <a:xfrm>
            <a:off x="7545897" y="6239053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重数越高</a:t>
            </a:r>
            <a:endParaRPr kumimoji="1" lang="en-US" altLang="zh-CN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收敛越慢</a:t>
            </a:r>
            <a:endParaRPr kumimoji="1" lang="zh-CN" altLang="en-US" baseline="30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15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5" grpId="0"/>
      <p:bldP spid="4" grpId="0"/>
      <p:bldP spid="13" grpId="0"/>
      <p:bldP spid="15" grpId="0"/>
      <p:bldP spid="17" grpId="0"/>
      <p:bldP spid="21" grpId="0"/>
      <p:bldP spid="24" grpId="0"/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9" name="Rectangle 3">
            <a:extLst>
              <a:ext uri="{FF2B5EF4-FFF2-40B4-BE49-F238E27FC236}">
                <a16:creationId xmlns:a16="http://schemas.microsoft.com/office/drawing/2014/main" id="{06202FAF-2D15-4339-8F2D-6361AD6D9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77" y="843618"/>
            <a:ext cx="49311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</a:rPr>
              <a:t> 提高收敛速度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提高收敛阶</a:t>
            </a:r>
          </a:p>
        </p:txBody>
      </p:sp>
      <p:sp>
        <p:nvSpPr>
          <p:cNvPr id="951300" name="Rectangle 4">
            <a:extLst>
              <a:ext uri="{FF2B5EF4-FFF2-40B4-BE49-F238E27FC236}">
                <a16:creationId xmlns:a16="http://schemas.microsoft.com/office/drawing/2014/main" id="{38199A54-6127-4889-8B8D-0CCC7D69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343" y="2472596"/>
            <a:ext cx="3536546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但</a:t>
            </a:r>
            <a:r>
              <a:rPr lang="en-US" altLang="zh-CN" sz="2400" i="1" dirty="0">
                <a:solidFill>
                  <a:srgbClr val="0000FF"/>
                </a:solidFill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通常无法预先知道！</a:t>
            </a:r>
          </a:p>
        </p:txBody>
      </p:sp>
      <p:grpSp>
        <p:nvGrpSpPr>
          <p:cNvPr id="951301" name="Group 5">
            <a:extLst>
              <a:ext uri="{FF2B5EF4-FFF2-40B4-BE49-F238E27FC236}">
                <a16:creationId xmlns:a16="http://schemas.microsoft.com/office/drawing/2014/main" id="{551D7BDF-518A-4002-8103-BFC86C82FE77}"/>
              </a:ext>
            </a:extLst>
          </p:cNvPr>
          <p:cNvGrpSpPr>
            <a:grpSpLocks/>
          </p:cNvGrpSpPr>
          <p:nvPr/>
        </p:nvGrpSpPr>
        <p:grpSpPr bwMode="auto">
          <a:xfrm>
            <a:off x="254005" y="1566591"/>
            <a:ext cx="4033836" cy="835025"/>
            <a:chOff x="268" y="1128"/>
            <a:chExt cx="2541" cy="526"/>
          </a:xfrm>
        </p:grpSpPr>
        <p:sp>
          <p:nvSpPr>
            <p:cNvPr id="951302" name="Text Box 6">
              <a:extLst>
                <a:ext uri="{FF2B5EF4-FFF2-40B4-BE49-F238E27FC236}">
                  <a16:creationId xmlns:a16="http://schemas.microsoft.com/office/drawing/2014/main" id="{C06A75C1-9285-43A1-9288-EC0CC390D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" y="1238"/>
              <a:ext cx="12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63600" indent="-863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0541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44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351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zh-CN" altLang="en-US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法一</a:t>
              </a:r>
              <a:r>
                <a:rPr lang="zh-CN" altLang="en-US" dirty="0">
                  <a:latin typeface="Times New Roman" panose="02020603050405020304" pitchFamily="18" charset="0"/>
                </a:rPr>
                <a:t>：取 </a:t>
              </a:r>
            </a:p>
          </p:txBody>
        </p:sp>
        <p:graphicFrame>
          <p:nvGraphicFramePr>
            <p:cNvPr id="951303" name="Object 7">
              <a:extLst>
                <a:ext uri="{FF2B5EF4-FFF2-40B4-BE49-F238E27FC236}">
                  <a16:creationId xmlns:a16="http://schemas.microsoft.com/office/drawing/2014/main" id="{EE5EA7A4-353D-4457-8BBA-3CF2C2FBD0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9" y="1128"/>
            <a:ext cx="1470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44520" imgH="419040" progId="Equation.DSMT4">
                    <p:embed/>
                  </p:oleObj>
                </mc:Choice>
                <mc:Fallback>
                  <p:oleObj name="Equation" r:id="rId2" imgW="1244520" imgH="419040" progId="Equation.DSMT4">
                    <p:embed/>
                    <p:pic>
                      <p:nvPicPr>
                        <p:cNvPr id="951303" name="Object 7">
                          <a:extLst>
                            <a:ext uri="{FF2B5EF4-FFF2-40B4-BE49-F238E27FC236}">
                              <a16:creationId xmlns:a16="http://schemas.microsoft.com/office/drawing/2014/main" id="{EE5EA7A4-353D-4457-8BBA-3CF2C2FBD0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128"/>
                          <a:ext cx="1470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1307" name="Group 11">
            <a:extLst>
              <a:ext uri="{FF2B5EF4-FFF2-40B4-BE49-F238E27FC236}">
                <a16:creationId xmlns:a16="http://schemas.microsoft.com/office/drawing/2014/main" id="{25424EB0-7ADF-4397-83E5-F831EBE0F43F}"/>
              </a:ext>
            </a:extLst>
          </p:cNvPr>
          <p:cNvGrpSpPr>
            <a:grpSpLocks/>
          </p:cNvGrpSpPr>
          <p:nvPr/>
        </p:nvGrpSpPr>
        <p:grpSpPr bwMode="auto">
          <a:xfrm>
            <a:off x="6444215" y="1769643"/>
            <a:ext cx="2201865" cy="400051"/>
            <a:chOff x="4241" y="1296"/>
            <a:chExt cx="1387" cy="252"/>
          </a:xfrm>
        </p:grpSpPr>
        <p:sp>
          <p:nvSpPr>
            <p:cNvPr id="951308" name="AutoShape 12">
              <a:extLst>
                <a:ext uri="{FF2B5EF4-FFF2-40B4-BE49-F238E27FC236}">
                  <a16:creationId xmlns:a16="http://schemas.microsoft.com/office/drawing/2014/main" id="{6CBBBC94-49C0-4806-9DE9-708FFA92A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344"/>
              <a:ext cx="318" cy="182"/>
            </a:xfrm>
            <a:prstGeom prst="rightArrow">
              <a:avLst>
                <a:gd name="adj1" fmla="val 50000"/>
                <a:gd name="adj2" fmla="val 436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1309" name="Rectangle 13">
              <a:extLst>
                <a:ext uri="{FF2B5EF4-FFF2-40B4-BE49-F238E27FC236}">
                  <a16:creationId xmlns:a16="http://schemas.microsoft.com/office/drawing/2014/main" id="{3E636D9E-C0DC-43F6-A6A2-2F11FBD4B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1296"/>
              <a:ext cx="11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</a:rPr>
                <a:t>至少二阶收敛</a:t>
              </a:r>
            </a:p>
          </p:txBody>
        </p:sp>
      </p:grpSp>
      <p:sp>
        <p:nvSpPr>
          <p:cNvPr id="951310" name="Text Box 14">
            <a:extLst>
              <a:ext uri="{FF2B5EF4-FFF2-40B4-BE49-F238E27FC236}">
                <a16:creationId xmlns:a16="http://schemas.microsoft.com/office/drawing/2014/main" id="{B99136C0-8817-4C4E-AC3B-638DE59A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52" y="3153669"/>
            <a:ext cx="799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63600" indent="-863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法二</a:t>
            </a:r>
            <a:r>
              <a:rPr lang="zh-CN" altLang="en-US" dirty="0">
                <a:latin typeface="Times New Roman" panose="02020603050405020304" pitchFamily="18" charset="0"/>
              </a:rPr>
              <a:t>：将求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的重根转化为求另一个函数的单根。 </a:t>
            </a:r>
          </a:p>
        </p:txBody>
      </p:sp>
      <p:sp>
        <p:nvSpPr>
          <p:cNvPr id="951311" name="Rectangle 15">
            <a:extLst>
              <a:ext uri="{FF2B5EF4-FFF2-40B4-BE49-F238E27FC236}">
                <a16:creationId xmlns:a16="http://schemas.microsoft.com/office/drawing/2014/main" id="{7F9D9C5A-7D76-461A-87B8-20F941E1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636318"/>
            <a:ext cx="6859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构造针对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的具有二阶收敛的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Newton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迭代：</a:t>
            </a:r>
          </a:p>
        </p:txBody>
      </p:sp>
      <p:graphicFrame>
        <p:nvGraphicFramePr>
          <p:cNvPr id="951312" name="Object 16">
            <a:extLst>
              <a:ext uri="{FF2B5EF4-FFF2-40B4-BE49-F238E27FC236}">
                <a16:creationId xmlns:a16="http://schemas.microsoft.com/office/drawing/2014/main" id="{5298BF98-E319-4576-92C5-63FB5B434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738991"/>
              </p:ext>
            </p:extLst>
          </p:nvPr>
        </p:nvGraphicFramePr>
        <p:xfrm>
          <a:off x="1763715" y="5212381"/>
          <a:ext cx="53816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69920" imgH="457200" progId="Equation.DSMT4">
                  <p:embed/>
                </p:oleObj>
              </mc:Choice>
              <mc:Fallback>
                <p:oleObj name="Equation" r:id="rId4" imgW="2869920" imgH="457200" progId="Equation.DSMT4">
                  <p:embed/>
                  <p:pic>
                    <p:nvPicPr>
                      <p:cNvPr id="951312" name="Object 16">
                        <a:extLst>
                          <a:ext uri="{FF2B5EF4-FFF2-40B4-BE49-F238E27FC236}">
                            <a16:creationId xmlns:a16="http://schemas.microsoft.com/office/drawing/2014/main" id="{5298BF98-E319-4576-92C5-63FB5B434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5" y="5212381"/>
                        <a:ext cx="5381625" cy="9112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1313" name="Group 17">
            <a:extLst>
              <a:ext uri="{FF2B5EF4-FFF2-40B4-BE49-F238E27FC236}">
                <a16:creationId xmlns:a16="http://schemas.microsoft.com/office/drawing/2014/main" id="{1DAA38FD-251E-450F-96C1-1CFB88FAE719}"/>
              </a:ext>
            </a:extLst>
          </p:cNvPr>
          <p:cNvGrpSpPr>
            <a:grpSpLocks/>
          </p:cNvGrpSpPr>
          <p:nvPr/>
        </p:nvGrpSpPr>
        <p:grpSpPr bwMode="auto">
          <a:xfrm>
            <a:off x="1034260" y="3830811"/>
            <a:ext cx="6840537" cy="835025"/>
            <a:chOff x="671" y="2441"/>
            <a:chExt cx="4309" cy="526"/>
          </a:xfrm>
        </p:grpSpPr>
        <p:sp>
          <p:nvSpPr>
            <p:cNvPr id="951314" name="Text Box 18">
              <a:extLst>
                <a:ext uri="{FF2B5EF4-FFF2-40B4-BE49-F238E27FC236}">
                  <a16:creationId xmlns:a16="http://schemas.microsoft.com/office/drawing/2014/main" id="{3CDA06E4-BB6C-4E36-AE37-906F5AAD3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543"/>
              <a:ext cx="4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63600" indent="-863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0541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44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351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令                      ，则 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*</a:t>
              </a:r>
              <a:r>
                <a:rPr lang="zh-CN" altLang="en-US" dirty="0">
                  <a:latin typeface="Times New Roman" panose="02020603050405020304" pitchFamily="18" charset="0"/>
                </a:rPr>
                <a:t>是</a:t>
              </a:r>
              <a:r>
                <a:rPr lang="zh-CN" altLang="en-US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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)=0</a:t>
              </a:r>
              <a:r>
                <a:rPr lang="zh-CN" altLang="en-US" dirty="0">
                  <a:latin typeface="Times New Roman" panose="02020603050405020304" pitchFamily="18" charset="0"/>
                </a:rPr>
                <a:t>的单根。 </a:t>
              </a:r>
            </a:p>
          </p:txBody>
        </p:sp>
        <p:graphicFrame>
          <p:nvGraphicFramePr>
            <p:cNvPr id="951315" name="Object 19">
              <a:extLst>
                <a:ext uri="{FF2B5EF4-FFF2-40B4-BE49-F238E27FC236}">
                  <a16:creationId xmlns:a16="http://schemas.microsoft.com/office/drawing/2014/main" id="{822DB9D1-B68A-43C7-BBA9-85FACAC8E5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8508144"/>
                </p:ext>
              </p:extLst>
            </p:nvPr>
          </p:nvGraphicFramePr>
          <p:xfrm>
            <a:off x="1318" y="2441"/>
            <a:ext cx="1035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76240" imgH="419040" progId="Equation.DSMT4">
                    <p:embed/>
                  </p:oleObj>
                </mc:Choice>
                <mc:Fallback>
                  <p:oleObj name="Equation" r:id="rId6" imgW="876240" imgH="419040" progId="Equation.DSMT4">
                    <p:embed/>
                    <p:pic>
                      <p:nvPicPr>
                        <p:cNvPr id="951315" name="Object 19">
                          <a:extLst>
                            <a:ext uri="{FF2B5EF4-FFF2-40B4-BE49-F238E27FC236}">
                              <a16:creationId xmlns:a16="http://schemas.microsoft.com/office/drawing/2014/main" id="{822DB9D1-B68A-43C7-BBA9-85FACAC8E5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2441"/>
                          <a:ext cx="1035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34145">
            <a:extLst>
              <a:ext uri="{FF2B5EF4-FFF2-40B4-BE49-F238E27FC236}">
                <a16:creationId xmlns:a16="http://schemas.microsoft.com/office/drawing/2014/main" id="{ADA1B5CE-9798-7FCE-DE6C-F927DC10965B}"/>
              </a:ext>
            </a:extLst>
          </p:cNvPr>
          <p:cNvSpPr txBox="1">
            <a:spLocks noChangeArrowheads="1"/>
          </p:cNvSpPr>
          <p:nvPr/>
        </p:nvSpPr>
        <p:spPr>
          <a:xfrm>
            <a:off x="2061596" y="125429"/>
            <a:ext cx="5020808" cy="476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2.4.3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牛顿迭代法的收敛性分析  </a:t>
            </a:r>
            <a:endParaRPr lang="zh-CN" altLang="en-US" sz="28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327283-6A47-6B03-050C-F470FA50E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247" y="6207695"/>
            <a:ext cx="3057247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需要求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的二阶导数！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1D606-750E-A045-FE38-39523C61364C}"/>
              </a:ext>
            </a:extLst>
          </p:cNvPr>
          <p:cNvSpPr txBox="1"/>
          <p:nvPr/>
        </p:nvSpPr>
        <p:spPr>
          <a:xfrm>
            <a:off x="1581967" y="3545701"/>
            <a:ext cx="527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如果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zh-CN" altLang="en-US" sz="20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2000" b="1" i="1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000" b="1" i="1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0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重根，则也是</a:t>
            </a:r>
            <a:r>
              <a:rPr kumimoji="0" lang="en-US" altLang="zh-CN" sz="2000" b="1" i="1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f’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000" b="1" i="1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zh-CN" altLang="en-US" sz="20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重根</a:t>
            </a:r>
            <a:endParaRPr kumimoji="1" lang="zh-CN" altLang="en-US" sz="2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66EECFA-9D0A-F2EF-DE44-3B37E3E0CD82}"/>
              </a:ext>
            </a:extLst>
          </p:cNvPr>
          <p:cNvGrpSpPr/>
          <p:nvPr/>
        </p:nvGrpSpPr>
        <p:grpSpPr>
          <a:xfrm>
            <a:off x="4432304" y="1634166"/>
            <a:ext cx="1960833" cy="749300"/>
            <a:chOff x="4432304" y="1634166"/>
            <a:chExt cx="1960833" cy="749300"/>
          </a:xfrm>
        </p:grpSpPr>
        <p:sp>
          <p:nvSpPr>
            <p:cNvPr id="951305" name="AutoShape 9">
              <a:extLst>
                <a:ext uri="{FF2B5EF4-FFF2-40B4-BE49-F238E27FC236}">
                  <a16:creationId xmlns:a16="http://schemas.microsoft.com/office/drawing/2014/main" id="{7E7E2ED4-A28F-4A5B-A589-A5A69A48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4" y="1857137"/>
              <a:ext cx="504825" cy="288925"/>
            </a:xfrm>
            <a:prstGeom prst="rightArrow">
              <a:avLst>
                <a:gd name="adj1" fmla="val 50000"/>
                <a:gd name="adj2" fmla="val 436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E8BC13A-FC6B-0D57-5481-B57B436E1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1537" y="1634166"/>
              <a:ext cx="1193800" cy="7493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4FD1628-8D72-DFD3-E4C5-215F4E7E9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15337" y="1772816"/>
              <a:ext cx="177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44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9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5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5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/>
      <p:bldP spid="951300" grpId="0" animBg="1"/>
      <p:bldP spid="951310" grpId="0"/>
      <p:bldP spid="951311" grpId="0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>
            <a:extLst>
              <a:ext uri="{FF2B5EF4-FFF2-40B4-BE49-F238E27FC236}">
                <a16:creationId xmlns:a16="http://schemas.microsoft.com/office/drawing/2014/main" id="{761BA8A8-8F3B-4220-83EC-82C80757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76672"/>
            <a:ext cx="1512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</a:rPr>
              <a:t>2.2</a:t>
            </a:r>
            <a:r>
              <a:rPr lang="en-US" altLang="zh-CN" dirty="0"/>
              <a:t>  </a:t>
            </a:r>
          </a:p>
        </p:txBody>
      </p:sp>
      <p:pic>
        <p:nvPicPr>
          <p:cNvPr id="23563" name="Picture 11" descr="ex2">
            <a:extLst>
              <a:ext uri="{FF2B5EF4-FFF2-40B4-BE49-F238E27FC236}">
                <a16:creationId xmlns:a16="http://schemas.microsoft.com/office/drawing/2014/main" id="{D66B9FE8-9E59-4D14-9D1D-5F7EADEC5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75" y="1052736"/>
            <a:ext cx="6876677" cy="5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644D8A7-725F-DC40-309E-8EE119AC30D2}"/>
              </a:ext>
            </a:extLst>
          </p:cNvPr>
          <p:cNvSpPr txBox="1"/>
          <p:nvPr/>
        </p:nvSpPr>
        <p:spPr>
          <a:xfrm>
            <a:off x="2411760" y="5865426"/>
            <a:ext cx="39793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自行绘制此图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A7CC66-71CA-B9F0-FDDD-7757CECB1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548680"/>
            <a:ext cx="5205590" cy="4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标题 140289">
            <a:extLst>
              <a:ext uri="{FF2B5EF4-FFF2-40B4-BE49-F238E27FC236}">
                <a16:creationId xmlns:a16="http://schemas.microsoft.com/office/drawing/2014/main" id="{74A37C4B-3A05-48EC-8177-06D0B7FBEC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13892" y="116632"/>
            <a:ext cx="6516216" cy="476672"/>
          </a:xfrm>
        </p:spPr>
        <p:txBody>
          <a:bodyPr anchor="ctr">
            <a:noAutofit/>
          </a:bodyPr>
          <a:lstStyle/>
          <a:p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2.4.4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牛顿迭代法的算法实现</a:t>
            </a:r>
          </a:p>
        </p:txBody>
      </p:sp>
      <p:sp>
        <p:nvSpPr>
          <p:cNvPr id="140291" name="副标题 140290">
            <a:extLst>
              <a:ext uri="{FF2B5EF4-FFF2-40B4-BE49-F238E27FC236}">
                <a16:creationId xmlns:a16="http://schemas.microsoft.com/office/drawing/2014/main" id="{0F87ECE1-CF53-400B-9199-863184AAA6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92150"/>
            <a:ext cx="3635896" cy="5545162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计算步骤</a:t>
            </a:r>
          </a:p>
          <a:p>
            <a:pPr marL="514350" indent="-514350" algn="just">
              <a:buFont typeface="+mj-ea"/>
              <a:buAutoNum type="circleNumDbPlain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初始值</a:t>
            </a:r>
            <a:r>
              <a:rPr lang="en-US" altLang="zh-CN" sz="2800" b="1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及精度</a:t>
            </a:r>
            <a:r>
              <a:rPr lang="en-US" altLang="zh-CN" sz="2800" b="1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</a:p>
          <a:p>
            <a:pPr marL="514350" indent="-514350" algn="just">
              <a:buFont typeface="+mj-ea"/>
              <a:buAutoNum type="circleNumDbPlain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marL="514350" indent="-514350" algn="just">
              <a:buFont typeface="+mj-ea"/>
              <a:buAutoNum type="circleNumDbPlain"/>
            </a:pPr>
            <a:endParaRPr lang="en-US" altLang="zh-CN" sz="2800" b="1" baseline="-25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endParaRPr lang="en-US" altLang="zh-CN" sz="2800" b="1" baseline="-25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14350" indent="-514350" algn="just">
              <a:buFont typeface="+mj-ea"/>
              <a:buAutoNum type="circleNumDbPlain" startAt="3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14350" indent="-514350" algn="just">
              <a:buFont typeface="+mj-ea"/>
              <a:buAutoNum type="circleNumDbPlain" startAt="3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则转向</a:t>
            </a:r>
            <a:r>
              <a:rPr lang="zh-CN" altLang="en-US" sz="2800" dirty="0"/>
              <a:t>④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；否则转向</a:t>
            </a:r>
            <a:r>
              <a:rPr lang="zh-CN" altLang="en-US" sz="2800" dirty="0"/>
              <a:t>②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14350" indent="-514350" algn="just">
              <a:buFont typeface="+mj-ea"/>
              <a:buAutoNum type="circleNumDbPlain" startAt="3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输出满足精度的根</a:t>
            </a:r>
            <a:r>
              <a:rPr lang="en-US" altLang="zh-CN" sz="2800" b="1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，结束。</a:t>
            </a:r>
          </a:p>
          <a:p>
            <a:pPr algn="just"/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80687C-F1E3-0205-1DF4-9F5390B5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46046"/>
            <a:ext cx="6515100" cy="5638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BC3EAA-58C2-582D-A96E-2ABABB30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345060"/>
            <a:ext cx="2541320" cy="7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5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350C6C-A446-4C99-94AB-ABEE7A4BCA8D}"/>
              </a:ext>
            </a:extLst>
          </p:cNvPr>
          <p:cNvSpPr txBox="1"/>
          <p:nvPr/>
        </p:nvSpPr>
        <p:spPr>
          <a:xfrm>
            <a:off x="1223628" y="821605"/>
            <a:ext cx="669674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function [p0,err,k,y]=newton(f, </a:t>
            </a:r>
            <a:r>
              <a:rPr lang="en-US" altLang="zh-CN" sz="1700" b="0" dirty="0" err="1">
                <a:solidFill>
                  <a:srgbClr val="FF0000"/>
                </a:solidFill>
                <a:cs typeface="Arial" panose="020B0604020202020204" pitchFamily="34" charset="0"/>
              </a:rPr>
              <a:t>df</a:t>
            </a:r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, p0, delta, epsilon, max1)</a:t>
            </a:r>
            <a:endParaRPr lang="zh-CN" altLang="en-US" sz="17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%Input    - f is the object function 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            - df is the derivative of f 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            - p0 is the initial approximation to a zero of f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            - delta is the tolerance for p0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            - epsilon is the tolerance for the function values y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            - max1 is the maximum number of iterations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%Output - p0 is the Newton-Raphson approximation to the zero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            - err is the error estimate for p0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            - k is the number of iterations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            - y is the function value f(p0)</a:t>
            </a:r>
            <a:endParaRPr lang="zh-CN" altLang="en-US" sz="17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 f=@(x)  x*exp(x)-1; 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 </a:t>
            </a:r>
            <a:r>
              <a:rPr lang="en-US" altLang="zh-CN" sz="1700" b="0" dirty="0" err="1">
                <a:solidFill>
                  <a:schemeClr val="tx1"/>
                </a:solidFill>
                <a:cs typeface="Arial" panose="020B0604020202020204" pitchFamily="34" charset="0"/>
              </a:rPr>
              <a:t>df</a:t>
            </a:r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=@(x)  exp(x)*(x+1);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 p0=1; delta=1e-4; epsilon=1e-3; max1=500; 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% newton(f, </a:t>
            </a:r>
            <a:r>
              <a:rPr lang="en-US" altLang="zh-CN" sz="1700" b="0" dirty="0" err="1">
                <a:solidFill>
                  <a:schemeClr val="tx1"/>
                </a:solidFill>
                <a:cs typeface="Arial" panose="020B0604020202020204" pitchFamily="34" charset="0"/>
              </a:rPr>
              <a:t>df</a:t>
            </a:r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, p0, delta, epsilon, max1)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for k=1:max1    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    p1=p0-f(p0)/df(p0); 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    err=abs(p1-p0);</a:t>
            </a:r>
            <a:r>
              <a:rPr lang="zh-CN" altLang="en-US" sz="1700" b="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1700" b="0" dirty="0" err="1">
                <a:solidFill>
                  <a:schemeClr val="tx1"/>
                </a:solidFill>
                <a:cs typeface="Arial" panose="020B0604020202020204" pitchFamily="34" charset="0"/>
              </a:rPr>
              <a:t>relerr</a:t>
            </a:r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=2*err/(abs(p1)+delta);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    p0=p1;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    y=f(p0);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    if (err&lt;delta)||(</a:t>
            </a:r>
            <a:r>
              <a:rPr lang="en-US" altLang="zh-CN" sz="1700" b="0" dirty="0" err="1">
                <a:solidFill>
                  <a:schemeClr val="tx1"/>
                </a:solidFill>
                <a:cs typeface="Arial" panose="020B0604020202020204" pitchFamily="34" charset="0"/>
              </a:rPr>
              <a:t>relerr</a:t>
            </a:r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&lt;delta)||(abs(y)&lt;epsilon),</a:t>
            </a:r>
            <a:r>
              <a:rPr lang="zh-CN" altLang="en-US" sz="1700" b="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break,</a:t>
            </a:r>
            <a:r>
              <a:rPr lang="zh-CN" altLang="en-US" sz="1700" b="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end</a:t>
            </a:r>
          </a:p>
          <a:p>
            <a:pPr algn="l"/>
            <a:r>
              <a:rPr lang="en-US" altLang="zh-CN" sz="1700" b="0" dirty="0">
                <a:solidFill>
                  <a:schemeClr val="tx1"/>
                </a:solidFill>
                <a:cs typeface="Arial" panose="020B0604020202020204" pitchFamily="34" charset="0"/>
              </a:rPr>
              <a:t>end</a:t>
            </a:r>
            <a:endParaRPr lang="zh-CN" altLang="en-US" sz="17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93234EE-1E43-4ADA-0484-DF346C74A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732" y="188640"/>
            <a:ext cx="48245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源程序</a:t>
            </a:r>
            <a:r>
              <a:rPr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：</a:t>
            </a:r>
            <a:r>
              <a:rPr lang="en-US" altLang="zh-CN" sz="3200" dirty="0" err="1">
                <a:solidFill>
                  <a:srgbClr val="006600"/>
                </a:solidFill>
                <a:latin typeface="+mn-ea"/>
                <a:ea typeface="+mn-ea"/>
              </a:rPr>
              <a:t>newton.m</a:t>
            </a:r>
            <a:endParaRPr lang="en-US" altLang="zh-CN" sz="3200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15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99C8C55F-E5AD-4C4D-ACC6-A71A5478F916}"/>
              </a:ext>
            </a:extLst>
          </p:cNvPr>
          <p:cNvSpPr txBox="1"/>
          <p:nvPr/>
        </p:nvSpPr>
        <p:spPr>
          <a:xfrm>
            <a:off x="3437874" y="692696"/>
            <a:ext cx="2268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作业 </a:t>
            </a:r>
            <a:r>
              <a:rPr lang="en-US" altLang="zh-CN" sz="40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2.3</a:t>
            </a:r>
            <a:endParaRPr lang="zh-CN" altLang="en-US" sz="4000" dirty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AB761E9-5497-4D08-8A34-0B9179A93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1" b="49907"/>
          <a:stretch/>
        </p:blipFill>
        <p:spPr>
          <a:xfrm>
            <a:off x="539552" y="1772816"/>
            <a:ext cx="8064896" cy="2454978"/>
          </a:xfrm>
        </p:spPr>
      </p:pic>
    </p:spTree>
    <p:extLst>
      <p:ext uri="{BB962C8B-B14F-4D97-AF65-F5344CB8AC3E}">
        <p14:creationId xmlns:p14="http://schemas.microsoft.com/office/powerpoint/2010/main" val="14971431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C8B62-2A5E-48F4-A439-FBEF3CEF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844" y="582532"/>
            <a:ext cx="2808313" cy="543594"/>
          </a:xfr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牛顿法小结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9064AC-06BD-4E3F-B4B9-BFAB4625D995}"/>
              </a:ext>
            </a:extLst>
          </p:cNvPr>
          <p:cNvSpPr txBox="1"/>
          <p:nvPr/>
        </p:nvSpPr>
        <p:spPr>
          <a:xfrm>
            <a:off x="647564" y="1911376"/>
            <a:ext cx="7848872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优点</a:t>
            </a:r>
            <a:r>
              <a:rPr lang="zh-CN" altLang="en-US" sz="36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3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收敛速度快</a:t>
            </a:r>
            <a:r>
              <a:rPr lang="en-US" altLang="zh-CN" sz="3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二阶</a:t>
            </a:r>
            <a:r>
              <a:rPr lang="en-US" altLang="zh-CN" sz="3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</a:p>
          <a:p>
            <a:pPr marL="571500" indent="-5715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缺点</a:t>
            </a:r>
            <a:r>
              <a:rPr lang="zh-CN" altLang="en-US" sz="36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3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每次迭代都要计算导数</a:t>
            </a:r>
            <a:r>
              <a:rPr lang="en-US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600" b="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6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6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6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3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</a:t>
            </a:r>
            <a:r>
              <a:rPr lang="en-US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6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较复杂时，计算量大。</a:t>
            </a:r>
          </a:p>
        </p:txBody>
      </p:sp>
    </p:spTree>
    <p:extLst>
      <p:ext uri="{BB962C8B-B14F-4D97-AF65-F5344CB8AC3E}">
        <p14:creationId xmlns:p14="http://schemas.microsoft.com/office/powerpoint/2010/main" val="3725356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标题 147457">
            <a:extLst>
              <a:ext uri="{FF2B5EF4-FFF2-40B4-BE49-F238E27FC236}">
                <a16:creationId xmlns:a16="http://schemas.microsoft.com/office/drawing/2014/main" id="{5AFD9EB6-58B5-47CF-BBB9-A7FFB2E265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23828" y="433140"/>
            <a:ext cx="3096344" cy="692150"/>
          </a:xfrm>
        </p:spPr>
        <p:txBody>
          <a:bodyPr anchor="ctr">
            <a:normAutofit fontScale="90000"/>
          </a:bodyPr>
          <a:lstStyle/>
          <a:p>
            <a:r>
              <a:rPr lang="en-US" altLang="zh-CN" sz="4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 </a:t>
            </a:r>
            <a:r>
              <a:rPr lang="zh-CN" altLang="en-US" sz="4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割线法</a:t>
            </a:r>
          </a:p>
        </p:txBody>
      </p:sp>
      <p:sp>
        <p:nvSpPr>
          <p:cNvPr id="147459" name="副标题 147458">
            <a:extLst>
              <a:ext uri="{FF2B5EF4-FFF2-40B4-BE49-F238E27FC236}">
                <a16:creationId xmlns:a16="http://schemas.microsoft.com/office/drawing/2014/main" id="{909FA8B0-0837-4329-9F5A-486A5A4F4C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560" y="1268761"/>
            <a:ext cx="8208912" cy="216023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5000"/>
              </a:lnSpc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一种避免导数运算的求根方法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>
              <a:lnSpc>
                <a:spcPct val="115000"/>
              </a:lnSpc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在迭代过程中用到前两步</a:t>
            </a:r>
            <a:r>
              <a:rPr lang="en-US" altLang="zh-CN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k-</a:t>
            </a:r>
            <a:r>
              <a:rPr lang="en-US" altLang="zh-CN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处的函数值构造迭代函数来提高迭代的收敛速度</a:t>
            </a:r>
          </a:p>
        </p:txBody>
      </p:sp>
      <p:sp>
        <p:nvSpPr>
          <p:cNvPr id="11" name="副标题 148482">
            <a:extLst>
              <a:ext uri="{FF2B5EF4-FFF2-40B4-BE49-F238E27FC236}">
                <a16:creationId xmlns:a16="http://schemas.microsoft.com/office/drawing/2014/main" id="{5BB86FE5-0FB7-487E-995A-63351867BE6A}"/>
              </a:ext>
            </a:extLst>
          </p:cNvPr>
          <p:cNvSpPr txBox="1">
            <a:spLocks noChangeArrowheads="1"/>
          </p:cNvSpPr>
          <p:nvPr/>
        </p:nvSpPr>
        <p:spPr>
          <a:xfrm>
            <a:off x="1718937" y="3577283"/>
            <a:ext cx="5706126" cy="22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2.5.1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割线法的基本思想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2.5.2 </a:t>
            </a:r>
            <a:r>
              <a:rPr lang="zh-CN" altLang="en-US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割线法的几何意义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2.5.3 </a:t>
            </a:r>
            <a:r>
              <a:rPr lang="zh-CN" altLang="en-US" sz="32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割线法的收敛性分析</a:t>
            </a:r>
            <a:endParaRPr lang="zh-CN" altLang="en-US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2.5.4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割线法的算法实现</a:t>
            </a:r>
          </a:p>
        </p:txBody>
      </p:sp>
    </p:spTree>
    <p:extLst>
      <p:ext uri="{BB962C8B-B14F-4D97-AF65-F5344CB8AC3E}">
        <p14:creationId xmlns:p14="http://schemas.microsoft.com/office/powerpoint/2010/main" val="7573590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标题 149505">
            <a:extLst>
              <a:ext uri="{FF2B5EF4-FFF2-40B4-BE49-F238E27FC236}">
                <a16:creationId xmlns:a16="http://schemas.microsoft.com/office/drawing/2014/main" id="{C334A849-D3D0-4E00-AA33-DDDE57C547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70620" y="545215"/>
            <a:ext cx="4402761" cy="558208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2.5.1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割线法的基本思想</a:t>
            </a:r>
          </a:p>
        </p:txBody>
      </p:sp>
      <p:sp>
        <p:nvSpPr>
          <p:cNvPr id="149507" name="副标题 149506">
            <a:extLst>
              <a:ext uri="{FF2B5EF4-FFF2-40B4-BE49-F238E27FC236}">
                <a16:creationId xmlns:a16="http://schemas.microsoft.com/office/drawing/2014/main" id="{1E03231B-CFD1-4A28-BC56-BD75CB2C10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5438" y="1341809"/>
            <a:ext cx="7200800" cy="568008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spcBef>
                <a:spcPct val="5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为避免计算函数的导数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，使用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差商</a:t>
            </a:r>
          </a:p>
        </p:txBody>
      </p:sp>
      <p:sp>
        <p:nvSpPr>
          <p:cNvPr id="149509" name="矩形 149508">
            <a:extLst>
              <a:ext uri="{FF2B5EF4-FFF2-40B4-BE49-F238E27FC236}">
                <a16:creationId xmlns:a16="http://schemas.microsoft.com/office/drawing/2014/main" id="{E05774B9-9DA8-45E9-84D7-CBD33CF8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38" y="2108149"/>
            <a:ext cx="8527042" cy="56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替代牛顿公式中的点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处的导数        ，得到：</a:t>
            </a:r>
          </a:p>
        </p:txBody>
      </p:sp>
      <p:sp>
        <p:nvSpPr>
          <p:cNvPr id="149511" name="矩形 149510">
            <a:extLst>
              <a:ext uri="{FF2B5EF4-FFF2-40B4-BE49-F238E27FC236}">
                <a16:creationId xmlns:a16="http://schemas.microsoft.com/office/drawing/2014/main" id="{A3435DC0-0773-4BC3-A791-788DACF1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38" y="3808001"/>
            <a:ext cx="8527042" cy="107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称为割线迭代公式，相应的迭代法称为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割线法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弦截 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两步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法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或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多点迭代法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F50DD4-120D-4175-9B83-DDF1CC5247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66" y="1567414"/>
            <a:ext cx="791324" cy="28870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36ED90D-754D-1199-8FA5-CE55E64F7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50" y="2892829"/>
            <a:ext cx="6438900" cy="698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3E2F0D-097B-256C-1232-715360C57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195" y="1353908"/>
            <a:ext cx="2115218" cy="7554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07B787-BB76-1B0C-965F-440370126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096" y="2288185"/>
            <a:ext cx="774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377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50529">
            <a:extLst>
              <a:ext uri="{FF2B5EF4-FFF2-40B4-BE49-F238E27FC236}">
                <a16:creationId xmlns:a16="http://schemas.microsoft.com/office/drawing/2014/main" id="{0724E8A1-09B9-4E5D-8A89-E8D1415419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9796" y="212521"/>
            <a:ext cx="8244408" cy="430815"/>
          </a:xfrm>
        </p:spPr>
        <p:txBody>
          <a:bodyPr anchor="ctr">
            <a:noAutofit/>
          </a:bodyPr>
          <a:lstStyle/>
          <a:p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2.5.2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割线法的几何意义</a:t>
            </a:r>
            <a:endParaRPr lang="zh-CN" altLang="en-US" sz="32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50534" name="矩形 150533">
            <a:extLst>
              <a:ext uri="{FF2B5EF4-FFF2-40B4-BE49-F238E27FC236}">
                <a16:creationId xmlns:a16="http://schemas.microsoft.com/office/drawing/2014/main" id="{3C457F34-F27F-41CF-A96D-67D09841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41" y="758084"/>
            <a:ext cx="8582918" cy="17949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用曲线上两点</a:t>
            </a:r>
            <a:r>
              <a:rPr lang="en-US" altLang="zh-CN" sz="24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割线来代替曲线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，用割线与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轴交点的横座标作为方程的近似根</a:t>
            </a:r>
            <a:r>
              <a:rPr lang="en-US" altLang="zh-CN" sz="28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，再过</a:t>
            </a:r>
            <a:r>
              <a:rPr lang="en-US" altLang="zh-CN" sz="24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作割线求出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...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以此类推，当收敛时可求出满足精度要求的</a:t>
            </a:r>
            <a:r>
              <a:rPr lang="en-US" altLang="zh-CN" sz="2800" i="1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F717C78-F177-4E10-A08F-E4AAAFA66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755" y="2715257"/>
            <a:ext cx="3878906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切线斜率 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 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割线斜率</a:t>
            </a: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A82FCF39-1882-4CE7-AEB3-042E740CC2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9588" y="3425323"/>
          <a:ext cx="3124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431640" progId="Equation.DSMT4">
                  <p:embed/>
                </p:oleObj>
              </mc:Choice>
              <mc:Fallback>
                <p:oleObj name="Equation" r:id="rId3" imgW="1612800" imgH="431640" progId="Equation.DSMT4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A82FCF39-1882-4CE7-AEB3-042E740CC2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588" y="3425323"/>
                        <a:ext cx="31242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8">
            <a:extLst>
              <a:ext uri="{FF2B5EF4-FFF2-40B4-BE49-F238E27FC236}">
                <a16:creationId xmlns:a16="http://schemas.microsoft.com/office/drawing/2014/main" id="{500663A1-F528-4EBE-93A1-38A60C61204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7504" y="5064133"/>
            <a:ext cx="473583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Arc 9">
            <a:extLst>
              <a:ext uri="{FF2B5EF4-FFF2-40B4-BE49-F238E27FC236}">
                <a16:creationId xmlns:a16="http://schemas.microsoft.com/office/drawing/2014/main" id="{ECD3D79C-CF8B-4A15-B18B-9875B1C57CE4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107504" y="2979928"/>
            <a:ext cx="3181350" cy="25225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0F843D7A-7108-4E09-96FB-8C9F8847496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209354" y="3235516"/>
            <a:ext cx="1462088" cy="18288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D4C9722E-643E-4A94-BC92-1A82B194DC8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536379" y="2875153"/>
            <a:ext cx="835025" cy="2174875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40A35ACB-D03A-4FDE-8752-A611B3168FB8}"/>
              </a:ext>
            </a:extLst>
          </p:cNvPr>
          <p:cNvGrpSpPr>
            <a:grpSpLocks/>
          </p:cNvGrpSpPr>
          <p:nvPr/>
        </p:nvGrpSpPr>
        <p:grpSpPr bwMode="auto">
          <a:xfrm>
            <a:off x="2903092" y="3089466"/>
            <a:ext cx="1182687" cy="2243138"/>
            <a:chOff x="2047" y="1297"/>
            <a:chExt cx="745" cy="1413"/>
          </a:xfrm>
        </p:grpSpPr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E20B4CA0-715F-4197-AA97-6F0946B171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290" y="1297"/>
              <a:ext cx="0" cy="12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740D7C22-5E13-4BEA-A847-B0EA0C99F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2477"/>
              <a:ext cx="7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i="1">
                  <a:solidFill>
                    <a:schemeClr val="tx1"/>
                  </a:solidFill>
                </a:rPr>
                <a:t>x</a:t>
              </a:r>
              <a:r>
                <a:rPr kumimoji="0" lang="en-US" altLang="zh-CN" i="1" baseline="-25000">
                  <a:solidFill>
                    <a:schemeClr val="tx1"/>
                  </a:solidFill>
                </a:rPr>
                <a:t>k</a:t>
              </a:r>
              <a:r>
                <a:rPr kumimoji="0" lang="en-US" altLang="zh-CN" baseline="-25000">
                  <a:solidFill>
                    <a:schemeClr val="tx1"/>
                  </a:solidFill>
                </a:rPr>
                <a:t>-1</a:t>
              </a:r>
              <a:endParaRPr kumimoji="0" lang="en-US" altLang="zh-CN" i="1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5997ED8E-99BC-4E75-9C48-60B666301522}"/>
              </a:ext>
            </a:extLst>
          </p:cNvPr>
          <p:cNvGrpSpPr>
            <a:grpSpLocks/>
          </p:cNvGrpSpPr>
          <p:nvPr/>
        </p:nvGrpSpPr>
        <p:grpSpPr bwMode="auto">
          <a:xfrm>
            <a:off x="2418544" y="4275145"/>
            <a:ext cx="990600" cy="1057275"/>
            <a:chOff x="1729" y="2044"/>
            <a:chExt cx="624" cy="666"/>
          </a:xfrm>
        </p:grpSpPr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1102B916-0023-465A-B004-4C05A1D7853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13" y="2044"/>
              <a:ext cx="0" cy="49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0C36CF8-3512-48D2-B0A6-AA0CE2B89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2477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i="1">
                  <a:solidFill>
                    <a:schemeClr val="tx1"/>
                  </a:solidFill>
                </a:rPr>
                <a:t>x</a:t>
              </a:r>
              <a:r>
                <a:rPr kumimoji="0" lang="en-US" altLang="zh-CN" i="1" baseline="-25000">
                  <a:solidFill>
                    <a:schemeClr val="tx1"/>
                  </a:solidFill>
                </a:rPr>
                <a:t>k</a:t>
              </a:r>
              <a:endParaRPr kumimoji="0" lang="en-US" altLang="zh-CN" i="1">
                <a:solidFill>
                  <a:schemeClr val="tx1"/>
                </a:solidFill>
              </a:endParaRPr>
            </a:p>
          </p:txBody>
        </p:sp>
      </p:grpSp>
      <p:sp>
        <p:nvSpPr>
          <p:cNvPr id="24" name="Oval 18">
            <a:extLst>
              <a:ext uri="{FF2B5EF4-FFF2-40B4-BE49-F238E27FC236}">
                <a16:creationId xmlns:a16="http://schemas.microsoft.com/office/drawing/2014/main" id="{BDE58F03-DAB5-4B96-9C97-85D31088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267" y="5024628"/>
            <a:ext cx="111125" cy="1111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81061EA0-646E-4DEF-8229-A7AEC65C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292" y="5024628"/>
            <a:ext cx="111125" cy="111125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DD0498AB-D072-46EF-9A5C-2D1BA70F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5013176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i="1">
                <a:solidFill>
                  <a:schemeClr val="tx1"/>
                </a:solidFill>
              </a:rPr>
              <a:t>x</a:t>
            </a:r>
            <a:r>
              <a:rPr kumimoji="0" lang="en-US" altLang="zh-CN" i="1" baseline="-25000">
                <a:solidFill>
                  <a:schemeClr val="tx1"/>
                </a:solidFill>
              </a:rPr>
              <a:t>k</a:t>
            </a:r>
            <a:r>
              <a:rPr kumimoji="0" lang="en-US" altLang="zh-CN" baseline="-25000">
                <a:solidFill>
                  <a:schemeClr val="tx1"/>
                </a:solidFill>
              </a:rPr>
              <a:t>+1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CAA13895-BFC7-4349-8265-9ADCC8FF6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892" y="5035741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i="1">
                <a:solidFill>
                  <a:schemeClr val="tx1"/>
                </a:solidFill>
              </a:rPr>
              <a:t>x</a:t>
            </a:r>
            <a:r>
              <a:rPr kumimoji="0" lang="en-US" altLang="zh-CN" i="1" baseline="-25000">
                <a:solidFill>
                  <a:schemeClr val="tx1"/>
                </a:solidFill>
              </a:rPr>
              <a:t>k</a:t>
            </a:r>
            <a:r>
              <a:rPr kumimoji="0" lang="en-US" altLang="zh-CN" baseline="-25000">
                <a:solidFill>
                  <a:schemeClr val="tx1"/>
                </a:solidFill>
              </a:rPr>
              <a:t>+1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0" name="AutoShape 24">
            <a:extLst>
              <a:ext uri="{FF2B5EF4-FFF2-40B4-BE49-F238E27FC236}">
                <a16:creationId xmlns:a16="http://schemas.microsoft.com/office/drawing/2014/main" id="{AFA5BA59-E56E-4B67-893A-627B3BAD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117" y="3091053"/>
            <a:ext cx="863600" cy="576263"/>
          </a:xfrm>
          <a:prstGeom prst="wedgeRoundRectCallout">
            <a:avLst>
              <a:gd name="adj1" fmla="val -86028"/>
              <a:gd name="adj2" fmla="val 13083"/>
              <a:gd name="adj3" fmla="val 16667"/>
            </a:avLst>
          </a:prstGeom>
          <a:solidFill>
            <a:srgbClr val="CCFFFF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切线</a:t>
            </a:r>
          </a:p>
        </p:txBody>
      </p:sp>
      <p:sp>
        <p:nvSpPr>
          <p:cNvPr id="31" name="AutoShape 25">
            <a:extLst>
              <a:ext uri="{FF2B5EF4-FFF2-40B4-BE49-F238E27FC236}">
                <a16:creationId xmlns:a16="http://schemas.microsoft.com/office/drawing/2014/main" id="{ACB3865E-D9E3-4851-ABAF-7D030810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529" y="3091053"/>
            <a:ext cx="863600" cy="576263"/>
          </a:xfrm>
          <a:prstGeom prst="wedgeRoundRectCallout">
            <a:avLst>
              <a:gd name="adj1" fmla="val 101653"/>
              <a:gd name="adj2" fmla="val 53856"/>
              <a:gd name="adj3" fmla="val 16667"/>
            </a:avLst>
          </a:prstGeom>
          <a:solidFill>
            <a:srgbClr val="CCFFFF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割线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A2138753-EEDC-48B6-AABF-5EBC49651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703" y="4365142"/>
            <a:ext cx="39632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只需计算函数值，避    </a:t>
            </a:r>
            <a:endParaRPr lang="en-US" altLang="zh-CN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buClr>
                <a:schemeClr val="hlink"/>
              </a:buClr>
            </a:pP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免计算导数；</a:t>
            </a: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4691D07-F4DD-4B10-B9E6-873C0B08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755" y="5378925"/>
            <a:ext cx="3816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需要两个初始点；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8645987-AD12-4F81-AD94-83C7B12C3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60" y="6002078"/>
            <a:ext cx="8279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收敛比牛顿迭代法稍慢，对初始点要求同样高。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7A7204C8-3B9A-AA41-B847-1C6CA47AE9CA}"/>
              </a:ext>
            </a:extLst>
          </p:cNvPr>
          <p:cNvCxnSpPr/>
          <p:nvPr/>
        </p:nvCxnSpPr>
        <p:spPr>
          <a:xfrm flipV="1">
            <a:off x="2903092" y="5332421"/>
            <a:ext cx="0" cy="497072"/>
          </a:xfrm>
          <a:prstGeom prst="straightConnector1">
            <a:avLst/>
          </a:prstGeom>
          <a:ln w="25400">
            <a:solidFill>
              <a:srgbClr val="660066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32" grpId="0"/>
      <p:bldP spid="33" grpId="0"/>
      <p:bldP spid="3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副标题 152578">
            <a:extLst>
              <a:ext uri="{FF2B5EF4-FFF2-40B4-BE49-F238E27FC236}">
                <a16:creationId xmlns:a16="http://schemas.microsoft.com/office/drawing/2014/main" id="{8B93FE59-C3A8-448A-8E56-8F1AF6DA03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3332" y="650261"/>
            <a:ext cx="9100668" cy="145423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2.11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用割线法求方程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华文仿宋" panose="02010600040101010101" pitchFamily="2" charset="-122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0.5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附近的一个根。   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要求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4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0.0001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algn="l">
              <a:lnSpc>
                <a:spcPct val="90000"/>
              </a:lnSpc>
            </a:pPr>
            <a:r>
              <a:rPr lang="zh-CN" altLang="en-US" sz="2800" b="1" dirty="0">
                <a:solidFill>
                  <a:srgbClr val="FF4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解：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取</a:t>
            </a:r>
            <a:r>
              <a:rPr lang="en-US" altLang="zh-CN" sz="2400" i="1" dirty="0">
                <a:solidFill>
                  <a:srgbClr val="FF4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4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FF4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4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0.5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solidFill>
                  <a:srgbClr val="FF4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4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FF4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4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0.6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，令</a:t>
            </a:r>
            <a:r>
              <a:rPr lang="en-US" altLang="zh-CN" sz="24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利用割线迭代公式，有</a:t>
            </a:r>
          </a:p>
        </p:txBody>
      </p:sp>
      <p:sp>
        <p:nvSpPr>
          <p:cNvPr id="152580" name="矩形 152579">
            <a:extLst>
              <a:ext uri="{FF2B5EF4-FFF2-40B4-BE49-F238E27FC236}">
                <a16:creationId xmlns:a16="http://schemas.microsoft.com/office/drawing/2014/main" id="{12A844E1-9785-47B9-8810-EEB6C38E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090981"/>
            <a:ext cx="30591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计算结果如下表</a:t>
            </a:r>
          </a:p>
        </p:txBody>
      </p:sp>
      <p:sp>
        <p:nvSpPr>
          <p:cNvPr id="152582" name="矩形 152581">
            <a:extLst>
              <a:ext uri="{FF2B5EF4-FFF2-40B4-BE49-F238E27FC236}">
                <a16:creationId xmlns:a16="http://schemas.microsoft.com/office/drawing/2014/main" id="{FED978B5-56E8-4DE0-AA9E-27148B9B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263" y="4317674"/>
            <a:ext cx="3456384" cy="15458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+mn-ea"/>
                <a:ea typeface="+mn-ea"/>
              </a:rPr>
              <a:t>取近似根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0.56714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+mn-ea"/>
                <a:ea typeface="+mn-ea"/>
              </a:rPr>
              <a:t>即可满足精度要求</a:t>
            </a:r>
          </a:p>
        </p:txBody>
      </p:sp>
      <p:graphicFrame>
        <p:nvGraphicFramePr>
          <p:cNvPr id="152583" name="表格 152582">
            <a:extLst>
              <a:ext uri="{FF2B5EF4-FFF2-40B4-BE49-F238E27FC236}">
                <a16:creationId xmlns:a16="http://schemas.microsoft.com/office/drawing/2014/main" id="{33CE328E-4D85-4C1A-99D4-362FAE280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629983"/>
              </p:ext>
            </p:extLst>
          </p:nvPr>
        </p:nvGraphicFramePr>
        <p:xfrm>
          <a:off x="1187624" y="3667243"/>
          <a:ext cx="3851275" cy="284670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i="1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500" b="1" i="1" dirty="0"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i="1" dirty="0" err="1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500" b="1" i="1" baseline="-25000" dirty="0" err="1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500" b="1" i="1" baseline="-25000" dirty="0"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500" b="1" baseline="-25000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+1</a:t>
                      </a:r>
                      <a:r>
                        <a:rPr lang="en-US" altLang="zh-CN" sz="2500" b="1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-x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500" b="1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|</a:t>
                      </a:r>
                      <a:endParaRPr lang="zh-CN" altLang="en-US" sz="2500" b="1" dirty="0"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solidFill>
                            <a:srgbClr val="FF4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2500" b="1" dirty="0">
                        <a:solidFill>
                          <a:srgbClr val="FF4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solidFill>
                            <a:srgbClr val="FF4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0.500 00</a:t>
                      </a:r>
                      <a:endParaRPr lang="zh-CN" altLang="en-US" sz="2500" b="1" dirty="0">
                        <a:solidFill>
                          <a:srgbClr val="FF4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-</a:t>
                      </a:r>
                      <a:endParaRPr lang="zh-CN" altLang="en-US" sz="2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solidFill>
                            <a:srgbClr val="FF4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2500" b="1" dirty="0">
                        <a:solidFill>
                          <a:srgbClr val="FF4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solidFill>
                            <a:srgbClr val="FF4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0.600 00</a:t>
                      </a:r>
                      <a:endParaRPr lang="zh-CN" altLang="en-US" sz="2500" b="1" dirty="0">
                        <a:solidFill>
                          <a:srgbClr val="FF4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黑体" pitchFamily="2" charset="-122"/>
                          <a:ea typeface="黑体" pitchFamily="2" charset="-122"/>
                        </a:rPr>
                        <a:t>-</a:t>
                      </a:r>
                      <a:endParaRPr lang="zh-CN" altLang="en-US" sz="2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25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0.567 54</a:t>
                      </a:r>
                      <a:endParaRPr lang="zh-CN" altLang="en-US" sz="25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0.032 46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25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0.567 15</a:t>
                      </a:r>
                      <a:endParaRPr lang="zh-CN" altLang="en-US" sz="25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0.000 39</a:t>
                      </a:r>
                      <a:endParaRPr lang="zh-CN" altLang="en-US" sz="25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altLang="en-US" sz="25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0.567 14</a:t>
                      </a:r>
                      <a:endParaRPr lang="zh-CN" altLang="en-US" sz="25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0.000 01</a:t>
                      </a:r>
                      <a:endParaRPr lang="zh-CN" altLang="en-US" sz="25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标题 150529">
            <a:extLst>
              <a:ext uri="{FF2B5EF4-FFF2-40B4-BE49-F238E27FC236}">
                <a16:creationId xmlns:a16="http://schemas.microsoft.com/office/drawing/2014/main" id="{2341B6BB-6335-3019-9208-41E26031E952}"/>
              </a:ext>
            </a:extLst>
          </p:cNvPr>
          <p:cNvSpPr txBox="1">
            <a:spLocks noChangeArrowheads="1"/>
          </p:cNvSpPr>
          <p:nvPr/>
        </p:nvSpPr>
        <p:spPr>
          <a:xfrm>
            <a:off x="449796" y="212521"/>
            <a:ext cx="8244408" cy="430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2.5.2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割线法的几何意义</a:t>
            </a:r>
            <a:endParaRPr lang="zh-CN" altLang="en-US" sz="32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6517B7-3805-CD15-7E3F-6E54805A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08" y="2151772"/>
            <a:ext cx="7437584" cy="8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5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/>
      <p:bldP spid="15258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AA40CAA-B0D1-49E7-B133-322BD5AE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404664"/>
            <a:ext cx="6192688" cy="738423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latin typeface="+mn-ea"/>
                <a:ea typeface="+mn-ea"/>
              </a:rPr>
              <a:t>2.5.3 </a:t>
            </a:r>
            <a:r>
              <a:rPr lang="zh-CN" altLang="en-US" sz="3200" b="1" dirty="0">
                <a:latin typeface="+mn-ea"/>
                <a:ea typeface="+mn-ea"/>
              </a:rPr>
              <a:t>割线法的收敛性分析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BFC550-D0EC-426B-AF51-41681DB6F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268760"/>
            <a:ext cx="1385242" cy="50359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36000" rIns="54000" bIns="36000">
            <a:spAutoFit/>
          </a:bodyPr>
          <a:lstStyle/>
          <a:p>
            <a:pPr algn="l"/>
            <a:r>
              <a:rPr kumimoji="0"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定理</a:t>
            </a:r>
            <a:r>
              <a:rPr kumimoji="0"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2.4</a:t>
            </a:r>
            <a:endParaRPr kumimoji="0" lang="zh-CN" altLang="en-US" sz="28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366494-4609-4240-98D1-8DF956AB8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145106"/>
            <a:ext cx="8424936" cy="260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在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的单根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邻域内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’’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连续，则存在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的某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个邻域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[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x</a:t>
            </a:r>
            <a:r>
              <a:rPr lang="en-US" altLang="zh-CN" sz="2800" b="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使得当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时，由</a:t>
            </a:r>
            <a:r>
              <a:rPr lang="zh-CN" altLang="en-US" sz="3200" b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弦截法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产生的序列收敛到 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，且收敛阶为</a:t>
            </a:r>
            <a:r>
              <a:rPr lang="en-US" altLang="zh-CN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200" b="0" dirty="0">
                <a:solidFill>
                  <a:schemeClr val="tx1"/>
                </a:solidFill>
                <a:highlight>
                  <a:srgbClr val="FFFF00"/>
                </a:highlight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                  </a:t>
            </a:r>
            <a:r>
              <a:rPr lang="en-US" altLang="zh-CN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。</a:t>
            </a:r>
            <a:endParaRPr lang="en-US" altLang="zh-CN" sz="3200" b="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9509BE8-EB8F-4EB3-A7D8-BC6A28F7F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770599"/>
              </p:ext>
            </p:extLst>
          </p:nvPr>
        </p:nvGraphicFramePr>
        <p:xfrm>
          <a:off x="2620297" y="3189588"/>
          <a:ext cx="1923185" cy="56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304560" progId="Equation.DSMT4">
                  <p:embed/>
                </p:oleObj>
              </mc:Choice>
              <mc:Fallback>
                <p:oleObj name="Equation" r:id="rId3" imgW="1193760" imgH="30456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79509BE8-EB8F-4EB3-A7D8-BC6A28F7F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297" y="3189588"/>
                        <a:ext cx="1923185" cy="56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B563AB6-E047-47BE-A0CC-0630A4909AC3}"/>
              </a:ext>
            </a:extLst>
          </p:cNvPr>
          <p:cNvSpPr/>
          <p:nvPr/>
        </p:nvSpPr>
        <p:spPr bwMode="auto">
          <a:xfrm>
            <a:off x="2519772" y="3109617"/>
            <a:ext cx="2124236" cy="67942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B29DCC-4C77-D0B9-0986-843E35A45835}"/>
              </a:ext>
            </a:extLst>
          </p:cNvPr>
          <p:cNvSpPr txBox="1"/>
          <p:nvPr/>
        </p:nvSpPr>
        <p:spPr>
          <a:xfrm>
            <a:off x="229304" y="4077072"/>
            <a:ext cx="8685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证明略</a:t>
            </a:r>
            <a:r>
              <a:rPr kumimoji="1"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r>
              <a:rPr kumimoji="1"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可参见北大张平文院士著的</a:t>
            </a:r>
            <a:r>
              <a:rPr kumimoji="1"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《</a:t>
            </a:r>
            <a:r>
              <a:rPr kumimoji="1"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数值分析</a:t>
            </a:r>
            <a:r>
              <a:rPr kumimoji="1"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》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P121</a:t>
            </a:r>
            <a:endParaRPr kumimoji="1"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63709F-0018-3A14-98BD-DA8FC3857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4600292"/>
            <a:ext cx="1372292" cy="208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7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 animBg="1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标题 153601">
            <a:extLst>
              <a:ext uri="{FF2B5EF4-FFF2-40B4-BE49-F238E27FC236}">
                <a16:creationId xmlns:a16="http://schemas.microsoft.com/office/drawing/2014/main" id="{4307056A-3D5A-4CE8-A999-B6455BB240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75756" y="136524"/>
            <a:ext cx="4392488" cy="495302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2.5.4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割线法的算法实现</a:t>
            </a:r>
          </a:p>
        </p:txBody>
      </p:sp>
      <p:sp>
        <p:nvSpPr>
          <p:cNvPr id="153603" name="副标题 153602">
            <a:extLst>
              <a:ext uri="{FF2B5EF4-FFF2-40B4-BE49-F238E27FC236}">
                <a16:creationId xmlns:a16="http://schemas.microsoft.com/office/drawing/2014/main" id="{6672F5A9-5FD5-41E2-91DB-748252B916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7544" y="764705"/>
            <a:ext cx="8352928" cy="1872207"/>
          </a:xfrm>
        </p:spPr>
        <p:txBody>
          <a:bodyPr>
            <a:noAutofit/>
          </a:bodyPr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计算步骤</a:t>
            </a:r>
          </a:p>
          <a:p>
            <a:pPr algn="just"/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(1)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选定初值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，计算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(2)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</a:t>
            </a:r>
          </a:p>
        </p:txBody>
      </p:sp>
      <p:sp>
        <p:nvSpPr>
          <p:cNvPr id="153604" name="矩形 153603">
            <a:extLst>
              <a:ext uri="{FF2B5EF4-FFF2-40B4-BE49-F238E27FC236}">
                <a16:creationId xmlns:a16="http://schemas.microsoft.com/office/drawing/2014/main" id="{7AFADBCC-A366-4810-AAE3-BADB2CAB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56" y="3439300"/>
            <a:ext cx="6372200" cy="17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(3)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|&lt;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为给定的精度要求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则转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(4)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，否则转向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(2)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(4)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输出满足精度要求的根</a:t>
            </a:r>
            <a:r>
              <a:rPr lang="en-US" altLang="zh-CN" sz="2800" b="1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，结束。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39211B-F103-1F0D-67EF-479CF0CE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24" y="2132971"/>
            <a:ext cx="3937000" cy="673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E48A03-5443-F90F-6D40-0CB4CEB25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08" y="2952641"/>
            <a:ext cx="2006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6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>
            <a:extLst>
              <a:ext uri="{FF2B5EF4-FFF2-40B4-BE49-F238E27FC236}">
                <a16:creationId xmlns:a16="http://schemas.microsoft.com/office/drawing/2014/main" id="{BE2D8544-112B-404A-A8FF-14E0EC179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0" y="548680"/>
            <a:ext cx="1621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</a:rPr>
              <a:t>2.3</a:t>
            </a:r>
            <a:r>
              <a:rPr lang="zh-CN" altLang="en-US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3727EE-3D26-67E4-35AA-31A3FC68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1063"/>
            <a:ext cx="6054157" cy="4811637"/>
          </a:xfrm>
          <a:prstGeom prst="rect">
            <a:avLst/>
          </a:prstGeom>
        </p:spPr>
      </p:pic>
      <p:sp>
        <p:nvSpPr>
          <p:cNvPr id="37894" name="Text Box 6">
            <a:extLst>
              <a:ext uri="{FF2B5EF4-FFF2-40B4-BE49-F238E27FC236}">
                <a16:creationId xmlns:a16="http://schemas.microsoft.com/office/drawing/2014/main" id="{47D34938-4AB4-4B9A-812B-79F29BBFA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661" y="1917087"/>
            <a:ext cx="2874835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a=[1,-2,-8,14,11,-28,12];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x=-2.2:0.1:3.1;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zh-CN" sz="2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polyval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on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plot([-2.2 3.1],[0 0])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plot([3 -2 1],[0 0 0],'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off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406F7F-D025-5603-3FAF-B5D1D4849A2D}"/>
              </a:ext>
            </a:extLst>
          </p:cNvPr>
          <p:cNvSpPr txBox="1"/>
          <p:nvPr/>
        </p:nvSpPr>
        <p:spPr>
          <a:xfrm>
            <a:off x="7308304" y="1700808"/>
            <a:ext cx="1368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</a:rPr>
              <a:t>exp_2_</a:t>
            </a:r>
            <a:r>
              <a:rPr lang="en-US" altLang="zh-CN" sz="1600" dirty="0">
                <a:solidFill>
                  <a:srgbClr val="0000FF"/>
                </a:solidFill>
              </a:rPr>
              <a:t>3.m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EC2B34-8EC6-A5D3-1F63-B0CBE45C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22" y="599057"/>
            <a:ext cx="7799372" cy="4224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20E6E9B-480D-FDCE-E0BF-3059884A5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959" y="997140"/>
            <a:ext cx="4584257" cy="47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AEC444-623F-4766-B9F4-100B12AAC7CB}"/>
              </a:ext>
            </a:extLst>
          </p:cNvPr>
          <p:cNvSpPr txBox="1"/>
          <p:nvPr/>
        </p:nvSpPr>
        <p:spPr>
          <a:xfrm>
            <a:off x="1439652" y="764704"/>
            <a:ext cx="626469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function [p1,err,k,y]=secant(f, p0, p1, delta, epsilon, max1)</a:t>
            </a:r>
          </a:p>
          <a:p>
            <a:pPr algn="l"/>
            <a:r>
              <a:rPr lang="zh-CN" altLang="en-US" sz="1600" b="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%Input    - f is the object function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p0 and p1 are the initial approximations to a zero of f       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delta is the tolerance for p1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epsilon is the tolerance for the function values y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max1 is the maximum number of iterations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%Output - p1 is the secant method approximation to the zero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err is the error estimate for p1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k is the number of iterations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           - y is the function value f(p1)</a:t>
            </a:r>
            <a:endParaRPr lang="zh-CN" altLang="en-US" sz="16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f=@(x)  x*exp(x)-1;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p0=1; p1=1.2; delta=1e-4; epsilon=1e-3;  max1=500;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% secant(f, p0, p1, delta, epsilon, max1)</a:t>
            </a:r>
          </a:p>
          <a:p>
            <a:pPr algn="l"/>
            <a:endParaRPr lang="en-US" altLang="zh-CN" sz="16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for k=1:max1   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p2=p1-f(p1)*(p1-p0)/(f(p1)-f(p0)); 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err=abs(p2-p1); </a:t>
            </a:r>
            <a:r>
              <a:rPr lang="en-US" altLang="zh-CN" sz="1600" b="0" dirty="0" err="1">
                <a:solidFill>
                  <a:schemeClr val="tx1"/>
                </a:solidFill>
              </a:rPr>
              <a:t>relerr</a:t>
            </a:r>
            <a:r>
              <a:rPr lang="en-US" altLang="zh-CN" sz="1600" b="0" dirty="0">
                <a:solidFill>
                  <a:schemeClr val="tx1"/>
                </a:solidFill>
              </a:rPr>
              <a:t>=2*err/(abs(p2)+delta);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p0=p1;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p1=p2;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y=f(p1);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    if (err&lt;delta)||(</a:t>
            </a:r>
            <a:r>
              <a:rPr lang="en-US" altLang="zh-CN" sz="1600" b="0" dirty="0" err="1">
                <a:solidFill>
                  <a:schemeClr val="tx1"/>
                </a:solidFill>
              </a:rPr>
              <a:t>relerr</a:t>
            </a:r>
            <a:r>
              <a:rPr lang="en-US" altLang="zh-CN" sz="1600" b="0" dirty="0">
                <a:solidFill>
                  <a:schemeClr val="tx1"/>
                </a:solidFill>
              </a:rPr>
              <a:t>&lt;delta)||(abs(y)&lt;epsilon), break, end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713D7F3-F073-5A04-BB87-AECE3DF8D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87" y="188640"/>
            <a:ext cx="52296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MATLAB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源程序：</a:t>
            </a:r>
            <a:r>
              <a:rPr lang="en-US" altLang="zh-CN" sz="3200" dirty="0">
                <a:solidFill>
                  <a:srgbClr val="006600"/>
                </a:solidFill>
                <a:latin typeface="+mn-ea"/>
                <a:ea typeface="+mn-ea"/>
              </a:rPr>
              <a:t> </a:t>
            </a:r>
            <a:r>
              <a:rPr lang="en-US" altLang="zh-CN" sz="3200" dirty="0" err="1">
                <a:solidFill>
                  <a:srgbClr val="006600"/>
                </a:solidFill>
                <a:latin typeface="+mn-ea"/>
                <a:ea typeface="+mn-ea"/>
              </a:rPr>
              <a:t>secant</a:t>
            </a:r>
            <a:r>
              <a:rPr lang="en-US" altLang="zh-CN" sz="3200" b="1" dirty="0" err="1">
                <a:solidFill>
                  <a:srgbClr val="006600"/>
                </a:solidFill>
                <a:latin typeface="+mn-ea"/>
                <a:ea typeface="+mn-ea"/>
              </a:rPr>
              <a:t>.m</a:t>
            </a:r>
            <a:endParaRPr lang="en-US" altLang="zh-CN" sz="3200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80784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99C8C55F-E5AD-4C4D-ACC6-A71A5478F916}"/>
              </a:ext>
            </a:extLst>
          </p:cNvPr>
          <p:cNvSpPr txBox="1"/>
          <p:nvPr/>
        </p:nvSpPr>
        <p:spPr>
          <a:xfrm>
            <a:off x="3437874" y="692696"/>
            <a:ext cx="2268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作业 </a:t>
            </a:r>
            <a:r>
              <a:rPr lang="en-US" altLang="zh-CN" sz="40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2.4</a:t>
            </a:r>
            <a:endParaRPr lang="zh-CN" altLang="en-US" sz="4000" dirty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6EB97-8956-9400-BC12-5A9608F2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84784"/>
            <a:ext cx="7886700" cy="3816424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zh-CN" altLang="en-US" sz="28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分别利用牛顿法和弦截法求方程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1=0</a:t>
            </a:r>
            <a:r>
              <a:rPr lang="zh-CN" altLang="en-US" sz="28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附近的根</a:t>
            </a:r>
            <a:r>
              <a:rPr lang="zh-CN" altLang="en-US" sz="2800" dirty="0">
                <a:solidFill>
                  <a:srgbClr val="0000FF"/>
                </a:solidFill>
              </a:rPr>
              <a:t>。</a:t>
            </a:r>
            <a:r>
              <a:rPr lang="zh-CN" altLang="en-US" sz="2800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根的准确值为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1.879 385 24...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dirty="0"/>
              <a:t>分别写出牛顿法的迭代公式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和弦截法的迭代公式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，并指出这两个数值计算公式的收敛阶；</a:t>
            </a:r>
            <a:endParaRPr lang="en-US" altLang="zh-CN" sz="2800" dirty="0"/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/>
              <a:t>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/>
              <a:t>开始</a:t>
            </a:r>
            <a:r>
              <a:rPr lang="zh-CN" altLang="en-US" sz="2800" dirty="0"/>
              <a:t>，求出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/>
              <a:t>的值，并求出准确到四位有效数字的计算结果；</a:t>
            </a:r>
            <a:endParaRPr lang="en-US" altLang="zh-CN" sz="2800" dirty="0"/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/>
              <a:t>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1.9</a:t>
            </a:r>
            <a:r>
              <a:rPr lang="zh-CN" altLang="en-US" sz="2800" dirty="0"/>
              <a:t>开始，求出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/>
              <a:t>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/>
              <a:t>的值，并求出准确到四位有效数字的计算结果。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489363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标题 122881">
            <a:extLst>
              <a:ext uri="{FF2B5EF4-FFF2-40B4-BE49-F238E27FC236}">
                <a16:creationId xmlns:a16="http://schemas.microsoft.com/office/drawing/2014/main" id="{4DFC22E3-5122-4AD9-BF22-77625A1DD5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5656" y="476672"/>
            <a:ext cx="6192688" cy="648072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2.6</a:t>
            </a:r>
            <a:r>
              <a:rPr lang="en-US" altLang="zh-CN" sz="3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迭代收敛的加速办法</a:t>
            </a: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32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选讲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2883" name="副标题 122882">
            <a:extLst>
              <a:ext uri="{FF2B5EF4-FFF2-40B4-BE49-F238E27FC236}">
                <a16:creationId xmlns:a16="http://schemas.microsoft.com/office/drawing/2014/main" id="{84C1F0CF-CF55-4800-91F0-9D52932856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0474" y="1196752"/>
            <a:ext cx="8623051" cy="223224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对于收敛的迭代过程足够多次，就可以使结果达到任意的精度。但有时迭代过程收敛缓慢，从而使计算量变得很大。因此，可考虑对迭代作加速处理。</a:t>
            </a:r>
          </a:p>
        </p:txBody>
      </p:sp>
      <p:sp>
        <p:nvSpPr>
          <p:cNvPr id="5" name="副标题 148482">
            <a:extLst>
              <a:ext uri="{FF2B5EF4-FFF2-40B4-BE49-F238E27FC236}">
                <a16:creationId xmlns:a16="http://schemas.microsoft.com/office/drawing/2014/main" id="{22C5F491-7C19-4D3A-AC1A-614764C5DA20}"/>
              </a:ext>
            </a:extLst>
          </p:cNvPr>
          <p:cNvSpPr txBox="1">
            <a:spLocks noChangeArrowheads="1"/>
          </p:cNvSpPr>
          <p:nvPr/>
        </p:nvSpPr>
        <p:spPr>
          <a:xfrm>
            <a:off x="2807803" y="3861048"/>
            <a:ext cx="3528392" cy="80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2.6.1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埃特金过程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6F6DA0-9D66-4AFE-B428-484B780BB049}"/>
              </a:ext>
            </a:extLst>
          </p:cNvPr>
          <p:cNvSpPr txBox="1"/>
          <p:nvPr/>
        </p:nvSpPr>
        <p:spPr>
          <a:xfrm>
            <a:off x="611560" y="494116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埃特金加速技术可加速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任意线性收敛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的序列。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45251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7F4D7-E689-4646-85EE-E0A3D91A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186" y="268808"/>
            <a:ext cx="3807879" cy="368464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2.6.1 </a:t>
            </a:r>
            <a:r>
              <a:rPr lang="zh-CN" altLang="en-US" sz="2800" b="1" dirty="0">
                <a:latin typeface="+mn-ea"/>
                <a:ea typeface="+mn-ea"/>
              </a:rPr>
              <a:t>埃特金</a:t>
            </a:r>
            <a:r>
              <a:rPr lang="en-US" altLang="zh-CN" sz="2800" b="1" dirty="0">
                <a:latin typeface="+mn-ea"/>
                <a:ea typeface="+mn-ea"/>
              </a:rPr>
              <a:t>(Aitken)</a:t>
            </a:r>
            <a:r>
              <a:rPr lang="zh-CN" altLang="en-US" sz="2800" b="1" dirty="0">
                <a:latin typeface="+mn-ea"/>
                <a:ea typeface="+mn-ea"/>
              </a:rPr>
              <a:t>过程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95FEE5-8BC8-4628-B290-4C45044025F3}"/>
              </a:ext>
            </a:extLst>
          </p:cNvPr>
          <p:cNvSpPr txBox="1"/>
          <p:nvPr/>
        </p:nvSpPr>
        <p:spPr>
          <a:xfrm>
            <a:off x="28645" y="809234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2.2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设有序列                用如下表达式定义前向微分       ：      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9B9EAD-2067-40B4-B6D9-960319A6D4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45" y="859444"/>
            <a:ext cx="1083536" cy="3138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23258-F47A-47CF-8C85-42CC9CC47A1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59" y="918455"/>
            <a:ext cx="534010" cy="27797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8C234CE-4F43-4E6C-92B1-A37A0D8CE08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79" y="1421819"/>
            <a:ext cx="3804209" cy="3371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62A6911-ADB6-4F99-80C7-A3AC918530E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4" y="1968975"/>
            <a:ext cx="683972" cy="31638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3803982-AD56-41BA-ACFD-2EAA13BF78E8}"/>
              </a:ext>
            </a:extLst>
          </p:cNvPr>
          <p:cNvSpPr txBox="1"/>
          <p:nvPr/>
        </p:nvSpPr>
        <p:spPr>
          <a:xfrm>
            <a:off x="249850" y="1923713"/>
            <a:ext cx="396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高阶          可定义为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D671CA5-4223-46C9-B407-92246709896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45" y="2419909"/>
            <a:ext cx="4260799" cy="38618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29917B7-85BE-49BC-946B-90C7EF5EADA1}"/>
              </a:ext>
            </a:extLst>
          </p:cNvPr>
          <p:cNvSpPr txBox="1"/>
          <p:nvPr/>
        </p:nvSpPr>
        <p:spPr>
          <a:xfrm>
            <a:off x="31852" y="2988575"/>
            <a:ext cx="8838728" cy="122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2.3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（埃特金加速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设序列             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线性收敛到极限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而且对所有            有            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如果存在实数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|A|&lt;1,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6523551-6481-456B-8E47-36776727BF3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34" y="3226873"/>
            <a:ext cx="956650" cy="31387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BBD9661-27A1-47F8-8722-3E67AEC2279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18" y="3866749"/>
            <a:ext cx="793699" cy="25969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B268F29-C3B0-4C0A-8F92-08FF6C4ED41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16" y="3850473"/>
            <a:ext cx="1468526" cy="28346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323FC67-06BF-4A07-8C15-67174175737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17" y="4385676"/>
            <a:ext cx="2669133" cy="499263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13E60DBA-BBB6-4ADB-B301-253FFAF3FEDA}"/>
              </a:ext>
            </a:extLst>
          </p:cNvPr>
          <p:cNvSpPr txBox="1"/>
          <p:nvPr/>
        </p:nvSpPr>
        <p:spPr>
          <a:xfrm>
            <a:off x="66332" y="4898550"/>
            <a:ext cx="408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则定义为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35E255D-2E78-4172-B10A-E368BE1BDF8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41" y="5242474"/>
            <a:ext cx="6074358" cy="58674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D5AC280-CD97-479E-8E6D-FD44866A143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2" y="6048766"/>
            <a:ext cx="941624" cy="313875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753C1324-F479-46EE-84A5-64BD7787E582}"/>
              </a:ext>
            </a:extLst>
          </p:cNvPr>
          <p:cNvSpPr txBox="1"/>
          <p:nvPr/>
        </p:nvSpPr>
        <p:spPr>
          <a:xfrm>
            <a:off x="66332" y="5986665"/>
            <a:ext cx="872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的序列             收敛到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p,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且比              快，即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A01B0DB9-BB4B-4359-ADDF-C76291EA59C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68" y="6108100"/>
            <a:ext cx="956650" cy="31387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B4E9BA18-EDEF-439E-BC6B-BB99108FBC2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42" y="6048766"/>
            <a:ext cx="2143848" cy="4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6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4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标题 129025">
            <a:extLst>
              <a:ext uri="{FF2B5EF4-FFF2-40B4-BE49-F238E27FC236}">
                <a16:creationId xmlns:a16="http://schemas.microsoft.com/office/drawing/2014/main" id="{49350312-9BD5-436C-9945-96DCAD8E73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144779"/>
            <a:ext cx="8100392" cy="333375"/>
          </a:xfrm>
        </p:spPr>
        <p:txBody>
          <a:bodyPr anchor="ctr">
            <a:no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2.6.1 </a:t>
            </a:r>
            <a:r>
              <a:rPr lang="zh-CN" altLang="en-US" sz="2800" b="1" dirty="0">
                <a:latin typeface="+mn-ea"/>
                <a:ea typeface="+mn-ea"/>
              </a:rPr>
              <a:t>埃特金过程</a:t>
            </a:r>
            <a:endParaRPr lang="zh-CN" altLang="en-US" sz="28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129027" name="副标题 129026">
            <a:extLst>
              <a:ext uri="{FF2B5EF4-FFF2-40B4-BE49-F238E27FC236}">
                <a16:creationId xmlns:a16="http://schemas.microsoft.com/office/drawing/2014/main" id="{FF9C71F9-466D-4AC3-B414-ED9D647664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571747"/>
            <a:ext cx="7938120" cy="480989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+mn-ea"/>
              </a:rPr>
              <a:t>用埃特金方法对不动点迭代序列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6360C9-681F-4293-A8AC-0E4B55B5EE77}"/>
              </a:ext>
            </a:extLst>
          </p:cNvPr>
          <p:cNvSpPr txBox="1"/>
          <p:nvPr/>
        </p:nvSpPr>
        <p:spPr>
          <a:xfrm>
            <a:off x="298448" y="1679589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进行加速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FD628A-67F5-4AD1-A14D-6C04BF27F8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13" y="1235852"/>
            <a:ext cx="5649773" cy="3285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955C93-AEA6-4B42-BB8C-1D1D3B886B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13" y="2058512"/>
            <a:ext cx="3802074" cy="586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A5EE62-FACE-4BCA-8F2D-21B61C39A1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75579"/>
            <a:ext cx="4601770" cy="24432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FC417E7-1415-434A-B7FD-7243FBB1D1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84" y="3014914"/>
            <a:ext cx="3863855" cy="230623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8D75025-012D-4779-A024-A6632564DF4C}"/>
              </a:ext>
            </a:extLst>
          </p:cNvPr>
          <p:cNvSpPr txBox="1"/>
          <p:nvPr/>
        </p:nvSpPr>
        <p:spPr>
          <a:xfrm>
            <a:off x="132485" y="5549113"/>
            <a:ext cx="872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显然，序列             的收敛要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              快。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3115D2F-831D-4B0E-9223-B54E551A18E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39" y="5623007"/>
            <a:ext cx="941624" cy="3138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C23733-868A-488D-836E-6FD03579CA7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37" y="5646936"/>
            <a:ext cx="956650" cy="3138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4D2104-BDFB-44F0-8A23-ADDF9EE04BA5}"/>
              </a:ext>
            </a:extLst>
          </p:cNvPr>
          <p:cNvSpPr txBox="1"/>
          <p:nvPr/>
        </p:nvSpPr>
        <p:spPr>
          <a:xfrm>
            <a:off x="359531" y="6010776"/>
            <a:ext cx="84249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另外两种加速方法自学：米勒法和斯蒂芬森加速法 </a:t>
            </a:r>
          </a:p>
        </p:txBody>
      </p:sp>
    </p:spTree>
    <p:extLst>
      <p:ext uri="{BB962C8B-B14F-4D97-AF65-F5344CB8AC3E}">
        <p14:creationId xmlns:p14="http://schemas.microsoft.com/office/powerpoint/2010/main" val="37027177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66561">
            <a:extLst>
              <a:ext uri="{FF2B5EF4-FFF2-40B4-BE49-F238E27FC236}">
                <a16:creationId xmlns:a16="http://schemas.microsoft.com/office/drawing/2014/main" id="{EE96A278-3F16-4F52-8CB9-D322D3F24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本章教学要求及重点难点</a:t>
            </a:r>
          </a:p>
        </p:txBody>
      </p:sp>
      <p:sp>
        <p:nvSpPr>
          <p:cNvPr id="67586" name="文本占位符 66562">
            <a:extLst>
              <a:ext uri="{FF2B5EF4-FFF2-40B4-BE49-F238E27FC236}">
                <a16:creationId xmlns:a16="http://schemas.microsoft.com/office/drawing/2014/main" id="{3D0EBD8C-6AF0-4FA1-AB7F-D700A6D6C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1700808"/>
            <a:ext cx="8280920" cy="410445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理解方程根的基本概念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熟练掌握二分法、试值法、不动点迭代法、牛顿迭代法以及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割线法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求方程近似根的原理和算法设计基本思想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重点：收敛阶的概念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了解：埃特金加速技术</a:t>
            </a:r>
          </a:p>
        </p:txBody>
      </p:sp>
    </p:spTree>
    <p:extLst>
      <p:ext uri="{BB962C8B-B14F-4D97-AF65-F5344CB8AC3E}">
        <p14:creationId xmlns:p14="http://schemas.microsoft.com/office/powerpoint/2010/main" val="130613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69633">
            <a:extLst>
              <a:ext uri="{FF2B5EF4-FFF2-40B4-BE49-F238E27FC236}">
                <a16:creationId xmlns:a16="http://schemas.microsoft.com/office/drawing/2014/main" id="{350D6842-69A2-43B1-824A-79A2B4F500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08820" y="301179"/>
            <a:ext cx="5526360" cy="404664"/>
          </a:xfrm>
        </p:spPr>
        <p:txBody>
          <a:bodyPr anchor="ctr">
            <a:no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如何用数值方法求非线性方程的根</a:t>
            </a:r>
            <a:endParaRPr lang="zh-CN" altLang="en-US" sz="2800" b="1" dirty="0">
              <a:solidFill>
                <a:srgbClr val="FF33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9635" name="副标题 69634">
            <a:extLst>
              <a:ext uri="{FF2B5EF4-FFF2-40B4-BE49-F238E27FC236}">
                <a16:creationId xmlns:a16="http://schemas.microsoft.com/office/drawing/2014/main" id="{DCD995E3-1300-4B16-874E-D8B26AF7DE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4286" y="1628800"/>
            <a:ext cx="8666022" cy="311035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090A0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判定根的存在性。</a:t>
            </a:r>
            <a:r>
              <a:rPr lang="zh-CN" altLang="en-US" sz="2400" b="1" dirty="0">
                <a:solidFill>
                  <a:srgbClr val="090A0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方程有没有根？若有，有几个？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090A0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②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确定根的分布范围。</a:t>
            </a:r>
            <a:r>
              <a:rPr lang="zh-CN" altLang="en-US" sz="2400" b="1" dirty="0">
                <a:solidFill>
                  <a:srgbClr val="090A0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将每一个根用区间隔离开来，这个过程实际上是获得方程各根的</a:t>
            </a:r>
            <a:r>
              <a:rPr lang="zh-CN" altLang="en-US" sz="24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初始近似值</a:t>
            </a:r>
            <a:r>
              <a:rPr lang="zh-CN" altLang="en-US" sz="2400" b="1" dirty="0">
                <a:solidFill>
                  <a:srgbClr val="090A0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090A0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③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根的精确化。</a:t>
            </a:r>
            <a:r>
              <a:rPr lang="zh-CN" altLang="en-US" sz="2400" b="1" dirty="0">
                <a:solidFill>
                  <a:srgbClr val="090A0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将根的初始近似值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按某种方法</a:t>
            </a:r>
            <a:r>
              <a:rPr lang="zh-CN" altLang="en-US" sz="2400" b="1" dirty="0">
                <a:solidFill>
                  <a:srgbClr val="090A0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逐步精确化，直到满足预先要求的精度为止。</a:t>
            </a:r>
            <a:endParaRPr lang="en-US" altLang="zh-CN" sz="2400" b="1" dirty="0">
              <a:solidFill>
                <a:srgbClr val="090A0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EC92EB-3297-466F-A905-3F07993F549E}"/>
              </a:ext>
            </a:extLst>
          </p:cNvPr>
          <p:cNvSpPr txBox="1"/>
          <p:nvPr/>
        </p:nvSpPr>
        <p:spPr>
          <a:xfrm>
            <a:off x="238989" y="97170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rgbClr val="090A0B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通常分为三个步骤：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9F5FA7-E684-4B4E-9DD2-2FEDA408E380}"/>
              </a:ext>
            </a:extLst>
          </p:cNvPr>
          <p:cNvSpPr txBox="1"/>
          <p:nvPr/>
        </p:nvSpPr>
        <p:spPr>
          <a:xfrm>
            <a:off x="324286" y="4873037"/>
            <a:ext cx="7851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本章研究内容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zh-CN" altLang="en-US" sz="2800" dirty="0"/>
              <a:t>在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有根的前提下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求出方程的近似根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endParaRPr lang="zh-CN" altLang="en-US" sz="28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68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7B6AA-4F74-4208-864C-362E5A83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64" y="250865"/>
            <a:ext cx="4248472" cy="471585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§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2.2 </a:t>
            </a: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二分法与试值法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976731-CE52-46C7-A643-15B60E722E0C}"/>
              </a:ext>
            </a:extLst>
          </p:cNvPr>
          <p:cNvSpPr txBox="1"/>
          <p:nvPr/>
        </p:nvSpPr>
        <p:spPr>
          <a:xfrm>
            <a:off x="225442" y="809635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二分法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636B34-6B3B-47EC-A1FB-B11AA0F2CEEE}"/>
              </a:ext>
            </a:extLst>
          </p:cNvPr>
          <p:cNvSpPr txBox="1"/>
          <p:nvPr/>
        </p:nvSpPr>
        <p:spPr>
          <a:xfrm>
            <a:off x="256210" y="1507225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又称二分区间法，是求解非线性方程近似根的一种常用的简单方法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F9AA36-03AD-4F5B-B832-5088138A7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1" y="2635702"/>
            <a:ext cx="8123758" cy="1063723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E06F5F00-4694-47D0-BE34-558B40C5A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5" y="4149080"/>
            <a:ext cx="3162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6600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具体方法：</a:t>
            </a: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360A5BA1-A295-42CE-9C3F-DC6F1780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9" y="4896193"/>
            <a:ext cx="820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63600" indent="-863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ea typeface="楷体_GB2312" pitchFamily="49" charset="-122"/>
              </a:rPr>
              <a:t>通过二等分不断缩小有根区间的长度，直到满足精度为止。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8346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460.5"/>
  <p:tag name="LATEXADDIN" val="\documentclass{article}&#10;\usepackage{amsmath}&#10;\pagestyle{empty}&#10;\begin{document}&#10;&#10;&#10;$f(x)=0 $&#10;&#10;\end{document}"/>
  <p:tag name="IGUANATEXSIZE" val="28"/>
  <p:tag name="IGUANATEXCURSOR" val="90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5"/>
  <p:tag name="ORIGINALWIDTH" val="1497.75"/>
  <p:tag name="LATEXADDIN" val="\documentclass{article}&#10;\usepackage{amsmath}&#10;\pagestyle{empty}&#10;\begin{document}&#10;&#10;&#10;$\Delta^k p_n=\Delta^{k-1}\left(\Delta p_n\right)$,  $k\geq 2$.&#10;&#10;\end{document}"/>
  <p:tag name="IGUANATEXSIZE" val="28"/>
  <p:tag name="IGUANATEXCURSOR" val="145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429.75"/>
  <p:tag name="LATEXADDIN" val="\documentclass{article}&#10;\usepackage{amsmath}&#10;\pagestyle{empty}&#10;\begin{document}&#10;&#10;&#10;$\left\{ p_n \right\}_{n=0}^\infty$&#10;&#10;\end{document}"/>
  <p:tag name="IGUANATEXSIZE" val="28"/>
  <p:tag name="IGUANATEXCURSOR" val="11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5"/>
  <p:tag name="ORIGINALWIDTH" val="325.5"/>
  <p:tag name="LATEXADDIN" val="\documentclass{article}&#10;\usepackage{amsmath}&#10;\pagestyle{empty}&#10;\begin{document}&#10;&#10;&#10;$n\geq 0,$&#10;&#10;\end{document}"/>
  <p:tag name="IGUANATEXSIZE" val="24"/>
  <p:tag name="IGUANATEXCURSOR" val="9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5"/>
  <p:tag name="ORIGINALWIDTH" val="602.25"/>
  <p:tag name="LATEXADDIN" val="\documentclass{article}&#10;\usepackage{amsmath}&#10;\pagestyle{empty}&#10;\begin{document}&#10;&#10;&#10;$p-p_n\neq 0.$&#10;&#10;\end{document}"/>
  <p:tag name="IGUANATEXSIZE" val="24"/>
  <p:tag name="IGUANATEXCURSOR" val="95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5"/>
  <p:tag name="ORIGINALWIDTH" val="938.25"/>
  <p:tag name="LATEXADDIN" val="\documentclass{article}&#10;\usepackage{amsmath}&#10;\pagestyle{empty}&#10;\begin{document}&#10;&#10;&#10;$\lim\limits_{n\to \infty}\frac{p-p_{n+1}}{p-p_n} =A $.&#10;&#10;\end{document}"/>
  <p:tag name="IGUANATEXSIZE" val="28"/>
  <p:tag name="IGUANATEXCURSOR" val="12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5"/>
  <p:tag name="ORIGINALWIDTH" val="2135.25"/>
  <p:tag name="LATEXADDIN" val="\documentclass{article}&#10;\usepackage{amsmath}&#10;\pagestyle{empty}&#10;\begin{document}&#10;&#10;&#10;$q_n=p_n-\frac{\left(\Delta p_n\right)^2 }{\Delta^2 p_n} = p_n-\frac{\left(p_{n+1}-p_n\right)^2 }{p_{n+2}-2p_{n+1}+p_n} $&#10;&#10;\end{document}"/>
  <p:tag name="IGUANATEXSIZE" val="28"/>
  <p:tag name="IGUANATEXCURSOR" val="203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423"/>
  <p:tag name="LATEXADDIN" val="\documentclass{article}&#10;\usepackage{amsmath}&#10;\pagestyle{empty}&#10;\begin{document}&#10;&#10;&#10;$\left\{ q_n \right\}_{n=0}^\infty$&#10;&#10;\end{document}"/>
  <p:tag name="IGUANATEXSIZE" val="28"/>
  <p:tag name="IGUANATEXCURSOR" val="9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429.75"/>
  <p:tag name="LATEXADDIN" val="\documentclass{article}&#10;\usepackage{amsmath}&#10;\pagestyle{empty}&#10;\begin{document}&#10;&#10;&#10;$\left\{ p_n \right\}_{n=0}^\infty$&#10;&#10;\end{document}"/>
  <p:tag name="IGUANATEXSIZE" val="28"/>
  <p:tag name="IGUANATEXCURSOR" val="11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5"/>
  <p:tag name="ORIGINALWIDTH" val="801"/>
  <p:tag name="LATEXADDIN" val="\documentclass{article}&#10;\usepackage{amsmath}&#10;\pagestyle{empty}&#10;\begin{document}&#10;&#10;&#10;$\lim\limits_{n\to \infty}\frac{q-q_{n}}{p-p_n} =0 $.&#10;&#10;\end{document}"/>
  <p:tag name="IGUANATEXSIZE" val="28"/>
  <p:tag name="IGUANATEXCURSOR" val="13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"/>
  <p:tag name="ORIGINALWIDTH" val="1986"/>
  <p:tag name="LATEXADDIN" val="\documentclass{article}&#10;\usepackage{amsmath}&#10;\pagestyle{empty}&#10;\begin{document}&#10;&#10;&#10;$p_0=0.5,$  $p_{k+1}=e^{-p_k},$ $k=0,1,2,\cdots$&#10;&#10;\end{document}"/>
  <p:tag name="IGUANATEXSIZE" val="28"/>
  <p:tag name="IGUANATEXCURSOR" val="12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5"/>
  <p:tag name="ORIGINALWIDTH" val="1201.5"/>
  <p:tag name="LATEXADDIN" val="\documentclass{article}&#10;\usepackage{amsmath}&#10;\pagestyle{empty}&#10;\begin{document}&#10;&#10;&#10;$\varepsilon=0.05, k\geq \frac{\ln 20}{\ln 2} -1, $&#10;&#10;\end{document}"/>
  <p:tag name="IGUANATEXSIZE" val="28"/>
  <p:tag name="IGUANATEXCURSOR" val="106"/>
  <p:tag name="TRANSPARENCY" val="True"/>
  <p:tag name="FILENAME" val=""/>
  <p:tag name="LATEXENGINEID" val="0"/>
  <p:tag name="TEMPFOLDER" val="d:\Soft\charulatex\"/>
  <p:tag name="LATEXFORMHEIGHT" val="397.5"/>
  <p:tag name="LATEXFORMWIDTH" val="543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5"/>
  <p:tag name="ORIGINALWIDTH" val="1336.5"/>
  <p:tag name="LATEXADDIN" val="\documentclass{article}&#10;\usepackage{amsmath}&#10;\pagestyle{empty}&#10;\begin{document}&#10;&#10;&#10;$q_n=p_n-\frac{\left(p_{n+1}-p_n\right)^2 }{p_{n+2}-2p_{n+1}+p_n} $&#10;&#10;\end{document}"/>
  <p:tag name="IGUANATEXSIZE" val="28"/>
  <p:tag name="IGUANATEXCURSOR" val="87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423"/>
  <p:tag name="LATEXADDIN" val="\documentclass{article}&#10;\usepackage{amsmath}&#10;\pagestyle{empty}&#10;\begin{document}&#10;&#10;&#10;$\left\{ q_n \right\}_{n=0}^\infty$&#10;&#10;\end{document}"/>
  <p:tag name="IGUANATEXSIZE" val="28"/>
  <p:tag name="IGUANATEXCURSOR" val="9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429.75"/>
  <p:tag name="LATEXADDIN" val="\documentclass{article}&#10;\usepackage{amsmath}&#10;\pagestyle{empty}&#10;\begin{document}&#10;&#10;&#10;$\left\{ p_n \right\}_{n=0}^\infty$&#10;&#10;\end{document}"/>
  <p:tag name="IGUANATEXSIZE" val="28"/>
  <p:tag name="IGUANATEXCURSOR" val="9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969"/>
  <p:tag name="OUTPUTDPI" val="1200"/>
  <p:tag name="LATEXADDIN" val="\documentclass{article}&#10;\usepackage{amsmath}&#10;\pagestyle{empty}&#10;\begin{document}&#10;&#10;&#10;$f(x)=x^2-2.45x$&#10;&#10;\end{document}"/>
  <p:tag name="IGUANATEXSIZE" val="28"/>
  <p:tag name="IGUANATEXCURSOR" val="96"/>
  <p:tag name="TRANSPARENCY" val="True"/>
  <p:tag name="FILENAME" val=""/>
  <p:tag name="INPUTTYPE" val="0"/>
  <p:tag name="LATEXENGINEID" val="0"/>
  <p:tag name="TEMPFOLDER" val="D:\AnzhuangBao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1815"/>
  <p:tag name="LATEXADDIN" val="\documentclass{article}&#10;\usepackage{amsmath}&#10;\pagestyle{empty}&#10;\begin{document}&#10;&#10;&#10;$x_{k+1}\approx  x_k- \frac{f\left(x_k\right)}{f'\left(x_k\right)}$, $k=0,1,2,\cdots$&#10;\end{document}"/>
  <p:tag name="IGUANATEXSIZE" val="32"/>
  <p:tag name="IGUANATEXCURSOR" val="16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341.25"/>
  <p:tag name="LATEXADDIN" val="\documentclass{article}&#10;\usepackage{amsmath}&#10;\pagestyle{empty}&#10;\begin{document}&#10;&#10;&#10;$f'\left(x_k\right)$&#10;\end{document}"/>
  <p:tag name="IGUANATEXSIZE" val="32"/>
  <p:tag name="IGUANATEXCURSOR" val="10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486.75"/>
  <p:tag name="LATEXADDIN" val="\documentclass{article}&#10;\usepackage{amsmath}&#10;\pagestyle{empty}&#10;\begin{document}&#10;&#10;&#10;$\left\{ p_n \right\}_{n=0}^\infty,$&#10;&#10;\end{document}"/>
  <p:tag name="IGUANATEXSIZE" val="28"/>
  <p:tag name="IGUANATEXCURSOR" val="117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219"/>
  <p:tag name="LATEXADDIN" val="\documentclass{article}&#10;\usepackage{amsmath}&#10;\pagestyle{empty}&#10;\begin{document}&#10;&#10;&#10;$\Delta p_n$&#10;&#10;\end{document}"/>
  <p:tag name="IGUANATEXSIZE" val="24"/>
  <p:tag name="IGUANATEXCURSOR" val="8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5"/>
  <p:tag name="ORIGINALWIDTH" val="1337.25"/>
  <p:tag name="LATEXADDIN" val="\documentclass{article}&#10;\usepackage{amsmath}&#10;\pagestyle{empty}&#10;\begin{document}&#10;&#10;&#10;$\Delta p_n=p_{n+1}- p_n,$  $n\geq 0.$&#10;&#10;\end{document}"/>
  <p:tag name="IGUANATEXSIZE" val="28"/>
  <p:tag name="IGUANATEXCURSOR" val="11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5"/>
  <p:tag name="ORIGINALWIDTH" val="280.5"/>
  <p:tag name="LATEXADDIN" val="\documentclass{article}&#10;\usepackage{amsmath}&#10;\pagestyle{empty}&#10;\begin{document}&#10;&#10;&#10;$\Delta^k p_n$&#10;&#10;\end{document}"/>
  <p:tag name="IGUANATEXSIZE" val="24"/>
  <p:tag name="IGUANATEXCURSOR" val="9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很不错的模版">
  <a:themeElements>
    <a:clrScheme name="自定义 7">
      <a:dk1>
        <a:srgbClr val="121618"/>
      </a:dk1>
      <a:lt1>
        <a:srgbClr val="FFFFFF"/>
      </a:lt1>
      <a:dk2>
        <a:srgbClr val="FFFFFF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自定义 1">
      <a:majorFont>
        <a:latin typeface="Times New Roman"/>
        <a:ea typeface="华文仿宋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很不错的模版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spcBef>
            <a:spcPct val="20000"/>
          </a:spcBef>
          <a:defRPr sz="2800" dirty="0">
            <a:solidFill>
              <a:srgbClr val="0000FF"/>
            </a:solidFill>
            <a:latin typeface="华文仿宋" panose="02010600040101010101" pitchFamily="2" charset="-122"/>
            <a:ea typeface="华文仿宋" panose="0201060004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2800" dirty="0" smtClean="0">
            <a:solidFill>
              <a:schemeClr val="tx1">
                <a:lumMod val="95000"/>
                <a:lumOff val="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很不错的模版</Template>
  <TotalTime>29927</TotalTime>
  <Words>7284</Words>
  <Application>Microsoft Office PowerPoint</Application>
  <PresentationFormat>全屏显示(4:3)</PresentationFormat>
  <Paragraphs>819</Paragraphs>
  <Slides>75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97" baseType="lpstr">
      <vt:lpstr>Heiti SC Medium</vt:lpstr>
      <vt:lpstr>KaiTi</vt:lpstr>
      <vt:lpstr>仿宋</vt:lpstr>
      <vt:lpstr>SimHei</vt:lpstr>
      <vt:lpstr>SimHei</vt:lpstr>
      <vt:lpstr>华文仿宋</vt:lpstr>
      <vt:lpstr>华文宋体</vt:lpstr>
      <vt:lpstr>楷体_GB2312</vt:lpstr>
      <vt:lpstr>微软雅黑</vt:lpstr>
      <vt:lpstr>微软雅黑</vt:lpstr>
      <vt:lpstr>Arial</vt:lpstr>
      <vt:lpstr>Calibri</vt:lpstr>
      <vt:lpstr>Symbol</vt:lpstr>
      <vt:lpstr>Times New Roman</vt:lpstr>
      <vt:lpstr>Tw Cen MT</vt:lpstr>
      <vt:lpstr>Verdana</vt:lpstr>
      <vt:lpstr>Wingdings</vt:lpstr>
      <vt:lpstr>1_很不错的模版</vt:lpstr>
      <vt:lpstr>Office 主题​​</vt:lpstr>
      <vt:lpstr>Equation</vt:lpstr>
      <vt:lpstr>MathType 5.0 Equation</vt:lpstr>
      <vt:lpstr>Equation.3</vt:lpstr>
      <vt:lpstr>Computational Methods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如何用数值方法求非线性方程的根</vt:lpstr>
      <vt:lpstr>§2.2 二分法与试值法</vt:lpstr>
      <vt:lpstr>PowerPoint 演示文稿</vt:lpstr>
      <vt:lpstr>算法思路</vt:lpstr>
      <vt:lpstr>PowerPoint 演示文稿</vt:lpstr>
      <vt:lpstr>误差分析</vt:lpstr>
      <vt:lpstr>例2.4 求 x33x1 = 0在[1, 2]内的根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§2.3 不动点迭代法</vt:lpstr>
      <vt:lpstr>PowerPoint 演示文稿</vt:lpstr>
      <vt:lpstr>例2.5 x3x1 = 0, 区间取[1, 2], 取x0 = 1.5</vt:lpstr>
      <vt:lpstr>PowerPoint 演示文稿</vt:lpstr>
      <vt:lpstr>PowerPoint 演示文稿</vt:lpstr>
      <vt:lpstr>PowerPoint 演示文稿</vt:lpstr>
      <vt:lpstr>不动点迭代法的收敛条件是什么？</vt:lpstr>
      <vt:lpstr>PowerPoint 演示文稿</vt:lpstr>
      <vt:lpstr>PowerPoint 演示文稿</vt:lpstr>
      <vt:lpstr>[Banach]不动点定理(压缩映射原理)</vt:lpstr>
      <vt:lpstr>[Banach]不动点定理(压缩映射原理)</vt:lpstr>
      <vt:lpstr>[Banach]不动点定理(压缩映射原理)</vt:lpstr>
      <vt:lpstr>[Banach]不动点定理(压缩映射原理)</vt:lpstr>
      <vt:lpstr>[Banach]不动点定理(压缩映射原理)</vt:lpstr>
      <vt:lpstr>[Banach]不动点定理(压缩映射原理)</vt:lpstr>
      <vt:lpstr>PowerPoint 演示文稿</vt:lpstr>
      <vt:lpstr>局部收敛定理</vt:lpstr>
      <vt:lpstr>局部收敛定理</vt:lpstr>
      <vt:lpstr>例2.7 用不同方法求 x2  3 = 0的根      , 取初值x0 = 2.           讨论合理性和收敛性。</vt:lpstr>
      <vt:lpstr>例2.7 用不同方法求 x2  3 = 0的根      , 取初值x0 = 2.           讨论合理性和收敛性。</vt:lpstr>
      <vt:lpstr>收敛速度—收敛阶  </vt:lpstr>
      <vt:lpstr>2.3.4 不动点迭代法的算法实现</vt:lpstr>
      <vt:lpstr>PowerPoint 演示文稿</vt:lpstr>
      <vt:lpstr>作业 2.2</vt:lpstr>
      <vt:lpstr>2.4 牛顿-拉夫森法(牛顿迭代法)</vt:lpstr>
      <vt:lpstr>2.4.1 牛顿迭代法的基本思想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Newton法也适用于求重根的情形</vt:lpstr>
      <vt:lpstr>PowerPoint 演示文稿</vt:lpstr>
      <vt:lpstr>2.4.4 牛顿迭代法的算法实现</vt:lpstr>
      <vt:lpstr>PowerPoint 演示文稿</vt:lpstr>
      <vt:lpstr>PowerPoint 演示文稿</vt:lpstr>
      <vt:lpstr>牛顿法小结</vt:lpstr>
      <vt:lpstr>2.5 割线法</vt:lpstr>
      <vt:lpstr>2.5.1 割线法的基本思想</vt:lpstr>
      <vt:lpstr>2.5.2 割线法的几何意义</vt:lpstr>
      <vt:lpstr>PowerPoint 演示文稿</vt:lpstr>
      <vt:lpstr>2.5.3 割线法的收敛性分析</vt:lpstr>
      <vt:lpstr>2.5.4 割线法的算法实现</vt:lpstr>
      <vt:lpstr>PowerPoint 演示文稿</vt:lpstr>
      <vt:lpstr>PowerPoint 演示文稿</vt:lpstr>
      <vt:lpstr>2.6* 迭代收敛的加速办法(选讲）</vt:lpstr>
      <vt:lpstr>2.6.1 埃特金(Aitken)过程</vt:lpstr>
      <vt:lpstr>2.6.1 埃特金过程</vt:lpstr>
      <vt:lpstr>本章教学要求及重点难点</vt:lpstr>
    </vt:vector>
  </TitlesOfParts>
  <Company>DEMI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Leo</dc:creator>
  <cp:lastModifiedBy>勇 刘</cp:lastModifiedBy>
  <cp:revision>2232</cp:revision>
  <dcterms:created xsi:type="dcterms:W3CDTF">2008-11-26T09:45:55Z</dcterms:created>
  <dcterms:modified xsi:type="dcterms:W3CDTF">2023-12-03T07:01:33Z</dcterms:modified>
</cp:coreProperties>
</file>