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882" r:id="rId2"/>
  </p:sldMasterIdLst>
  <p:notesMasterIdLst>
    <p:notesMasterId r:id="rId51"/>
  </p:notesMasterIdLst>
  <p:handoutMasterIdLst>
    <p:handoutMasterId r:id="rId52"/>
  </p:handoutMasterIdLst>
  <p:sldIdLst>
    <p:sldId id="763" r:id="rId3"/>
    <p:sldId id="839" r:id="rId4"/>
    <p:sldId id="597" r:id="rId5"/>
    <p:sldId id="598" r:id="rId6"/>
    <p:sldId id="599" r:id="rId7"/>
    <p:sldId id="600" r:id="rId8"/>
    <p:sldId id="460" r:id="rId9"/>
    <p:sldId id="515" r:id="rId10"/>
    <p:sldId id="516" r:id="rId11"/>
    <p:sldId id="517" r:id="rId12"/>
    <p:sldId id="518" r:id="rId13"/>
    <p:sldId id="840" r:id="rId14"/>
    <p:sldId id="577" r:id="rId15"/>
    <p:sldId id="841" r:id="rId16"/>
    <p:sldId id="842" r:id="rId17"/>
    <p:sldId id="843" r:id="rId18"/>
    <p:sldId id="844" r:id="rId19"/>
    <p:sldId id="845" r:id="rId20"/>
    <p:sldId id="520" r:id="rId21"/>
    <p:sldId id="521" r:id="rId22"/>
    <p:sldId id="849" r:id="rId23"/>
    <p:sldId id="846" r:id="rId24"/>
    <p:sldId id="682" r:id="rId25"/>
    <p:sldId id="850" r:id="rId26"/>
    <p:sldId id="851" r:id="rId27"/>
    <p:sldId id="852" r:id="rId28"/>
    <p:sldId id="853" r:id="rId29"/>
    <p:sldId id="683" r:id="rId30"/>
    <p:sldId id="674" r:id="rId31"/>
    <p:sldId id="676" r:id="rId32"/>
    <p:sldId id="677" r:id="rId33"/>
    <p:sldId id="678" r:id="rId34"/>
    <p:sldId id="679" r:id="rId35"/>
    <p:sldId id="680" r:id="rId36"/>
    <p:sldId id="807" r:id="rId37"/>
    <p:sldId id="686" r:id="rId38"/>
    <p:sldId id="854" r:id="rId39"/>
    <p:sldId id="687" r:id="rId40"/>
    <p:sldId id="689" r:id="rId41"/>
    <p:sldId id="693" r:id="rId42"/>
    <p:sldId id="695" r:id="rId43"/>
    <p:sldId id="696" r:id="rId44"/>
    <p:sldId id="697" r:id="rId45"/>
    <p:sldId id="690" r:id="rId46"/>
    <p:sldId id="698" r:id="rId47"/>
    <p:sldId id="699" r:id="rId48"/>
    <p:sldId id="701" r:id="rId49"/>
    <p:sldId id="702" r:id="rId50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90A0B"/>
    <a:srgbClr val="FF0000"/>
    <a:srgbClr val="02058C"/>
    <a:srgbClr val="660066"/>
    <a:srgbClr val="FFCC00"/>
    <a:srgbClr val="990000"/>
    <a:srgbClr val="009999"/>
    <a:srgbClr val="6D64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62" autoAdjust="0"/>
    <p:restoredTop sz="94396" autoAdjust="0"/>
  </p:normalViewPr>
  <p:slideViewPr>
    <p:cSldViewPr>
      <p:cViewPr varScale="1">
        <p:scale>
          <a:sx n="92" d="100"/>
          <a:sy n="92" d="100"/>
        </p:scale>
        <p:origin x="64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393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C78B8324-74B6-472E-9B2D-DAF2F9541692}" type="datetimeFigureOut">
              <a:rPr lang="zh-CN" altLang="en-US"/>
              <a:pPr>
                <a:defRPr/>
              </a:pPr>
              <a:t>2023/10/25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DB95043-7C99-4038-B5DC-BD4050676D5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176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0AF7394C-7A88-4663-9E2C-D3107622A224}" type="datetimeFigureOut">
              <a:rPr lang="zh-CN" altLang="en-US"/>
              <a:pPr>
                <a:defRPr/>
              </a:pPr>
              <a:t>2023/10/25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396D11E-7338-4CDA-8C9A-60AD196E8FA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6302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6D11E-7338-4CDA-8C9A-60AD196E8FA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384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6D11E-7338-4CDA-8C9A-60AD196E8FAF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14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6D11E-7338-4CDA-8C9A-60AD196E8FAF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958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6D11E-7338-4CDA-8C9A-60AD196E8FAF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390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6D11E-7338-4CDA-8C9A-60AD196E8FAF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695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2C2C1BA-C47C-44FB-A332-F64EB027C4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76527F-3AF2-40B9-9288-C861A4D91765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270338" name="Rectangle 2">
            <a:extLst>
              <a:ext uri="{FF2B5EF4-FFF2-40B4-BE49-F238E27FC236}">
                <a16:creationId xmlns:a16="http://schemas.microsoft.com/office/drawing/2014/main" id="{2A1A5E5F-84BB-4515-87A2-172D1DFC2A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>
            <a:extLst>
              <a:ext uri="{FF2B5EF4-FFF2-40B4-BE49-F238E27FC236}">
                <a16:creationId xmlns:a16="http://schemas.microsoft.com/office/drawing/2014/main" id="{59B650E1-4693-4CCE-A999-DC622A14F5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25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6D11E-7338-4CDA-8C9A-60AD196E8FAF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328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6D11E-7338-4CDA-8C9A-60AD196E8FAF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585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6D11E-7338-4CDA-8C9A-60AD196E8FAF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296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6D11E-7338-4CDA-8C9A-60AD196E8FAF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655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6D11E-7338-4CDA-8C9A-60AD196E8FAF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535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6D11E-7338-4CDA-8C9A-60AD196E8FAF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961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6D11E-7338-4CDA-8C9A-60AD196E8FAF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24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A9E528-8105-4E29-B640-5FBB839C2FCC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4252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81375A-7CF1-43C0-B4C7-B782C6D7685E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4149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01186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0118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1E3DFD-4A80-4105-AB7F-712AAEE959B9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19216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FB13D-F7F8-41C2-86B7-FE77A2850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D4B4AD-23D3-47F5-9457-F43195D5B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74EA96-C951-497A-B5F9-1551731A3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D40641-35C4-4AD2-92B2-821DBCEC7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20226F-1891-4F6B-8E24-89254B891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E528-8105-4E29-B640-5FBB839C2FCC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1359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03721-8322-480F-9234-E1813D4FF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1BC726-C1C3-40FD-8730-7FADD973E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FED740-6D1A-4BCA-9468-A4C076C3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24F344-E121-49E8-8518-1B87E1497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43ED28-A60B-4581-8BF8-217547DB8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3DCF-2C93-4580-871F-2CF3AD984C89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80137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5C741-3890-411B-97C4-DF1609211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CDC89E-3806-4EED-921A-F1354027C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7936A-117B-4989-B666-41A9F14D2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FC06AC-1B6F-4E33-AEC9-38F294633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EE1246-4E79-45D5-92A4-87DABB623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55916-8665-4B86-B4E4-279D0D2B4A6A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3136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60159A-82EC-4250-A369-6D8DEABE3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FA7EF6-7B48-43D6-8C3F-0240E69C39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16E701-6A66-43AC-89EB-737C2A251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7A61AA-D161-414A-BC2B-34B09CDC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1118E4-0AF0-411B-9A02-1A42CAFAD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8C38DE-7978-4796-B677-985FD949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07B3-63AA-4B47-95E3-AE55904DD8ED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6520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9E3A0-E3F4-490A-BCF0-9808387E6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644E73-79F9-4A87-A5E5-8895D75C2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36DB71-AB12-4F81-9A66-4BBF05AAA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0529E5-4C7F-4453-BCBE-2754B6862C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DB0D1C-1CE5-4AA8-9E95-9D755CC048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812E6F-C70D-451D-A00C-C9C385A96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A162A4-0629-4FBE-989A-A8F0C675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629F01-BB0C-4720-ABB6-056ECA615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11837-3C42-4163-B9FF-0F5271014470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02284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39300-E04A-42BA-AEA2-026D7307F23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lIns="72000" bIns="36000" anchor="t" anchorCtr="0"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426268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2D85AC-FAFC-48DD-82C0-E51D82854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2059C9-1A85-4508-B1A0-2191A75AD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C2CC4A-FB9C-431B-9200-A4F8A8E15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22B4A-A96A-4D35-9195-14CEB66CEFA5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702040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28F40-240A-4654-A494-8DC0C8E90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4D83A3-87A9-4828-9502-744816496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41D5CC-A2E7-4C45-9B55-205041BE5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09227F-689C-4053-A376-57BA8E255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9A7D46-FC2B-43A9-8E72-3DDB7034E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F3C36E-C7C6-40B7-97F9-849252101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9340-544A-4913-AA86-7D197D90BAA9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0517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253DCF-2C93-4580-871F-2CF3AD984C89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929200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2E79F9-2F07-4C49-B426-D03D595A1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A304341-5045-4700-B83E-A681C36EBB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1E80D1-9F19-4CF5-8024-B982317FD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57B198-E7DE-4598-97AF-3AE0AA7E0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D274BA-1BFA-4D51-8253-1E034C76E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4CCE0F-B8CB-4DE6-ADAE-7B0D2DD4C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3C8B8-9D62-48F7-8E35-1339B3F6646D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606914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22EBFB-BFEB-4A5A-AB12-15FF0DA8B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8469F9-EA53-4854-ADFB-0CF7E4ADA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1674A2-50A6-4F12-BABF-275E40AFB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3A56CF-5955-4CB9-B33E-7AF95C50D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417421-2738-47AC-9839-850A5FD3B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375A-7CF1-43C0-B4C7-B782C6D7685E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29232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6F64CC-2BB8-425E-A3A7-8949028531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B777D8-3D52-46AD-8349-D32BAF691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7952D4-B07D-4A1E-AA6C-AEBDD34B7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900930-A6C4-4C87-A55B-A5781940F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D5F9DA-779D-4B7C-90BA-42B6D904C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CD57-BADE-4B45-B9D6-2562B9FBD952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46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D55916-8665-4B86-B4E4-279D0D2B4A6A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2564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66838"/>
            <a:ext cx="4038600" cy="4919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66838"/>
            <a:ext cx="4038600" cy="4919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7A07B3-63AA-4B47-95E3-AE55904DD8ED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0422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611837-3C42-4163-B9FF-0F5271014470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91117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90A0B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9D2EF960-DAB6-4688-A9F2-A643B11AB05F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30DBDF-8B30-4034-80E7-4FB75501CD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92500" y="1484313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0170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C22B4A-A96A-4D35-9195-14CEB66CEFA5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41018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799340-544A-4913-AA86-7D197D90BAA9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8780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B3C8B8-9D62-48F7-8E35-1339B3F6646D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37791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66838"/>
            <a:ext cx="8229600" cy="491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52800" y="64992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chemeClr val="tx1"/>
                </a:solidFill>
                <a:latin typeface="Verdana" panose="020B0604030504040204" pitchFamily="34" charset="0"/>
              </a:defRPr>
            </a:lvl1pPr>
          </a:lstStyle>
          <a:p>
            <a:fld id="{E7AFCD57-BADE-4B45-B9D6-2562B9FBD952}" type="slidenum">
              <a:rPr lang="zh-CN" altLang="en-US"/>
              <a:pPr/>
              <a:t>‹#›</a:t>
            </a:fld>
            <a:endParaRPr lang="en-US" altLang="zh-CN" dirty="0"/>
          </a:p>
        </p:txBody>
      </p:sp>
      <p:sp>
        <p:nvSpPr>
          <p:cNvPr id="131078" name="Rectangle 6"/>
          <p:cNvSpPr>
            <a:spLocks noChangeArrowheads="1"/>
          </p:cNvSpPr>
          <p:nvPr/>
        </p:nvSpPr>
        <p:spPr bwMode="ltGray">
          <a:xfrm>
            <a:off x="-9525" y="0"/>
            <a:ext cx="188913" cy="6858000"/>
          </a:xfrm>
          <a:prstGeom prst="rect">
            <a:avLst/>
          </a:prstGeom>
          <a:solidFill>
            <a:srgbClr val="BABAB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31079" name="Rectangle 7"/>
          <p:cNvSpPr>
            <a:spLocks noChangeArrowheads="1"/>
          </p:cNvSpPr>
          <p:nvPr/>
        </p:nvSpPr>
        <p:spPr bwMode="ltGray">
          <a:xfrm>
            <a:off x="0" y="404813"/>
            <a:ext cx="184150" cy="72072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31080" name="Rectangle 8"/>
          <p:cNvSpPr>
            <a:spLocks noChangeArrowheads="1"/>
          </p:cNvSpPr>
          <p:nvPr/>
        </p:nvSpPr>
        <p:spPr bwMode="ltGray">
          <a:xfrm>
            <a:off x="-14288" y="1128713"/>
            <a:ext cx="184151" cy="7207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31081" name="Rectangle 9"/>
          <p:cNvSpPr>
            <a:spLocks noChangeArrowheads="1"/>
          </p:cNvSpPr>
          <p:nvPr/>
        </p:nvSpPr>
        <p:spPr bwMode="ltGray">
          <a:xfrm>
            <a:off x="-14288" y="1847850"/>
            <a:ext cx="184151" cy="7207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31082" name="Rectangle 10"/>
          <p:cNvSpPr>
            <a:spLocks noChangeArrowheads="1"/>
          </p:cNvSpPr>
          <p:nvPr/>
        </p:nvSpPr>
        <p:spPr bwMode="ltGray">
          <a:xfrm>
            <a:off x="-14288" y="2552700"/>
            <a:ext cx="184151" cy="7207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>
          <a:solidFill>
            <a:srgbClr val="02058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rgbClr val="02058C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rgbClr val="02058C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2058C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2058C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2058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2058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2058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2058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AB6F2EE-C635-428D-BB17-27ECB2ABE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38C6F9-925F-4029-8260-3E9047586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8F3229-F86A-435B-957F-9A96486E45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323F3-7AD8-468E-8B60-6B3993A63701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7BF9F5-8EF9-4DEE-A6DF-82F915C03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73643E-4A24-4B25-89A2-ADB9DDEB02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FCD57-BADE-4B45-B9D6-2562B9FBD952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185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wanlin@cug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11" Type="http://schemas.openxmlformats.org/officeDocument/2006/relationships/image" Target="../media/image29.png"/><Relationship Id="rId5" Type="http://schemas.openxmlformats.org/officeDocument/2006/relationships/image" Target="../media/image24.png"/><Relationship Id="rId10" Type="http://schemas.openxmlformats.org/officeDocument/2006/relationships/image" Target="../media/image28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5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40.png"/><Relationship Id="rId5" Type="http://schemas.openxmlformats.org/officeDocument/2006/relationships/image" Target="../media/image42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7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1.png"/><Relationship Id="rId11" Type="http://schemas.openxmlformats.org/officeDocument/2006/relationships/image" Target="../media/image37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9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7.png"/><Relationship Id="rId7" Type="http://schemas.openxmlformats.org/officeDocument/2006/relationships/image" Target="../media/image3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0.png"/><Relationship Id="rId3" Type="http://schemas.openxmlformats.org/officeDocument/2006/relationships/image" Target="../media/image67.png"/><Relationship Id="rId7" Type="http://schemas.openxmlformats.org/officeDocument/2006/relationships/image" Target="../media/image75.png"/><Relationship Id="rId12" Type="http://schemas.openxmlformats.org/officeDocument/2006/relationships/image" Target="../media/image79.png"/><Relationship Id="rId17" Type="http://schemas.openxmlformats.org/officeDocument/2006/relationships/image" Target="../media/image70.png"/><Relationship Id="rId2" Type="http://schemas.openxmlformats.org/officeDocument/2006/relationships/image" Target="../media/image72.png"/><Relationship Id="rId16" Type="http://schemas.openxmlformats.org/officeDocument/2006/relationships/image" Target="../media/image8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4.png"/><Relationship Id="rId11" Type="http://schemas.openxmlformats.org/officeDocument/2006/relationships/image" Target="../media/image66.png"/><Relationship Id="rId5" Type="http://schemas.openxmlformats.org/officeDocument/2006/relationships/image" Target="../media/image37.png"/><Relationship Id="rId15" Type="http://schemas.openxmlformats.org/officeDocument/2006/relationships/image" Target="../media/image82.png"/><Relationship Id="rId10" Type="http://schemas.openxmlformats.org/officeDocument/2006/relationships/image" Target="../media/image78.png"/><Relationship Id="rId4" Type="http://schemas.openxmlformats.org/officeDocument/2006/relationships/image" Target="../media/image73.png"/><Relationship Id="rId9" Type="http://schemas.openxmlformats.org/officeDocument/2006/relationships/image" Target="../media/image77.png"/><Relationship Id="rId14" Type="http://schemas.openxmlformats.org/officeDocument/2006/relationships/image" Target="../media/image8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67.png"/><Relationship Id="rId7" Type="http://schemas.openxmlformats.org/officeDocument/2006/relationships/image" Target="../media/image88.png"/><Relationship Id="rId12" Type="http://schemas.openxmlformats.org/officeDocument/2006/relationships/image" Target="../media/image9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7.png"/><Relationship Id="rId11" Type="http://schemas.openxmlformats.org/officeDocument/2006/relationships/image" Target="../media/image91.png"/><Relationship Id="rId5" Type="http://schemas.openxmlformats.org/officeDocument/2006/relationships/image" Target="../media/image86.png"/><Relationship Id="rId10" Type="http://schemas.openxmlformats.org/officeDocument/2006/relationships/image" Target="../media/image90.png"/><Relationship Id="rId4" Type="http://schemas.openxmlformats.org/officeDocument/2006/relationships/image" Target="../media/image85.png"/><Relationship Id="rId9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67.png"/><Relationship Id="rId7" Type="http://schemas.openxmlformats.org/officeDocument/2006/relationships/image" Target="../media/image9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0.png"/><Relationship Id="rId5" Type="http://schemas.openxmlformats.org/officeDocument/2006/relationships/image" Target="../media/image37.png"/><Relationship Id="rId4" Type="http://schemas.openxmlformats.org/officeDocument/2006/relationships/image" Target="../media/image8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7" Type="http://schemas.openxmlformats.org/officeDocument/2006/relationships/image" Target="../media/image9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7.png"/><Relationship Id="rId5" Type="http://schemas.openxmlformats.org/officeDocument/2006/relationships/image" Target="../media/image103.png"/><Relationship Id="rId4" Type="http://schemas.openxmlformats.org/officeDocument/2006/relationships/image" Target="../media/image8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15.png"/><Relationship Id="rId18" Type="http://schemas.openxmlformats.org/officeDocument/2006/relationships/image" Target="../media/image12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12" Type="http://schemas.openxmlformats.org/officeDocument/2006/relationships/image" Target="../media/image114.png"/><Relationship Id="rId17" Type="http://schemas.openxmlformats.org/officeDocument/2006/relationships/image" Target="../media/image119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8.png"/><Relationship Id="rId11" Type="http://schemas.openxmlformats.org/officeDocument/2006/relationships/image" Target="../media/image113.png"/><Relationship Id="rId5" Type="http://schemas.openxmlformats.org/officeDocument/2006/relationships/image" Target="../media/image107.png"/><Relationship Id="rId15" Type="http://schemas.openxmlformats.org/officeDocument/2006/relationships/image" Target="../media/image117.png"/><Relationship Id="rId10" Type="http://schemas.openxmlformats.org/officeDocument/2006/relationships/image" Target="../media/image112.png"/><Relationship Id="rId19" Type="http://schemas.openxmlformats.org/officeDocument/2006/relationships/image" Target="../media/image121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Relationship Id="rId14" Type="http://schemas.openxmlformats.org/officeDocument/2006/relationships/image" Target="../media/image1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4.png"/><Relationship Id="rId4" Type="http://schemas.openxmlformats.org/officeDocument/2006/relationships/image" Target="../media/image123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25.wmf"/><Relationship Id="rId7" Type="http://schemas.openxmlformats.org/officeDocument/2006/relationships/image" Target="../media/image129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image" Target="../media/image12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4.png"/><Relationship Id="rId4" Type="http://schemas.openxmlformats.org/officeDocument/2006/relationships/image" Target="../media/image13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6.wmf"/><Relationship Id="rId4" Type="http://schemas.openxmlformats.org/officeDocument/2006/relationships/oleObject" Target="../embeddings/oleObject4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41.wmf"/><Relationship Id="rId3" Type="http://schemas.openxmlformats.org/officeDocument/2006/relationships/image" Target="../media/image136.wmf"/><Relationship Id="rId7" Type="http://schemas.openxmlformats.org/officeDocument/2006/relationships/image" Target="../media/image138.wmf"/><Relationship Id="rId12" Type="http://schemas.openxmlformats.org/officeDocument/2006/relationships/oleObject" Target="../embeddings/oleObject9.bin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40.emf"/><Relationship Id="rId5" Type="http://schemas.openxmlformats.org/officeDocument/2006/relationships/image" Target="../media/image137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39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image" Target="../media/image142.wmf"/><Relationship Id="rId7" Type="http://schemas.openxmlformats.org/officeDocument/2006/relationships/image" Target="../media/image144.wmf"/><Relationship Id="rId12" Type="http://schemas.openxmlformats.org/officeDocument/2006/relationships/image" Target="../media/image147.png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46.wmf"/><Relationship Id="rId5" Type="http://schemas.openxmlformats.org/officeDocument/2006/relationships/image" Target="../media/image143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4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3" Type="http://schemas.openxmlformats.org/officeDocument/2006/relationships/image" Target="../media/image148.wmf"/><Relationship Id="rId7" Type="http://schemas.openxmlformats.org/officeDocument/2006/relationships/image" Target="../media/image151.png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0.png"/><Relationship Id="rId5" Type="http://schemas.openxmlformats.org/officeDocument/2006/relationships/image" Target="../media/image149.png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5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167.emf"/><Relationship Id="rId18" Type="http://schemas.openxmlformats.org/officeDocument/2006/relationships/oleObject" Target="../embeddings/oleObject25.bin"/><Relationship Id="rId3" Type="http://schemas.openxmlformats.org/officeDocument/2006/relationships/image" Target="../media/image162.wmf"/><Relationship Id="rId7" Type="http://schemas.openxmlformats.org/officeDocument/2006/relationships/image" Target="../media/image164.emf"/><Relationship Id="rId12" Type="http://schemas.openxmlformats.org/officeDocument/2006/relationships/oleObject" Target="../embeddings/oleObject22.bin"/><Relationship Id="rId17" Type="http://schemas.openxmlformats.org/officeDocument/2006/relationships/image" Target="../media/image169.emf"/><Relationship Id="rId2" Type="http://schemas.openxmlformats.org/officeDocument/2006/relationships/oleObject" Target="../embeddings/oleObject17.bin"/><Relationship Id="rId16" Type="http://schemas.openxmlformats.org/officeDocument/2006/relationships/oleObject" Target="../embeddings/oleObject24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166.emf"/><Relationship Id="rId5" Type="http://schemas.openxmlformats.org/officeDocument/2006/relationships/image" Target="../media/image163.wmf"/><Relationship Id="rId15" Type="http://schemas.openxmlformats.org/officeDocument/2006/relationships/image" Target="../media/image168.emf"/><Relationship Id="rId10" Type="http://schemas.openxmlformats.org/officeDocument/2006/relationships/oleObject" Target="../embeddings/oleObject21.bin"/><Relationship Id="rId19" Type="http://schemas.openxmlformats.org/officeDocument/2006/relationships/image" Target="../media/image170.e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165.emf"/><Relationship Id="rId14" Type="http://schemas.openxmlformats.org/officeDocument/2006/relationships/oleObject" Target="../embeddings/oleObject23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176.emf"/><Relationship Id="rId3" Type="http://schemas.openxmlformats.org/officeDocument/2006/relationships/image" Target="../media/image171.wmf"/><Relationship Id="rId7" Type="http://schemas.openxmlformats.org/officeDocument/2006/relationships/image" Target="../media/image173.wmf"/><Relationship Id="rId12" Type="http://schemas.openxmlformats.org/officeDocument/2006/relationships/oleObject" Target="../embeddings/oleObject31.bin"/><Relationship Id="rId17" Type="http://schemas.openxmlformats.org/officeDocument/2006/relationships/image" Target="../media/image178.wmf"/><Relationship Id="rId2" Type="http://schemas.openxmlformats.org/officeDocument/2006/relationships/oleObject" Target="../embeddings/oleObject26.bin"/><Relationship Id="rId16" Type="http://schemas.openxmlformats.org/officeDocument/2006/relationships/oleObject" Target="../embeddings/oleObject33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175.wmf"/><Relationship Id="rId5" Type="http://schemas.openxmlformats.org/officeDocument/2006/relationships/image" Target="../media/image172.wmf"/><Relationship Id="rId15" Type="http://schemas.openxmlformats.org/officeDocument/2006/relationships/image" Target="../media/image177.wmf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7.bin"/><Relationship Id="rId9" Type="http://schemas.openxmlformats.org/officeDocument/2006/relationships/image" Target="../media/image174.wmf"/><Relationship Id="rId14" Type="http://schemas.openxmlformats.org/officeDocument/2006/relationships/oleObject" Target="../embeddings/oleObject32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image" Target="../media/image179.wmf"/><Relationship Id="rId7" Type="http://schemas.openxmlformats.org/officeDocument/2006/relationships/image" Target="../media/image181.w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183.emf"/><Relationship Id="rId5" Type="http://schemas.openxmlformats.org/officeDocument/2006/relationships/image" Target="../media/image180.wmf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5.bin"/><Relationship Id="rId9" Type="http://schemas.openxmlformats.org/officeDocument/2006/relationships/image" Target="../media/image182.w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4.png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9128" y="2286112"/>
            <a:ext cx="5241855" cy="89571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lnSpc>
                <a:spcPts val="5500"/>
              </a:lnSpc>
            </a:pPr>
            <a:r>
              <a:rPr lang="en-US" sz="36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Methods</a:t>
            </a:r>
            <a:r>
              <a:rPr lang="en-US" sz="3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6554350-2279-4958-98AE-44BD69D730B3}"/>
              </a:ext>
            </a:extLst>
          </p:cNvPr>
          <p:cNvSpPr txBox="1"/>
          <p:nvPr/>
        </p:nvSpPr>
        <p:spPr>
          <a:xfrm>
            <a:off x="2411760" y="3284984"/>
            <a:ext cx="4320480" cy="2311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授课人</a:t>
            </a:r>
            <a:r>
              <a:rPr lang="en-US" altLang="zh-CN" sz="3600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:</a:t>
            </a:r>
            <a:r>
              <a:rPr lang="zh-CN" altLang="en-US" sz="3600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万 林</a:t>
            </a:r>
            <a:br>
              <a:rPr lang="en-US" altLang="zh-CN" sz="3600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wanlin@cug.edu.cn</a:t>
            </a:r>
            <a:endParaRPr lang="en-US" altLang="zh-CN" sz="3200" dirty="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Fall 2023 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18D146-1F49-D24C-9750-2E4FD5940C24}"/>
              </a:ext>
            </a:extLst>
          </p:cNvPr>
          <p:cNvSpPr/>
          <p:nvPr/>
        </p:nvSpPr>
        <p:spPr>
          <a:xfrm>
            <a:off x="1871998" y="1179001"/>
            <a:ext cx="5122316" cy="12349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D3411A3-8F31-BD43-8E00-47D638D1D04A}"/>
              </a:ext>
            </a:extLst>
          </p:cNvPr>
          <p:cNvSpPr/>
          <p:nvPr/>
        </p:nvSpPr>
        <p:spPr>
          <a:xfrm>
            <a:off x="-8445" y="0"/>
            <a:ext cx="475989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A892C2-AC44-D444-A555-D9AEA9C26EB7}"/>
              </a:ext>
            </a:extLst>
          </p:cNvPr>
          <p:cNvSpPr txBox="1"/>
          <p:nvPr/>
        </p:nvSpPr>
        <p:spPr>
          <a:xfrm>
            <a:off x="1984453" y="1335461"/>
            <a:ext cx="4897406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cs typeface="+mn-ea"/>
                <a:sym typeface="+mn-lt"/>
              </a:rPr>
              <a:t>计算方法</a:t>
            </a:r>
            <a:endParaRPr lang="zh-CN" altLang="en-US" sz="5400" b="1" dirty="0"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3F2D3FC-F8DE-4B48-9B45-78DC8942DE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260" y="55673"/>
            <a:ext cx="2809875" cy="7256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2401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9" name="副标题 270338">
            <a:extLst>
              <a:ext uri="{FF2B5EF4-FFF2-40B4-BE49-F238E27FC236}">
                <a16:creationId xmlns:a16="http://schemas.microsoft.com/office/drawing/2014/main" id="{9B7C0A38-7455-4A5C-9037-DF9C6BC3B0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-1" y="214950"/>
            <a:ext cx="9072563" cy="982026"/>
          </a:xfrm>
        </p:spPr>
        <p:txBody>
          <a:bodyPr/>
          <a:lstStyle/>
          <a:p>
            <a:pPr algn="l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设所求拟合直线为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y(x)=a</a:t>
            </a:r>
            <a:r>
              <a:rPr lang="en-US" altLang="zh-CN" sz="32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+a</a:t>
            </a:r>
            <a:r>
              <a:rPr lang="en-US" altLang="zh-CN" sz="32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，由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200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32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3200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(</a:t>
            </a:r>
            <a:r>
              <a:rPr lang="en-US" altLang="zh-CN" sz="3200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=1,2,3,4)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，得法方程组为</a:t>
            </a:r>
          </a:p>
        </p:txBody>
      </p:sp>
      <p:sp>
        <p:nvSpPr>
          <p:cNvPr id="270346" name="矩形 270345">
            <a:extLst>
              <a:ext uri="{FF2B5EF4-FFF2-40B4-BE49-F238E27FC236}">
                <a16:creationId xmlns:a16="http://schemas.microsoft.com/office/drawing/2014/main" id="{AEAC595C-DB5B-45D2-8BC0-17FB848A7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" y="3311680"/>
            <a:ext cx="6731669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0" hangingPunct="0">
              <a:spcBef>
                <a:spcPct val="20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将以上数据代入上述方程组</a:t>
            </a:r>
            <a:r>
              <a:rPr lang="en-US" altLang="zh-CN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得</a:t>
            </a:r>
          </a:p>
        </p:txBody>
      </p:sp>
      <p:sp>
        <p:nvSpPr>
          <p:cNvPr id="270348" name="矩形 270347">
            <a:extLst>
              <a:ext uri="{FF2B5EF4-FFF2-40B4-BE49-F238E27FC236}">
                <a16:creationId xmlns:a16="http://schemas.microsoft.com/office/drawing/2014/main" id="{A200962B-1BD6-4EDB-A821-61F0D6373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27198"/>
            <a:ext cx="7992888" cy="575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0" hangingPunct="0">
              <a:spcBef>
                <a:spcPct val="20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3200" b="0" dirty="0">
                <a:ea typeface="黑体" panose="02010609060101010101" pitchFamily="49" charset="-122"/>
              </a:rPr>
              <a:t>解得</a:t>
            </a:r>
            <a:endParaRPr lang="en-US" altLang="zh-CN" sz="3200" b="0" dirty="0">
              <a:ea typeface="黑体" panose="02010609060101010101" pitchFamily="49" charset="-122"/>
            </a:endParaRPr>
          </a:p>
        </p:txBody>
      </p:sp>
      <p:sp>
        <p:nvSpPr>
          <p:cNvPr id="270349" name="矩形 270348">
            <a:extLst>
              <a:ext uri="{FF2B5EF4-FFF2-40B4-BE49-F238E27FC236}">
                <a16:creationId xmlns:a16="http://schemas.microsoft.com/office/drawing/2014/main" id="{ED32D3AF-EA80-406E-BE91-6B6CE3EBA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" y="5949280"/>
            <a:ext cx="277177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0" hangingPunct="0">
              <a:spcBef>
                <a:spcPct val="20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3200" b="0" dirty="0">
                <a:ea typeface="黑体" panose="02010609060101010101" pitchFamily="49" charset="-122"/>
              </a:rPr>
              <a:t>即得拟合曲线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032ABC2-D61C-6F42-B761-E9DDB9EFF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1424110"/>
            <a:ext cx="4229100" cy="16891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2C306A6-76B0-B54F-A58F-CBA403F35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63" y="1493960"/>
            <a:ext cx="3505200" cy="1549400"/>
          </a:xfrm>
          <a:prstGeom prst="rect">
            <a:avLst/>
          </a:prstGeom>
        </p:spPr>
      </p:pic>
      <p:sp>
        <p:nvSpPr>
          <p:cNvPr id="270341" name="矩形 270340">
            <a:extLst>
              <a:ext uri="{FF2B5EF4-FFF2-40B4-BE49-F238E27FC236}">
                <a16:creationId xmlns:a16="http://schemas.microsoft.com/office/drawing/2014/main" id="{E87723B5-1AEF-409F-9523-A8433A65E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4797" y="1541221"/>
            <a:ext cx="115252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0" hangingPunct="0">
              <a:spcBef>
                <a:spcPct val="20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3200" b="0" dirty="0">
                <a:ea typeface="黑体" panose="02010609060101010101" pitchFamily="49" charset="-122"/>
              </a:rPr>
              <a:t>其中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DA3D46-E716-664C-B697-BBFED07E60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2206" y="4053533"/>
            <a:ext cx="5197048" cy="97544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4DB73C6-65A2-324A-83B3-582D4A0F07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592" y="5301208"/>
            <a:ext cx="4215854" cy="41615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41A0386-269A-F049-9AEB-36A0064A45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8289" y="5969302"/>
            <a:ext cx="3579389" cy="52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54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46" grpId="0"/>
      <p:bldP spid="270348" grpId="0"/>
      <p:bldP spid="27034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3" name="副标题 271362">
            <a:extLst>
              <a:ext uri="{FF2B5EF4-FFF2-40B4-BE49-F238E27FC236}">
                <a16:creationId xmlns:a16="http://schemas.microsoft.com/office/drawing/2014/main" id="{8259BE96-98D6-4CCA-B0F2-F572FA2159B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0" y="692150"/>
            <a:ext cx="9144000" cy="3231118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  <a:r>
              <a:rPr lang="zh-CN" altLang="en-US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多项式拟合</a:t>
            </a:r>
          </a:p>
          <a:p>
            <a:pPr algn="l">
              <a:lnSpc>
                <a:spcPct val="150000"/>
              </a:lnSpc>
            </a:pP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数据点的分布并不一定近似呈一条直线，这时可用多项式拟合。对于给定的一组数据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=1,2,…,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),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寻求次数不超过</a:t>
            </a:r>
            <a:r>
              <a:rPr lang="en-US" altLang="zh-CN" sz="2800" i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&lt;&lt;</a:t>
            </a:r>
            <a:r>
              <a:rPr lang="en-US" altLang="zh-CN" sz="2800" i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的多项式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y(</a:t>
            </a:r>
            <a:r>
              <a:rPr lang="en-US" altLang="zh-CN" sz="2800" i="1" dirty="0">
                <a:solidFill>
                  <a:srgbClr val="C000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)=</a:t>
            </a:r>
            <a:r>
              <a:rPr lang="en-US" altLang="zh-CN" sz="2800" i="1" dirty="0">
                <a:solidFill>
                  <a:srgbClr val="C000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800" i="1" dirty="0">
                <a:solidFill>
                  <a:srgbClr val="C000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 i="1" dirty="0">
                <a:solidFill>
                  <a:srgbClr val="C000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800" i="1" dirty="0">
                <a:solidFill>
                  <a:srgbClr val="C000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i="1" dirty="0">
                <a:solidFill>
                  <a:srgbClr val="C000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+…+</a:t>
            </a:r>
            <a:r>
              <a:rPr lang="en-US" altLang="zh-CN" sz="2800" i="1" dirty="0" err="1">
                <a:solidFill>
                  <a:srgbClr val="C000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 err="1">
                <a:solidFill>
                  <a:srgbClr val="C000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800" i="1" dirty="0" err="1">
                <a:solidFill>
                  <a:srgbClr val="C000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30000" dirty="0" err="1">
                <a:solidFill>
                  <a:srgbClr val="C000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来拟合所给定的数据，与线性拟合类似，使偏差的平方和</a:t>
            </a:r>
          </a:p>
        </p:txBody>
      </p:sp>
      <p:sp>
        <p:nvSpPr>
          <p:cNvPr id="271365" name="矩形 271364">
            <a:extLst>
              <a:ext uri="{FF2B5EF4-FFF2-40B4-BE49-F238E27FC236}">
                <a16:creationId xmlns:a16="http://schemas.microsoft.com/office/drawing/2014/main" id="{9774D9F6-7E4B-4DDE-8890-5E3D676F3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2990" y="4688619"/>
            <a:ext cx="1403648" cy="503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最小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DEF813A-D6E8-4B1E-A9FD-95ABAC1FEA98}"/>
              </a:ext>
            </a:extLst>
          </p:cNvPr>
          <p:cNvSpPr txBox="1">
            <a:spLocks noChangeArrowheads="1"/>
          </p:cNvSpPr>
          <p:nvPr/>
        </p:nvSpPr>
        <p:spPr>
          <a:xfrm>
            <a:off x="2612048" y="169558"/>
            <a:ext cx="3919904" cy="483209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>
            <a:sp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8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5.2   </a:t>
            </a:r>
            <a:r>
              <a:rPr lang="zh-CN" altLang="en-US" sz="2800" b="0" dirty="0">
                <a:solidFill>
                  <a:schemeClr val="bg2">
                    <a:lumMod val="10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最小二乘</a:t>
            </a:r>
            <a:r>
              <a:rPr lang="zh-CN" altLang="en-US" sz="2800" b="0" dirty="0">
                <a:solidFill>
                  <a:schemeClr val="bg2">
                    <a:lumMod val="10000"/>
                  </a:schemeClr>
                </a:solidFill>
                <a:latin typeface="华文仿宋" panose="02010600040101010101" pitchFamily="2" charset="-122"/>
              </a:rPr>
              <a:t>曲线拟合</a:t>
            </a:r>
            <a:endParaRPr lang="zh-CN" altLang="en-US" sz="2800" b="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048E6C2-1CF0-7146-BE03-5149E938B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236" y="4292600"/>
            <a:ext cx="4223122" cy="137825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5CC0B62-E6A4-A745-930C-949DAE7725D6}"/>
              </a:ext>
            </a:extLst>
          </p:cNvPr>
          <p:cNvSpPr/>
          <p:nvPr/>
        </p:nvSpPr>
        <p:spPr>
          <a:xfrm>
            <a:off x="4139952" y="5670857"/>
            <a:ext cx="1803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1" dirty="0">
                <a:solidFill>
                  <a:srgbClr val="C000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0" dirty="0">
                <a:solidFill>
                  <a:srgbClr val="C000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b="0" dirty="0">
                <a:solidFill>
                  <a:srgbClr val="C000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0" i="1" dirty="0" err="1">
                <a:solidFill>
                  <a:srgbClr val="C000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b="0" baseline="-25000" dirty="0" err="1">
                <a:solidFill>
                  <a:srgbClr val="C000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b="0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是已知常数</a:t>
            </a:r>
            <a:endParaRPr lang="zh-CN" altLang="en-US" b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051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4504E483-7B3A-D947-8681-9699716E4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892" y="5390356"/>
            <a:ext cx="4508500" cy="34290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36F40361-DCEA-D547-B486-77A9936A1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686" y="1616210"/>
            <a:ext cx="3745413" cy="80467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FA7899B-66EC-5C47-BDF5-8A6281EF7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2387805"/>
            <a:ext cx="5067300" cy="8763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513A270-2779-E243-964D-64B2A6263F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544" y="2730705"/>
            <a:ext cx="266700" cy="1905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C9440D8-6113-C046-BDC2-28C06BDDB7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0824" y="3212976"/>
            <a:ext cx="5293032" cy="81015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1054828-1DC4-C14C-96F1-F09926892D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590" y="3544602"/>
            <a:ext cx="266700" cy="1905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0C93B83-3987-2A4A-806F-9A78588EF6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544" y="4249208"/>
            <a:ext cx="266700" cy="1905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EAE8A1D-8CFF-7E4C-B28D-B74B4E3488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2200" y="4027163"/>
            <a:ext cx="1231900" cy="7493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6F1E5131-B174-9245-9E9C-65805188A15B}"/>
              </a:ext>
            </a:extLst>
          </p:cNvPr>
          <p:cNvSpPr/>
          <p:nvPr/>
        </p:nvSpPr>
        <p:spPr>
          <a:xfrm>
            <a:off x="46767" y="4702028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设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0FA98C2-E2B6-884C-8DF2-CF56F3E85B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1584" y="1517099"/>
            <a:ext cx="2863028" cy="93437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D4FC26D-5BF0-384D-A149-A45B9CEBC237}"/>
              </a:ext>
            </a:extLst>
          </p:cNvPr>
          <p:cNvSpPr/>
          <p:nvPr/>
        </p:nvSpPr>
        <p:spPr>
          <a:xfrm>
            <a:off x="3869506" y="1725195"/>
            <a:ext cx="5437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E7C879E-6BC1-F443-B945-0F8636E41EEF}"/>
              </a:ext>
            </a:extLst>
          </p:cNvPr>
          <p:cNvSpPr/>
          <p:nvPr/>
        </p:nvSpPr>
        <p:spPr>
          <a:xfrm>
            <a:off x="46767" y="5786100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上式可以表示为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5557CC55-E802-6A40-B67B-634D4D26B2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54894" y="4005064"/>
            <a:ext cx="5194300" cy="774700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8BFE4320-F0CE-E44E-819D-AB5CBC5BCEC1}"/>
              </a:ext>
            </a:extLst>
          </p:cNvPr>
          <p:cNvSpPr/>
          <p:nvPr/>
        </p:nvSpPr>
        <p:spPr>
          <a:xfrm>
            <a:off x="3141105" y="5282044"/>
            <a:ext cx="6335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8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28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令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684C2CD-0F8A-7C43-822E-8833FB76E7D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5623" y="5229572"/>
            <a:ext cx="2540000" cy="6477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E797B14-C53D-8745-B776-B8F79F83E84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1947" y="4750919"/>
            <a:ext cx="7532926" cy="478281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6144A69E-8766-0845-BF59-D563E13457F9}"/>
              </a:ext>
            </a:extLst>
          </p:cNvPr>
          <p:cNvSpPr/>
          <p:nvPr/>
        </p:nvSpPr>
        <p:spPr>
          <a:xfrm>
            <a:off x="46766" y="5229572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记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7636246-E478-1C46-9C19-58B650BABDC6}"/>
              </a:ext>
            </a:extLst>
          </p:cNvPr>
          <p:cNvSpPr/>
          <p:nvPr/>
        </p:nvSpPr>
        <p:spPr>
          <a:xfrm>
            <a:off x="7856492" y="479715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dirty="0">
                <a:solidFill>
                  <a:srgbClr val="C00000"/>
                </a:solidFill>
                <a:latin typeface="Heiti SC Medium" pitchFamily="2" charset="-128"/>
                <a:ea typeface="Heiti SC Medium" pitchFamily="2" charset="-128"/>
                <a:cs typeface="Times New Roman" panose="02020603050405020304" pitchFamily="18" charset="0"/>
              </a:rPr>
              <a:t>点集函数</a:t>
            </a:r>
            <a:endParaRPr lang="zh-CN" altLang="en-US" b="0" dirty="0">
              <a:solidFill>
                <a:srgbClr val="C00000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2FB69C7-BA51-7B4B-BA0C-9B701043CE11}"/>
              </a:ext>
            </a:extLst>
          </p:cNvPr>
          <p:cNvSpPr/>
          <p:nvPr/>
        </p:nvSpPr>
        <p:spPr>
          <a:xfrm>
            <a:off x="541293" y="557994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dirty="0">
                <a:solidFill>
                  <a:srgbClr val="C00000"/>
                </a:solidFill>
                <a:latin typeface="Heiti SC Medium" pitchFamily="2" charset="-128"/>
                <a:ea typeface="Heiti SC Medium" pitchFamily="2" charset="-128"/>
                <a:cs typeface="Times New Roman" panose="02020603050405020304" pitchFamily="18" charset="0"/>
              </a:rPr>
              <a:t>内积</a:t>
            </a:r>
            <a:endParaRPr lang="zh-CN" altLang="en-US" b="0" dirty="0">
              <a:solidFill>
                <a:srgbClr val="C00000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72387" name="副标题 272386">
            <a:extLst>
              <a:ext uri="{FF2B5EF4-FFF2-40B4-BE49-F238E27FC236}">
                <a16:creationId xmlns:a16="http://schemas.microsoft.com/office/drawing/2014/main" id="{5AF3BEC3-EBC5-46E6-98DB-35E4B629F0B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6831" y="152400"/>
            <a:ext cx="9144000" cy="1497978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  <a:r>
              <a:rPr lang="zh-CN" altLang="en-US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多项式拟合</a:t>
            </a:r>
          </a:p>
          <a:p>
            <a:pPr algn="l"/>
            <a:r>
              <a:rPr lang="en-US" altLang="zh-CN" sz="2800" i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可看作是关于</a:t>
            </a:r>
            <a:r>
              <a:rPr lang="en-US" altLang="zh-CN" sz="2800" i="1" dirty="0" err="1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i="1" baseline="-25000" dirty="0" err="1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sz="2800" i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sz="28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0,1,2,</a:t>
            </a:r>
            <a:r>
              <a:rPr lang="zh-CN" altLang="en-US" sz="28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…, </a:t>
            </a:r>
            <a:r>
              <a:rPr lang="en-US" altLang="zh-CN" sz="2800" i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的多元函数</a:t>
            </a:r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, 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拟合多项式的构造可转化为求</a:t>
            </a:r>
            <a:r>
              <a:rPr lang="zh-CN" altLang="en-US" sz="2800" dirty="0">
                <a:solidFill>
                  <a:srgbClr val="0000FF"/>
                </a:solidFill>
                <a:latin typeface="Heiti SC Medium" pitchFamily="2" charset="-128"/>
                <a:ea typeface="Heiti SC Medium" pitchFamily="2" charset="-128"/>
              </a:rPr>
              <a:t>多元函数的极值问题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EA3A694-6EC2-E846-80F1-4625EAF59CE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24699" y="5932721"/>
            <a:ext cx="5613400" cy="6477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45B4627E-0851-DB83-F851-2FBB0CCD7B4E}"/>
              </a:ext>
            </a:extLst>
          </p:cNvPr>
          <p:cNvSpPr txBox="1"/>
          <p:nvPr/>
        </p:nvSpPr>
        <p:spPr>
          <a:xfrm>
            <a:off x="59514" y="45108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b="0" dirty="0">
                <a:solidFill>
                  <a:srgbClr val="0000FF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引入记号</a:t>
            </a:r>
          </a:p>
        </p:txBody>
      </p:sp>
    </p:spTree>
    <p:extLst>
      <p:ext uri="{BB962C8B-B14F-4D97-AF65-F5344CB8AC3E}">
        <p14:creationId xmlns:p14="http://schemas.microsoft.com/office/powerpoint/2010/main" val="372156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16" grpId="0"/>
      <p:bldP spid="22" grpId="0"/>
      <p:bldP spid="23" grpId="0"/>
      <p:bldP spid="24" grpId="0"/>
      <p:bldP spid="25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B478AED8-84C2-DD42-9F53-BF966AA25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612" y="1196752"/>
            <a:ext cx="6615380" cy="1638672"/>
          </a:xfrm>
          <a:prstGeom prst="rect">
            <a:avLst/>
          </a:prstGeom>
        </p:spPr>
      </p:pic>
      <p:sp>
        <p:nvSpPr>
          <p:cNvPr id="272387" name="副标题 272386">
            <a:extLst>
              <a:ext uri="{FF2B5EF4-FFF2-40B4-BE49-F238E27FC236}">
                <a16:creationId xmlns:a16="http://schemas.microsoft.com/office/drawing/2014/main" id="{5AF3BEC3-EBC5-46E6-98DB-35E4B629F0B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6831" y="152400"/>
            <a:ext cx="9144000" cy="540296"/>
          </a:xfrm>
        </p:spPr>
        <p:txBody>
          <a:bodyPr/>
          <a:lstStyle/>
          <a:p>
            <a:pPr algn="l"/>
            <a:r>
              <a:rPr lang="en-US" altLang="zh-CN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  <a:r>
              <a:rPr lang="zh-CN" altLang="en-US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多项式拟合</a:t>
            </a:r>
          </a:p>
        </p:txBody>
      </p:sp>
      <p:sp>
        <p:nvSpPr>
          <p:cNvPr id="272391" name="矩形 272390">
            <a:extLst>
              <a:ext uri="{FF2B5EF4-FFF2-40B4-BE49-F238E27FC236}">
                <a16:creationId xmlns:a16="http://schemas.microsoft.com/office/drawing/2014/main" id="{440B7FC6-A147-47A9-868E-A0D767A72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83" y="3060116"/>
            <a:ext cx="1042988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8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即有</a:t>
            </a:r>
          </a:p>
        </p:txBody>
      </p:sp>
      <p:sp>
        <p:nvSpPr>
          <p:cNvPr id="272393" name="矩形 272392">
            <a:extLst>
              <a:ext uri="{FF2B5EF4-FFF2-40B4-BE49-F238E27FC236}">
                <a16:creationId xmlns:a16="http://schemas.microsoft.com/office/drawing/2014/main" id="{A98BA5BB-E186-420D-867B-D97733360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085" y="5561871"/>
            <a:ext cx="8173830" cy="540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28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为关于系数</a:t>
            </a:r>
            <a:r>
              <a:rPr lang="en-US" altLang="zh-CN" sz="2800" b="0" i="1" dirty="0" err="1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="0" i="1" baseline="-25000" dirty="0" err="1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sz="28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的</a:t>
            </a:r>
            <a:r>
              <a:rPr lang="en-US" altLang="zh-CN" sz="2800" b="0" i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800" b="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+1</a:t>
            </a:r>
            <a:r>
              <a:rPr lang="zh-CN" altLang="en-US" sz="28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阶线性方程组，称为</a:t>
            </a:r>
            <a:r>
              <a:rPr lang="zh-CN" altLang="en-US" sz="2800" b="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法方程组</a:t>
            </a:r>
            <a:r>
              <a:rPr lang="zh-CN" altLang="en-US" sz="28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zh-CN" altLang="en-US" sz="32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7B1D9C4-657E-C04A-A03C-1FAA4181661B}"/>
              </a:ext>
            </a:extLst>
          </p:cNvPr>
          <p:cNvSpPr/>
          <p:nvPr/>
        </p:nvSpPr>
        <p:spPr>
          <a:xfrm>
            <a:off x="198566" y="620688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写成矩阵形式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6BD3561-20A6-5E45-9711-73C9F5CE0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1528" y="3107432"/>
            <a:ext cx="5878721" cy="2511817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872417E9-8945-1945-B10D-9D2757F034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5896" y="27699"/>
            <a:ext cx="1138024" cy="1145048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A2D931BA-B890-9E41-8BBE-CC3C4A4D29BE}"/>
              </a:ext>
            </a:extLst>
          </p:cNvPr>
          <p:cNvSpPr/>
          <p:nvPr/>
        </p:nvSpPr>
        <p:spPr bwMode="auto">
          <a:xfrm>
            <a:off x="2609999" y="1192326"/>
            <a:ext cx="432048" cy="456053"/>
          </a:xfrm>
          <a:prstGeom prst="ellipse">
            <a:avLst/>
          </a:prstGeom>
          <a:noFill/>
          <a:ln w="15875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l">
              <a:spcBef>
                <a:spcPct val="20000"/>
              </a:spcBef>
            </a:pPr>
            <a:endParaRPr kumimoji="1" lang="zh-CN" altLang="en-US" sz="2800" dirty="0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5119F6B7-7BF1-A64D-B1AF-5CB3C45BE19A}"/>
              </a:ext>
            </a:extLst>
          </p:cNvPr>
          <p:cNvCxnSpPr>
            <a:cxnSpLocks/>
          </p:cNvCxnSpPr>
          <p:nvPr/>
        </p:nvCxnSpPr>
        <p:spPr>
          <a:xfrm flipV="1">
            <a:off x="3042047" y="692696"/>
            <a:ext cx="593849" cy="524999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383F12A-DFBE-FA49-B60E-813B93F57586}"/>
              </a:ext>
            </a:extLst>
          </p:cNvPr>
          <p:cNvSpPr/>
          <p:nvPr/>
        </p:nvSpPr>
        <p:spPr>
          <a:xfrm>
            <a:off x="2990526" y="2708920"/>
            <a:ext cx="1290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dirty="0">
                <a:solidFill>
                  <a:srgbClr val="C00000"/>
                </a:solidFill>
                <a:latin typeface="Heiti SC Medium" pitchFamily="2" charset="-128"/>
                <a:ea typeface="Heiti SC Medium" pitchFamily="2" charset="-128"/>
                <a:cs typeface="Times New Roman" panose="02020603050405020304" pitchFamily="18" charset="0"/>
              </a:rPr>
              <a:t>Gram</a:t>
            </a:r>
            <a:r>
              <a:rPr lang="zh-CN" altLang="en-US" b="0" dirty="0">
                <a:solidFill>
                  <a:srgbClr val="C00000"/>
                </a:solidFill>
                <a:latin typeface="Heiti SC Medium" pitchFamily="2" charset="-128"/>
                <a:ea typeface="Heiti SC Medium" pitchFamily="2" charset="-128"/>
                <a:cs typeface="Times New Roman" panose="02020603050405020304" pitchFamily="18" charset="0"/>
              </a:rPr>
              <a:t>矩阵</a:t>
            </a:r>
            <a:endParaRPr lang="zh-CN" altLang="en-US" b="0" dirty="0">
              <a:solidFill>
                <a:srgbClr val="C00000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7490CD6-D60E-DB5C-D650-4E0E080856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8482" y="0"/>
            <a:ext cx="809004" cy="110686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256033D-2C36-EDED-A482-34408A7AF38A}"/>
              </a:ext>
            </a:extLst>
          </p:cNvPr>
          <p:cNvSpPr txBox="1"/>
          <p:nvPr/>
        </p:nvSpPr>
        <p:spPr>
          <a:xfrm>
            <a:off x="7475432" y="1043820"/>
            <a:ext cx="177510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b="1" dirty="0" err="1">
                <a:solidFill>
                  <a:srgbClr val="0000FF"/>
                </a:solidFill>
              </a:rPr>
              <a:t>Jørgen</a:t>
            </a:r>
            <a:r>
              <a:rPr lang="en-US" altLang="zh-CN" sz="1100" b="1" dirty="0">
                <a:solidFill>
                  <a:srgbClr val="0000FF"/>
                </a:solidFill>
              </a:rPr>
              <a:t> Pedersen Gram</a:t>
            </a:r>
            <a:r>
              <a:rPr lang="en-US" altLang="zh-CN" sz="1100" dirty="0">
                <a:solidFill>
                  <a:srgbClr val="0000FF"/>
                </a:solidFill>
              </a:rPr>
              <a:t> </a:t>
            </a:r>
          </a:p>
          <a:p>
            <a:r>
              <a:rPr lang="en-US" altLang="zh-CN" sz="1100" dirty="0">
                <a:solidFill>
                  <a:srgbClr val="0000FF"/>
                </a:solidFill>
              </a:rPr>
              <a:t>(1850 –1916) </a:t>
            </a:r>
            <a:endParaRPr lang="zh-CN" altLang="en-US" sz="11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93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91" grpId="0"/>
      <p:bldP spid="27239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B478AED8-84C2-DD42-9F53-BF966AA25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980" y="1124744"/>
            <a:ext cx="6615380" cy="1638672"/>
          </a:xfrm>
          <a:prstGeom prst="rect">
            <a:avLst/>
          </a:prstGeom>
        </p:spPr>
      </p:pic>
      <p:sp>
        <p:nvSpPr>
          <p:cNvPr id="272387" name="副标题 272386">
            <a:extLst>
              <a:ext uri="{FF2B5EF4-FFF2-40B4-BE49-F238E27FC236}">
                <a16:creationId xmlns:a16="http://schemas.microsoft.com/office/drawing/2014/main" id="{5AF3BEC3-EBC5-46E6-98DB-35E4B629F0B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6831" y="152400"/>
            <a:ext cx="9144000" cy="540296"/>
          </a:xfrm>
        </p:spPr>
        <p:txBody>
          <a:bodyPr/>
          <a:lstStyle/>
          <a:p>
            <a:pPr algn="l"/>
            <a:r>
              <a:rPr lang="en-US" altLang="zh-CN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  <a:r>
              <a:rPr lang="zh-CN" altLang="en-US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多项式拟合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72417E9-8945-1945-B10D-9D2757F03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264" y="27699"/>
            <a:ext cx="1138024" cy="1145048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A2D931BA-B890-9E41-8BBE-CC3C4A4D29BE}"/>
              </a:ext>
            </a:extLst>
          </p:cNvPr>
          <p:cNvSpPr/>
          <p:nvPr/>
        </p:nvSpPr>
        <p:spPr bwMode="auto">
          <a:xfrm>
            <a:off x="2664367" y="1100739"/>
            <a:ext cx="432048" cy="456053"/>
          </a:xfrm>
          <a:prstGeom prst="ellipse">
            <a:avLst/>
          </a:prstGeom>
          <a:noFill/>
          <a:ln w="15875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l">
              <a:spcBef>
                <a:spcPct val="20000"/>
              </a:spcBef>
            </a:pPr>
            <a:endParaRPr kumimoji="1" lang="zh-CN" altLang="en-US" sz="2800" dirty="0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5119F6B7-7BF1-A64D-B1AF-5CB3C45BE19A}"/>
              </a:ext>
            </a:extLst>
          </p:cNvPr>
          <p:cNvCxnSpPr>
            <a:cxnSpLocks/>
          </p:cNvCxnSpPr>
          <p:nvPr/>
        </p:nvCxnSpPr>
        <p:spPr>
          <a:xfrm flipV="1">
            <a:off x="3096415" y="692696"/>
            <a:ext cx="593849" cy="433413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BE879DA9-5C55-1D40-A9D0-3DBD929C4FE5}"/>
              </a:ext>
            </a:extLst>
          </p:cNvPr>
          <p:cNvSpPr/>
          <p:nvPr/>
        </p:nvSpPr>
        <p:spPr>
          <a:xfrm>
            <a:off x="334249" y="3987061"/>
            <a:ext cx="814838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800" b="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1.</a:t>
            </a:r>
            <a:r>
              <a:rPr lang="zh-CN" altLang="en-US" sz="2800" b="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是否一定有唯一解？</a:t>
            </a:r>
            <a:endParaRPr lang="en-US" altLang="zh-CN" sz="2800" b="0" dirty="0">
              <a:solidFill>
                <a:srgbClr val="FF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l"/>
            <a:r>
              <a:rPr lang="en-US" altLang="zh-CN" sz="2800" b="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2.</a:t>
            </a:r>
            <a:r>
              <a:rPr lang="zh-CN" altLang="en-US" sz="2800" b="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如果有，是否一定能使</a:t>
            </a:r>
            <a:r>
              <a:rPr lang="en-US" altLang="zh-CN" sz="2800" b="0" i="1" dirty="0">
                <a:solidFill>
                  <a:srgbClr val="FF00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800" b="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en-US" altLang="zh-CN" sz="2800" b="0" i="1" dirty="0">
                <a:solidFill>
                  <a:srgbClr val="FF00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="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800" b="0" dirty="0">
                <a:solidFill>
                  <a:srgbClr val="FF00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800" b="0" i="1" dirty="0">
                <a:solidFill>
                  <a:srgbClr val="FF00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="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 b="0" dirty="0">
                <a:solidFill>
                  <a:srgbClr val="FF00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, …, </a:t>
            </a:r>
            <a:r>
              <a:rPr lang="en-US" altLang="zh-CN" sz="2800" b="0" i="1" dirty="0">
                <a:solidFill>
                  <a:srgbClr val="FF00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="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800" b="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r>
              <a:rPr lang="zh-CN" altLang="en-US" sz="2800" b="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取最小值？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26B1A2F-6585-7941-8BA5-0CFBE1E8020F}"/>
              </a:ext>
            </a:extLst>
          </p:cNvPr>
          <p:cNvSpPr/>
          <p:nvPr/>
        </p:nvSpPr>
        <p:spPr>
          <a:xfrm>
            <a:off x="113993" y="3216246"/>
            <a:ext cx="47142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关于系数</a:t>
            </a:r>
            <a:r>
              <a:rPr lang="en-US" altLang="zh-CN" sz="2800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="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sz="28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</a:t>
            </a:r>
            <a:r>
              <a:rPr lang="en-US" altLang="zh-CN" sz="2800" b="0" i="1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+1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阶</a:t>
            </a:r>
            <a:r>
              <a:rPr lang="zh-CN" altLang="en-US" sz="28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法方程组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762A17-F966-ABB5-DEA9-6C7A0890FDBF}"/>
              </a:ext>
            </a:extLst>
          </p:cNvPr>
          <p:cNvSpPr txBox="1"/>
          <p:nvPr/>
        </p:nvSpPr>
        <p:spPr>
          <a:xfrm>
            <a:off x="683568" y="5487034"/>
            <a:ext cx="56781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600" b="0" dirty="0">
                <a:solidFill>
                  <a:srgbClr val="0000FF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前面</a:t>
            </a:r>
            <a:r>
              <a:rPr kumimoji="1" lang="en-US" altLang="zh-CN" sz="2600" b="0" i="1" dirty="0">
                <a:solidFill>
                  <a:srgbClr val="0000FF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600" b="0" dirty="0">
                <a:solidFill>
                  <a:srgbClr val="0000FF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=1</a:t>
            </a:r>
            <a:r>
              <a:rPr kumimoji="1" lang="zh-CN" altLang="en-US" sz="2600" b="0" dirty="0">
                <a:solidFill>
                  <a:srgbClr val="0000FF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时，是否应该讨论这两点</a:t>
            </a:r>
            <a:r>
              <a:rPr kumimoji="1" lang="en-US" altLang="zh-CN" sz="2600" b="0" dirty="0">
                <a:solidFill>
                  <a:srgbClr val="0000FF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?</a:t>
            </a:r>
            <a:r>
              <a:rPr kumimoji="1" lang="zh-CN" altLang="en-US" sz="2600" b="0" dirty="0">
                <a:solidFill>
                  <a:srgbClr val="0000FF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600" b="0" dirty="0">
                <a:solidFill>
                  <a:srgbClr val="0000FF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😂</a:t>
            </a:r>
            <a:endParaRPr kumimoji="1" lang="zh-CN" altLang="en-US" sz="2600" b="0" dirty="0">
              <a:solidFill>
                <a:srgbClr val="0000FF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E39E1AE-0157-3A9F-CC1C-D00B95A3BBA0}"/>
              </a:ext>
            </a:extLst>
          </p:cNvPr>
          <p:cNvSpPr txBox="1"/>
          <p:nvPr/>
        </p:nvSpPr>
        <p:spPr>
          <a:xfrm>
            <a:off x="1744819" y="4828560"/>
            <a:ext cx="1452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000" b="0" dirty="0">
                <a:solidFill>
                  <a:srgbClr val="0000FF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偏导数为</a:t>
            </a:r>
            <a:r>
              <a:rPr kumimoji="1" lang="en-US" altLang="zh-CN" sz="2000" b="0" dirty="0">
                <a:solidFill>
                  <a:srgbClr val="0000FF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0?</a:t>
            </a:r>
            <a:endParaRPr kumimoji="1" lang="zh-CN" altLang="en-US" sz="2000" b="0" dirty="0">
              <a:solidFill>
                <a:srgbClr val="0000FF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310595F-68C1-4B0E-48F2-D546A0E1B33F}"/>
              </a:ext>
            </a:extLst>
          </p:cNvPr>
          <p:cNvSpPr txBox="1"/>
          <p:nvPr/>
        </p:nvSpPr>
        <p:spPr>
          <a:xfrm>
            <a:off x="7164288" y="4819431"/>
            <a:ext cx="936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zh-CN" altLang="en-US" b="0" dirty="0">
                <a:solidFill>
                  <a:srgbClr val="0000FF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极值点</a:t>
            </a:r>
            <a:endParaRPr kumimoji="1" lang="zh-CN" altLang="en-US" sz="1800" b="0" dirty="0">
              <a:solidFill>
                <a:srgbClr val="0000FF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359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13CA38BC-FAD9-3F4A-8271-E2457EB52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580" y="1547313"/>
            <a:ext cx="6282764" cy="1665663"/>
          </a:xfrm>
          <a:prstGeom prst="rect">
            <a:avLst/>
          </a:prstGeom>
        </p:spPr>
      </p:pic>
      <p:sp>
        <p:nvSpPr>
          <p:cNvPr id="272387" name="副标题 272386">
            <a:extLst>
              <a:ext uri="{FF2B5EF4-FFF2-40B4-BE49-F238E27FC236}">
                <a16:creationId xmlns:a16="http://schemas.microsoft.com/office/drawing/2014/main" id="{5AF3BEC3-EBC5-46E6-98DB-35E4B629F0B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6831" y="152400"/>
            <a:ext cx="9144000" cy="540296"/>
          </a:xfrm>
        </p:spPr>
        <p:txBody>
          <a:bodyPr/>
          <a:lstStyle/>
          <a:p>
            <a:pPr algn="l"/>
            <a:r>
              <a:rPr lang="en-US" altLang="zh-CN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  <a:r>
              <a:rPr lang="zh-CN" altLang="en-US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多项式拟合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26B1A2F-6585-7941-8BA5-0CFBE1E8020F}"/>
              </a:ext>
            </a:extLst>
          </p:cNvPr>
          <p:cNvSpPr/>
          <p:nvPr/>
        </p:nvSpPr>
        <p:spPr>
          <a:xfrm>
            <a:off x="410917" y="745540"/>
            <a:ext cx="59648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800" b="0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1.</a:t>
            </a:r>
            <a:r>
              <a:rPr lang="zh-CN" altLang="en-US" sz="2800" b="0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是否一定有唯一解？</a:t>
            </a:r>
            <a:endParaRPr lang="en-US" altLang="zh-CN" sz="2800" b="0" dirty="0">
              <a:solidFill>
                <a:srgbClr val="C0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F6C33A0-07A5-EC46-A934-5BC2D6891E39}"/>
              </a:ext>
            </a:extLst>
          </p:cNvPr>
          <p:cNvSpPr/>
          <p:nvPr/>
        </p:nvSpPr>
        <p:spPr>
          <a:xfrm>
            <a:off x="410916" y="3316885"/>
            <a:ext cx="78334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8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用</a:t>
            </a:r>
            <a:r>
              <a:rPr lang="en-US" altLang="zh-CN" sz="28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             </a:t>
            </a:r>
            <a:r>
              <a:rPr lang="zh-CN" altLang="en-US" sz="28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左乘以该方程组的两端，得到方程组的同解形式，变换如下：</a:t>
            </a:r>
            <a:endParaRPr lang="en-US" altLang="zh-CN" sz="2800" b="0" dirty="0">
              <a:solidFill>
                <a:schemeClr val="tx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D209FD4-D287-6F47-A28B-BB49F9682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452958"/>
            <a:ext cx="1739900" cy="3302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8614DAF-B490-5745-8BCF-B97A4F76C4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0082" y="4626592"/>
            <a:ext cx="279400" cy="20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383D3D2-99D6-E643-92EC-F97124E18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580" y="5571626"/>
            <a:ext cx="279400" cy="2032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C309AD9-B976-1C4D-9BBB-BE48B854B1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7961" y="5571626"/>
            <a:ext cx="279400" cy="2032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3F174B61-A205-0A4B-90B7-BF4BC15C59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4670" y="5247776"/>
            <a:ext cx="2857500" cy="8509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CE9408A-C390-A340-8F17-85ED0ED0AE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1652" y="5234057"/>
            <a:ext cx="2908300" cy="8509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16D609EC-B08E-6B4B-9464-46333ABD84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27661" y="4333934"/>
            <a:ext cx="2946400" cy="8509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3A059236-1FE4-6D45-A121-584B38D080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7584" y="4309092"/>
            <a:ext cx="3124200" cy="838200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47668FC0-29F2-0D44-970E-1210C6DE7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16" y="6098676"/>
            <a:ext cx="25049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28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由内积的性质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53282674-81D6-7F4B-A086-80E16C93E7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5802" y="6304881"/>
            <a:ext cx="279400" cy="2032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03101166-773A-4E46-A8E0-8537A803D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4924" y="6304881"/>
            <a:ext cx="279400" cy="20320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6FBAE5B1-64E7-8249-B42F-BC23F5757C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67891" y="6057231"/>
            <a:ext cx="4000500" cy="749300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10691298-AB46-F44D-BEB3-D11982053DCA}"/>
              </a:ext>
            </a:extLst>
          </p:cNvPr>
          <p:cNvSpPr/>
          <p:nvPr/>
        </p:nvSpPr>
        <p:spPr>
          <a:xfrm>
            <a:off x="4101743" y="745540"/>
            <a:ext cx="45027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800" b="0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相应的齐次方程组只有零解</a:t>
            </a:r>
            <a:endParaRPr lang="en-US" altLang="zh-CN" sz="2800" b="0" dirty="0">
              <a:solidFill>
                <a:srgbClr val="C0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941CB22E-D1E1-9C4D-AEC7-EC152F2F4D6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60552" y="934244"/>
            <a:ext cx="279400" cy="19050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6982AC6D-FE19-AA4E-982C-445396C5459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91873" y="6044531"/>
            <a:ext cx="15113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52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4" grpId="0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>
            <a:extLst>
              <a:ext uri="{FF2B5EF4-FFF2-40B4-BE49-F238E27FC236}">
                <a16:creationId xmlns:a16="http://schemas.microsoft.com/office/drawing/2014/main" id="{FE9CED8E-D8F5-AB47-A9FD-EF03696A6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894" y="1187273"/>
            <a:ext cx="6282764" cy="1665663"/>
          </a:xfrm>
          <a:prstGeom prst="rect">
            <a:avLst/>
          </a:prstGeom>
        </p:spPr>
      </p:pic>
      <p:sp>
        <p:nvSpPr>
          <p:cNvPr id="272387" name="副标题 272386">
            <a:extLst>
              <a:ext uri="{FF2B5EF4-FFF2-40B4-BE49-F238E27FC236}">
                <a16:creationId xmlns:a16="http://schemas.microsoft.com/office/drawing/2014/main" id="{5AF3BEC3-EBC5-46E6-98DB-35E4B629F0B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6831" y="152400"/>
            <a:ext cx="9144000" cy="540296"/>
          </a:xfrm>
        </p:spPr>
        <p:txBody>
          <a:bodyPr/>
          <a:lstStyle/>
          <a:p>
            <a:pPr algn="l"/>
            <a:r>
              <a:rPr lang="en-US" altLang="zh-CN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  <a:r>
              <a:rPr lang="zh-CN" altLang="en-US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多项式拟合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72417E9-8945-1945-B10D-9D2757F034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0264" y="27699"/>
            <a:ext cx="1138024" cy="1145048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A2D931BA-B890-9E41-8BBE-CC3C4A4D29BE}"/>
              </a:ext>
            </a:extLst>
          </p:cNvPr>
          <p:cNvSpPr/>
          <p:nvPr/>
        </p:nvSpPr>
        <p:spPr bwMode="auto">
          <a:xfrm>
            <a:off x="2664367" y="1100739"/>
            <a:ext cx="432048" cy="456053"/>
          </a:xfrm>
          <a:prstGeom prst="ellipse">
            <a:avLst/>
          </a:prstGeom>
          <a:noFill/>
          <a:ln w="15875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l">
              <a:spcBef>
                <a:spcPct val="20000"/>
              </a:spcBef>
            </a:pPr>
            <a:endParaRPr kumimoji="1" lang="zh-CN" altLang="en-US" sz="2800" dirty="0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5119F6B7-7BF1-A64D-B1AF-5CB3C45BE19A}"/>
              </a:ext>
            </a:extLst>
          </p:cNvPr>
          <p:cNvCxnSpPr>
            <a:cxnSpLocks/>
          </p:cNvCxnSpPr>
          <p:nvPr/>
        </p:nvCxnSpPr>
        <p:spPr>
          <a:xfrm flipV="1">
            <a:off x="3096415" y="692696"/>
            <a:ext cx="593849" cy="433413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026B1A2F-6585-7941-8BA5-0CFBE1E8020F}"/>
              </a:ext>
            </a:extLst>
          </p:cNvPr>
          <p:cNvSpPr/>
          <p:nvPr/>
        </p:nvSpPr>
        <p:spPr>
          <a:xfrm>
            <a:off x="410917" y="2787421"/>
            <a:ext cx="59648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800" b="0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齐次方程组是否只有零解？</a:t>
            </a:r>
            <a:endParaRPr lang="en-US" altLang="zh-CN" sz="2800" b="0" dirty="0">
              <a:solidFill>
                <a:srgbClr val="C0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6FBAE5B1-64E7-8249-B42F-BC23F5757C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6980" y="3290703"/>
            <a:ext cx="3631308" cy="6801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ECEF17A0-2E50-6C45-8A74-F7737A3D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1255" y="3911777"/>
                <a:ext cx="5696930" cy="5032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∵</m:t>
                    </m:r>
                  </m:oMath>
                </a14:m>
                <a:r>
                  <a:rPr lang="en-US" altLang="zh-CN" sz="2400" b="0" i="1" dirty="0">
                    <a:latin typeface="Times New Roman" panose="02020603050405020304" pitchFamily="18" charset="0"/>
                    <a:ea typeface="华文仿宋" panose="02010600040101010101" pitchFamily="2" charset="-122"/>
                    <a:cs typeface="Times New Roman" panose="02020603050405020304" pitchFamily="18" charset="0"/>
                  </a:rPr>
                  <a:t>m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≪</m:t>
                    </m:r>
                  </m:oMath>
                </a14:m>
                <a:r>
                  <a:rPr lang="en-US" altLang="zh-CN" sz="2400" b="0" i="1" dirty="0">
                    <a:latin typeface="Times New Roman" panose="02020603050405020304" pitchFamily="18" charset="0"/>
                    <a:ea typeface="华文仿宋" panose="020106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b="0" dirty="0">
                    <a:latin typeface="Times New Roman" panose="02020603050405020304" pitchFamily="18" charset="0"/>
                    <a:ea typeface="华文仿宋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400" b="0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任取</a:t>
                </a:r>
                <a:r>
                  <a:rPr lang="en-US" altLang="zh-CN" sz="2400" b="0" i="1" dirty="0">
                    <a:latin typeface="Times New Roman" panose="02020603050405020304" pitchFamily="18" charset="0"/>
                    <a:ea typeface="华文仿宋" panose="02010600040101010101" pitchFamily="2" charset="-122"/>
                    <a:cs typeface="Times New Roman" panose="02020603050405020304" pitchFamily="18" charset="0"/>
                  </a:rPr>
                  <a:t>m+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华文仿宋" panose="0201060004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b="0" dirty="0">
                    <a:latin typeface="Times New Roman" panose="02020603050405020304" pitchFamily="18" charset="0"/>
                    <a:ea typeface="华文仿宋" panose="02010600040101010101" pitchFamily="2" charset="-122"/>
                    <a:cs typeface="Times New Roman" panose="02020603050405020304" pitchFamily="18" charset="0"/>
                  </a:rPr>
                  <a:t>个不同的</a:t>
                </a:r>
                <a:r>
                  <a:rPr lang="en-US" altLang="zh-CN" sz="2400" b="0" i="1" dirty="0" err="1">
                    <a:latin typeface="Times New Roman" panose="02020603050405020304" pitchFamily="18" charset="0"/>
                    <a:ea typeface="华文仿宋" panose="0201060004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b="0" i="1" baseline="-25000" dirty="0" err="1">
                    <a:latin typeface="Times New Roman" panose="02020603050405020304" pitchFamily="18" charset="0"/>
                    <a:ea typeface="华文仿宋" panose="0201060004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zh-CN" altLang="en-US" sz="2400" b="0" dirty="0">
                    <a:latin typeface="华文仿宋" panose="02010600040101010101" pitchFamily="2" charset="-122"/>
                    <a:ea typeface="华文仿宋" panose="02010600040101010101" pitchFamily="2" charset="-122"/>
                  </a:rPr>
                  <a:t>代入上式，得</a:t>
                </a:r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ECEF17A0-2E50-6C45-8A74-F7737A3D45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1255" y="3911777"/>
                <a:ext cx="5696930" cy="503237"/>
              </a:xfrm>
              <a:prstGeom prst="rect">
                <a:avLst/>
              </a:prstGeom>
              <a:blipFill>
                <a:blip r:embed="rId6"/>
                <a:stretch>
                  <a:fillRect t="-12500" r="-1556" b="-20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BE9C70EE-266B-CF81-D7DD-0D173D4810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1254" y="4433788"/>
            <a:ext cx="5130800" cy="1587500"/>
          </a:xfrm>
          <a:prstGeom prst="rect">
            <a:avLst/>
          </a:prstGeom>
        </p:spPr>
      </p:pic>
      <p:sp>
        <p:nvSpPr>
          <p:cNvPr id="41" name="矩形 40">
            <a:extLst>
              <a:ext uri="{FF2B5EF4-FFF2-40B4-BE49-F238E27FC236}">
                <a16:creationId xmlns:a16="http://schemas.microsoft.com/office/drawing/2014/main" id="{0EB455CF-71DD-0746-8E37-9AA0BFFD1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7130" y="4416075"/>
            <a:ext cx="3374442" cy="1164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0"/>
              </a:spcBef>
            </a:pPr>
            <a:r>
              <a:rPr lang="zh-CN" altLang="en-US" sz="2400" b="0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观察此关于</a:t>
            </a:r>
            <a:r>
              <a:rPr lang="en-US" altLang="zh-CN" sz="2400" b="0" i="1" dirty="0">
                <a:solidFill>
                  <a:srgbClr val="C000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b="0" dirty="0">
                <a:solidFill>
                  <a:srgbClr val="C000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0" i="1" dirty="0">
                <a:solidFill>
                  <a:srgbClr val="C000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0" dirty="0">
                <a:solidFill>
                  <a:srgbClr val="C000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, …, </a:t>
            </a:r>
            <a:r>
              <a:rPr lang="en-US" altLang="zh-CN" sz="2400" b="0" i="1" dirty="0">
                <a:solidFill>
                  <a:srgbClr val="C000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0" i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2400" b="0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的方程组的系数行列式</a:t>
            </a:r>
            <a:endParaRPr lang="en-US" altLang="zh-CN" sz="2400" b="0" dirty="0">
              <a:solidFill>
                <a:srgbClr val="C0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spcBef>
                <a:spcPts val="0"/>
              </a:spcBef>
            </a:pPr>
            <a:r>
              <a:rPr lang="zh-CN" altLang="en-US" sz="2400" b="0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知此方程组只有零解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BA9A890-8BF9-CA27-A6B5-A6904D1391D3}"/>
              </a:ext>
            </a:extLst>
          </p:cNvPr>
          <p:cNvGrpSpPr/>
          <p:nvPr/>
        </p:nvGrpSpPr>
        <p:grpSpPr>
          <a:xfrm>
            <a:off x="5724128" y="5487615"/>
            <a:ext cx="3054480" cy="461665"/>
            <a:chOff x="5724128" y="5487615"/>
            <a:chExt cx="3054480" cy="461665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CD1F39E3-435F-D5C3-593B-6E7D7C335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22708" y="5591051"/>
              <a:ext cx="2755900" cy="317500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CDDEA8D0-A0ED-FBA9-6382-F2DD1EA7CE4B}"/>
                </a:ext>
              </a:extLst>
            </p:cNvPr>
            <p:cNvSpPr txBox="1"/>
            <p:nvPr/>
          </p:nvSpPr>
          <p:spPr>
            <a:xfrm>
              <a:off x="5724128" y="5487615"/>
              <a:ext cx="40665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华文仿宋" panose="02010600040101010101" pitchFamily="2" charset="-122"/>
                  <a:ea typeface="华文仿宋" panose="02010600040101010101" pitchFamily="2" charset="-122"/>
                  <a:cs typeface="+mn-cs"/>
                </a:rPr>
                <a:t>即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72B8AA3-0F86-DA2C-33C2-90268B77BC3E}"/>
                </a:ext>
              </a:extLst>
            </p:cNvPr>
            <p:cNvSpPr/>
            <p:nvPr/>
          </p:nvSpPr>
          <p:spPr bwMode="auto">
            <a:xfrm>
              <a:off x="6059098" y="5591052"/>
              <a:ext cx="2719510" cy="3175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l">
                <a:spcBef>
                  <a:spcPct val="20000"/>
                </a:spcBef>
              </a:pPr>
              <a:endParaRPr kumimoji="1"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981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7" name="副标题 272386">
            <a:extLst>
              <a:ext uri="{FF2B5EF4-FFF2-40B4-BE49-F238E27FC236}">
                <a16:creationId xmlns:a16="http://schemas.microsoft.com/office/drawing/2014/main" id="{5AF3BEC3-EBC5-46E6-98DB-35E4B629F0B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6831" y="152400"/>
            <a:ext cx="9144000" cy="540296"/>
          </a:xfrm>
        </p:spPr>
        <p:txBody>
          <a:bodyPr/>
          <a:lstStyle/>
          <a:p>
            <a:pPr algn="l"/>
            <a:r>
              <a:rPr lang="en-US" altLang="zh-CN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  <a:r>
              <a:rPr lang="zh-CN" altLang="en-US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多项式拟合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26B1A2F-6585-7941-8BA5-0CFBE1E8020F}"/>
              </a:ext>
            </a:extLst>
          </p:cNvPr>
          <p:cNvSpPr/>
          <p:nvPr/>
        </p:nvSpPr>
        <p:spPr>
          <a:xfrm>
            <a:off x="410916" y="745540"/>
            <a:ext cx="71854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800" b="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2.</a:t>
            </a:r>
            <a:r>
              <a:rPr lang="zh-CN" altLang="en-US" sz="2800" b="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是否一定能使</a:t>
            </a:r>
            <a:r>
              <a:rPr lang="en-US" altLang="zh-CN" sz="2800" b="0" i="1" dirty="0">
                <a:solidFill>
                  <a:srgbClr val="FF00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800" b="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en-US" altLang="zh-CN" sz="2800" b="0" i="1" dirty="0">
                <a:solidFill>
                  <a:srgbClr val="FF00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="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800" b="0" dirty="0">
                <a:solidFill>
                  <a:srgbClr val="FF00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800" b="0" i="1" dirty="0">
                <a:solidFill>
                  <a:srgbClr val="FF00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="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 b="0" dirty="0">
                <a:solidFill>
                  <a:srgbClr val="FF00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, …, </a:t>
            </a:r>
            <a:r>
              <a:rPr lang="en-US" altLang="zh-CN" sz="2800" b="0" i="1" dirty="0">
                <a:solidFill>
                  <a:srgbClr val="FF00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="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800" b="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r>
              <a:rPr lang="zh-CN" altLang="en-US" sz="2800" b="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取得最小值？</a:t>
            </a:r>
            <a:endParaRPr lang="en-US" altLang="zh-CN" sz="2800" b="0" dirty="0">
              <a:solidFill>
                <a:srgbClr val="C0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DEEDE4D-9ABF-FC4B-A569-DAF754C28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780" y="1629619"/>
            <a:ext cx="3287846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28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记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7F9EA3C-A56C-C742-9C69-4029F6932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556792"/>
            <a:ext cx="4775200" cy="7366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EBE532C-2076-174F-BB9C-8BECD0DAD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050" y="2277120"/>
            <a:ext cx="4279900" cy="4318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35BB35B-3296-F348-A0EE-6874368E02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2674027"/>
            <a:ext cx="3984886" cy="70662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98E1716-32BF-894D-9FB8-1A23D3FE77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4924" y="3357246"/>
            <a:ext cx="5600700" cy="6858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BEC668B-94A6-1C41-A498-46AC67618F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9626" y="4044281"/>
            <a:ext cx="5588000" cy="673100"/>
          </a:xfrm>
          <a:prstGeom prst="rect">
            <a:avLst/>
          </a:prstGeom>
        </p:spPr>
      </p:pic>
      <p:sp>
        <p:nvSpPr>
          <p:cNvPr id="33" name="矩形 32">
            <a:extLst>
              <a:ext uri="{FF2B5EF4-FFF2-40B4-BE49-F238E27FC236}">
                <a16:creationId xmlns:a16="http://schemas.microsoft.com/office/drawing/2014/main" id="{C9BB18EC-C984-4E4D-9C7C-06083DF06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4846467"/>
            <a:ext cx="459144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28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又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7CF106E-5220-7347-97F6-C5F52E6045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8585" y="4821435"/>
            <a:ext cx="3670300" cy="6477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364D93F-DCF6-C24C-9300-1E4597BA36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4924" y="4781569"/>
            <a:ext cx="3239718" cy="687566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9C482CCB-0F93-C843-96EE-18F0879CC4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1312" y="5476808"/>
            <a:ext cx="3433401" cy="686680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61114B8B-E1ED-8141-A3B5-2F72DCBB1B2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69317" y="6239335"/>
            <a:ext cx="832769" cy="572529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BAE7C8B2-FC09-504A-AB9D-799211CB10B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17429" y="6427863"/>
            <a:ext cx="279400" cy="203200"/>
          </a:xfrm>
          <a:prstGeom prst="rect">
            <a:avLst/>
          </a:prstGeom>
        </p:spPr>
      </p:pic>
      <p:sp>
        <p:nvSpPr>
          <p:cNvPr id="39" name="矩形 38">
            <a:extLst>
              <a:ext uri="{FF2B5EF4-FFF2-40B4-BE49-F238E27FC236}">
                <a16:creationId xmlns:a16="http://schemas.microsoft.com/office/drawing/2014/main" id="{858C3EAD-1052-ED49-851E-DCFE9C8A8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6238131"/>
            <a:ext cx="459144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28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由</a:t>
            </a: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0DDBC656-FE4D-E545-B0BC-259568E8EC6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03523" y="5697968"/>
            <a:ext cx="401447" cy="244359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EC273343-E8BE-DD46-9830-E859B7BCF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780" y="1125563"/>
            <a:ext cx="3287846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28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设方程组的解为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CD9F5B2-312D-5248-9642-409E7F9557D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81288" y="1268760"/>
            <a:ext cx="2082800" cy="3175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997ECC0-AA1C-E862-9CCE-E9A7BB874D1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12172" y="6192391"/>
            <a:ext cx="3670300" cy="620985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A45886E5-1526-4A44-ABED-C0C5625194F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6200000">
            <a:off x="4362946" y="6054570"/>
            <a:ext cx="279400" cy="203200"/>
          </a:xfrm>
          <a:prstGeom prst="rect">
            <a:avLst/>
          </a:prstGeom>
        </p:spPr>
      </p:pic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2789D8B8-55E8-72C4-50DC-AA81205FC063}"/>
              </a:ext>
            </a:extLst>
          </p:cNvPr>
          <p:cNvCxnSpPr>
            <a:cxnSpLocks/>
          </p:cNvCxnSpPr>
          <p:nvPr/>
        </p:nvCxnSpPr>
        <p:spPr>
          <a:xfrm>
            <a:off x="1835696" y="3861048"/>
            <a:ext cx="57647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B3F845E3-02F5-84FC-CA8F-08099EB3C85A}"/>
              </a:ext>
            </a:extLst>
          </p:cNvPr>
          <p:cNvCxnSpPr>
            <a:cxnSpLocks/>
          </p:cNvCxnSpPr>
          <p:nvPr/>
        </p:nvCxnSpPr>
        <p:spPr>
          <a:xfrm>
            <a:off x="3779912" y="3861048"/>
            <a:ext cx="82433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619AEA02-A93C-EF79-5084-40F4307856AE}"/>
              </a:ext>
            </a:extLst>
          </p:cNvPr>
          <p:cNvCxnSpPr>
            <a:cxnSpLocks/>
            <a:endCxn id="12" idx="3"/>
          </p:cNvCxnSpPr>
          <p:nvPr/>
        </p:nvCxnSpPr>
        <p:spPr>
          <a:xfrm>
            <a:off x="4804970" y="3686400"/>
            <a:ext cx="1970654" cy="137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8F0E64C5-DD61-DE13-9D8B-A7E49AD71021}"/>
              </a:ext>
            </a:extLst>
          </p:cNvPr>
          <p:cNvCxnSpPr>
            <a:cxnSpLocks/>
          </p:cNvCxnSpPr>
          <p:nvPr/>
        </p:nvCxnSpPr>
        <p:spPr>
          <a:xfrm flipV="1">
            <a:off x="1604570" y="4714345"/>
            <a:ext cx="2967430" cy="106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58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9" grpId="0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7" name="副标题 272386">
            <a:extLst>
              <a:ext uri="{FF2B5EF4-FFF2-40B4-BE49-F238E27FC236}">
                <a16:creationId xmlns:a16="http://schemas.microsoft.com/office/drawing/2014/main" id="{5AF3BEC3-EBC5-46E6-98DB-35E4B629F0B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6831" y="152400"/>
            <a:ext cx="9144000" cy="540296"/>
          </a:xfrm>
        </p:spPr>
        <p:txBody>
          <a:bodyPr/>
          <a:lstStyle/>
          <a:p>
            <a:pPr algn="l"/>
            <a:r>
              <a:rPr lang="en-US" altLang="zh-CN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  <a:r>
              <a:rPr lang="zh-CN" altLang="en-US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多项式拟合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26B1A2F-6585-7941-8BA5-0CFBE1E8020F}"/>
              </a:ext>
            </a:extLst>
          </p:cNvPr>
          <p:cNvSpPr/>
          <p:nvPr/>
        </p:nvSpPr>
        <p:spPr>
          <a:xfrm>
            <a:off x="410916" y="745540"/>
            <a:ext cx="71854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800" b="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2.</a:t>
            </a:r>
            <a:r>
              <a:rPr lang="zh-CN" altLang="en-US" sz="2800" b="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是否一定能使</a:t>
            </a:r>
            <a:r>
              <a:rPr lang="en-US" altLang="zh-CN" sz="2800" b="0" i="1" dirty="0">
                <a:solidFill>
                  <a:srgbClr val="FF00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800" b="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en-US" altLang="zh-CN" sz="2800" b="0" i="1" dirty="0">
                <a:solidFill>
                  <a:srgbClr val="FF00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="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800" b="0" dirty="0">
                <a:solidFill>
                  <a:srgbClr val="FF00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800" b="0" i="1" dirty="0">
                <a:solidFill>
                  <a:srgbClr val="FF00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="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 b="0" dirty="0">
                <a:solidFill>
                  <a:srgbClr val="FF00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, …, </a:t>
            </a:r>
            <a:r>
              <a:rPr lang="en-US" altLang="zh-CN" sz="2800" b="0" i="1" dirty="0">
                <a:solidFill>
                  <a:srgbClr val="FF00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="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800" b="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r>
              <a:rPr lang="zh-CN" altLang="en-US" sz="2800" b="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取得最小值？</a:t>
            </a:r>
            <a:endParaRPr lang="en-US" altLang="zh-CN" sz="2800" b="0" dirty="0">
              <a:solidFill>
                <a:srgbClr val="C0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C273343-E8BE-DD46-9830-E859B7BCF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780" y="1340768"/>
            <a:ext cx="3287846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28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设方程组的解为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CD9F5B2-312D-5248-9642-409E7F955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288" y="1483965"/>
            <a:ext cx="2082800" cy="3175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EBE532C-2076-174F-BB9C-8BECD0DAD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738" y="1966017"/>
            <a:ext cx="4279900" cy="4318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3E0E79AE-05CC-5041-BADF-E573B7A1A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358" y="2044988"/>
            <a:ext cx="279400" cy="2032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D1A2FDC-DF90-6247-B931-83A1EE1524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9712" y="2358752"/>
            <a:ext cx="3098800" cy="774700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E131DD19-73BA-9D47-9344-CA2CA94E6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" y="3132043"/>
            <a:ext cx="697359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 altLang="zh-CN" sz="2800" b="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  </a:t>
            </a:r>
            <a:r>
              <a:rPr lang="zh-CN" altLang="en-US" sz="2800" b="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             </a:t>
            </a:r>
            <a:r>
              <a:rPr lang="zh-CN" altLang="en-US" sz="28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使</a:t>
            </a:r>
            <a:r>
              <a:rPr lang="en-US" altLang="zh-CN" sz="2400" b="0" i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en-US" altLang="zh-CN" sz="2400" b="0" i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0" i="1" baseline="-250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b="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0" i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0" baseline="-250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, …, </a:t>
            </a:r>
            <a:r>
              <a:rPr lang="en-US" altLang="zh-CN" sz="2400" b="0" i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0" i="1" baseline="-250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4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r>
              <a:rPr lang="zh-CN" altLang="en-US" sz="28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取得最小值。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BA90BFF-B858-80C1-2C25-EFA6D2C3E945}"/>
              </a:ext>
            </a:extLst>
          </p:cNvPr>
          <p:cNvGrpSpPr/>
          <p:nvPr/>
        </p:nvGrpSpPr>
        <p:grpSpPr>
          <a:xfrm>
            <a:off x="681888" y="3846286"/>
            <a:ext cx="8462112" cy="523220"/>
            <a:chOff x="681888" y="3846286"/>
            <a:chExt cx="8462112" cy="52322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76FCFC5-1D0A-1541-AA58-779C44355DF5}"/>
                </a:ext>
              </a:extLst>
            </p:cNvPr>
            <p:cNvSpPr/>
            <p:nvPr/>
          </p:nvSpPr>
          <p:spPr>
            <a:xfrm>
              <a:off x="681888" y="3846286"/>
              <a:ext cx="846211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2800" b="0" dirty="0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方程组的唯一解                        也被称为</a:t>
              </a:r>
              <a:r>
                <a:rPr lang="zh-CN" altLang="en-US" sz="2800" b="0" dirty="0">
                  <a:solidFill>
                    <a:srgbClr val="C00000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最小二乘解</a:t>
              </a:r>
              <a:r>
                <a:rPr lang="zh-CN" altLang="en-US" sz="2800" b="0" dirty="0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。</a:t>
              </a:r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0B30DFF0-06BA-026A-6E85-E6332160F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76000" y="3988800"/>
              <a:ext cx="2082800" cy="317500"/>
            </a:xfrm>
            <a:prstGeom prst="rect">
              <a:avLst/>
            </a:prstGeom>
          </p:spPr>
        </p:pic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FC619657-060C-E395-2057-C00FEC6C4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358" y="3270250"/>
            <a:ext cx="20828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00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1" name="副标题 273410">
            <a:extLst>
              <a:ext uri="{FF2B5EF4-FFF2-40B4-BE49-F238E27FC236}">
                <a16:creationId xmlns:a16="http://schemas.microsoft.com/office/drawing/2014/main" id="{AC1BCC18-4A52-4E93-9C03-DDC8C32E03D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3495" y="145720"/>
            <a:ext cx="4014921" cy="821703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zh-CN" altLang="en-US" sz="28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5.2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设某实验数据为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273412" name="矩形 273411">
            <a:extLst>
              <a:ext uri="{FF2B5EF4-FFF2-40B4-BE49-F238E27FC236}">
                <a16:creationId xmlns:a16="http://schemas.microsoft.com/office/drawing/2014/main" id="{B7386945-C9FA-4E90-BD88-ACC1FFEF4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9" y="3286201"/>
            <a:ext cx="4427538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0" hangingPunct="0">
              <a:spcBef>
                <a:spcPct val="20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用最小二乘法求一个多项式拟合这组数据</a:t>
            </a:r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。</a:t>
            </a:r>
          </a:p>
        </p:txBody>
      </p:sp>
      <p:graphicFrame>
        <p:nvGraphicFramePr>
          <p:cNvPr id="273413" name="表格 273412">
            <a:extLst>
              <a:ext uri="{FF2B5EF4-FFF2-40B4-BE49-F238E27FC236}">
                <a16:creationId xmlns:a16="http://schemas.microsoft.com/office/drawing/2014/main" id="{3DA89B84-659D-4CBF-8345-27A76CD9C0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2388032"/>
              </p:ext>
            </p:extLst>
          </p:nvPr>
        </p:nvGraphicFramePr>
        <p:xfrm>
          <a:off x="273050" y="1268413"/>
          <a:ext cx="3851275" cy="1716798"/>
        </p:xfrm>
        <a:graphic>
          <a:graphicData uri="http://schemas.openxmlformats.org/drawingml/2006/table">
            <a:tbl>
              <a:tblPr/>
              <a:tblGrid>
                <a:gridCol w="550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08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8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65679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31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31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9913" marB="49913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3100" dirty="0"/>
                        <a:t>1</a:t>
                      </a:r>
                      <a:endParaRPr lang="zh-CN" altLang="en-US" sz="3100" dirty="0"/>
                    </a:p>
                  </a:txBody>
                  <a:tcPr marT="49913" marB="4991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3100" dirty="0"/>
                        <a:t>2</a:t>
                      </a:r>
                      <a:endParaRPr lang="zh-CN" altLang="en-US" sz="3100" dirty="0"/>
                    </a:p>
                  </a:txBody>
                  <a:tcPr marT="49913" marB="4991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3100" dirty="0"/>
                        <a:t>3</a:t>
                      </a:r>
                      <a:endParaRPr lang="zh-CN" altLang="en-US" sz="3100" dirty="0"/>
                    </a:p>
                  </a:txBody>
                  <a:tcPr marT="49913" marB="4991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3100"/>
                        <a:t>4</a:t>
                      </a:r>
                      <a:endParaRPr lang="zh-CN" altLang="en-US" sz="3100"/>
                    </a:p>
                  </a:txBody>
                  <a:tcPr marT="49913" marB="4991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3100"/>
                        <a:t>5</a:t>
                      </a:r>
                      <a:endParaRPr lang="zh-CN" altLang="en-US" sz="3100"/>
                    </a:p>
                  </a:txBody>
                  <a:tcPr marT="49913" marB="4991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3100"/>
                        <a:t>6</a:t>
                      </a:r>
                      <a:endParaRPr lang="zh-CN" altLang="en-US" sz="3100"/>
                    </a:p>
                  </a:txBody>
                  <a:tcPr marT="49913" marB="4991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679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31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3100" baseline="-25000" dirty="0"/>
                        <a:t>i</a:t>
                      </a:r>
                      <a:endParaRPr lang="zh-CN" altLang="en-US" sz="3100" baseline="-25000" dirty="0"/>
                    </a:p>
                  </a:txBody>
                  <a:tcPr marT="49913" marB="49913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3100"/>
                        <a:t>0</a:t>
                      </a:r>
                      <a:endParaRPr lang="zh-CN" altLang="en-US" sz="3100"/>
                    </a:p>
                  </a:txBody>
                  <a:tcPr marT="49913" marB="4991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3100"/>
                        <a:t>1</a:t>
                      </a:r>
                      <a:endParaRPr lang="zh-CN" altLang="en-US" sz="3100"/>
                    </a:p>
                  </a:txBody>
                  <a:tcPr marT="49913" marB="4991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3100" dirty="0"/>
                        <a:t>2</a:t>
                      </a:r>
                      <a:endParaRPr lang="zh-CN" altLang="en-US" sz="3100" dirty="0"/>
                    </a:p>
                  </a:txBody>
                  <a:tcPr marT="49913" marB="4991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3100" dirty="0"/>
                        <a:t>3</a:t>
                      </a:r>
                      <a:endParaRPr lang="zh-CN" altLang="en-US" sz="3100" dirty="0"/>
                    </a:p>
                  </a:txBody>
                  <a:tcPr marT="49913" marB="4991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3100" dirty="0"/>
                        <a:t>4</a:t>
                      </a:r>
                      <a:endParaRPr lang="zh-CN" altLang="en-US" sz="3100" dirty="0"/>
                    </a:p>
                  </a:txBody>
                  <a:tcPr marT="49913" marB="4991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3100"/>
                        <a:t>5</a:t>
                      </a:r>
                      <a:endParaRPr lang="zh-CN" altLang="en-US" sz="3100"/>
                    </a:p>
                  </a:txBody>
                  <a:tcPr marT="49913" marB="4991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679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31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altLang="zh-CN" sz="3100" baseline="-25000" dirty="0" err="1"/>
                        <a:t>i</a:t>
                      </a:r>
                      <a:endParaRPr lang="zh-CN" altLang="en-US" sz="3100" baseline="-25000" dirty="0"/>
                    </a:p>
                  </a:txBody>
                  <a:tcPr marT="49913" marB="49913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3100"/>
                        <a:t>5</a:t>
                      </a:r>
                      <a:endParaRPr lang="zh-CN" altLang="en-US" sz="3100"/>
                    </a:p>
                  </a:txBody>
                  <a:tcPr marT="49913" marB="4991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3100"/>
                        <a:t>2</a:t>
                      </a:r>
                      <a:endParaRPr lang="zh-CN" altLang="en-US" sz="3100"/>
                    </a:p>
                  </a:txBody>
                  <a:tcPr marT="49913" marB="4991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3100"/>
                        <a:t>1</a:t>
                      </a:r>
                      <a:endParaRPr lang="zh-CN" altLang="en-US" sz="3100"/>
                    </a:p>
                  </a:txBody>
                  <a:tcPr marT="49913" marB="4991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3100"/>
                        <a:t>1</a:t>
                      </a:r>
                      <a:endParaRPr lang="zh-CN" altLang="en-US" sz="3100"/>
                    </a:p>
                  </a:txBody>
                  <a:tcPr marT="49913" marB="4991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3100" dirty="0"/>
                        <a:t>2</a:t>
                      </a:r>
                      <a:endParaRPr lang="zh-CN" altLang="en-US" sz="3100" dirty="0"/>
                    </a:p>
                  </a:txBody>
                  <a:tcPr marT="49913" marB="4991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3100" dirty="0"/>
                        <a:t>3</a:t>
                      </a:r>
                      <a:endParaRPr lang="zh-CN" altLang="en-US" sz="3100" dirty="0"/>
                    </a:p>
                  </a:txBody>
                  <a:tcPr marT="49913" marB="4991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3447" name="矩形 273446">
            <a:extLst>
              <a:ext uri="{FF2B5EF4-FFF2-40B4-BE49-F238E27FC236}">
                <a16:creationId xmlns:a16="http://schemas.microsoft.com/office/drawing/2014/main" id="{30E4D459-2E5D-419F-AFB3-E22B7DE33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49" y="4914975"/>
            <a:ext cx="9144000" cy="177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3200" b="1" dirty="0">
                <a:solidFill>
                  <a:srgbClr val="FF0066"/>
                </a:solidFill>
                <a:ea typeface="黑体" panose="02010609060101010101" pitchFamily="49" charset="-122"/>
              </a:rPr>
              <a:t>解</a:t>
            </a:r>
            <a:r>
              <a:rPr lang="zh-CN" altLang="en-US" sz="3200" b="1" dirty="0">
                <a:solidFill>
                  <a:srgbClr val="0000FF"/>
                </a:solidFill>
                <a:ea typeface="黑体" panose="02010609060101010101" pitchFamily="49" charset="-122"/>
              </a:rPr>
              <a:t>  </a:t>
            </a:r>
            <a:r>
              <a:rPr lang="zh-CN" altLang="en-US" sz="3200" b="1" dirty="0">
                <a:ea typeface="黑体" panose="02010609060101010101" pitchFamily="49" charset="-122"/>
              </a:rPr>
              <a:t>将已给数据点描在坐标系中，可以看出</a:t>
            </a:r>
            <a:r>
              <a:rPr lang="en-US" altLang="zh-CN" sz="3200" b="1" dirty="0">
                <a:ea typeface="黑体" panose="02010609060101010101" pitchFamily="49" charset="-122"/>
              </a:rPr>
              <a:t>6</a:t>
            </a:r>
            <a:r>
              <a:rPr lang="zh-CN" altLang="en-US" sz="3200" b="1" dirty="0">
                <a:ea typeface="黑体" panose="02010609060101010101" pitchFamily="49" charset="-122"/>
              </a:rPr>
              <a:t>个点接近一条抛物线，因此，可设所求的多项式为</a:t>
            </a:r>
          </a:p>
          <a:p>
            <a:pPr algn="l">
              <a:spcBef>
                <a:spcPct val="20000"/>
              </a:spcBef>
            </a:pPr>
            <a:r>
              <a:rPr lang="zh-CN" altLang="en-US" sz="3200" b="1" dirty="0">
                <a:ea typeface="黑体" panose="02010609060101010101" pitchFamily="49" charset="-122"/>
              </a:rPr>
              <a:t>	 	                    </a:t>
            </a:r>
            <a:r>
              <a:rPr lang="en-US" altLang="zh-CN" sz="3200" b="1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	    </a:t>
            </a:r>
            <a:r>
              <a:rPr lang="en-US" altLang="zh-CN" sz="3200" b="0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3200" b="0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3200" b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=2</a:t>
            </a:r>
            <a:r>
              <a:rPr lang="zh-CN" altLang="en-US" sz="3200" b="0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3200" b="0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3200" b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=6</a:t>
            </a:r>
          </a:p>
        </p:txBody>
      </p:sp>
      <p:grpSp>
        <p:nvGrpSpPr>
          <p:cNvPr id="273448" name="组合 273447">
            <a:extLst>
              <a:ext uri="{FF2B5EF4-FFF2-40B4-BE49-F238E27FC236}">
                <a16:creationId xmlns:a16="http://schemas.microsoft.com/office/drawing/2014/main" id="{B07E3633-D5E1-4089-A17B-F4C6076B0B14}"/>
              </a:ext>
            </a:extLst>
          </p:cNvPr>
          <p:cNvGrpSpPr>
            <a:grpSpLocks/>
          </p:cNvGrpSpPr>
          <p:nvPr/>
        </p:nvGrpSpPr>
        <p:grpSpPr bwMode="auto">
          <a:xfrm>
            <a:off x="4355976" y="145720"/>
            <a:ext cx="4608513" cy="4321175"/>
            <a:chOff x="2880" y="482"/>
            <a:chExt cx="2903" cy="2722"/>
          </a:xfrm>
        </p:grpSpPr>
        <p:sp>
          <p:nvSpPr>
            <p:cNvPr id="274472" name="直接连接符 273448">
              <a:extLst>
                <a:ext uri="{FF2B5EF4-FFF2-40B4-BE49-F238E27FC236}">
                  <a16:creationId xmlns:a16="http://schemas.microsoft.com/office/drawing/2014/main" id="{7EFC7051-7A5D-425F-B3CF-83DD55554E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8" y="2976"/>
              <a:ext cx="2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4473" name="直接连接符 273449">
              <a:extLst>
                <a:ext uri="{FF2B5EF4-FFF2-40B4-BE49-F238E27FC236}">
                  <a16:creationId xmlns:a16="http://schemas.microsoft.com/office/drawing/2014/main" id="{E8B762A1-CCB3-49F6-9E6A-E9C2D99CC4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43" y="618"/>
              <a:ext cx="1" cy="2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4474" name="直接连接符 273450">
              <a:extLst>
                <a:ext uri="{FF2B5EF4-FFF2-40B4-BE49-F238E27FC236}">
                  <a16:creationId xmlns:a16="http://schemas.microsoft.com/office/drawing/2014/main" id="{C09E8C89-66DC-4EC6-A180-9B1F1BBAB1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7" y="2931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4475" name="直接连接符 273451">
              <a:extLst>
                <a:ext uri="{FF2B5EF4-FFF2-40B4-BE49-F238E27FC236}">
                  <a16:creationId xmlns:a16="http://schemas.microsoft.com/office/drawing/2014/main" id="{ADEFCBCC-5E91-40C6-B814-7B4E9DC831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1" y="2931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4476" name="直接连接符 273452">
              <a:extLst>
                <a:ext uri="{FF2B5EF4-FFF2-40B4-BE49-F238E27FC236}">
                  <a16:creationId xmlns:a16="http://schemas.microsoft.com/office/drawing/2014/main" id="{519BBA59-BC5B-43BA-B7DF-DC06845E03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4" y="2613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4477" name="直接连接符 273453">
              <a:extLst>
                <a:ext uri="{FF2B5EF4-FFF2-40B4-BE49-F238E27FC236}">
                  <a16:creationId xmlns:a16="http://schemas.microsoft.com/office/drawing/2014/main" id="{D27435C0-2F3F-47E4-93F7-30D6B9F3D7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8" y="2931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4478" name="直接连接符 273454">
              <a:extLst>
                <a:ext uri="{FF2B5EF4-FFF2-40B4-BE49-F238E27FC236}">
                  <a16:creationId xmlns:a16="http://schemas.microsoft.com/office/drawing/2014/main" id="{93A7758A-A72A-4F83-A1DB-5100E51088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8" y="2523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4479" name="直接连接符 273455">
              <a:extLst>
                <a:ext uri="{FF2B5EF4-FFF2-40B4-BE49-F238E27FC236}">
                  <a16:creationId xmlns:a16="http://schemas.microsoft.com/office/drawing/2014/main" id="{276A9400-36AD-49C0-9B08-8382048D97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8" y="2069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4480" name="直接连接符 273456">
              <a:extLst>
                <a:ext uri="{FF2B5EF4-FFF2-40B4-BE49-F238E27FC236}">
                  <a16:creationId xmlns:a16="http://schemas.microsoft.com/office/drawing/2014/main" id="{8FD40F4A-234C-4CDC-9E11-7130A7A796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8" y="1616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4481" name="直接连接符 273457">
              <a:extLst>
                <a:ext uri="{FF2B5EF4-FFF2-40B4-BE49-F238E27FC236}">
                  <a16:creationId xmlns:a16="http://schemas.microsoft.com/office/drawing/2014/main" id="{5CF97C4D-982C-4054-A9FC-F643D9C1D6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8" y="1162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4482" name="矩形 273458">
              <a:extLst>
                <a:ext uri="{FF2B5EF4-FFF2-40B4-BE49-F238E27FC236}">
                  <a16:creationId xmlns:a16="http://schemas.microsoft.com/office/drawing/2014/main" id="{9C1FE050-1F02-46B8-AB7A-BD98A3A2F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664"/>
              <a:ext cx="273" cy="194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zh-CN" sz="2000">
                  <a:ea typeface="黑体" panose="02010609060101010101" pitchFamily="49" charset="-122"/>
                </a:rPr>
                <a:t>5</a:t>
              </a:r>
            </a:p>
            <a:p>
              <a:pPr algn="ctr">
                <a:spcBef>
                  <a:spcPct val="20000"/>
                </a:spcBef>
              </a:pPr>
              <a:endParaRPr lang="en-US" altLang="zh-CN" sz="2000">
                <a:ea typeface="黑体" panose="02010609060101010101" pitchFamily="49" charset="-122"/>
              </a:endParaRPr>
            </a:p>
            <a:p>
              <a:pPr algn="ctr">
                <a:spcBef>
                  <a:spcPct val="20000"/>
                </a:spcBef>
              </a:pPr>
              <a:r>
                <a:rPr lang="en-US" altLang="zh-CN" sz="2000">
                  <a:ea typeface="黑体" panose="02010609060101010101" pitchFamily="49" charset="-122"/>
                </a:rPr>
                <a:t>4</a:t>
              </a:r>
            </a:p>
            <a:p>
              <a:pPr algn="ctr">
                <a:spcBef>
                  <a:spcPct val="20000"/>
                </a:spcBef>
              </a:pPr>
              <a:endParaRPr lang="en-US" altLang="zh-CN" sz="2000">
                <a:ea typeface="黑体" panose="02010609060101010101" pitchFamily="49" charset="-122"/>
              </a:endParaRPr>
            </a:p>
            <a:p>
              <a:pPr algn="ctr">
                <a:spcBef>
                  <a:spcPct val="20000"/>
                </a:spcBef>
              </a:pPr>
              <a:r>
                <a:rPr lang="en-US" altLang="zh-CN" sz="2000">
                  <a:ea typeface="黑体" panose="02010609060101010101" pitchFamily="49" charset="-122"/>
                </a:rPr>
                <a:t>3</a:t>
              </a:r>
            </a:p>
            <a:p>
              <a:pPr algn="ctr">
                <a:spcBef>
                  <a:spcPct val="20000"/>
                </a:spcBef>
              </a:pPr>
              <a:endParaRPr lang="en-US" altLang="zh-CN" sz="2000">
                <a:ea typeface="黑体" panose="02010609060101010101" pitchFamily="49" charset="-122"/>
              </a:endParaRPr>
            </a:p>
            <a:p>
              <a:pPr algn="ctr">
                <a:spcBef>
                  <a:spcPct val="20000"/>
                </a:spcBef>
              </a:pPr>
              <a:r>
                <a:rPr lang="en-US" altLang="zh-CN" sz="2000">
                  <a:ea typeface="黑体" panose="02010609060101010101" pitchFamily="49" charset="-122"/>
                </a:rPr>
                <a:t>2</a:t>
              </a:r>
            </a:p>
            <a:p>
              <a:pPr algn="ctr">
                <a:spcBef>
                  <a:spcPct val="20000"/>
                </a:spcBef>
              </a:pPr>
              <a:endParaRPr lang="en-US" altLang="zh-CN" sz="2000">
                <a:ea typeface="黑体" panose="02010609060101010101" pitchFamily="49" charset="-122"/>
              </a:endParaRPr>
            </a:p>
            <a:p>
              <a:pPr algn="ctr">
                <a:spcBef>
                  <a:spcPct val="20000"/>
                </a:spcBef>
              </a:pPr>
              <a:r>
                <a:rPr lang="en-US" altLang="zh-CN" sz="2000"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274483" name="矩形 273459">
              <a:extLst>
                <a:ext uri="{FF2B5EF4-FFF2-40B4-BE49-F238E27FC236}">
                  <a16:creationId xmlns:a16="http://schemas.microsoft.com/office/drawing/2014/main" id="{E183DF65-4655-40F9-8FF7-A9FEBA51F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3" y="3022"/>
              <a:ext cx="2472" cy="1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zh-CN" sz="2000">
                  <a:ea typeface="黑体" panose="02010609060101010101" pitchFamily="49" charset="-122"/>
                </a:rPr>
                <a:t>0        1         2        3        4         5</a:t>
              </a:r>
            </a:p>
          </p:txBody>
        </p:sp>
        <p:sp>
          <p:nvSpPr>
            <p:cNvPr id="274484" name="直接连接符 273460">
              <a:extLst>
                <a:ext uri="{FF2B5EF4-FFF2-40B4-BE49-F238E27FC236}">
                  <a16:creationId xmlns:a16="http://schemas.microsoft.com/office/drawing/2014/main" id="{569AED71-EE1B-4D3F-BC01-A45A380D49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2" y="2931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4485" name="椭圆 273461">
              <a:extLst>
                <a:ext uri="{FF2B5EF4-FFF2-40B4-BE49-F238E27FC236}">
                  <a16:creationId xmlns:a16="http://schemas.microsoft.com/office/drawing/2014/main" id="{1AC7CA84-BA56-400A-9B60-B88171B81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2" y="754"/>
              <a:ext cx="46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74486" name="直接连接符 273462">
              <a:extLst>
                <a:ext uri="{FF2B5EF4-FFF2-40B4-BE49-F238E27FC236}">
                  <a16:creationId xmlns:a16="http://schemas.microsoft.com/office/drawing/2014/main" id="{235A313A-B1EB-4C82-A2F6-E83991FB3A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4" y="2523"/>
              <a:ext cx="0" cy="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4487" name="直接连接符 273463">
              <a:extLst>
                <a:ext uri="{FF2B5EF4-FFF2-40B4-BE49-F238E27FC236}">
                  <a16:creationId xmlns:a16="http://schemas.microsoft.com/office/drawing/2014/main" id="{7B60A217-B3AF-4FAD-B519-C1082D2D02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8" y="1616"/>
              <a:ext cx="23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4488" name="椭圆 273464">
              <a:extLst>
                <a:ext uri="{FF2B5EF4-FFF2-40B4-BE49-F238E27FC236}">
                  <a16:creationId xmlns:a16="http://schemas.microsoft.com/office/drawing/2014/main" id="{7F1A44B0-3CA5-4360-8367-52227F2E9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2523"/>
              <a:ext cx="46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74489" name="直接连接符 273465">
              <a:extLst>
                <a:ext uri="{FF2B5EF4-FFF2-40B4-BE49-F238E27FC236}">
                  <a16:creationId xmlns:a16="http://schemas.microsoft.com/office/drawing/2014/main" id="{CF79F0D1-ADBA-48C9-91D5-F8DC3FDCA4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8" y="2523"/>
              <a:ext cx="14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4490" name="直接连接符 273466">
              <a:extLst>
                <a:ext uri="{FF2B5EF4-FFF2-40B4-BE49-F238E27FC236}">
                  <a16:creationId xmlns:a16="http://schemas.microsoft.com/office/drawing/2014/main" id="{3B52E3D6-6A8A-4183-9BFC-F2F5E9581B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0" y="2523"/>
              <a:ext cx="0" cy="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4491" name="椭圆 273467">
              <a:extLst>
                <a:ext uri="{FF2B5EF4-FFF2-40B4-BE49-F238E27FC236}">
                  <a16:creationId xmlns:a16="http://schemas.microsoft.com/office/drawing/2014/main" id="{854F6C33-5740-4E0F-9CEA-454472EB4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070"/>
              <a:ext cx="46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74492" name="直接连接符 273468">
              <a:extLst>
                <a:ext uri="{FF2B5EF4-FFF2-40B4-BE49-F238E27FC236}">
                  <a16:creationId xmlns:a16="http://schemas.microsoft.com/office/drawing/2014/main" id="{74E611AC-D6A4-400E-BC23-9FD74253BD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1" y="1616"/>
              <a:ext cx="0" cy="14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4493" name="椭圆 273469">
              <a:extLst>
                <a:ext uri="{FF2B5EF4-FFF2-40B4-BE49-F238E27FC236}">
                  <a16:creationId xmlns:a16="http://schemas.microsoft.com/office/drawing/2014/main" id="{0A52731B-A8D7-43DF-9F50-CEAF9E93B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1" y="1617"/>
              <a:ext cx="46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74494" name="直接连接符 273470">
              <a:extLst>
                <a:ext uri="{FF2B5EF4-FFF2-40B4-BE49-F238E27FC236}">
                  <a16:creationId xmlns:a16="http://schemas.microsoft.com/office/drawing/2014/main" id="{89CE94A9-CA7E-402E-A0D5-316D553EDF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115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4495" name="直接连接符 273471">
              <a:extLst>
                <a:ext uri="{FF2B5EF4-FFF2-40B4-BE49-F238E27FC236}">
                  <a16:creationId xmlns:a16="http://schemas.microsoft.com/office/drawing/2014/main" id="{9E7F86D3-51CF-44DF-93ED-546F36E3B2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8" y="2070"/>
              <a:ext cx="18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4496" name="矩形 273472">
              <a:extLst>
                <a:ext uri="{FF2B5EF4-FFF2-40B4-BE49-F238E27FC236}">
                  <a16:creationId xmlns:a16="http://schemas.microsoft.com/office/drawing/2014/main" id="{55A73CC9-6E3F-4DEB-BF74-1A0C0FF7C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9" y="2887"/>
              <a:ext cx="181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3200">
                  <a:ea typeface="黑体" panose="02010609060101010101" pitchFamily="49" charset="-122"/>
                </a:rPr>
                <a:t>x</a:t>
              </a:r>
            </a:p>
          </p:txBody>
        </p:sp>
        <p:sp>
          <p:nvSpPr>
            <p:cNvPr id="274497" name="矩形 273473">
              <a:extLst>
                <a:ext uri="{FF2B5EF4-FFF2-40B4-BE49-F238E27FC236}">
                  <a16:creationId xmlns:a16="http://schemas.microsoft.com/office/drawing/2014/main" id="{DA14AC9E-7B67-434D-A137-2F2B0BF4C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482"/>
              <a:ext cx="181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3200">
                  <a:ea typeface="黑体" panose="02010609060101010101" pitchFamily="49" charset="-122"/>
                </a:rPr>
                <a:t>y</a:t>
              </a:r>
            </a:p>
          </p:txBody>
        </p:sp>
        <p:sp>
          <p:nvSpPr>
            <p:cNvPr id="274498" name="直接连接符 273474">
              <a:extLst>
                <a:ext uri="{FF2B5EF4-FFF2-40B4-BE49-F238E27FC236}">
                  <a16:creationId xmlns:a16="http://schemas.microsoft.com/office/drawing/2014/main" id="{286DABF6-64C9-4FC7-B9DF-55B6CAB3FC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8" y="754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4499" name="椭圆 273475">
              <a:extLst>
                <a:ext uri="{FF2B5EF4-FFF2-40B4-BE49-F238E27FC236}">
                  <a16:creationId xmlns:a16="http://schemas.microsoft.com/office/drawing/2014/main" id="{D3B47B8C-9B1C-4439-8870-EE1EB6518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3" y="2523"/>
              <a:ext cx="46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74500" name="直接连接符 273476">
              <a:extLst>
                <a:ext uri="{FF2B5EF4-FFF2-40B4-BE49-F238E27FC236}">
                  <a16:creationId xmlns:a16="http://schemas.microsoft.com/office/drawing/2014/main" id="{DB3B0BB5-78BD-4627-8F25-C15AFF4A93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7" y="2115"/>
              <a:ext cx="0" cy="9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4501" name="椭圆 273477">
              <a:extLst>
                <a:ext uri="{FF2B5EF4-FFF2-40B4-BE49-F238E27FC236}">
                  <a16:creationId xmlns:a16="http://schemas.microsoft.com/office/drawing/2014/main" id="{5D5DD380-8C87-4D24-9984-D0047D9AE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2070"/>
              <a:ext cx="46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74502" name="椭圆 273478">
              <a:extLst>
                <a:ext uri="{FF2B5EF4-FFF2-40B4-BE49-F238E27FC236}">
                  <a16:creationId xmlns:a16="http://schemas.microsoft.com/office/drawing/2014/main" id="{74ACE4A1-77DF-442F-9D17-FC35DE641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890"/>
              <a:ext cx="46" cy="45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74503" name="椭圆 273479">
              <a:extLst>
                <a:ext uri="{FF2B5EF4-FFF2-40B4-BE49-F238E27FC236}">
                  <a16:creationId xmlns:a16="http://schemas.microsoft.com/office/drawing/2014/main" id="{5FCE7982-9C5E-477E-84E2-F69372270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888"/>
              <a:ext cx="46" cy="45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74504" name="椭圆 273480">
              <a:extLst>
                <a:ext uri="{FF2B5EF4-FFF2-40B4-BE49-F238E27FC236}">
                  <a16:creationId xmlns:a16="http://schemas.microsoft.com/office/drawing/2014/main" id="{467DF536-51AD-4B19-91E5-047EA2EC2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2478"/>
              <a:ext cx="46" cy="45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74505" name="椭圆 273481">
              <a:extLst>
                <a:ext uri="{FF2B5EF4-FFF2-40B4-BE49-F238E27FC236}">
                  <a16:creationId xmlns:a16="http://schemas.microsoft.com/office/drawing/2014/main" id="{17B6E6AC-4B89-442B-BC28-448ADEE09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4" y="2614"/>
              <a:ext cx="46" cy="45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74506" name="椭圆 273482">
              <a:extLst>
                <a:ext uri="{FF2B5EF4-FFF2-40B4-BE49-F238E27FC236}">
                  <a16:creationId xmlns:a16="http://schemas.microsoft.com/office/drawing/2014/main" id="{5A17EBD8-D846-49C0-B980-3359EB832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2251"/>
              <a:ext cx="46" cy="45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74507" name="椭圆 273483">
              <a:extLst>
                <a:ext uri="{FF2B5EF4-FFF2-40B4-BE49-F238E27FC236}">
                  <a16:creationId xmlns:a16="http://schemas.microsoft.com/office/drawing/2014/main" id="{77A6CA10-35B4-44E1-B81A-F95E2064B4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0" y="1480"/>
              <a:ext cx="46" cy="45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74508" name="椭圆 273484">
              <a:extLst>
                <a:ext uri="{FF2B5EF4-FFF2-40B4-BE49-F238E27FC236}">
                  <a16:creationId xmlns:a16="http://schemas.microsoft.com/office/drawing/2014/main" id="{61F3DACC-D2A0-4344-805B-2331AECF4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3" y="2659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74509" name="任意多边形 273485">
              <a:extLst>
                <a:ext uri="{FF2B5EF4-FFF2-40B4-BE49-F238E27FC236}">
                  <a16:creationId xmlns:a16="http://schemas.microsoft.com/office/drawing/2014/main" id="{C0CAB30B-2DC8-45C2-BE17-4093015B2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845"/>
              <a:ext cx="2540" cy="1814"/>
            </a:xfrm>
            <a:custGeom>
              <a:avLst/>
              <a:gdLst>
                <a:gd name="T0" fmla="*/ 0 w 1814"/>
                <a:gd name="T1" fmla="*/ 0 h 1814"/>
                <a:gd name="T2" fmla="*/ 453 w 1814"/>
                <a:gd name="T3" fmla="*/ 1361 h 1814"/>
                <a:gd name="T4" fmla="*/ 907 w 1814"/>
                <a:gd name="T5" fmla="*/ 1814 h 1814"/>
                <a:gd name="T6" fmla="*/ 1361 w 1814"/>
                <a:gd name="T7" fmla="*/ 1361 h 1814"/>
                <a:gd name="T8" fmla="*/ 1814 w 1814"/>
                <a:gd name="T9" fmla="*/ 91 h 1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4" h="1814">
                  <a:moveTo>
                    <a:pt x="0" y="0"/>
                  </a:moveTo>
                  <a:cubicBezTo>
                    <a:pt x="151" y="529"/>
                    <a:pt x="302" y="1059"/>
                    <a:pt x="453" y="1361"/>
                  </a:cubicBezTo>
                  <a:cubicBezTo>
                    <a:pt x="604" y="1663"/>
                    <a:pt x="756" y="1814"/>
                    <a:pt x="907" y="1814"/>
                  </a:cubicBezTo>
                  <a:cubicBezTo>
                    <a:pt x="1058" y="1814"/>
                    <a:pt x="1210" y="1648"/>
                    <a:pt x="1361" y="1361"/>
                  </a:cubicBezTo>
                  <a:cubicBezTo>
                    <a:pt x="1512" y="1074"/>
                    <a:pt x="1746" y="310"/>
                    <a:pt x="1814" y="91"/>
                  </a:cubicBezTo>
                </a:path>
              </a:pathLst>
            </a:custGeom>
            <a:noFill/>
            <a:ln w="952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C992DF56-4541-4740-99E3-C4FEE4E8B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179" y="6093296"/>
            <a:ext cx="3407497" cy="48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166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2E98A5-1F54-4EC8-AE0D-6733A4C07FE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07704" y="1196752"/>
            <a:ext cx="5544616" cy="8640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4800" b="1" dirty="0">
                <a:latin typeface="+mn-ea"/>
              </a:rPr>
              <a:t>第五章 曲线拟合</a:t>
            </a:r>
            <a:endParaRPr lang="en-US" altLang="zh-CN" sz="4800" b="1" dirty="0"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FB28846-C7DA-44BD-98AF-B7EA86C41592}"/>
              </a:ext>
            </a:extLst>
          </p:cNvPr>
          <p:cNvSpPr txBox="1"/>
          <p:nvPr/>
        </p:nvSpPr>
        <p:spPr>
          <a:xfrm>
            <a:off x="2123728" y="2492896"/>
            <a:ext cx="5544616" cy="2455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36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5.1 </a:t>
            </a:r>
            <a:r>
              <a:rPr lang="zh-CN" altLang="en-US" sz="36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引言</a:t>
            </a:r>
            <a:endParaRPr lang="en-US" altLang="zh-CN" sz="3600" b="0" dirty="0">
              <a:solidFill>
                <a:schemeClr val="bg2">
                  <a:lumMod val="1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36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5.2 </a:t>
            </a:r>
            <a:r>
              <a:rPr lang="zh-CN" altLang="en-US" sz="36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最小二乘拟合曲线</a:t>
            </a:r>
            <a:endParaRPr lang="en-US" altLang="zh-CN" sz="3600" b="0" dirty="0">
              <a:solidFill>
                <a:schemeClr val="bg2">
                  <a:lumMod val="1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36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5.3 </a:t>
            </a:r>
            <a:r>
              <a:rPr lang="zh-CN" altLang="en-US" sz="36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其他曲线拟合方法</a:t>
            </a:r>
            <a:r>
              <a:rPr lang="en-US" altLang="zh-CN" sz="36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6986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32F350C-9315-1545-BE7C-6B3484C6B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5490250"/>
            <a:ext cx="5899510" cy="484417"/>
          </a:xfrm>
          <a:prstGeom prst="rect">
            <a:avLst/>
          </a:prstGeom>
        </p:spPr>
      </p:pic>
      <p:sp>
        <p:nvSpPr>
          <p:cNvPr id="274435" name="副标题 274434">
            <a:extLst>
              <a:ext uri="{FF2B5EF4-FFF2-40B4-BE49-F238E27FC236}">
                <a16:creationId xmlns:a16="http://schemas.microsoft.com/office/drawing/2014/main" id="{C553AA70-EAF9-41F2-BFB6-A0BB276EE68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23528" y="348310"/>
            <a:ext cx="2798936" cy="1120122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>
                <a:latin typeface="华文宋体" panose="02010600040101010101" pitchFamily="2" charset="-122"/>
                <a:ea typeface="华文宋体" panose="02010600040101010101" pitchFamily="2" charset="-122"/>
              </a:rPr>
              <a:t>由</a:t>
            </a:r>
            <a:r>
              <a:rPr lang="en-US" altLang="zh-CN" sz="2800" i="1" dirty="0">
                <a:latin typeface="Times New Roman" panose="02020603050405020304" pitchFamily="18" charset="0"/>
                <a:ea typeface="Heiti SC Medium" pitchFamily="2" charset="-128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Heiti SC Medium" pitchFamily="2" charset="-128"/>
                <a:cs typeface="Times New Roman" panose="02020603050405020304" pitchFamily="18" charset="0"/>
              </a:rPr>
              <a:t>=6</a:t>
            </a:r>
            <a:r>
              <a:rPr lang="zh-CN" altLang="en-US" sz="2800" dirty="0">
                <a:latin typeface="Times New Roman" panose="02020603050405020304" pitchFamily="18" charset="0"/>
                <a:ea typeface="Heiti SC Medium" pitchFamily="2" charset="-128"/>
                <a:cs typeface="Times New Roman" panose="02020603050405020304" pitchFamily="18" charset="0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ea typeface="Heiti SC Medium" pitchFamily="2" charset="-128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ea typeface="Heiti SC Medium" pitchFamily="2" charset="-128"/>
                <a:cs typeface="Times New Roman" panose="02020603050405020304" pitchFamily="18" charset="0"/>
              </a:rPr>
              <a:t>=2</a:t>
            </a:r>
            <a:r>
              <a:rPr lang="zh-CN" altLang="en-US" sz="2800" dirty="0">
                <a:latin typeface="Times New Roman" panose="02020603050405020304" pitchFamily="18" charset="0"/>
                <a:ea typeface="Heiti SC Medium" pitchFamily="2" charset="-128"/>
                <a:cs typeface="Times New Roman" panose="02020603050405020304" pitchFamily="18" charset="0"/>
              </a:rPr>
              <a:t>，</a:t>
            </a:r>
            <a:endParaRPr lang="en-US" altLang="zh-CN" sz="2800" dirty="0">
              <a:latin typeface="Times New Roman" panose="02020603050405020304" pitchFamily="18" charset="0"/>
              <a:ea typeface="Heiti SC Medium" pitchFamily="2" charset="-128"/>
              <a:cs typeface="Times New Roman" panose="02020603050405020304" pitchFamily="18" charset="0"/>
            </a:endParaRPr>
          </a:p>
          <a:p>
            <a:pPr algn="l"/>
            <a:r>
              <a:rPr lang="zh-CN" altLang="en-US" sz="2800" dirty="0">
                <a:latin typeface="华文宋体" panose="02010600040101010101" pitchFamily="2" charset="-122"/>
                <a:ea typeface="华文宋体" panose="02010600040101010101" pitchFamily="2" charset="-122"/>
              </a:rPr>
              <a:t>其法方程组为</a:t>
            </a:r>
          </a:p>
        </p:txBody>
      </p:sp>
      <p:sp>
        <p:nvSpPr>
          <p:cNvPr id="274437" name="矩形 274436">
            <a:extLst>
              <a:ext uri="{FF2B5EF4-FFF2-40B4-BE49-F238E27FC236}">
                <a16:creationId xmlns:a16="http://schemas.microsoft.com/office/drawing/2014/main" id="{5444A3BD-3A52-4A30-8502-CF17F4794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2" y="3508151"/>
            <a:ext cx="91440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28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代入，则其法方程组变为</a:t>
            </a:r>
          </a:p>
        </p:txBody>
      </p:sp>
      <p:sp>
        <p:nvSpPr>
          <p:cNvPr id="274440" name="矩形 274439">
            <a:extLst>
              <a:ext uri="{FF2B5EF4-FFF2-40B4-BE49-F238E27FC236}">
                <a16:creationId xmlns:a16="http://schemas.microsoft.com/office/drawing/2014/main" id="{510A4141-CB08-4832-A8D0-50362173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264" y="5443054"/>
            <a:ext cx="8126640" cy="806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28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解之，得：</a:t>
            </a:r>
            <a:endParaRPr lang="en-US" altLang="zh-CN" sz="2800" b="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274441" name="矩形 274440">
            <a:extLst>
              <a:ext uri="{FF2B5EF4-FFF2-40B4-BE49-F238E27FC236}">
                <a16:creationId xmlns:a16="http://schemas.microsoft.com/office/drawing/2014/main" id="{C1174BA5-CACE-4EC4-ABCA-CDDDD5082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264" y="6068423"/>
            <a:ext cx="8444993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28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所求多项式为：</a:t>
            </a:r>
            <a:endParaRPr lang="en-US" altLang="zh-CN" sz="2800" b="0" baseline="300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274442" name="矩形 274441">
            <a:extLst>
              <a:ext uri="{FF2B5EF4-FFF2-40B4-BE49-F238E27FC236}">
                <a16:creationId xmlns:a16="http://schemas.microsoft.com/office/drawing/2014/main" id="{BF99B2E9-6FAE-4661-B567-C159B23DD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264" y="1618254"/>
            <a:ext cx="115252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20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0" dirty="0">
                <a:latin typeface="华文宋体" panose="02010600040101010101" pitchFamily="2" charset="-122"/>
                <a:ea typeface="华文宋体" panose="02010600040101010101" pitchFamily="2" charset="-122"/>
              </a:rPr>
              <a:t>其中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1D2ABA1-6145-3E45-A58B-12A7D01AB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52" y="2142001"/>
            <a:ext cx="4930624" cy="1389539"/>
          </a:xfrm>
          <a:prstGeom prst="rect">
            <a:avLst/>
          </a:prstGeom>
        </p:spPr>
      </p:pic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F7609FC9-31C6-4B48-AC81-C5E02075EB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9470731"/>
              </p:ext>
            </p:extLst>
          </p:nvPr>
        </p:nvGraphicFramePr>
        <p:xfrm>
          <a:off x="5724128" y="2132856"/>
          <a:ext cx="3168351" cy="1716798"/>
        </p:xfrm>
        <a:graphic>
          <a:graphicData uri="http://schemas.openxmlformats.org/drawingml/2006/table">
            <a:tbl>
              <a:tblPr/>
              <a:tblGrid>
                <a:gridCol w="453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3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1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31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28059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31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31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9913" marB="49913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3100" dirty="0"/>
                        <a:t>1</a:t>
                      </a:r>
                      <a:endParaRPr lang="zh-CN" altLang="en-US" sz="3100" dirty="0"/>
                    </a:p>
                  </a:txBody>
                  <a:tcPr marT="49913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3100" dirty="0"/>
                        <a:t>2</a:t>
                      </a:r>
                      <a:endParaRPr lang="zh-CN" altLang="en-US" sz="3100" dirty="0"/>
                    </a:p>
                  </a:txBody>
                  <a:tcPr marT="49913" marB="4991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3100"/>
                        <a:t>3</a:t>
                      </a:r>
                      <a:endParaRPr lang="zh-CN" altLang="en-US" sz="3100"/>
                    </a:p>
                  </a:txBody>
                  <a:tcPr marT="49913" marB="4991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3100" dirty="0"/>
                        <a:t>4</a:t>
                      </a:r>
                      <a:endParaRPr lang="zh-CN" altLang="en-US" sz="3100" dirty="0"/>
                    </a:p>
                  </a:txBody>
                  <a:tcPr marT="49913" marB="4991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3100"/>
                        <a:t>5</a:t>
                      </a:r>
                      <a:endParaRPr lang="zh-CN" altLang="en-US" sz="3100"/>
                    </a:p>
                  </a:txBody>
                  <a:tcPr marT="49913" marB="4991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3100"/>
                        <a:t>6</a:t>
                      </a:r>
                      <a:endParaRPr lang="zh-CN" altLang="en-US" sz="3100"/>
                    </a:p>
                  </a:txBody>
                  <a:tcPr marT="49913" marB="4991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059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31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3100" baseline="-25000" dirty="0"/>
                        <a:t>i</a:t>
                      </a:r>
                      <a:endParaRPr lang="zh-CN" altLang="en-US" sz="3100" baseline="-25000" dirty="0"/>
                    </a:p>
                  </a:txBody>
                  <a:tcPr marT="49913" marB="49913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3100"/>
                        <a:t>0</a:t>
                      </a:r>
                      <a:endParaRPr lang="zh-CN" altLang="en-US" sz="3100"/>
                    </a:p>
                  </a:txBody>
                  <a:tcPr marT="49913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3100" dirty="0"/>
                        <a:t>1</a:t>
                      </a:r>
                      <a:endParaRPr lang="zh-CN" altLang="en-US" sz="3100" dirty="0"/>
                    </a:p>
                  </a:txBody>
                  <a:tcPr marT="49913" marB="4991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3100" dirty="0"/>
                        <a:t>2</a:t>
                      </a:r>
                      <a:endParaRPr lang="zh-CN" altLang="en-US" sz="3100" dirty="0"/>
                    </a:p>
                  </a:txBody>
                  <a:tcPr marT="49913" marB="4991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3100" dirty="0"/>
                        <a:t>3</a:t>
                      </a:r>
                      <a:endParaRPr lang="zh-CN" altLang="en-US" sz="3100" dirty="0"/>
                    </a:p>
                  </a:txBody>
                  <a:tcPr marT="49913" marB="4991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3100" dirty="0"/>
                        <a:t>4</a:t>
                      </a:r>
                      <a:endParaRPr lang="zh-CN" altLang="en-US" sz="3100" dirty="0"/>
                    </a:p>
                  </a:txBody>
                  <a:tcPr marT="49913" marB="4991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3100" dirty="0"/>
                        <a:t>5</a:t>
                      </a:r>
                      <a:endParaRPr lang="zh-CN" altLang="en-US" sz="3100" dirty="0"/>
                    </a:p>
                  </a:txBody>
                  <a:tcPr marT="49913" marB="4991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059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31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altLang="zh-CN" sz="3100" baseline="-25000" dirty="0" err="1"/>
                        <a:t>i</a:t>
                      </a:r>
                      <a:endParaRPr lang="zh-CN" altLang="en-US" sz="3100" baseline="-25000" dirty="0"/>
                    </a:p>
                  </a:txBody>
                  <a:tcPr marT="49913" marB="49913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3100"/>
                        <a:t>5</a:t>
                      </a:r>
                      <a:endParaRPr lang="zh-CN" altLang="en-US" sz="3100"/>
                    </a:p>
                  </a:txBody>
                  <a:tcPr marT="49913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3100"/>
                        <a:t>2</a:t>
                      </a:r>
                      <a:endParaRPr lang="zh-CN" altLang="en-US" sz="3100"/>
                    </a:p>
                  </a:txBody>
                  <a:tcPr marT="49913" marB="4991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3100"/>
                        <a:t>1</a:t>
                      </a:r>
                      <a:endParaRPr lang="zh-CN" altLang="en-US" sz="3100"/>
                    </a:p>
                  </a:txBody>
                  <a:tcPr marT="49913" marB="4991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3100" dirty="0"/>
                        <a:t>1</a:t>
                      </a:r>
                      <a:endParaRPr lang="zh-CN" altLang="en-US" sz="3100" dirty="0"/>
                    </a:p>
                  </a:txBody>
                  <a:tcPr marT="49913" marB="4991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3100" dirty="0"/>
                        <a:t>2</a:t>
                      </a:r>
                      <a:endParaRPr lang="zh-CN" altLang="en-US" sz="3100" dirty="0"/>
                    </a:p>
                  </a:txBody>
                  <a:tcPr marT="49913" marB="4991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3100" dirty="0"/>
                        <a:t>3</a:t>
                      </a:r>
                      <a:endParaRPr lang="zh-CN" altLang="en-US" sz="3100" dirty="0"/>
                    </a:p>
                  </a:txBody>
                  <a:tcPr marT="49913" marB="49913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2BAB1B8D-0F2D-8643-AF7A-29BA99D3E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8429" y="4054060"/>
            <a:ext cx="4835605" cy="146317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C3A9451-4E39-4242-8044-4866A42B07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792" y="6142601"/>
            <a:ext cx="5416298" cy="42162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2E39C8C-E456-7A4E-B845-FCFA5D0F27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5112" y="330146"/>
            <a:ext cx="5837328" cy="147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60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7" grpId="0"/>
      <p:bldP spid="274440" grpId="0"/>
      <p:bldP spid="27444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>
            <a:extLst>
              <a:ext uri="{FF2B5EF4-FFF2-40B4-BE49-F238E27FC236}">
                <a16:creationId xmlns:a16="http://schemas.microsoft.com/office/drawing/2014/main" id="{223C58E0-48BD-904E-8EDB-B044618C2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4311003"/>
            <a:ext cx="1473200" cy="304800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2DE057CA-744C-A140-B677-5EEC234B8DE4}"/>
              </a:ext>
            </a:extLst>
          </p:cNvPr>
          <p:cNvSpPr txBox="1">
            <a:spLocks noChangeArrowheads="1"/>
          </p:cNvSpPr>
          <p:nvPr/>
        </p:nvSpPr>
        <p:spPr>
          <a:xfrm>
            <a:off x="2612048" y="310584"/>
            <a:ext cx="3919904" cy="483209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>
            <a:sp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8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5.2   </a:t>
            </a:r>
            <a:r>
              <a:rPr lang="zh-CN" altLang="en-US" sz="2800" b="0" dirty="0">
                <a:solidFill>
                  <a:schemeClr val="bg2">
                    <a:lumMod val="10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算法与程序</a:t>
            </a:r>
            <a:endParaRPr lang="zh-CN" altLang="en-US" sz="2800" b="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6C5ABB4-1496-8D48-AF2D-3E4747EC3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1320587"/>
            <a:ext cx="72008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28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求对数据点             拟合的最小二乘直线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FC5110A-6176-B341-BB9D-FFB2033E2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060" y="1429338"/>
            <a:ext cx="1155700" cy="3556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AA7379A5-6519-F347-804E-52E21345DDFC}"/>
              </a:ext>
            </a:extLst>
          </p:cNvPr>
          <p:cNvSpPr/>
          <p:nvPr/>
        </p:nvSpPr>
        <p:spPr>
          <a:xfrm>
            <a:off x="350514" y="871186"/>
            <a:ext cx="3615092" cy="52322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lang="zh-CN" altLang="en-US" sz="28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直线拟合程序 </a:t>
            </a:r>
            <a:r>
              <a:rPr lang="en-US" altLang="zh-CN" sz="2800" dirty="0" err="1">
                <a:solidFill>
                  <a:srgbClr val="0000FF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lsline.m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华文仿宋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892528DD-A172-6049-A0FF-219C7F64B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952" y="1457694"/>
            <a:ext cx="1473200" cy="304800"/>
          </a:xfrm>
          <a:prstGeom prst="rect">
            <a:avLst/>
          </a:prstGeom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D86DB400-74CE-0E45-A7C7-7B5F93377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1933493"/>
            <a:ext cx="756084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28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对于                ，法方程组的第一个方程为</a:t>
            </a: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3131EAB6-13C9-C849-BD9E-A15D85E81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086381"/>
            <a:ext cx="1473200" cy="30480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1F3CB5C0-8F95-BF41-BDCC-5D1571450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2686" y="2552377"/>
            <a:ext cx="2578100" cy="723900"/>
          </a:xfrm>
          <a:prstGeom prst="rect">
            <a:avLst/>
          </a:prstGeom>
        </p:spPr>
      </p:pic>
      <p:sp>
        <p:nvSpPr>
          <p:cNvPr id="41" name="矩形 40">
            <a:extLst>
              <a:ext uri="{FF2B5EF4-FFF2-40B4-BE49-F238E27FC236}">
                <a16:creationId xmlns:a16="http://schemas.microsoft.com/office/drawing/2014/main" id="{21B4244E-6DE3-3944-8869-B3D011329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3205088"/>
            <a:ext cx="756084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28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两边同除以</a:t>
            </a:r>
            <a:r>
              <a:rPr lang="en-US" altLang="zh-CN" sz="2800" b="0" i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，得到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360368A-12D1-6A4F-A43F-1520386FA9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3888" y="3789040"/>
            <a:ext cx="1435100" cy="2921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27E58ED-702A-034B-888F-97CC2A3E17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6248" y="4869160"/>
            <a:ext cx="1447800" cy="3429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E80E8247-D4DE-534D-9C87-27E9F9CB661D}"/>
              </a:ext>
            </a:extLst>
          </p:cNvPr>
          <p:cNvSpPr/>
          <p:nvPr/>
        </p:nvSpPr>
        <p:spPr>
          <a:xfrm>
            <a:off x="0" y="2055451"/>
            <a:ext cx="417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①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A6DDC809-3B34-A64A-A53C-9C313AE379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8464" y="4958972"/>
            <a:ext cx="279400" cy="203200"/>
          </a:xfrm>
          <a:prstGeom prst="rect">
            <a:avLst/>
          </a:prstGeom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153ADEA3-0C2C-7E4D-8568-C499A2EC2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13" y="4176911"/>
            <a:ext cx="7792841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28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即        在所拟合的直线               上，亦可得到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4AAAA71-C90D-ED49-A402-EB88831531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7584" y="4298303"/>
            <a:ext cx="6350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03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41" grpId="0"/>
      <p:bldP spid="14" grpId="0"/>
      <p:bldP spid="3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>
            <a:extLst>
              <a:ext uri="{FF2B5EF4-FFF2-40B4-BE49-F238E27FC236}">
                <a16:creationId xmlns:a16="http://schemas.microsoft.com/office/drawing/2014/main" id="{27A32F8E-43ED-FF42-9D11-136CA965A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86" y="4323184"/>
            <a:ext cx="2806700" cy="762000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2DE057CA-744C-A140-B677-5EEC234B8DE4}"/>
              </a:ext>
            </a:extLst>
          </p:cNvPr>
          <p:cNvSpPr txBox="1">
            <a:spLocks noChangeArrowheads="1"/>
          </p:cNvSpPr>
          <p:nvPr/>
        </p:nvSpPr>
        <p:spPr>
          <a:xfrm>
            <a:off x="2612048" y="310584"/>
            <a:ext cx="3919904" cy="483209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>
            <a:sp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8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5.2   </a:t>
            </a:r>
            <a:r>
              <a:rPr lang="zh-CN" altLang="en-US" sz="2800" b="0" dirty="0">
                <a:solidFill>
                  <a:schemeClr val="bg2">
                    <a:lumMod val="10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算法与程序</a:t>
            </a:r>
            <a:endParaRPr lang="zh-CN" altLang="en-US" sz="2800" b="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6C5ABB4-1496-8D48-AF2D-3E4747EC3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1329524"/>
            <a:ext cx="72008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28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求对数据点              拟合的最小二乘直线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FC5110A-6176-B341-BB9D-FFB2033E2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1477161"/>
            <a:ext cx="1155700" cy="3556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AA7379A5-6519-F347-804E-52E21345DDFC}"/>
              </a:ext>
            </a:extLst>
          </p:cNvPr>
          <p:cNvSpPr/>
          <p:nvPr/>
        </p:nvSpPr>
        <p:spPr>
          <a:xfrm>
            <a:off x="350514" y="880123"/>
            <a:ext cx="3615092" cy="52322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lang="zh-CN" altLang="en-US" sz="28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直线拟合程序 </a:t>
            </a:r>
            <a:r>
              <a:rPr lang="en-US" altLang="zh-CN" sz="2800" dirty="0" err="1">
                <a:solidFill>
                  <a:srgbClr val="0000FF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lsline.m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华文仿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684D9B2-3943-E547-ACCA-80EAD6721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913" y="3849804"/>
            <a:ext cx="7825441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28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故先求对数据点             拟合的直线           ，得到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3E8E2C1-8C3E-034B-BE6A-D0ACEA417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6705" y="3958927"/>
            <a:ext cx="1231900" cy="34290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25E3DF75-1237-9442-A2E7-2FC52DDA1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915" y="2061667"/>
            <a:ext cx="72008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28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令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5007BEA-A006-2145-A1D6-CFD7849A38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2840" y="2289696"/>
            <a:ext cx="279400" cy="2032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DF6A2E0-072F-FB4F-91FB-7240ADE870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200" y="1988840"/>
            <a:ext cx="5588000" cy="7747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398B1829-D27E-DB47-BD4C-D4AC8D8BBC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3833" y="2016981"/>
            <a:ext cx="1447800" cy="711200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E87DB735-18CE-7F43-B2F4-C24184FBD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915" y="2736088"/>
            <a:ext cx="72008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28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代入直线方程得                               ，又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E3615C60-5002-2A44-BE54-B9A1974F98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21620" y="2920876"/>
            <a:ext cx="2730500" cy="2921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864C0FD0-E999-E045-8404-C9D18EED79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0797" y="3435517"/>
            <a:ext cx="279400" cy="2032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16C6E487-D9E2-1141-9AC2-3F5ACDF67C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36568" y="2857376"/>
            <a:ext cx="1447800" cy="3556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253CDFA2-23D6-6348-83A9-A0135B9C3BA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15668" y="3388407"/>
            <a:ext cx="1054100" cy="27940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892528DD-A172-6049-A0FF-219C7F64BC2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70155" y="1480732"/>
            <a:ext cx="1473200" cy="3048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75C9E94C-F6BF-FE4D-9689-D9EA6576D0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25203" y="4006440"/>
            <a:ext cx="1054100" cy="279400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78059F27-FC95-BE4A-9BA5-5A6F48CE8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15" y="4328147"/>
            <a:ext cx="5766253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28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由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5DC4D83F-A438-E145-B349-E0AC8530AA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6536" y="4559709"/>
            <a:ext cx="279400" cy="20320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2D5B4486-FB95-C04D-9671-D298DDBDC9A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52912" y="4329309"/>
            <a:ext cx="3327400" cy="74930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B6DAF785-C592-7749-897D-00F434BBB0E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73167" y="3983856"/>
            <a:ext cx="238958" cy="309240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2499376F-5E94-394F-BD02-2C41B4C7C7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544" y="5373216"/>
            <a:ext cx="279400" cy="20320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5A0C5252-82F9-4045-B6D5-E4DEBD21FF1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7584" y="5121749"/>
            <a:ext cx="2349500" cy="7620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57F1E675-8BC7-CF42-B77A-38CB84CB3C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3848" y="5392223"/>
            <a:ext cx="279400" cy="203200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50A456FE-048A-3740-BC4E-26BE9FEFF18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491880" y="5121749"/>
            <a:ext cx="1879600" cy="787400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9E9D55B8-BC4C-8541-AF89-B8AE6DC889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6096" y="5392223"/>
            <a:ext cx="279400" cy="203200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0534C4BC-8037-C84E-8F6E-3B8BD0FA49A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96136" y="5098380"/>
            <a:ext cx="3098800" cy="8509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A48FC3F-113E-AD4A-9C33-5517274CDE06}"/>
              </a:ext>
            </a:extLst>
          </p:cNvPr>
          <p:cNvSpPr/>
          <p:nvPr/>
        </p:nvSpPr>
        <p:spPr>
          <a:xfrm>
            <a:off x="0" y="3961474"/>
            <a:ext cx="417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③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5402A7C-750D-0948-906D-E6DF64D1590F}"/>
              </a:ext>
            </a:extLst>
          </p:cNvPr>
          <p:cNvSpPr/>
          <p:nvPr/>
        </p:nvSpPr>
        <p:spPr>
          <a:xfrm>
            <a:off x="0" y="2132856"/>
            <a:ext cx="417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②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066906E-5487-1D42-B556-3338C583D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7454" y="4726090"/>
            <a:ext cx="2314179" cy="374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1400" b="0" dirty="0">
                <a:solidFill>
                  <a:srgbClr val="C00000"/>
                </a:solidFill>
                <a:latin typeface="Heiti SC Medium" pitchFamily="2" charset="-128"/>
                <a:ea typeface="Heiti SC Medium" pitchFamily="2" charset="-128"/>
              </a:rPr>
              <a:t>法方程组中的第二个方程</a:t>
            </a: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B73C31DB-7922-974E-869B-5C6F9872244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796136" y="6179500"/>
            <a:ext cx="1447800" cy="3429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52603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21" grpId="0"/>
      <p:bldP spid="28" grpId="0"/>
      <p:bldP spid="3" grpId="0"/>
      <p:bldP spid="32" grpId="0"/>
      <p:bldP spid="34" grpId="1"/>
      <p:bldP spid="34" grpId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ED5B06D-FDCF-4474-8390-8F14F7C95BC2}"/>
              </a:ext>
            </a:extLst>
          </p:cNvPr>
          <p:cNvSpPr txBox="1"/>
          <p:nvPr/>
        </p:nvSpPr>
        <p:spPr>
          <a:xfrm>
            <a:off x="179512" y="12680"/>
            <a:ext cx="49685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[A,B]=</a:t>
            </a:r>
            <a:r>
              <a:rPr lang="en-US" altLang="zh-CN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lsline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(X,Y)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%Input    - X is the 1xn abscissa vector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           - Y is the 1xn ordinate vector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%Output - A is the coefficient of x in Ax + B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           - B is the constant coefficient in Ax + B</a:t>
            </a:r>
          </a:p>
          <a:p>
            <a:pPr algn="l"/>
            <a:r>
              <a:rPr lang="en-US" altLang="zh-CN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xmean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=mean(X);</a:t>
            </a:r>
          </a:p>
          <a:p>
            <a:pPr algn="l"/>
            <a:r>
              <a:rPr lang="en-US" altLang="zh-CN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ymean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=mean(Y);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sumx2=(X-</a:t>
            </a:r>
            <a:r>
              <a:rPr lang="en-US" altLang="zh-CN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xmean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)*(X-</a:t>
            </a:r>
            <a:r>
              <a:rPr lang="en-US" altLang="zh-CN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xmean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)';</a:t>
            </a:r>
          </a:p>
          <a:p>
            <a:pPr algn="l"/>
            <a:r>
              <a:rPr lang="en-US" altLang="zh-CN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sumxy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=(Y-</a:t>
            </a:r>
            <a:r>
              <a:rPr lang="en-US" altLang="zh-CN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ymean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)*(X-</a:t>
            </a:r>
            <a:r>
              <a:rPr lang="en-US" altLang="zh-CN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xmean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)';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A=</a:t>
            </a:r>
            <a:r>
              <a:rPr lang="en-US" altLang="zh-CN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sumxy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/sumx2;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B=</a:t>
            </a:r>
            <a:r>
              <a:rPr lang="en-US" altLang="zh-CN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ymean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-A*</a:t>
            </a:r>
            <a:r>
              <a:rPr lang="en-US" altLang="zh-CN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xmean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F52521F-96BD-BD49-B8E4-7596622622E9}"/>
              </a:ext>
            </a:extLst>
          </p:cNvPr>
          <p:cNvSpPr txBox="1">
            <a:spLocks/>
          </p:cNvSpPr>
          <p:nvPr/>
        </p:nvSpPr>
        <p:spPr>
          <a:xfrm>
            <a:off x="4644008" y="116632"/>
            <a:ext cx="4248472" cy="5799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b="0" dirty="0"/>
              <a:t>直线拟合程序 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lsline.m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0E90667-5762-D84E-86FA-75E5431FD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2780928"/>
            <a:ext cx="6834955" cy="40324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A8FF771-2253-5346-A700-07E0256B4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872" y="768575"/>
            <a:ext cx="3098800" cy="8509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1953048-E776-FF43-95F8-91379024C9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0872" y="1857301"/>
            <a:ext cx="1447800" cy="3429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214205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2DE057CA-744C-A140-B677-5EEC234B8DE4}"/>
              </a:ext>
            </a:extLst>
          </p:cNvPr>
          <p:cNvSpPr txBox="1">
            <a:spLocks noChangeArrowheads="1"/>
          </p:cNvSpPr>
          <p:nvPr/>
        </p:nvSpPr>
        <p:spPr>
          <a:xfrm>
            <a:off x="2612048" y="310584"/>
            <a:ext cx="3919904" cy="483209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>
            <a:sp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8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5.2   </a:t>
            </a:r>
            <a:r>
              <a:rPr lang="zh-CN" altLang="en-US" sz="2800" b="0" dirty="0">
                <a:solidFill>
                  <a:schemeClr val="bg2">
                    <a:lumMod val="10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算法与程序</a:t>
            </a:r>
            <a:endParaRPr lang="zh-CN" altLang="en-US" sz="2800" b="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6C5ABB4-1496-8D48-AF2D-3E4747EC3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1320587"/>
            <a:ext cx="756084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28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求对数据点              拟合的最小二乘多项式曲线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FC5110A-6176-B341-BB9D-FFB2033E2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1468224"/>
            <a:ext cx="1155700" cy="3556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AA7379A5-6519-F347-804E-52E21345DDFC}"/>
              </a:ext>
            </a:extLst>
          </p:cNvPr>
          <p:cNvSpPr/>
          <p:nvPr/>
        </p:nvSpPr>
        <p:spPr>
          <a:xfrm>
            <a:off x="350514" y="871186"/>
            <a:ext cx="4055341" cy="52322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lang="zh-CN" altLang="en-US" sz="28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多项式拟合程序 </a:t>
            </a:r>
            <a:r>
              <a:rPr lang="en-US" altLang="zh-CN" sz="2800" dirty="0" err="1">
                <a:solidFill>
                  <a:srgbClr val="0000FF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lspoly.m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华文仿宋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6B5DB752-E0A4-334A-9CB2-E1B72108CF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248" y="1844824"/>
            <a:ext cx="4749800" cy="34290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5914902E-2CA3-264A-940F-CD24181FB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2133675"/>
            <a:ext cx="828092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28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令                                           ，误差平方和可以表示为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8E406F6-B5A2-9646-A1A7-D2145CD942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908" y="2255912"/>
            <a:ext cx="3848100" cy="381000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F156CAB2-AFA0-504A-868A-33D275D1D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3389676"/>
            <a:ext cx="828092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28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再令           ，可得到方程组：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A599B32-B93A-1549-8AD2-BC47A4CAB3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7336" y="3356992"/>
            <a:ext cx="1016000" cy="6604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663CDAA-4317-9C42-872B-EB21A08D87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0704" y="2599308"/>
            <a:ext cx="3657600" cy="9017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187F2505-E8FF-8C46-8F96-324FEDF8E0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85240" y="4005064"/>
            <a:ext cx="4673600" cy="91440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735EA6CE-80B8-0342-BC4A-48EC864812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2121" y="5216996"/>
            <a:ext cx="279400" cy="2032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96D93348-EDC1-EE43-9409-25730606553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59521" y="4919464"/>
            <a:ext cx="4635500" cy="85090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3E704E01-3154-384D-919B-385F7A0B6C0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17481" y="4343408"/>
            <a:ext cx="2235200" cy="304800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2E72DD17-3F85-5C44-87DA-28CA7466288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53224" y="5216996"/>
            <a:ext cx="2235200" cy="3048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9D1F642-C178-F28F-7594-9CB98818F90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04284" y="2864213"/>
            <a:ext cx="21209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653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2DE057CA-744C-A140-B677-5EEC234B8DE4}"/>
              </a:ext>
            </a:extLst>
          </p:cNvPr>
          <p:cNvSpPr txBox="1">
            <a:spLocks noChangeArrowheads="1"/>
          </p:cNvSpPr>
          <p:nvPr/>
        </p:nvSpPr>
        <p:spPr>
          <a:xfrm>
            <a:off x="2612048" y="310584"/>
            <a:ext cx="3919904" cy="483209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>
            <a:sp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8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5.2   </a:t>
            </a:r>
            <a:r>
              <a:rPr lang="zh-CN" altLang="en-US" sz="2800" b="0" dirty="0">
                <a:solidFill>
                  <a:schemeClr val="bg2">
                    <a:lumMod val="10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算法与程序</a:t>
            </a:r>
            <a:endParaRPr lang="zh-CN" altLang="en-US" sz="2800" b="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6C5ABB4-1496-8D48-AF2D-3E4747EC3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1320587"/>
            <a:ext cx="756084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28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求对数据点              拟合的最小二乘多项式曲线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FC5110A-6176-B341-BB9D-FFB2033E2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1468224"/>
            <a:ext cx="1155700" cy="3556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AA7379A5-6519-F347-804E-52E21345DDFC}"/>
              </a:ext>
            </a:extLst>
          </p:cNvPr>
          <p:cNvSpPr/>
          <p:nvPr/>
        </p:nvSpPr>
        <p:spPr>
          <a:xfrm>
            <a:off x="350514" y="871186"/>
            <a:ext cx="4055341" cy="52322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lang="zh-CN" altLang="en-US" sz="28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多项式拟合程序 </a:t>
            </a:r>
            <a:r>
              <a:rPr lang="en-US" altLang="zh-CN" sz="2800" dirty="0" err="1">
                <a:solidFill>
                  <a:srgbClr val="0000FF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lspoly.m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华文仿宋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6B5DB752-E0A4-334A-9CB2-E1B72108CF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248" y="1844824"/>
            <a:ext cx="4749800" cy="34290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735EA6CE-80B8-0342-BC4A-48EC864812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616" y="3607216"/>
            <a:ext cx="279400" cy="2032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96D93348-EDC1-EE43-9409-2573060655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3296" y="2348880"/>
            <a:ext cx="4635500" cy="850900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1B696C03-7F2A-F649-9463-1A25FC873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4365104"/>
            <a:ext cx="8568952" cy="961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28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得到关于</a:t>
            </a:r>
            <a:r>
              <a:rPr lang="en-US" altLang="zh-CN" sz="2800" b="0" i="1" dirty="0" err="1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 b="0" i="1" baseline="-25000" dirty="0" err="1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sz="28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的</a:t>
            </a:r>
            <a:r>
              <a:rPr lang="en-US" altLang="zh-CN" sz="2800" b="0" i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800" b="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+1</a:t>
            </a:r>
            <a:r>
              <a:rPr lang="zh-CN" altLang="en-US" sz="2800" b="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阶</a:t>
            </a:r>
            <a:r>
              <a:rPr lang="zh-CN" altLang="en-US" sz="28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的线性方程组，可直接采用矩阵运算求解。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4E763540-DF1F-554F-9E16-D5D2F6D14C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6216" y="3564880"/>
            <a:ext cx="2235200" cy="3048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9C6AA69-A852-1C45-A488-4FF5ED48FE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1375" y="3285480"/>
            <a:ext cx="4622800" cy="8636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34077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BC75D37C-02E8-2041-9C60-BB3246E8C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735" y="1764155"/>
            <a:ext cx="4622800" cy="863600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2DE057CA-744C-A140-B677-5EEC234B8DE4}"/>
              </a:ext>
            </a:extLst>
          </p:cNvPr>
          <p:cNvSpPr txBox="1">
            <a:spLocks noChangeArrowheads="1"/>
          </p:cNvSpPr>
          <p:nvPr/>
        </p:nvSpPr>
        <p:spPr>
          <a:xfrm>
            <a:off x="2612048" y="310584"/>
            <a:ext cx="3919904" cy="483209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>
            <a:sp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8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5.2   </a:t>
            </a:r>
            <a:r>
              <a:rPr lang="zh-CN" altLang="en-US" sz="2800" b="0" dirty="0">
                <a:solidFill>
                  <a:schemeClr val="bg2">
                    <a:lumMod val="10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算法与程序</a:t>
            </a:r>
            <a:endParaRPr lang="zh-CN" altLang="en-US" sz="2800" b="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A7379A5-6519-F347-804E-52E21345DDFC}"/>
              </a:ext>
            </a:extLst>
          </p:cNvPr>
          <p:cNvSpPr/>
          <p:nvPr/>
        </p:nvSpPr>
        <p:spPr>
          <a:xfrm>
            <a:off x="350514" y="871186"/>
            <a:ext cx="4055341" cy="52322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lang="zh-CN" altLang="en-US" sz="28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多项式拟合程序 </a:t>
            </a:r>
            <a:r>
              <a:rPr lang="en-US" altLang="zh-CN" sz="2800" dirty="0" err="1">
                <a:solidFill>
                  <a:srgbClr val="0000FF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lspoly.m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华文仿宋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4E763540-DF1F-554F-9E16-D5D2F6D14C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232" y="2082903"/>
            <a:ext cx="2235200" cy="3048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AD7121DF-2345-454B-9191-E63EB50D9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932" y="2604118"/>
            <a:ext cx="756084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28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观察方程组右端，可得到如下矩阵相乘形式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D4BDA6A-CA01-8240-99BC-366E61744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120" y="2333093"/>
            <a:ext cx="546922" cy="231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1400" b="0" i="1" dirty="0">
                <a:solidFill>
                  <a:srgbClr val="C00000"/>
                </a:solidFill>
                <a:latin typeface="Times New Roman" panose="02020603050405020304" pitchFamily="18" charset="0"/>
                <a:ea typeface="Heiti SC Medium" pitchFamily="2" charset="-128"/>
                <a:cs typeface="Times New Roman" panose="02020603050405020304" pitchFamily="18" charset="0"/>
              </a:rPr>
              <a:t>Y</a:t>
            </a:r>
            <a:endParaRPr lang="zh-CN" altLang="en-US" sz="1400" b="0" i="1" dirty="0">
              <a:solidFill>
                <a:srgbClr val="C00000"/>
              </a:solidFill>
              <a:latin typeface="Times New Roman" panose="02020603050405020304" pitchFamily="18" charset="0"/>
              <a:ea typeface="Heiti SC Medium" pitchFamily="2" charset="-128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9ACC085-62BA-3944-A113-DAF33E1D4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3516" y="2313519"/>
            <a:ext cx="778226" cy="2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1400" b="0" i="1" dirty="0">
                <a:solidFill>
                  <a:srgbClr val="C00000"/>
                </a:solidFill>
                <a:latin typeface="Times New Roman" panose="02020603050405020304" pitchFamily="18" charset="0"/>
                <a:ea typeface="Heiti SC Medium" pitchFamily="2" charset="-128"/>
                <a:cs typeface="Times New Roman" panose="02020603050405020304" pitchFamily="18" charset="0"/>
              </a:rPr>
              <a:t>F’</a:t>
            </a:r>
            <a:endParaRPr lang="zh-CN" altLang="en-US" sz="1400" b="0" i="1" dirty="0">
              <a:solidFill>
                <a:srgbClr val="C00000"/>
              </a:solidFill>
              <a:latin typeface="Times New Roman" panose="02020603050405020304" pitchFamily="18" charset="0"/>
              <a:ea typeface="Heiti SC Medium" pitchFamily="2" charset="-128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B6B3674-74AA-DF4E-B58E-6B943AF47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9797" y="2385639"/>
            <a:ext cx="778226" cy="2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1400" b="0" dirty="0">
                <a:solidFill>
                  <a:srgbClr val="C00000"/>
                </a:solidFill>
                <a:latin typeface="Times New Roman" panose="02020603050405020304" pitchFamily="18" charset="0"/>
                <a:ea typeface="Heiti SC Medium" pitchFamily="2" charset="-128"/>
                <a:cs typeface="Times New Roman" panose="02020603050405020304" pitchFamily="18" charset="0"/>
              </a:rPr>
              <a:t>M+1*n</a:t>
            </a:r>
            <a:endParaRPr lang="zh-CN" altLang="en-US" sz="1400" b="0" dirty="0">
              <a:solidFill>
                <a:srgbClr val="C00000"/>
              </a:solidFill>
              <a:latin typeface="Times New Roman" panose="02020603050405020304" pitchFamily="18" charset="0"/>
              <a:ea typeface="Heiti SC Medium" pitchFamily="2" charset="-128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8CABECF-1F8E-8247-AECE-71BBC8E68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0333" y="2386679"/>
            <a:ext cx="778226" cy="2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1400" b="0" dirty="0">
                <a:solidFill>
                  <a:srgbClr val="C00000"/>
                </a:solidFill>
                <a:latin typeface="Times New Roman" panose="02020603050405020304" pitchFamily="18" charset="0"/>
                <a:ea typeface="Heiti SC Medium" pitchFamily="2" charset="-128"/>
                <a:cs typeface="Times New Roman" panose="02020603050405020304" pitchFamily="18" charset="0"/>
              </a:rPr>
              <a:t>n*M+1</a:t>
            </a:r>
            <a:endParaRPr lang="zh-CN" altLang="en-US" sz="1400" b="0" dirty="0">
              <a:solidFill>
                <a:srgbClr val="C00000"/>
              </a:solidFill>
              <a:latin typeface="Times New Roman" panose="02020603050405020304" pitchFamily="18" charset="0"/>
              <a:ea typeface="Heiti SC Medium" pitchFamily="2" charset="-128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B62F9A2-32CD-E740-B599-C11D37C6B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4437112"/>
            <a:ext cx="756084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28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观察方程组左端，可得到如下矩阵相乘形式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E2DF8A7-8BF5-AA47-9944-4BE219B776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8839" y="3086720"/>
            <a:ext cx="6489700" cy="14224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38905C6-E7DD-4041-A20A-77E660605D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528" y="4920687"/>
            <a:ext cx="8358112" cy="1460641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35426A69-615B-4247-B0CF-093BB9B45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48" y="1388708"/>
            <a:ext cx="8568952" cy="961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28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关于</a:t>
            </a:r>
            <a:r>
              <a:rPr lang="en-US" altLang="zh-CN" sz="2800" b="0" i="1" dirty="0" err="1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 b="0" i="1" baseline="-25000" dirty="0" err="1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sz="28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的</a:t>
            </a:r>
            <a:r>
              <a:rPr lang="en-US" altLang="zh-CN" sz="2800" b="0" i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800" b="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+1</a:t>
            </a:r>
            <a:r>
              <a:rPr lang="zh-CN" altLang="en-US" sz="2800" b="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阶</a:t>
            </a:r>
            <a:r>
              <a:rPr lang="zh-CN" altLang="en-US" sz="28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的线性方程组，确定矩阵的表达形式。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83BEC578-20C0-E14A-908A-8EF7FB776A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0524" y="6323802"/>
            <a:ext cx="5400600" cy="54110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F058846-76C6-8DE7-BC53-A2692DA0CD22}"/>
              </a:ext>
            </a:extLst>
          </p:cNvPr>
          <p:cNvSpPr txBox="1"/>
          <p:nvPr/>
        </p:nvSpPr>
        <p:spPr>
          <a:xfrm>
            <a:off x="2274601" y="1740290"/>
            <a:ext cx="18293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1600" b="0" dirty="0">
                <a:solidFill>
                  <a:srgbClr val="C00000"/>
                </a:solidFill>
                <a:latin typeface="+mn-ea"/>
                <a:ea typeface="+mn-ea"/>
              </a:rPr>
              <a:t>值向量</a:t>
            </a:r>
            <a:r>
              <a:rPr kumimoji="1" lang="en-US" altLang="zh-CN" sz="1600" i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kumimoji="1" lang="en-US" altLang="zh-CN" sz="1600" b="0" i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1" lang="zh-CN" altLang="en-US" sz="1600" b="0" dirty="0">
                <a:solidFill>
                  <a:srgbClr val="C00000"/>
                </a:solidFill>
                <a:latin typeface="+mn-ea"/>
                <a:ea typeface="+mn-ea"/>
              </a:rPr>
              <a:t>和</a:t>
            </a:r>
            <a:r>
              <a:rPr kumimoji="1" lang="en-US" altLang="zh-CN" sz="1600" i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kumimoji="1" lang="en-US" altLang="zh-CN" sz="1600" b="0" i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</a:t>
            </a:r>
            <a:r>
              <a:rPr kumimoji="1" lang="zh-CN" altLang="en-US" sz="1600" b="0" dirty="0">
                <a:solidFill>
                  <a:srgbClr val="C00000"/>
                </a:solidFill>
                <a:latin typeface="+mn-ea"/>
                <a:ea typeface="+mn-ea"/>
              </a:rPr>
              <a:t>的内积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2C2DCD4-EBC0-4FA6-0E9F-251CDB6C5CFD}"/>
              </a:ext>
            </a:extLst>
          </p:cNvPr>
          <p:cNvSpPr txBox="1"/>
          <p:nvPr/>
        </p:nvSpPr>
        <p:spPr>
          <a:xfrm>
            <a:off x="260219" y="6415127"/>
            <a:ext cx="18293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1600" b="0" dirty="0">
                <a:solidFill>
                  <a:srgbClr val="C00000"/>
                </a:solidFill>
                <a:latin typeface="+mn-ea"/>
                <a:ea typeface="+mn-ea"/>
              </a:rPr>
              <a:t>值向量</a:t>
            </a:r>
            <a:r>
              <a:rPr kumimoji="1" lang="en-US" altLang="zh-CN" sz="1600" i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kumimoji="1" lang="en-US" altLang="zh-CN" sz="1600" b="0" i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1" lang="zh-CN" altLang="en-US" sz="1600" b="0" dirty="0">
                <a:solidFill>
                  <a:srgbClr val="C00000"/>
                </a:solidFill>
                <a:latin typeface="+mn-ea"/>
                <a:ea typeface="+mn-ea"/>
              </a:rPr>
              <a:t>和</a:t>
            </a:r>
            <a:r>
              <a:rPr kumimoji="1" lang="en-US" altLang="zh-CN" sz="1600" i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kumimoji="1" lang="en-US" altLang="zh-CN" sz="1600" b="0" i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</a:t>
            </a:r>
            <a:r>
              <a:rPr kumimoji="1" lang="zh-CN" altLang="en-US" sz="1600" b="0" dirty="0">
                <a:solidFill>
                  <a:srgbClr val="C00000"/>
                </a:solidFill>
                <a:latin typeface="+mn-ea"/>
                <a:ea typeface="+mn-ea"/>
              </a:rPr>
              <a:t>的内积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D204843-2F94-9BF4-5910-F9475F19C544}"/>
              </a:ext>
            </a:extLst>
          </p:cNvPr>
          <p:cNvSpPr txBox="1"/>
          <p:nvPr/>
        </p:nvSpPr>
        <p:spPr>
          <a:xfrm>
            <a:off x="4860032" y="1768589"/>
            <a:ext cx="18293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1600" b="0" dirty="0">
                <a:solidFill>
                  <a:srgbClr val="C00000"/>
                </a:solidFill>
                <a:latin typeface="+mn-ea"/>
                <a:ea typeface="+mn-ea"/>
              </a:rPr>
              <a:t>值向量</a:t>
            </a:r>
            <a:r>
              <a:rPr kumimoji="1" lang="en-US" altLang="zh-CN" sz="1600" i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kumimoji="1" lang="en-US" altLang="zh-CN" sz="1600" b="0" i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1" lang="zh-CN" altLang="en-US" sz="1600" b="0" dirty="0">
                <a:solidFill>
                  <a:srgbClr val="C00000"/>
                </a:solidFill>
                <a:latin typeface="+mn-ea"/>
                <a:ea typeface="+mn-ea"/>
              </a:rPr>
              <a:t>和</a:t>
            </a:r>
            <a:r>
              <a:rPr kumimoji="1" lang="en-US" altLang="zh-CN" sz="1600" i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kumimoji="1" lang="zh-CN" altLang="en-US" sz="1600" b="0" dirty="0">
                <a:solidFill>
                  <a:srgbClr val="C00000"/>
                </a:solidFill>
                <a:latin typeface="+mn-ea"/>
                <a:ea typeface="+mn-ea"/>
              </a:rPr>
              <a:t>的内积</a:t>
            </a:r>
          </a:p>
        </p:txBody>
      </p:sp>
    </p:spTree>
    <p:extLst>
      <p:ext uri="{BB962C8B-B14F-4D97-AF65-F5344CB8AC3E}">
        <p14:creationId xmlns:p14="http://schemas.microsoft.com/office/powerpoint/2010/main" val="3528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6" grpId="0"/>
      <p:bldP spid="17" grpId="0"/>
      <p:bldP spid="21" grpId="0"/>
      <p:bldP spid="2" grpId="0"/>
      <p:bldP spid="3" grpId="0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2DE057CA-744C-A140-B677-5EEC234B8DE4}"/>
              </a:ext>
            </a:extLst>
          </p:cNvPr>
          <p:cNvSpPr txBox="1">
            <a:spLocks noChangeArrowheads="1"/>
          </p:cNvSpPr>
          <p:nvPr/>
        </p:nvSpPr>
        <p:spPr>
          <a:xfrm>
            <a:off x="2612048" y="310584"/>
            <a:ext cx="3919904" cy="483209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>
            <a:sp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8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5.2   </a:t>
            </a:r>
            <a:r>
              <a:rPr lang="zh-CN" altLang="en-US" sz="2800" b="0" dirty="0">
                <a:solidFill>
                  <a:schemeClr val="bg2">
                    <a:lumMod val="10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算法与程序</a:t>
            </a:r>
            <a:endParaRPr lang="zh-CN" altLang="en-US" sz="2800" b="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6C5ABB4-1496-8D48-AF2D-3E4747EC3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1655437"/>
            <a:ext cx="756084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28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这样我们可以得到关于</a:t>
            </a:r>
            <a:r>
              <a:rPr lang="en-US" altLang="zh-CN" sz="2800" b="0" i="1" dirty="0" err="1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 b="0" i="1" baseline="-25000" dirty="0" err="1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sz="28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的线性方程组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A7379A5-6519-F347-804E-52E21345DDFC}"/>
              </a:ext>
            </a:extLst>
          </p:cNvPr>
          <p:cNvSpPr/>
          <p:nvPr/>
        </p:nvSpPr>
        <p:spPr>
          <a:xfrm>
            <a:off x="350514" y="871186"/>
            <a:ext cx="4055341" cy="52322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lang="zh-CN" altLang="en-US" sz="28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多项式拟合程序 </a:t>
            </a:r>
            <a:r>
              <a:rPr lang="en-US" altLang="zh-CN" sz="2800" dirty="0" err="1">
                <a:solidFill>
                  <a:srgbClr val="0000FF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lspoly.m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华文仿宋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90D5C73-DC74-A241-BCFD-831C73987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8936" y="2230722"/>
            <a:ext cx="1625600" cy="381000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C8719FFA-9035-5744-9489-671990578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998" y="2635742"/>
            <a:ext cx="7787394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28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直接求</a:t>
            </a:r>
            <a:r>
              <a:rPr lang="en-US" altLang="zh-CN" sz="28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</a:t>
            </a:r>
            <a:r>
              <a:rPr lang="zh-CN" altLang="en-US" sz="28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和      ，</a:t>
            </a:r>
            <a:r>
              <a:rPr lang="zh-CN" altLang="en-US" sz="2800" b="0" dirty="0">
                <a:solidFill>
                  <a:srgbClr val="C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运用矩阵运算</a:t>
            </a:r>
            <a:r>
              <a:rPr lang="zh-CN" altLang="en-US" sz="28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就可以解出</a:t>
            </a:r>
            <a:r>
              <a:rPr lang="en-US" altLang="zh-CN" sz="28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28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了。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765AB20-B1DE-6C45-85D1-F420A2CB6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2777070"/>
            <a:ext cx="508000" cy="2667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095F72B-4D5B-A842-B804-8FE1C70567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8184" y="2777070"/>
            <a:ext cx="508000" cy="3048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4A61D8F-FFFA-DB44-AF9E-3C93F6B500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2280" y="2796120"/>
            <a:ext cx="266700" cy="2286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DF4468B-93C2-0B47-829C-46767FD9DC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43805" y="3175124"/>
            <a:ext cx="23241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1875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2B74202-4735-428D-BF27-FD9ABEB5A292}"/>
              </a:ext>
            </a:extLst>
          </p:cNvPr>
          <p:cNvSpPr txBox="1"/>
          <p:nvPr/>
        </p:nvSpPr>
        <p:spPr>
          <a:xfrm>
            <a:off x="107504" y="0"/>
            <a:ext cx="49685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altLang="zh-CN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C = </a:t>
            </a:r>
            <a:r>
              <a:rPr lang="fr-FR" altLang="zh-CN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lspoly</a:t>
            </a:r>
            <a:r>
              <a:rPr lang="fr-FR" altLang="zh-CN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(X, Y,</a:t>
            </a:r>
            <a:r>
              <a:rPr lang="en-US" altLang="zh-CN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zh-CN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M)</a:t>
            </a:r>
            <a:endParaRPr lang="zh-CN" altLang="en-US" sz="16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%Input     - X is the 1xn abscissa vector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            - Y is the 1xn ordinate vector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            - M is the degree of the least-squares polynomial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Output - C is the coefficient list for the polynomial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n=length(X);</a:t>
            </a:r>
          </a:p>
          <a:p>
            <a:pPr algn="l"/>
            <a:r>
              <a:rPr lang="pt-BR" altLang="zh-CN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altLang="zh-CN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=zeros(n,M+1);</a:t>
            </a:r>
            <a:endParaRPr lang="zh-CN" altLang="en-US" sz="16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%Fill the columns of F with the powers of X</a:t>
            </a:r>
            <a:endParaRPr lang="zh-CN" altLang="en-US" sz="16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k=1:M+1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F(:,k)=X'.^(k-1);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zh-CN" altLang="en-US" sz="16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%Solve the linear system from </a:t>
            </a:r>
            <a:r>
              <a:rPr lang="en-US" altLang="zh-CN" sz="1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(25)</a:t>
            </a:r>
            <a:endParaRPr lang="zh-CN" altLang="en-US" sz="1600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A=F'*F;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B=F'*Y';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C=A\B;</a:t>
            </a:r>
          </a:p>
          <a:p>
            <a:pPr algn="l"/>
            <a:r>
              <a:rPr lang="en-US" altLang="zh-CN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C=</a:t>
            </a:r>
            <a:r>
              <a:rPr lang="en-US" altLang="zh-CN" sz="1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flipud</a:t>
            </a:r>
            <a:r>
              <a:rPr lang="en-US" altLang="zh-CN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(C);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646C817-FA6D-3245-B3A3-BAF4721BDE0D}"/>
              </a:ext>
            </a:extLst>
          </p:cNvPr>
          <p:cNvSpPr txBox="1">
            <a:spLocks/>
          </p:cNvSpPr>
          <p:nvPr/>
        </p:nvSpPr>
        <p:spPr>
          <a:xfrm>
            <a:off x="4535489" y="116632"/>
            <a:ext cx="4608512" cy="52325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3300" b="0" dirty="0">
                <a:latin typeface="+mj-lt"/>
                <a:ea typeface="+mj-ea"/>
                <a:cs typeface="+mj-cs"/>
              </a:rPr>
              <a:t>多项式拟合程序 </a:t>
            </a:r>
            <a:r>
              <a:rPr lang="en-US" altLang="zh-CN" sz="3300" dirty="0" err="1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lspoly.m</a:t>
            </a:r>
            <a:endParaRPr lang="zh-CN" altLang="en-US" sz="3300" dirty="0">
              <a:solidFill>
                <a:srgbClr val="0000FF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90FCE3F-4FCA-CE42-BCFB-4FBB93923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3175232"/>
            <a:ext cx="5974637" cy="356613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B52FBE1-96C3-984C-AE15-76090EFD98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4200" y="585069"/>
            <a:ext cx="4749800" cy="3429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D3DD985-4476-804C-8528-1D9E6FB953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2040" y="1204401"/>
            <a:ext cx="3372470" cy="149472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E091AA0-BE33-F248-927B-63EA93E0FE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0152" y="2823665"/>
            <a:ext cx="1296144" cy="30378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1D2A17E-0C37-7649-A80F-FC336307365F}"/>
              </a:ext>
            </a:extLst>
          </p:cNvPr>
          <p:cNvSpPr/>
          <p:nvPr/>
        </p:nvSpPr>
        <p:spPr>
          <a:xfrm>
            <a:off x="7380312" y="2782009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(25)</a:t>
            </a:r>
            <a:endParaRPr lang="zh-CN" altLang="en-US" dirty="0">
              <a:solidFill>
                <a:srgbClr val="0000FF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43BFB22-FDA1-F344-8E91-099E59D311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568" y="5085184"/>
            <a:ext cx="11938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638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3" name="副标题 276482">
            <a:extLst>
              <a:ext uri="{FF2B5EF4-FFF2-40B4-BE49-F238E27FC236}">
                <a16:creationId xmlns:a16="http://schemas.microsoft.com/office/drawing/2014/main" id="{6D2EF0B5-36B9-4E4C-A2F5-D0ABFBF83E5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7664" y="415825"/>
            <a:ext cx="8677276" cy="1398588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(3)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可化为多项式拟合的非线性拟合</a:t>
            </a:r>
          </a:p>
          <a:p>
            <a:pPr algn="l"/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有些非线性拟合曲线可以通过适当的变量替换转化为线性曲线，从而用线性拟合进行处理。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graphicFrame>
        <p:nvGraphicFramePr>
          <p:cNvPr id="276502" name="表格 276501">
            <a:extLst>
              <a:ext uri="{FF2B5EF4-FFF2-40B4-BE49-F238E27FC236}">
                <a16:creationId xmlns:a16="http://schemas.microsoft.com/office/drawing/2014/main" id="{8B36C38B-CC59-4CCA-9A34-855BA44D3F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1227163"/>
              </p:ext>
            </p:extLst>
          </p:nvPr>
        </p:nvGraphicFramePr>
        <p:xfrm>
          <a:off x="215204" y="2059707"/>
          <a:ext cx="8677276" cy="4420895"/>
        </p:xfrm>
        <a:graphic>
          <a:graphicData uri="http://schemas.openxmlformats.org/drawingml/2006/table">
            <a:tbl>
              <a:tblPr/>
              <a:tblGrid>
                <a:gridCol w="232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2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6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689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b="1" dirty="0">
                          <a:ea typeface="黑体" pitchFamily="2" charset="-122"/>
                        </a:rPr>
                        <a:t>曲线拟合方程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b="1" dirty="0">
                          <a:ea typeface="黑体" pitchFamily="2" charset="-122"/>
                        </a:rPr>
                        <a:t>变换关系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b="1" dirty="0">
                          <a:ea typeface="黑体" pitchFamily="2" charset="-122"/>
                        </a:rPr>
                        <a:t>变换后的线性拟合方程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126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 dirty="0">
                          <a:ea typeface="黑体" pitchFamily="2" charset="-122"/>
                        </a:rPr>
                        <a:t>    </a:t>
                      </a:r>
                      <a:endParaRPr lang="zh-CN" altLang="en-US" sz="2400" b="1" dirty="0">
                        <a:ea typeface="黑体" pitchFamily="2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400" b="1" dirty="0">
                        <a:ea typeface="黑体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400" b="1" dirty="0">
                        <a:ea typeface="黑体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27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400" b="1" dirty="0">
                        <a:ea typeface="黑体" pitchFamily="2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400" b="1" dirty="0">
                        <a:ea typeface="黑体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400" b="1" dirty="0">
                        <a:ea typeface="黑体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4947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400" b="1" dirty="0">
                        <a:ea typeface="黑体" pitchFamily="2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400" b="1" dirty="0">
                        <a:ea typeface="黑体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400" b="1" dirty="0">
                        <a:ea typeface="黑体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969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400" b="1" dirty="0">
                        <a:ea typeface="黑体" pitchFamily="2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400" b="1" dirty="0">
                        <a:ea typeface="黑体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400" b="1" dirty="0">
                        <a:ea typeface="黑体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8127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400" b="1" dirty="0">
                        <a:ea typeface="黑体" pitchFamily="2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400" b="1" dirty="0">
                        <a:ea typeface="黑体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 dirty="0">
                          <a:ea typeface="黑体" pitchFamily="2" charset="-122"/>
                        </a:rPr>
                        <a:t>  </a:t>
                      </a:r>
                      <a:endParaRPr lang="zh-CN" altLang="en-US" sz="2400" b="1" dirty="0">
                        <a:ea typeface="黑体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9689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400" b="1" dirty="0">
                        <a:ea typeface="黑体" pitchFamily="2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400" b="1" dirty="0">
                        <a:ea typeface="黑体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400" b="1" dirty="0">
                        <a:ea typeface="黑体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BD476348-C32C-C544-92CC-3A3C1BBC3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615952"/>
            <a:ext cx="1003300" cy="381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186DEC0-4CEE-D240-AD0B-48F799BFE5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642" y="3170808"/>
            <a:ext cx="1473200" cy="3302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93E4079-0036-534F-ADFF-D6629FFD8B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340" y="3719853"/>
            <a:ext cx="1134552" cy="41007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7DD2F0B-44E9-1448-A116-EB5D718991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540" y="4416579"/>
            <a:ext cx="1179672" cy="44565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63BE416-DFBC-654C-8003-F7883DEBA5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726" y="5115005"/>
            <a:ext cx="1511300" cy="457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CE69B68-540C-5148-A3C6-A8A6CE4701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5744" y="5870866"/>
            <a:ext cx="1695355" cy="43845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A29454E-7E63-F54D-B82E-A250597AB6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87824" y="2704852"/>
            <a:ext cx="2159000" cy="2921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AA7E4E2-5E35-0D4C-81EE-8CE521F9950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40215" y="2692152"/>
            <a:ext cx="1689100" cy="3048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F60E6DA-40E8-A543-B886-5194C7EDC85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10124" y="3196208"/>
            <a:ext cx="914400" cy="3048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C66B655-72F4-FF40-A1F6-16D8B8BEF9C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67215" y="3183508"/>
            <a:ext cx="1435100" cy="3175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0C587BE-6D64-6046-AF8A-0CF0422863A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84674" y="3691880"/>
            <a:ext cx="1765300" cy="4572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06877FE-5955-F546-9871-E8418D0189E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60865" y="3812432"/>
            <a:ext cx="1447800" cy="3175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6CD40AF-898B-5C47-936D-FA929863BDA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654574" y="4417733"/>
            <a:ext cx="825500" cy="4445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2F96219-774B-9E4C-A880-3E6B9815DC7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398965" y="4455256"/>
            <a:ext cx="1371600" cy="3683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99D6F74-84FF-BE4B-9742-4DB236CF98E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056065" y="5165805"/>
            <a:ext cx="2057400" cy="355600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F04B418E-4BAE-EB49-8F8C-D40E8B19F02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654574" y="5165805"/>
            <a:ext cx="825500" cy="4445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8139835-13AC-3445-A831-0969B36F559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54574" y="5905943"/>
            <a:ext cx="825500" cy="3683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D01FE5E-EC13-0F42-A4BD-6823357BB59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027390" y="5913889"/>
            <a:ext cx="2120900" cy="330200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CFB3F801-32E1-A04E-8E0D-520143478639}"/>
              </a:ext>
            </a:extLst>
          </p:cNvPr>
          <p:cNvSpPr txBox="1"/>
          <p:nvPr/>
        </p:nvSpPr>
        <p:spPr>
          <a:xfrm>
            <a:off x="7200000" y="1342509"/>
            <a:ext cx="166266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要求：掌握并能灵活使用</a:t>
            </a:r>
            <a:endParaRPr lang="en-US" altLang="zh-CN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4109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3" name="副标题 261122">
            <a:extLst>
              <a:ext uri="{FF2B5EF4-FFF2-40B4-BE49-F238E27FC236}">
                <a16:creationId xmlns:a16="http://schemas.microsoft.com/office/drawing/2014/main" id="{8A8B2AAD-4826-413A-BF4B-832288C396D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97768" y="1124744"/>
            <a:ext cx="8748464" cy="5109095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多项式插值的前提</a:t>
            </a:r>
            <a:r>
              <a:rPr lang="en-US" altLang="zh-CN" sz="2800" dirty="0">
                <a:latin typeface="+mn-ea"/>
              </a:rPr>
              <a:t>: 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节点横纵坐标数值上是精确的</a:t>
            </a:r>
            <a:endParaRPr lang="en-US" altLang="zh-CN" sz="2800" dirty="0">
              <a:solidFill>
                <a:srgbClr val="FF0000"/>
              </a:solidFill>
              <a:latin typeface="+mn-ea"/>
            </a:endParaRPr>
          </a:p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科学实验和生产实践中，很难满足！</a:t>
            </a:r>
            <a:endParaRPr lang="en-US" altLang="zh-CN" sz="2800" dirty="0">
              <a:solidFill>
                <a:srgbClr val="0000FF"/>
              </a:solidFill>
              <a:latin typeface="+mn-ea"/>
            </a:endParaRPr>
          </a:p>
          <a:p>
            <a:pPr marL="800100" lvl="1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500" dirty="0">
                <a:latin typeface="+mn-ea"/>
              </a:rPr>
              <a:t>观测数据数目往往很多，不可避免带有</a:t>
            </a:r>
            <a:r>
              <a:rPr lang="zh-CN" altLang="en-US" sz="2500" dirty="0">
                <a:solidFill>
                  <a:srgbClr val="0000FF"/>
                </a:solidFill>
                <a:latin typeface="+mn-ea"/>
              </a:rPr>
              <a:t>测量误差</a:t>
            </a:r>
            <a:endParaRPr lang="en-US" altLang="zh-CN" sz="2500" dirty="0">
              <a:latin typeface="+mn-ea"/>
            </a:endParaRPr>
          </a:p>
          <a:p>
            <a:pPr marL="800100" lvl="1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500" dirty="0">
                <a:latin typeface="+mn-ea"/>
              </a:rPr>
              <a:t>插值曲线通过所有节点，会使曲线保留着一切测量误差</a:t>
            </a:r>
            <a:endParaRPr lang="en-US" altLang="zh-CN" sz="2500" dirty="0">
              <a:latin typeface="+mn-ea"/>
            </a:endParaRPr>
          </a:p>
          <a:p>
            <a:pPr marL="800100" lvl="1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500" dirty="0">
                <a:latin typeface="+mn-ea"/>
              </a:rPr>
              <a:t>个别数据误差较大时，导致插值实际效果不理想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AEFAB5B-7D5D-4D2C-B3E3-37E6A05D5BAF}"/>
              </a:ext>
            </a:extLst>
          </p:cNvPr>
          <p:cNvSpPr txBox="1"/>
          <p:nvPr/>
        </p:nvSpPr>
        <p:spPr>
          <a:xfrm>
            <a:off x="3455876" y="375434"/>
            <a:ext cx="2232248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36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5.1 </a:t>
            </a:r>
            <a:r>
              <a:rPr lang="zh-CN" altLang="en-US" sz="36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引言</a:t>
            </a:r>
            <a:endParaRPr lang="en-US" altLang="zh-CN" sz="3600" b="0" dirty="0">
              <a:solidFill>
                <a:schemeClr val="bg2">
                  <a:lumMod val="1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" name="副标题 262146">
            <a:extLst>
              <a:ext uri="{FF2B5EF4-FFF2-40B4-BE49-F238E27FC236}">
                <a16:creationId xmlns:a16="http://schemas.microsoft.com/office/drawing/2014/main" id="{8F6D9D8E-52EA-EE60-FBEF-1BE866A167C9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4152553"/>
            <a:ext cx="4968552" cy="2444799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60000"/>
              </a:lnSpc>
              <a:spcAft>
                <a:spcPts val="0"/>
              </a:spcAft>
              <a:buNone/>
            </a:pP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可由给定数据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，构造出</a:t>
            </a:r>
            <a:r>
              <a:rPr lang="zh-CN" altLang="en-US" sz="2400" b="1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  <a:cs typeface="Times New Roman" panose="02020603050405020304" pitchFamily="18" charset="0"/>
              </a:rPr>
              <a:t>近似函数</a:t>
            </a:r>
            <a:r>
              <a:rPr lang="en-US" altLang="zh-CN" sz="2400" b="1" i="1" dirty="0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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)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，不求</a:t>
            </a:r>
            <a:r>
              <a:rPr lang="en-US" altLang="zh-CN" sz="2400" b="1" i="1" dirty="0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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)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完全通过所有节点，</a:t>
            </a:r>
            <a:r>
              <a:rPr lang="zh-CN" altLang="en-US" sz="24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但求近似曲线能反映出</a:t>
            </a:r>
            <a:r>
              <a:rPr lang="zh-CN" altLang="en-US" sz="24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数据的基本趋势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。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2E29109B-A85C-A6F9-A5D8-4615DB9478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3012429"/>
              </p:ext>
            </p:extLst>
          </p:nvPr>
        </p:nvGraphicFramePr>
        <p:xfrm>
          <a:off x="5064818" y="4255403"/>
          <a:ext cx="3883080" cy="2701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940052" imgH="1975104" progId="Word.Picture.8">
                  <p:embed/>
                </p:oleObj>
              </mc:Choice>
              <mc:Fallback>
                <p:oleObj r:id="rId2" imgW="1940052" imgH="1975104" progId="Word.Picture.8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5D9B8FC8-2770-4367-A5AE-A4B59C3948B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4818" y="4255403"/>
                        <a:ext cx="3883080" cy="27019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5F3D590F-0D3B-D2E8-06EB-AAD7B6C5DDF4}"/>
              </a:ext>
            </a:extLst>
          </p:cNvPr>
          <p:cNvSpPr txBox="1"/>
          <p:nvPr/>
        </p:nvSpPr>
        <p:spPr>
          <a:xfrm>
            <a:off x="320730" y="3841884"/>
            <a:ext cx="5391219" cy="523220"/>
          </a:xfrm>
          <a:prstGeom prst="rect">
            <a:avLst/>
          </a:prstGeom>
          <a:noFill/>
          <a:ln w="15875">
            <a:solidFill>
              <a:srgbClr val="0000CC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800" b="0" dirty="0">
                <a:solidFill>
                  <a:srgbClr val="0000FF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另一种函数逼近方法：</a:t>
            </a:r>
            <a:r>
              <a:rPr kumimoji="1" lang="zh-CN" altLang="en-US" sz="2800" b="0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曲线拟合</a:t>
            </a:r>
          </a:p>
        </p:txBody>
      </p:sp>
    </p:spTree>
    <p:extLst>
      <p:ext uri="{BB962C8B-B14F-4D97-AF65-F5344CB8AC3E}">
        <p14:creationId xmlns:p14="http://schemas.microsoft.com/office/powerpoint/2010/main" val="3913351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build="allAtOnce"/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14D371A-C50B-DC49-ADA2-0DEC33592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116" y="5712296"/>
            <a:ext cx="1917700" cy="381000"/>
          </a:xfrm>
          <a:prstGeom prst="rect">
            <a:avLst/>
          </a:prstGeom>
        </p:spPr>
      </p:pic>
      <p:sp>
        <p:nvSpPr>
          <p:cNvPr id="277507" name="副标题 277506">
            <a:extLst>
              <a:ext uri="{FF2B5EF4-FFF2-40B4-BE49-F238E27FC236}">
                <a16:creationId xmlns:a16="http://schemas.microsoft.com/office/drawing/2014/main" id="{5EDD1976-04C4-4627-9939-270922BC4DB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389" y="138340"/>
            <a:ext cx="9180513" cy="1152525"/>
          </a:xfrm>
        </p:spPr>
        <p:txBody>
          <a:bodyPr/>
          <a:lstStyle/>
          <a:p>
            <a:pPr algn="l"/>
            <a:r>
              <a:rPr lang="en-US" altLang="zh-CN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(3)</a:t>
            </a:r>
            <a:r>
              <a:rPr lang="zh-CN" altLang="en-US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可化为线性拟合的非线性拟合</a:t>
            </a:r>
          </a:p>
          <a:p>
            <a:pPr algn="l"/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几种常见的数据拟合</a:t>
            </a:r>
            <a:endParaRPr lang="zh-CN" altLang="en-US" sz="32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7508" name="矩形 277507">
            <a:extLst>
              <a:ext uri="{FF2B5EF4-FFF2-40B4-BE49-F238E27FC236}">
                <a16:creationId xmlns:a16="http://schemas.microsoft.com/office/drawing/2014/main" id="{63A1FCEC-2273-42CA-8977-7FB53A2A6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3" y="4581128"/>
            <a:ext cx="3312368" cy="1628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数据接近于直线，宜采用线性函数         拟合</a:t>
            </a:r>
            <a:endParaRPr lang="zh-CN" altLang="en-US" sz="32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77509" name="对象 277508">
            <a:extLst>
              <a:ext uri="{FF2B5EF4-FFF2-40B4-BE49-F238E27FC236}">
                <a16:creationId xmlns:a16="http://schemas.microsoft.com/office/drawing/2014/main" id="{74FDFB6E-88DE-4E97-87BB-D8E57E3801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6266889"/>
              </p:ext>
            </p:extLst>
          </p:nvPr>
        </p:nvGraphicFramePr>
        <p:xfrm>
          <a:off x="323528" y="1290865"/>
          <a:ext cx="8775576" cy="3190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800600" imgH="1876044" progId="Word.Picture.8">
                  <p:embed/>
                </p:oleObj>
              </mc:Choice>
              <mc:Fallback>
                <p:oleObj r:id="rId3" imgW="4800600" imgH="1876044" progId="Word.Picture.8">
                  <p:embed/>
                  <p:pic>
                    <p:nvPicPr>
                      <p:cNvPr id="277509" name="对象 277508">
                        <a:extLst>
                          <a:ext uri="{FF2B5EF4-FFF2-40B4-BE49-F238E27FC236}">
                            <a16:creationId xmlns:a16="http://schemas.microsoft.com/office/drawing/2014/main" id="{74FDFB6E-88DE-4E97-87BB-D8E57E38016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290865"/>
                        <a:ext cx="8775576" cy="31902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510" name="矩形 277509">
            <a:extLst>
              <a:ext uri="{FF2B5EF4-FFF2-40B4-BE49-F238E27FC236}">
                <a16:creationId xmlns:a16="http://schemas.microsoft.com/office/drawing/2014/main" id="{7E0425B4-A661-45CA-980A-D882BA97B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1985" y="4581128"/>
            <a:ext cx="4051860" cy="1628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数据接近于抛物线，宜采用二次多项式            </a:t>
            </a:r>
            <a:endParaRPr lang="en-US" altLang="zh-CN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spcBef>
                <a:spcPct val="20000"/>
              </a:spcBef>
            </a:pPr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拟合</a:t>
            </a:r>
            <a:endParaRPr lang="zh-CN" altLang="en-US" sz="32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84BFC0C-3132-A34A-8D12-9EF2575AAD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5252" y="5797004"/>
            <a:ext cx="27051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8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8" grpId="0" animBg="1"/>
      <p:bldP spid="2775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副标题 278530">
            <a:extLst>
              <a:ext uri="{FF2B5EF4-FFF2-40B4-BE49-F238E27FC236}">
                <a16:creationId xmlns:a16="http://schemas.microsoft.com/office/drawing/2014/main" id="{0D595199-7C8E-474E-A6D1-7F148CE1DA9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-36513" y="0"/>
            <a:ext cx="9180513" cy="1152525"/>
          </a:xfrm>
        </p:spPr>
        <p:txBody>
          <a:bodyPr/>
          <a:lstStyle/>
          <a:p>
            <a:pPr algn="l"/>
            <a:r>
              <a:rPr lang="en-US" altLang="zh-CN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(3)</a:t>
            </a:r>
            <a:r>
              <a:rPr lang="zh-CN" altLang="en-US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可化为线性拟合的非线性拟合</a:t>
            </a:r>
          </a:p>
          <a:p>
            <a:pPr algn="l"/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几种常见的数据拟合</a:t>
            </a:r>
            <a:endParaRPr lang="zh-CN" altLang="en-US" sz="32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8532" name="矩形 278531">
            <a:extLst>
              <a:ext uri="{FF2B5EF4-FFF2-40B4-BE49-F238E27FC236}">
                <a16:creationId xmlns:a16="http://schemas.microsoft.com/office/drawing/2014/main" id="{38DBF698-BD9D-49EA-9270-06C109A02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03" y="3739515"/>
            <a:ext cx="3923641" cy="26003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3200" b="0" dirty="0">
                <a:solidFill>
                  <a:srgbClr val="0000FF"/>
                </a:solidFill>
                <a:latin typeface="Heiti SC Medium" pitchFamily="2" charset="-128"/>
                <a:ea typeface="Heiti SC Medium" pitchFamily="2" charset="-128"/>
              </a:rPr>
              <a:t>数据分布特点是开始曲线上升较快随后逐渐变慢，宜采用双曲线型函数</a:t>
            </a:r>
            <a:r>
              <a:rPr lang="en-US" altLang="zh-CN" sz="3200" b="0" dirty="0">
                <a:solidFill>
                  <a:srgbClr val="0000FF"/>
                </a:solidFill>
                <a:latin typeface="Heiti SC Medium" pitchFamily="2" charset="-128"/>
                <a:ea typeface="Heiti SC Medium" pitchFamily="2" charset="-128"/>
              </a:rPr>
              <a:t>              </a:t>
            </a:r>
            <a:r>
              <a:rPr lang="zh-CN" altLang="en-US" sz="3200" b="0" dirty="0">
                <a:solidFill>
                  <a:srgbClr val="0000FF"/>
                </a:solidFill>
                <a:latin typeface="Heiti SC Medium" pitchFamily="2" charset="-128"/>
                <a:ea typeface="Heiti SC Medium" pitchFamily="2" charset="-128"/>
              </a:rPr>
              <a:t>或指数型函数</a:t>
            </a:r>
          </a:p>
        </p:txBody>
      </p:sp>
      <p:sp>
        <p:nvSpPr>
          <p:cNvPr id="278533" name="矩形 278532">
            <a:extLst>
              <a:ext uri="{FF2B5EF4-FFF2-40B4-BE49-F238E27FC236}">
                <a16:creationId xmlns:a16="http://schemas.microsoft.com/office/drawing/2014/main" id="{D367211D-0BC7-45E2-A586-4AC0DFA6C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9131" y="3962089"/>
            <a:ext cx="4534023" cy="226645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3200" b="1" dirty="0">
                <a:solidFill>
                  <a:srgbClr val="0000FF"/>
                </a:solidFill>
                <a:latin typeface="Heiti SC Medium" pitchFamily="2" charset="-128"/>
                <a:ea typeface="Heiti SC Medium" pitchFamily="2" charset="-128"/>
              </a:rPr>
              <a:t>数据分布特点是开始曲线下降快，随后逐渐变慢，宜采用              或         </a:t>
            </a:r>
          </a:p>
          <a:p>
            <a:pPr algn="l"/>
            <a:r>
              <a:rPr lang="zh-CN" altLang="en-US" sz="3200" b="1" dirty="0">
                <a:solidFill>
                  <a:srgbClr val="0000FF"/>
                </a:solidFill>
                <a:latin typeface="Heiti SC Medium" pitchFamily="2" charset="-128"/>
                <a:ea typeface="Heiti SC Medium" pitchFamily="2" charset="-128"/>
              </a:rPr>
              <a:t>                或</a:t>
            </a:r>
          </a:p>
        </p:txBody>
      </p:sp>
      <p:graphicFrame>
        <p:nvGraphicFramePr>
          <p:cNvPr id="278534" name="对象 278533">
            <a:extLst>
              <a:ext uri="{FF2B5EF4-FFF2-40B4-BE49-F238E27FC236}">
                <a16:creationId xmlns:a16="http://schemas.microsoft.com/office/drawing/2014/main" id="{A4EF72E2-938C-4F43-B924-963C51A52784}"/>
              </a:ext>
            </a:extLst>
          </p:cNvPr>
          <p:cNvGraphicFramePr>
            <a:graphicFrameLocks/>
          </p:cNvGraphicFramePr>
          <p:nvPr/>
        </p:nvGraphicFramePr>
        <p:xfrm>
          <a:off x="144303" y="1016000"/>
          <a:ext cx="8568952" cy="2723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686300" imgH="1876044" progId="Word.Picture.8">
                  <p:embed/>
                </p:oleObj>
              </mc:Choice>
              <mc:Fallback>
                <p:oleObj r:id="rId2" imgW="4686300" imgH="1876044" progId="Word.Picture.8">
                  <p:embed/>
                  <p:pic>
                    <p:nvPicPr>
                      <p:cNvPr id="278534" name="对象 278533">
                        <a:extLst>
                          <a:ext uri="{FF2B5EF4-FFF2-40B4-BE49-F238E27FC236}">
                            <a16:creationId xmlns:a16="http://schemas.microsoft.com/office/drawing/2014/main" id="{A4EF72E2-938C-4F43-B924-963C51A5278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303" y="1016000"/>
                        <a:ext cx="8568952" cy="27235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78400028-A2A8-B944-9ED4-BD3025205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704" y="5222899"/>
            <a:ext cx="1384300" cy="6096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940EF23-EB15-7F49-B4FC-CE52889083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0288" y="5818212"/>
            <a:ext cx="1117600" cy="419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274FD34-6A28-5840-914D-C8264B3BCC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6216" y="5017707"/>
            <a:ext cx="1358900" cy="6223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61EFE6B-C0CC-1245-8BA4-F496102B5E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3743" y="5513412"/>
            <a:ext cx="1473200" cy="609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137A0C8-57AD-D04F-95D6-DA3A6FC5E2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16216" y="5602188"/>
            <a:ext cx="12319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20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2" grpId="0" animBg="1"/>
      <p:bldP spid="27853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5" name="副标题 279554">
            <a:extLst>
              <a:ext uri="{FF2B5EF4-FFF2-40B4-BE49-F238E27FC236}">
                <a16:creationId xmlns:a16="http://schemas.microsoft.com/office/drawing/2014/main" id="{7F18C243-A5B1-4BAC-8A8D-4A545B990C9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-53182" y="110330"/>
            <a:ext cx="9180513" cy="1152525"/>
          </a:xfrm>
        </p:spPr>
        <p:txBody>
          <a:bodyPr/>
          <a:lstStyle/>
          <a:p>
            <a:pPr algn="l"/>
            <a:r>
              <a:rPr lang="en-US" altLang="zh-CN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(3)</a:t>
            </a:r>
            <a:r>
              <a:rPr lang="zh-CN" altLang="en-US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可化为线性拟合的非线性拟合</a:t>
            </a:r>
          </a:p>
          <a:p>
            <a:pPr algn="l"/>
            <a:r>
              <a:rPr lang="zh-CN" altLang="en-US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5.3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设某实验数据为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graphicFrame>
        <p:nvGraphicFramePr>
          <p:cNvPr id="279556" name="表格 279555">
            <a:extLst>
              <a:ext uri="{FF2B5EF4-FFF2-40B4-BE49-F238E27FC236}">
                <a16:creationId xmlns:a16="http://schemas.microsoft.com/office/drawing/2014/main" id="{81FFC36F-B3A7-41C6-A127-99ADCCEB02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5774557"/>
              </p:ext>
            </p:extLst>
          </p:nvPr>
        </p:nvGraphicFramePr>
        <p:xfrm>
          <a:off x="144466" y="1418750"/>
          <a:ext cx="4252278" cy="1649502"/>
        </p:xfrm>
        <a:graphic>
          <a:graphicData uri="http://schemas.openxmlformats.org/drawingml/2006/table">
            <a:tbl>
              <a:tblPr/>
              <a:tblGrid>
                <a:gridCol w="412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0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73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04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04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9524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1" dirty="0" err="1"/>
                        <a:t>i</a:t>
                      </a:r>
                      <a:endParaRPr lang="zh-CN" altLang="en-US" sz="2400" b="1" dirty="0"/>
                    </a:p>
                  </a:txBody>
                  <a:tcPr marT="49795" marB="49795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1" dirty="0"/>
                        <a:t>1</a:t>
                      </a:r>
                      <a:endParaRPr lang="zh-CN" altLang="en-US" sz="2400" b="1" dirty="0"/>
                    </a:p>
                  </a:txBody>
                  <a:tcPr marT="49795" marB="4979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1" dirty="0"/>
                        <a:t>2</a:t>
                      </a:r>
                      <a:endParaRPr lang="zh-CN" altLang="en-US" sz="2400" b="1" dirty="0"/>
                    </a:p>
                  </a:txBody>
                  <a:tcPr marT="49795" marB="4979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1" dirty="0"/>
                        <a:t>3</a:t>
                      </a:r>
                      <a:endParaRPr lang="zh-CN" altLang="en-US" sz="2400" b="1" dirty="0"/>
                    </a:p>
                  </a:txBody>
                  <a:tcPr marT="49795" marB="4979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1" dirty="0"/>
                        <a:t>4</a:t>
                      </a:r>
                      <a:endParaRPr lang="zh-CN" altLang="en-US" sz="2400" b="1" dirty="0"/>
                    </a:p>
                  </a:txBody>
                  <a:tcPr marT="49795" marB="4979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1" dirty="0"/>
                        <a:t>5</a:t>
                      </a:r>
                      <a:endParaRPr lang="zh-CN" altLang="en-US" sz="2400" b="1" dirty="0"/>
                    </a:p>
                  </a:txBody>
                  <a:tcPr marT="49795" marB="4979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1" dirty="0"/>
                        <a:t>6</a:t>
                      </a:r>
                      <a:endParaRPr lang="zh-CN" altLang="en-US" sz="2400" b="1" dirty="0"/>
                    </a:p>
                  </a:txBody>
                  <a:tcPr marT="49795" marB="4979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524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 dirty="0"/>
                        <a:t>x</a:t>
                      </a:r>
                      <a:r>
                        <a:rPr lang="en-US" altLang="zh-CN" sz="2400" b="1" baseline="-25000" dirty="0"/>
                        <a:t>i</a:t>
                      </a:r>
                      <a:endParaRPr lang="zh-CN" altLang="en-US" sz="2400" b="1" baseline="-25000" dirty="0"/>
                    </a:p>
                  </a:txBody>
                  <a:tcPr marT="49795" marB="49795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dirty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T="49795" marB="49795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dirty="0">
                          <a:solidFill>
                            <a:srgbClr val="0000FF"/>
                          </a:solidFill>
                        </a:rPr>
                        <a:t>0.5</a:t>
                      </a:r>
                      <a:endParaRPr lang="zh-CN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T="49795" marB="49795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T="49795" marB="49795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dirty="0">
                          <a:solidFill>
                            <a:srgbClr val="0000FF"/>
                          </a:solidFill>
                        </a:rPr>
                        <a:t>1.5</a:t>
                      </a:r>
                      <a:endParaRPr lang="zh-CN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T="49795" marB="49795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dirty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CN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T="49795" marB="49795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dirty="0">
                          <a:solidFill>
                            <a:srgbClr val="0000FF"/>
                          </a:solidFill>
                        </a:rPr>
                        <a:t>2.5</a:t>
                      </a:r>
                      <a:endParaRPr lang="zh-CN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T="49795" marB="49795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8802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 b="1" dirty="0" err="1"/>
                        <a:t>y</a:t>
                      </a:r>
                      <a:r>
                        <a:rPr lang="en-US" altLang="zh-CN" sz="2400" b="1" baseline="-25000" dirty="0" err="1"/>
                        <a:t>i</a:t>
                      </a:r>
                      <a:endParaRPr lang="zh-CN" altLang="en-US" sz="2400" b="1" baseline="-25000" dirty="0"/>
                    </a:p>
                  </a:txBody>
                  <a:tcPr marT="49795" marB="49795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dirty="0">
                          <a:solidFill>
                            <a:srgbClr val="0000FF"/>
                          </a:solidFill>
                        </a:rPr>
                        <a:t>2.0</a:t>
                      </a:r>
                      <a:endParaRPr lang="zh-CN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T="49795" marB="49795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dirty="0">
                          <a:solidFill>
                            <a:srgbClr val="0000FF"/>
                          </a:solidFill>
                        </a:rPr>
                        <a:t>1.0</a:t>
                      </a:r>
                      <a:endParaRPr lang="zh-CN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T="49795" marB="49795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dirty="0">
                          <a:solidFill>
                            <a:srgbClr val="0000FF"/>
                          </a:solidFill>
                        </a:rPr>
                        <a:t>0.9</a:t>
                      </a:r>
                      <a:endParaRPr lang="zh-CN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T="49795" marB="49795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dirty="0">
                          <a:solidFill>
                            <a:srgbClr val="0000FF"/>
                          </a:solidFill>
                        </a:rPr>
                        <a:t>0.6</a:t>
                      </a:r>
                      <a:endParaRPr lang="zh-CN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T="49795" marB="49795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dirty="0">
                          <a:solidFill>
                            <a:srgbClr val="0000FF"/>
                          </a:solidFill>
                        </a:rPr>
                        <a:t>0.4</a:t>
                      </a:r>
                      <a:endParaRPr lang="zh-CN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T="49795" marB="49795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dirty="0">
                          <a:solidFill>
                            <a:srgbClr val="0000FF"/>
                          </a:solidFill>
                        </a:rPr>
                        <a:t>0.3</a:t>
                      </a:r>
                      <a:endParaRPr lang="zh-CN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marT="49795" marB="49795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79590" name="组合 279589">
            <a:extLst>
              <a:ext uri="{FF2B5EF4-FFF2-40B4-BE49-F238E27FC236}">
                <a16:creationId xmlns:a16="http://schemas.microsoft.com/office/drawing/2014/main" id="{E685FB42-A314-41ED-B05F-CF5D26FBB889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869739"/>
            <a:ext cx="4464430" cy="3103141"/>
            <a:chOff x="2903" y="754"/>
            <a:chExt cx="2904" cy="2177"/>
          </a:xfrm>
        </p:grpSpPr>
        <p:sp>
          <p:nvSpPr>
            <p:cNvPr id="280614" name="直接连接符 279590">
              <a:extLst>
                <a:ext uri="{FF2B5EF4-FFF2-40B4-BE49-F238E27FC236}">
                  <a16:creationId xmlns:a16="http://schemas.microsoft.com/office/drawing/2014/main" id="{8EC8BEDC-AA32-4550-B9F8-30417CB20B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1" y="2703"/>
              <a:ext cx="2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0615" name="直接连接符 279591">
              <a:extLst>
                <a:ext uri="{FF2B5EF4-FFF2-40B4-BE49-F238E27FC236}">
                  <a16:creationId xmlns:a16="http://schemas.microsoft.com/office/drawing/2014/main" id="{13145B2F-5BCA-4CBF-B1D0-92C88BF772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43" y="845"/>
              <a:ext cx="24" cy="18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0616" name="直接连接符 279592">
              <a:extLst>
                <a:ext uri="{FF2B5EF4-FFF2-40B4-BE49-F238E27FC236}">
                  <a16:creationId xmlns:a16="http://schemas.microsoft.com/office/drawing/2014/main" id="{AB78CB3B-D310-42AC-95E1-E037D015E4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0" y="2658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0617" name="直接连接符 279593">
              <a:extLst>
                <a:ext uri="{FF2B5EF4-FFF2-40B4-BE49-F238E27FC236}">
                  <a16:creationId xmlns:a16="http://schemas.microsoft.com/office/drawing/2014/main" id="{11E44200-B1F2-4586-8541-07A166F488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4" y="2658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0618" name="直接连接符 279594">
              <a:extLst>
                <a:ext uri="{FF2B5EF4-FFF2-40B4-BE49-F238E27FC236}">
                  <a16:creationId xmlns:a16="http://schemas.microsoft.com/office/drawing/2014/main" id="{F420A80D-3FCA-485E-B6C7-EE815F436D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1" y="2658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0619" name="直接连接符 279595">
              <a:extLst>
                <a:ext uri="{FF2B5EF4-FFF2-40B4-BE49-F238E27FC236}">
                  <a16:creationId xmlns:a16="http://schemas.microsoft.com/office/drawing/2014/main" id="{B5E2A334-694F-41C3-8688-F4DA41E956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1" y="2522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0620" name="直接连接符 279596">
              <a:extLst>
                <a:ext uri="{FF2B5EF4-FFF2-40B4-BE49-F238E27FC236}">
                  <a16:creationId xmlns:a16="http://schemas.microsoft.com/office/drawing/2014/main" id="{7C422960-640C-4710-9CC1-48F7D42667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1" y="1978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0621" name="矩形 279597">
              <a:extLst>
                <a:ext uri="{FF2B5EF4-FFF2-40B4-BE49-F238E27FC236}">
                  <a16:creationId xmlns:a16="http://schemas.microsoft.com/office/drawing/2014/main" id="{D7362418-78CD-4067-AF1C-97C125538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3" y="844"/>
              <a:ext cx="272" cy="17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5000"/>
                </a:lnSpc>
              </a:pPr>
              <a:r>
                <a:rPr lang="en-US" altLang="zh-CN" sz="2000" dirty="0">
                  <a:ea typeface="黑体" panose="02010609060101010101" pitchFamily="49" charset="-122"/>
                </a:rPr>
                <a:t>2.0</a:t>
              </a:r>
            </a:p>
            <a:p>
              <a:pPr algn="ctr">
                <a:lnSpc>
                  <a:spcPct val="95000"/>
                </a:lnSpc>
              </a:pPr>
              <a:r>
                <a:rPr lang="en-US" altLang="zh-CN" sz="2000" dirty="0">
                  <a:ea typeface="黑体" panose="02010609060101010101" pitchFamily="49" charset="-122"/>
                </a:rPr>
                <a:t>1.8</a:t>
              </a:r>
            </a:p>
            <a:p>
              <a:pPr algn="ctr">
                <a:lnSpc>
                  <a:spcPct val="95000"/>
                </a:lnSpc>
              </a:pPr>
              <a:r>
                <a:rPr lang="en-US" altLang="zh-CN" sz="2000" dirty="0">
                  <a:ea typeface="黑体" panose="02010609060101010101" pitchFamily="49" charset="-122"/>
                </a:rPr>
                <a:t>1.6</a:t>
              </a:r>
            </a:p>
            <a:p>
              <a:pPr algn="ctr">
                <a:lnSpc>
                  <a:spcPct val="95000"/>
                </a:lnSpc>
              </a:pPr>
              <a:r>
                <a:rPr lang="en-US" altLang="zh-CN" sz="2000" dirty="0">
                  <a:ea typeface="黑体" panose="02010609060101010101" pitchFamily="49" charset="-122"/>
                </a:rPr>
                <a:t>1.4</a:t>
              </a:r>
            </a:p>
            <a:p>
              <a:pPr algn="ctr">
                <a:lnSpc>
                  <a:spcPct val="95000"/>
                </a:lnSpc>
              </a:pPr>
              <a:r>
                <a:rPr lang="en-US" altLang="zh-CN" sz="2000" dirty="0">
                  <a:ea typeface="黑体" panose="02010609060101010101" pitchFamily="49" charset="-122"/>
                </a:rPr>
                <a:t>1.2</a:t>
              </a:r>
            </a:p>
            <a:p>
              <a:pPr algn="ctr">
                <a:lnSpc>
                  <a:spcPct val="95000"/>
                </a:lnSpc>
              </a:pPr>
              <a:r>
                <a:rPr lang="en-US" altLang="zh-CN" sz="2000" dirty="0">
                  <a:ea typeface="黑体" panose="02010609060101010101" pitchFamily="49" charset="-122"/>
                </a:rPr>
                <a:t>1.0</a:t>
              </a:r>
            </a:p>
            <a:p>
              <a:pPr algn="ctr">
                <a:lnSpc>
                  <a:spcPct val="95000"/>
                </a:lnSpc>
              </a:pPr>
              <a:r>
                <a:rPr lang="en-US" altLang="zh-CN" sz="2000" dirty="0">
                  <a:ea typeface="黑体" panose="02010609060101010101" pitchFamily="49" charset="-122"/>
                </a:rPr>
                <a:t>0.8</a:t>
              </a:r>
            </a:p>
            <a:p>
              <a:pPr algn="ctr">
                <a:lnSpc>
                  <a:spcPct val="95000"/>
                </a:lnSpc>
              </a:pPr>
              <a:r>
                <a:rPr lang="en-US" altLang="zh-CN" sz="2000" dirty="0">
                  <a:ea typeface="黑体" panose="02010609060101010101" pitchFamily="49" charset="-122"/>
                </a:rPr>
                <a:t>0.6</a:t>
              </a:r>
            </a:p>
            <a:p>
              <a:pPr algn="ctr">
                <a:lnSpc>
                  <a:spcPct val="95000"/>
                </a:lnSpc>
              </a:pPr>
              <a:r>
                <a:rPr lang="en-US" altLang="zh-CN" sz="2000" dirty="0">
                  <a:ea typeface="黑体" panose="02010609060101010101" pitchFamily="49" charset="-122"/>
                </a:rPr>
                <a:t>0.4</a:t>
              </a:r>
            </a:p>
            <a:p>
              <a:pPr algn="ctr">
                <a:lnSpc>
                  <a:spcPct val="95000"/>
                </a:lnSpc>
              </a:pPr>
              <a:r>
                <a:rPr lang="en-US" altLang="zh-CN" sz="2000" dirty="0">
                  <a:ea typeface="黑体" panose="02010609060101010101" pitchFamily="49" charset="-122"/>
                </a:rPr>
                <a:t>0.2</a:t>
              </a:r>
            </a:p>
          </p:txBody>
        </p:sp>
        <p:sp>
          <p:nvSpPr>
            <p:cNvPr id="280622" name="矩形 279598">
              <a:extLst>
                <a:ext uri="{FF2B5EF4-FFF2-40B4-BE49-F238E27FC236}">
                  <a16:creationId xmlns:a16="http://schemas.microsoft.com/office/drawing/2014/main" id="{FDD89231-0446-4395-AAF3-DC51CA889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6" y="2749"/>
              <a:ext cx="2472" cy="1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CN" altLang="en-US" sz="2000" dirty="0">
                  <a:ea typeface="黑体" panose="02010609060101010101" pitchFamily="49" charset="-122"/>
                </a:rPr>
                <a:t> </a:t>
              </a:r>
              <a:r>
                <a:rPr lang="en-US" altLang="zh-CN" sz="2000" dirty="0">
                  <a:ea typeface="黑体" panose="02010609060101010101" pitchFamily="49" charset="-122"/>
                </a:rPr>
                <a:t>0       0.5      1       1.5      2      2.5</a:t>
              </a:r>
            </a:p>
          </p:txBody>
        </p:sp>
        <p:sp>
          <p:nvSpPr>
            <p:cNvPr id="280623" name="直接连接符 279599">
              <a:extLst>
                <a:ext uri="{FF2B5EF4-FFF2-40B4-BE49-F238E27FC236}">
                  <a16:creationId xmlns:a16="http://schemas.microsoft.com/office/drawing/2014/main" id="{D1DE7691-0F00-43A2-90A1-733CBD63BE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35" y="2658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0624" name="椭圆 279600">
              <a:extLst>
                <a:ext uri="{FF2B5EF4-FFF2-40B4-BE49-F238E27FC236}">
                  <a16:creationId xmlns:a16="http://schemas.microsoft.com/office/drawing/2014/main" id="{5050ADBD-7575-4488-B067-0250F05E1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1" y="890"/>
              <a:ext cx="46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0625" name="直接连接符 279601">
              <a:extLst>
                <a:ext uri="{FF2B5EF4-FFF2-40B4-BE49-F238E27FC236}">
                  <a16:creationId xmlns:a16="http://schemas.microsoft.com/office/drawing/2014/main" id="{0012C21E-DDCE-4D55-BC89-4F062B4F61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6" y="2159"/>
              <a:ext cx="1" cy="5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0626" name="直接连接符 279602">
              <a:extLst>
                <a:ext uri="{FF2B5EF4-FFF2-40B4-BE49-F238E27FC236}">
                  <a16:creationId xmlns:a16="http://schemas.microsoft.com/office/drawing/2014/main" id="{90093764-0F2A-4049-8EF7-152A169666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6" y="1797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0627" name="椭圆 279603">
              <a:extLst>
                <a:ext uri="{FF2B5EF4-FFF2-40B4-BE49-F238E27FC236}">
                  <a16:creationId xmlns:a16="http://schemas.microsoft.com/office/drawing/2014/main" id="{D200C1EE-1521-43FF-B782-77A0C8BF4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3" y="1887"/>
              <a:ext cx="46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0628" name="直接连接符 279604">
              <a:extLst>
                <a:ext uri="{FF2B5EF4-FFF2-40B4-BE49-F238E27FC236}">
                  <a16:creationId xmlns:a16="http://schemas.microsoft.com/office/drawing/2014/main" id="{142BD71E-2B9B-4F23-B4D2-B9DA4683CA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0" y="1887"/>
              <a:ext cx="9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0629" name="直接连接符 279605">
              <a:extLst>
                <a:ext uri="{FF2B5EF4-FFF2-40B4-BE49-F238E27FC236}">
                  <a16:creationId xmlns:a16="http://schemas.microsoft.com/office/drawing/2014/main" id="{4ABEBB08-B2E1-4E82-8968-0ACA954901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1" y="1894"/>
              <a:ext cx="2" cy="8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0630" name="椭圆 279606">
              <a:extLst>
                <a:ext uri="{FF2B5EF4-FFF2-40B4-BE49-F238E27FC236}">
                  <a16:creationId xmlns:a16="http://schemas.microsoft.com/office/drawing/2014/main" id="{6B9C38DA-3216-4908-8B24-71F5FE8ED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9" y="1797"/>
              <a:ext cx="46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0631" name="直接连接符 279607">
              <a:extLst>
                <a:ext uri="{FF2B5EF4-FFF2-40B4-BE49-F238E27FC236}">
                  <a16:creationId xmlns:a16="http://schemas.microsoft.com/office/drawing/2014/main" id="{CC93E6B5-A0D8-4819-B9B3-E41CBD0A63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33" y="2432"/>
              <a:ext cx="1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0632" name="椭圆 279608">
              <a:extLst>
                <a:ext uri="{FF2B5EF4-FFF2-40B4-BE49-F238E27FC236}">
                  <a16:creationId xmlns:a16="http://schemas.microsoft.com/office/drawing/2014/main" id="{056DF666-EB9D-4645-83DA-662D58185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4" y="2432"/>
              <a:ext cx="46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0633" name="直接连接符 279609">
              <a:extLst>
                <a:ext uri="{FF2B5EF4-FFF2-40B4-BE49-F238E27FC236}">
                  <a16:creationId xmlns:a16="http://schemas.microsoft.com/office/drawing/2014/main" id="{D69A3DCF-C21B-4EEC-90A6-5624A767B1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9" y="1842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0634" name="矩形 279610">
              <a:extLst>
                <a:ext uri="{FF2B5EF4-FFF2-40B4-BE49-F238E27FC236}">
                  <a16:creationId xmlns:a16="http://schemas.microsoft.com/office/drawing/2014/main" id="{5A83BA92-6BF1-4F68-81CB-659A50A98E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6" y="2614"/>
              <a:ext cx="181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3200" dirty="0">
                  <a:ea typeface="黑体" panose="02010609060101010101" pitchFamily="49" charset="-122"/>
                </a:rPr>
                <a:t>x</a:t>
              </a:r>
            </a:p>
          </p:txBody>
        </p:sp>
        <p:sp>
          <p:nvSpPr>
            <p:cNvPr id="280635" name="矩形 279611">
              <a:extLst>
                <a:ext uri="{FF2B5EF4-FFF2-40B4-BE49-F238E27FC236}">
                  <a16:creationId xmlns:a16="http://schemas.microsoft.com/office/drawing/2014/main" id="{791FADBF-5887-49D7-A6EC-9BFEB026E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5" y="754"/>
              <a:ext cx="181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3200" dirty="0">
                  <a:ea typeface="黑体" panose="02010609060101010101" pitchFamily="49" charset="-122"/>
                </a:rPr>
                <a:t>y</a:t>
              </a:r>
            </a:p>
          </p:txBody>
        </p:sp>
        <p:sp>
          <p:nvSpPr>
            <p:cNvPr id="280636" name="椭圆 279612">
              <a:extLst>
                <a:ext uri="{FF2B5EF4-FFF2-40B4-BE49-F238E27FC236}">
                  <a16:creationId xmlns:a16="http://schemas.microsoft.com/office/drawing/2014/main" id="{E01CF83E-57CC-4CDE-B719-EA81DD5E2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6" y="2159"/>
              <a:ext cx="46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0637" name="直接连接符 279613">
              <a:extLst>
                <a:ext uri="{FF2B5EF4-FFF2-40B4-BE49-F238E27FC236}">
                  <a16:creationId xmlns:a16="http://schemas.microsoft.com/office/drawing/2014/main" id="{63BDF037-F93A-4EB5-A981-3641374A07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0" y="2341"/>
              <a:ext cx="0" cy="4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0638" name="椭圆 279614">
              <a:extLst>
                <a:ext uri="{FF2B5EF4-FFF2-40B4-BE49-F238E27FC236}">
                  <a16:creationId xmlns:a16="http://schemas.microsoft.com/office/drawing/2014/main" id="{B6CE679C-E858-42A6-9CAD-2C70541F9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0" y="2341"/>
              <a:ext cx="46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0639" name="直接连接符 279615">
              <a:extLst>
                <a:ext uri="{FF2B5EF4-FFF2-40B4-BE49-F238E27FC236}">
                  <a16:creationId xmlns:a16="http://schemas.microsoft.com/office/drawing/2014/main" id="{7B33F3EC-57DE-4D5D-A030-0497C12862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0" y="2341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0640" name="直接连接符 279616">
              <a:extLst>
                <a:ext uri="{FF2B5EF4-FFF2-40B4-BE49-F238E27FC236}">
                  <a16:creationId xmlns:a16="http://schemas.microsoft.com/office/drawing/2014/main" id="{92D6539F-8DE0-4F93-B798-909629C7A1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0" y="2159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0641" name="直接连接符 279617">
              <a:extLst>
                <a:ext uri="{FF2B5EF4-FFF2-40B4-BE49-F238E27FC236}">
                  <a16:creationId xmlns:a16="http://schemas.microsoft.com/office/drawing/2014/main" id="{80473335-996B-4EA1-9995-01A86EA83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0" y="1797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0642" name="直接连接符 279618">
              <a:extLst>
                <a:ext uri="{FF2B5EF4-FFF2-40B4-BE49-F238E27FC236}">
                  <a16:creationId xmlns:a16="http://schemas.microsoft.com/office/drawing/2014/main" id="{417C4E26-AF51-4C12-9C75-CF60F4267C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1" y="1615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0643" name="直接连接符 279619">
              <a:extLst>
                <a:ext uri="{FF2B5EF4-FFF2-40B4-BE49-F238E27FC236}">
                  <a16:creationId xmlns:a16="http://schemas.microsoft.com/office/drawing/2014/main" id="{61E83ADA-1C25-4743-9C67-607C2F7120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1" y="1070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0644" name="直接连接符 279620">
              <a:extLst>
                <a:ext uri="{FF2B5EF4-FFF2-40B4-BE49-F238E27FC236}">
                  <a16:creationId xmlns:a16="http://schemas.microsoft.com/office/drawing/2014/main" id="{8DF9F5C1-1367-4541-AC00-511F19AC0D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0" y="1433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0645" name="直接连接符 279621">
              <a:extLst>
                <a:ext uri="{FF2B5EF4-FFF2-40B4-BE49-F238E27FC236}">
                  <a16:creationId xmlns:a16="http://schemas.microsoft.com/office/drawing/2014/main" id="{C1E7AAEF-5C63-4FF3-AEF1-E5860A75B3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0" y="1251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0646" name="直接连接符 279622">
              <a:extLst>
                <a:ext uri="{FF2B5EF4-FFF2-40B4-BE49-F238E27FC236}">
                  <a16:creationId xmlns:a16="http://schemas.microsoft.com/office/drawing/2014/main" id="{8DF59D45-57EA-4C07-A189-09650929A6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0" y="889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0647" name="直接连接符 279623">
              <a:extLst>
                <a:ext uri="{FF2B5EF4-FFF2-40B4-BE49-F238E27FC236}">
                  <a16:creationId xmlns:a16="http://schemas.microsoft.com/office/drawing/2014/main" id="{41AC49CA-1630-4848-87F4-0D7529F0CD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0" y="2159"/>
              <a:ext cx="14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0648" name="直接连接符 279624">
              <a:extLst>
                <a:ext uri="{FF2B5EF4-FFF2-40B4-BE49-F238E27FC236}">
                  <a16:creationId xmlns:a16="http://schemas.microsoft.com/office/drawing/2014/main" id="{BF1B1860-66CA-40EA-BB47-921BC29427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0" y="2341"/>
              <a:ext cx="18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0649" name="直接连接符 279625">
              <a:extLst>
                <a:ext uri="{FF2B5EF4-FFF2-40B4-BE49-F238E27FC236}">
                  <a16:creationId xmlns:a16="http://schemas.microsoft.com/office/drawing/2014/main" id="{25428FCD-6927-49F8-9A70-CB7A52A357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0" y="2432"/>
              <a:ext cx="23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9627" name="矩形 279626">
            <a:extLst>
              <a:ext uri="{FF2B5EF4-FFF2-40B4-BE49-F238E27FC236}">
                <a16:creationId xmlns:a16="http://schemas.microsoft.com/office/drawing/2014/main" id="{3DDA8338-38E3-4274-B4C5-C2EC664A4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66" y="3140968"/>
            <a:ext cx="4561046" cy="839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anose="02010609060101010101" pitchFamily="49" charset="-122"/>
              </a:rPr>
              <a:t>用最小二乘法求拟合曲线。</a:t>
            </a:r>
          </a:p>
        </p:txBody>
      </p:sp>
      <p:sp>
        <p:nvSpPr>
          <p:cNvPr id="279628" name="矩形 279627">
            <a:extLst>
              <a:ext uri="{FF2B5EF4-FFF2-40B4-BE49-F238E27FC236}">
                <a16:creationId xmlns:a16="http://schemas.microsoft.com/office/drawing/2014/main" id="{4393DC65-2B21-4AE7-965C-59C63B3B5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04" y="4728152"/>
            <a:ext cx="8687889" cy="1705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将已给数据点描在坐标系中，可以看出这些点接近指数曲线。取指数函数</a:t>
            </a:r>
            <a:r>
              <a:rPr lang="en-US" altLang="zh-CN" sz="32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32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3200" baseline="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3200" i="1" baseline="30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3200" baseline="30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作为拟合函数。</a:t>
            </a:r>
          </a:p>
        </p:txBody>
      </p:sp>
    </p:spTree>
    <p:extLst>
      <p:ext uri="{BB962C8B-B14F-4D97-AF65-F5344CB8AC3E}">
        <p14:creationId xmlns:p14="http://schemas.microsoft.com/office/powerpoint/2010/main" val="154145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9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62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6D4D7788-E7DE-DE47-802E-EC50733D6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636" y="3356992"/>
            <a:ext cx="6489700" cy="1447800"/>
          </a:xfrm>
          <a:prstGeom prst="rect">
            <a:avLst/>
          </a:prstGeom>
        </p:spPr>
      </p:pic>
      <p:sp>
        <p:nvSpPr>
          <p:cNvPr id="280579" name="副标题 280578">
            <a:extLst>
              <a:ext uri="{FF2B5EF4-FFF2-40B4-BE49-F238E27FC236}">
                <a16:creationId xmlns:a16="http://schemas.microsoft.com/office/drawing/2014/main" id="{7261EE74-C668-4F31-B25B-A616E70A56C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9861" y="298869"/>
            <a:ext cx="8865557" cy="504826"/>
          </a:xfrm>
        </p:spPr>
        <p:txBody>
          <a:bodyPr>
            <a:normAutofit lnSpcReduction="10000"/>
          </a:bodyPr>
          <a:lstStyle/>
          <a:p>
            <a:pPr algn="l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对函数</a:t>
            </a:r>
            <a:r>
              <a:rPr lang="en-US" altLang="zh-CN" sz="32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32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3200" b="1" baseline="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3200" b="1" i="1" baseline="30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3200" b="1" baseline="30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两边取对数得</a:t>
            </a:r>
            <a:r>
              <a:rPr lang="en-US" altLang="zh-CN" sz="32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lny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32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ln</a:t>
            </a:r>
            <a:r>
              <a:rPr lang="en-US" altLang="zh-CN" sz="3200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32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3200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32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endParaRPr lang="en-US" altLang="zh-CN" sz="3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0580" name="矩形 280579">
            <a:extLst>
              <a:ext uri="{FF2B5EF4-FFF2-40B4-BE49-F238E27FC236}">
                <a16:creationId xmlns:a16="http://schemas.microsoft.com/office/drawing/2014/main" id="{05D6A6D7-BDCB-48BF-8A5B-A1E1725C2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38" y="842770"/>
            <a:ext cx="7950646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得到线性模型。用最小二乘法求拟合曲线。</a:t>
            </a:r>
          </a:p>
          <a:p>
            <a:pPr algn="l">
              <a:spcBef>
                <a:spcPct val="20000"/>
              </a:spcBef>
            </a:pPr>
            <a:r>
              <a:rPr lang="zh-CN" altLang="en-US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令</a:t>
            </a:r>
            <a:r>
              <a:rPr lang="en-US" altLang="zh-CN" sz="3200" b="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3200" b="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32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=ln </a:t>
            </a:r>
            <a:r>
              <a:rPr lang="en-US" altLang="zh-CN" sz="3200" b="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32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3200" b="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3200" b="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2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=-</a:t>
            </a:r>
            <a:r>
              <a:rPr lang="en-US" altLang="zh-CN" sz="3200" b="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3200" b="0" i="1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Y </a:t>
            </a:r>
            <a:r>
              <a:rPr lang="en-US" altLang="zh-CN" sz="3200" b="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sz="3200" b="0" dirty="0" err="1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ln</a:t>
            </a:r>
            <a:r>
              <a:rPr lang="en-US" altLang="zh-CN" sz="3200" b="0" i="1" dirty="0" err="1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y</a:t>
            </a:r>
            <a:endParaRPr lang="en-US" altLang="zh-CN" sz="3200" b="0" i="1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0581" name="矩形 280580">
            <a:extLst>
              <a:ext uri="{FF2B5EF4-FFF2-40B4-BE49-F238E27FC236}">
                <a16:creationId xmlns:a16="http://schemas.microsoft.com/office/drawing/2014/main" id="{32A99328-0D99-4689-AE22-1F99ACA61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444162"/>
            <a:ext cx="3097213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可得到线性模型</a:t>
            </a:r>
          </a:p>
        </p:txBody>
      </p:sp>
      <p:sp>
        <p:nvSpPr>
          <p:cNvPr id="280583" name="矩形 280582">
            <a:extLst>
              <a:ext uri="{FF2B5EF4-FFF2-40B4-BE49-F238E27FC236}">
                <a16:creationId xmlns:a16="http://schemas.microsoft.com/office/drawing/2014/main" id="{E80FED98-8CC6-4CA0-9264-9F73C4488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51" y="2707351"/>
            <a:ext cx="5231229" cy="56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由</a:t>
            </a:r>
            <a:r>
              <a:rPr lang="en-US" altLang="zh-CN" sz="2800" b="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32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=6</a:t>
            </a:r>
            <a:r>
              <a:rPr lang="zh-CN" altLang="en-US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3200" b="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32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=1</a:t>
            </a:r>
            <a:r>
              <a:rPr lang="zh-CN" altLang="en-US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，则法方程组为</a:t>
            </a:r>
          </a:p>
        </p:txBody>
      </p:sp>
      <p:sp>
        <p:nvSpPr>
          <p:cNvPr id="280585" name="矩形 280584">
            <a:extLst>
              <a:ext uri="{FF2B5EF4-FFF2-40B4-BE49-F238E27FC236}">
                <a16:creationId xmlns:a16="http://schemas.microsoft.com/office/drawing/2014/main" id="{EFDC13FF-0F1C-44EA-A40B-D707C0476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5085" y="3363587"/>
            <a:ext cx="115252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20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3200" b="0" dirty="0">
                <a:ea typeface="黑体" panose="02010609060101010101" pitchFamily="49" charset="-122"/>
              </a:rPr>
              <a:t>其中</a:t>
            </a:r>
          </a:p>
        </p:txBody>
      </p:sp>
      <p:sp>
        <p:nvSpPr>
          <p:cNvPr id="280587" name="矩形 280586">
            <a:extLst>
              <a:ext uri="{FF2B5EF4-FFF2-40B4-BE49-F238E27FC236}">
                <a16:creationId xmlns:a16="http://schemas.microsoft.com/office/drawing/2014/main" id="{9AAB3A8F-6A31-4D43-AA71-8B75D62A4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10" y="4772538"/>
            <a:ext cx="5088979" cy="50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3200" b="0" dirty="0">
                <a:latin typeface="黑体" panose="02010609060101010101" pitchFamily="49" charset="-122"/>
                <a:ea typeface="黑体" panose="02010609060101010101" pitchFamily="49" charset="-122"/>
              </a:rPr>
              <a:t>代入，则方程组变为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D87338B-BA31-0D4F-ACAF-027F09ED6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260" y="5373216"/>
            <a:ext cx="4351480" cy="8797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BB07798-DC29-1547-9F6B-D9B4B036C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5816" y="2144654"/>
            <a:ext cx="2308534" cy="40843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9E20DC6-D26A-7E44-80B3-19D5013CC7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9539" y="2292024"/>
            <a:ext cx="35433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05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83" grpId="0"/>
      <p:bldP spid="280585" grpId="0"/>
      <p:bldP spid="28058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4" name="矩形 281603">
            <a:extLst>
              <a:ext uri="{FF2B5EF4-FFF2-40B4-BE49-F238E27FC236}">
                <a16:creationId xmlns:a16="http://schemas.microsoft.com/office/drawing/2014/main" id="{7996ABA9-3F67-466B-8A41-666565585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1340768"/>
            <a:ext cx="7704856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50000"/>
              </a:lnSpc>
              <a:spcBef>
                <a:spcPct val="20000"/>
              </a:spcBef>
            </a:pPr>
            <a:r>
              <a:rPr lang="zh-CN" altLang="en-US" sz="3200" b="0" dirty="0">
                <a:latin typeface="Heiti SC Medium" pitchFamily="2" charset="-128"/>
                <a:ea typeface="Heiti SC Medium" pitchFamily="2" charset="-128"/>
              </a:rPr>
              <a:t>解之，得	</a:t>
            </a:r>
            <a:r>
              <a:rPr lang="en-US" altLang="zh-CN" sz="3200" b="0" i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200" b="0" baseline="-250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0 </a:t>
            </a:r>
            <a:r>
              <a:rPr lang="en-US" altLang="zh-CN" sz="3200" b="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= 0.562302,  </a:t>
            </a:r>
            <a:r>
              <a:rPr lang="en-US" altLang="zh-CN" sz="3200" b="0" i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200" b="0" baseline="-250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1 </a:t>
            </a:r>
            <a:r>
              <a:rPr lang="en-US" altLang="zh-CN" sz="3200" b="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= -0.772282</a:t>
            </a:r>
          </a:p>
          <a:p>
            <a:pPr algn="l">
              <a:lnSpc>
                <a:spcPct val="150000"/>
              </a:lnSpc>
              <a:spcBef>
                <a:spcPct val="20000"/>
              </a:spcBef>
            </a:pPr>
            <a:r>
              <a:rPr lang="zh-CN" altLang="en-US" sz="3200" b="0" dirty="0">
                <a:latin typeface="Heiti SC Medium" pitchFamily="2" charset="-128"/>
                <a:ea typeface="Heiti SC Medium" pitchFamily="2" charset="-128"/>
              </a:rPr>
              <a:t>由</a:t>
            </a:r>
            <a:r>
              <a:rPr lang="en-US" altLang="zh-CN" sz="3200" b="0" i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200" b="0" baseline="-250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0 </a:t>
            </a:r>
            <a:r>
              <a:rPr lang="en-US" altLang="zh-CN" sz="3200" b="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3200" b="0" dirty="0" err="1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ln</a:t>
            </a:r>
            <a:r>
              <a:rPr lang="en-US" altLang="zh-CN" sz="3200" b="0" i="1" dirty="0" err="1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3200" b="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200" b="0" i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200" b="0" baseline="-250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1 </a:t>
            </a:r>
            <a:r>
              <a:rPr lang="en-US" altLang="zh-CN" sz="3200" b="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= -</a:t>
            </a:r>
            <a:r>
              <a:rPr lang="en-US" altLang="zh-CN" sz="3200" b="0" i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3200" b="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3200" b="0" dirty="0">
                <a:latin typeface="Heiti SC Medium" pitchFamily="2" charset="-128"/>
                <a:ea typeface="Heiti SC Medium" pitchFamily="2" charset="-128"/>
              </a:rPr>
              <a:t>得</a:t>
            </a:r>
            <a:endParaRPr lang="en-US" altLang="zh-CN" sz="3200" b="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l">
              <a:lnSpc>
                <a:spcPct val="150000"/>
              </a:lnSpc>
              <a:spcBef>
                <a:spcPct val="20000"/>
              </a:spcBef>
            </a:pPr>
            <a:r>
              <a:rPr lang="en-US" altLang="zh-CN" sz="3200" b="0" i="1" dirty="0">
                <a:latin typeface="华文仿宋" panose="02010600040101010101" pitchFamily="2" charset="-122"/>
                <a:ea typeface="华文仿宋" panose="0201060004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3200" b="0" i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a </a:t>
            </a:r>
            <a:r>
              <a:rPr lang="en-US" altLang="zh-CN" sz="3200" b="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3200" i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3200" b="0" baseline="300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0.562302 </a:t>
            </a:r>
            <a:r>
              <a:rPr lang="en-US" altLang="zh-CN" sz="3200" b="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= 1.754708, </a:t>
            </a:r>
            <a:r>
              <a:rPr lang="en-US" altLang="zh-CN" sz="3200" b="0" i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3200" b="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 = 0.772282</a:t>
            </a:r>
          </a:p>
          <a:p>
            <a:pPr algn="l">
              <a:lnSpc>
                <a:spcPct val="150000"/>
              </a:lnSpc>
              <a:spcBef>
                <a:spcPct val="20000"/>
              </a:spcBef>
            </a:pPr>
            <a:r>
              <a:rPr lang="zh-CN" altLang="en-US" sz="3200" b="0" dirty="0">
                <a:latin typeface="Heiti SC Medium" pitchFamily="2" charset="-128"/>
                <a:ea typeface="Heiti SC Medium" pitchFamily="2" charset="-128"/>
              </a:rPr>
              <a:t>其拟合指数函数为</a:t>
            </a:r>
          </a:p>
          <a:p>
            <a:pPr algn="l">
              <a:lnSpc>
                <a:spcPct val="150000"/>
              </a:lnSpc>
              <a:spcBef>
                <a:spcPct val="20000"/>
              </a:spcBef>
            </a:pPr>
            <a:r>
              <a:rPr lang="zh-CN" altLang="en-US" sz="32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	</a:t>
            </a:r>
            <a:r>
              <a:rPr lang="zh-CN" altLang="en-US" sz="3200" b="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sz="3200" b="0" i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3200" b="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 = 1.754708e</a:t>
            </a:r>
            <a:r>
              <a:rPr lang="en-US" altLang="zh-CN" sz="3200" b="0" baseline="300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-0.772282</a:t>
            </a:r>
            <a:r>
              <a:rPr lang="en-US" altLang="zh-CN" sz="3200" b="0" i="1" baseline="300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622953F-57E3-E847-92B2-EF24EB6CB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883" y="499098"/>
            <a:ext cx="4290161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5872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FD9E79A-4814-4972-A0DA-646EE1D6ED50}"/>
              </a:ext>
            </a:extLst>
          </p:cNvPr>
          <p:cNvSpPr txBox="1"/>
          <p:nvPr/>
        </p:nvSpPr>
        <p:spPr>
          <a:xfrm>
            <a:off x="3239852" y="485147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0000FF"/>
                </a:solidFill>
                <a:latin typeface="+mn-ea"/>
                <a:ea typeface="+mn-ea"/>
              </a:rPr>
              <a:t>作业</a:t>
            </a:r>
            <a:r>
              <a:rPr lang="en-US" altLang="zh-CN" sz="3600" dirty="0">
                <a:solidFill>
                  <a:srgbClr val="0000FF"/>
                </a:solidFill>
                <a:latin typeface="+mn-ea"/>
                <a:ea typeface="+mn-ea"/>
              </a:rPr>
              <a:t> 5.1</a:t>
            </a:r>
            <a:r>
              <a:rPr lang="zh-CN" altLang="en-US" sz="3600" dirty="0">
                <a:solidFill>
                  <a:srgbClr val="0000FF"/>
                </a:solidFill>
                <a:latin typeface="+mn-ea"/>
                <a:ea typeface="+mn-ea"/>
              </a:rPr>
              <a:t> </a:t>
            </a:r>
          </a:p>
        </p:txBody>
      </p:sp>
      <p:sp>
        <p:nvSpPr>
          <p:cNvPr id="7" name="副标题 180226">
            <a:extLst>
              <a:ext uri="{FF2B5EF4-FFF2-40B4-BE49-F238E27FC236}">
                <a16:creationId xmlns:a16="http://schemas.microsoft.com/office/drawing/2014/main" id="{18FE4CEE-6E84-4C78-A1D5-06295C116737}"/>
              </a:ext>
            </a:extLst>
          </p:cNvPr>
          <p:cNvSpPr txBox="1">
            <a:spLocks noChangeArrowheads="1"/>
          </p:cNvSpPr>
          <p:nvPr/>
        </p:nvSpPr>
        <p:spPr>
          <a:xfrm>
            <a:off x="345552" y="1184630"/>
            <a:ext cx="8208912" cy="455397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auto" hangingPunct="0">
              <a:lnSpc>
                <a:spcPct val="120000"/>
              </a:lnSpc>
              <a:spcBef>
                <a:spcPct val="5000"/>
              </a:spcBef>
              <a:spcAft>
                <a:spcPts val="0"/>
              </a:spcAft>
              <a:buNone/>
            </a:pPr>
            <a:r>
              <a:rPr lang="zh-CN" altLang="zh-CN" sz="2400" dirty="0">
                <a:latin typeface="+mj-ea"/>
                <a:ea typeface="+mj-ea"/>
              </a:rPr>
              <a:t>经调查</a:t>
            </a:r>
            <a:r>
              <a:rPr lang="en-US" altLang="zh-CN" sz="2400" dirty="0">
                <a:latin typeface="+mj-ea"/>
                <a:ea typeface="+mj-ea"/>
              </a:rPr>
              <a:t>15</a:t>
            </a:r>
            <a:r>
              <a:rPr lang="zh-CN" altLang="zh-CN" sz="2400" dirty="0">
                <a:latin typeface="+mj-ea"/>
                <a:ea typeface="+mj-ea"/>
              </a:rPr>
              <a:t>个人，他们的体重与身高的数据如下：</a:t>
            </a:r>
            <a:endParaRPr lang="zh-CN" altLang="en-US" sz="2400" b="0" dirty="0">
              <a:latin typeface="+mj-ea"/>
              <a:ea typeface="+mj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451B629-2F32-460F-A0BA-1823FFBD58EA}"/>
              </a:ext>
            </a:extLst>
          </p:cNvPr>
          <p:cNvSpPr txBox="1"/>
          <p:nvPr/>
        </p:nvSpPr>
        <p:spPr>
          <a:xfrm>
            <a:off x="323528" y="4741621"/>
            <a:ext cx="7846694" cy="593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zh-CN" sz="2400" dirty="0">
                <a:solidFill>
                  <a:schemeClr val="tx1"/>
                </a:solidFill>
                <a:latin typeface="+mn-ea"/>
                <a:ea typeface="+mn-ea"/>
              </a:rPr>
              <a:t>试建立体重（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y</a:t>
            </a:r>
            <a:r>
              <a:rPr lang="zh-CN" altLang="zh-CN" sz="2400" dirty="0">
                <a:solidFill>
                  <a:schemeClr val="tx1"/>
                </a:solidFill>
                <a:latin typeface="+mn-ea"/>
                <a:ea typeface="+mn-ea"/>
              </a:rPr>
              <a:t>）与身高（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x</a:t>
            </a:r>
            <a:r>
              <a:rPr lang="zh-CN" altLang="zh-CN" sz="2400" dirty="0">
                <a:solidFill>
                  <a:schemeClr val="tx1"/>
                </a:solidFill>
                <a:latin typeface="+mn-ea"/>
                <a:ea typeface="+mn-ea"/>
              </a:rPr>
              <a:t>）的关系。</a:t>
            </a:r>
            <a:endParaRPr lang="en-US" altLang="zh-CN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5D40E1DA-E3AA-488A-8617-BEB81559E4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299263"/>
              </p:ext>
            </p:extLst>
          </p:nvPr>
        </p:nvGraphicFramePr>
        <p:xfrm>
          <a:off x="1475656" y="1904213"/>
          <a:ext cx="6357181" cy="28371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6321">
                  <a:extLst>
                    <a:ext uri="{9D8B030D-6E8A-4147-A177-3AD203B41FA5}">
                      <a16:colId xmlns:a16="http://schemas.microsoft.com/office/drawing/2014/main" val="272677221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62972226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405921877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6130555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510146876"/>
                    </a:ext>
                  </a:extLst>
                </a:gridCol>
                <a:gridCol w="846484">
                  <a:extLst>
                    <a:ext uri="{9D8B030D-6E8A-4147-A177-3AD203B41FA5}">
                      <a16:colId xmlns:a16="http://schemas.microsoft.com/office/drawing/2014/main" val="2766942494"/>
                    </a:ext>
                  </a:extLst>
                </a:gridCol>
              </a:tblGrid>
              <a:tr h="460845">
                <a:tc>
                  <a:txBody>
                    <a:bodyPr/>
                    <a:lstStyle/>
                    <a:p>
                      <a:r>
                        <a:rPr lang="zh-CN" altLang="en-US" sz="2400" baseline="0" dirty="0">
                          <a:latin typeface="Times New Roman" panose="02020603050405020304" pitchFamily="18" charset="0"/>
                          <a:ea typeface="+mn-ea"/>
                        </a:rPr>
                        <a:t>身高</a:t>
                      </a:r>
                      <a:r>
                        <a:rPr lang="en-US" altLang="zh-CN" sz="2400" baseline="0" dirty="0">
                          <a:latin typeface="Times New Roman" panose="02020603050405020304" pitchFamily="18" charset="0"/>
                          <a:ea typeface="+mn-ea"/>
                        </a:rPr>
                        <a:t>x</a:t>
                      </a:r>
                      <a:r>
                        <a:rPr lang="zh-CN" altLang="en-US" sz="2400" baseline="0" dirty="0">
                          <a:latin typeface="Times New Roman" panose="02020603050405020304" pitchFamily="18" charset="0"/>
                          <a:ea typeface="+mn-ea"/>
                        </a:rPr>
                        <a:t>（米）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0.75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0.86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0.96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1.08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1.12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01307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zh-CN" altLang="en-US" sz="2400" baseline="0" dirty="0">
                          <a:latin typeface="Times New Roman" panose="02020603050405020304" pitchFamily="18" charset="0"/>
                          <a:ea typeface="+mn-ea"/>
                        </a:rPr>
                        <a:t>体重</a:t>
                      </a:r>
                      <a:r>
                        <a:rPr lang="en-US" altLang="zh-CN" sz="2400" baseline="0" dirty="0">
                          <a:latin typeface="Times New Roman" panose="02020603050405020304" pitchFamily="18" charset="0"/>
                          <a:ea typeface="+mn-ea"/>
                        </a:rPr>
                        <a:t>y (</a:t>
                      </a:r>
                      <a:r>
                        <a:rPr lang="zh-CN" altLang="en-US" sz="2400" baseline="0" dirty="0">
                          <a:latin typeface="Times New Roman" panose="02020603050405020304" pitchFamily="18" charset="0"/>
                          <a:ea typeface="+mn-ea"/>
                        </a:rPr>
                        <a:t>千克</a:t>
                      </a:r>
                      <a:r>
                        <a:rPr lang="en-US" altLang="zh-CN" sz="2400" baseline="0" dirty="0">
                          <a:latin typeface="Times New Roman" panose="02020603050405020304" pitchFamily="18" charset="0"/>
                          <a:ea typeface="+mn-ea"/>
                        </a:rPr>
                        <a:t>)</a:t>
                      </a:r>
                      <a:endParaRPr lang="zh-CN" altLang="en-US" sz="2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2109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zh-CN" altLang="en-US" sz="2400" baseline="0" dirty="0">
                          <a:latin typeface="Times New Roman" panose="02020603050405020304" pitchFamily="18" charset="0"/>
                          <a:ea typeface="+mn-ea"/>
                        </a:rPr>
                        <a:t>身高</a:t>
                      </a:r>
                      <a:r>
                        <a:rPr lang="en-US" altLang="zh-CN" sz="2400" baseline="0" dirty="0">
                          <a:latin typeface="Times New Roman" panose="02020603050405020304" pitchFamily="18" charset="0"/>
                          <a:ea typeface="+mn-ea"/>
                        </a:rPr>
                        <a:t>x</a:t>
                      </a:r>
                      <a:r>
                        <a:rPr lang="zh-CN" altLang="en-US" sz="2400" baseline="0" dirty="0">
                          <a:latin typeface="Times New Roman" panose="02020603050405020304" pitchFamily="18" charset="0"/>
                          <a:ea typeface="+mn-ea"/>
                        </a:rPr>
                        <a:t>（米）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1.26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1.35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1.51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1.55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1.60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252608"/>
                  </a:ext>
                </a:extLst>
              </a:tr>
              <a:tr h="478904">
                <a:tc>
                  <a:txBody>
                    <a:bodyPr/>
                    <a:lstStyle/>
                    <a:p>
                      <a:r>
                        <a:rPr lang="zh-CN" altLang="en-US" sz="2400" baseline="0" dirty="0">
                          <a:latin typeface="Times New Roman" panose="02020603050405020304" pitchFamily="18" charset="0"/>
                          <a:ea typeface="+mn-ea"/>
                        </a:rPr>
                        <a:t>体重</a:t>
                      </a:r>
                      <a:r>
                        <a:rPr lang="en-US" altLang="zh-CN" sz="2400" baseline="0" dirty="0">
                          <a:latin typeface="Times New Roman" panose="02020603050405020304" pitchFamily="18" charset="0"/>
                          <a:ea typeface="+mn-ea"/>
                        </a:rPr>
                        <a:t>y (</a:t>
                      </a:r>
                      <a:r>
                        <a:rPr lang="zh-CN" altLang="en-US" sz="2400" baseline="0" dirty="0">
                          <a:latin typeface="Times New Roman" panose="02020603050405020304" pitchFamily="18" charset="0"/>
                          <a:ea typeface="+mn-ea"/>
                        </a:rPr>
                        <a:t>千克</a:t>
                      </a:r>
                      <a:r>
                        <a:rPr lang="en-US" altLang="zh-CN" sz="2400" baseline="0" dirty="0">
                          <a:latin typeface="Times New Roman" panose="02020603050405020304" pitchFamily="18" charset="0"/>
                          <a:ea typeface="+mn-ea"/>
                        </a:rPr>
                        <a:t>)</a:t>
                      </a:r>
                      <a:endParaRPr lang="zh-CN" altLang="en-US" sz="2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27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35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41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48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50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75395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zh-CN" altLang="en-US" sz="2400" baseline="0" dirty="0">
                          <a:latin typeface="Times New Roman" panose="02020603050405020304" pitchFamily="18" charset="0"/>
                          <a:ea typeface="+mn-ea"/>
                        </a:rPr>
                        <a:t>身高</a:t>
                      </a:r>
                      <a:r>
                        <a:rPr lang="en-US" altLang="zh-CN" sz="2400" baseline="0" dirty="0">
                          <a:latin typeface="Times New Roman" panose="02020603050405020304" pitchFamily="18" charset="0"/>
                          <a:ea typeface="+mn-ea"/>
                        </a:rPr>
                        <a:t>x</a:t>
                      </a:r>
                      <a:r>
                        <a:rPr lang="zh-CN" altLang="en-US" sz="2400" baseline="0" dirty="0">
                          <a:latin typeface="Times New Roman" panose="02020603050405020304" pitchFamily="18" charset="0"/>
                          <a:ea typeface="+mn-ea"/>
                        </a:rPr>
                        <a:t>（米）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1.63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1.67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1.71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1.78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1.85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122510"/>
                  </a:ext>
                </a:extLst>
              </a:tr>
              <a:tr h="478904">
                <a:tc>
                  <a:txBody>
                    <a:bodyPr/>
                    <a:lstStyle/>
                    <a:p>
                      <a:r>
                        <a:rPr lang="zh-CN" altLang="en-US" sz="2400" baseline="0" dirty="0">
                          <a:latin typeface="Times New Roman" panose="02020603050405020304" pitchFamily="18" charset="0"/>
                          <a:ea typeface="+mn-ea"/>
                        </a:rPr>
                        <a:t>体重</a:t>
                      </a:r>
                      <a:r>
                        <a:rPr lang="en-US" altLang="zh-CN" sz="2400" baseline="0" dirty="0">
                          <a:latin typeface="Times New Roman" panose="02020603050405020304" pitchFamily="18" charset="0"/>
                          <a:ea typeface="+mn-ea"/>
                        </a:rPr>
                        <a:t>y (</a:t>
                      </a:r>
                      <a:r>
                        <a:rPr lang="zh-CN" altLang="en-US" sz="2400" baseline="0" dirty="0">
                          <a:latin typeface="Times New Roman" panose="02020603050405020304" pitchFamily="18" charset="0"/>
                          <a:ea typeface="+mn-ea"/>
                        </a:rPr>
                        <a:t>千克</a:t>
                      </a:r>
                      <a:r>
                        <a:rPr lang="en-US" altLang="zh-CN" sz="2400" baseline="0" dirty="0">
                          <a:latin typeface="Times New Roman" panose="02020603050405020304" pitchFamily="18" charset="0"/>
                          <a:ea typeface="+mn-ea"/>
                        </a:rPr>
                        <a:t>)</a:t>
                      </a:r>
                      <a:endParaRPr lang="zh-CN" altLang="en-US" sz="2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51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54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59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66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75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38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16040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7" name="副标题 287746">
            <a:extLst>
              <a:ext uri="{FF2B5EF4-FFF2-40B4-BE49-F238E27FC236}">
                <a16:creationId xmlns:a16="http://schemas.microsoft.com/office/drawing/2014/main" id="{3A1200F1-224A-4CD5-8B5B-4A4F9E0EC94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9645" y="1268760"/>
            <a:ext cx="8764709" cy="4752528"/>
          </a:xfrm>
          <a:ln>
            <a:solidFill>
              <a:schemeClr val="bg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l" eaLnBrk="0" hangingPunct="0">
              <a:lnSpc>
                <a:spcPct val="100000"/>
              </a:lnSpc>
              <a:buClr>
                <a:srgbClr val="27305F"/>
              </a:buClr>
              <a:buSzPct val="60000"/>
            </a:pPr>
            <a:r>
              <a:rPr lang="zh-CN" altLang="en-US" sz="32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优势：</a:t>
            </a:r>
            <a:endParaRPr lang="en-US" altLang="zh-CN" sz="3200" b="1" dirty="0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457200" indent="-457200" algn="l" eaLnBrk="0" hangingPunct="0">
              <a:lnSpc>
                <a:spcPct val="100000"/>
              </a:lnSpc>
              <a:buClr>
                <a:srgbClr val="27305F"/>
              </a:buClr>
              <a:buSzPct val="60000"/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方程简单</a:t>
            </a: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457200" indent="-457200" algn="l" eaLnBrk="0" hangingPunct="0">
              <a:lnSpc>
                <a:spcPct val="100000"/>
              </a:lnSpc>
              <a:buClr>
                <a:srgbClr val="27305F"/>
              </a:buClr>
              <a:buSzPct val="60000"/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只要次数足够高，在闭区间上多项式能以任何精度逼近给定的连续函数</a:t>
            </a: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457200" indent="-457200" algn="l" eaLnBrk="0" hangingPunct="0">
              <a:lnSpc>
                <a:spcPct val="100000"/>
              </a:lnSpc>
              <a:buClr>
                <a:srgbClr val="27305F"/>
              </a:buClr>
              <a:buSzPct val="60000"/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实际中应用广泛</a:t>
            </a:r>
          </a:p>
          <a:p>
            <a:pPr algn="l" eaLnBrk="0" hangingPunct="0">
              <a:lnSpc>
                <a:spcPct val="100000"/>
              </a:lnSpc>
              <a:buClr>
                <a:srgbClr val="27305F"/>
              </a:buClr>
              <a:buSzPct val="60000"/>
            </a:pPr>
            <a:r>
              <a:rPr lang="zh-CN" altLang="en-US" sz="32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病态问题：</a:t>
            </a:r>
          </a:p>
          <a:p>
            <a:pPr marL="457200" indent="-457200" algn="l" eaLnBrk="0" hangingPunct="0">
              <a:lnSpc>
                <a:spcPct val="100000"/>
              </a:lnSpc>
              <a:buClr>
                <a:srgbClr val="27305F"/>
              </a:buClr>
              <a:buSzPct val="60000"/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当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较大时</a:t>
            </a:r>
            <a:r>
              <a:rPr lang="en-US" altLang="zh-CN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≥7)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，系数矩阵条件数较大</a:t>
            </a:r>
            <a:r>
              <a:rPr lang="zh-CN" altLang="en-US" sz="2800" b="1" dirty="0">
                <a:latin typeface="华文仿宋" panose="02010600040101010101" pitchFamily="2" charset="-122"/>
              </a:rPr>
              <a:t>，法方程组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往往是病态的，给求解工作带来了困难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348F72E-4849-42A8-81BA-102D86BB664C}"/>
              </a:ext>
            </a:extLst>
          </p:cNvPr>
          <p:cNvSpPr txBox="1">
            <a:spLocks noChangeArrowheads="1"/>
          </p:cNvSpPr>
          <p:nvPr/>
        </p:nvSpPr>
        <p:spPr>
          <a:xfrm>
            <a:off x="1799692" y="404664"/>
            <a:ext cx="5724636" cy="535531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>
            <a:sp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最小二乘多项式拟合方法小结</a:t>
            </a:r>
            <a:r>
              <a:rPr lang="en-US" altLang="zh-CN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endParaRPr lang="zh-CN" altLang="en-US" sz="32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19402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>
            <a:extLst>
              <a:ext uri="{FF2B5EF4-FFF2-40B4-BE49-F238E27FC236}">
                <a16:creationId xmlns:a16="http://schemas.microsoft.com/office/drawing/2014/main" id="{C61C381B-60D1-4769-AA80-E8A33D41814E}"/>
              </a:ext>
            </a:extLst>
          </p:cNvPr>
          <p:cNvSpPr txBox="1">
            <a:spLocks noChangeArrowheads="1"/>
          </p:cNvSpPr>
          <p:nvPr/>
        </p:nvSpPr>
        <p:spPr>
          <a:xfrm>
            <a:off x="1799692" y="23718"/>
            <a:ext cx="5544616" cy="535531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>
            <a:sp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5.3 </a:t>
            </a: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其他曲线拟合方法</a:t>
            </a:r>
            <a:r>
              <a:rPr lang="en-US" altLang="zh-CN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endParaRPr lang="zh-CN" altLang="en-US" sz="32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BF07A6F-1904-7771-87BC-B8FC00AA4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310" y="618200"/>
            <a:ext cx="6615380" cy="163867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E2F0642-3387-53D9-F8B5-AC56BFEFB6F7}"/>
              </a:ext>
            </a:extLst>
          </p:cNvPr>
          <p:cNvSpPr txBox="1"/>
          <p:nvPr/>
        </p:nvSpPr>
        <p:spPr>
          <a:xfrm>
            <a:off x="431540" y="2507412"/>
            <a:ext cx="828092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defTabSz="685800" fontAlgn="auto">
              <a:spcBef>
                <a:spcPts val="750"/>
              </a:spcBef>
              <a:spcAft>
                <a:spcPts val="0"/>
              </a:spcAft>
              <a:buClr>
                <a:srgbClr val="27305F"/>
              </a:buClr>
              <a:buSzPct val="60000"/>
              <a:defRPr/>
            </a:pPr>
            <a:r>
              <a:rPr lang="zh-CN" altLang="en-US" sz="3200" dirty="0">
                <a:solidFill>
                  <a:srgbClr val="090A0B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法方程组的求解过程涉及到系数矩阵的求逆运算，系数矩阵的病态现象会使得其精度难以保证，造成解的巨大波动。</a:t>
            </a:r>
            <a:endParaRPr lang="en-US" altLang="zh-CN" sz="3200" dirty="0">
              <a:solidFill>
                <a:srgbClr val="090A0B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2288CB6-C0E6-41FF-3F8D-0AD2B8B1FF04}"/>
                  </a:ext>
                </a:extLst>
              </p:cNvPr>
              <p:cNvSpPr txBox="1"/>
              <p:nvPr/>
            </p:nvSpPr>
            <p:spPr>
              <a:xfrm>
                <a:off x="5004048" y="2126795"/>
                <a:ext cx="24160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G   </a:t>
                </a:r>
                <a14:m>
                  <m:oMath xmlns:m="http://schemas.openxmlformats.org/officeDocument/2006/math">
                    <m:r>
                      <a:rPr kumimoji="1"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kumimoji="1"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 a     </a:t>
                </a:r>
                <a:r>
                  <a:rPr kumimoji="1" lang="en-US" altLang="zh-CN" sz="24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=      </a:t>
                </a:r>
                <a:r>
                  <a:rPr kumimoji="1"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b</a:t>
                </a:r>
                <a:endParaRPr kumimoji="1" lang="zh-CN" altLang="en-US" sz="24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2288CB6-C0E6-41FF-3F8D-0AD2B8B1F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2126795"/>
                <a:ext cx="2416046" cy="461665"/>
              </a:xfrm>
              <a:prstGeom prst="rect">
                <a:avLst/>
              </a:prstGeom>
              <a:blipFill>
                <a:blip r:embed="rId3"/>
                <a:stretch>
                  <a:fillRect l="-4188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副标题 288770">
            <a:extLst>
              <a:ext uri="{FF2B5EF4-FFF2-40B4-BE49-F238E27FC236}">
                <a16:creationId xmlns:a16="http://schemas.microsoft.com/office/drawing/2014/main" id="{33996D1E-B687-DC80-3949-EC01A82950A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31541" y="4117217"/>
            <a:ext cx="8460940" cy="2159000"/>
          </a:xfrm>
          <a:ln>
            <a:solidFill>
              <a:schemeClr val="bg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l"/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如果能选取基函数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2800" b="1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)(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=1,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2,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…,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，使得内积</a:t>
            </a:r>
            <a:endParaRPr lang="zh-CN" altLang="en-US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4" name="Object 5">
            <a:extLst>
              <a:ext uri="{FF2B5EF4-FFF2-40B4-BE49-F238E27FC236}">
                <a16:creationId xmlns:a16="http://schemas.microsoft.com/office/drawing/2014/main" id="{7491DE13-BB80-B7EA-AB42-A6E8C43056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6328177"/>
              </p:ext>
            </p:extLst>
          </p:nvPr>
        </p:nvGraphicFramePr>
        <p:xfrm>
          <a:off x="3143320" y="4581128"/>
          <a:ext cx="2857359" cy="1074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62040" imgH="482400" progId="Equation.DSMT4">
                  <p:embed/>
                </p:oleObj>
              </mc:Choice>
              <mc:Fallback>
                <p:oleObj name="Equation" r:id="rId4" imgW="1562040" imgH="482400" progId="Equation.DSMT4">
                  <p:embed/>
                  <p:pic>
                    <p:nvPicPr>
                      <p:cNvPr id="7" name="Object 5">
                        <a:extLst>
                          <a:ext uri="{FF2B5EF4-FFF2-40B4-BE49-F238E27FC236}">
                            <a16:creationId xmlns:a16="http://schemas.microsoft.com/office/drawing/2014/main" id="{EE4325B6-A5EE-4A6E-9019-8349C171B5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320" y="4581128"/>
                        <a:ext cx="2857359" cy="10742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矩形 24">
            <a:extLst>
              <a:ext uri="{FF2B5EF4-FFF2-40B4-BE49-F238E27FC236}">
                <a16:creationId xmlns:a16="http://schemas.microsoft.com/office/drawing/2014/main" id="{8A43BDB0-A735-16BD-091B-74A162159302}"/>
              </a:ext>
            </a:extLst>
          </p:cNvPr>
          <p:cNvSpPr/>
          <p:nvPr/>
        </p:nvSpPr>
        <p:spPr>
          <a:xfrm>
            <a:off x="422443" y="5669464"/>
            <a:ext cx="89145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法方程组就成为对角方程组，可直接写出方程组的解。</a:t>
            </a:r>
          </a:p>
        </p:txBody>
      </p:sp>
    </p:spTree>
    <p:extLst>
      <p:ext uri="{BB962C8B-B14F-4D97-AF65-F5344CB8AC3E}">
        <p14:creationId xmlns:p14="http://schemas.microsoft.com/office/powerpoint/2010/main" val="54537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2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1" name="副标题 288770">
            <a:extLst>
              <a:ext uri="{FF2B5EF4-FFF2-40B4-BE49-F238E27FC236}">
                <a16:creationId xmlns:a16="http://schemas.microsoft.com/office/drawing/2014/main" id="{6607AE3C-2B43-4135-9052-473043B6E17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66699" y="908720"/>
            <a:ext cx="8877301" cy="2159000"/>
          </a:xfrm>
          <a:ln>
            <a:solidFill>
              <a:schemeClr val="bg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l"/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若函数系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2800" b="1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)(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=1,2,…,M)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，使得内积</a:t>
            </a:r>
            <a:endParaRPr lang="zh-CN" altLang="en-US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EE4325B6-A5EE-4A6E-9019-8349C171B5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1373110"/>
              </p:ext>
            </p:extLst>
          </p:nvPr>
        </p:nvGraphicFramePr>
        <p:xfrm>
          <a:off x="2659472" y="1483139"/>
          <a:ext cx="2997969" cy="1074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62040" imgH="482400" progId="Equation.DSMT4">
                  <p:embed/>
                </p:oleObj>
              </mc:Choice>
              <mc:Fallback>
                <p:oleObj name="Equation" r:id="rId2" imgW="1562040" imgH="482400" progId="Equation.DSMT4">
                  <p:embed/>
                  <p:pic>
                    <p:nvPicPr>
                      <p:cNvPr id="7" name="Object 5">
                        <a:extLst>
                          <a:ext uri="{FF2B5EF4-FFF2-40B4-BE49-F238E27FC236}">
                            <a16:creationId xmlns:a16="http://schemas.microsoft.com/office/drawing/2014/main" id="{EE4325B6-A5EE-4A6E-9019-8349C171B5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9472" y="1483139"/>
                        <a:ext cx="2997969" cy="10742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18">
            <a:extLst>
              <a:ext uri="{FF2B5EF4-FFF2-40B4-BE49-F238E27FC236}">
                <a16:creationId xmlns:a16="http://schemas.microsoft.com/office/drawing/2014/main" id="{648D1353-DD08-4BBC-A727-FE1D7F85603F}"/>
              </a:ext>
            </a:extLst>
          </p:cNvPr>
          <p:cNvGrpSpPr>
            <a:grpSpLocks/>
          </p:cNvGrpSpPr>
          <p:nvPr/>
        </p:nvGrpSpPr>
        <p:grpSpPr bwMode="auto">
          <a:xfrm>
            <a:off x="191294" y="2560586"/>
            <a:ext cx="8680450" cy="617538"/>
            <a:chOff x="184" y="1892"/>
            <a:chExt cx="5468" cy="389"/>
          </a:xfrm>
        </p:grpSpPr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F15B24F3-96EB-4FAA-BA0E-7FCB2EDA2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" y="1913"/>
              <a:ext cx="57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则称</a:t>
              </a:r>
            </a:p>
          </p:txBody>
        </p:sp>
        <p:graphicFrame>
          <p:nvGraphicFramePr>
            <p:cNvPr id="10" name="Object 13">
              <a:extLst>
                <a:ext uri="{FF2B5EF4-FFF2-40B4-BE49-F238E27FC236}">
                  <a16:creationId xmlns:a16="http://schemas.microsoft.com/office/drawing/2014/main" id="{13B73A9C-9504-4B85-8EA9-3631667F1B4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28334315"/>
                </p:ext>
              </p:extLst>
            </p:nvPr>
          </p:nvGraphicFramePr>
          <p:xfrm>
            <a:off x="5168" y="1958"/>
            <a:ext cx="48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93480" imgH="203040" progId="Equation.DSMT4">
                    <p:embed/>
                  </p:oleObj>
                </mc:Choice>
                <mc:Fallback>
                  <p:oleObj name="Equation" r:id="rId4" imgW="393480" imgH="203040" progId="Equation.DSMT4">
                    <p:embed/>
                    <p:pic>
                      <p:nvPicPr>
                        <p:cNvPr id="10" name="Object 13">
                          <a:extLst>
                            <a:ext uri="{FF2B5EF4-FFF2-40B4-BE49-F238E27FC236}">
                              <a16:creationId xmlns:a16="http://schemas.microsoft.com/office/drawing/2014/main" id="{13B73A9C-9504-4B85-8EA9-3631667F1B4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8" y="1958"/>
                          <a:ext cx="484" cy="29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4">
              <a:extLst>
                <a:ext uri="{FF2B5EF4-FFF2-40B4-BE49-F238E27FC236}">
                  <a16:creationId xmlns:a16="http://schemas.microsoft.com/office/drawing/2014/main" id="{7688754F-ABC8-46EA-AB8B-243D6F56064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47253592"/>
                </p:ext>
              </p:extLst>
            </p:nvPr>
          </p:nvGraphicFramePr>
          <p:xfrm>
            <a:off x="676" y="1892"/>
            <a:ext cx="2007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269720" imgH="241200" progId="Equation.DSMT4">
                    <p:embed/>
                  </p:oleObj>
                </mc:Choice>
                <mc:Fallback>
                  <p:oleObj name="Equation" r:id="rId6" imgW="1269720" imgH="241200" progId="Equation.DSMT4">
                    <p:embed/>
                    <p:pic>
                      <p:nvPicPr>
                        <p:cNvPr id="11" name="Object 14">
                          <a:extLst>
                            <a:ext uri="{FF2B5EF4-FFF2-40B4-BE49-F238E27FC236}">
                              <a16:creationId xmlns:a16="http://schemas.microsoft.com/office/drawing/2014/main" id="{7688754F-ABC8-46EA-AB8B-243D6F56064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6" y="1892"/>
                          <a:ext cx="2007" cy="38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Rectangle 15">
              <a:extLst>
                <a:ext uri="{FF2B5EF4-FFF2-40B4-BE49-F238E27FC236}">
                  <a16:creationId xmlns:a16="http://schemas.microsoft.com/office/drawing/2014/main" id="{881C107D-E81D-4A0B-AC64-AB1C3F13F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3" y="1912"/>
              <a:ext cx="261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为区间    上关于权函数</a:t>
              </a:r>
            </a:p>
          </p:txBody>
        </p:sp>
        <p:graphicFrame>
          <p:nvGraphicFramePr>
            <p:cNvPr id="13" name="Object 16">
              <a:extLst>
                <a:ext uri="{FF2B5EF4-FFF2-40B4-BE49-F238E27FC236}">
                  <a16:creationId xmlns:a16="http://schemas.microsoft.com/office/drawing/2014/main" id="{D0D38854-2C8C-497A-8A6F-81B9D7D3E3B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24649178"/>
                </p:ext>
              </p:extLst>
            </p:nvPr>
          </p:nvGraphicFramePr>
          <p:xfrm>
            <a:off x="3335" y="1892"/>
            <a:ext cx="470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42720" imgH="203040" progId="Equation.DSMT4">
                    <p:embed/>
                  </p:oleObj>
                </mc:Choice>
                <mc:Fallback>
                  <p:oleObj name="Equation" r:id="rId8" imgW="342720" imgH="203040" progId="Equation.DSMT4">
                    <p:embed/>
                    <p:pic>
                      <p:nvPicPr>
                        <p:cNvPr id="13" name="Object 16">
                          <a:extLst>
                            <a:ext uri="{FF2B5EF4-FFF2-40B4-BE49-F238E27FC236}">
                              <a16:creationId xmlns:a16="http://schemas.microsoft.com/office/drawing/2014/main" id="{D0D38854-2C8C-497A-8A6F-81B9D7D3E3B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5" y="1892"/>
                          <a:ext cx="470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7A6234CB-B42E-4BCB-A436-DCF645004875}"/>
              </a:ext>
            </a:extLst>
          </p:cNvPr>
          <p:cNvSpPr/>
          <p:nvPr/>
        </p:nvSpPr>
        <p:spPr>
          <a:xfrm>
            <a:off x="138814" y="3223063"/>
            <a:ext cx="27430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的正交函数系。</a:t>
            </a:r>
          </a:p>
        </p:txBody>
      </p:sp>
      <p:grpSp>
        <p:nvGrpSpPr>
          <p:cNvPr id="16" name="Group 28">
            <a:extLst>
              <a:ext uri="{FF2B5EF4-FFF2-40B4-BE49-F238E27FC236}">
                <a16:creationId xmlns:a16="http://schemas.microsoft.com/office/drawing/2014/main" id="{0BBF58D7-E99A-49C3-9824-0993DD6D88D8}"/>
              </a:ext>
            </a:extLst>
          </p:cNvPr>
          <p:cNvGrpSpPr>
            <a:grpSpLocks/>
          </p:cNvGrpSpPr>
          <p:nvPr/>
        </p:nvGrpSpPr>
        <p:grpSpPr bwMode="auto">
          <a:xfrm>
            <a:off x="129183" y="3637785"/>
            <a:ext cx="2952752" cy="687388"/>
            <a:chOff x="215" y="2723"/>
            <a:chExt cx="1860" cy="433"/>
          </a:xfrm>
        </p:grpSpPr>
        <p:sp>
          <p:nvSpPr>
            <p:cNvPr id="17" name="Rectangle 19">
              <a:extLst>
                <a:ext uri="{FF2B5EF4-FFF2-40B4-BE49-F238E27FC236}">
                  <a16:creationId xmlns:a16="http://schemas.microsoft.com/office/drawing/2014/main" id="{F33DDEA4-E124-4154-A3B3-7FCE8AE58B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" y="2776"/>
              <a:ext cx="129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rgbClr val="0000FF"/>
                  </a:solidFill>
                  <a:latin typeface="Heiti SC Medium" pitchFamily="2" charset="-128"/>
                  <a:ea typeface="Heiti SC Medium" pitchFamily="2" charset="-128"/>
                </a:rPr>
                <a:t>特别地，若</a:t>
              </a:r>
            </a:p>
          </p:txBody>
        </p:sp>
        <p:graphicFrame>
          <p:nvGraphicFramePr>
            <p:cNvPr id="18" name="Object 20">
              <a:extLst>
                <a:ext uri="{FF2B5EF4-FFF2-40B4-BE49-F238E27FC236}">
                  <a16:creationId xmlns:a16="http://schemas.microsoft.com/office/drawing/2014/main" id="{C76DA680-94C5-4326-B059-722DCF24631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7043706"/>
                </p:ext>
              </p:extLst>
            </p:nvPr>
          </p:nvGraphicFramePr>
          <p:xfrm>
            <a:off x="1424" y="2723"/>
            <a:ext cx="651" cy="4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42720" imgH="228600" progId="Equation.DSMT4">
                    <p:embed/>
                  </p:oleObj>
                </mc:Choice>
                <mc:Fallback>
                  <p:oleObj name="Equation" r:id="rId10" imgW="342720" imgH="228600" progId="Equation.DSMT4">
                    <p:embed/>
                    <p:pic>
                      <p:nvPicPr>
                        <p:cNvPr id="18" name="Object 20">
                          <a:extLst>
                            <a:ext uri="{FF2B5EF4-FFF2-40B4-BE49-F238E27FC236}">
                              <a16:creationId xmlns:a16="http://schemas.microsoft.com/office/drawing/2014/main" id="{C76DA680-94C5-4326-B059-722DCF2463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4" y="2723"/>
                          <a:ext cx="651" cy="4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Rectangle 22">
            <a:extLst>
              <a:ext uri="{FF2B5EF4-FFF2-40B4-BE49-F238E27FC236}">
                <a16:creationId xmlns:a16="http://schemas.microsoft.com/office/drawing/2014/main" id="{F4F3059E-BD2B-4313-BF9C-AC31FC0DC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2099" y="3721920"/>
            <a:ext cx="566159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Heiti SC Medium" pitchFamily="2" charset="-128"/>
                <a:ea typeface="Heiti SC Medium" pitchFamily="2" charset="-128"/>
              </a:rPr>
              <a:t>称之为标准（</a:t>
            </a:r>
            <a:r>
              <a:rPr lang="zh-CN" altLang="en-US" sz="2800" b="1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规范</a:t>
            </a:r>
            <a:r>
              <a:rPr lang="zh-CN" altLang="en-US" sz="2800" b="1" dirty="0">
                <a:solidFill>
                  <a:srgbClr val="0000FF"/>
                </a:solidFill>
                <a:latin typeface="Heiti SC Medium" pitchFamily="2" charset="-128"/>
                <a:ea typeface="Heiti SC Medium" pitchFamily="2" charset="-128"/>
              </a:rPr>
              <a:t>）正交函数系</a:t>
            </a:r>
            <a:r>
              <a:rPr lang="zh-CN" altLang="en-US" sz="2800" dirty="0">
                <a:solidFill>
                  <a:srgbClr val="0000FF"/>
                </a:solidFill>
                <a:ea typeface="Heiti SC Medium" pitchFamily="2" charset="-128"/>
              </a:rPr>
              <a:t>。</a:t>
            </a:r>
            <a:endParaRPr lang="zh-CN" altLang="en-US" sz="2800" b="1" dirty="0">
              <a:solidFill>
                <a:srgbClr val="0000FF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grpSp>
        <p:nvGrpSpPr>
          <p:cNvPr id="20" name="Group 26">
            <a:extLst>
              <a:ext uri="{FF2B5EF4-FFF2-40B4-BE49-F238E27FC236}">
                <a16:creationId xmlns:a16="http://schemas.microsoft.com/office/drawing/2014/main" id="{4882F3DD-DD97-4F4A-B1C3-04EA08FFEC25}"/>
              </a:ext>
            </a:extLst>
          </p:cNvPr>
          <p:cNvGrpSpPr>
            <a:grpSpLocks/>
          </p:cNvGrpSpPr>
          <p:nvPr/>
        </p:nvGrpSpPr>
        <p:grpSpPr bwMode="auto">
          <a:xfrm>
            <a:off x="421482" y="4337254"/>
            <a:ext cx="8301037" cy="1065213"/>
            <a:chOff x="135" y="3315"/>
            <a:chExt cx="5424" cy="768"/>
          </a:xfrm>
        </p:grpSpPr>
        <p:sp>
          <p:nvSpPr>
            <p:cNvPr id="21" name="Rectangle 25">
              <a:extLst>
                <a:ext uri="{FF2B5EF4-FFF2-40B4-BE49-F238E27FC236}">
                  <a16:creationId xmlns:a16="http://schemas.microsoft.com/office/drawing/2014/main" id="{2CC74916-6E0C-45D5-ABC3-890B75EED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" y="3315"/>
              <a:ext cx="5424" cy="76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25400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graphicFrame>
          <p:nvGraphicFramePr>
            <p:cNvPr id="22" name="Object 24">
              <a:extLst>
                <a:ext uri="{FF2B5EF4-FFF2-40B4-BE49-F238E27FC236}">
                  <a16:creationId xmlns:a16="http://schemas.microsoft.com/office/drawing/2014/main" id="{B66DD946-4AFD-44F9-89A4-E11F881B0CE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" y="3360"/>
            <a:ext cx="5280" cy="6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149280" imgH="330120" progId="Equation.DSMT4">
                    <p:embed/>
                  </p:oleObj>
                </mc:Choice>
                <mc:Fallback>
                  <p:oleObj name="Equation" r:id="rId12" imgW="3149280" imgH="330120" progId="Equation.DSMT4">
                    <p:embed/>
                    <p:pic>
                      <p:nvPicPr>
                        <p:cNvPr id="22" name="Object 24">
                          <a:extLst>
                            <a:ext uri="{FF2B5EF4-FFF2-40B4-BE49-F238E27FC236}">
                              <a16:creationId xmlns:a16="http://schemas.microsoft.com/office/drawing/2014/main" id="{B66DD946-4AFD-44F9-89A4-E11F881B0CE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3360"/>
                          <a:ext cx="5280" cy="6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" name="Rectangle 2">
            <a:extLst>
              <a:ext uri="{FF2B5EF4-FFF2-40B4-BE49-F238E27FC236}">
                <a16:creationId xmlns:a16="http://schemas.microsoft.com/office/drawing/2014/main" id="{C61C381B-60D1-4769-AA80-E8A33D41814E}"/>
              </a:ext>
            </a:extLst>
          </p:cNvPr>
          <p:cNvSpPr txBox="1">
            <a:spLocks noChangeArrowheads="1"/>
          </p:cNvSpPr>
          <p:nvPr/>
        </p:nvSpPr>
        <p:spPr>
          <a:xfrm>
            <a:off x="1799692" y="23718"/>
            <a:ext cx="5544616" cy="535531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>
            <a:sp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5.3 </a:t>
            </a: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其他曲线拟合方法</a:t>
            </a:r>
            <a:r>
              <a:rPr lang="en-US" altLang="zh-CN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endParaRPr lang="zh-CN" altLang="en-US" sz="32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09325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9" name="Rectangle 7">
            <a:extLst>
              <a:ext uri="{FF2B5EF4-FFF2-40B4-BE49-F238E27FC236}">
                <a16:creationId xmlns:a16="http://schemas.microsoft.com/office/drawing/2014/main" id="{70B23CF9-E3BD-4197-B7CA-4D196E401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00" y="222274"/>
            <a:ext cx="4038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sym typeface="Wingdings" panose="05000000000000000000" pitchFamily="2" charset="2"/>
              </a:rPr>
              <a:t></a:t>
            </a:r>
            <a:r>
              <a:rPr lang="zh-CN" altLang="en-US" sz="2800" b="1" dirty="0">
                <a:solidFill>
                  <a:srgbClr val="0000FF"/>
                </a:solidFill>
                <a:sym typeface="Wingdings" panose="05000000000000000000" pitchFamily="2" charset="2"/>
              </a:rPr>
              <a:t>常用的几种</a:t>
            </a:r>
            <a:r>
              <a:rPr lang="zh-CN" altLang="en-US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正交</a:t>
            </a:r>
            <a:r>
              <a:rPr lang="zh-CN" altLang="en-US" sz="2800" b="1" dirty="0">
                <a:solidFill>
                  <a:srgbClr val="0000FF"/>
                </a:solidFill>
              </a:rPr>
              <a:t>函数系</a:t>
            </a:r>
          </a:p>
        </p:txBody>
      </p:sp>
      <p:sp>
        <p:nvSpPr>
          <p:cNvPr id="105480" name="Rectangle 8">
            <a:extLst>
              <a:ext uri="{FF2B5EF4-FFF2-40B4-BE49-F238E27FC236}">
                <a16:creationId xmlns:a16="http://schemas.microsoft.com/office/drawing/2014/main" id="{EC602B4B-EA9F-4928-82EC-278D986F9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198" y="867455"/>
            <a:ext cx="88386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Wingdings" panose="05000000000000000000" pitchFamily="2" charset="2"/>
              </a:rPr>
              <a:t>1</a:t>
            </a:r>
            <a:r>
              <a:rPr lang="zh-CN" altLang="en-US" sz="2800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Wingdings" panose="05000000000000000000" pitchFamily="2" charset="2"/>
              </a:rPr>
              <a:t>、三角</a:t>
            </a:r>
            <a:r>
              <a:rPr lang="en-US" altLang="zh-CN" sz="2800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Wingdings" panose="05000000000000000000" pitchFamily="2" charset="2"/>
              </a:rPr>
              <a:t>(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Trigonometric</a:t>
            </a:r>
            <a:r>
              <a:rPr lang="en-US" altLang="zh-CN" sz="28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Wingdings" panose="05000000000000000000" pitchFamily="2" charset="2"/>
              </a:rPr>
              <a:t>)</a:t>
            </a:r>
            <a:r>
              <a:rPr lang="zh-CN" altLang="en-US" sz="2800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Wingdings" panose="05000000000000000000" pitchFamily="2" charset="2"/>
              </a:rPr>
              <a:t>函数</a:t>
            </a:r>
            <a:r>
              <a:rPr lang="zh-CN" altLang="en-US" sz="2800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系 </a:t>
            </a:r>
            <a:r>
              <a:rPr lang="en-US" altLang="zh-CN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Fourier</a:t>
            </a:r>
            <a:r>
              <a:rPr lang="zh-CN" altLang="en-US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变换</a:t>
            </a:r>
            <a:r>
              <a:rPr lang="en-US" altLang="zh-CN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r>
              <a:rPr lang="zh-CN" altLang="en-US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Wingdings" panose="05000000000000000000" pitchFamily="2" charset="2"/>
              </a:rPr>
              <a:t>：</a:t>
            </a:r>
          </a:p>
        </p:txBody>
      </p:sp>
      <p:grpSp>
        <p:nvGrpSpPr>
          <p:cNvPr id="105497" name="Group 25">
            <a:extLst>
              <a:ext uri="{FF2B5EF4-FFF2-40B4-BE49-F238E27FC236}">
                <a16:creationId xmlns:a16="http://schemas.microsoft.com/office/drawing/2014/main" id="{BCAAEB02-D967-4650-BDB4-E3EC13E58ACC}"/>
              </a:ext>
            </a:extLst>
          </p:cNvPr>
          <p:cNvGrpSpPr>
            <a:grpSpLocks/>
          </p:cNvGrpSpPr>
          <p:nvPr/>
        </p:nvGrpSpPr>
        <p:grpSpPr bwMode="auto">
          <a:xfrm>
            <a:off x="1345803" y="2168735"/>
            <a:ext cx="7391400" cy="4343400"/>
            <a:chOff x="864" y="1440"/>
            <a:chExt cx="4656" cy="2736"/>
          </a:xfrm>
        </p:grpSpPr>
        <p:sp>
          <p:nvSpPr>
            <p:cNvPr id="105494" name="Rectangle 22">
              <a:extLst>
                <a:ext uri="{FF2B5EF4-FFF2-40B4-BE49-F238E27FC236}">
                  <a16:creationId xmlns:a16="http://schemas.microsoft.com/office/drawing/2014/main" id="{8184618D-CDC4-4A68-A175-C1E4F0E2D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440"/>
              <a:ext cx="4656" cy="273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25400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graphicFrame>
          <p:nvGraphicFramePr>
            <p:cNvPr id="105486" name="Object 14">
              <a:extLst>
                <a:ext uri="{FF2B5EF4-FFF2-40B4-BE49-F238E27FC236}">
                  <a16:creationId xmlns:a16="http://schemas.microsoft.com/office/drawing/2014/main" id="{27FC174C-3F59-4A2E-AF23-A66B9C769CB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0" y="2007"/>
            <a:ext cx="4368" cy="6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387520" imgH="330120" progId="Equation.DSMT4">
                    <p:embed/>
                  </p:oleObj>
                </mc:Choice>
                <mc:Fallback>
                  <p:oleObj name="Equation" r:id="rId2" imgW="2387520" imgH="330120" progId="Equation.DSMT4">
                    <p:embed/>
                    <p:pic>
                      <p:nvPicPr>
                        <p:cNvPr id="105486" name="Object 14">
                          <a:extLst>
                            <a:ext uri="{FF2B5EF4-FFF2-40B4-BE49-F238E27FC236}">
                              <a16:creationId xmlns:a16="http://schemas.microsoft.com/office/drawing/2014/main" id="{27FC174C-3F59-4A2E-AF23-A66B9C769CB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007"/>
                          <a:ext cx="4368" cy="6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487" name="Object 15">
              <a:extLst>
                <a:ext uri="{FF2B5EF4-FFF2-40B4-BE49-F238E27FC236}">
                  <a16:creationId xmlns:a16="http://schemas.microsoft.com/office/drawing/2014/main" id="{206D90FE-460A-42FF-91EE-86E34A0F64F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87" y="2544"/>
            <a:ext cx="3813" cy="8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070000" imgH="469800" progId="Equation.DSMT4">
                    <p:embed/>
                  </p:oleObj>
                </mc:Choice>
                <mc:Fallback>
                  <p:oleObj name="Equation" r:id="rId4" imgW="2070000" imgH="469800" progId="Equation.DSMT4">
                    <p:embed/>
                    <p:pic>
                      <p:nvPicPr>
                        <p:cNvPr id="105487" name="Object 15">
                          <a:extLst>
                            <a:ext uri="{FF2B5EF4-FFF2-40B4-BE49-F238E27FC236}">
                              <a16:creationId xmlns:a16="http://schemas.microsoft.com/office/drawing/2014/main" id="{206D90FE-460A-42FF-91EE-86E34A0F64F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7" y="2544"/>
                          <a:ext cx="3813" cy="8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488" name="Object 16">
              <a:extLst>
                <a:ext uri="{FF2B5EF4-FFF2-40B4-BE49-F238E27FC236}">
                  <a16:creationId xmlns:a16="http://schemas.microsoft.com/office/drawing/2014/main" id="{12C29D5C-3838-49E1-AC7D-D9F7B283FD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35" y="3294"/>
            <a:ext cx="3859" cy="8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095200" imgH="469800" progId="Equation.DSMT4">
                    <p:embed/>
                  </p:oleObj>
                </mc:Choice>
                <mc:Fallback>
                  <p:oleObj name="Equation" r:id="rId6" imgW="2095200" imgH="469800" progId="Equation.DSMT4">
                    <p:embed/>
                    <p:pic>
                      <p:nvPicPr>
                        <p:cNvPr id="105488" name="Object 16">
                          <a:extLst>
                            <a:ext uri="{FF2B5EF4-FFF2-40B4-BE49-F238E27FC236}">
                              <a16:creationId xmlns:a16="http://schemas.microsoft.com/office/drawing/2014/main" id="{12C29D5C-3838-49E1-AC7D-D9F7B283FD2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5" y="3294"/>
                          <a:ext cx="3859" cy="8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5493" name="Group 21">
              <a:extLst>
                <a:ext uri="{FF2B5EF4-FFF2-40B4-BE49-F238E27FC236}">
                  <a16:creationId xmlns:a16="http://schemas.microsoft.com/office/drawing/2014/main" id="{572E9416-639D-46BE-A128-AC3CE7240C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1440"/>
              <a:ext cx="4292" cy="646"/>
              <a:chOff x="-62" y="1441"/>
              <a:chExt cx="4292" cy="646"/>
            </a:xfrm>
          </p:grpSpPr>
          <p:graphicFrame>
            <p:nvGraphicFramePr>
              <p:cNvPr id="105484" name="Object 12">
                <a:extLst>
                  <a:ext uri="{FF2B5EF4-FFF2-40B4-BE49-F238E27FC236}">
                    <a16:creationId xmlns:a16="http://schemas.microsoft.com/office/drawing/2014/main" id="{8C6FC0A5-341C-458D-840A-95BE07B6921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-62" y="1441"/>
              <a:ext cx="4292" cy="6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2590560" imgH="330120" progId="Equation.DSMT4">
                      <p:embed/>
                    </p:oleObj>
                  </mc:Choice>
                  <mc:Fallback>
                    <p:oleObj name="Equation" r:id="rId8" imgW="2590560" imgH="330120" progId="Equation.DSMT4">
                      <p:embed/>
                      <p:pic>
                        <p:nvPicPr>
                          <p:cNvPr id="105484" name="Object 12">
                            <a:extLst>
                              <a:ext uri="{FF2B5EF4-FFF2-40B4-BE49-F238E27FC236}">
                                <a16:creationId xmlns:a16="http://schemas.microsoft.com/office/drawing/2014/main" id="{8C6FC0A5-341C-458D-840A-95BE07B6921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62" y="1441"/>
                            <a:ext cx="4292" cy="6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05492" name="Group 20">
                <a:extLst>
                  <a:ext uri="{FF2B5EF4-FFF2-40B4-BE49-F238E27FC236}">
                    <a16:creationId xmlns:a16="http://schemas.microsoft.com/office/drawing/2014/main" id="{B585E40A-0BBF-4F4E-A6C9-347889C588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0" y="1584"/>
                <a:ext cx="1587" cy="378"/>
                <a:chOff x="4053" y="1680"/>
                <a:chExt cx="1587" cy="378"/>
              </a:xfrm>
            </p:grpSpPr>
            <p:graphicFrame>
              <p:nvGraphicFramePr>
                <p:cNvPr id="105489" name="Object 17">
                  <a:extLst>
                    <a:ext uri="{FF2B5EF4-FFF2-40B4-BE49-F238E27FC236}">
                      <a16:creationId xmlns:a16="http://schemas.microsoft.com/office/drawing/2014/main" id="{B5A44EA6-F76F-4AA8-8082-FCD300CFAAA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568" y="1680"/>
                <a:ext cx="859" cy="35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0" imgW="431640" imgH="177480" progId="Equation.DSMT4">
                        <p:embed/>
                      </p:oleObj>
                    </mc:Choice>
                    <mc:Fallback>
                      <p:oleObj name="Equation" r:id="rId10" imgW="431640" imgH="177480" progId="Equation.DSMT4">
                        <p:embed/>
                        <p:pic>
                          <p:nvPicPr>
                            <p:cNvPr id="105489" name="Object 17">
                              <a:extLst>
                                <a:ext uri="{FF2B5EF4-FFF2-40B4-BE49-F238E27FC236}">
                                  <a16:creationId xmlns:a16="http://schemas.microsoft.com/office/drawing/2014/main" id="{B5A44EA6-F76F-4AA8-8082-FCD300CFAAA3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68" y="1680"/>
                              <a:ext cx="859" cy="35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05490" name="Rectangle 18">
                  <a:extLst>
                    <a:ext uri="{FF2B5EF4-FFF2-40B4-BE49-F238E27FC236}">
                      <a16:creationId xmlns:a16="http://schemas.microsoft.com/office/drawing/2014/main" id="{9CDAC0A0-F91B-470F-AF68-83D2B1BCA0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3" y="1728"/>
                  <a:ext cx="1587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800" b="1" dirty="0">
                      <a:solidFill>
                        <a:srgbClr val="0000FF"/>
                      </a:solidFill>
                      <a:latin typeface="华文仿宋" panose="02010600040101010101" pitchFamily="2" charset="-122"/>
                      <a:ea typeface="华文仿宋" panose="02010600040101010101" pitchFamily="2" charset="-122"/>
                      <a:sym typeface="Wingdings" panose="05000000000000000000" pitchFamily="2" charset="2"/>
                    </a:rPr>
                    <a:t>（</a:t>
                  </a:r>
                  <a:r>
                    <a:rPr lang="zh-CN" altLang="en-US" sz="2800" b="1" dirty="0">
                      <a:solidFill>
                        <a:srgbClr val="FF0000"/>
                      </a:solidFill>
                      <a:latin typeface="华文仿宋" panose="02010600040101010101" pitchFamily="2" charset="-122"/>
                      <a:ea typeface="华文仿宋" panose="02010600040101010101" pitchFamily="2" charset="-122"/>
                      <a:sym typeface="Wingdings" panose="05000000000000000000" pitchFamily="2" charset="2"/>
                    </a:rPr>
                    <a:t>或</a:t>
                  </a:r>
                  <a:r>
                    <a:rPr lang="zh-CN" altLang="en-US" sz="2800" b="1" dirty="0">
                      <a:solidFill>
                        <a:srgbClr val="0000FF"/>
                      </a:solidFill>
                      <a:latin typeface="华文仿宋" panose="02010600040101010101" pitchFamily="2" charset="-122"/>
                      <a:ea typeface="华文仿宋" panose="02010600040101010101" pitchFamily="2" charset="-122"/>
                      <a:sym typeface="Wingdings" panose="05000000000000000000" pitchFamily="2" charset="2"/>
                    </a:rPr>
                    <a:t>              ）</a:t>
                  </a:r>
                </a:p>
              </p:txBody>
            </p:sp>
          </p:grpSp>
        </p:grpSp>
      </p:grpSp>
      <p:sp>
        <p:nvSpPr>
          <p:cNvPr id="105496" name="Text Box 24">
            <a:extLst>
              <a:ext uri="{FF2B5EF4-FFF2-40B4-BE49-F238E27FC236}">
                <a16:creationId xmlns:a16="http://schemas.microsoft.com/office/drawing/2014/main" id="{DDFBABF2-C383-4C85-83C5-1E7B41ADD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341" y="2719361"/>
            <a:ext cx="738664" cy="3242147"/>
          </a:xfrm>
          <a:prstGeom prst="rect">
            <a:avLst/>
          </a:prstGeom>
          <a:solidFill>
            <a:srgbClr val="00FFFF">
              <a:alpha val="50000"/>
            </a:srgbClr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正交</a:t>
            </a:r>
            <a:r>
              <a:rPr lang="zh-CN" altLang="en-US" sz="36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性质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35A2935-BFDB-E94B-9AF3-F3D703042D5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5576" y="1463700"/>
            <a:ext cx="7451237" cy="48712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53E7622-C842-0A49-98DD-29894E4BC8BD}"/>
              </a:ext>
            </a:extLst>
          </p:cNvPr>
          <p:cNvSpPr txBox="1"/>
          <p:nvPr/>
        </p:nvSpPr>
        <p:spPr>
          <a:xfrm>
            <a:off x="7898243" y="240655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…</a:t>
            </a:r>
            <a:endParaRPr kumimoji="1"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0FE83A1-7469-D647-B72F-89FA71AE7141}"/>
              </a:ext>
            </a:extLst>
          </p:cNvPr>
          <p:cNvSpPr txBox="1"/>
          <p:nvPr/>
        </p:nvSpPr>
        <p:spPr>
          <a:xfrm>
            <a:off x="7876292" y="326728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…</a:t>
            </a:r>
            <a:endParaRPr kumimoji="1"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84554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2148" name="对象 262147">
            <a:extLst>
              <a:ext uri="{FF2B5EF4-FFF2-40B4-BE49-F238E27FC236}">
                <a16:creationId xmlns:a16="http://schemas.microsoft.com/office/drawing/2014/main" id="{1746D1E8-592B-433F-9927-41807307CE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8560189"/>
              </p:ext>
            </p:extLst>
          </p:nvPr>
        </p:nvGraphicFramePr>
        <p:xfrm>
          <a:off x="5166120" y="980728"/>
          <a:ext cx="3883080" cy="2701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940052" imgH="1975104" progId="Word.Picture.8">
                  <p:embed/>
                </p:oleObj>
              </mc:Choice>
              <mc:Fallback>
                <p:oleObj r:id="rId2" imgW="1940052" imgH="1975104" progId="Word.Picture.8">
                  <p:embed/>
                  <p:pic>
                    <p:nvPicPr>
                      <p:cNvPr id="262148" name="对象 262147">
                        <a:extLst>
                          <a:ext uri="{FF2B5EF4-FFF2-40B4-BE49-F238E27FC236}">
                            <a16:creationId xmlns:a16="http://schemas.microsoft.com/office/drawing/2014/main" id="{1746D1E8-592B-433F-9927-41807307CE5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6120" y="980728"/>
                        <a:ext cx="3883080" cy="27019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54E7FE1E-BE48-49FD-91FC-6BD010B41CF2}"/>
              </a:ext>
            </a:extLst>
          </p:cNvPr>
          <p:cNvSpPr txBox="1"/>
          <p:nvPr/>
        </p:nvSpPr>
        <p:spPr>
          <a:xfrm>
            <a:off x="3455876" y="98060"/>
            <a:ext cx="2232248" cy="53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8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5.1 </a:t>
            </a:r>
            <a:r>
              <a:rPr lang="zh-CN" altLang="en-US" sz="28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引言</a:t>
            </a:r>
            <a:endParaRPr lang="en-US" altLang="zh-CN" sz="2800" b="0" dirty="0">
              <a:solidFill>
                <a:schemeClr val="bg2">
                  <a:lumMod val="1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B09BA04-C8A3-4D4D-AEE7-634255B28E64}"/>
              </a:ext>
            </a:extLst>
          </p:cNvPr>
          <p:cNvSpPr txBox="1"/>
          <p:nvPr/>
        </p:nvSpPr>
        <p:spPr>
          <a:xfrm>
            <a:off x="101937" y="805432"/>
            <a:ext cx="52544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数据点均在离此</a:t>
            </a:r>
            <a:r>
              <a:rPr lang="zh-CN" altLang="en-US" sz="24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拟合曲线的</a:t>
            </a:r>
            <a:r>
              <a:rPr lang="zh-CN" altLang="en-US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不远处的</a:t>
            </a:r>
            <a:r>
              <a:rPr lang="zh-CN" altLang="en-US" sz="24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上方或下方</a:t>
            </a:r>
            <a:r>
              <a:rPr lang="zh-CN" altLang="en-US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位置</a:t>
            </a:r>
            <a:endParaRPr lang="en-US" altLang="zh-CN" sz="2400" dirty="0">
              <a:solidFill>
                <a:schemeClr val="tx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曲线能反映数据总体分布，局部不会出现较大波动，能</a:t>
            </a:r>
            <a:r>
              <a:rPr lang="zh-CN" altLang="en-US" sz="24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反映被逼近函数的特性</a:t>
            </a:r>
            <a:endParaRPr lang="en-US" altLang="zh-CN" sz="2400" dirty="0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曲线函数与已知函数从总体上来说，其</a:t>
            </a:r>
            <a:r>
              <a:rPr lang="zh-CN" altLang="en-US" sz="24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偏差</a:t>
            </a:r>
            <a:r>
              <a:rPr lang="zh-CN" altLang="en-US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按某种方法度量达到</a:t>
            </a:r>
            <a:r>
              <a:rPr lang="zh-CN" altLang="en-US" sz="24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最小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40CA93F-D383-4211-AD89-F9675F32CB3E}"/>
              </a:ext>
            </a:extLst>
          </p:cNvPr>
          <p:cNvSpPr txBox="1">
            <a:spLocks noChangeArrowheads="1"/>
          </p:cNvSpPr>
          <p:nvPr/>
        </p:nvSpPr>
        <p:spPr>
          <a:xfrm>
            <a:off x="143508" y="4974325"/>
            <a:ext cx="8856984" cy="1077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400" b="0" dirty="0"/>
              <a:t>插值</a:t>
            </a:r>
            <a:r>
              <a:rPr lang="en-US" altLang="zh-CN" sz="2400" b="0" dirty="0"/>
              <a:t>: </a:t>
            </a:r>
            <a:r>
              <a:rPr lang="zh-CN" altLang="en-US" sz="2400" b="0" dirty="0"/>
              <a:t>过点</a:t>
            </a:r>
            <a:r>
              <a:rPr lang="en-US" altLang="zh-CN" sz="2400" b="0" dirty="0"/>
              <a:t>;  (</a:t>
            </a:r>
            <a:r>
              <a:rPr lang="zh-CN" altLang="en-US" sz="2400" b="0" dirty="0"/>
              <a:t>适合精确数据</a:t>
            </a:r>
            <a:r>
              <a:rPr lang="en-US" altLang="zh-CN" sz="2400" b="0" dirty="0"/>
              <a:t>) </a:t>
            </a:r>
          </a:p>
          <a:p>
            <a:pPr algn="l"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400" b="0" dirty="0">
                <a:solidFill>
                  <a:srgbClr val="0000FF"/>
                </a:solidFill>
              </a:rPr>
              <a:t>拟合</a:t>
            </a:r>
            <a:r>
              <a:rPr lang="en-US" altLang="zh-CN" sz="2400" b="0" dirty="0">
                <a:solidFill>
                  <a:srgbClr val="0000FF"/>
                </a:solidFill>
              </a:rPr>
              <a:t>: </a:t>
            </a:r>
            <a:r>
              <a:rPr lang="zh-CN" altLang="en-US" sz="2400" b="0" dirty="0">
                <a:solidFill>
                  <a:srgbClr val="0000FF"/>
                </a:solidFill>
              </a:rPr>
              <a:t>不过点</a:t>
            </a:r>
            <a:r>
              <a:rPr lang="en-US" altLang="zh-CN" sz="2400" b="0" dirty="0">
                <a:solidFill>
                  <a:srgbClr val="0000FF"/>
                </a:solidFill>
              </a:rPr>
              <a:t>, </a:t>
            </a:r>
            <a:r>
              <a:rPr lang="zh-CN" altLang="en-US" sz="2400" b="0" dirty="0">
                <a:solidFill>
                  <a:srgbClr val="0000FF"/>
                </a:solidFill>
              </a:rPr>
              <a:t>整体近似</a:t>
            </a:r>
            <a:r>
              <a:rPr lang="en-US" altLang="zh-CN" sz="2400" b="0" dirty="0">
                <a:solidFill>
                  <a:srgbClr val="0000FF"/>
                </a:solidFill>
              </a:rPr>
              <a:t>;  (</a:t>
            </a:r>
            <a:r>
              <a:rPr lang="zh-CN" altLang="en-US" sz="2400" b="0" dirty="0">
                <a:solidFill>
                  <a:srgbClr val="0000FF"/>
                </a:solidFill>
              </a:rPr>
              <a:t>适合</a:t>
            </a:r>
            <a:r>
              <a:rPr lang="zh-CN" altLang="en-US" sz="2400" b="0" dirty="0">
                <a:solidFill>
                  <a:srgbClr val="0000FF"/>
                </a:solidFill>
                <a:latin typeface="宋体" panose="02010600030101010101" pitchFamily="2" charset="-122"/>
              </a:rPr>
              <a:t>有经验公式或有误差的数据</a:t>
            </a:r>
            <a:r>
              <a:rPr lang="en-US" altLang="zh-CN" sz="2400" b="0" dirty="0">
                <a:solidFill>
                  <a:srgbClr val="0000FF"/>
                </a:solidFill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13BF1C-7255-41EF-858C-E17620377A58}"/>
              </a:ext>
            </a:extLst>
          </p:cNvPr>
          <p:cNvSpPr txBox="1"/>
          <p:nvPr/>
        </p:nvSpPr>
        <p:spPr>
          <a:xfrm>
            <a:off x="302032" y="4348555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0" dirty="0">
                <a:solidFill>
                  <a:srgbClr val="0000FF"/>
                </a:solidFill>
                <a:latin typeface="Heiti SC Medium" pitchFamily="2" charset="-128"/>
                <a:ea typeface="Heiti SC Medium" pitchFamily="2" charset="-128"/>
              </a:rPr>
              <a:t>拟合与插值的区别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1BD7A63-A192-486B-AFE3-FF52833400E0}"/>
              </a:ext>
            </a:extLst>
          </p:cNvPr>
          <p:cNvSpPr txBox="1"/>
          <p:nvPr/>
        </p:nvSpPr>
        <p:spPr>
          <a:xfrm>
            <a:off x="4740567" y="3933056"/>
            <a:ext cx="3071793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 eaLnBrk="1" hangingPunct="1"/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反映数据的基本关系，更具有实用价值。</a:t>
            </a:r>
            <a:endParaRPr lang="zh-CN" altLang="en-US" sz="2400" b="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32D4DF89-5B9F-4B32-8CDF-E4412D65FC54}"/>
              </a:ext>
            </a:extLst>
          </p:cNvPr>
          <p:cNvSpPr/>
          <p:nvPr/>
        </p:nvSpPr>
        <p:spPr bwMode="auto">
          <a:xfrm rot="1895125">
            <a:off x="5821060" y="4761039"/>
            <a:ext cx="167920" cy="685925"/>
          </a:xfrm>
          <a:prstGeom prst="downArrow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l">
              <a:spcBef>
                <a:spcPct val="20000"/>
              </a:spcBef>
            </a:pPr>
            <a:endParaRPr lang="zh-CN" altLang="en-US" sz="2800" dirty="0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0731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4" grpId="0" animBg="1"/>
      <p:bldP spid="1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420" name="Group 12">
            <a:extLst>
              <a:ext uri="{FF2B5EF4-FFF2-40B4-BE49-F238E27FC236}">
                <a16:creationId xmlns:a16="http://schemas.microsoft.com/office/drawing/2014/main" id="{B0BD2413-D7F8-4C14-8D6E-956BA8F05A89}"/>
              </a:ext>
            </a:extLst>
          </p:cNvPr>
          <p:cNvGrpSpPr>
            <a:grpSpLocks/>
          </p:cNvGrpSpPr>
          <p:nvPr/>
        </p:nvGrpSpPr>
        <p:grpSpPr bwMode="auto">
          <a:xfrm>
            <a:off x="251520" y="1184029"/>
            <a:ext cx="5335712" cy="514185"/>
            <a:chOff x="660" y="2243"/>
            <a:chExt cx="4094" cy="292"/>
          </a:xfrm>
        </p:grpSpPr>
        <p:graphicFrame>
          <p:nvGraphicFramePr>
            <p:cNvPr id="273418" name="Object 10">
              <a:extLst>
                <a:ext uri="{FF2B5EF4-FFF2-40B4-BE49-F238E27FC236}">
                  <a16:creationId xmlns:a16="http://schemas.microsoft.com/office/drawing/2014/main" id="{D340C8F5-662A-4FD4-ABF6-DDD51A64CDF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60" y="2254"/>
            <a:ext cx="45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06080" imgH="241200" progId="Equation.DSMT4">
                    <p:embed/>
                  </p:oleObj>
                </mc:Choice>
                <mc:Fallback>
                  <p:oleObj name="Equation" r:id="rId2" imgW="406080" imgH="241200" progId="Equation.DSMT4">
                    <p:embed/>
                    <p:pic>
                      <p:nvPicPr>
                        <p:cNvPr id="273418" name="Object 10">
                          <a:extLst>
                            <a:ext uri="{FF2B5EF4-FFF2-40B4-BE49-F238E27FC236}">
                              <a16:creationId xmlns:a16="http://schemas.microsoft.com/office/drawing/2014/main" id="{D340C8F5-662A-4FD4-ABF6-DDD51A64CDF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0" y="2254"/>
                          <a:ext cx="45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3419" name="Text Box 11">
              <a:extLst>
                <a:ext uri="{FF2B5EF4-FFF2-40B4-BE49-F238E27FC236}">
                  <a16:creationId xmlns:a16="http://schemas.microsoft.com/office/drawing/2014/main" id="{83D2DC88-979E-4893-9D2E-F939FC5657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8" y="2243"/>
              <a:ext cx="370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/>
              <a:r>
                <a:rPr lang="zh-CN" altLang="en-US" sz="2400" b="0" dirty="0">
                  <a:solidFill>
                    <a:schemeClr val="tx1"/>
                  </a:solidFill>
                  <a:latin typeface="+mn-ea"/>
                  <a:ea typeface="+mn-ea"/>
                </a:rPr>
                <a:t>连续或只有有限个第一类间断点；</a:t>
              </a:r>
            </a:p>
          </p:txBody>
        </p:sp>
      </p:grpSp>
      <p:grpSp>
        <p:nvGrpSpPr>
          <p:cNvPr id="273423" name="Group 15">
            <a:extLst>
              <a:ext uri="{FF2B5EF4-FFF2-40B4-BE49-F238E27FC236}">
                <a16:creationId xmlns:a16="http://schemas.microsoft.com/office/drawing/2014/main" id="{E95B2D21-1C23-4A41-A73A-48124DD49D54}"/>
              </a:ext>
            </a:extLst>
          </p:cNvPr>
          <p:cNvGrpSpPr>
            <a:grpSpLocks/>
          </p:cNvGrpSpPr>
          <p:nvPr/>
        </p:nvGrpSpPr>
        <p:grpSpPr bwMode="auto">
          <a:xfrm>
            <a:off x="5364088" y="1172480"/>
            <a:ext cx="4443412" cy="463550"/>
            <a:chOff x="657" y="2623"/>
            <a:chExt cx="2799" cy="292"/>
          </a:xfrm>
        </p:grpSpPr>
        <p:graphicFrame>
          <p:nvGraphicFramePr>
            <p:cNvPr id="273421" name="Object 13">
              <a:extLst>
                <a:ext uri="{FF2B5EF4-FFF2-40B4-BE49-F238E27FC236}">
                  <a16:creationId xmlns:a16="http://schemas.microsoft.com/office/drawing/2014/main" id="{38BF8680-DF32-444A-BBA7-C289A801A90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57" y="2643"/>
            <a:ext cx="45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06080" imgH="241200" progId="Equation.DSMT4">
                    <p:embed/>
                  </p:oleObj>
                </mc:Choice>
                <mc:Fallback>
                  <p:oleObj name="Equation" r:id="rId4" imgW="406080" imgH="241200" progId="Equation.DSMT4">
                    <p:embed/>
                    <p:pic>
                      <p:nvPicPr>
                        <p:cNvPr id="273421" name="Object 13">
                          <a:extLst>
                            <a:ext uri="{FF2B5EF4-FFF2-40B4-BE49-F238E27FC236}">
                              <a16:creationId xmlns:a16="http://schemas.microsoft.com/office/drawing/2014/main" id="{38BF8680-DF32-444A-BBA7-C289A801A90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2643"/>
                          <a:ext cx="45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3422" name="Text Box 14">
              <a:extLst>
                <a:ext uri="{FF2B5EF4-FFF2-40B4-BE49-F238E27FC236}">
                  <a16:creationId xmlns:a16="http://schemas.microsoft.com/office/drawing/2014/main" id="{BDB6D693-BF73-40D6-93B4-EF51F0BDCA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5" y="2623"/>
              <a:ext cx="2401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algn="l"/>
              <a:r>
                <a:rPr lang="zh-CN" altLang="en-US" sz="2400" b="0" dirty="0">
                  <a:solidFill>
                    <a:schemeClr val="tx1"/>
                  </a:solidFill>
                  <a:latin typeface="+mn-ea"/>
                  <a:ea typeface="+mn-ea"/>
                </a:rPr>
                <a:t>只有有限个极值点；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C624EA7-8F8C-46FF-AFCC-A64802930D67}"/>
              </a:ext>
            </a:extLst>
          </p:cNvPr>
          <p:cNvSpPr txBox="1"/>
          <p:nvPr/>
        </p:nvSpPr>
        <p:spPr>
          <a:xfrm>
            <a:off x="3203848" y="45055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Fourier</a:t>
            </a:r>
            <a:r>
              <a:rPr lang="zh-CN" altLang="en-US" sz="3200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变换</a:t>
            </a:r>
            <a:endParaRPr lang="zh-CN" altLang="en-US" sz="32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6C5C4BA-A06B-3049-864D-8E94DE3B1A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6201" y="1718415"/>
            <a:ext cx="4800600" cy="7493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33C5EB8-E82B-CE48-B223-CF027FA43C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6201" y="2550100"/>
            <a:ext cx="1828800" cy="406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F11CD6E-4EAD-9448-9D56-39D4189E6A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71800" y="2957146"/>
            <a:ext cx="5537200" cy="10287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9A284EA-511B-6541-87F2-A8DE61AA54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2256" y="4210208"/>
            <a:ext cx="6604000" cy="1371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1192D3A-16F3-4D42-BE83-0A907CF1D8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57455" y="4949924"/>
            <a:ext cx="21590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7009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09C9E00-070D-45F5-A3D9-D9972F92CA63}"/>
              </a:ext>
            </a:extLst>
          </p:cNvPr>
          <p:cNvSpPr txBox="1"/>
          <p:nvPr/>
        </p:nvSpPr>
        <p:spPr>
          <a:xfrm>
            <a:off x="179512" y="188640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考察函数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0E4FAA9-1396-4705-BDE0-128A65A95D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1"/>
          <a:stretch/>
        </p:blipFill>
        <p:spPr>
          <a:xfrm>
            <a:off x="2523282" y="21136"/>
            <a:ext cx="4097437" cy="10572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2FFCE55-7A02-4355-BD67-6860BE1B6C56}"/>
              </a:ext>
            </a:extLst>
          </p:cNvPr>
          <p:cNvSpPr txBox="1"/>
          <p:nvPr/>
        </p:nvSpPr>
        <p:spPr>
          <a:xfrm>
            <a:off x="167083" y="1074034"/>
            <a:ext cx="4427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运用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Fourier</a:t>
            </a:r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级数逼近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8060DFD-044B-4C71-BA42-5B3B048F8A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65" y="1531321"/>
            <a:ext cx="3731927" cy="236678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CB8CD22-9106-4737-A15B-8E3B2C7B79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48" y="4069942"/>
            <a:ext cx="4019959" cy="252980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8C76BE0-29E6-4C74-B301-B16ECB1F2B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697" y="1487778"/>
            <a:ext cx="3884600" cy="245386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B4AB0AB-09B6-44B3-B0C4-BC26080FC4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4023399"/>
            <a:ext cx="4019959" cy="262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821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4070281-6C4E-43B6-941F-B64FBF317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" y="151696"/>
            <a:ext cx="4566267" cy="295232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39C12A5-4831-4467-AEB2-2287DD12C1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16632"/>
            <a:ext cx="4654837" cy="295232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EB5D562-D3F2-4E8D-80CF-B9B0DAD879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789041"/>
            <a:ext cx="442912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8217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灯片编号占位符 1">
            <a:extLst>
              <a:ext uri="{FF2B5EF4-FFF2-40B4-BE49-F238E27FC236}">
                <a16:creationId xmlns:a16="http://schemas.microsoft.com/office/drawing/2014/main" id="{4DF58646-05D5-432E-A72F-E35C046AA7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16ED9-D214-4FCD-93EF-AB781667ED76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275460" name="Freeform 4">
            <a:extLst>
              <a:ext uri="{FF2B5EF4-FFF2-40B4-BE49-F238E27FC236}">
                <a16:creationId xmlns:a16="http://schemas.microsoft.com/office/drawing/2014/main" id="{49C32829-59AF-4AAB-B825-EB7F114ED269}"/>
              </a:ext>
            </a:extLst>
          </p:cNvPr>
          <p:cNvSpPr>
            <a:spLocks/>
          </p:cNvSpPr>
          <p:nvPr/>
        </p:nvSpPr>
        <p:spPr bwMode="auto">
          <a:xfrm flipV="1">
            <a:off x="973137" y="2368233"/>
            <a:ext cx="7197725" cy="1066800"/>
          </a:xfrm>
          <a:custGeom>
            <a:avLst/>
            <a:gdLst>
              <a:gd name="T0" fmla="*/ 75 w 5027"/>
              <a:gd name="T1" fmla="*/ 1870 h 1882"/>
              <a:gd name="T2" fmla="*/ 176 w 5027"/>
              <a:gd name="T3" fmla="*/ 1664 h 1882"/>
              <a:gd name="T4" fmla="*/ 276 w 5027"/>
              <a:gd name="T5" fmla="*/ 1724 h 1882"/>
              <a:gd name="T6" fmla="*/ 377 w 5027"/>
              <a:gd name="T7" fmla="*/ 1780 h 1882"/>
              <a:gd name="T8" fmla="*/ 478 w 5027"/>
              <a:gd name="T9" fmla="*/ 1644 h 1882"/>
              <a:gd name="T10" fmla="*/ 578 w 5027"/>
              <a:gd name="T11" fmla="*/ 1748 h 1882"/>
              <a:gd name="T12" fmla="*/ 679 w 5027"/>
              <a:gd name="T13" fmla="*/ 134 h 1882"/>
              <a:gd name="T14" fmla="*/ 779 w 5027"/>
              <a:gd name="T15" fmla="*/ 238 h 1882"/>
              <a:gd name="T16" fmla="*/ 880 w 5027"/>
              <a:gd name="T17" fmla="*/ 102 h 1882"/>
              <a:gd name="T18" fmla="*/ 980 w 5027"/>
              <a:gd name="T19" fmla="*/ 158 h 1882"/>
              <a:gd name="T20" fmla="*/ 1081 w 5027"/>
              <a:gd name="T21" fmla="*/ 218 h 1882"/>
              <a:gd name="T22" fmla="*/ 1181 w 5027"/>
              <a:gd name="T23" fmla="*/ 12 h 1882"/>
              <a:gd name="T24" fmla="*/ 1282 w 5027"/>
              <a:gd name="T25" fmla="*/ 1417 h 1882"/>
              <a:gd name="T26" fmla="*/ 1382 w 5027"/>
              <a:gd name="T27" fmla="*/ 1710 h 1882"/>
              <a:gd name="T28" fmla="*/ 1483 w 5027"/>
              <a:gd name="T29" fmla="*/ 1788 h 1882"/>
              <a:gd name="T30" fmla="*/ 1583 w 5027"/>
              <a:gd name="T31" fmla="*/ 1673 h 1882"/>
              <a:gd name="T32" fmla="*/ 1684 w 5027"/>
              <a:gd name="T33" fmla="*/ 1735 h 1882"/>
              <a:gd name="T34" fmla="*/ 1784 w 5027"/>
              <a:gd name="T35" fmla="*/ 1820 h 1882"/>
              <a:gd name="T36" fmla="*/ 1885 w 5027"/>
              <a:gd name="T37" fmla="*/ 941 h 1882"/>
              <a:gd name="T38" fmla="*/ 1985 w 5027"/>
              <a:gd name="T39" fmla="*/ 62 h 1882"/>
              <a:gd name="T40" fmla="*/ 2086 w 5027"/>
              <a:gd name="T41" fmla="*/ 147 h 1882"/>
              <a:gd name="T42" fmla="*/ 2187 w 5027"/>
              <a:gd name="T43" fmla="*/ 209 h 1882"/>
              <a:gd name="T44" fmla="*/ 2287 w 5027"/>
              <a:gd name="T45" fmla="*/ 94 h 1882"/>
              <a:gd name="T46" fmla="*/ 2388 w 5027"/>
              <a:gd name="T47" fmla="*/ 172 h 1882"/>
              <a:gd name="T48" fmla="*/ 2488 w 5027"/>
              <a:gd name="T49" fmla="*/ 465 h 1882"/>
              <a:gd name="T50" fmla="*/ 2589 w 5027"/>
              <a:gd name="T51" fmla="*/ 1870 h 1882"/>
              <a:gd name="T52" fmla="*/ 2689 w 5027"/>
              <a:gd name="T53" fmla="*/ 1664 h 1882"/>
              <a:gd name="T54" fmla="*/ 2790 w 5027"/>
              <a:gd name="T55" fmla="*/ 1724 h 1882"/>
              <a:gd name="T56" fmla="*/ 2890 w 5027"/>
              <a:gd name="T57" fmla="*/ 1780 h 1882"/>
              <a:gd name="T58" fmla="*/ 2991 w 5027"/>
              <a:gd name="T59" fmla="*/ 1644 h 1882"/>
              <a:gd name="T60" fmla="*/ 3091 w 5027"/>
              <a:gd name="T61" fmla="*/ 1748 h 1882"/>
              <a:gd name="T62" fmla="*/ 3192 w 5027"/>
              <a:gd name="T63" fmla="*/ 134 h 1882"/>
              <a:gd name="T64" fmla="*/ 3292 w 5027"/>
              <a:gd name="T65" fmla="*/ 238 h 1882"/>
              <a:gd name="T66" fmla="*/ 3393 w 5027"/>
              <a:gd name="T67" fmla="*/ 102 h 1882"/>
              <a:gd name="T68" fmla="*/ 3493 w 5027"/>
              <a:gd name="T69" fmla="*/ 158 h 1882"/>
              <a:gd name="T70" fmla="*/ 3594 w 5027"/>
              <a:gd name="T71" fmla="*/ 218 h 1882"/>
              <a:gd name="T72" fmla="*/ 3695 w 5027"/>
              <a:gd name="T73" fmla="*/ 12 h 1882"/>
              <a:gd name="T74" fmla="*/ 3795 w 5027"/>
              <a:gd name="T75" fmla="*/ 1417 h 1882"/>
              <a:gd name="T76" fmla="*/ 3896 w 5027"/>
              <a:gd name="T77" fmla="*/ 1710 h 1882"/>
              <a:gd name="T78" fmla="*/ 3996 w 5027"/>
              <a:gd name="T79" fmla="*/ 1788 h 1882"/>
              <a:gd name="T80" fmla="*/ 4097 w 5027"/>
              <a:gd name="T81" fmla="*/ 1673 h 1882"/>
              <a:gd name="T82" fmla="*/ 4197 w 5027"/>
              <a:gd name="T83" fmla="*/ 1735 h 1882"/>
              <a:gd name="T84" fmla="*/ 4298 w 5027"/>
              <a:gd name="T85" fmla="*/ 1820 h 1882"/>
              <a:gd name="T86" fmla="*/ 4398 w 5027"/>
              <a:gd name="T87" fmla="*/ 941 h 1882"/>
              <a:gd name="T88" fmla="*/ 4499 w 5027"/>
              <a:gd name="T89" fmla="*/ 62 h 1882"/>
              <a:gd name="T90" fmla="*/ 4599 w 5027"/>
              <a:gd name="T91" fmla="*/ 147 h 1882"/>
              <a:gd name="T92" fmla="*/ 4700 w 5027"/>
              <a:gd name="T93" fmla="*/ 209 h 1882"/>
              <a:gd name="T94" fmla="*/ 4800 w 5027"/>
              <a:gd name="T95" fmla="*/ 94 h 1882"/>
              <a:gd name="T96" fmla="*/ 4901 w 5027"/>
              <a:gd name="T97" fmla="*/ 172 h 1882"/>
              <a:gd name="T98" fmla="*/ 5001 w 5027"/>
              <a:gd name="T99" fmla="*/ 465 h 18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027" h="1882">
                <a:moveTo>
                  <a:pt x="0" y="941"/>
                </a:moveTo>
                <a:cubicBezTo>
                  <a:pt x="4" y="1020"/>
                  <a:pt x="17" y="1283"/>
                  <a:pt x="25" y="1417"/>
                </a:cubicBezTo>
                <a:cubicBezTo>
                  <a:pt x="33" y="1551"/>
                  <a:pt x="42" y="1673"/>
                  <a:pt x="50" y="1748"/>
                </a:cubicBezTo>
                <a:cubicBezTo>
                  <a:pt x="58" y="1823"/>
                  <a:pt x="66" y="1858"/>
                  <a:pt x="75" y="1870"/>
                </a:cubicBezTo>
                <a:cubicBezTo>
                  <a:pt x="84" y="1882"/>
                  <a:pt x="93" y="1847"/>
                  <a:pt x="101" y="1820"/>
                </a:cubicBezTo>
                <a:cubicBezTo>
                  <a:pt x="109" y="1793"/>
                  <a:pt x="118" y="1739"/>
                  <a:pt x="126" y="1710"/>
                </a:cubicBezTo>
                <a:cubicBezTo>
                  <a:pt x="134" y="1681"/>
                  <a:pt x="143" y="1652"/>
                  <a:pt x="151" y="1644"/>
                </a:cubicBezTo>
                <a:cubicBezTo>
                  <a:pt x="159" y="1636"/>
                  <a:pt x="168" y="1649"/>
                  <a:pt x="176" y="1664"/>
                </a:cubicBezTo>
                <a:cubicBezTo>
                  <a:pt x="184" y="1679"/>
                  <a:pt x="193" y="1714"/>
                  <a:pt x="201" y="1735"/>
                </a:cubicBezTo>
                <a:cubicBezTo>
                  <a:pt x="209" y="1756"/>
                  <a:pt x="218" y="1781"/>
                  <a:pt x="226" y="1788"/>
                </a:cubicBezTo>
                <a:cubicBezTo>
                  <a:pt x="234" y="1795"/>
                  <a:pt x="243" y="1791"/>
                  <a:pt x="251" y="1780"/>
                </a:cubicBezTo>
                <a:cubicBezTo>
                  <a:pt x="259" y="1769"/>
                  <a:pt x="268" y="1742"/>
                  <a:pt x="276" y="1724"/>
                </a:cubicBezTo>
                <a:cubicBezTo>
                  <a:pt x="284" y="1706"/>
                  <a:pt x="294" y="1681"/>
                  <a:pt x="302" y="1673"/>
                </a:cubicBezTo>
                <a:cubicBezTo>
                  <a:pt x="310" y="1665"/>
                  <a:pt x="319" y="1665"/>
                  <a:pt x="327" y="1673"/>
                </a:cubicBezTo>
                <a:cubicBezTo>
                  <a:pt x="335" y="1681"/>
                  <a:pt x="344" y="1706"/>
                  <a:pt x="352" y="1724"/>
                </a:cubicBezTo>
                <a:cubicBezTo>
                  <a:pt x="360" y="1742"/>
                  <a:pt x="369" y="1769"/>
                  <a:pt x="377" y="1780"/>
                </a:cubicBezTo>
                <a:cubicBezTo>
                  <a:pt x="385" y="1791"/>
                  <a:pt x="394" y="1795"/>
                  <a:pt x="402" y="1788"/>
                </a:cubicBezTo>
                <a:cubicBezTo>
                  <a:pt x="410" y="1781"/>
                  <a:pt x="419" y="1756"/>
                  <a:pt x="427" y="1735"/>
                </a:cubicBezTo>
                <a:cubicBezTo>
                  <a:pt x="435" y="1714"/>
                  <a:pt x="444" y="1679"/>
                  <a:pt x="452" y="1664"/>
                </a:cubicBezTo>
                <a:cubicBezTo>
                  <a:pt x="460" y="1649"/>
                  <a:pt x="470" y="1636"/>
                  <a:pt x="478" y="1644"/>
                </a:cubicBezTo>
                <a:cubicBezTo>
                  <a:pt x="486" y="1652"/>
                  <a:pt x="495" y="1681"/>
                  <a:pt x="503" y="1710"/>
                </a:cubicBezTo>
                <a:cubicBezTo>
                  <a:pt x="511" y="1739"/>
                  <a:pt x="520" y="1793"/>
                  <a:pt x="528" y="1820"/>
                </a:cubicBezTo>
                <a:cubicBezTo>
                  <a:pt x="536" y="1847"/>
                  <a:pt x="545" y="1882"/>
                  <a:pt x="553" y="1870"/>
                </a:cubicBezTo>
                <a:cubicBezTo>
                  <a:pt x="561" y="1858"/>
                  <a:pt x="570" y="1823"/>
                  <a:pt x="578" y="1748"/>
                </a:cubicBezTo>
                <a:cubicBezTo>
                  <a:pt x="586" y="1673"/>
                  <a:pt x="595" y="1551"/>
                  <a:pt x="603" y="1417"/>
                </a:cubicBezTo>
                <a:cubicBezTo>
                  <a:pt x="611" y="1283"/>
                  <a:pt x="620" y="1100"/>
                  <a:pt x="628" y="941"/>
                </a:cubicBezTo>
                <a:cubicBezTo>
                  <a:pt x="636" y="782"/>
                  <a:pt x="645" y="599"/>
                  <a:pt x="653" y="465"/>
                </a:cubicBezTo>
                <a:cubicBezTo>
                  <a:pt x="661" y="331"/>
                  <a:pt x="670" y="209"/>
                  <a:pt x="679" y="134"/>
                </a:cubicBezTo>
                <a:cubicBezTo>
                  <a:pt x="688" y="59"/>
                  <a:pt x="696" y="24"/>
                  <a:pt x="704" y="12"/>
                </a:cubicBezTo>
                <a:cubicBezTo>
                  <a:pt x="712" y="0"/>
                  <a:pt x="721" y="35"/>
                  <a:pt x="729" y="62"/>
                </a:cubicBezTo>
                <a:cubicBezTo>
                  <a:pt x="737" y="89"/>
                  <a:pt x="746" y="143"/>
                  <a:pt x="754" y="172"/>
                </a:cubicBezTo>
                <a:cubicBezTo>
                  <a:pt x="762" y="201"/>
                  <a:pt x="771" y="230"/>
                  <a:pt x="779" y="238"/>
                </a:cubicBezTo>
                <a:cubicBezTo>
                  <a:pt x="787" y="246"/>
                  <a:pt x="796" y="233"/>
                  <a:pt x="804" y="218"/>
                </a:cubicBezTo>
                <a:cubicBezTo>
                  <a:pt x="812" y="203"/>
                  <a:pt x="821" y="168"/>
                  <a:pt x="829" y="147"/>
                </a:cubicBezTo>
                <a:cubicBezTo>
                  <a:pt x="837" y="126"/>
                  <a:pt x="847" y="101"/>
                  <a:pt x="855" y="94"/>
                </a:cubicBezTo>
                <a:cubicBezTo>
                  <a:pt x="863" y="87"/>
                  <a:pt x="872" y="91"/>
                  <a:pt x="880" y="102"/>
                </a:cubicBezTo>
                <a:cubicBezTo>
                  <a:pt x="888" y="113"/>
                  <a:pt x="897" y="140"/>
                  <a:pt x="905" y="158"/>
                </a:cubicBezTo>
                <a:cubicBezTo>
                  <a:pt x="913" y="176"/>
                  <a:pt x="922" y="201"/>
                  <a:pt x="930" y="209"/>
                </a:cubicBezTo>
                <a:cubicBezTo>
                  <a:pt x="938" y="217"/>
                  <a:pt x="947" y="217"/>
                  <a:pt x="955" y="209"/>
                </a:cubicBezTo>
                <a:cubicBezTo>
                  <a:pt x="963" y="201"/>
                  <a:pt x="972" y="176"/>
                  <a:pt x="980" y="158"/>
                </a:cubicBezTo>
                <a:cubicBezTo>
                  <a:pt x="988" y="140"/>
                  <a:pt x="997" y="113"/>
                  <a:pt x="1005" y="102"/>
                </a:cubicBezTo>
                <a:cubicBezTo>
                  <a:pt x="1013" y="91"/>
                  <a:pt x="1022" y="87"/>
                  <a:pt x="1030" y="94"/>
                </a:cubicBezTo>
                <a:cubicBezTo>
                  <a:pt x="1038" y="101"/>
                  <a:pt x="1048" y="126"/>
                  <a:pt x="1056" y="147"/>
                </a:cubicBezTo>
                <a:cubicBezTo>
                  <a:pt x="1064" y="168"/>
                  <a:pt x="1073" y="203"/>
                  <a:pt x="1081" y="218"/>
                </a:cubicBezTo>
                <a:cubicBezTo>
                  <a:pt x="1089" y="233"/>
                  <a:pt x="1098" y="246"/>
                  <a:pt x="1106" y="238"/>
                </a:cubicBezTo>
                <a:cubicBezTo>
                  <a:pt x="1114" y="230"/>
                  <a:pt x="1123" y="201"/>
                  <a:pt x="1131" y="172"/>
                </a:cubicBezTo>
                <a:cubicBezTo>
                  <a:pt x="1139" y="143"/>
                  <a:pt x="1148" y="89"/>
                  <a:pt x="1156" y="62"/>
                </a:cubicBezTo>
                <a:cubicBezTo>
                  <a:pt x="1164" y="35"/>
                  <a:pt x="1173" y="0"/>
                  <a:pt x="1181" y="12"/>
                </a:cubicBezTo>
                <a:cubicBezTo>
                  <a:pt x="1189" y="24"/>
                  <a:pt x="1198" y="59"/>
                  <a:pt x="1206" y="134"/>
                </a:cubicBezTo>
                <a:cubicBezTo>
                  <a:pt x="1214" y="209"/>
                  <a:pt x="1224" y="331"/>
                  <a:pt x="1232" y="465"/>
                </a:cubicBezTo>
                <a:cubicBezTo>
                  <a:pt x="1240" y="599"/>
                  <a:pt x="1249" y="782"/>
                  <a:pt x="1257" y="941"/>
                </a:cubicBezTo>
                <a:cubicBezTo>
                  <a:pt x="1265" y="1100"/>
                  <a:pt x="1274" y="1283"/>
                  <a:pt x="1282" y="1417"/>
                </a:cubicBezTo>
                <a:cubicBezTo>
                  <a:pt x="1290" y="1551"/>
                  <a:pt x="1299" y="1673"/>
                  <a:pt x="1307" y="1748"/>
                </a:cubicBezTo>
                <a:cubicBezTo>
                  <a:pt x="1315" y="1823"/>
                  <a:pt x="1324" y="1858"/>
                  <a:pt x="1332" y="1870"/>
                </a:cubicBezTo>
                <a:cubicBezTo>
                  <a:pt x="1340" y="1882"/>
                  <a:pt x="1349" y="1847"/>
                  <a:pt x="1357" y="1820"/>
                </a:cubicBezTo>
                <a:cubicBezTo>
                  <a:pt x="1365" y="1793"/>
                  <a:pt x="1374" y="1739"/>
                  <a:pt x="1382" y="1710"/>
                </a:cubicBezTo>
                <a:cubicBezTo>
                  <a:pt x="1390" y="1681"/>
                  <a:pt x="1398" y="1652"/>
                  <a:pt x="1407" y="1644"/>
                </a:cubicBezTo>
                <a:cubicBezTo>
                  <a:pt x="1416" y="1636"/>
                  <a:pt x="1425" y="1649"/>
                  <a:pt x="1433" y="1664"/>
                </a:cubicBezTo>
                <a:cubicBezTo>
                  <a:pt x="1441" y="1679"/>
                  <a:pt x="1450" y="1714"/>
                  <a:pt x="1458" y="1735"/>
                </a:cubicBezTo>
                <a:cubicBezTo>
                  <a:pt x="1466" y="1756"/>
                  <a:pt x="1475" y="1781"/>
                  <a:pt x="1483" y="1788"/>
                </a:cubicBezTo>
                <a:cubicBezTo>
                  <a:pt x="1491" y="1795"/>
                  <a:pt x="1500" y="1791"/>
                  <a:pt x="1508" y="1780"/>
                </a:cubicBezTo>
                <a:cubicBezTo>
                  <a:pt x="1516" y="1769"/>
                  <a:pt x="1525" y="1742"/>
                  <a:pt x="1533" y="1724"/>
                </a:cubicBezTo>
                <a:cubicBezTo>
                  <a:pt x="1541" y="1706"/>
                  <a:pt x="1550" y="1681"/>
                  <a:pt x="1558" y="1673"/>
                </a:cubicBezTo>
                <a:cubicBezTo>
                  <a:pt x="1566" y="1665"/>
                  <a:pt x="1575" y="1665"/>
                  <a:pt x="1583" y="1673"/>
                </a:cubicBezTo>
                <a:cubicBezTo>
                  <a:pt x="1591" y="1681"/>
                  <a:pt x="1600" y="1706"/>
                  <a:pt x="1608" y="1724"/>
                </a:cubicBezTo>
                <a:cubicBezTo>
                  <a:pt x="1616" y="1742"/>
                  <a:pt x="1626" y="1769"/>
                  <a:pt x="1634" y="1780"/>
                </a:cubicBezTo>
                <a:cubicBezTo>
                  <a:pt x="1642" y="1791"/>
                  <a:pt x="1651" y="1795"/>
                  <a:pt x="1659" y="1788"/>
                </a:cubicBezTo>
                <a:cubicBezTo>
                  <a:pt x="1667" y="1781"/>
                  <a:pt x="1676" y="1756"/>
                  <a:pt x="1684" y="1735"/>
                </a:cubicBezTo>
                <a:cubicBezTo>
                  <a:pt x="1692" y="1714"/>
                  <a:pt x="1701" y="1679"/>
                  <a:pt x="1709" y="1664"/>
                </a:cubicBezTo>
                <a:cubicBezTo>
                  <a:pt x="1717" y="1649"/>
                  <a:pt x="1726" y="1636"/>
                  <a:pt x="1734" y="1644"/>
                </a:cubicBezTo>
                <a:cubicBezTo>
                  <a:pt x="1742" y="1652"/>
                  <a:pt x="1751" y="1681"/>
                  <a:pt x="1759" y="1710"/>
                </a:cubicBezTo>
                <a:cubicBezTo>
                  <a:pt x="1767" y="1739"/>
                  <a:pt x="1776" y="1793"/>
                  <a:pt x="1784" y="1820"/>
                </a:cubicBezTo>
                <a:cubicBezTo>
                  <a:pt x="1792" y="1847"/>
                  <a:pt x="1802" y="1882"/>
                  <a:pt x="1810" y="1870"/>
                </a:cubicBezTo>
                <a:cubicBezTo>
                  <a:pt x="1818" y="1858"/>
                  <a:pt x="1827" y="1823"/>
                  <a:pt x="1835" y="1748"/>
                </a:cubicBezTo>
                <a:cubicBezTo>
                  <a:pt x="1843" y="1673"/>
                  <a:pt x="1852" y="1551"/>
                  <a:pt x="1860" y="1417"/>
                </a:cubicBezTo>
                <a:cubicBezTo>
                  <a:pt x="1868" y="1283"/>
                  <a:pt x="1877" y="1100"/>
                  <a:pt x="1885" y="941"/>
                </a:cubicBezTo>
                <a:cubicBezTo>
                  <a:pt x="1893" y="782"/>
                  <a:pt x="1902" y="599"/>
                  <a:pt x="1910" y="465"/>
                </a:cubicBezTo>
                <a:cubicBezTo>
                  <a:pt x="1918" y="331"/>
                  <a:pt x="1927" y="209"/>
                  <a:pt x="1935" y="134"/>
                </a:cubicBezTo>
                <a:cubicBezTo>
                  <a:pt x="1943" y="59"/>
                  <a:pt x="1952" y="24"/>
                  <a:pt x="1960" y="12"/>
                </a:cubicBezTo>
                <a:cubicBezTo>
                  <a:pt x="1968" y="0"/>
                  <a:pt x="1977" y="35"/>
                  <a:pt x="1985" y="62"/>
                </a:cubicBezTo>
                <a:cubicBezTo>
                  <a:pt x="1993" y="89"/>
                  <a:pt x="2003" y="143"/>
                  <a:pt x="2011" y="172"/>
                </a:cubicBezTo>
                <a:cubicBezTo>
                  <a:pt x="2019" y="201"/>
                  <a:pt x="2028" y="230"/>
                  <a:pt x="2036" y="238"/>
                </a:cubicBezTo>
                <a:cubicBezTo>
                  <a:pt x="2044" y="246"/>
                  <a:pt x="2053" y="233"/>
                  <a:pt x="2061" y="218"/>
                </a:cubicBezTo>
                <a:cubicBezTo>
                  <a:pt x="2069" y="203"/>
                  <a:pt x="2078" y="168"/>
                  <a:pt x="2086" y="147"/>
                </a:cubicBezTo>
                <a:cubicBezTo>
                  <a:pt x="2094" y="126"/>
                  <a:pt x="2103" y="101"/>
                  <a:pt x="2111" y="94"/>
                </a:cubicBezTo>
                <a:cubicBezTo>
                  <a:pt x="2119" y="87"/>
                  <a:pt x="2128" y="91"/>
                  <a:pt x="2136" y="102"/>
                </a:cubicBezTo>
                <a:cubicBezTo>
                  <a:pt x="2144" y="113"/>
                  <a:pt x="2153" y="140"/>
                  <a:pt x="2161" y="158"/>
                </a:cubicBezTo>
                <a:cubicBezTo>
                  <a:pt x="2169" y="176"/>
                  <a:pt x="2179" y="201"/>
                  <a:pt x="2187" y="209"/>
                </a:cubicBezTo>
                <a:cubicBezTo>
                  <a:pt x="2195" y="217"/>
                  <a:pt x="2204" y="217"/>
                  <a:pt x="2212" y="209"/>
                </a:cubicBezTo>
                <a:cubicBezTo>
                  <a:pt x="2220" y="201"/>
                  <a:pt x="2229" y="176"/>
                  <a:pt x="2237" y="158"/>
                </a:cubicBezTo>
                <a:cubicBezTo>
                  <a:pt x="2245" y="140"/>
                  <a:pt x="2254" y="113"/>
                  <a:pt x="2262" y="102"/>
                </a:cubicBezTo>
                <a:cubicBezTo>
                  <a:pt x="2270" y="91"/>
                  <a:pt x="2279" y="87"/>
                  <a:pt x="2287" y="94"/>
                </a:cubicBezTo>
                <a:cubicBezTo>
                  <a:pt x="2295" y="101"/>
                  <a:pt x="2304" y="126"/>
                  <a:pt x="2312" y="147"/>
                </a:cubicBezTo>
                <a:cubicBezTo>
                  <a:pt x="2320" y="168"/>
                  <a:pt x="2329" y="203"/>
                  <a:pt x="2337" y="218"/>
                </a:cubicBezTo>
                <a:cubicBezTo>
                  <a:pt x="2345" y="233"/>
                  <a:pt x="2354" y="246"/>
                  <a:pt x="2362" y="238"/>
                </a:cubicBezTo>
                <a:cubicBezTo>
                  <a:pt x="2370" y="230"/>
                  <a:pt x="2380" y="201"/>
                  <a:pt x="2388" y="172"/>
                </a:cubicBezTo>
                <a:cubicBezTo>
                  <a:pt x="2396" y="143"/>
                  <a:pt x="2405" y="89"/>
                  <a:pt x="2413" y="62"/>
                </a:cubicBezTo>
                <a:cubicBezTo>
                  <a:pt x="2421" y="35"/>
                  <a:pt x="2430" y="0"/>
                  <a:pt x="2438" y="12"/>
                </a:cubicBezTo>
                <a:cubicBezTo>
                  <a:pt x="2446" y="24"/>
                  <a:pt x="2455" y="59"/>
                  <a:pt x="2463" y="134"/>
                </a:cubicBezTo>
                <a:cubicBezTo>
                  <a:pt x="2471" y="209"/>
                  <a:pt x="2480" y="331"/>
                  <a:pt x="2488" y="465"/>
                </a:cubicBezTo>
                <a:cubicBezTo>
                  <a:pt x="2496" y="599"/>
                  <a:pt x="2505" y="782"/>
                  <a:pt x="2513" y="941"/>
                </a:cubicBezTo>
                <a:cubicBezTo>
                  <a:pt x="2521" y="1100"/>
                  <a:pt x="2530" y="1283"/>
                  <a:pt x="2538" y="1417"/>
                </a:cubicBezTo>
                <a:cubicBezTo>
                  <a:pt x="2546" y="1551"/>
                  <a:pt x="2556" y="1673"/>
                  <a:pt x="2564" y="1748"/>
                </a:cubicBezTo>
                <a:cubicBezTo>
                  <a:pt x="2572" y="1823"/>
                  <a:pt x="2581" y="1858"/>
                  <a:pt x="2589" y="1870"/>
                </a:cubicBezTo>
                <a:cubicBezTo>
                  <a:pt x="2597" y="1882"/>
                  <a:pt x="2606" y="1847"/>
                  <a:pt x="2614" y="1820"/>
                </a:cubicBezTo>
                <a:cubicBezTo>
                  <a:pt x="2622" y="1793"/>
                  <a:pt x="2631" y="1739"/>
                  <a:pt x="2639" y="1710"/>
                </a:cubicBezTo>
                <a:cubicBezTo>
                  <a:pt x="2647" y="1681"/>
                  <a:pt x="2656" y="1652"/>
                  <a:pt x="2664" y="1644"/>
                </a:cubicBezTo>
                <a:cubicBezTo>
                  <a:pt x="2672" y="1636"/>
                  <a:pt x="2681" y="1649"/>
                  <a:pt x="2689" y="1664"/>
                </a:cubicBezTo>
                <a:cubicBezTo>
                  <a:pt x="2697" y="1679"/>
                  <a:pt x="2706" y="1714"/>
                  <a:pt x="2714" y="1735"/>
                </a:cubicBezTo>
                <a:cubicBezTo>
                  <a:pt x="2722" y="1756"/>
                  <a:pt x="2731" y="1781"/>
                  <a:pt x="2739" y="1788"/>
                </a:cubicBezTo>
                <a:cubicBezTo>
                  <a:pt x="2747" y="1795"/>
                  <a:pt x="2757" y="1791"/>
                  <a:pt x="2765" y="1780"/>
                </a:cubicBezTo>
                <a:cubicBezTo>
                  <a:pt x="2773" y="1769"/>
                  <a:pt x="2782" y="1742"/>
                  <a:pt x="2790" y="1724"/>
                </a:cubicBezTo>
                <a:cubicBezTo>
                  <a:pt x="2798" y="1706"/>
                  <a:pt x="2807" y="1681"/>
                  <a:pt x="2815" y="1673"/>
                </a:cubicBezTo>
                <a:cubicBezTo>
                  <a:pt x="2823" y="1665"/>
                  <a:pt x="2832" y="1665"/>
                  <a:pt x="2840" y="1673"/>
                </a:cubicBezTo>
                <a:cubicBezTo>
                  <a:pt x="2848" y="1681"/>
                  <a:pt x="2857" y="1706"/>
                  <a:pt x="2865" y="1724"/>
                </a:cubicBezTo>
                <a:cubicBezTo>
                  <a:pt x="2873" y="1742"/>
                  <a:pt x="2882" y="1769"/>
                  <a:pt x="2890" y="1780"/>
                </a:cubicBezTo>
                <a:cubicBezTo>
                  <a:pt x="2898" y="1791"/>
                  <a:pt x="2907" y="1795"/>
                  <a:pt x="2915" y="1788"/>
                </a:cubicBezTo>
                <a:cubicBezTo>
                  <a:pt x="2923" y="1781"/>
                  <a:pt x="2933" y="1756"/>
                  <a:pt x="2941" y="1735"/>
                </a:cubicBezTo>
                <a:cubicBezTo>
                  <a:pt x="2949" y="1714"/>
                  <a:pt x="2958" y="1679"/>
                  <a:pt x="2966" y="1664"/>
                </a:cubicBezTo>
                <a:cubicBezTo>
                  <a:pt x="2974" y="1649"/>
                  <a:pt x="2983" y="1636"/>
                  <a:pt x="2991" y="1644"/>
                </a:cubicBezTo>
                <a:cubicBezTo>
                  <a:pt x="2999" y="1652"/>
                  <a:pt x="3008" y="1681"/>
                  <a:pt x="3016" y="1710"/>
                </a:cubicBezTo>
                <a:cubicBezTo>
                  <a:pt x="3024" y="1739"/>
                  <a:pt x="3033" y="1793"/>
                  <a:pt x="3041" y="1820"/>
                </a:cubicBezTo>
                <a:cubicBezTo>
                  <a:pt x="3049" y="1847"/>
                  <a:pt x="3058" y="1882"/>
                  <a:pt x="3066" y="1870"/>
                </a:cubicBezTo>
                <a:cubicBezTo>
                  <a:pt x="3074" y="1858"/>
                  <a:pt x="3083" y="1823"/>
                  <a:pt x="3091" y="1748"/>
                </a:cubicBezTo>
                <a:cubicBezTo>
                  <a:pt x="3099" y="1673"/>
                  <a:pt x="3108" y="1551"/>
                  <a:pt x="3116" y="1417"/>
                </a:cubicBezTo>
                <a:cubicBezTo>
                  <a:pt x="3124" y="1283"/>
                  <a:pt x="3134" y="1100"/>
                  <a:pt x="3142" y="941"/>
                </a:cubicBezTo>
                <a:cubicBezTo>
                  <a:pt x="3150" y="782"/>
                  <a:pt x="3159" y="599"/>
                  <a:pt x="3167" y="465"/>
                </a:cubicBezTo>
                <a:cubicBezTo>
                  <a:pt x="3175" y="331"/>
                  <a:pt x="3184" y="209"/>
                  <a:pt x="3192" y="134"/>
                </a:cubicBezTo>
                <a:cubicBezTo>
                  <a:pt x="3200" y="59"/>
                  <a:pt x="3209" y="24"/>
                  <a:pt x="3217" y="12"/>
                </a:cubicBezTo>
                <a:cubicBezTo>
                  <a:pt x="3225" y="0"/>
                  <a:pt x="3234" y="35"/>
                  <a:pt x="3242" y="62"/>
                </a:cubicBezTo>
                <a:cubicBezTo>
                  <a:pt x="3250" y="89"/>
                  <a:pt x="3259" y="143"/>
                  <a:pt x="3267" y="172"/>
                </a:cubicBezTo>
                <a:cubicBezTo>
                  <a:pt x="3275" y="201"/>
                  <a:pt x="3284" y="230"/>
                  <a:pt x="3292" y="238"/>
                </a:cubicBezTo>
                <a:cubicBezTo>
                  <a:pt x="3300" y="246"/>
                  <a:pt x="3310" y="233"/>
                  <a:pt x="3318" y="218"/>
                </a:cubicBezTo>
                <a:cubicBezTo>
                  <a:pt x="3326" y="203"/>
                  <a:pt x="3335" y="168"/>
                  <a:pt x="3343" y="147"/>
                </a:cubicBezTo>
                <a:cubicBezTo>
                  <a:pt x="3351" y="126"/>
                  <a:pt x="3360" y="101"/>
                  <a:pt x="3368" y="94"/>
                </a:cubicBezTo>
                <a:cubicBezTo>
                  <a:pt x="3376" y="87"/>
                  <a:pt x="3385" y="91"/>
                  <a:pt x="3393" y="102"/>
                </a:cubicBezTo>
                <a:cubicBezTo>
                  <a:pt x="3401" y="113"/>
                  <a:pt x="3410" y="140"/>
                  <a:pt x="3418" y="158"/>
                </a:cubicBezTo>
                <a:cubicBezTo>
                  <a:pt x="3426" y="176"/>
                  <a:pt x="3435" y="201"/>
                  <a:pt x="3443" y="209"/>
                </a:cubicBezTo>
                <a:cubicBezTo>
                  <a:pt x="3451" y="217"/>
                  <a:pt x="3460" y="217"/>
                  <a:pt x="3468" y="209"/>
                </a:cubicBezTo>
                <a:cubicBezTo>
                  <a:pt x="3476" y="201"/>
                  <a:pt x="3485" y="176"/>
                  <a:pt x="3493" y="158"/>
                </a:cubicBezTo>
                <a:cubicBezTo>
                  <a:pt x="3501" y="140"/>
                  <a:pt x="3511" y="113"/>
                  <a:pt x="3519" y="102"/>
                </a:cubicBezTo>
                <a:cubicBezTo>
                  <a:pt x="3527" y="91"/>
                  <a:pt x="3536" y="87"/>
                  <a:pt x="3544" y="94"/>
                </a:cubicBezTo>
                <a:cubicBezTo>
                  <a:pt x="3552" y="101"/>
                  <a:pt x="3561" y="126"/>
                  <a:pt x="3569" y="147"/>
                </a:cubicBezTo>
                <a:cubicBezTo>
                  <a:pt x="3577" y="168"/>
                  <a:pt x="3586" y="203"/>
                  <a:pt x="3594" y="218"/>
                </a:cubicBezTo>
                <a:cubicBezTo>
                  <a:pt x="3602" y="233"/>
                  <a:pt x="3611" y="246"/>
                  <a:pt x="3619" y="238"/>
                </a:cubicBezTo>
                <a:cubicBezTo>
                  <a:pt x="3627" y="230"/>
                  <a:pt x="3636" y="201"/>
                  <a:pt x="3644" y="172"/>
                </a:cubicBezTo>
                <a:cubicBezTo>
                  <a:pt x="3652" y="143"/>
                  <a:pt x="3661" y="89"/>
                  <a:pt x="3669" y="62"/>
                </a:cubicBezTo>
                <a:cubicBezTo>
                  <a:pt x="3677" y="35"/>
                  <a:pt x="3686" y="0"/>
                  <a:pt x="3695" y="12"/>
                </a:cubicBezTo>
                <a:cubicBezTo>
                  <a:pt x="3704" y="24"/>
                  <a:pt x="3712" y="59"/>
                  <a:pt x="3720" y="134"/>
                </a:cubicBezTo>
                <a:cubicBezTo>
                  <a:pt x="3728" y="209"/>
                  <a:pt x="3737" y="331"/>
                  <a:pt x="3745" y="465"/>
                </a:cubicBezTo>
                <a:cubicBezTo>
                  <a:pt x="3753" y="599"/>
                  <a:pt x="3762" y="782"/>
                  <a:pt x="3770" y="941"/>
                </a:cubicBezTo>
                <a:cubicBezTo>
                  <a:pt x="3778" y="1100"/>
                  <a:pt x="3787" y="1283"/>
                  <a:pt x="3795" y="1417"/>
                </a:cubicBezTo>
                <a:cubicBezTo>
                  <a:pt x="3803" y="1551"/>
                  <a:pt x="3812" y="1673"/>
                  <a:pt x="3820" y="1748"/>
                </a:cubicBezTo>
                <a:cubicBezTo>
                  <a:pt x="3828" y="1823"/>
                  <a:pt x="3837" y="1858"/>
                  <a:pt x="3845" y="1870"/>
                </a:cubicBezTo>
                <a:cubicBezTo>
                  <a:pt x="3853" y="1882"/>
                  <a:pt x="3862" y="1847"/>
                  <a:pt x="3870" y="1820"/>
                </a:cubicBezTo>
                <a:cubicBezTo>
                  <a:pt x="3878" y="1793"/>
                  <a:pt x="3888" y="1739"/>
                  <a:pt x="3896" y="1710"/>
                </a:cubicBezTo>
                <a:cubicBezTo>
                  <a:pt x="3904" y="1681"/>
                  <a:pt x="3913" y="1652"/>
                  <a:pt x="3921" y="1644"/>
                </a:cubicBezTo>
                <a:cubicBezTo>
                  <a:pt x="3929" y="1636"/>
                  <a:pt x="3938" y="1649"/>
                  <a:pt x="3946" y="1664"/>
                </a:cubicBezTo>
                <a:cubicBezTo>
                  <a:pt x="3954" y="1679"/>
                  <a:pt x="3963" y="1714"/>
                  <a:pt x="3971" y="1735"/>
                </a:cubicBezTo>
                <a:cubicBezTo>
                  <a:pt x="3979" y="1756"/>
                  <a:pt x="3988" y="1781"/>
                  <a:pt x="3996" y="1788"/>
                </a:cubicBezTo>
                <a:cubicBezTo>
                  <a:pt x="4004" y="1795"/>
                  <a:pt x="4013" y="1791"/>
                  <a:pt x="4021" y="1780"/>
                </a:cubicBezTo>
                <a:cubicBezTo>
                  <a:pt x="4029" y="1769"/>
                  <a:pt x="4038" y="1742"/>
                  <a:pt x="4046" y="1724"/>
                </a:cubicBezTo>
                <a:cubicBezTo>
                  <a:pt x="4054" y="1706"/>
                  <a:pt x="4064" y="1681"/>
                  <a:pt x="4072" y="1673"/>
                </a:cubicBezTo>
                <a:cubicBezTo>
                  <a:pt x="4080" y="1665"/>
                  <a:pt x="4089" y="1665"/>
                  <a:pt x="4097" y="1673"/>
                </a:cubicBezTo>
                <a:cubicBezTo>
                  <a:pt x="4105" y="1681"/>
                  <a:pt x="4114" y="1706"/>
                  <a:pt x="4122" y="1724"/>
                </a:cubicBezTo>
                <a:cubicBezTo>
                  <a:pt x="4130" y="1742"/>
                  <a:pt x="4139" y="1769"/>
                  <a:pt x="4147" y="1780"/>
                </a:cubicBezTo>
                <a:cubicBezTo>
                  <a:pt x="4155" y="1791"/>
                  <a:pt x="4164" y="1795"/>
                  <a:pt x="4172" y="1788"/>
                </a:cubicBezTo>
                <a:cubicBezTo>
                  <a:pt x="4180" y="1781"/>
                  <a:pt x="4189" y="1756"/>
                  <a:pt x="4197" y="1735"/>
                </a:cubicBezTo>
                <a:cubicBezTo>
                  <a:pt x="4205" y="1714"/>
                  <a:pt x="4214" y="1679"/>
                  <a:pt x="4222" y="1664"/>
                </a:cubicBezTo>
                <a:cubicBezTo>
                  <a:pt x="4230" y="1649"/>
                  <a:pt x="4238" y="1636"/>
                  <a:pt x="4247" y="1644"/>
                </a:cubicBezTo>
                <a:cubicBezTo>
                  <a:pt x="4256" y="1652"/>
                  <a:pt x="4265" y="1681"/>
                  <a:pt x="4273" y="1710"/>
                </a:cubicBezTo>
                <a:cubicBezTo>
                  <a:pt x="4281" y="1739"/>
                  <a:pt x="4290" y="1793"/>
                  <a:pt x="4298" y="1820"/>
                </a:cubicBezTo>
                <a:cubicBezTo>
                  <a:pt x="4306" y="1847"/>
                  <a:pt x="4315" y="1882"/>
                  <a:pt x="4323" y="1870"/>
                </a:cubicBezTo>
                <a:cubicBezTo>
                  <a:pt x="4331" y="1858"/>
                  <a:pt x="4340" y="1823"/>
                  <a:pt x="4348" y="1748"/>
                </a:cubicBezTo>
                <a:cubicBezTo>
                  <a:pt x="4356" y="1673"/>
                  <a:pt x="4365" y="1551"/>
                  <a:pt x="4373" y="1417"/>
                </a:cubicBezTo>
                <a:cubicBezTo>
                  <a:pt x="4381" y="1283"/>
                  <a:pt x="4390" y="1100"/>
                  <a:pt x="4398" y="941"/>
                </a:cubicBezTo>
                <a:cubicBezTo>
                  <a:pt x="4406" y="782"/>
                  <a:pt x="4415" y="599"/>
                  <a:pt x="4423" y="465"/>
                </a:cubicBezTo>
                <a:cubicBezTo>
                  <a:pt x="4431" y="331"/>
                  <a:pt x="4440" y="209"/>
                  <a:pt x="4448" y="134"/>
                </a:cubicBezTo>
                <a:cubicBezTo>
                  <a:pt x="4456" y="59"/>
                  <a:pt x="4466" y="24"/>
                  <a:pt x="4474" y="12"/>
                </a:cubicBezTo>
                <a:cubicBezTo>
                  <a:pt x="4482" y="0"/>
                  <a:pt x="4491" y="35"/>
                  <a:pt x="4499" y="62"/>
                </a:cubicBezTo>
                <a:cubicBezTo>
                  <a:pt x="4507" y="89"/>
                  <a:pt x="4516" y="143"/>
                  <a:pt x="4524" y="172"/>
                </a:cubicBezTo>
                <a:cubicBezTo>
                  <a:pt x="4532" y="201"/>
                  <a:pt x="4541" y="230"/>
                  <a:pt x="4549" y="238"/>
                </a:cubicBezTo>
                <a:cubicBezTo>
                  <a:pt x="4557" y="246"/>
                  <a:pt x="4566" y="233"/>
                  <a:pt x="4574" y="218"/>
                </a:cubicBezTo>
                <a:cubicBezTo>
                  <a:pt x="4582" y="203"/>
                  <a:pt x="4591" y="168"/>
                  <a:pt x="4599" y="147"/>
                </a:cubicBezTo>
                <a:cubicBezTo>
                  <a:pt x="4607" y="126"/>
                  <a:pt x="4616" y="101"/>
                  <a:pt x="4624" y="94"/>
                </a:cubicBezTo>
                <a:cubicBezTo>
                  <a:pt x="4632" y="87"/>
                  <a:pt x="4642" y="91"/>
                  <a:pt x="4650" y="102"/>
                </a:cubicBezTo>
                <a:cubicBezTo>
                  <a:pt x="4658" y="113"/>
                  <a:pt x="4667" y="140"/>
                  <a:pt x="4675" y="158"/>
                </a:cubicBezTo>
                <a:cubicBezTo>
                  <a:pt x="4683" y="176"/>
                  <a:pt x="4692" y="201"/>
                  <a:pt x="4700" y="209"/>
                </a:cubicBezTo>
                <a:cubicBezTo>
                  <a:pt x="4708" y="217"/>
                  <a:pt x="4717" y="217"/>
                  <a:pt x="4725" y="209"/>
                </a:cubicBezTo>
                <a:cubicBezTo>
                  <a:pt x="4733" y="201"/>
                  <a:pt x="4742" y="176"/>
                  <a:pt x="4750" y="158"/>
                </a:cubicBezTo>
                <a:cubicBezTo>
                  <a:pt x="4758" y="140"/>
                  <a:pt x="4767" y="113"/>
                  <a:pt x="4775" y="102"/>
                </a:cubicBezTo>
                <a:cubicBezTo>
                  <a:pt x="4783" y="91"/>
                  <a:pt x="4792" y="87"/>
                  <a:pt x="4800" y="94"/>
                </a:cubicBezTo>
                <a:cubicBezTo>
                  <a:pt x="4808" y="101"/>
                  <a:pt x="4817" y="126"/>
                  <a:pt x="4825" y="147"/>
                </a:cubicBezTo>
                <a:cubicBezTo>
                  <a:pt x="4833" y="168"/>
                  <a:pt x="4843" y="203"/>
                  <a:pt x="4851" y="218"/>
                </a:cubicBezTo>
                <a:cubicBezTo>
                  <a:pt x="4859" y="233"/>
                  <a:pt x="4868" y="246"/>
                  <a:pt x="4876" y="238"/>
                </a:cubicBezTo>
                <a:cubicBezTo>
                  <a:pt x="4884" y="230"/>
                  <a:pt x="4893" y="201"/>
                  <a:pt x="4901" y="172"/>
                </a:cubicBezTo>
                <a:cubicBezTo>
                  <a:pt x="4909" y="143"/>
                  <a:pt x="4918" y="89"/>
                  <a:pt x="4926" y="62"/>
                </a:cubicBezTo>
                <a:cubicBezTo>
                  <a:pt x="4934" y="35"/>
                  <a:pt x="4943" y="0"/>
                  <a:pt x="4951" y="12"/>
                </a:cubicBezTo>
                <a:cubicBezTo>
                  <a:pt x="4959" y="24"/>
                  <a:pt x="4968" y="59"/>
                  <a:pt x="4976" y="134"/>
                </a:cubicBezTo>
                <a:cubicBezTo>
                  <a:pt x="4984" y="209"/>
                  <a:pt x="4993" y="331"/>
                  <a:pt x="5001" y="465"/>
                </a:cubicBezTo>
                <a:cubicBezTo>
                  <a:pt x="5009" y="599"/>
                  <a:pt x="5018" y="770"/>
                  <a:pt x="5027" y="941"/>
                </a:cubicBezTo>
              </a:path>
            </a:pathLst>
          </a:custGeom>
          <a:noFill/>
          <a:ln w="19050" cmpd="sng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5461" name="Freeform 5">
            <a:extLst>
              <a:ext uri="{FF2B5EF4-FFF2-40B4-BE49-F238E27FC236}">
                <a16:creationId xmlns:a16="http://schemas.microsoft.com/office/drawing/2014/main" id="{0D7DA9B5-8B5A-4043-847E-0F783B676323}"/>
              </a:ext>
            </a:extLst>
          </p:cNvPr>
          <p:cNvSpPr>
            <a:spLocks/>
          </p:cNvSpPr>
          <p:nvPr/>
        </p:nvSpPr>
        <p:spPr bwMode="auto">
          <a:xfrm flipV="1">
            <a:off x="846931" y="4511557"/>
            <a:ext cx="7197725" cy="1143000"/>
          </a:xfrm>
          <a:custGeom>
            <a:avLst/>
            <a:gdLst>
              <a:gd name="T0" fmla="*/ 75 w 5027"/>
              <a:gd name="T1" fmla="*/ 2333 h 2666"/>
              <a:gd name="T2" fmla="*/ 176 w 5027"/>
              <a:gd name="T3" fmla="*/ 2333 h 2666"/>
              <a:gd name="T4" fmla="*/ 276 w 5027"/>
              <a:gd name="T5" fmla="*/ 2333 h 2666"/>
              <a:gd name="T6" fmla="*/ 377 w 5027"/>
              <a:gd name="T7" fmla="*/ 2333 h 2666"/>
              <a:gd name="T8" fmla="*/ 478 w 5027"/>
              <a:gd name="T9" fmla="*/ 2333 h 2666"/>
              <a:gd name="T10" fmla="*/ 578 w 5027"/>
              <a:gd name="T11" fmla="*/ 2333 h 2666"/>
              <a:gd name="T12" fmla="*/ 679 w 5027"/>
              <a:gd name="T13" fmla="*/ 333 h 2666"/>
              <a:gd name="T14" fmla="*/ 779 w 5027"/>
              <a:gd name="T15" fmla="*/ 333 h 2666"/>
              <a:gd name="T16" fmla="*/ 880 w 5027"/>
              <a:gd name="T17" fmla="*/ 333 h 2666"/>
              <a:gd name="T18" fmla="*/ 980 w 5027"/>
              <a:gd name="T19" fmla="*/ 333 h 2666"/>
              <a:gd name="T20" fmla="*/ 1081 w 5027"/>
              <a:gd name="T21" fmla="*/ 333 h 2666"/>
              <a:gd name="T22" fmla="*/ 1181 w 5027"/>
              <a:gd name="T23" fmla="*/ 333 h 2666"/>
              <a:gd name="T24" fmla="*/ 1282 w 5027"/>
              <a:gd name="T25" fmla="*/ 2333 h 2666"/>
              <a:gd name="T26" fmla="*/ 1382 w 5027"/>
              <a:gd name="T27" fmla="*/ 2333 h 2666"/>
              <a:gd name="T28" fmla="*/ 1483 w 5027"/>
              <a:gd name="T29" fmla="*/ 2333 h 2666"/>
              <a:gd name="T30" fmla="*/ 1583 w 5027"/>
              <a:gd name="T31" fmla="*/ 2333 h 2666"/>
              <a:gd name="T32" fmla="*/ 1684 w 5027"/>
              <a:gd name="T33" fmla="*/ 2333 h 2666"/>
              <a:gd name="T34" fmla="*/ 1784 w 5027"/>
              <a:gd name="T35" fmla="*/ 2333 h 2666"/>
              <a:gd name="T36" fmla="*/ 1885 w 5027"/>
              <a:gd name="T37" fmla="*/ 333 h 2666"/>
              <a:gd name="T38" fmla="*/ 1985 w 5027"/>
              <a:gd name="T39" fmla="*/ 333 h 2666"/>
              <a:gd name="T40" fmla="*/ 2086 w 5027"/>
              <a:gd name="T41" fmla="*/ 333 h 2666"/>
              <a:gd name="T42" fmla="*/ 2187 w 5027"/>
              <a:gd name="T43" fmla="*/ 333 h 2666"/>
              <a:gd name="T44" fmla="*/ 2287 w 5027"/>
              <a:gd name="T45" fmla="*/ 333 h 2666"/>
              <a:gd name="T46" fmla="*/ 2388 w 5027"/>
              <a:gd name="T47" fmla="*/ 333 h 2666"/>
              <a:gd name="T48" fmla="*/ 2488 w 5027"/>
              <a:gd name="T49" fmla="*/ 333 h 2666"/>
              <a:gd name="T50" fmla="*/ 2589 w 5027"/>
              <a:gd name="T51" fmla="*/ 2333 h 2666"/>
              <a:gd name="T52" fmla="*/ 2689 w 5027"/>
              <a:gd name="T53" fmla="*/ 2333 h 2666"/>
              <a:gd name="T54" fmla="*/ 2790 w 5027"/>
              <a:gd name="T55" fmla="*/ 2333 h 2666"/>
              <a:gd name="T56" fmla="*/ 2890 w 5027"/>
              <a:gd name="T57" fmla="*/ 2333 h 2666"/>
              <a:gd name="T58" fmla="*/ 2991 w 5027"/>
              <a:gd name="T59" fmla="*/ 2333 h 2666"/>
              <a:gd name="T60" fmla="*/ 3091 w 5027"/>
              <a:gd name="T61" fmla="*/ 2333 h 2666"/>
              <a:gd name="T62" fmla="*/ 3192 w 5027"/>
              <a:gd name="T63" fmla="*/ 333 h 2666"/>
              <a:gd name="T64" fmla="*/ 3292 w 5027"/>
              <a:gd name="T65" fmla="*/ 333 h 2666"/>
              <a:gd name="T66" fmla="*/ 3393 w 5027"/>
              <a:gd name="T67" fmla="*/ 333 h 2666"/>
              <a:gd name="T68" fmla="*/ 3493 w 5027"/>
              <a:gd name="T69" fmla="*/ 333 h 2666"/>
              <a:gd name="T70" fmla="*/ 3594 w 5027"/>
              <a:gd name="T71" fmla="*/ 333 h 2666"/>
              <a:gd name="T72" fmla="*/ 3695 w 5027"/>
              <a:gd name="T73" fmla="*/ 333 h 2666"/>
              <a:gd name="T74" fmla="*/ 3795 w 5027"/>
              <a:gd name="T75" fmla="*/ 2333 h 2666"/>
              <a:gd name="T76" fmla="*/ 3896 w 5027"/>
              <a:gd name="T77" fmla="*/ 2333 h 2666"/>
              <a:gd name="T78" fmla="*/ 3996 w 5027"/>
              <a:gd name="T79" fmla="*/ 2333 h 2666"/>
              <a:gd name="T80" fmla="*/ 4097 w 5027"/>
              <a:gd name="T81" fmla="*/ 2333 h 2666"/>
              <a:gd name="T82" fmla="*/ 4197 w 5027"/>
              <a:gd name="T83" fmla="*/ 2333 h 2666"/>
              <a:gd name="T84" fmla="*/ 4298 w 5027"/>
              <a:gd name="T85" fmla="*/ 2333 h 2666"/>
              <a:gd name="T86" fmla="*/ 4398 w 5027"/>
              <a:gd name="T87" fmla="*/ 333 h 2666"/>
              <a:gd name="T88" fmla="*/ 4499 w 5027"/>
              <a:gd name="T89" fmla="*/ 333 h 2666"/>
              <a:gd name="T90" fmla="*/ 4599 w 5027"/>
              <a:gd name="T91" fmla="*/ 333 h 2666"/>
              <a:gd name="T92" fmla="*/ 4700 w 5027"/>
              <a:gd name="T93" fmla="*/ 333 h 2666"/>
              <a:gd name="T94" fmla="*/ 4800 w 5027"/>
              <a:gd name="T95" fmla="*/ 333 h 2666"/>
              <a:gd name="T96" fmla="*/ 4901 w 5027"/>
              <a:gd name="T97" fmla="*/ 333 h 2666"/>
              <a:gd name="T98" fmla="*/ 5001 w 5027"/>
              <a:gd name="T99" fmla="*/ 333 h 2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027" h="2666">
                <a:moveTo>
                  <a:pt x="0" y="2333"/>
                </a:moveTo>
                <a:cubicBezTo>
                  <a:pt x="4" y="2333"/>
                  <a:pt x="17" y="2333"/>
                  <a:pt x="25" y="2333"/>
                </a:cubicBezTo>
                <a:cubicBezTo>
                  <a:pt x="33" y="2333"/>
                  <a:pt x="42" y="2333"/>
                  <a:pt x="50" y="2333"/>
                </a:cubicBezTo>
                <a:cubicBezTo>
                  <a:pt x="58" y="2333"/>
                  <a:pt x="67" y="2333"/>
                  <a:pt x="75" y="2333"/>
                </a:cubicBezTo>
                <a:cubicBezTo>
                  <a:pt x="83" y="2333"/>
                  <a:pt x="93" y="2333"/>
                  <a:pt x="101" y="2333"/>
                </a:cubicBezTo>
                <a:cubicBezTo>
                  <a:pt x="109" y="2333"/>
                  <a:pt x="118" y="2333"/>
                  <a:pt x="126" y="2333"/>
                </a:cubicBezTo>
                <a:cubicBezTo>
                  <a:pt x="134" y="2333"/>
                  <a:pt x="143" y="2333"/>
                  <a:pt x="151" y="2333"/>
                </a:cubicBezTo>
                <a:cubicBezTo>
                  <a:pt x="159" y="2333"/>
                  <a:pt x="168" y="2333"/>
                  <a:pt x="176" y="2333"/>
                </a:cubicBezTo>
                <a:cubicBezTo>
                  <a:pt x="184" y="2333"/>
                  <a:pt x="193" y="2333"/>
                  <a:pt x="201" y="2333"/>
                </a:cubicBezTo>
                <a:cubicBezTo>
                  <a:pt x="209" y="2333"/>
                  <a:pt x="218" y="2333"/>
                  <a:pt x="226" y="2333"/>
                </a:cubicBezTo>
                <a:cubicBezTo>
                  <a:pt x="234" y="2333"/>
                  <a:pt x="243" y="2333"/>
                  <a:pt x="251" y="2333"/>
                </a:cubicBezTo>
                <a:cubicBezTo>
                  <a:pt x="259" y="2333"/>
                  <a:pt x="268" y="2333"/>
                  <a:pt x="276" y="2333"/>
                </a:cubicBezTo>
                <a:cubicBezTo>
                  <a:pt x="284" y="2333"/>
                  <a:pt x="294" y="2333"/>
                  <a:pt x="302" y="2333"/>
                </a:cubicBezTo>
                <a:cubicBezTo>
                  <a:pt x="310" y="2333"/>
                  <a:pt x="319" y="2333"/>
                  <a:pt x="327" y="2333"/>
                </a:cubicBezTo>
                <a:cubicBezTo>
                  <a:pt x="335" y="2333"/>
                  <a:pt x="344" y="2333"/>
                  <a:pt x="352" y="2333"/>
                </a:cubicBezTo>
                <a:cubicBezTo>
                  <a:pt x="360" y="2333"/>
                  <a:pt x="369" y="2333"/>
                  <a:pt x="377" y="2333"/>
                </a:cubicBezTo>
                <a:cubicBezTo>
                  <a:pt x="385" y="2333"/>
                  <a:pt x="394" y="2333"/>
                  <a:pt x="402" y="2333"/>
                </a:cubicBezTo>
                <a:cubicBezTo>
                  <a:pt x="410" y="2333"/>
                  <a:pt x="419" y="2333"/>
                  <a:pt x="427" y="2333"/>
                </a:cubicBezTo>
                <a:cubicBezTo>
                  <a:pt x="435" y="2333"/>
                  <a:pt x="444" y="2333"/>
                  <a:pt x="452" y="2333"/>
                </a:cubicBezTo>
                <a:cubicBezTo>
                  <a:pt x="460" y="2333"/>
                  <a:pt x="470" y="2333"/>
                  <a:pt x="478" y="2333"/>
                </a:cubicBezTo>
                <a:cubicBezTo>
                  <a:pt x="486" y="2333"/>
                  <a:pt x="495" y="2333"/>
                  <a:pt x="503" y="2333"/>
                </a:cubicBezTo>
                <a:cubicBezTo>
                  <a:pt x="511" y="2333"/>
                  <a:pt x="520" y="2333"/>
                  <a:pt x="528" y="2333"/>
                </a:cubicBezTo>
                <a:cubicBezTo>
                  <a:pt x="536" y="2333"/>
                  <a:pt x="545" y="2333"/>
                  <a:pt x="553" y="2333"/>
                </a:cubicBezTo>
                <a:cubicBezTo>
                  <a:pt x="561" y="2333"/>
                  <a:pt x="570" y="2333"/>
                  <a:pt x="578" y="2333"/>
                </a:cubicBezTo>
                <a:cubicBezTo>
                  <a:pt x="586" y="2333"/>
                  <a:pt x="595" y="2666"/>
                  <a:pt x="603" y="2333"/>
                </a:cubicBezTo>
                <a:cubicBezTo>
                  <a:pt x="611" y="2000"/>
                  <a:pt x="620" y="666"/>
                  <a:pt x="628" y="333"/>
                </a:cubicBezTo>
                <a:cubicBezTo>
                  <a:pt x="636" y="0"/>
                  <a:pt x="645" y="333"/>
                  <a:pt x="653" y="333"/>
                </a:cubicBezTo>
                <a:cubicBezTo>
                  <a:pt x="661" y="333"/>
                  <a:pt x="671" y="333"/>
                  <a:pt x="679" y="333"/>
                </a:cubicBezTo>
                <a:cubicBezTo>
                  <a:pt x="687" y="333"/>
                  <a:pt x="696" y="333"/>
                  <a:pt x="704" y="333"/>
                </a:cubicBezTo>
                <a:cubicBezTo>
                  <a:pt x="712" y="333"/>
                  <a:pt x="721" y="333"/>
                  <a:pt x="729" y="333"/>
                </a:cubicBezTo>
                <a:cubicBezTo>
                  <a:pt x="737" y="333"/>
                  <a:pt x="746" y="333"/>
                  <a:pt x="754" y="333"/>
                </a:cubicBezTo>
                <a:cubicBezTo>
                  <a:pt x="762" y="333"/>
                  <a:pt x="771" y="333"/>
                  <a:pt x="779" y="333"/>
                </a:cubicBezTo>
                <a:cubicBezTo>
                  <a:pt x="787" y="333"/>
                  <a:pt x="796" y="333"/>
                  <a:pt x="804" y="333"/>
                </a:cubicBezTo>
                <a:cubicBezTo>
                  <a:pt x="812" y="333"/>
                  <a:pt x="821" y="333"/>
                  <a:pt x="829" y="333"/>
                </a:cubicBezTo>
                <a:cubicBezTo>
                  <a:pt x="837" y="333"/>
                  <a:pt x="847" y="333"/>
                  <a:pt x="855" y="333"/>
                </a:cubicBezTo>
                <a:cubicBezTo>
                  <a:pt x="863" y="333"/>
                  <a:pt x="872" y="333"/>
                  <a:pt x="880" y="333"/>
                </a:cubicBezTo>
                <a:cubicBezTo>
                  <a:pt x="888" y="333"/>
                  <a:pt x="897" y="333"/>
                  <a:pt x="905" y="333"/>
                </a:cubicBezTo>
                <a:cubicBezTo>
                  <a:pt x="913" y="333"/>
                  <a:pt x="922" y="333"/>
                  <a:pt x="930" y="333"/>
                </a:cubicBezTo>
                <a:cubicBezTo>
                  <a:pt x="938" y="333"/>
                  <a:pt x="947" y="333"/>
                  <a:pt x="955" y="333"/>
                </a:cubicBezTo>
                <a:cubicBezTo>
                  <a:pt x="963" y="333"/>
                  <a:pt x="972" y="333"/>
                  <a:pt x="980" y="333"/>
                </a:cubicBezTo>
                <a:cubicBezTo>
                  <a:pt x="988" y="333"/>
                  <a:pt x="997" y="333"/>
                  <a:pt x="1005" y="333"/>
                </a:cubicBezTo>
                <a:cubicBezTo>
                  <a:pt x="1013" y="333"/>
                  <a:pt x="1022" y="333"/>
                  <a:pt x="1030" y="333"/>
                </a:cubicBezTo>
                <a:cubicBezTo>
                  <a:pt x="1038" y="333"/>
                  <a:pt x="1048" y="333"/>
                  <a:pt x="1056" y="333"/>
                </a:cubicBezTo>
                <a:cubicBezTo>
                  <a:pt x="1064" y="333"/>
                  <a:pt x="1073" y="333"/>
                  <a:pt x="1081" y="333"/>
                </a:cubicBezTo>
                <a:cubicBezTo>
                  <a:pt x="1089" y="333"/>
                  <a:pt x="1098" y="333"/>
                  <a:pt x="1106" y="333"/>
                </a:cubicBezTo>
                <a:cubicBezTo>
                  <a:pt x="1114" y="333"/>
                  <a:pt x="1123" y="333"/>
                  <a:pt x="1131" y="333"/>
                </a:cubicBezTo>
                <a:cubicBezTo>
                  <a:pt x="1139" y="333"/>
                  <a:pt x="1148" y="333"/>
                  <a:pt x="1156" y="333"/>
                </a:cubicBezTo>
                <a:cubicBezTo>
                  <a:pt x="1164" y="333"/>
                  <a:pt x="1173" y="333"/>
                  <a:pt x="1181" y="333"/>
                </a:cubicBezTo>
                <a:cubicBezTo>
                  <a:pt x="1189" y="333"/>
                  <a:pt x="1198" y="333"/>
                  <a:pt x="1206" y="333"/>
                </a:cubicBezTo>
                <a:cubicBezTo>
                  <a:pt x="1214" y="333"/>
                  <a:pt x="1224" y="0"/>
                  <a:pt x="1232" y="333"/>
                </a:cubicBezTo>
                <a:cubicBezTo>
                  <a:pt x="1240" y="666"/>
                  <a:pt x="1249" y="2000"/>
                  <a:pt x="1257" y="2333"/>
                </a:cubicBezTo>
                <a:cubicBezTo>
                  <a:pt x="1265" y="2666"/>
                  <a:pt x="1274" y="2333"/>
                  <a:pt x="1282" y="2333"/>
                </a:cubicBezTo>
                <a:cubicBezTo>
                  <a:pt x="1290" y="2333"/>
                  <a:pt x="1299" y="2333"/>
                  <a:pt x="1307" y="2333"/>
                </a:cubicBezTo>
                <a:cubicBezTo>
                  <a:pt x="1315" y="2333"/>
                  <a:pt x="1324" y="2333"/>
                  <a:pt x="1332" y="2333"/>
                </a:cubicBezTo>
                <a:cubicBezTo>
                  <a:pt x="1340" y="2333"/>
                  <a:pt x="1349" y="2333"/>
                  <a:pt x="1357" y="2333"/>
                </a:cubicBezTo>
                <a:cubicBezTo>
                  <a:pt x="1365" y="2333"/>
                  <a:pt x="1374" y="2333"/>
                  <a:pt x="1382" y="2333"/>
                </a:cubicBezTo>
                <a:cubicBezTo>
                  <a:pt x="1390" y="2333"/>
                  <a:pt x="1399" y="2333"/>
                  <a:pt x="1407" y="2333"/>
                </a:cubicBezTo>
                <a:cubicBezTo>
                  <a:pt x="1415" y="2333"/>
                  <a:pt x="1425" y="2333"/>
                  <a:pt x="1433" y="2333"/>
                </a:cubicBezTo>
                <a:cubicBezTo>
                  <a:pt x="1441" y="2333"/>
                  <a:pt x="1450" y="2333"/>
                  <a:pt x="1458" y="2333"/>
                </a:cubicBezTo>
                <a:cubicBezTo>
                  <a:pt x="1466" y="2333"/>
                  <a:pt x="1475" y="2333"/>
                  <a:pt x="1483" y="2333"/>
                </a:cubicBezTo>
                <a:cubicBezTo>
                  <a:pt x="1491" y="2333"/>
                  <a:pt x="1500" y="2333"/>
                  <a:pt x="1508" y="2333"/>
                </a:cubicBezTo>
                <a:cubicBezTo>
                  <a:pt x="1516" y="2333"/>
                  <a:pt x="1525" y="2333"/>
                  <a:pt x="1533" y="2333"/>
                </a:cubicBezTo>
                <a:cubicBezTo>
                  <a:pt x="1541" y="2333"/>
                  <a:pt x="1550" y="2333"/>
                  <a:pt x="1558" y="2333"/>
                </a:cubicBezTo>
                <a:cubicBezTo>
                  <a:pt x="1566" y="2333"/>
                  <a:pt x="1575" y="2333"/>
                  <a:pt x="1583" y="2333"/>
                </a:cubicBezTo>
                <a:cubicBezTo>
                  <a:pt x="1591" y="2333"/>
                  <a:pt x="1600" y="2333"/>
                  <a:pt x="1608" y="2333"/>
                </a:cubicBezTo>
                <a:cubicBezTo>
                  <a:pt x="1616" y="2333"/>
                  <a:pt x="1626" y="2333"/>
                  <a:pt x="1634" y="2333"/>
                </a:cubicBezTo>
                <a:cubicBezTo>
                  <a:pt x="1642" y="2333"/>
                  <a:pt x="1651" y="2333"/>
                  <a:pt x="1659" y="2333"/>
                </a:cubicBezTo>
                <a:cubicBezTo>
                  <a:pt x="1667" y="2333"/>
                  <a:pt x="1676" y="2333"/>
                  <a:pt x="1684" y="2333"/>
                </a:cubicBezTo>
                <a:cubicBezTo>
                  <a:pt x="1692" y="2333"/>
                  <a:pt x="1701" y="2333"/>
                  <a:pt x="1709" y="2333"/>
                </a:cubicBezTo>
                <a:cubicBezTo>
                  <a:pt x="1717" y="2333"/>
                  <a:pt x="1726" y="2333"/>
                  <a:pt x="1734" y="2333"/>
                </a:cubicBezTo>
                <a:cubicBezTo>
                  <a:pt x="1742" y="2333"/>
                  <a:pt x="1751" y="2333"/>
                  <a:pt x="1759" y="2333"/>
                </a:cubicBezTo>
                <a:cubicBezTo>
                  <a:pt x="1767" y="2333"/>
                  <a:pt x="1776" y="2333"/>
                  <a:pt x="1784" y="2333"/>
                </a:cubicBezTo>
                <a:cubicBezTo>
                  <a:pt x="1792" y="2333"/>
                  <a:pt x="1802" y="2333"/>
                  <a:pt x="1810" y="2333"/>
                </a:cubicBezTo>
                <a:cubicBezTo>
                  <a:pt x="1818" y="2333"/>
                  <a:pt x="1827" y="2333"/>
                  <a:pt x="1835" y="2333"/>
                </a:cubicBezTo>
                <a:cubicBezTo>
                  <a:pt x="1843" y="2333"/>
                  <a:pt x="1852" y="2666"/>
                  <a:pt x="1860" y="2333"/>
                </a:cubicBezTo>
                <a:cubicBezTo>
                  <a:pt x="1868" y="2000"/>
                  <a:pt x="1877" y="666"/>
                  <a:pt x="1885" y="333"/>
                </a:cubicBezTo>
                <a:cubicBezTo>
                  <a:pt x="1893" y="0"/>
                  <a:pt x="1902" y="333"/>
                  <a:pt x="1910" y="333"/>
                </a:cubicBezTo>
                <a:cubicBezTo>
                  <a:pt x="1918" y="333"/>
                  <a:pt x="1927" y="333"/>
                  <a:pt x="1935" y="333"/>
                </a:cubicBezTo>
                <a:cubicBezTo>
                  <a:pt x="1943" y="333"/>
                  <a:pt x="1952" y="333"/>
                  <a:pt x="1960" y="333"/>
                </a:cubicBezTo>
                <a:cubicBezTo>
                  <a:pt x="1968" y="333"/>
                  <a:pt x="1977" y="333"/>
                  <a:pt x="1985" y="333"/>
                </a:cubicBezTo>
                <a:cubicBezTo>
                  <a:pt x="1993" y="333"/>
                  <a:pt x="2003" y="333"/>
                  <a:pt x="2011" y="333"/>
                </a:cubicBezTo>
                <a:cubicBezTo>
                  <a:pt x="2019" y="333"/>
                  <a:pt x="2028" y="333"/>
                  <a:pt x="2036" y="333"/>
                </a:cubicBezTo>
                <a:cubicBezTo>
                  <a:pt x="2044" y="333"/>
                  <a:pt x="2053" y="333"/>
                  <a:pt x="2061" y="333"/>
                </a:cubicBezTo>
                <a:cubicBezTo>
                  <a:pt x="2069" y="333"/>
                  <a:pt x="2078" y="333"/>
                  <a:pt x="2086" y="333"/>
                </a:cubicBezTo>
                <a:cubicBezTo>
                  <a:pt x="2094" y="333"/>
                  <a:pt x="2103" y="333"/>
                  <a:pt x="2111" y="333"/>
                </a:cubicBezTo>
                <a:cubicBezTo>
                  <a:pt x="2119" y="333"/>
                  <a:pt x="2128" y="333"/>
                  <a:pt x="2136" y="333"/>
                </a:cubicBezTo>
                <a:cubicBezTo>
                  <a:pt x="2144" y="333"/>
                  <a:pt x="2153" y="333"/>
                  <a:pt x="2161" y="333"/>
                </a:cubicBezTo>
                <a:cubicBezTo>
                  <a:pt x="2169" y="333"/>
                  <a:pt x="2179" y="333"/>
                  <a:pt x="2187" y="333"/>
                </a:cubicBezTo>
                <a:cubicBezTo>
                  <a:pt x="2195" y="333"/>
                  <a:pt x="2204" y="333"/>
                  <a:pt x="2212" y="333"/>
                </a:cubicBezTo>
                <a:cubicBezTo>
                  <a:pt x="2220" y="333"/>
                  <a:pt x="2229" y="333"/>
                  <a:pt x="2237" y="333"/>
                </a:cubicBezTo>
                <a:cubicBezTo>
                  <a:pt x="2245" y="333"/>
                  <a:pt x="2254" y="333"/>
                  <a:pt x="2262" y="333"/>
                </a:cubicBezTo>
                <a:cubicBezTo>
                  <a:pt x="2270" y="333"/>
                  <a:pt x="2279" y="333"/>
                  <a:pt x="2287" y="333"/>
                </a:cubicBezTo>
                <a:cubicBezTo>
                  <a:pt x="2295" y="333"/>
                  <a:pt x="2304" y="333"/>
                  <a:pt x="2312" y="333"/>
                </a:cubicBezTo>
                <a:cubicBezTo>
                  <a:pt x="2320" y="333"/>
                  <a:pt x="2329" y="333"/>
                  <a:pt x="2337" y="333"/>
                </a:cubicBezTo>
                <a:cubicBezTo>
                  <a:pt x="2345" y="333"/>
                  <a:pt x="2354" y="333"/>
                  <a:pt x="2362" y="333"/>
                </a:cubicBezTo>
                <a:cubicBezTo>
                  <a:pt x="2370" y="333"/>
                  <a:pt x="2380" y="333"/>
                  <a:pt x="2388" y="333"/>
                </a:cubicBezTo>
                <a:cubicBezTo>
                  <a:pt x="2396" y="333"/>
                  <a:pt x="2405" y="333"/>
                  <a:pt x="2413" y="333"/>
                </a:cubicBezTo>
                <a:cubicBezTo>
                  <a:pt x="2421" y="333"/>
                  <a:pt x="2430" y="333"/>
                  <a:pt x="2438" y="333"/>
                </a:cubicBezTo>
                <a:cubicBezTo>
                  <a:pt x="2446" y="333"/>
                  <a:pt x="2455" y="333"/>
                  <a:pt x="2463" y="333"/>
                </a:cubicBezTo>
                <a:cubicBezTo>
                  <a:pt x="2471" y="333"/>
                  <a:pt x="2480" y="0"/>
                  <a:pt x="2488" y="333"/>
                </a:cubicBezTo>
                <a:cubicBezTo>
                  <a:pt x="2496" y="666"/>
                  <a:pt x="2505" y="2000"/>
                  <a:pt x="2513" y="2333"/>
                </a:cubicBezTo>
                <a:cubicBezTo>
                  <a:pt x="2521" y="2666"/>
                  <a:pt x="2530" y="2333"/>
                  <a:pt x="2538" y="2333"/>
                </a:cubicBezTo>
                <a:cubicBezTo>
                  <a:pt x="2546" y="2333"/>
                  <a:pt x="2556" y="2333"/>
                  <a:pt x="2564" y="2333"/>
                </a:cubicBezTo>
                <a:cubicBezTo>
                  <a:pt x="2572" y="2333"/>
                  <a:pt x="2581" y="2333"/>
                  <a:pt x="2589" y="2333"/>
                </a:cubicBezTo>
                <a:cubicBezTo>
                  <a:pt x="2597" y="2333"/>
                  <a:pt x="2606" y="2333"/>
                  <a:pt x="2614" y="2333"/>
                </a:cubicBezTo>
                <a:cubicBezTo>
                  <a:pt x="2622" y="2333"/>
                  <a:pt x="2631" y="2333"/>
                  <a:pt x="2639" y="2333"/>
                </a:cubicBezTo>
                <a:cubicBezTo>
                  <a:pt x="2647" y="2333"/>
                  <a:pt x="2656" y="2333"/>
                  <a:pt x="2664" y="2333"/>
                </a:cubicBezTo>
                <a:cubicBezTo>
                  <a:pt x="2672" y="2333"/>
                  <a:pt x="2681" y="2333"/>
                  <a:pt x="2689" y="2333"/>
                </a:cubicBezTo>
                <a:cubicBezTo>
                  <a:pt x="2697" y="2333"/>
                  <a:pt x="2706" y="2333"/>
                  <a:pt x="2714" y="2333"/>
                </a:cubicBezTo>
                <a:cubicBezTo>
                  <a:pt x="2722" y="2333"/>
                  <a:pt x="2731" y="2333"/>
                  <a:pt x="2739" y="2333"/>
                </a:cubicBezTo>
                <a:cubicBezTo>
                  <a:pt x="2747" y="2333"/>
                  <a:pt x="2757" y="2333"/>
                  <a:pt x="2765" y="2333"/>
                </a:cubicBezTo>
                <a:cubicBezTo>
                  <a:pt x="2773" y="2333"/>
                  <a:pt x="2782" y="2333"/>
                  <a:pt x="2790" y="2333"/>
                </a:cubicBezTo>
                <a:cubicBezTo>
                  <a:pt x="2798" y="2333"/>
                  <a:pt x="2807" y="2333"/>
                  <a:pt x="2815" y="2333"/>
                </a:cubicBezTo>
                <a:cubicBezTo>
                  <a:pt x="2823" y="2333"/>
                  <a:pt x="2832" y="2333"/>
                  <a:pt x="2840" y="2333"/>
                </a:cubicBezTo>
                <a:cubicBezTo>
                  <a:pt x="2848" y="2333"/>
                  <a:pt x="2857" y="2333"/>
                  <a:pt x="2865" y="2333"/>
                </a:cubicBezTo>
                <a:cubicBezTo>
                  <a:pt x="2873" y="2333"/>
                  <a:pt x="2882" y="2333"/>
                  <a:pt x="2890" y="2333"/>
                </a:cubicBezTo>
                <a:cubicBezTo>
                  <a:pt x="2898" y="2333"/>
                  <a:pt x="2907" y="2333"/>
                  <a:pt x="2915" y="2333"/>
                </a:cubicBezTo>
                <a:cubicBezTo>
                  <a:pt x="2923" y="2333"/>
                  <a:pt x="2933" y="2333"/>
                  <a:pt x="2941" y="2333"/>
                </a:cubicBezTo>
                <a:cubicBezTo>
                  <a:pt x="2949" y="2333"/>
                  <a:pt x="2958" y="2333"/>
                  <a:pt x="2966" y="2333"/>
                </a:cubicBezTo>
                <a:cubicBezTo>
                  <a:pt x="2974" y="2333"/>
                  <a:pt x="2983" y="2333"/>
                  <a:pt x="2991" y="2333"/>
                </a:cubicBezTo>
                <a:cubicBezTo>
                  <a:pt x="2999" y="2333"/>
                  <a:pt x="3008" y="2333"/>
                  <a:pt x="3016" y="2333"/>
                </a:cubicBezTo>
                <a:cubicBezTo>
                  <a:pt x="3024" y="2333"/>
                  <a:pt x="3033" y="2333"/>
                  <a:pt x="3041" y="2333"/>
                </a:cubicBezTo>
                <a:cubicBezTo>
                  <a:pt x="3049" y="2333"/>
                  <a:pt x="3058" y="2333"/>
                  <a:pt x="3066" y="2333"/>
                </a:cubicBezTo>
                <a:cubicBezTo>
                  <a:pt x="3074" y="2333"/>
                  <a:pt x="3083" y="2333"/>
                  <a:pt x="3091" y="2333"/>
                </a:cubicBezTo>
                <a:cubicBezTo>
                  <a:pt x="3099" y="2333"/>
                  <a:pt x="3108" y="2666"/>
                  <a:pt x="3116" y="2333"/>
                </a:cubicBezTo>
                <a:cubicBezTo>
                  <a:pt x="3124" y="2000"/>
                  <a:pt x="3134" y="666"/>
                  <a:pt x="3142" y="333"/>
                </a:cubicBezTo>
                <a:cubicBezTo>
                  <a:pt x="3150" y="0"/>
                  <a:pt x="3159" y="333"/>
                  <a:pt x="3167" y="333"/>
                </a:cubicBezTo>
                <a:cubicBezTo>
                  <a:pt x="3175" y="333"/>
                  <a:pt x="3184" y="333"/>
                  <a:pt x="3192" y="333"/>
                </a:cubicBezTo>
                <a:cubicBezTo>
                  <a:pt x="3200" y="333"/>
                  <a:pt x="3209" y="333"/>
                  <a:pt x="3217" y="333"/>
                </a:cubicBezTo>
                <a:cubicBezTo>
                  <a:pt x="3225" y="333"/>
                  <a:pt x="3234" y="333"/>
                  <a:pt x="3242" y="333"/>
                </a:cubicBezTo>
                <a:cubicBezTo>
                  <a:pt x="3250" y="333"/>
                  <a:pt x="3259" y="333"/>
                  <a:pt x="3267" y="333"/>
                </a:cubicBezTo>
                <a:cubicBezTo>
                  <a:pt x="3275" y="333"/>
                  <a:pt x="3284" y="333"/>
                  <a:pt x="3292" y="333"/>
                </a:cubicBezTo>
                <a:cubicBezTo>
                  <a:pt x="3300" y="333"/>
                  <a:pt x="3310" y="333"/>
                  <a:pt x="3318" y="333"/>
                </a:cubicBezTo>
                <a:cubicBezTo>
                  <a:pt x="3326" y="333"/>
                  <a:pt x="3335" y="333"/>
                  <a:pt x="3343" y="333"/>
                </a:cubicBezTo>
                <a:cubicBezTo>
                  <a:pt x="3351" y="333"/>
                  <a:pt x="3360" y="333"/>
                  <a:pt x="3368" y="333"/>
                </a:cubicBezTo>
                <a:cubicBezTo>
                  <a:pt x="3376" y="333"/>
                  <a:pt x="3385" y="333"/>
                  <a:pt x="3393" y="333"/>
                </a:cubicBezTo>
                <a:cubicBezTo>
                  <a:pt x="3401" y="333"/>
                  <a:pt x="3410" y="333"/>
                  <a:pt x="3418" y="333"/>
                </a:cubicBezTo>
                <a:cubicBezTo>
                  <a:pt x="3426" y="333"/>
                  <a:pt x="3435" y="333"/>
                  <a:pt x="3443" y="333"/>
                </a:cubicBezTo>
                <a:cubicBezTo>
                  <a:pt x="3451" y="333"/>
                  <a:pt x="3460" y="333"/>
                  <a:pt x="3468" y="333"/>
                </a:cubicBezTo>
                <a:cubicBezTo>
                  <a:pt x="3476" y="333"/>
                  <a:pt x="3485" y="333"/>
                  <a:pt x="3493" y="333"/>
                </a:cubicBezTo>
                <a:cubicBezTo>
                  <a:pt x="3501" y="333"/>
                  <a:pt x="3511" y="333"/>
                  <a:pt x="3519" y="333"/>
                </a:cubicBezTo>
                <a:cubicBezTo>
                  <a:pt x="3527" y="333"/>
                  <a:pt x="3536" y="333"/>
                  <a:pt x="3544" y="333"/>
                </a:cubicBezTo>
                <a:cubicBezTo>
                  <a:pt x="3552" y="333"/>
                  <a:pt x="3561" y="333"/>
                  <a:pt x="3569" y="333"/>
                </a:cubicBezTo>
                <a:cubicBezTo>
                  <a:pt x="3577" y="333"/>
                  <a:pt x="3586" y="333"/>
                  <a:pt x="3594" y="333"/>
                </a:cubicBezTo>
                <a:cubicBezTo>
                  <a:pt x="3602" y="333"/>
                  <a:pt x="3611" y="333"/>
                  <a:pt x="3619" y="333"/>
                </a:cubicBezTo>
                <a:cubicBezTo>
                  <a:pt x="3627" y="333"/>
                  <a:pt x="3636" y="333"/>
                  <a:pt x="3644" y="333"/>
                </a:cubicBezTo>
                <a:cubicBezTo>
                  <a:pt x="3652" y="333"/>
                  <a:pt x="3661" y="333"/>
                  <a:pt x="3669" y="333"/>
                </a:cubicBezTo>
                <a:cubicBezTo>
                  <a:pt x="3677" y="333"/>
                  <a:pt x="3687" y="333"/>
                  <a:pt x="3695" y="333"/>
                </a:cubicBezTo>
                <a:cubicBezTo>
                  <a:pt x="3703" y="333"/>
                  <a:pt x="3712" y="333"/>
                  <a:pt x="3720" y="333"/>
                </a:cubicBezTo>
                <a:cubicBezTo>
                  <a:pt x="3728" y="333"/>
                  <a:pt x="3737" y="0"/>
                  <a:pt x="3745" y="333"/>
                </a:cubicBezTo>
                <a:cubicBezTo>
                  <a:pt x="3753" y="666"/>
                  <a:pt x="3762" y="2000"/>
                  <a:pt x="3770" y="2333"/>
                </a:cubicBezTo>
                <a:cubicBezTo>
                  <a:pt x="3778" y="2666"/>
                  <a:pt x="3787" y="2333"/>
                  <a:pt x="3795" y="2333"/>
                </a:cubicBezTo>
                <a:cubicBezTo>
                  <a:pt x="3803" y="2333"/>
                  <a:pt x="3812" y="2333"/>
                  <a:pt x="3820" y="2333"/>
                </a:cubicBezTo>
                <a:cubicBezTo>
                  <a:pt x="3828" y="2333"/>
                  <a:pt x="3837" y="2333"/>
                  <a:pt x="3845" y="2333"/>
                </a:cubicBezTo>
                <a:cubicBezTo>
                  <a:pt x="3853" y="2333"/>
                  <a:pt x="3862" y="2333"/>
                  <a:pt x="3870" y="2333"/>
                </a:cubicBezTo>
                <a:cubicBezTo>
                  <a:pt x="3878" y="2333"/>
                  <a:pt x="3888" y="2333"/>
                  <a:pt x="3896" y="2333"/>
                </a:cubicBezTo>
                <a:cubicBezTo>
                  <a:pt x="3904" y="2333"/>
                  <a:pt x="3913" y="2333"/>
                  <a:pt x="3921" y="2333"/>
                </a:cubicBezTo>
                <a:cubicBezTo>
                  <a:pt x="3929" y="2333"/>
                  <a:pt x="3938" y="2333"/>
                  <a:pt x="3946" y="2333"/>
                </a:cubicBezTo>
                <a:cubicBezTo>
                  <a:pt x="3954" y="2333"/>
                  <a:pt x="3963" y="2333"/>
                  <a:pt x="3971" y="2333"/>
                </a:cubicBezTo>
                <a:cubicBezTo>
                  <a:pt x="3979" y="2333"/>
                  <a:pt x="3988" y="2333"/>
                  <a:pt x="3996" y="2333"/>
                </a:cubicBezTo>
                <a:cubicBezTo>
                  <a:pt x="4004" y="2333"/>
                  <a:pt x="4013" y="2333"/>
                  <a:pt x="4021" y="2333"/>
                </a:cubicBezTo>
                <a:cubicBezTo>
                  <a:pt x="4029" y="2333"/>
                  <a:pt x="4038" y="2333"/>
                  <a:pt x="4046" y="2333"/>
                </a:cubicBezTo>
                <a:cubicBezTo>
                  <a:pt x="4054" y="2333"/>
                  <a:pt x="4064" y="2333"/>
                  <a:pt x="4072" y="2333"/>
                </a:cubicBezTo>
                <a:cubicBezTo>
                  <a:pt x="4080" y="2333"/>
                  <a:pt x="4089" y="2333"/>
                  <a:pt x="4097" y="2333"/>
                </a:cubicBezTo>
                <a:cubicBezTo>
                  <a:pt x="4105" y="2333"/>
                  <a:pt x="4114" y="2333"/>
                  <a:pt x="4122" y="2333"/>
                </a:cubicBezTo>
                <a:cubicBezTo>
                  <a:pt x="4130" y="2333"/>
                  <a:pt x="4139" y="2333"/>
                  <a:pt x="4147" y="2333"/>
                </a:cubicBezTo>
                <a:cubicBezTo>
                  <a:pt x="4155" y="2333"/>
                  <a:pt x="4164" y="2333"/>
                  <a:pt x="4172" y="2333"/>
                </a:cubicBezTo>
                <a:cubicBezTo>
                  <a:pt x="4180" y="2333"/>
                  <a:pt x="4189" y="2333"/>
                  <a:pt x="4197" y="2333"/>
                </a:cubicBezTo>
                <a:cubicBezTo>
                  <a:pt x="4205" y="2333"/>
                  <a:pt x="4214" y="2333"/>
                  <a:pt x="4222" y="2333"/>
                </a:cubicBezTo>
                <a:cubicBezTo>
                  <a:pt x="4230" y="2333"/>
                  <a:pt x="4239" y="2333"/>
                  <a:pt x="4247" y="2333"/>
                </a:cubicBezTo>
                <a:cubicBezTo>
                  <a:pt x="4255" y="2333"/>
                  <a:pt x="4265" y="2333"/>
                  <a:pt x="4273" y="2333"/>
                </a:cubicBezTo>
                <a:cubicBezTo>
                  <a:pt x="4281" y="2333"/>
                  <a:pt x="4290" y="2333"/>
                  <a:pt x="4298" y="2333"/>
                </a:cubicBezTo>
                <a:cubicBezTo>
                  <a:pt x="4306" y="2333"/>
                  <a:pt x="4315" y="2333"/>
                  <a:pt x="4323" y="2333"/>
                </a:cubicBezTo>
                <a:cubicBezTo>
                  <a:pt x="4331" y="2333"/>
                  <a:pt x="4340" y="2333"/>
                  <a:pt x="4348" y="2333"/>
                </a:cubicBezTo>
                <a:cubicBezTo>
                  <a:pt x="4356" y="2333"/>
                  <a:pt x="4365" y="2666"/>
                  <a:pt x="4373" y="2333"/>
                </a:cubicBezTo>
                <a:cubicBezTo>
                  <a:pt x="4381" y="2000"/>
                  <a:pt x="4390" y="666"/>
                  <a:pt x="4398" y="333"/>
                </a:cubicBezTo>
                <a:cubicBezTo>
                  <a:pt x="4406" y="0"/>
                  <a:pt x="4415" y="333"/>
                  <a:pt x="4423" y="333"/>
                </a:cubicBezTo>
                <a:cubicBezTo>
                  <a:pt x="4431" y="333"/>
                  <a:pt x="4440" y="333"/>
                  <a:pt x="4448" y="333"/>
                </a:cubicBezTo>
                <a:cubicBezTo>
                  <a:pt x="4456" y="333"/>
                  <a:pt x="4466" y="333"/>
                  <a:pt x="4474" y="333"/>
                </a:cubicBezTo>
                <a:cubicBezTo>
                  <a:pt x="4482" y="333"/>
                  <a:pt x="4491" y="333"/>
                  <a:pt x="4499" y="333"/>
                </a:cubicBezTo>
                <a:cubicBezTo>
                  <a:pt x="4507" y="333"/>
                  <a:pt x="4516" y="333"/>
                  <a:pt x="4524" y="333"/>
                </a:cubicBezTo>
                <a:cubicBezTo>
                  <a:pt x="4532" y="333"/>
                  <a:pt x="4541" y="333"/>
                  <a:pt x="4549" y="333"/>
                </a:cubicBezTo>
                <a:cubicBezTo>
                  <a:pt x="4557" y="333"/>
                  <a:pt x="4566" y="333"/>
                  <a:pt x="4574" y="333"/>
                </a:cubicBezTo>
                <a:cubicBezTo>
                  <a:pt x="4582" y="333"/>
                  <a:pt x="4591" y="333"/>
                  <a:pt x="4599" y="333"/>
                </a:cubicBezTo>
                <a:cubicBezTo>
                  <a:pt x="4607" y="333"/>
                  <a:pt x="4616" y="333"/>
                  <a:pt x="4624" y="333"/>
                </a:cubicBezTo>
                <a:cubicBezTo>
                  <a:pt x="4632" y="333"/>
                  <a:pt x="4642" y="333"/>
                  <a:pt x="4650" y="333"/>
                </a:cubicBezTo>
                <a:cubicBezTo>
                  <a:pt x="4658" y="333"/>
                  <a:pt x="4667" y="333"/>
                  <a:pt x="4675" y="333"/>
                </a:cubicBezTo>
                <a:cubicBezTo>
                  <a:pt x="4683" y="333"/>
                  <a:pt x="4692" y="333"/>
                  <a:pt x="4700" y="333"/>
                </a:cubicBezTo>
                <a:cubicBezTo>
                  <a:pt x="4708" y="333"/>
                  <a:pt x="4717" y="333"/>
                  <a:pt x="4725" y="333"/>
                </a:cubicBezTo>
                <a:cubicBezTo>
                  <a:pt x="4733" y="333"/>
                  <a:pt x="4742" y="333"/>
                  <a:pt x="4750" y="333"/>
                </a:cubicBezTo>
                <a:cubicBezTo>
                  <a:pt x="4758" y="333"/>
                  <a:pt x="4767" y="333"/>
                  <a:pt x="4775" y="333"/>
                </a:cubicBezTo>
                <a:cubicBezTo>
                  <a:pt x="4783" y="333"/>
                  <a:pt x="4792" y="333"/>
                  <a:pt x="4800" y="333"/>
                </a:cubicBezTo>
                <a:cubicBezTo>
                  <a:pt x="4808" y="333"/>
                  <a:pt x="4817" y="333"/>
                  <a:pt x="4825" y="333"/>
                </a:cubicBezTo>
                <a:cubicBezTo>
                  <a:pt x="4833" y="333"/>
                  <a:pt x="4843" y="333"/>
                  <a:pt x="4851" y="333"/>
                </a:cubicBezTo>
                <a:cubicBezTo>
                  <a:pt x="4859" y="333"/>
                  <a:pt x="4868" y="333"/>
                  <a:pt x="4876" y="333"/>
                </a:cubicBezTo>
                <a:cubicBezTo>
                  <a:pt x="4884" y="333"/>
                  <a:pt x="4893" y="333"/>
                  <a:pt x="4901" y="333"/>
                </a:cubicBezTo>
                <a:cubicBezTo>
                  <a:pt x="4909" y="333"/>
                  <a:pt x="4918" y="333"/>
                  <a:pt x="4926" y="333"/>
                </a:cubicBezTo>
                <a:cubicBezTo>
                  <a:pt x="4934" y="333"/>
                  <a:pt x="4943" y="333"/>
                  <a:pt x="4951" y="333"/>
                </a:cubicBezTo>
                <a:cubicBezTo>
                  <a:pt x="4959" y="333"/>
                  <a:pt x="4968" y="333"/>
                  <a:pt x="4976" y="333"/>
                </a:cubicBezTo>
                <a:cubicBezTo>
                  <a:pt x="4984" y="333"/>
                  <a:pt x="4992" y="0"/>
                  <a:pt x="5001" y="333"/>
                </a:cubicBezTo>
                <a:cubicBezTo>
                  <a:pt x="5010" y="666"/>
                  <a:pt x="5018" y="1499"/>
                  <a:pt x="5027" y="2333"/>
                </a:cubicBezTo>
              </a:path>
            </a:pathLst>
          </a:custGeom>
          <a:noFill/>
          <a:ln w="19050" cmpd="sng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dirty="0"/>
          </a:p>
        </p:txBody>
      </p:sp>
      <p:grpSp>
        <p:nvGrpSpPr>
          <p:cNvPr id="275462" name="Group 6">
            <a:extLst>
              <a:ext uri="{FF2B5EF4-FFF2-40B4-BE49-F238E27FC236}">
                <a16:creationId xmlns:a16="http://schemas.microsoft.com/office/drawing/2014/main" id="{0B6EB9F4-F4FD-4281-A2CC-82AFA10C6B7E}"/>
              </a:ext>
            </a:extLst>
          </p:cNvPr>
          <p:cNvGrpSpPr>
            <a:grpSpLocks/>
          </p:cNvGrpSpPr>
          <p:nvPr/>
        </p:nvGrpSpPr>
        <p:grpSpPr bwMode="auto">
          <a:xfrm>
            <a:off x="848518" y="533400"/>
            <a:ext cx="7197725" cy="838200"/>
            <a:chOff x="453" y="1133"/>
            <a:chExt cx="4534" cy="907"/>
          </a:xfrm>
        </p:grpSpPr>
        <p:grpSp>
          <p:nvGrpSpPr>
            <p:cNvPr id="275463" name="Group 7">
              <a:extLst>
                <a:ext uri="{FF2B5EF4-FFF2-40B4-BE49-F238E27FC236}">
                  <a16:creationId xmlns:a16="http://schemas.microsoft.com/office/drawing/2014/main" id="{81E9A819-0907-4187-983F-D87079680A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" y="1133"/>
              <a:ext cx="1134" cy="907"/>
              <a:chOff x="453" y="1133"/>
              <a:chExt cx="1134" cy="907"/>
            </a:xfrm>
          </p:grpSpPr>
          <p:sp>
            <p:nvSpPr>
              <p:cNvPr id="275464" name="Line 8">
                <a:extLst>
                  <a:ext uri="{FF2B5EF4-FFF2-40B4-BE49-F238E27FC236}">
                    <a16:creationId xmlns:a16="http://schemas.microsoft.com/office/drawing/2014/main" id="{3F3965AE-D052-4CC1-8E4B-0413FD5507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" y="1133"/>
                <a:ext cx="567" cy="0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  <p:sp>
            <p:nvSpPr>
              <p:cNvPr id="275465" name="Line 9">
                <a:extLst>
                  <a:ext uri="{FF2B5EF4-FFF2-40B4-BE49-F238E27FC236}">
                    <a16:creationId xmlns:a16="http://schemas.microsoft.com/office/drawing/2014/main" id="{0C24B80B-9D93-41E5-83DD-0F35A03BC2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20" y="1133"/>
                <a:ext cx="0" cy="907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  <p:sp>
            <p:nvSpPr>
              <p:cNvPr id="275466" name="Line 10">
                <a:extLst>
                  <a:ext uri="{FF2B5EF4-FFF2-40B4-BE49-F238E27FC236}">
                    <a16:creationId xmlns:a16="http://schemas.microsoft.com/office/drawing/2014/main" id="{58CAF3CB-E5C2-4C9E-92B7-325DA166F6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0" y="2040"/>
                <a:ext cx="567" cy="0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  <p:sp>
            <p:nvSpPr>
              <p:cNvPr id="275467" name="Line 11">
                <a:extLst>
                  <a:ext uri="{FF2B5EF4-FFF2-40B4-BE49-F238E27FC236}">
                    <a16:creationId xmlns:a16="http://schemas.microsoft.com/office/drawing/2014/main" id="{97FEB601-0663-4B0A-8E02-62D1F1A54D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86" y="1133"/>
                <a:ext cx="0" cy="907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</p:grpSp>
        <p:grpSp>
          <p:nvGrpSpPr>
            <p:cNvPr id="275468" name="Group 12">
              <a:extLst>
                <a:ext uri="{FF2B5EF4-FFF2-40B4-BE49-F238E27FC236}">
                  <a16:creationId xmlns:a16="http://schemas.microsoft.com/office/drawing/2014/main" id="{7D78B91D-82FF-40BE-A8A9-70FA6CF072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6" y="1133"/>
              <a:ext cx="1134" cy="907"/>
              <a:chOff x="453" y="1133"/>
              <a:chExt cx="1134" cy="907"/>
            </a:xfrm>
          </p:grpSpPr>
          <p:sp>
            <p:nvSpPr>
              <p:cNvPr id="275469" name="Line 13">
                <a:extLst>
                  <a:ext uri="{FF2B5EF4-FFF2-40B4-BE49-F238E27FC236}">
                    <a16:creationId xmlns:a16="http://schemas.microsoft.com/office/drawing/2014/main" id="{1B9DF96F-3A6D-48D9-B4EF-1A97710C93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" y="1133"/>
                <a:ext cx="567" cy="0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  <p:sp>
            <p:nvSpPr>
              <p:cNvPr id="275470" name="Line 14">
                <a:extLst>
                  <a:ext uri="{FF2B5EF4-FFF2-40B4-BE49-F238E27FC236}">
                    <a16:creationId xmlns:a16="http://schemas.microsoft.com/office/drawing/2014/main" id="{BD32EB5D-B022-40D9-874D-217E90DDDC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20" y="1133"/>
                <a:ext cx="0" cy="907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  <p:sp>
            <p:nvSpPr>
              <p:cNvPr id="275471" name="Line 15">
                <a:extLst>
                  <a:ext uri="{FF2B5EF4-FFF2-40B4-BE49-F238E27FC236}">
                    <a16:creationId xmlns:a16="http://schemas.microsoft.com/office/drawing/2014/main" id="{185C857E-AA69-4A50-84C9-80D155254D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0" y="2040"/>
                <a:ext cx="567" cy="0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  <p:sp>
            <p:nvSpPr>
              <p:cNvPr id="275472" name="Line 16">
                <a:extLst>
                  <a:ext uri="{FF2B5EF4-FFF2-40B4-BE49-F238E27FC236}">
                    <a16:creationId xmlns:a16="http://schemas.microsoft.com/office/drawing/2014/main" id="{52AC57ED-1316-4D85-8385-8B051AA5F5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86" y="1133"/>
                <a:ext cx="0" cy="907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</p:grpSp>
        <p:grpSp>
          <p:nvGrpSpPr>
            <p:cNvPr id="275473" name="Group 17">
              <a:extLst>
                <a:ext uri="{FF2B5EF4-FFF2-40B4-BE49-F238E27FC236}">
                  <a16:creationId xmlns:a16="http://schemas.microsoft.com/office/drawing/2014/main" id="{63DE21FD-D22F-4E8F-9595-08C0017D49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20" y="1133"/>
              <a:ext cx="1134" cy="907"/>
              <a:chOff x="453" y="1133"/>
              <a:chExt cx="1134" cy="907"/>
            </a:xfrm>
          </p:grpSpPr>
          <p:sp>
            <p:nvSpPr>
              <p:cNvPr id="275474" name="Line 18">
                <a:extLst>
                  <a:ext uri="{FF2B5EF4-FFF2-40B4-BE49-F238E27FC236}">
                    <a16:creationId xmlns:a16="http://schemas.microsoft.com/office/drawing/2014/main" id="{3EB7DD78-0D69-4AE3-BBF6-B7FBB32F38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" y="1133"/>
                <a:ext cx="567" cy="0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  <p:sp>
            <p:nvSpPr>
              <p:cNvPr id="275475" name="Line 19">
                <a:extLst>
                  <a:ext uri="{FF2B5EF4-FFF2-40B4-BE49-F238E27FC236}">
                    <a16:creationId xmlns:a16="http://schemas.microsoft.com/office/drawing/2014/main" id="{6D63CE1F-6BEF-48E5-B4D7-A05461C929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20" y="1133"/>
                <a:ext cx="0" cy="907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  <p:sp>
            <p:nvSpPr>
              <p:cNvPr id="275476" name="Line 20">
                <a:extLst>
                  <a:ext uri="{FF2B5EF4-FFF2-40B4-BE49-F238E27FC236}">
                    <a16:creationId xmlns:a16="http://schemas.microsoft.com/office/drawing/2014/main" id="{89A731CF-0F72-4457-BDDE-D04609CF0F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0" y="2040"/>
                <a:ext cx="567" cy="0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  <p:sp>
            <p:nvSpPr>
              <p:cNvPr id="275477" name="Line 21">
                <a:extLst>
                  <a:ext uri="{FF2B5EF4-FFF2-40B4-BE49-F238E27FC236}">
                    <a16:creationId xmlns:a16="http://schemas.microsoft.com/office/drawing/2014/main" id="{6D8CCF44-DF15-498F-86AE-AC15942ED6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86" y="1133"/>
                <a:ext cx="0" cy="907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</p:grpSp>
        <p:grpSp>
          <p:nvGrpSpPr>
            <p:cNvPr id="275478" name="Group 22">
              <a:extLst>
                <a:ext uri="{FF2B5EF4-FFF2-40B4-BE49-F238E27FC236}">
                  <a16:creationId xmlns:a16="http://schemas.microsoft.com/office/drawing/2014/main" id="{4602E4F7-CF29-4892-A102-5574C4845F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3" y="1133"/>
              <a:ext cx="1134" cy="907"/>
              <a:chOff x="453" y="1133"/>
              <a:chExt cx="1134" cy="907"/>
            </a:xfrm>
          </p:grpSpPr>
          <p:sp>
            <p:nvSpPr>
              <p:cNvPr id="275479" name="Line 23">
                <a:extLst>
                  <a:ext uri="{FF2B5EF4-FFF2-40B4-BE49-F238E27FC236}">
                    <a16:creationId xmlns:a16="http://schemas.microsoft.com/office/drawing/2014/main" id="{B12B7F58-E6D2-4D71-A9A5-D7C2459F94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" y="1133"/>
                <a:ext cx="567" cy="0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  <p:sp>
            <p:nvSpPr>
              <p:cNvPr id="275480" name="Line 24">
                <a:extLst>
                  <a:ext uri="{FF2B5EF4-FFF2-40B4-BE49-F238E27FC236}">
                    <a16:creationId xmlns:a16="http://schemas.microsoft.com/office/drawing/2014/main" id="{9D47B4BC-D4DF-4932-9320-9B3F6BC588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20" y="1133"/>
                <a:ext cx="0" cy="907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  <p:sp>
            <p:nvSpPr>
              <p:cNvPr id="275481" name="Line 25">
                <a:extLst>
                  <a:ext uri="{FF2B5EF4-FFF2-40B4-BE49-F238E27FC236}">
                    <a16:creationId xmlns:a16="http://schemas.microsoft.com/office/drawing/2014/main" id="{D9CC9CCD-F704-4841-A669-3B8232D685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0" y="2040"/>
                <a:ext cx="567" cy="0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  <p:sp>
            <p:nvSpPr>
              <p:cNvPr id="275482" name="Line 26">
                <a:extLst>
                  <a:ext uri="{FF2B5EF4-FFF2-40B4-BE49-F238E27FC236}">
                    <a16:creationId xmlns:a16="http://schemas.microsoft.com/office/drawing/2014/main" id="{A04015D7-FB2D-4250-95BB-560C90170A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86" y="1133"/>
                <a:ext cx="0" cy="907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</p:grpSp>
      </p:grpSp>
      <p:sp>
        <p:nvSpPr>
          <p:cNvPr id="275483" name="Text Box 27">
            <a:extLst>
              <a:ext uri="{FF2B5EF4-FFF2-40B4-BE49-F238E27FC236}">
                <a16:creationId xmlns:a16="http://schemas.microsoft.com/office/drawing/2014/main" id="{50084EEC-6FA3-4423-BB3E-E6D4AB5E8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7212" y="1477963"/>
            <a:ext cx="1928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b="1" dirty="0">
                <a:solidFill>
                  <a:srgbClr val="000066"/>
                </a:solidFill>
                <a:ea typeface="仿宋_GB2312" pitchFamily="49" charset="-122"/>
              </a:rPr>
              <a:t>方波</a:t>
            </a:r>
          </a:p>
        </p:txBody>
      </p:sp>
      <p:sp>
        <p:nvSpPr>
          <p:cNvPr id="275484" name="Text Box 28">
            <a:extLst>
              <a:ext uri="{FF2B5EF4-FFF2-40B4-BE49-F238E27FC236}">
                <a16:creationId xmlns:a16="http://schemas.microsoft.com/office/drawing/2014/main" id="{7797D7D7-A9BA-433B-B205-0158B1ED3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7212" y="3622516"/>
            <a:ext cx="2478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b="1" dirty="0">
                <a:solidFill>
                  <a:srgbClr val="000066"/>
                </a:solidFill>
              </a:rPr>
              <a:t>4</a:t>
            </a:r>
            <a:r>
              <a:rPr lang="zh-CN" altLang="en-US" sz="2400" b="1" dirty="0">
                <a:solidFill>
                  <a:srgbClr val="000066"/>
                </a:solidFill>
                <a:ea typeface="仿宋_GB2312" pitchFamily="49" charset="-122"/>
              </a:rPr>
              <a:t>个正弦波的逼近</a:t>
            </a:r>
          </a:p>
        </p:txBody>
      </p:sp>
      <p:sp>
        <p:nvSpPr>
          <p:cNvPr id="275485" name="Text Box 29">
            <a:extLst>
              <a:ext uri="{FF2B5EF4-FFF2-40B4-BE49-F238E27FC236}">
                <a16:creationId xmlns:a16="http://schemas.microsoft.com/office/drawing/2014/main" id="{4E8A0026-DF7A-45F8-872C-AAB32534B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4812" y="5812414"/>
            <a:ext cx="2782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rgbClr val="000066"/>
                </a:solidFill>
              </a:rPr>
              <a:t>100</a:t>
            </a:r>
            <a:r>
              <a:rPr lang="zh-CN" altLang="en-US" sz="2400" b="1" dirty="0">
                <a:solidFill>
                  <a:srgbClr val="000066"/>
                </a:solidFill>
                <a:ea typeface="仿宋_GB2312" pitchFamily="49" charset="-122"/>
              </a:rPr>
              <a:t>个正弦波的逼近</a:t>
            </a:r>
          </a:p>
        </p:txBody>
      </p:sp>
    </p:spTree>
    <p:extLst>
      <p:ext uri="{BB962C8B-B14F-4D97-AF65-F5344CB8AC3E}">
        <p14:creationId xmlns:p14="http://schemas.microsoft.com/office/powerpoint/2010/main" val="36563542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5DA4AED4-7769-4189-A260-CB8F114DF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54" y="276494"/>
            <a:ext cx="74951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Wingdings" panose="05000000000000000000" pitchFamily="2" charset="2"/>
              </a:rPr>
              <a:t>2</a:t>
            </a:r>
            <a:r>
              <a:rPr lang="zh-CN" altLang="en-US" sz="2800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Wingdings" panose="05000000000000000000" pitchFamily="2" charset="2"/>
              </a:rPr>
              <a:t>、勒让德（</a:t>
            </a:r>
            <a:r>
              <a:rPr lang="en-US" altLang="zh-CN" sz="2800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Wingdings" panose="05000000000000000000" pitchFamily="2" charset="2"/>
              </a:rPr>
              <a:t>Legendre</a:t>
            </a:r>
            <a:r>
              <a:rPr lang="zh-CN" altLang="en-US" sz="2800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Wingdings" panose="05000000000000000000" pitchFamily="2" charset="2"/>
              </a:rPr>
              <a:t>）</a:t>
            </a:r>
            <a:r>
              <a:rPr lang="zh-CN" altLang="en-US" sz="2800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多项式</a:t>
            </a:r>
            <a:r>
              <a:rPr lang="zh-CN" altLang="en-US" sz="2800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Wingdings" panose="05000000000000000000" pitchFamily="2" charset="2"/>
              </a:rPr>
              <a:t>（</a:t>
            </a:r>
            <a:r>
              <a:rPr lang="zh-CN" altLang="en-US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  <a:sym typeface="Wingdings" panose="05000000000000000000" pitchFamily="2" charset="2"/>
              </a:rPr>
              <a:t>选讲）</a:t>
            </a:r>
          </a:p>
        </p:txBody>
      </p:sp>
      <p:grpSp>
        <p:nvGrpSpPr>
          <p:cNvPr id="106528" name="Group 32">
            <a:extLst>
              <a:ext uri="{FF2B5EF4-FFF2-40B4-BE49-F238E27FC236}">
                <a16:creationId xmlns:a16="http://schemas.microsoft.com/office/drawing/2014/main" id="{CB004F42-EFBC-488D-9C5D-B6E58A30219E}"/>
              </a:ext>
            </a:extLst>
          </p:cNvPr>
          <p:cNvGrpSpPr>
            <a:grpSpLocks/>
          </p:cNvGrpSpPr>
          <p:nvPr/>
        </p:nvGrpSpPr>
        <p:grpSpPr bwMode="auto">
          <a:xfrm>
            <a:off x="263079" y="975593"/>
            <a:ext cx="7504113" cy="1628775"/>
            <a:chOff x="194" y="606"/>
            <a:chExt cx="4727" cy="1026"/>
          </a:xfrm>
        </p:grpSpPr>
        <p:graphicFrame>
          <p:nvGraphicFramePr>
            <p:cNvPr id="106499" name="Object 3">
              <a:extLst>
                <a:ext uri="{FF2B5EF4-FFF2-40B4-BE49-F238E27FC236}">
                  <a16:creationId xmlns:a16="http://schemas.microsoft.com/office/drawing/2014/main" id="{294D365F-F855-4F5B-8821-E9295665D77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08" y="606"/>
            <a:ext cx="1056" cy="4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596880" imgH="228600" progId="Equation.DSMT4">
                    <p:embed/>
                  </p:oleObj>
                </mc:Choice>
                <mc:Fallback>
                  <p:oleObj name="Equation" r:id="rId2" imgW="596880" imgH="228600" progId="Equation.DSMT4">
                    <p:embed/>
                    <p:pic>
                      <p:nvPicPr>
                        <p:cNvPr id="106499" name="Object 3">
                          <a:extLst>
                            <a:ext uri="{FF2B5EF4-FFF2-40B4-BE49-F238E27FC236}">
                              <a16:creationId xmlns:a16="http://schemas.microsoft.com/office/drawing/2014/main" id="{294D365F-F855-4F5B-8821-E9295665D77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8" y="606"/>
                          <a:ext cx="1056" cy="4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501" name="Object 5">
              <a:extLst>
                <a:ext uri="{FF2B5EF4-FFF2-40B4-BE49-F238E27FC236}">
                  <a16:creationId xmlns:a16="http://schemas.microsoft.com/office/drawing/2014/main" id="{0352C5A0-969E-4A42-A307-31B47C6DF87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27" y="942"/>
            <a:ext cx="3994" cy="6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425680" imgH="419040" progId="Equation.DSMT4">
                    <p:embed/>
                  </p:oleObj>
                </mc:Choice>
                <mc:Fallback>
                  <p:oleObj name="Equation" r:id="rId4" imgW="2425680" imgH="419040" progId="Equation.DSMT4">
                    <p:embed/>
                    <p:pic>
                      <p:nvPicPr>
                        <p:cNvPr id="106501" name="Object 5">
                          <a:extLst>
                            <a:ext uri="{FF2B5EF4-FFF2-40B4-BE49-F238E27FC236}">
                              <a16:creationId xmlns:a16="http://schemas.microsoft.com/office/drawing/2014/main" id="{0352C5A0-969E-4A42-A307-31B47C6DF87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7" y="942"/>
                          <a:ext cx="3994" cy="6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6502" name="AutoShape 6">
              <a:extLst>
                <a:ext uri="{FF2B5EF4-FFF2-40B4-BE49-F238E27FC236}">
                  <a16:creationId xmlns:a16="http://schemas.microsoft.com/office/drawing/2014/main" id="{F8880416-B35F-4797-B72E-FF459A5EE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" y="759"/>
              <a:ext cx="219" cy="576"/>
            </a:xfrm>
            <a:prstGeom prst="leftBrace">
              <a:avLst>
                <a:gd name="adj1" fmla="val 21918"/>
                <a:gd name="adj2" fmla="val 50000"/>
              </a:avLst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graphicFrame>
          <p:nvGraphicFramePr>
            <p:cNvPr id="106505" name="Object 9">
              <a:extLst>
                <a:ext uri="{FF2B5EF4-FFF2-40B4-BE49-F238E27FC236}">
                  <a16:creationId xmlns:a16="http://schemas.microsoft.com/office/drawing/2014/main" id="{B191E324-B13A-4630-9666-52DB9832D4E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4" y="837"/>
            <a:ext cx="623" cy="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17160" imgH="203040" progId="Equation.DSMT4">
                    <p:embed/>
                  </p:oleObj>
                </mc:Choice>
                <mc:Fallback>
                  <p:oleObj name="Equation" r:id="rId6" imgW="317160" imgH="203040" progId="Equation.DSMT4">
                    <p:embed/>
                    <p:pic>
                      <p:nvPicPr>
                        <p:cNvPr id="106505" name="Object 9">
                          <a:extLst>
                            <a:ext uri="{FF2B5EF4-FFF2-40B4-BE49-F238E27FC236}">
                              <a16:creationId xmlns:a16="http://schemas.microsoft.com/office/drawing/2014/main" id="{B191E324-B13A-4630-9666-52DB9832D4E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" y="837"/>
                          <a:ext cx="623" cy="3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6509" name="Rectangle 13">
            <a:extLst>
              <a:ext uri="{FF2B5EF4-FFF2-40B4-BE49-F238E27FC236}">
                <a16:creationId xmlns:a16="http://schemas.microsoft.com/office/drawing/2014/main" id="{2049DF24-363A-42EF-B9CB-76CCBA1FC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280" y="3777531"/>
            <a:ext cx="32912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性质</a:t>
            </a:r>
            <a:r>
              <a:rPr lang="en-US" altLang="zh-CN" sz="2800" b="1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2800" b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（</a:t>
            </a:r>
            <a:r>
              <a:rPr lang="zh-CN" altLang="en-US" sz="2800" b="1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递推</a:t>
            </a:r>
            <a:r>
              <a:rPr lang="zh-CN" altLang="en-US" sz="2800" b="1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公式）</a:t>
            </a:r>
          </a:p>
        </p:txBody>
      </p:sp>
      <p:grpSp>
        <p:nvGrpSpPr>
          <p:cNvPr id="106518" name="Group 22">
            <a:extLst>
              <a:ext uri="{FF2B5EF4-FFF2-40B4-BE49-F238E27FC236}">
                <a16:creationId xmlns:a16="http://schemas.microsoft.com/office/drawing/2014/main" id="{AADC38F5-D28C-4708-9541-01FE03205B53}"/>
              </a:ext>
            </a:extLst>
          </p:cNvPr>
          <p:cNvGrpSpPr>
            <a:grpSpLocks/>
          </p:cNvGrpSpPr>
          <p:nvPr/>
        </p:nvGrpSpPr>
        <p:grpSpPr bwMode="auto">
          <a:xfrm>
            <a:off x="188467" y="2545631"/>
            <a:ext cx="8610600" cy="1049337"/>
            <a:chOff x="147" y="1569"/>
            <a:chExt cx="5424" cy="661"/>
          </a:xfrm>
        </p:grpSpPr>
        <p:sp>
          <p:nvSpPr>
            <p:cNvPr id="106517" name="Rectangle 21">
              <a:extLst>
                <a:ext uri="{FF2B5EF4-FFF2-40B4-BE49-F238E27FC236}">
                  <a16:creationId xmlns:a16="http://schemas.microsoft.com/office/drawing/2014/main" id="{D97C548E-5EFE-47CD-B601-0165B2055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" y="1596"/>
              <a:ext cx="5424" cy="62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25400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graphicFrame>
          <p:nvGraphicFramePr>
            <p:cNvPr id="106514" name="Object 18">
              <a:extLst>
                <a:ext uri="{FF2B5EF4-FFF2-40B4-BE49-F238E27FC236}">
                  <a16:creationId xmlns:a16="http://schemas.microsoft.com/office/drawing/2014/main" id="{090B2BCC-6D3F-4143-9696-C6BED25F4F9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" y="1728"/>
            <a:ext cx="1008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634680" imgH="228600" progId="Equation.DSMT4">
                    <p:embed/>
                  </p:oleObj>
                </mc:Choice>
                <mc:Fallback>
                  <p:oleObj name="Equation" r:id="rId8" imgW="634680" imgH="228600" progId="Equation.DSMT4">
                    <p:embed/>
                    <p:pic>
                      <p:nvPicPr>
                        <p:cNvPr id="106514" name="Object 18">
                          <a:extLst>
                            <a:ext uri="{FF2B5EF4-FFF2-40B4-BE49-F238E27FC236}">
                              <a16:creationId xmlns:a16="http://schemas.microsoft.com/office/drawing/2014/main" id="{090B2BCC-6D3F-4143-9696-C6BED25F4F9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1728"/>
                          <a:ext cx="1008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515" name="Object 19">
              <a:extLst>
                <a:ext uri="{FF2B5EF4-FFF2-40B4-BE49-F238E27FC236}">
                  <a16:creationId xmlns:a16="http://schemas.microsoft.com/office/drawing/2014/main" id="{D181FAF7-8383-4D64-90B6-F7D0D45E46D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1584"/>
            <a:ext cx="1895" cy="6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193760" imgH="406080" progId="Equation.DSMT4">
                    <p:embed/>
                  </p:oleObj>
                </mc:Choice>
                <mc:Fallback>
                  <p:oleObj name="Equation" r:id="rId10" imgW="1193760" imgH="406080" progId="Equation.DSMT4">
                    <p:embed/>
                    <p:pic>
                      <p:nvPicPr>
                        <p:cNvPr id="106515" name="Object 19">
                          <a:extLst>
                            <a:ext uri="{FF2B5EF4-FFF2-40B4-BE49-F238E27FC236}">
                              <a16:creationId xmlns:a16="http://schemas.microsoft.com/office/drawing/2014/main" id="{D181FAF7-8383-4D64-90B6-F7D0D45E46D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584"/>
                          <a:ext cx="1895" cy="6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516" name="Object 20">
              <a:extLst>
                <a:ext uri="{FF2B5EF4-FFF2-40B4-BE49-F238E27FC236}">
                  <a16:creationId xmlns:a16="http://schemas.microsoft.com/office/drawing/2014/main" id="{C83A6819-0E0C-401D-B758-FD4E2727C9C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6" y="1569"/>
            <a:ext cx="2057" cy="6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295280" imgH="406080" progId="Equation.DSMT4">
                    <p:embed/>
                  </p:oleObj>
                </mc:Choice>
                <mc:Fallback>
                  <p:oleObj name="Equation" r:id="rId12" imgW="1295280" imgH="406080" progId="Equation.DSMT4">
                    <p:embed/>
                    <p:pic>
                      <p:nvPicPr>
                        <p:cNvPr id="106516" name="Object 20">
                          <a:extLst>
                            <a:ext uri="{FF2B5EF4-FFF2-40B4-BE49-F238E27FC236}">
                              <a16:creationId xmlns:a16="http://schemas.microsoft.com/office/drawing/2014/main" id="{C83A6819-0E0C-401D-B758-FD4E2727C9C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569"/>
                          <a:ext cx="2057" cy="6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6527" name="Group 31">
            <a:extLst>
              <a:ext uri="{FF2B5EF4-FFF2-40B4-BE49-F238E27FC236}">
                <a16:creationId xmlns:a16="http://schemas.microsoft.com/office/drawing/2014/main" id="{D66EBB04-0962-47F7-8CC3-45297B514C5F}"/>
              </a:ext>
            </a:extLst>
          </p:cNvPr>
          <p:cNvGrpSpPr>
            <a:grpSpLocks/>
          </p:cNvGrpSpPr>
          <p:nvPr/>
        </p:nvGrpSpPr>
        <p:grpSpPr bwMode="auto">
          <a:xfrm>
            <a:off x="183704" y="4410943"/>
            <a:ext cx="8731250" cy="1774825"/>
            <a:chOff x="180" y="2799"/>
            <a:chExt cx="5500" cy="1118"/>
          </a:xfrm>
        </p:grpSpPr>
        <p:graphicFrame>
          <p:nvGraphicFramePr>
            <p:cNvPr id="106521" name="Object 25">
              <a:extLst>
                <a:ext uri="{FF2B5EF4-FFF2-40B4-BE49-F238E27FC236}">
                  <a16:creationId xmlns:a16="http://schemas.microsoft.com/office/drawing/2014/main" id="{3D7132D1-2559-4CA3-AB5F-42CD563BDF4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4" y="2799"/>
            <a:ext cx="1095" cy="3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634680" imgH="228600" progId="Equation.DSMT4">
                    <p:embed/>
                  </p:oleObj>
                </mc:Choice>
                <mc:Fallback>
                  <p:oleObj name="Equation" r:id="rId14" imgW="634680" imgH="228600" progId="Equation.DSMT4">
                    <p:embed/>
                    <p:pic>
                      <p:nvPicPr>
                        <p:cNvPr id="106521" name="Object 25">
                          <a:extLst>
                            <a:ext uri="{FF2B5EF4-FFF2-40B4-BE49-F238E27FC236}">
                              <a16:creationId xmlns:a16="http://schemas.microsoft.com/office/drawing/2014/main" id="{3D7132D1-2559-4CA3-AB5F-42CD563BDF4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" y="2799"/>
                          <a:ext cx="1095" cy="3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524" name="Object 28">
              <a:extLst>
                <a:ext uri="{FF2B5EF4-FFF2-40B4-BE49-F238E27FC236}">
                  <a16:creationId xmlns:a16="http://schemas.microsoft.com/office/drawing/2014/main" id="{88EDF5C4-CAE8-47AF-8580-6DABBCC844F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28" y="2808"/>
            <a:ext cx="1056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634680" imgH="228600" progId="Equation.DSMT4">
                    <p:embed/>
                  </p:oleObj>
                </mc:Choice>
                <mc:Fallback>
                  <p:oleObj name="Equation" r:id="rId16" imgW="634680" imgH="228600" progId="Equation.DSMT4">
                    <p:embed/>
                    <p:pic>
                      <p:nvPicPr>
                        <p:cNvPr id="106524" name="Object 28">
                          <a:extLst>
                            <a:ext uri="{FF2B5EF4-FFF2-40B4-BE49-F238E27FC236}">
                              <a16:creationId xmlns:a16="http://schemas.microsoft.com/office/drawing/2014/main" id="{88EDF5C4-CAE8-47AF-8580-6DABBCC844F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8" y="2808"/>
                          <a:ext cx="1056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525" name="Object 29">
              <a:extLst>
                <a:ext uri="{FF2B5EF4-FFF2-40B4-BE49-F238E27FC236}">
                  <a16:creationId xmlns:a16="http://schemas.microsoft.com/office/drawing/2014/main" id="{3E460104-316A-40EE-A016-34332867631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" y="3216"/>
            <a:ext cx="5392" cy="7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3124080" imgH="406080" progId="Equation.DSMT4">
                    <p:embed/>
                  </p:oleObj>
                </mc:Choice>
                <mc:Fallback>
                  <p:oleObj name="Equation" r:id="rId18" imgW="3124080" imgH="406080" progId="Equation.DSMT4">
                    <p:embed/>
                    <p:pic>
                      <p:nvPicPr>
                        <p:cNvPr id="106525" name="Object 29">
                          <a:extLst>
                            <a:ext uri="{FF2B5EF4-FFF2-40B4-BE49-F238E27FC236}">
                              <a16:creationId xmlns:a16="http://schemas.microsoft.com/office/drawing/2014/main" id="{3E460104-316A-40EE-A016-3433286763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3216"/>
                          <a:ext cx="5392" cy="7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6526" name="AutoShape 30">
              <a:extLst>
                <a:ext uri="{FF2B5EF4-FFF2-40B4-BE49-F238E27FC236}">
                  <a16:creationId xmlns:a16="http://schemas.microsoft.com/office/drawing/2014/main" id="{6F255FC4-FC5F-48DB-B13D-0C61283963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" y="2976"/>
              <a:ext cx="192" cy="621"/>
            </a:xfrm>
            <a:prstGeom prst="leftBrace">
              <a:avLst>
                <a:gd name="adj1" fmla="val 50118"/>
                <a:gd name="adj2" fmla="val 50000"/>
              </a:avLst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</p:grpSp>
      <p:sp>
        <p:nvSpPr>
          <p:cNvPr id="106529" name="AutoShape 33">
            <a:extLst>
              <a:ext uri="{FF2B5EF4-FFF2-40B4-BE49-F238E27FC236}">
                <a16:creationId xmlns:a16="http://schemas.microsoft.com/office/drawing/2014/main" id="{247461CB-9CA8-4676-A035-005CCFBA4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7329" y="3823568"/>
            <a:ext cx="2087563" cy="1203325"/>
          </a:xfrm>
          <a:prstGeom prst="cloudCallout">
            <a:avLst>
              <a:gd name="adj1" fmla="val -184222"/>
              <a:gd name="adj2" fmla="val 64907"/>
            </a:avLst>
          </a:prstGeom>
          <a:solidFill>
            <a:srgbClr val="00FF00">
              <a:alpha val="50000"/>
            </a:srgbClr>
          </a:solidFill>
          <a:ln w="9525">
            <a:solidFill>
              <a:srgbClr val="FFCC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kumimoji="0" lang="zh-CN" altLang="en-US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证明 略</a:t>
            </a:r>
            <a:endParaRPr kumimoji="0" lang="en-US" altLang="zh-CN" sz="2800" b="1" dirty="0">
              <a:solidFill>
                <a:srgbClr val="FF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78393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2">
            <a:extLst>
              <a:ext uri="{FF2B5EF4-FFF2-40B4-BE49-F238E27FC236}">
                <a16:creationId xmlns:a16="http://schemas.microsoft.com/office/drawing/2014/main" id="{60EB5680-B7A7-4608-AAFD-8E6445DB3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57" y="92021"/>
            <a:ext cx="43291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应用举例</a:t>
            </a:r>
            <a:endParaRPr lang="zh-CN" altLang="en-US" sz="2800" b="1" dirty="0">
              <a:solidFill>
                <a:srgbClr val="008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grpSp>
        <p:nvGrpSpPr>
          <p:cNvPr id="111638" name="Group 22">
            <a:extLst>
              <a:ext uri="{FF2B5EF4-FFF2-40B4-BE49-F238E27FC236}">
                <a16:creationId xmlns:a16="http://schemas.microsoft.com/office/drawing/2014/main" id="{88D555B8-E22F-46CD-80CA-9B78BD0DE97A}"/>
              </a:ext>
            </a:extLst>
          </p:cNvPr>
          <p:cNvGrpSpPr>
            <a:grpSpLocks/>
          </p:cNvGrpSpPr>
          <p:nvPr/>
        </p:nvGrpSpPr>
        <p:grpSpPr bwMode="auto">
          <a:xfrm>
            <a:off x="251520" y="660383"/>
            <a:ext cx="8712968" cy="1219090"/>
            <a:chOff x="-45" y="417"/>
            <a:chExt cx="4771" cy="879"/>
          </a:xfrm>
        </p:grpSpPr>
        <p:sp>
          <p:nvSpPr>
            <p:cNvPr id="111620" name="Text Box 4">
              <a:extLst>
                <a:ext uri="{FF2B5EF4-FFF2-40B4-BE49-F238E27FC236}">
                  <a16:creationId xmlns:a16="http://schemas.microsoft.com/office/drawing/2014/main" id="{CB98F533-9993-4AA0-BFD4-247D0D13F2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45" y="453"/>
              <a:ext cx="4771" cy="8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例</a:t>
              </a:r>
              <a:r>
                <a:rPr lang="en-US" altLang="zh-CN" sz="2800" b="1" dirty="0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5.6</a:t>
              </a:r>
              <a:r>
                <a:rPr lang="zh-CN" altLang="en-US" sz="2800" b="1" dirty="0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：利用</a:t>
              </a:r>
              <a:r>
                <a:rPr lang="en-US" altLang="zh-CN" sz="2800" b="1" dirty="0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  <a:sym typeface="Wingdings" panose="05000000000000000000" pitchFamily="2" charset="2"/>
                </a:rPr>
                <a:t>Legendre</a:t>
              </a:r>
              <a:r>
                <a:rPr lang="zh-CN" altLang="en-US" sz="2800" b="1" dirty="0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多项式系，求函数                       在 </a:t>
              </a:r>
              <a:endParaRPr lang="en-US" altLang="zh-CN" sz="2800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  <a:p>
              <a:pPr algn="l">
                <a:spcBef>
                  <a:spcPct val="50000"/>
                </a:spcBef>
              </a:pPr>
              <a:r>
                <a:rPr lang="en-US" altLang="zh-CN" sz="2800" dirty="0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                          </a:t>
              </a:r>
              <a:r>
                <a:rPr lang="zh-CN" altLang="en-US" sz="2800" b="1" dirty="0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上的</a:t>
              </a:r>
              <a:r>
                <a:rPr lang="zh-CN" altLang="en-US" sz="2800" b="1" dirty="0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  <a:sym typeface="Wingdings" panose="05000000000000000000" pitchFamily="2" charset="2"/>
                </a:rPr>
                <a:t>勒让德</a:t>
              </a:r>
              <a:r>
                <a:rPr lang="en-US" altLang="zh-CN" sz="2800" b="1" dirty="0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  <a:sym typeface="Wingdings" panose="05000000000000000000" pitchFamily="2" charset="2"/>
                </a:rPr>
                <a:t>(Legendre</a:t>
              </a:r>
              <a:r>
                <a:rPr lang="en-US" altLang="zh-CN" sz="2800" dirty="0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  <a:sym typeface="Wingdings" panose="05000000000000000000" pitchFamily="2" charset="2"/>
                </a:rPr>
                <a:t>)</a:t>
              </a:r>
              <a:r>
                <a:rPr lang="zh-CN" altLang="en-US" sz="2800" b="1" dirty="0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多项式逼近</a:t>
              </a:r>
              <a:r>
                <a:rPr lang="zh-CN" altLang="en-US" sz="2800" b="1" dirty="0">
                  <a:solidFill>
                    <a:srgbClr val="0000FF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。</a:t>
              </a:r>
            </a:p>
          </p:txBody>
        </p:sp>
        <p:graphicFrame>
          <p:nvGraphicFramePr>
            <p:cNvPr id="111621" name="Object 5">
              <a:extLst>
                <a:ext uri="{FF2B5EF4-FFF2-40B4-BE49-F238E27FC236}">
                  <a16:creationId xmlns:a16="http://schemas.microsoft.com/office/drawing/2014/main" id="{A0C02193-D5BD-4B0A-886A-93970EF4F60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35990969"/>
                </p:ext>
              </p:extLst>
            </p:nvPr>
          </p:nvGraphicFramePr>
          <p:xfrm>
            <a:off x="3346" y="417"/>
            <a:ext cx="1152" cy="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660240" imgH="228600" progId="Equation.DSMT4">
                    <p:embed/>
                  </p:oleObj>
                </mc:Choice>
                <mc:Fallback>
                  <p:oleObj name="Equation" r:id="rId2" imgW="660240" imgH="228600" progId="Equation.DSMT4">
                    <p:embed/>
                    <p:pic>
                      <p:nvPicPr>
                        <p:cNvPr id="111621" name="Object 5">
                          <a:extLst>
                            <a:ext uri="{FF2B5EF4-FFF2-40B4-BE49-F238E27FC236}">
                              <a16:creationId xmlns:a16="http://schemas.microsoft.com/office/drawing/2014/main" id="{A0C02193-D5BD-4B0A-886A-93970EF4F60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6" y="417"/>
                          <a:ext cx="1152" cy="3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622" name="Object 6">
              <a:extLst>
                <a:ext uri="{FF2B5EF4-FFF2-40B4-BE49-F238E27FC236}">
                  <a16:creationId xmlns:a16="http://schemas.microsoft.com/office/drawing/2014/main" id="{59F32ADB-157D-4726-8659-DD7A31E9D3D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18511543"/>
                </p:ext>
              </p:extLst>
            </p:nvPr>
          </p:nvGraphicFramePr>
          <p:xfrm>
            <a:off x="636" y="929"/>
            <a:ext cx="675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93480" imgH="203040" progId="Equation.DSMT4">
                    <p:embed/>
                  </p:oleObj>
                </mc:Choice>
                <mc:Fallback>
                  <p:oleObj name="Equation" r:id="rId4" imgW="393480" imgH="203040" progId="Equation.DSMT4">
                    <p:embed/>
                    <p:pic>
                      <p:nvPicPr>
                        <p:cNvPr id="111622" name="Object 6">
                          <a:extLst>
                            <a:ext uri="{FF2B5EF4-FFF2-40B4-BE49-F238E27FC236}">
                              <a16:creationId xmlns:a16="http://schemas.microsoft.com/office/drawing/2014/main" id="{59F32ADB-157D-4726-8659-DD7A31E9D3D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6" y="929"/>
                          <a:ext cx="675" cy="3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1624" name="Rectangle 8">
            <a:extLst>
              <a:ext uri="{FF2B5EF4-FFF2-40B4-BE49-F238E27FC236}">
                <a16:creationId xmlns:a16="http://schemas.microsoft.com/office/drawing/2014/main" id="{40D9844E-7A4B-4DD9-92CD-96ACF99D2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45" y="1900238"/>
            <a:ext cx="902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解：</a:t>
            </a:r>
          </a:p>
        </p:txBody>
      </p:sp>
      <p:grpSp>
        <p:nvGrpSpPr>
          <p:cNvPr id="111628" name="Group 12">
            <a:extLst>
              <a:ext uri="{FF2B5EF4-FFF2-40B4-BE49-F238E27FC236}">
                <a16:creationId xmlns:a16="http://schemas.microsoft.com/office/drawing/2014/main" id="{784FC416-FBDC-4322-A9D7-8B4FF5E53498}"/>
              </a:ext>
            </a:extLst>
          </p:cNvPr>
          <p:cNvGrpSpPr>
            <a:grpSpLocks/>
          </p:cNvGrpSpPr>
          <p:nvPr/>
        </p:nvGrpSpPr>
        <p:grpSpPr bwMode="auto">
          <a:xfrm>
            <a:off x="6084291" y="2263775"/>
            <a:ext cx="2016224" cy="1044449"/>
            <a:chOff x="4128" y="864"/>
            <a:chExt cx="1509" cy="837"/>
          </a:xfrm>
        </p:grpSpPr>
        <p:sp>
          <p:nvSpPr>
            <p:cNvPr id="111626" name="Rectangle 10">
              <a:extLst>
                <a:ext uri="{FF2B5EF4-FFF2-40B4-BE49-F238E27FC236}">
                  <a16:creationId xmlns:a16="http://schemas.microsoft.com/office/drawing/2014/main" id="{DEE65F59-44CE-48A7-84C9-978489DF8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864"/>
              <a:ext cx="1509" cy="83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25400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endParaRPr lang="zh-CN" altLang="en-US" sz="280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graphicFrame>
          <p:nvGraphicFramePr>
            <p:cNvPr id="111625" name="Object 9">
              <a:extLst>
                <a:ext uri="{FF2B5EF4-FFF2-40B4-BE49-F238E27FC236}">
                  <a16:creationId xmlns:a16="http://schemas.microsoft.com/office/drawing/2014/main" id="{64F3FFE4-71CD-486E-AC44-0059510FED3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75" y="885"/>
            <a:ext cx="1398" cy="8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812520" imgH="469800" progId="Equation.DSMT4">
                    <p:embed/>
                  </p:oleObj>
                </mc:Choice>
                <mc:Fallback>
                  <p:oleObj name="Equation" r:id="rId6" imgW="812520" imgH="469800" progId="Equation.DSMT4">
                    <p:embed/>
                    <p:pic>
                      <p:nvPicPr>
                        <p:cNvPr id="111625" name="Object 9">
                          <a:extLst>
                            <a:ext uri="{FF2B5EF4-FFF2-40B4-BE49-F238E27FC236}">
                              <a16:creationId xmlns:a16="http://schemas.microsoft.com/office/drawing/2014/main" id="{64F3FFE4-71CD-486E-AC44-0059510FED3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5" y="885"/>
                          <a:ext cx="1398" cy="8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1631" name="Object 15">
            <a:extLst>
              <a:ext uri="{FF2B5EF4-FFF2-40B4-BE49-F238E27FC236}">
                <a16:creationId xmlns:a16="http://schemas.microsoft.com/office/drawing/2014/main" id="{658CF29D-2191-46A7-8025-5CB9A8852E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527" y="2362118"/>
          <a:ext cx="5485432" cy="1093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209680" imgH="431640" progId="Equation.DSMT4">
                  <p:embed/>
                </p:oleObj>
              </mc:Choice>
              <mc:Fallback>
                <p:oleObj name="Equation" r:id="rId8" imgW="2209680" imgH="431640" progId="Equation.DSMT4">
                  <p:embed/>
                  <p:pic>
                    <p:nvPicPr>
                      <p:cNvPr id="111631" name="Object 15">
                        <a:extLst>
                          <a:ext uri="{FF2B5EF4-FFF2-40B4-BE49-F238E27FC236}">
                            <a16:creationId xmlns:a16="http://schemas.microsoft.com/office/drawing/2014/main" id="{658CF29D-2191-46A7-8025-5CB9A8852E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27" y="2362118"/>
                        <a:ext cx="5485432" cy="10934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33" name="Object 17">
            <a:extLst>
              <a:ext uri="{FF2B5EF4-FFF2-40B4-BE49-F238E27FC236}">
                <a16:creationId xmlns:a16="http://schemas.microsoft.com/office/drawing/2014/main" id="{61CE91A2-02B1-455A-B609-6FEC14CA4C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552" y="3377540"/>
          <a:ext cx="3594303" cy="8098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63560" imgH="330120" progId="Equation.DSMT4">
                  <p:embed/>
                </p:oleObj>
              </mc:Choice>
              <mc:Fallback>
                <p:oleObj name="Equation" r:id="rId10" imgW="1663560" imgH="330120" progId="Equation.DSMT4">
                  <p:embed/>
                  <p:pic>
                    <p:nvPicPr>
                      <p:cNvPr id="111633" name="Object 17">
                        <a:extLst>
                          <a:ext uri="{FF2B5EF4-FFF2-40B4-BE49-F238E27FC236}">
                            <a16:creationId xmlns:a16="http://schemas.microsoft.com/office/drawing/2014/main" id="{61CE91A2-02B1-455A-B609-6FEC14CA4C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552" y="3377540"/>
                        <a:ext cx="3594303" cy="8098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35" name="Object 19">
            <a:extLst>
              <a:ext uri="{FF2B5EF4-FFF2-40B4-BE49-F238E27FC236}">
                <a16:creationId xmlns:a16="http://schemas.microsoft.com/office/drawing/2014/main" id="{3D02A987-362A-47CE-88F4-722B829E03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7139" y="3429000"/>
          <a:ext cx="3594303" cy="773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39880" imgH="330120" progId="Equation.DSMT4">
                  <p:embed/>
                </p:oleObj>
              </mc:Choice>
              <mc:Fallback>
                <p:oleObj name="Equation" r:id="rId12" imgW="1739880" imgH="330120" progId="Equation.DSMT4">
                  <p:embed/>
                  <p:pic>
                    <p:nvPicPr>
                      <p:cNvPr id="111635" name="Object 19">
                        <a:extLst>
                          <a:ext uri="{FF2B5EF4-FFF2-40B4-BE49-F238E27FC236}">
                            <a16:creationId xmlns:a16="http://schemas.microsoft.com/office/drawing/2014/main" id="{3D02A987-362A-47CE-88F4-722B829E03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7139" y="3429000"/>
                        <a:ext cx="3594303" cy="7737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36" name="Object 20">
            <a:extLst>
              <a:ext uri="{FF2B5EF4-FFF2-40B4-BE49-F238E27FC236}">
                <a16:creationId xmlns:a16="http://schemas.microsoft.com/office/drawing/2014/main" id="{A6EC4242-2641-400E-BEEC-278C32E800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6688" y="4223390"/>
          <a:ext cx="5652120" cy="1134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298600" imgH="406080" progId="Equation.DSMT4">
                  <p:embed/>
                </p:oleObj>
              </mc:Choice>
              <mc:Fallback>
                <p:oleObj name="Equation" r:id="rId14" imgW="2298600" imgH="406080" progId="Equation.DSMT4">
                  <p:embed/>
                  <p:pic>
                    <p:nvPicPr>
                      <p:cNvPr id="111636" name="Object 20">
                        <a:extLst>
                          <a:ext uri="{FF2B5EF4-FFF2-40B4-BE49-F238E27FC236}">
                            <a16:creationId xmlns:a16="http://schemas.microsoft.com/office/drawing/2014/main" id="{A6EC4242-2641-400E-BEEC-278C32E800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8" y="4223390"/>
                        <a:ext cx="5652120" cy="11341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39" name="Object 23">
            <a:extLst>
              <a:ext uri="{FF2B5EF4-FFF2-40B4-BE49-F238E27FC236}">
                <a16:creationId xmlns:a16="http://schemas.microsoft.com/office/drawing/2014/main" id="{4FF2691F-265F-41F2-8EB3-B9F680ED9E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552" y="5320561"/>
          <a:ext cx="6147792" cy="1139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489040" imgH="406080" progId="Equation.DSMT4">
                  <p:embed/>
                </p:oleObj>
              </mc:Choice>
              <mc:Fallback>
                <p:oleObj name="Equation" r:id="rId16" imgW="2489040" imgH="406080" progId="Equation.DSMT4">
                  <p:embed/>
                  <p:pic>
                    <p:nvPicPr>
                      <p:cNvPr id="111639" name="Object 23">
                        <a:extLst>
                          <a:ext uri="{FF2B5EF4-FFF2-40B4-BE49-F238E27FC236}">
                            <a16:creationId xmlns:a16="http://schemas.microsoft.com/office/drawing/2014/main" id="{4FF2691F-265F-41F2-8EB3-B9F680ED9E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552" y="5320561"/>
                        <a:ext cx="6147792" cy="11392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50572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43" name="Object 3">
            <a:extLst>
              <a:ext uri="{FF2B5EF4-FFF2-40B4-BE49-F238E27FC236}">
                <a16:creationId xmlns:a16="http://schemas.microsoft.com/office/drawing/2014/main" id="{A4F07810-0825-4F3A-9CE3-26D5D36CAB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511" y="473057"/>
          <a:ext cx="4222403" cy="93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90640" imgH="380880" progId="Equation.DSMT4">
                  <p:embed/>
                </p:oleObj>
              </mc:Choice>
              <mc:Fallback>
                <p:oleObj name="Equation" r:id="rId2" imgW="1790640" imgH="380880" progId="Equation.DSMT4">
                  <p:embed/>
                  <p:pic>
                    <p:nvPicPr>
                      <p:cNvPr id="112643" name="Object 3">
                        <a:extLst>
                          <a:ext uri="{FF2B5EF4-FFF2-40B4-BE49-F238E27FC236}">
                            <a16:creationId xmlns:a16="http://schemas.microsoft.com/office/drawing/2014/main" id="{A4F07810-0825-4F3A-9CE3-26D5D36CAB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1" y="473057"/>
                        <a:ext cx="4222403" cy="93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4" name="Object 4">
            <a:extLst>
              <a:ext uri="{FF2B5EF4-FFF2-40B4-BE49-F238E27FC236}">
                <a16:creationId xmlns:a16="http://schemas.microsoft.com/office/drawing/2014/main" id="{9D344763-671F-4569-A41C-2A0C2FDCA9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2207" y="921779"/>
          <a:ext cx="4282578" cy="979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39880" imgH="380880" progId="Equation.DSMT4">
                  <p:embed/>
                </p:oleObj>
              </mc:Choice>
              <mc:Fallback>
                <p:oleObj name="Equation" r:id="rId4" imgW="1739880" imgH="380880" progId="Equation.DSMT4">
                  <p:embed/>
                  <p:pic>
                    <p:nvPicPr>
                      <p:cNvPr id="112644" name="Object 4">
                        <a:extLst>
                          <a:ext uri="{FF2B5EF4-FFF2-40B4-BE49-F238E27FC236}">
                            <a16:creationId xmlns:a16="http://schemas.microsoft.com/office/drawing/2014/main" id="{9D344763-671F-4569-A41C-2A0C2FDCA9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2207" y="921779"/>
                        <a:ext cx="4282578" cy="9791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5" name="Object 5">
            <a:extLst>
              <a:ext uri="{FF2B5EF4-FFF2-40B4-BE49-F238E27FC236}">
                <a16:creationId xmlns:a16="http://schemas.microsoft.com/office/drawing/2014/main" id="{84A7E8D2-B5E4-4984-95C0-AA0F960F7F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299" y="1771488"/>
          <a:ext cx="4282323" cy="93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15840" imgH="380880" progId="Equation.DSMT4">
                  <p:embed/>
                </p:oleObj>
              </mc:Choice>
              <mc:Fallback>
                <p:oleObj name="Equation" r:id="rId6" imgW="1815840" imgH="380880" progId="Equation.DSMT4">
                  <p:embed/>
                  <p:pic>
                    <p:nvPicPr>
                      <p:cNvPr id="112645" name="Object 5">
                        <a:extLst>
                          <a:ext uri="{FF2B5EF4-FFF2-40B4-BE49-F238E27FC236}">
                            <a16:creationId xmlns:a16="http://schemas.microsoft.com/office/drawing/2014/main" id="{84A7E8D2-B5E4-4984-95C0-AA0F960F7F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299" y="1771488"/>
                        <a:ext cx="4282323" cy="93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6" name="Object 6">
            <a:extLst>
              <a:ext uri="{FF2B5EF4-FFF2-40B4-BE49-F238E27FC236}">
                <a16:creationId xmlns:a16="http://schemas.microsoft.com/office/drawing/2014/main" id="{894EEF0A-213F-42FE-BBA3-A00426183B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2207" y="2301704"/>
          <a:ext cx="4402163" cy="93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66600" imgH="380880" progId="Equation.DSMT4">
                  <p:embed/>
                </p:oleObj>
              </mc:Choice>
              <mc:Fallback>
                <p:oleObj name="Equation" r:id="rId8" imgW="1866600" imgH="380880" progId="Equation.DSMT4">
                  <p:embed/>
                  <p:pic>
                    <p:nvPicPr>
                      <p:cNvPr id="112646" name="Object 6">
                        <a:extLst>
                          <a:ext uri="{FF2B5EF4-FFF2-40B4-BE49-F238E27FC236}">
                            <a16:creationId xmlns:a16="http://schemas.microsoft.com/office/drawing/2014/main" id="{894EEF0A-213F-42FE-BBA3-A00426183B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2207" y="2301704"/>
                        <a:ext cx="4402163" cy="93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8" name="Object 8">
            <a:extLst>
              <a:ext uri="{FF2B5EF4-FFF2-40B4-BE49-F238E27FC236}">
                <a16:creationId xmlns:a16="http://schemas.microsoft.com/office/drawing/2014/main" id="{7463B2A6-9DFB-4A9A-A2B6-0F6DA98F7A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584" y="4005064"/>
          <a:ext cx="7818437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133360" imgH="457200" progId="Equation.DSMT4">
                  <p:embed/>
                </p:oleObj>
              </mc:Choice>
              <mc:Fallback>
                <p:oleObj name="Equation" r:id="rId10" imgW="2133360" imgH="457200" progId="Equation.DSMT4">
                  <p:embed/>
                  <p:pic>
                    <p:nvPicPr>
                      <p:cNvPr id="112648" name="Object 8">
                        <a:extLst>
                          <a:ext uri="{FF2B5EF4-FFF2-40B4-BE49-F238E27FC236}">
                            <a16:creationId xmlns:a16="http://schemas.microsoft.com/office/drawing/2014/main" id="{7463B2A6-9DFB-4A9A-A2B6-0F6DA98F7A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005064"/>
                        <a:ext cx="7818437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88339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2" name="Picture 2" descr="Image00004">
            <a:extLst>
              <a:ext uri="{FF2B5EF4-FFF2-40B4-BE49-F238E27FC236}">
                <a16:creationId xmlns:a16="http://schemas.microsoft.com/office/drawing/2014/main" id="{DEDC4392-89C0-484A-A2B9-67E15B0DE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95288"/>
            <a:ext cx="8153400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5715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标题 156673">
            <a:extLst>
              <a:ext uri="{FF2B5EF4-FFF2-40B4-BE49-F238E27FC236}">
                <a16:creationId xmlns:a16="http://schemas.microsoft.com/office/drawing/2014/main" id="{EDA85D3B-5828-4519-92F2-F8DEDA10A6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5696" y="476672"/>
            <a:ext cx="6048672" cy="1143000"/>
          </a:xfrm>
        </p:spPr>
        <p:txBody>
          <a:bodyPr/>
          <a:lstStyle/>
          <a:p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本章教学要求及重点难点</a:t>
            </a:r>
          </a:p>
        </p:txBody>
      </p:sp>
      <p:sp>
        <p:nvSpPr>
          <p:cNvPr id="157698" name="文本占位符 156674">
            <a:extLst>
              <a:ext uri="{FF2B5EF4-FFF2-40B4-BE49-F238E27FC236}">
                <a16:creationId xmlns:a16="http://schemas.microsoft.com/office/drawing/2014/main" id="{198D5000-5F83-4274-9A89-CBF20CF5D0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7544" y="1916832"/>
            <a:ext cx="8064896" cy="3600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理解曲线拟合的基本概念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熟练掌握最小二乘直线、多项式拟合以及可转化为直线、多项式拟合的基本方法</a:t>
            </a:r>
            <a:endParaRPr lang="en-US" altLang="zh-CN" sz="2800" b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了解：三角函数曲线拟合、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  <a:sym typeface="Wingdings" panose="05000000000000000000" pitchFamily="2" charset="2"/>
              </a:rPr>
              <a:t>勒让德（</a:t>
            </a:r>
            <a:r>
              <a:rPr lang="en-US" altLang="zh-CN" sz="2800" b="1" dirty="0">
                <a:solidFill>
                  <a:srgbClr val="0000FF"/>
                </a:solidFill>
                <a:latin typeface="+mn-ea"/>
                <a:sym typeface="Wingdings" panose="05000000000000000000" pitchFamily="2" charset="2"/>
              </a:rPr>
              <a:t>Legendre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  <a:sym typeface="Wingdings" panose="05000000000000000000" pitchFamily="2" charset="2"/>
              </a:rPr>
              <a:t>）</a:t>
            </a: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多项式曲线拟合</a:t>
            </a:r>
          </a:p>
          <a:p>
            <a:pPr marL="0" indent="0">
              <a:lnSpc>
                <a:spcPct val="80000"/>
              </a:lnSpc>
              <a:buNone/>
            </a:pPr>
            <a:endParaRPr lang="zh-CN" altLang="en-US" sz="2800" b="1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3102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5" name="副标题 264194">
            <a:extLst>
              <a:ext uri="{FF2B5EF4-FFF2-40B4-BE49-F238E27FC236}">
                <a16:creationId xmlns:a16="http://schemas.microsoft.com/office/drawing/2014/main" id="{5EB89323-1EB7-40A9-97DE-B3E428ACFDE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8149" y="1700808"/>
            <a:ext cx="8798955" cy="2931756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函数插值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是插值函数</a:t>
            </a:r>
            <a:r>
              <a:rPr lang="en-US" altLang="zh-CN" sz="2800" i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与被插函数</a:t>
            </a:r>
            <a:r>
              <a:rPr lang="en-US" altLang="zh-CN" sz="2800" i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在节点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处函数值相同，即</a:t>
            </a:r>
            <a:r>
              <a:rPr lang="en-US" altLang="zh-CN" sz="2800" i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)=</a:t>
            </a:r>
            <a:r>
              <a:rPr lang="en-US" altLang="zh-CN" sz="2800" i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 err="1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=0,1,…,</a:t>
            </a:r>
            <a:r>
              <a:rPr lang="en-US" altLang="zh-CN" sz="2800" i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8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457200" indent="-457200" algn="l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拟合函数</a:t>
            </a:r>
            <a:r>
              <a:rPr lang="en-US" altLang="zh-CN" sz="2800" i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)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不要求曲线严格通过所有数据点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，即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2800" dirty="0">
                <a:latin typeface="华文仿宋" panose="0201060004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latin typeface="华文仿宋" panose="02010600040101010101" pitchFamily="2" charset="-122"/>
                <a:sym typeface="Symbol" panose="05050102010706020507" pitchFamily="18" charset="2"/>
              </a:rPr>
              <a:t>)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在节点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处的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偏差</a:t>
            </a:r>
            <a:r>
              <a:rPr lang="en-US" altLang="zh-CN" sz="28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zh-CN" altLang="en-US" sz="28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亦称残差</a:t>
            </a:r>
            <a:r>
              <a:rPr lang="en-US" altLang="zh-CN" sz="2800" dirty="0">
                <a:solidFill>
                  <a:srgbClr val="00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endParaRPr lang="en-US" altLang="zh-CN" sz="28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l-GR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	</a:t>
            </a:r>
            <a:r>
              <a:rPr lang="en-US" altLang="zh-CN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                </a:t>
            </a:r>
            <a:r>
              <a:rPr lang="en-US" altLang="zh-CN" sz="2800" b="1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l-GR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ε</a:t>
            </a:r>
            <a:r>
              <a:rPr lang="en-US" altLang="zh-CN" sz="2800" b="1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2800" i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28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zh-CN" altLang="en-US" sz="28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	</a:t>
            </a:r>
            <a:r>
              <a:rPr lang="el-GR" altLang="zh-CN" sz="2800" i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800" i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l-GR" altLang="zh-CN" sz="28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sz="28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l-GR" altLang="zh-CN" sz="28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0,</a:t>
            </a:r>
            <a:r>
              <a:rPr lang="zh-CN" altLang="en-US" sz="28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l-GR" altLang="zh-CN" sz="28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1,</a:t>
            </a:r>
            <a:r>
              <a:rPr lang="zh-CN" altLang="en-US" sz="28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l-GR" altLang="zh-CN" sz="28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…,</a:t>
            </a:r>
            <a:r>
              <a:rPr lang="zh-CN" altLang="en-US" sz="28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l-GR" altLang="zh-CN" sz="2800" i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n</a:t>
            </a:r>
          </a:p>
          <a:p>
            <a:pPr algn="l" eaLnBrk="1" hangingPunct="1">
              <a:lnSpc>
                <a:spcPct val="100000"/>
              </a:lnSpc>
            </a:pP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不都严格地等于零。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277B887-599C-4DE7-BC79-7C527C361F59}"/>
              </a:ext>
            </a:extLst>
          </p:cNvPr>
          <p:cNvSpPr txBox="1">
            <a:spLocks noChangeArrowheads="1"/>
          </p:cNvSpPr>
          <p:nvPr/>
        </p:nvSpPr>
        <p:spPr>
          <a:xfrm>
            <a:off x="2612048" y="63217"/>
            <a:ext cx="3919904" cy="483209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>
            <a:sp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8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5.2   </a:t>
            </a:r>
            <a:r>
              <a:rPr lang="zh-CN" altLang="en-US" sz="2800" b="0" dirty="0">
                <a:solidFill>
                  <a:schemeClr val="bg2">
                    <a:lumMod val="10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最小二乘</a:t>
            </a:r>
            <a:r>
              <a:rPr lang="zh-CN" altLang="en-US" sz="2800" b="0" dirty="0">
                <a:solidFill>
                  <a:schemeClr val="bg2">
                    <a:lumMod val="10000"/>
                  </a:schemeClr>
                </a:solidFill>
                <a:latin typeface="华文仿宋" panose="02010600040101010101" pitchFamily="2" charset="-122"/>
              </a:rPr>
              <a:t>曲线拟合</a:t>
            </a:r>
            <a:endParaRPr lang="zh-CN" altLang="en-US" sz="2800" b="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79E45520-8A03-42AA-AC44-DBC87F115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9" y="817489"/>
            <a:ext cx="4569440" cy="48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0000CC"/>
                </a:solidFill>
              </a:rPr>
              <a:t>通过测量或试验得到如右数值表</a:t>
            </a:r>
            <a:endParaRPr lang="zh-CN" altLang="en-US" sz="2400" dirty="0">
              <a:solidFill>
                <a:srgbClr val="0066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8" name="Group 47">
            <a:extLst>
              <a:ext uri="{FF2B5EF4-FFF2-40B4-BE49-F238E27FC236}">
                <a16:creationId xmlns:a16="http://schemas.microsoft.com/office/drawing/2014/main" id="{D5FEB29D-B420-41B9-91E8-3908FB38A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600597"/>
              </p:ext>
            </p:extLst>
          </p:nvPr>
        </p:nvGraphicFramePr>
        <p:xfrm>
          <a:off x="5076056" y="656830"/>
          <a:ext cx="3429000" cy="895033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65360046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13880724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1125466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06493565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544909095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800" b="0" i="0" u="none" strike="noStrike" cap="none" normalizeH="0" baseline="-2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800" b="0" i="0" u="none" strike="noStrike" cap="none" normalizeH="0" baseline="-2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800" b="0" i="0" u="none" strike="noStrike" cap="none" normalizeH="0" baseline="-2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  <a:endParaRPr kumimoji="0" lang="zh-CN" altLang="en-US" sz="2800" b="0" i="1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800" b="0" i="1" u="none" strike="noStrike" cap="none" normalizeH="0" baseline="-2000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endParaRPr kumimoji="0" lang="en-US" altLang="zh-CN" sz="2800" b="0" i="1" u="none" strike="noStrike" cap="none" normalizeH="0" baseline="-2000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9462950"/>
                  </a:ext>
                </a:extLst>
              </a:tr>
              <a:tr h="468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en-US" altLang="zh-CN" sz="2800" b="0" i="0" u="none" strike="noStrike" cap="none" normalizeH="0" baseline="-2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800" b="0" i="1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en-US" altLang="zh-CN" sz="2800" b="0" i="0" u="none" strike="noStrike" cap="none" normalizeH="0" baseline="-2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800" b="0" i="1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en-US" altLang="zh-CN" sz="2800" b="0" i="0" u="none" strike="noStrike" cap="none" normalizeH="0" baseline="-2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2800" b="0" i="1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  <a:endParaRPr kumimoji="0" lang="zh-CN" altLang="en-US" sz="2800" b="0" i="1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en-US" altLang="zh-CN" sz="2800" b="0" i="1" u="none" strike="noStrike" cap="none" normalizeH="0" baseline="-2000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endParaRPr kumimoji="0" lang="zh-CN" altLang="en-US" sz="2800" b="0" i="1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7808362"/>
                  </a:ext>
                </a:extLst>
              </a:tr>
            </a:tbl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:a16="http://schemas.microsoft.com/office/drawing/2014/main" id="{5E374E49-D692-910A-1BE9-9DA516775D5A}"/>
              </a:ext>
            </a:extLst>
          </p:cNvPr>
          <p:cNvGrpSpPr/>
          <p:nvPr/>
        </p:nvGrpSpPr>
        <p:grpSpPr>
          <a:xfrm>
            <a:off x="277189" y="4725144"/>
            <a:ext cx="8589622" cy="1785105"/>
            <a:chOff x="150973" y="4725144"/>
            <a:chExt cx="8589622" cy="1785105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4902C13B-1157-4BD1-9161-1499EF428F61}"/>
                </a:ext>
              </a:extLst>
            </p:cNvPr>
            <p:cNvSpPr/>
            <p:nvPr/>
          </p:nvSpPr>
          <p:spPr>
            <a:xfrm>
              <a:off x="150973" y="4725144"/>
              <a:ext cx="8589622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2800" b="0" dirty="0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为</a:t>
              </a:r>
              <a:r>
                <a:rPr lang="zh-CN" altLang="en-US" sz="2800" b="0" u="sng" dirty="0">
                  <a:solidFill>
                    <a:srgbClr val="0000FF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使拟合曲线尽可能反映所给数据的变化趋势</a:t>
              </a:r>
              <a:r>
                <a:rPr lang="zh-CN" altLang="en-US" sz="2800" b="0" dirty="0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，要求</a:t>
              </a:r>
              <a:r>
                <a:rPr lang="el-GR" altLang="zh-CN" sz="2800" b="0" dirty="0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|</a:t>
              </a:r>
              <a:r>
                <a:rPr lang="el-GR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华文仿宋" panose="02010600040101010101" pitchFamily="2" charset="-122"/>
                  <a:cs typeface="Times New Roman" panose="02020603050405020304" pitchFamily="18" charset="0"/>
                </a:rPr>
                <a:t>ε</a:t>
              </a:r>
              <a:r>
                <a:rPr lang="en-US" altLang="zh-CN" sz="2800" i="1" baseline="-250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华文仿宋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800" b="0" dirty="0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|</a:t>
              </a:r>
              <a:r>
                <a:rPr lang="zh-CN" altLang="en-US" sz="2800" b="0" dirty="0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按某种度量标准最小。记向量</a:t>
              </a:r>
              <a:r>
                <a:rPr lang="el-GR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华文仿宋" panose="02010600040101010101" pitchFamily="2" charset="-122"/>
                  <a:cs typeface="Times New Roman" panose="02020603050405020304" pitchFamily="18" charset="0"/>
                </a:rPr>
                <a:t>ε</a:t>
              </a:r>
              <a:r>
                <a:rPr lang="zh-CN" altLang="en-US" sz="2800" b="0" i="1" dirty="0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 </a:t>
              </a:r>
              <a:r>
                <a:rPr lang="el-GR" altLang="zh-CN" sz="2800" b="0" dirty="0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=</a:t>
              </a:r>
              <a:r>
                <a:rPr lang="zh-CN" altLang="en-US" sz="2800" b="0" dirty="0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 </a:t>
              </a:r>
              <a:r>
                <a:rPr lang="el-GR" altLang="zh-CN" sz="2800" b="0" dirty="0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[</a:t>
              </a:r>
              <a:r>
                <a:rPr lang="el-GR" altLang="zh-CN" sz="2800" i="1" dirty="0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ε</a:t>
              </a:r>
              <a:r>
                <a:rPr lang="en-US" altLang="zh-CN" sz="2400" b="0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华文仿宋" panose="02010600040101010101" pitchFamily="2" charset="-122"/>
                  <a:cs typeface="Times New Roman" panose="02020603050405020304" pitchFamily="18" charset="0"/>
                </a:rPr>
                <a:t>0</a:t>
              </a:r>
              <a:r>
                <a:rPr lang="el-GR" altLang="zh-CN" sz="2800" b="0" dirty="0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,</a:t>
              </a:r>
              <a:r>
                <a:rPr lang="zh-CN" altLang="en-US" sz="2800" b="0" dirty="0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 </a:t>
              </a:r>
              <a:r>
                <a:rPr lang="el-GR" altLang="zh-CN" sz="2800" i="1" dirty="0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ε</a:t>
              </a:r>
              <a:r>
                <a:rPr lang="en-US" altLang="zh-CN" sz="2400" b="0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华文仿宋" panose="0201060004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el-GR" altLang="zh-CN" sz="2800" b="0" dirty="0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,</a:t>
              </a:r>
              <a:r>
                <a:rPr lang="zh-CN" altLang="en-US" sz="2800" b="0" dirty="0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 </a:t>
              </a:r>
              <a:r>
                <a:rPr lang="el-GR" altLang="zh-CN" sz="2800" b="0" dirty="0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…,</a:t>
              </a:r>
              <a:r>
                <a:rPr lang="zh-CN" altLang="en-US" sz="2800" b="0" dirty="0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 </a:t>
              </a:r>
              <a:r>
                <a:rPr lang="el-GR" altLang="zh-CN" sz="2800" i="1" dirty="0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ε</a:t>
              </a:r>
              <a:r>
                <a:rPr lang="en-US" altLang="zh-CN" sz="2800" b="0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华文仿宋" panose="020106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800" b="0" dirty="0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]</a:t>
              </a:r>
              <a:r>
                <a:rPr lang="zh-CN" altLang="en-US" sz="2800" b="0" dirty="0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，即要求</a:t>
              </a:r>
              <a:r>
                <a:rPr lang="zh-CN" altLang="en-US" sz="2800" b="0" dirty="0">
                  <a:solidFill>
                    <a:srgbClr val="FF0000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残差向量</a:t>
              </a:r>
              <a:r>
                <a:rPr lang="el-GR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华文仿宋" panose="02010600040101010101" pitchFamily="2" charset="-122"/>
                  <a:cs typeface="Times New Roman" panose="02020603050405020304" pitchFamily="18" charset="0"/>
                </a:rPr>
                <a:t>ε</a:t>
              </a:r>
              <a:r>
                <a:rPr lang="zh-CN" altLang="en-US" sz="2800" b="0" dirty="0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的某种范数 </a:t>
              </a:r>
              <a:r>
                <a:rPr lang="en-US" altLang="zh-CN" sz="2800" b="0" dirty="0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     </a:t>
              </a:r>
              <a:r>
                <a:rPr lang="zh-CN" altLang="en-US" sz="2800" b="0" dirty="0">
                  <a:solidFill>
                    <a:srgbClr val="FF0000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最小</a:t>
              </a:r>
              <a:r>
                <a:rPr lang="zh-CN" altLang="en-US" sz="2800" b="0" dirty="0">
                  <a:solidFill>
                    <a:schemeClr val="tx1"/>
                  </a:solidFill>
                  <a:latin typeface="华文仿宋" panose="02010600040101010101" pitchFamily="2" charset="-122"/>
                  <a:ea typeface="华文仿宋" panose="02010600040101010101" pitchFamily="2" charset="-122"/>
                </a:rPr>
                <a:t>。</a:t>
              </a:r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82756FCB-E86F-4E0B-B3A3-12029485F456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8640" y="5691902"/>
              <a:ext cx="426720" cy="356311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F0F18AE-DBCA-4C33-A6F2-9620C75D859F}"/>
                </a:ext>
              </a:extLst>
            </p:cNvPr>
            <p:cNvSpPr/>
            <p:nvPr/>
          </p:nvSpPr>
          <p:spPr>
            <a:xfrm>
              <a:off x="3690239" y="6110139"/>
              <a:ext cx="169477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0" dirty="0">
                  <a:solidFill>
                    <a:srgbClr val="0000FF"/>
                  </a:solidFill>
                  <a:latin typeface="+mn-ea"/>
                  <a:ea typeface="+mn-ea"/>
                </a:rPr>
                <a:t>向量范数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2632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9EEDD857-181F-49C8-98D7-DFD9656358B3}"/>
              </a:ext>
            </a:extLst>
          </p:cNvPr>
          <p:cNvSpPr txBox="1">
            <a:spLocks noChangeArrowheads="1"/>
          </p:cNvSpPr>
          <p:nvPr/>
        </p:nvSpPr>
        <p:spPr>
          <a:xfrm>
            <a:off x="2612048" y="244502"/>
            <a:ext cx="3919904" cy="483209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>
            <a:sp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8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5.2   </a:t>
            </a:r>
            <a:r>
              <a:rPr lang="zh-CN" altLang="en-US" sz="2800" b="0" dirty="0">
                <a:solidFill>
                  <a:schemeClr val="bg2">
                    <a:lumMod val="10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最小二乘</a:t>
            </a:r>
            <a:r>
              <a:rPr lang="zh-CN" altLang="en-US" sz="2800" b="0" dirty="0">
                <a:solidFill>
                  <a:schemeClr val="bg2">
                    <a:lumMod val="10000"/>
                  </a:schemeClr>
                </a:solidFill>
                <a:latin typeface="华文仿宋" panose="02010600040101010101" pitchFamily="2" charset="-122"/>
              </a:rPr>
              <a:t>曲线拟合</a:t>
            </a:r>
            <a:endParaRPr lang="zh-CN" altLang="en-US" sz="2800" b="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grpSp>
        <p:nvGrpSpPr>
          <p:cNvPr id="12" name="Group 30">
            <a:extLst>
              <a:ext uri="{FF2B5EF4-FFF2-40B4-BE49-F238E27FC236}">
                <a16:creationId xmlns:a16="http://schemas.microsoft.com/office/drawing/2014/main" id="{710C23EA-9E8E-4805-9C16-3F95CEC4937F}"/>
              </a:ext>
            </a:extLst>
          </p:cNvPr>
          <p:cNvGrpSpPr>
            <a:grpSpLocks/>
          </p:cNvGrpSpPr>
          <p:nvPr/>
        </p:nvGrpSpPr>
        <p:grpSpPr bwMode="auto">
          <a:xfrm>
            <a:off x="274732" y="753089"/>
            <a:ext cx="2514600" cy="523875"/>
            <a:chOff x="480" y="2736"/>
            <a:chExt cx="1584" cy="330"/>
          </a:xfrm>
        </p:grpSpPr>
        <p:sp>
          <p:nvSpPr>
            <p:cNvPr id="13" name="Text Box 31">
              <a:extLst>
                <a:ext uri="{FF2B5EF4-FFF2-40B4-BE49-F238E27FC236}">
                  <a16:creationId xmlns:a16="http://schemas.microsoft.com/office/drawing/2014/main" id="{B4F69FF5-A18F-4082-889E-7730192A10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736"/>
              <a:ext cx="129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0000CC"/>
                  </a:solidFill>
                  <a:latin typeface="Heiti SC Medium" pitchFamily="2" charset="-128"/>
                  <a:ea typeface="Heiti SC Medium" pitchFamily="2" charset="-128"/>
                </a:rPr>
                <a:t>常见做法：</a:t>
              </a:r>
            </a:p>
          </p:txBody>
        </p:sp>
        <p:pic>
          <p:nvPicPr>
            <p:cNvPr id="14" name="Picture 32" descr="toolbox">
              <a:extLst>
                <a:ext uri="{FF2B5EF4-FFF2-40B4-BE49-F238E27FC236}">
                  <a16:creationId xmlns:a16="http://schemas.microsoft.com/office/drawing/2014/main" id="{51847C4F-C705-4B25-B5BC-8E57D91D85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2736"/>
              <a:ext cx="295" cy="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AutoShape 36">
            <a:extLst>
              <a:ext uri="{FF2B5EF4-FFF2-40B4-BE49-F238E27FC236}">
                <a16:creationId xmlns:a16="http://schemas.microsoft.com/office/drawing/2014/main" id="{A3A333AE-0586-4000-A032-24B497DBA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9272" y="836954"/>
            <a:ext cx="1981200" cy="609600"/>
          </a:xfrm>
          <a:prstGeom prst="wedgeEllipseCallout">
            <a:avLst>
              <a:gd name="adj1" fmla="val -77005"/>
              <a:gd name="adj2" fmla="val 73699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zh-CN" altLang="en-US" sz="2400" dirty="0">
                <a:solidFill>
                  <a:srgbClr val="006600"/>
                </a:solidFill>
                <a:ea typeface="宋体" panose="02010600030101010101" pitchFamily="2" charset="-122"/>
              </a:rPr>
              <a:t>太复杂</a:t>
            </a:r>
            <a:r>
              <a:rPr lang="zh-CN" altLang="en-US" sz="2400" dirty="0">
                <a:solidFill>
                  <a:srgbClr val="FF3300"/>
                </a:solidFill>
                <a:sym typeface="Wingdings" panose="05000000000000000000" pitchFamily="2" charset="2"/>
              </a:rPr>
              <a:t>     </a:t>
            </a:r>
            <a:endParaRPr lang="zh-CN" altLang="en-US" sz="2400" dirty="0">
              <a:solidFill>
                <a:srgbClr val="FF3300"/>
              </a:solidFill>
            </a:endParaRPr>
          </a:p>
        </p:txBody>
      </p:sp>
      <p:sp>
        <p:nvSpPr>
          <p:cNvPr id="22" name="AutoShape 40">
            <a:extLst>
              <a:ext uri="{FF2B5EF4-FFF2-40B4-BE49-F238E27FC236}">
                <a16:creationId xmlns:a16="http://schemas.microsoft.com/office/drawing/2014/main" id="{E858735A-D1A2-497C-AB16-84634848A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6256" y="1700808"/>
            <a:ext cx="2057400" cy="1090422"/>
          </a:xfrm>
          <a:prstGeom prst="wedgeEllipseCallout">
            <a:avLst>
              <a:gd name="adj1" fmla="val -70359"/>
              <a:gd name="adj2" fmla="val 28584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l"/>
            <a:r>
              <a:rPr lang="zh-CN" altLang="en-US" sz="2400" dirty="0">
                <a:solidFill>
                  <a:srgbClr val="006600"/>
                </a:solidFill>
                <a:ea typeface="宋体" panose="02010600030101010101" pitchFamily="2" charset="-122"/>
              </a:rPr>
              <a:t>不可导，</a:t>
            </a:r>
          </a:p>
          <a:p>
            <a:pPr algn="l"/>
            <a:r>
              <a:rPr lang="zh-CN" altLang="en-US" sz="2400" dirty="0">
                <a:solidFill>
                  <a:srgbClr val="006600"/>
                </a:solidFill>
                <a:ea typeface="宋体" panose="02010600030101010101" pitchFamily="2" charset="-122"/>
              </a:rPr>
              <a:t>求解困难</a:t>
            </a:r>
            <a:r>
              <a:rPr lang="zh-CN" altLang="en-US" sz="2400" dirty="0">
                <a:solidFill>
                  <a:srgbClr val="FF3300"/>
                </a:solidFill>
                <a:sym typeface="Wingdings" panose="05000000000000000000" pitchFamily="2" charset="2"/>
              </a:rPr>
              <a:t></a:t>
            </a:r>
            <a:endParaRPr lang="zh-CN" altLang="en-US" sz="2400" dirty="0">
              <a:solidFill>
                <a:srgbClr val="FF3300"/>
              </a:solidFill>
            </a:endParaRPr>
          </a:p>
        </p:txBody>
      </p:sp>
      <p:sp>
        <p:nvSpPr>
          <p:cNvPr id="28" name="Rectangle 46">
            <a:extLst>
              <a:ext uri="{FF2B5EF4-FFF2-40B4-BE49-F238E27FC236}">
                <a16:creationId xmlns:a16="http://schemas.microsoft.com/office/drawing/2014/main" id="{6A1BEDC4-9981-4747-8BF1-F00727C1E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8156" y="5164013"/>
            <a:ext cx="2133600" cy="523875"/>
          </a:xfrm>
          <a:prstGeom prst="rect">
            <a:avLst/>
          </a:prstGeom>
          <a:noFill/>
          <a:ln w="38100" cmpd="dbl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FF3300"/>
                </a:solidFill>
                <a:ea typeface="黑体" panose="02010609060101010101" pitchFamily="49" charset="-122"/>
              </a:rPr>
              <a:t>最小二乘法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EE35A64-4D9D-491C-A822-69ED7BEE7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3051" y="1457125"/>
            <a:ext cx="942789" cy="696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最小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A2C78AA-211B-4950-B608-01EE92844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6096" y="2352110"/>
            <a:ext cx="942789" cy="42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最小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34A708-D8DB-4169-B145-C32E961A0C79}"/>
              </a:ext>
            </a:extLst>
          </p:cNvPr>
          <p:cNvSpPr txBox="1"/>
          <p:nvPr/>
        </p:nvSpPr>
        <p:spPr>
          <a:xfrm>
            <a:off x="851595" y="424558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即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9BA09D2-32DF-4E4A-A227-2124FAD87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1645" y="3286287"/>
            <a:ext cx="942789" cy="561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最小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F769842-BDB7-449C-846E-782BF145B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607" y="4245588"/>
            <a:ext cx="942789" cy="561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最小</a:t>
            </a:r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CB53E6A2-5C5B-4DB3-B75C-834502DF1821}"/>
              </a:ext>
            </a:extLst>
          </p:cNvPr>
          <p:cNvCxnSpPr>
            <a:cxnSpLocks/>
            <a:stCxn id="35" idx="3"/>
            <a:endCxn id="28" idx="0"/>
          </p:cNvCxnSpPr>
          <p:nvPr/>
        </p:nvCxnSpPr>
        <p:spPr>
          <a:xfrm>
            <a:off x="7003396" y="4526286"/>
            <a:ext cx="901560" cy="637727"/>
          </a:xfrm>
          <a:prstGeom prst="bentConnector2">
            <a:avLst/>
          </a:prstGeom>
          <a:ln w="539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8CB2F42E-D2BA-C944-AAE4-6C0FCB326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506488"/>
            <a:ext cx="4343400" cy="4445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095B1B1-51C5-D64E-8A1B-A5E173A14B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444" y="3102143"/>
            <a:ext cx="5257800" cy="965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CB6D5C1-265B-C648-BD46-73DD3477BF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3047" y="4145285"/>
            <a:ext cx="4064000" cy="76200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311DB5A8-FF58-5B47-A5A9-D15E6887EE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897" y="1413033"/>
            <a:ext cx="4902200" cy="736600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D1929C4D-E2C9-F94B-A6A6-936B9A2816A0}"/>
              </a:ext>
            </a:extLst>
          </p:cNvPr>
          <p:cNvSpPr/>
          <p:nvPr/>
        </p:nvSpPr>
        <p:spPr>
          <a:xfrm>
            <a:off x="4191366" y="196883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dirty="0">
                <a:solidFill>
                  <a:srgbClr val="C00000"/>
                </a:solidFill>
                <a:latin typeface="Heiti SC Medium" pitchFamily="2" charset="-128"/>
                <a:ea typeface="Heiti SC Medium" pitchFamily="2" charset="-128"/>
                <a:cs typeface="Times New Roman" panose="02020603050405020304" pitchFamily="18" charset="0"/>
              </a:rPr>
              <a:t>平均误差</a:t>
            </a:r>
            <a:endParaRPr lang="zh-CN" altLang="en-US" b="0" dirty="0">
              <a:solidFill>
                <a:srgbClr val="C00000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9EB35CE-A13B-3248-8407-AB827AC80822}"/>
              </a:ext>
            </a:extLst>
          </p:cNvPr>
          <p:cNvSpPr/>
          <p:nvPr/>
        </p:nvSpPr>
        <p:spPr>
          <a:xfrm>
            <a:off x="3631163" y="278437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dirty="0">
                <a:solidFill>
                  <a:srgbClr val="C00000"/>
                </a:solidFill>
                <a:latin typeface="Heiti SC Medium" pitchFamily="2" charset="-128"/>
                <a:ea typeface="Heiti SC Medium" pitchFamily="2" charset="-128"/>
                <a:cs typeface="Times New Roman" panose="02020603050405020304" pitchFamily="18" charset="0"/>
              </a:rPr>
              <a:t>最大误差</a:t>
            </a:r>
            <a:endParaRPr lang="zh-CN" altLang="en-US" b="0" dirty="0">
              <a:solidFill>
                <a:srgbClr val="C00000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55F8609-F549-21D5-531F-934205EFA4BF}"/>
              </a:ext>
            </a:extLst>
          </p:cNvPr>
          <p:cNvSpPr/>
          <p:nvPr/>
        </p:nvSpPr>
        <p:spPr>
          <a:xfrm>
            <a:off x="3902586" y="4794681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dirty="0">
                <a:solidFill>
                  <a:srgbClr val="C00000"/>
                </a:solidFill>
                <a:latin typeface="Heiti SC Medium" pitchFamily="2" charset="-128"/>
                <a:ea typeface="Heiti SC Medium" pitchFamily="2" charset="-128"/>
                <a:cs typeface="Times New Roman" panose="02020603050405020304" pitchFamily="18" charset="0"/>
              </a:rPr>
              <a:t>误差平方和</a:t>
            </a:r>
            <a:endParaRPr lang="zh-CN" altLang="en-US" b="0" dirty="0">
              <a:solidFill>
                <a:srgbClr val="C00000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18CF9C7-E643-BE3C-B5FF-9B4ED21BFC4E}"/>
              </a:ext>
            </a:extLst>
          </p:cNvPr>
          <p:cNvSpPr txBox="1"/>
          <p:nvPr/>
        </p:nvSpPr>
        <p:spPr>
          <a:xfrm>
            <a:off x="3043340" y="5077709"/>
            <a:ext cx="31416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C00000"/>
                </a:solidFill>
              </a:rPr>
              <a:t>Residual sum of squares (RSS)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2A5A31B-B277-369C-4073-D25A38E4237B}"/>
              </a:ext>
            </a:extLst>
          </p:cNvPr>
          <p:cNvSpPr txBox="1"/>
          <p:nvPr/>
        </p:nvSpPr>
        <p:spPr>
          <a:xfrm>
            <a:off x="6448121" y="5673340"/>
            <a:ext cx="29136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least squares method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74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 animBg="1"/>
      <p:bldP spid="28" grpId="0" animBg="1"/>
      <p:bldP spid="4" grpId="0"/>
      <p:bldP spid="35" grpId="0"/>
      <p:bldP spid="17" grpId="0"/>
      <p:bldP spid="24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>
            <a:extLst>
              <a:ext uri="{FF2B5EF4-FFF2-40B4-BE49-F238E27FC236}">
                <a16:creationId xmlns:a16="http://schemas.microsoft.com/office/drawing/2014/main" id="{D4C9CC55-61DB-415C-B8CC-57786D361D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20" y="541710"/>
            <a:ext cx="2687672" cy="579226"/>
          </a:xfrm>
        </p:spPr>
        <p:txBody>
          <a:bodyPr>
            <a:normAutofit fontScale="90000"/>
          </a:bodyPr>
          <a:lstStyle/>
          <a:p>
            <a:pPr>
              <a:spcBef>
                <a:spcPts val="750"/>
              </a:spcBef>
            </a:pPr>
            <a:r>
              <a:rPr lang="zh-CN" altLang="en-US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（</a:t>
            </a:r>
            <a:r>
              <a:rPr lang="en-US" altLang="zh-CN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r>
              <a:rPr lang="zh-CN" altLang="en-US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）直线拟合</a:t>
            </a:r>
          </a:p>
        </p:txBody>
      </p:sp>
      <p:sp>
        <p:nvSpPr>
          <p:cNvPr id="251910" name="Rectangle 6" descr="再生纸">
            <a:extLst>
              <a:ext uri="{FF2B5EF4-FFF2-40B4-BE49-F238E27FC236}">
                <a16:creationId xmlns:a16="http://schemas.microsoft.com/office/drawing/2014/main" id="{3E71ADC9-043A-4C2C-AFAE-5729941A0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589" y="1024996"/>
            <a:ext cx="91439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kumimoji="0" lang="zh-CN" altLang="en-US" sz="2400" b="0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问题  </a:t>
            </a:r>
            <a:r>
              <a:rPr kumimoji="0" lang="zh-CN" altLang="en-US" sz="24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对于给定的数据点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=1,2,…,</a:t>
            </a:r>
            <a:r>
              <a:rPr lang="en-US" altLang="zh-CN" sz="2800" b="0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), </a:t>
            </a:r>
            <a:r>
              <a:rPr lang="zh-CN" altLang="en-US" sz="24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求拟合直线</a:t>
            </a:r>
          </a:p>
        </p:txBody>
      </p:sp>
      <p:sp>
        <p:nvSpPr>
          <p:cNvPr id="251912" name="Rectangle 8" descr="再生纸">
            <a:extLst>
              <a:ext uri="{FF2B5EF4-FFF2-40B4-BE49-F238E27FC236}">
                <a16:creationId xmlns:a16="http://schemas.microsoft.com/office/drawing/2014/main" id="{D7913A7E-1C6C-4CC0-A676-9CF17E293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1386" y="1744238"/>
            <a:ext cx="2646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4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 eaLnBrk="0" hangingPunct="0"/>
            <a:r>
              <a:rPr kumimoji="0" lang="zh-CN" altLang="en-US" sz="24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使总误差为最小。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D388E044-BE5B-4F07-A7B9-8538E84C6706}"/>
              </a:ext>
            </a:extLst>
          </p:cNvPr>
          <p:cNvSpPr txBox="1">
            <a:spLocks noChangeArrowheads="1"/>
          </p:cNvSpPr>
          <p:nvPr/>
        </p:nvSpPr>
        <p:spPr>
          <a:xfrm>
            <a:off x="2612048" y="184551"/>
            <a:ext cx="3919904" cy="483209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>
            <a:sp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8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5.2   </a:t>
            </a:r>
            <a:r>
              <a:rPr lang="zh-CN" altLang="en-US" sz="2800" b="0" dirty="0">
                <a:solidFill>
                  <a:schemeClr val="bg2">
                    <a:lumMod val="10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最小二乘</a:t>
            </a:r>
            <a:r>
              <a:rPr lang="zh-CN" altLang="en-US" sz="2800" b="0" dirty="0">
                <a:solidFill>
                  <a:schemeClr val="bg2">
                    <a:lumMod val="10000"/>
                  </a:schemeClr>
                </a:solidFill>
                <a:latin typeface="华文仿宋" panose="02010600040101010101" pitchFamily="2" charset="-122"/>
              </a:rPr>
              <a:t>曲线拟合</a:t>
            </a:r>
            <a:endParaRPr lang="zh-CN" altLang="en-US" sz="2800" b="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10FAA9-D7B6-418D-8D2E-938538C4B6E9}"/>
              </a:ext>
            </a:extLst>
          </p:cNvPr>
          <p:cNvSpPr txBox="1"/>
          <p:nvPr/>
        </p:nvSpPr>
        <p:spPr>
          <a:xfrm>
            <a:off x="6389290" y="2475781"/>
            <a:ext cx="1423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取值最小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2A5EF0A-473E-293D-EEB9-240A9EECA607}"/>
              </a:ext>
            </a:extLst>
          </p:cNvPr>
          <p:cNvGrpSpPr/>
          <p:nvPr/>
        </p:nvGrpSpPr>
        <p:grpSpPr>
          <a:xfrm>
            <a:off x="324545" y="3212976"/>
            <a:ext cx="9143999" cy="2227854"/>
            <a:chOff x="-1" y="4242347"/>
            <a:chExt cx="9143999" cy="2227854"/>
          </a:xfrm>
        </p:grpSpPr>
        <p:sp>
          <p:nvSpPr>
            <p:cNvPr id="251916" name="Rectangle 12" descr="再生纸">
              <a:extLst>
                <a:ext uri="{FF2B5EF4-FFF2-40B4-BE49-F238E27FC236}">
                  <a16:creationId xmlns:a16="http://schemas.microsoft.com/office/drawing/2014/main" id="{8AA54A21-0F7B-41E5-978E-601FCBEA2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" y="4242347"/>
              <a:ext cx="9143999" cy="22278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4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 indent="309563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lnSpc>
                  <a:spcPct val="180000"/>
                </a:lnSpc>
              </a:pPr>
              <a:r>
                <a:rPr kumimoji="0" lang="zh-CN" altLang="en-US" sz="2800" b="0" dirty="0">
                  <a:latin typeface="华文仿宋" panose="02010600040101010101" pitchFamily="2" charset="-122"/>
                  <a:ea typeface="华文仿宋" panose="02010600040101010101" pitchFamily="2" charset="-122"/>
                </a:rPr>
                <a:t>这里</a:t>
              </a:r>
              <a:r>
                <a:rPr kumimoji="0" lang="en-US" altLang="zh-CN" sz="2800" b="0" i="1" dirty="0">
                  <a:ea typeface="华文仿宋" panose="02010600040101010101" pitchFamily="2" charset="-122"/>
                  <a:cs typeface="Times New Roman" panose="02020603050405020304" pitchFamily="18" charset="0"/>
                </a:rPr>
                <a:t>F</a:t>
              </a:r>
              <a:r>
                <a:rPr kumimoji="0" lang="zh-CN" altLang="en-US" sz="2800" b="0" dirty="0">
                  <a:latin typeface="华文仿宋" panose="02010600040101010101" pitchFamily="2" charset="-122"/>
                  <a:ea typeface="华文仿宋" panose="02010600040101010101" pitchFamily="2" charset="-122"/>
                </a:rPr>
                <a:t>是关于未知数</a:t>
              </a:r>
              <a:r>
                <a:rPr lang="en-US" altLang="zh-CN" sz="2800" i="1" dirty="0">
                  <a:ea typeface="华文仿宋" panose="0201060004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800" baseline="-25000" dirty="0">
                  <a:latin typeface="华文仿宋" panose="02010600040101010101" pitchFamily="2" charset="-122"/>
                  <a:ea typeface="华文仿宋" panose="02010600040101010101" pitchFamily="2" charset="-122"/>
                </a:rPr>
                <a:t>0</a:t>
              </a:r>
              <a:r>
                <a:rPr kumimoji="0" lang="zh-CN" altLang="en-US" sz="2800" b="0" dirty="0">
                  <a:latin typeface="华文仿宋" panose="02010600040101010101" pitchFamily="2" charset="-122"/>
                  <a:ea typeface="华文仿宋" panose="02010600040101010101" pitchFamily="2" charset="-122"/>
                </a:rPr>
                <a:t>和</a:t>
              </a:r>
              <a:r>
                <a:rPr lang="en-US" altLang="zh-CN" sz="2800" i="1" dirty="0">
                  <a:ea typeface="华文仿宋" panose="0201060004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800" baseline="-25000" dirty="0">
                  <a:latin typeface="华文仿宋" panose="02010600040101010101" pitchFamily="2" charset="-122"/>
                  <a:ea typeface="华文仿宋" panose="02010600040101010101" pitchFamily="2" charset="-122"/>
                </a:rPr>
                <a:t>1</a:t>
              </a:r>
              <a:r>
                <a:rPr kumimoji="0" lang="zh-CN" altLang="en-US" sz="2800" b="0" dirty="0">
                  <a:latin typeface="华文仿宋" panose="02010600040101010101" pitchFamily="2" charset="-122"/>
                  <a:ea typeface="华文仿宋" panose="02010600040101010101" pitchFamily="2" charset="-122"/>
                </a:rPr>
                <a:t>的二元函数，问题</a:t>
              </a:r>
              <a:r>
                <a:rPr lang="zh-CN" altLang="en-US" sz="2800" b="0" dirty="0">
                  <a:latin typeface="华文仿宋" panose="02010600040101010101" pitchFamily="2" charset="-122"/>
                  <a:ea typeface="华文仿宋" panose="02010600040101010101" pitchFamily="2" charset="-122"/>
                </a:rPr>
                <a:t>即：</a:t>
              </a:r>
              <a:endParaRPr kumimoji="0" lang="en-US" altLang="zh-CN" sz="2800" b="0" dirty="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  <a:p>
              <a:pPr algn="l">
                <a:lnSpc>
                  <a:spcPct val="180000"/>
                </a:lnSpc>
              </a:pPr>
              <a:r>
                <a:rPr lang="en-US" altLang="zh-CN" sz="2800" i="1" dirty="0">
                  <a:ea typeface="华文仿宋" panose="0201060004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800" baseline="-25000" dirty="0">
                  <a:latin typeface="华文仿宋" panose="02010600040101010101" pitchFamily="2" charset="-122"/>
                  <a:ea typeface="华文仿宋" panose="02010600040101010101" pitchFamily="2" charset="-122"/>
                </a:rPr>
                <a:t>0</a:t>
              </a:r>
              <a:r>
                <a:rPr kumimoji="0" lang="zh-CN" altLang="en-US" sz="2800" b="0" dirty="0">
                  <a:latin typeface="华文仿宋" panose="02010600040101010101" pitchFamily="2" charset="-122"/>
                  <a:ea typeface="华文仿宋" panose="02010600040101010101" pitchFamily="2" charset="-122"/>
                </a:rPr>
                <a:t>和</a:t>
              </a:r>
              <a:r>
                <a:rPr lang="en-US" altLang="zh-CN" sz="2800" i="1" dirty="0">
                  <a:ea typeface="华文仿宋" panose="0201060004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800" baseline="-25000" dirty="0">
                  <a:latin typeface="华文仿宋" panose="02010600040101010101" pitchFamily="2" charset="-122"/>
                  <a:ea typeface="华文仿宋" panose="02010600040101010101" pitchFamily="2" charset="-122"/>
                </a:rPr>
                <a:t>1</a:t>
              </a:r>
              <a:r>
                <a:rPr kumimoji="0" lang="zh-CN" altLang="en-US" sz="2800" b="0" dirty="0">
                  <a:latin typeface="华文仿宋" panose="02010600040101010101" pitchFamily="2" charset="-122"/>
                  <a:ea typeface="华文仿宋" panose="02010600040101010101" pitchFamily="2" charset="-122"/>
                </a:rPr>
                <a:t>取何值时，二元函数             </a:t>
              </a:r>
              <a:r>
                <a:rPr lang="zh-CN" altLang="en-US" sz="2800" b="0" dirty="0">
                  <a:latin typeface="华文仿宋" panose="02010600040101010101" pitchFamily="2" charset="-122"/>
                  <a:ea typeface="华文仿宋" panose="02010600040101010101" pitchFamily="2" charset="-122"/>
                </a:rPr>
                <a:t>的值最小</a:t>
              </a:r>
              <a:r>
                <a:rPr lang="en-US" altLang="zh-CN" sz="2800" b="0" dirty="0">
                  <a:ea typeface="华文仿宋" panose="02010600040101010101" pitchFamily="2" charset="-122"/>
                  <a:cs typeface="Times New Roman" panose="02020603050405020304" pitchFamily="18" charset="0"/>
                </a:rPr>
                <a:t>?</a:t>
              </a:r>
            </a:p>
            <a:p>
              <a:pPr algn="l">
                <a:lnSpc>
                  <a:spcPct val="180000"/>
                </a:lnSpc>
              </a:pPr>
              <a:endParaRPr kumimoji="0" lang="zh-CN" altLang="en-US" b="0" dirty="0"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1AA2A17-0987-4B1A-9C0F-704B6FCE5311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0398" y="5385363"/>
              <a:ext cx="1161288" cy="303581"/>
            </a:xfrm>
            <a:prstGeom prst="rect">
              <a:avLst/>
            </a:prstGeom>
          </p:spPr>
        </p:pic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FFB42318-F06E-B943-96C2-A4BE16B8D7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7613" y="1761608"/>
            <a:ext cx="2413773" cy="42692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962FDB7-552C-F74F-85CE-3A659F9D36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6698" y="2348880"/>
            <a:ext cx="3784600" cy="7747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FD73B7A-9D41-4CA1-747B-B3A904A5275E}"/>
              </a:ext>
            </a:extLst>
          </p:cNvPr>
          <p:cNvSpPr txBox="1"/>
          <p:nvPr/>
        </p:nvSpPr>
        <p:spPr>
          <a:xfrm>
            <a:off x="988690" y="2459070"/>
            <a:ext cx="18553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即二元函数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333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1" name="副标题 268290">
            <a:extLst>
              <a:ext uri="{FF2B5EF4-FFF2-40B4-BE49-F238E27FC236}">
                <a16:creationId xmlns:a16="http://schemas.microsoft.com/office/drawing/2014/main" id="{19136EAB-9D8E-4A00-8AD8-DA06650046A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09500" y="785551"/>
            <a:ext cx="4362500" cy="483209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i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、</a:t>
            </a:r>
            <a:r>
              <a:rPr lang="en-US" altLang="zh-CN" sz="2800" i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应满足下列条件：</a:t>
            </a:r>
          </a:p>
        </p:txBody>
      </p:sp>
      <p:sp>
        <p:nvSpPr>
          <p:cNvPr id="268292" name="矩形 268291">
            <a:extLst>
              <a:ext uri="{FF2B5EF4-FFF2-40B4-BE49-F238E27FC236}">
                <a16:creationId xmlns:a16="http://schemas.microsoft.com/office/drawing/2014/main" id="{705F6E62-F53B-4F1E-86B3-49F1805B8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00" y="3153331"/>
            <a:ext cx="6018684" cy="48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28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得到如下</a:t>
            </a:r>
            <a:r>
              <a:rPr lang="zh-CN" altLang="en-US" sz="2800" b="0" dirty="0">
                <a:solidFill>
                  <a:srgbClr val="0000FF"/>
                </a:solidFill>
                <a:latin typeface="Heiti SC Medium" pitchFamily="2" charset="-128"/>
                <a:ea typeface="Heiti SC Medium" pitchFamily="2" charset="-128"/>
              </a:rPr>
              <a:t>法</a:t>
            </a:r>
            <a:r>
              <a:rPr lang="en-US" altLang="zh-CN" sz="2800" b="0" dirty="0">
                <a:solidFill>
                  <a:srgbClr val="0000FF"/>
                </a:solidFill>
                <a:latin typeface="Heiti SC Medium" pitchFamily="2" charset="-128"/>
                <a:ea typeface="Heiti SC Medium" pitchFamily="2" charset="-128"/>
              </a:rPr>
              <a:t>(</a:t>
            </a:r>
            <a:r>
              <a:rPr lang="en-US" altLang="zh-CN" sz="2800" b="0" dirty="0">
                <a:solidFill>
                  <a:srgbClr val="0000FF"/>
                </a:solidFill>
                <a:latin typeface="Times New Roman" panose="02020603050405020304" pitchFamily="18" charset="0"/>
                <a:ea typeface="Heiti SC Medium" pitchFamily="2" charset="-128"/>
                <a:cs typeface="Times New Roman" panose="02020603050405020304" pitchFamily="18" charset="0"/>
              </a:rPr>
              <a:t>Normal</a:t>
            </a:r>
            <a:r>
              <a:rPr lang="zh-CN" altLang="en-US" sz="2800" b="0" dirty="0">
                <a:solidFill>
                  <a:srgbClr val="0000FF"/>
                </a:solidFill>
                <a:latin typeface="Heiti SC Medium" pitchFamily="2" charset="-128"/>
                <a:ea typeface="Heiti SC Medium" pitchFamily="2" charset="-128"/>
              </a:rPr>
              <a:t>正规</a:t>
            </a:r>
            <a:r>
              <a:rPr lang="en-US" altLang="zh-CN" sz="2800" b="0" dirty="0">
                <a:solidFill>
                  <a:srgbClr val="0000FF"/>
                </a:solidFill>
                <a:latin typeface="Heiti SC Medium" pitchFamily="2" charset="-128"/>
                <a:ea typeface="Heiti SC Medium" pitchFamily="2" charset="-128"/>
              </a:rPr>
              <a:t>??😂)</a:t>
            </a:r>
            <a:r>
              <a:rPr lang="zh-CN" altLang="en-US" sz="2800" b="0" dirty="0">
                <a:solidFill>
                  <a:srgbClr val="0000FF"/>
                </a:solidFill>
                <a:latin typeface="Heiti SC Medium" pitchFamily="2" charset="-128"/>
                <a:ea typeface="Heiti SC Medium" pitchFamily="2" charset="-128"/>
              </a:rPr>
              <a:t>方程组</a:t>
            </a:r>
          </a:p>
        </p:txBody>
      </p:sp>
      <p:sp>
        <p:nvSpPr>
          <p:cNvPr id="268295" name="矩形 268294">
            <a:extLst>
              <a:ext uri="{FF2B5EF4-FFF2-40B4-BE49-F238E27FC236}">
                <a16:creationId xmlns:a16="http://schemas.microsoft.com/office/drawing/2014/main" id="{2E689540-7560-4E60-B38B-6E55EC007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00" y="5614739"/>
            <a:ext cx="8502452" cy="1102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解此方程组，得</a:t>
            </a:r>
            <a:r>
              <a:rPr lang="en-US" altLang="zh-CN" sz="2800" i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和</a:t>
            </a:r>
            <a:r>
              <a:rPr lang="en-US" altLang="zh-CN" sz="2800" i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，即可求出直线拟合方程：       </a:t>
            </a: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l">
              <a:spcBef>
                <a:spcPct val="20000"/>
              </a:spcBef>
            </a:pP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                             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y(x)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=</a:t>
            </a:r>
            <a:r>
              <a:rPr lang="en-US" altLang="zh-CN" sz="2800" i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 a</a:t>
            </a:r>
            <a:r>
              <a:rPr lang="en-US" altLang="zh-CN" sz="2800" baseline="-250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+</a:t>
            </a:r>
            <a:r>
              <a:rPr lang="en-US" altLang="zh-CN" sz="2800" i="1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x</a:t>
            </a:r>
            <a:endParaRPr lang="en-US" altLang="zh-CN" sz="2800" b="1" dirty="0">
              <a:latin typeface="Times New Roman" panose="02020603050405020304" pitchFamily="18" charset="0"/>
              <a:ea typeface="华文仿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3CB7BCA-516C-44BC-BFBA-7B6E5E5CAE40}"/>
              </a:ext>
            </a:extLst>
          </p:cNvPr>
          <p:cNvSpPr txBox="1">
            <a:spLocks noChangeArrowheads="1"/>
          </p:cNvSpPr>
          <p:nvPr/>
        </p:nvSpPr>
        <p:spPr>
          <a:xfrm>
            <a:off x="2505294" y="157480"/>
            <a:ext cx="3919904" cy="483209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b">
            <a:sp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28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5.2   </a:t>
            </a:r>
            <a:r>
              <a:rPr lang="zh-CN" altLang="en-US" sz="2800" b="0" dirty="0">
                <a:solidFill>
                  <a:schemeClr val="bg2">
                    <a:lumMod val="10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最小二乘</a:t>
            </a:r>
            <a:r>
              <a:rPr lang="zh-CN" altLang="en-US" sz="2800" b="0" dirty="0">
                <a:solidFill>
                  <a:schemeClr val="bg2">
                    <a:lumMod val="10000"/>
                  </a:schemeClr>
                </a:solidFill>
                <a:latin typeface="华文仿宋" panose="02010600040101010101" pitchFamily="2" charset="-122"/>
              </a:rPr>
              <a:t>曲线拟合</a:t>
            </a:r>
            <a:endParaRPr lang="zh-CN" altLang="en-US" sz="2800" b="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5A48B4C-4CAC-4DA3-94B8-E43441DC36AA}"/>
              </a:ext>
            </a:extLst>
          </p:cNvPr>
          <p:cNvSpPr txBox="1"/>
          <p:nvPr/>
        </p:nvSpPr>
        <p:spPr>
          <a:xfrm>
            <a:off x="7192020" y="3874658"/>
            <a:ext cx="1475656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+mn-ea"/>
                <a:ea typeface="+mn-ea"/>
              </a:rPr>
              <a:t>要求：</a:t>
            </a:r>
            <a:endParaRPr lang="en-US" altLang="zh-CN" sz="3200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zh-CN" altLang="en-US" sz="3200" dirty="0">
                <a:solidFill>
                  <a:srgbClr val="FF0000"/>
                </a:solidFill>
                <a:latin typeface="+mn-ea"/>
                <a:ea typeface="+mn-ea"/>
              </a:rPr>
              <a:t>会推导</a:t>
            </a:r>
            <a:endParaRPr lang="en-US" altLang="zh-CN" sz="3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434945-5697-FA40-B0BE-077E99F45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3776546"/>
            <a:ext cx="4474578" cy="181269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FD7374C-ABA0-8B44-A55C-7B6A2B75B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7894" y="1263627"/>
            <a:ext cx="5785664" cy="188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05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2" grpId="0"/>
      <p:bldP spid="268295" grpId="0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5" name="副标题 269314">
            <a:extLst>
              <a:ext uri="{FF2B5EF4-FFF2-40B4-BE49-F238E27FC236}">
                <a16:creationId xmlns:a16="http://schemas.microsoft.com/office/drawing/2014/main" id="{9305B5E5-66E1-4F6D-8D11-105B9DC4FE4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4462" y="225425"/>
            <a:ext cx="7235825" cy="541339"/>
          </a:xfrm>
        </p:spPr>
        <p:txBody>
          <a:bodyPr/>
          <a:lstStyle/>
          <a:p>
            <a:pPr algn="l"/>
            <a:r>
              <a:rPr lang="zh-CN" altLang="en-US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3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5.1 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设有某实验数据如下：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69316" name="表格 269315">
            <a:extLst>
              <a:ext uri="{FF2B5EF4-FFF2-40B4-BE49-F238E27FC236}">
                <a16:creationId xmlns:a16="http://schemas.microsoft.com/office/drawing/2014/main" id="{48FEB0BC-C990-4CC4-A250-50CEE43C49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3503474"/>
              </p:ext>
            </p:extLst>
          </p:nvPr>
        </p:nvGraphicFramePr>
        <p:xfrm>
          <a:off x="2429669" y="886608"/>
          <a:ext cx="4643438" cy="1303680"/>
        </p:xfrm>
        <a:graphic>
          <a:graphicData uri="http://schemas.openxmlformats.org/drawingml/2006/table">
            <a:tbl>
              <a:tblPr/>
              <a:tblGrid>
                <a:gridCol w="42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5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5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56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021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 b="1" dirty="0" err="1"/>
                        <a:t>i</a:t>
                      </a:r>
                      <a:endParaRPr lang="zh-CN" altLang="en-US" sz="2200" b="1" dirty="0"/>
                    </a:p>
                  </a:txBody>
                  <a:tcPr marT="49640" marB="4964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 b="1" dirty="0"/>
                        <a:t>1</a:t>
                      </a:r>
                      <a:endParaRPr lang="zh-CN" altLang="en-US" sz="2200" b="1" dirty="0"/>
                    </a:p>
                  </a:txBody>
                  <a:tcPr marT="49640" marB="4964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 b="1" dirty="0"/>
                        <a:t>2</a:t>
                      </a:r>
                      <a:endParaRPr lang="zh-CN" altLang="en-US" sz="2200" b="1" dirty="0"/>
                    </a:p>
                  </a:txBody>
                  <a:tcPr marT="49640" marB="4964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 b="1"/>
                        <a:t>3</a:t>
                      </a:r>
                      <a:endParaRPr lang="zh-CN" altLang="en-US" sz="2200" b="1"/>
                    </a:p>
                  </a:txBody>
                  <a:tcPr marT="49640" marB="4964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 b="1"/>
                        <a:t>4</a:t>
                      </a:r>
                      <a:endParaRPr lang="zh-CN" altLang="en-US" sz="2200" b="1"/>
                    </a:p>
                  </a:txBody>
                  <a:tcPr marT="49640" marB="4964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21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 b="1" dirty="0"/>
                        <a:t>x</a:t>
                      </a:r>
                      <a:r>
                        <a:rPr lang="en-US" altLang="zh-CN" sz="2200" b="1" baseline="-25000" dirty="0"/>
                        <a:t>i</a:t>
                      </a:r>
                      <a:endParaRPr lang="zh-CN" altLang="en-US" sz="2200" b="1" baseline="-25000" dirty="0"/>
                    </a:p>
                  </a:txBody>
                  <a:tcPr marT="49640" marB="4964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 b="1">
                          <a:solidFill>
                            <a:srgbClr val="0000FF"/>
                          </a:solidFill>
                        </a:rPr>
                        <a:t>1.36</a:t>
                      </a:r>
                      <a:endParaRPr lang="zh-CN" altLang="en-US" sz="2200" b="1">
                        <a:solidFill>
                          <a:srgbClr val="0000FF"/>
                        </a:solidFill>
                      </a:endParaRPr>
                    </a:p>
                  </a:txBody>
                  <a:tcPr marT="49640" marB="4964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 b="1" dirty="0">
                          <a:solidFill>
                            <a:srgbClr val="0000FF"/>
                          </a:solidFill>
                        </a:rPr>
                        <a:t>1.73</a:t>
                      </a:r>
                      <a:endParaRPr lang="zh-CN" altLang="en-US" sz="2200" b="1" dirty="0">
                        <a:solidFill>
                          <a:srgbClr val="0000FF"/>
                        </a:solidFill>
                      </a:endParaRPr>
                    </a:p>
                  </a:txBody>
                  <a:tcPr marT="49640" marB="4964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 b="1" dirty="0">
                          <a:solidFill>
                            <a:srgbClr val="0000FF"/>
                          </a:solidFill>
                        </a:rPr>
                        <a:t>1.95</a:t>
                      </a:r>
                      <a:endParaRPr lang="zh-CN" altLang="en-US" sz="2200" b="1" dirty="0">
                        <a:solidFill>
                          <a:srgbClr val="0000FF"/>
                        </a:solidFill>
                      </a:endParaRPr>
                    </a:p>
                  </a:txBody>
                  <a:tcPr marT="49640" marB="4964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 b="1">
                          <a:solidFill>
                            <a:srgbClr val="0000FF"/>
                          </a:solidFill>
                        </a:rPr>
                        <a:t>2.28</a:t>
                      </a:r>
                      <a:endParaRPr lang="zh-CN" altLang="en-US" sz="2200" b="1">
                        <a:solidFill>
                          <a:srgbClr val="0000FF"/>
                        </a:solidFill>
                      </a:endParaRPr>
                    </a:p>
                  </a:txBody>
                  <a:tcPr marT="49640" marB="4964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21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 b="1" dirty="0" err="1"/>
                        <a:t>y</a:t>
                      </a:r>
                      <a:r>
                        <a:rPr lang="en-US" altLang="zh-CN" sz="2200" b="1" baseline="-25000" dirty="0" err="1"/>
                        <a:t>i</a:t>
                      </a:r>
                      <a:endParaRPr lang="zh-CN" altLang="en-US" sz="2200" b="1" baseline="-25000" dirty="0"/>
                    </a:p>
                  </a:txBody>
                  <a:tcPr marT="49640" marB="4964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 b="1">
                          <a:solidFill>
                            <a:srgbClr val="0000FF"/>
                          </a:solidFill>
                        </a:rPr>
                        <a:t>14.094</a:t>
                      </a:r>
                      <a:endParaRPr lang="zh-CN" altLang="en-US" sz="2200" b="1">
                        <a:solidFill>
                          <a:srgbClr val="0000FF"/>
                        </a:solidFill>
                      </a:endParaRPr>
                    </a:p>
                  </a:txBody>
                  <a:tcPr marT="49640" marB="4964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 b="1" dirty="0">
                          <a:solidFill>
                            <a:srgbClr val="0000FF"/>
                          </a:solidFill>
                        </a:rPr>
                        <a:t>16.844</a:t>
                      </a:r>
                      <a:endParaRPr lang="zh-CN" altLang="en-US" sz="2200" b="1" dirty="0">
                        <a:solidFill>
                          <a:srgbClr val="0000FF"/>
                        </a:solidFill>
                      </a:endParaRPr>
                    </a:p>
                  </a:txBody>
                  <a:tcPr marT="49640" marB="4964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 b="1" dirty="0">
                          <a:solidFill>
                            <a:srgbClr val="0000FF"/>
                          </a:solidFill>
                        </a:rPr>
                        <a:t>18.475</a:t>
                      </a:r>
                      <a:endParaRPr lang="zh-CN" altLang="en-US" sz="2200" b="1" dirty="0">
                        <a:solidFill>
                          <a:srgbClr val="0000FF"/>
                        </a:solidFill>
                      </a:endParaRPr>
                    </a:p>
                  </a:txBody>
                  <a:tcPr marT="49640" marB="4964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200" b="1" dirty="0">
                          <a:solidFill>
                            <a:srgbClr val="0000FF"/>
                          </a:solidFill>
                        </a:rPr>
                        <a:t>20.963</a:t>
                      </a:r>
                      <a:endParaRPr lang="zh-CN" altLang="en-US" sz="2200" b="1" dirty="0">
                        <a:solidFill>
                          <a:srgbClr val="0000FF"/>
                        </a:solidFill>
                      </a:endParaRPr>
                    </a:p>
                  </a:txBody>
                  <a:tcPr marT="49640" marB="4964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9342" name="矩形 269341">
            <a:extLst>
              <a:ext uri="{FF2B5EF4-FFF2-40B4-BE49-F238E27FC236}">
                <a16:creationId xmlns:a16="http://schemas.microsoft.com/office/drawing/2014/main" id="{D11A3B93-FE6A-43D7-BDE5-C1830FCD6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03" y="2441160"/>
            <a:ext cx="3598937" cy="3362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0" hangingPunct="0">
              <a:spcBef>
                <a:spcPct val="20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用最小二乘法求以上数据的拟合函数。</a:t>
            </a:r>
            <a:endParaRPr lang="en-US" altLang="zh-CN" sz="28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 eaLnBrk="0" hangingPunct="0">
              <a:spcBef>
                <a:spcPct val="20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None/>
            </a:pPr>
            <a:endParaRPr lang="zh-CN" altLang="en-US" sz="2800" b="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l">
              <a:spcBef>
                <a:spcPct val="20000"/>
              </a:spcBef>
            </a:pPr>
            <a:r>
              <a:rPr lang="zh-CN" altLang="en-US" sz="28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解：把表中所给数据画在坐标纸上</a:t>
            </a:r>
            <a:r>
              <a:rPr lang="en-US" altLang="zh-CN" sz="28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,</a:t>
            </a:r>
            <a:r>
              <a:rPr lang="zh-CN" altLang="en-US" sz="2800" b="0" dirty="0">
                <a:latin typeface="华文仿宋" panose="02010600040101010101" pitchFamily="2" charset="-122"/>
                <a:ea typeface="华文仿宋" panose="02010600040101010101" pitchFamily="2" charset="-122"/>
              </a:rPr>
              <a:t>会看到数据点的分布可用一条直线来近似描述。</a:t>
            </a:r>
          </a:p>
        </p:txBody>
      </p:sp>
      <p:grpSp>
        <p:nvGrpSpPr>
          <p:cNvPr id="269343" name="组合 269342">
            <a:extLst>
              <a:ext uri="{FF2B5EF4-FFF2-40B4-BE49-F238E27FC236}">
                <a16:creationId xmlns:a16="http://schemas.microsoft.com/office/drawing/2014/main" id="{12AEA980-0FC8-4971-94F7-96E1284C4444}"/>
              </a:ext>
            </a:extLst>
          </p:cNvPr>
          <p:cNvGrpSpPr>
            <a:grpSpLocks/>
          </p:cNvGrpSpPr>
          <p:nvPr/>
        </p:nvGrpSpPr>
        <p:grpSpPr bwMode="auto">
          <a:xfrm>
            <a:off x="3779912" y="2420888"/>
            <a:ext cx="5219700" cy="3816350"/>
            <a:chOff x="2472" y="1933"/>
            <a:chExt cx="3288" cy="2404"/>
          </a:xfrm>
        </p:grpSpPr>
        <p:sp>
          <p:nvSpPr>
            <p:cNvPr id="270367" name="直接连接符 269343">
              <a:extLst>
                <a:ext uri="{FF2B5EF4-FFF2-40B4-BE49-F238E27FC236}">
                  <a16:creationId xmlns:a16="http://schemas.microsoft.com/office/drawing/2014/main" id="{DA936409-EC97-4582-96B1-37C44A7250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9" y="4109"/>
              <a:ext cx="283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368" name="直接连接符 269344">
              <a:extLst>
                <a:ext uri="{FF2B5EF4-FFF2-40B4-BE49-F238E27FC236}">
                  <a16:creationId xmlns:a16="http://schemas.microsoft.com/office/drawing/2014/main" id="{4C7D36F0-8E45-4340-9553-CF0C465819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34" y="1933"/>
              <a:ext cx="1" cy="2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369" name="直接连接符 269345">
              <a:extLst>
                <a:ext uri="{FF2B5EF4-FFF2-40B4-BE49-F238E27FC236}">
                  <a16:creationId xmlns:a16="http://schemas.microsoft.com/office/drawing/2014/main" id="{2CA8FE8A-E399-460F-B883-6B3E04D5EB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4064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370" name="直接连接符 269346">
              <a:extLst>
                <a:ext uri="{FF2B5EF4-FFF2-40B4-BE49-F238E27FC236}">
                  <a16:creationId xmlns:a16="http://schemas.microsoft.com/office/drawing/2014/main" id="{ABAB38EE-47A8-41C1-9E5C-CEBDC9D64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2" y="4064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371" name="直接连接符 269347">
              <a:extLst>
                <a:ext uri="{FF2B5EF4-FFF2-40B4-BE49-F238E27FC236}">
                  <a16:creationId xmlns:a16="http://schemas.microsoft.com/office/drawing/2014/main" id="{D7A0CDA2-5678-4EAC-A83B-EB81863F50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5" y="4064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372" name="直接连接符 269348">
              <a:extLst>
                <a:ext uri="{FF2B5EF4-FFF2-40B4-BE49-F238E27FC236}">
                  <a16:creationId xmlns:a16="http://schemas.microsoft.com/office/drawing/2014/main" id="{DA380CBD-8B64-4026-8C6A-255E110B98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9" y="4064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373" name="直接连接符 269349">
              <a:extLst>
                <a:ext uri="{FF2B5EF4-FFF2-40B4-BE49-F238E27FC236}">
                  <a16:creationId xmlns:a16="http://schemas.microsoft.com/office/drawing/2014/main" id="{6583250D-AEEC-49A3-8317-BADC75D8A4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9" y="3656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374" name="直接连接符 269350">
              <a:extLst>
                <a:ext uri="{FF2B5EF4-FFF2-40B4-BE49-F238E27FC236}">
                  <a16:creationId xmlns:a16="http://schemas.microsoft.com/office/drawing/2014/main" id="{1888E2C2-080F-4CD2-B31A-474DB96BC5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9" y="3202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375" name="直接连接符 269351">
              <a:extLst>
                <a:ext uri="{FF2B5EF4-FFF2-40B4-BE49-F238E27FC236}">
                  <a16:creationId xmlns:a16="http://schemas.microsoft.com/office/drawing/2014/main" id="{A9DC6501-40CB-46C7-A99E-878BA4B3AE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9" y="2749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376" name="直接连接符 269352">
              <a:extLst>
                <a:ext uri="{FF2B5EF4-FFF2-40B4-BE49-F238E27FC236}">
                  <a16:creationId xmlns:a16="http://schemas.microsoft.com/office/drawing/2014/main" id="{DE23FCBB-DB5D-47E8-8C30-CFD7F97FD3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9" y="2295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377" name="矩形 269353">
              <a:extLst>
                <a:ext uri="{FF2B5EF4-FFF2-40B4-BE49-F238E27FC236}">
                  <a16:creationId xmlns:a16="http://schemas.microsoft.com/office/drawing/2014/main" id="{E82E98D8-7EEF-4569-BDD2-A469CDEA8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2249"/>
              <a:ext cx="272" cy="149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zh-CN" sz="2000" dirty="0">
                  <a:ea typeface="黑体" panose="02010609060101010101" pitchFamily="49" charset="-122"/>
                </a:rPr>
                <a:t>20</a:t>
              </a:r>
            </a:p>
            <a:p>
              <a:pPr algn="ctr">
                <a:spcBef>
                  <a:spcPct val="20000"/>
                </a:spcBef>
              </a:pPr>
              <a:endParaRPr lang="en-US" altLang="zh-CN" sz="2000" dirty="0">
                <a:ea typeface="黑体" panose="02010609060101010101" pitchFamily="49" charset="-122"/>
              </a:endParaRPr>
            </a:p>
            <a:p>
              <a:pPr algn="ctr">
                <a:spcBef>
                  <a:spcPct val="20000"/>
                </a:spcBef>
              </a:pPr>
              <a:r>
                <a:rPr lang="en-US" altLang="zh-CN" sz="2000" dirty="0">
                  <a:ea typeface="黑体" panose="02010609060101010101" pitchFamily="49" charset="-122"/>
                </a:rPr>
                <a:t>18</a:t>
              </a:r>
            </a:p>
            <a:p>
              <a:pPr algn="ctr">
                <a:spcBef>
                  <a:spcPct val="20000"/>
                </a:spcBef>
              </a:pPr>
              <a:endParaRPr lang="en-US" altLang="zh-CN" sz="2000" dirty="0">
                <a:ea typeface="黑体" panose="02010609060101010101" pitchFamily="49" charset="-122"/>
              </a:endParaRPr>
            </a:p>
            <a:p>
              <a:pPr algn="ctr">
                <a:spcBef>
                  <a:spcPct val="20000"/>
                </a:spcBef>
              </a:pPr>
              <a:r>
                <a:rPr lang="en-US" altLang="zh-CN" sz="2000" dirty="0">
                  <a:ea typeface="黑体" panose="02010609060101010101" pitchFamily="49" charset="-122"/>
                </a:rPr>
                <a:t>16</a:t>
              </a:r>
            </a:p>
            <a:p>
              <a:pPr algn="ctr">
                <a:spcBef>
                  <a:spcPct val="20000"/>
                </a:spcBef>
              </a:pPr>
              <a:endParaRPr lang="en-US" altLang="zh-CN" sz="2000" dirty="0">
                <a:ea typeface="黑体" panose="02010609060101010101" pitchFamily="49" charset="-122"/>
              </a:endParaRPr>
            </a:p>
            <a:p>
              <a:pPr algn="ctr">
                <a:spcBef>
                  <a:spcPct val="20000"/>
                </a:spcBef>
              </a:pPr>
              <a:r>
                <a:rPr lang="en-US" altLang="zh-CN" sz="2000" dirty="0">
                  <a:ea typeface="黑体" panose="02010609060101010101" pitchFamily="49" charset="-122"/>
                </a:rPr>
                <a:t>14</a:t>
              </a:r>
            </a:p>
          </p:txBody>
        </p:sp>
        <p:sp>
          <p:nvSpPr>
            <p:cNvPr id="270378" name="矩形 269354">
              <a:extLst>
                <a:ext uri="{FF2B5EF4-FFF2-40B4-BE49-F238E27FC236}">
                  <a16:creationId xmlns:a16="http://schemas.microsoft.com/office/drawing/2014/main" id="{8CAEA054-17FF-44AE-A97E-15BF3B41C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4" y="4155"/>
              <a:ext cx="2562" cy="1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zh-CN" sz="2000">
                  <a:ea typeface="黑体" panose="02010609060101010101" pitchFamily="49" charset="-122"/>
                </a:rPr>
                <a:t>1.2       1.4      1.6     1.8    2.0     2.2</a:t>
              </a:r>
            </a:p>
          </p:txBody>
        </p:sp>
        <p:sp>
          <p:nvSpPr>
            <p:cNvPr id="270379" name="直接连接符 269355">
              <a:extLst>
                <a:ext uri="{FF2B5EF4-FFF2-40B4-BE49-F238E27FC236}">
                  <a16:creationId xmlns:a16="http://schemas.microsoft.com/office/drawing/2014/main" id="{9E983D73-05F6-4DDA-9B66-DD470FFE26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3" y="4064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380" name="椭圆 269356">
              <a:extLst>
                <a:ext uri="{FF2B5EF4-FFF2-40B4-BE49-F238E27FC236}">
                  <a16:creationId xmlns:a16="http://schemas.microsoft.com/office/drawing/2014/main" id="{74AFFEA0-0692-461D-8C41-C3120680E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7" y="3612"/>
              <a:ext cx="46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70381" name="直接连接符 269357">
              <a:extLst>
                <a:ext uri="{FF2B5EF4-FFF2-40B4-BE49-F238E27FC236}">
                  <a16:creationId xmlns:a16="http://schemas.microsoft.com/office/drawing/2014/main" id="{0ECF0337-A176-45C6-9985-ADBC46252A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3" y="2659"/>
              <a:ext cx="0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382" name="直接连接符 269358">
              <a:extLst>
                <a:ext uri="{FF2B5EF4-FFF2-40B4-BE49-F238E27FC236}">
                  <a16:creationId xmlns:a16="http://schemas.microsoft.com/office/drawing/2014/main" id="{C95F40A3-E2BC-472E-BCA7-2B3967502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9" y="2659"/>
              <a:ext cx="17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383" name="椭圆 269359">
              <a:extLst>
                <a:ext uri="{FF2B5EF4-FFF2-40B4-BE49-F238E27FC236}">
                  <a16:creationId xmlns:a16="http://schemas.microsoft.com/office/drawing/2014/main" id="{24C85DD3-AA9F-4B15-BE67-0B92FB88E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659"/>
              <a:ext cx="46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70384" name="直接连接符 269360">
              <a:extLst>
                <a:ext uri="{FF2B5EF4-FFF2-40B4-BE49-F238E27FC236}">
                  <a16:creationId xmlns:a16="http://schemas.microsoft.com/office/drawing/2014/main" id="{48F1F5F0-4F56-4D76-9250-13CC0949FC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9" y="3022"/>
              <a:ext cx="1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385" name="直接连接符 269361">
              <a:extLst>
                <a:ext uri="{FF2B5EF4-FFF2-40B4-BE49-F238E27FC236}">
                  <a16:creationId xmlns:a16="http://schemas.microsoft.com/office/drawing/2014/main" id="{807ECEC5-C399-4A47-99C6-871673E8E5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4" y="3022"/>
              <a:ext cx="0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386" name="椭圆 269362">
              <a:extLst>
                <a:ext uri="{FF2B5EF4-FFF2-40B4-BE49-F238E27FC236}">
                  <a16:creationId xmlns:a16="http://schemas.microsoft.com/office/drawing/2014/main" id="{C37A4656-4E5A-4882-8BE4-84547E4CF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8" y="3022"/>
              <a:ext cx="46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70387" name="直接连接符 269363">
              <a:extLst>
                <a:ext uri="{FF2B5EF4-FFF2-40B4-BE49-F238E27FC236}">
                  <a16:creationId xmlns:a16="http://schemas.microsoft.com/office/drawing/2014/main" id="{AA6FC086-1A44-4810-ACA1-70B582E24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3" y="2069"/>
              <a:ext cx="0" cy="20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388" name="直接连接符 269364">
              <a:extLst>
                <a:ext uri="{FF2B5EF4-FFF2-40B4-BE49-F238E27FC236}">
                  <a16:creationId xmlns:a16="http://schemas.microsoft.com/office/drawing/2014/main" id="{6996D4AE-7FFB-43D5-9A8C-2C2445BDAF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4" y="2069"/>
              <a:ext cx="23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389" name="椭圆 269365">
              <a:extLst>
                <a:ext uri="{FF2B5EF4-FFF2-40B4-BE49-F238E27FC236}">
                  <a16:creationId xmlns:a16="http://schemas.microsoft.com/office/drawing/2014/main" id="{30D0779E-9AF0-4925-B2B2-7B543BDE8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2" y="2024"/>
              <a:ext cx="46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70390" name="直接连接符 269366">
              <a:extLst>
                <a:ext uri="{FF2B5EF4-FFF2-40B4-BE49-F238E27FC236}">
                  <a16:creationId xmlns:a16="http://schemas.microsoft.com/office/drawing/2014/main" id="{839D4746-79D9-4B23-9489-8E99E674F9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17" y="1979"/>
              <a:ext cx="2858" cy="2177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391" name="直接连接符 269367">
              <a:extLst>
                <a:ext uri="{FF2B5EF4-FFF2-40B4-BE49-F238E27FC236}">
                  <a16:creationId xmlns:a16="http://schemas.microsoft.com/office/drawing/2014/main" id="{3ED2DBED-09AD-4283-8CDD-807C6B7E3F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7" y="3612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392" name="直接连接符 269368">
              <a:extLst>
                <a:ext uri="{FF2B5EF4-FFF2-40B4-BE49-F238E27FC236}">
                  <a16:creationId xmlns:a16="http://schemas.microsoft.com/office/drawing/2014/main" id="{8B56FA24-A540-452E-8D72-67CD71BFE0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9" y="3612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393" name="矩形 269369">
              <a:extLst>
                <a:ext uri="{FF2B5EF4-FFF2-40B4-BE49-F238E27FC236}">
                  <a16:creationId xmlns:a16="http://schemas.microsoft.com/office/drawing/2014/main" id="{5297AD5A-A198-4585-BFA0-CB0DA213C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9" y="4020"/>
              <a:ext cx="181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3200">
                  <a:ea typeface="黑体" panose="02010609060101010101" pitchFamily="49" charset="-122"/>
                </a:rPr>
                <a:t>x</a:t>
              </a:r>
            </a:p>
          </p:txBody>
        </p:sp>
        <p:sp>
          <p:nvSpPr>
            <p:cNvPr id="270394" name="矩形 269370">
              <a:extLst>
                <a:ext uri="{FF2B5EF4-FFF2-40B4-BE49-F238E27FC236}">
                  <a16:creationId xmlns:a16="http://schemas.microsoft.com/office/drawing/2014/main" id="{21671EFC-85A6-471F-8A1F-027EFD063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1933"/>
              <a:ext cx="181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3200">
                  <a:ea typeface="黑体" panose="02010609060101010101" pitchFamily="49" charset="-122"/>
                </a:rPr>
                <a:t>y</a:t>
              </a:r>
            </a:p>
          </p:txBody>
        </p:sp>
      </p:grpSp>
      <p:sp>
        <p:nvSpPr>
          <p:cNvPr id="270395" name="灯片编号占位符 1">
            <a:extLst>
              <a:ext uri="{FF2B5EF4-FFF2-40B4-BE49-F238E27FC236}">
                <a16:creationId xmlns:a16="http://schemas.microsoft.com/office/drawing/2014/main" id="{6EA9735D-51DA-4E76-9C65-95C535D19C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313562" y="5708601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D64D3DF-552D-4F33-A428-B1B2C5CFDE7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85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5"/>
  <p:tag name="ORIGINALWIDTH" val="150"/>
  <p:tag name="LATEXADDIN" val="\documentclass{article}&#10;\usepackage{amsmath}&#10;\pagestyle{empty}&#10;\begin{document}&#10;&#10;&#10;$\|\varepsilon&#10;\|$&#10;&#10;\end{document}"/>
  <p:tag name="IGUANATEXSIZE" val="28"/>
  <p:tag name="IGUANATEXCURSOR" val="99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"/>
  <p:tag name="ORIGINALWIDTH" val="476.25"/>
  <p:tag name="LATEXADDIN" val="\documentclass{article}&#10;\usepackage{amsmath}&#10;\pagestyle{empty}&#10;\begin{document}&#10;&#10;&#10;$F(a_0,a_1)$&#10;&#10;\end{document}"/>
  <p:tag name="IGUANATEXSIZE" val="24"/>
  <p:tag name="IGUANATEXCURSOR" val="93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1_很不错的模版">
  <a:themeElements>
    <a:clrScheme name="自定义 7">
      <a:dk1>
        <a:srgbClr val="121618"/>
      </a:dk1>
      <a:lt1>
        <a:srgbClr val="FFFFFF"/>
      </a:lt1>
      <a:dk2>
        <a:srgbClr val="FFFFFF"/>
      </a:dk2>
      <a:lt2>
        <a:srgbClr val="D3D9DD"/>
      </a:lt2>
      <a:accent1>
        <a:srgbClr val="6C89DA"/>
      </a:accent1>
      <a:accent2>
        <a:srgbClr val="8FAFE9"/>
      </a:accent2>
      <a:accent3>
        <a:srgbClr val="FFFFFF"/>
      </a:accent3>
      <a:accent4>
        <a:srgbClr val="224272"/>
      </a:accent4>
      <a:accent5>
        <a:srgbClr val="BAC4EA"/>
      </a:accent5>
      <a:accent6>
        <a:srgbClr val="819ED3"/>
      </a:accent6>
      <a:hlink>
        <a:srgbClr val="57ABA3"/>
      </a:hlink>
      <a:folHlink>
        <a:srgbClr val="85819D"/>
      </a:folHlink>
    </a:clrScheme>
    <a:fontScheme name="自定义 1">
      <a:majorFont>
        <a:latin typeface="Times New Roman"/>
        <a:ea typeface="华文仿宋"/>
        <a:cs typeface=""/>
      </a:majorFont>
      <a:minorFont>
        <a:latin typeface="Times New Roman"/>
        <a:ea typeface="华文仿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1_很不错的模版 1">
        <a:dk1>
          <a:srgbClr val="384D68"/>
        </a:dk1>
        <a:lt1>
          <a:srgbClr val="FFFFFF"/>
        </a:lt1>
        <a:dk2>
          <a:srgbClr val="2B6185"/>
        </a:dk2>
        <a:lt2>
          <a:srgbClr val="D3D9DD"/>
        </a:lt2>
        <a:accent1>
          <a:srgbClr val="638AA1"/>
        </a:accent1>
        <a:accent2>
          <a:srgbClr val="8CA8B5"/>
        </a:accent2>
        <a:accent3>
          <a:srgbClr val="FFFFFF"/>
        </a:accent3>
        <a:accent4>
          <a:srgbClr val="2E4058"/>
        </a:accent4>
        <a:accent5>
          <a:srgbClr val="B7C4CD"/>
        </a:accent5>
        <a:accent6>
          <a:srgbClr val="7E98A4"/>
        </a:accent6>
        <a:hlink>
          <a:srgbClr val="6FA2E7"/>
        </a:hlink>
        <a:folHlink>
          <a:srgbClr val="B2A66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很不错的模版 2">
        <a:dk1>
          <a:srgbClr val="1D4940"/>
        </a:dk1>
        <a:lt1>
          <a:srgbClr val="FFFFFF"/>
        </a:lt1>
        <a:dk2>
          <a:srgbClr val="3F716F"/>
        </a:dk2>
        <a:lt2>
          <a:srgbClr val="DDDDDD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BC936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很不错的模版 3">
        <a:dk1>
          <a:srgbClr val="2A4F86"/>
        </a:dk1>
        <a:lt1>
          <a:srgbClr val="FFFFFF"/>
        </a:lt1>
        <a:dk2>
          <a:srgbClr val="3E68D0"/>
        </a:dk2>
        <a:lt2>
          <a:srgbClr val="D3D9DD"/>
        </a:lt2>
        <a:accent1>
          <a:srgbClr val="6C89DA"/>
        </a:accent1>
        <a:accent2>
          <a:srgbClr val="8FAFE9"/>
        </a:accent2>
        <a:accent3>
          <a:srgbClr val="FFFFFF"/>
        </a:accent3>
        <a:accent4>
          <a:srgbClr val="224272"/>
        </a:accent4>
        <a:accent5>
          <a:srgbClr val="BAC4EA"/>
        </a:accent5>
        <a:accent6>
          <a:srgbClr val="819ED3"/>
        </a:accent6>
        <a:hlink>
          <a:srgbClr val="57ABA3"/>
        </a:hlink>
        <a:folHlink>
          <a:srgbClr val="85819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28575">
          <a:solidFill>
            <a:schemeClr val="tx1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/>
      <a:lstStyle>
        <a:defPPr algn="l">
          <a:spcBef>
            <a:spcPct val="20000"/>
          </a:spcBef>
          <a:defRPr sz="2800" dirty="0">
            <a:solidFill>
              <a:srgbClr val="0000FF"/>
            </a:solidFill>
            <a:latin typeface="华文仿宋" panose="02010600040101010101" pitchFamily="2" charset="-122"/>
            <a:ea typeface="华文仿宋" panose="02010600040101010101" pitchFamily="2" charset="-122"/>
          </a:defRPr>
        </a:defPPr>
      </a:lstStyle>
    </a:spDef>
    <a:txDef>
      <a:spPr>
        <a:noFill/>
      </a:spPr>
      <a:bodyPr wrap="square" rtlCol="0">
        <a:spAutoFit/>
      </a:bodyPr>
      <a:lstStyle>
        <a:defPPr algn="l">
          <a:defRPr sz="2400" b="0" dirty="0" smtClean="0">
            <a:solidFill>
              <a:schemeClr val="tx1">
                <a:lumMod val="95000"/>
                <a:lumOff val="5000"/>
              </a:schemeClr>
            </a:solidFill>
            <a:latin typeface="+mn-ea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很不错的模版</Template>
  <TotalTime>23058</TotalTime>
  <Words>2794</Words>
  <Application>Microsoft Macintosh PowerPoint</Application>
  <PresentationFormat>全屏显示(4:3)</PresentationFormat>
  <Paragraphs>461</Paragraphs>
  <Slides>48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48</vt:i4>
      </vt:variant>
    </vt:vector>
  </HeadingPairs>
  <TitlesOfParts>
    <vt:vector size="67" baseType="lpstr">
      <vt:lpstr>仿宋</vt:lpstr>
      <vt:lpstr>黑体</vt:lpstr>
      <vt:lpstr>黑体</vt:lpstr>
      <vt:lpstr>华文仿宋</vt:lpstr>
      <vt:lpstr>华文宋体</vt:lpstr>
      <vt:lpstr>KaiTi</vt:lpstr>
      <vt:lpstr>宋体</vt:lpstr>
      <vt:lpstr>Heiti SC Medium</vt:lpstr>
      <vt:lpstr>Arial</vt:lpstr>
      <vt:lpstr>Calibri</vt:lpstr>
      <vt:lpstr>Cambria Math</vt:lpstr>
      <vt:lpstr>Times New Roman</vt:lpstr>
      <vt:lpstr>Tw Cen MT</vt:lpstr>
      <vt:lpstr>Verdana</vt:lpstr>
      <vt:lpstr>Wingdings</vt:lpstr>
      <vt:lpstr>1_很不错的模版</vt:lpstr>
      <vt:lpstr>Office 主题​​</vt:lpstr>
      <vt:lpstr>Word.Picture.8</vt:lpstr>
      <vt:lpstr>Equation</vt:lpstr>
      <vt:lpstr>Computational Methods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（1）直线拟合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本章教学要求及重点难点</vt:lpstr>
    </vt:vector>
  </TitlesOfParts>
  <Company>DEMI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Leo</dc:creator>
  <cp:lastModifiedBy>林 万</cp:lastModifiedBy>
  <cp:revision>2286</cp:revision>
  <dcterms:created xsi:type="dcterms:W3CDTF">2008-11-26T09:45:55Z</dcterms:created>
  <dcterms:modified xsi:type="dcterms:W3CDTF">2023-10-25T14:23:32Z</dcterms:modified>
</cp:coreProperties>
</file>